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tiff" ContentType="image/tiff"/>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
  </p:notesMasterIdLst>
  <p:sldIdLst>
    <p:sldId id="285" r:id="rId3"/>
    <p:sldId id="286" r:id="rId4"/>
    <p:sldId id="287" r:id="rId5"/>
    <p:sldId id="288" r:id="rId7"/>
    <p:sldId id="257" r:id="rId8"/>
    <p:sldId id="290" r:id="rId9"/>
    <p:sldId id="291" r:id="rId10"/>
    <p:sldId id="292" r:id="rId11"/>
    <p:sldId id="299" r:id="rId12"/>
    <p:sldId id="298" r:id="rId13"/>
    <p:sldId id="293" r:id="rId14"/>
    <p:sldId id="294" r:id="rId15"/>
    <p:sldId id="295" r:id="rId16"/>
    <p:sldId id="296" r:id="rId17"/>
    <p:sldId id="297" r:id="rId18"/>
    <p:sldId id="300" r:id="rId19"/>
    <p:sldId id="301" r:id="rId20"/>
    <p:sldId id="302" r:id="rId21"/>
    <p:sldId id="315" r:id="rId22"/>
    <p:sldId id="303" r:id="rId23"/>
    <p:sldId id="323" r:id="rId24"/>
    <p:sldId id="307" r:id="rId25"/>
    <p:sldId id="308" r:id="rId26"/>
    <p:sldId id="309" r:id="rId27"/>
  </p:sldIdLst>
  <p:sldSz cx="12192000" cy="6858000"/>
  <p:notesSz cx="6858000" cy="9144000"/>
  <p:embeddedFontLst>
    <p:embeddedFont>
      <p:font typeface="华文新魏" panose="02010800040101010101" pitchFamily="2" charset="-122"/>
      <p:regular r:id="rId32"/>
    </p:embeddedFont>
    <p:embeddedFont>
      <p:font typeface="楷体" panose="02010609060101010101" pitchFamily="49" charset="-122"/>
      <p:regular r:id="rId33"/>
    </p:embeddedFont>
    <p:embeddedFont>
      <p:font typeface="Calibri" panose="020F0502020204030204" charset="0"/>
      <p:regular r:id="rId34"/>
      <p:bold r:id="rId35"/>
      <p:italic r:id="rId36"/>
      <p:boldItalic r:id="rId37"/>
    </p:embeddedFont>
    <p:embeddedFont>
      <p:font typeface="微软雅黑" panose="020B0503020204020204" charset="-122"/>
      <p:regular r:id="rId38"/>
    </p:embeddedFont>
    <p:embeddedFont>
      <p:font typeface="仿宋" panose="02010609060101010101" charset="-122"/>
      <p:regular r:id="rId39"/>
    </p:embeddedFont>
    <p:embeddedFont>
      <p:font typeface="华文中宋" panose="02010600040101010101" pitchFamily="2" charset="-122"/>
      <p:regular r:id="rId40"/>
    </p:embeddedFont>
    <p:embeddedFont>
      <p:font typeface="黑体" panose="02010609060101010101" pitchFamily="49" charset="-122"/>
      <p:regular r:id="rId41"/>
    </p:embeddedFont>
  </p:embeddedFontLst>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iQi" initials="Q" lastIdx="0" clrIdx="0"/>
  <p:cmAuthor id="0" name="xkb1.com" initials="" lastIdx="0" clrIdx="0"/>
  <p:cmAuthor id="2" name="Administrator" initials="A" lastIdx="0" clrIdx="1"/>
  <p:cmAuthor id="3" name="12032" initials="1" lastIdx="0" clrIdx="2"/>
  <p:cmAuthor id="4" name="林细尘" initials="林" lastIdx="0" clrIdx="3"/>
  <p:cmAuthor id="5" name="宋洁然" initials="宋" lastIdx="0" clrIdx="1"/>
  <p:cmAuthor id="6" name="ming qiu" initials="m" lastIdx="0" clrIdx="1"/>
  <p:cmAuthor id="7" name="1206988966@qq.com" initials="1" lastIdx="0" clrIdx="2"/>
  <p:cmAuthor id="8" name="姜伟光" initials="姜" lastIdx="0" clrIdx="0"/>
  <p:cmAuthor id="9" name="PPTer_Tang" initials="P" lastIdx="0" clrIdx="0"/>
  <p:cmAuthor id="10" name="马琳" initials="马" lastIdx="0" clrIdx="9"/>
  <p:cmAuthor id="11" name="xiaoxuan Zeng" initials="x" lastIdx="0" clrIdx="0"/>
  <p:cmAuthor id="12" name="ycadmin" initials="y" lastIdx="0" clrIdx="11"/>
  <p:cmAuthor id="15" name="李丽" initials="李" lastIdx="0" clrIdx="14"/>
  <p:cmAuthor id="16" name="Nicole Li  李倩" initials="N" lastIdx="0" clrIdx="0"/>
  <p:cmAuthor id="17" name="admin" initials="a" lastIdx="0" clrIdx="0"/>
  <p:cmAuthor id="18" name="222" initials="2" lastIdx="0" clrIdx="0"/>
  <p:cmAuthor id="14" name="文璇璇" initials="文" lastIdx="0" clrIdx="13"/>
  <p:cmAuthor id="19" name="Mia Vida Villanueva" initials="M" lastIdx="0" clrIdx="0"/>
  <p:cmAuthor id="21" name="iwenping" initials="i" lastIdx="0" clrIdx="0"/>
  <p:cmAuthor id="22" name="xtzj" initials="x" lastIdx="0" clrIdx="0"/>
  <p:cmAuthor id="23" name="administrator-pc" initials="" lastIdx="0" clrIdx="0"/>
  <p:cmAuthor id="75" name="作者" initials="A" lastIdx="0" clrIdx="24"/>
  <p:cmAuthor id="13" name="Rcyz-HL" initials="R" lastIdx="0" clrIdx="12"/>
  <p:cmAuthor id="20" name="ASUS" initials="" lastIdx="0" clrIdx="0"/>
  <p:cmAuthor id="38" name="NFB" initials="N" lastIdx="0" clrIdx="14"/>
  <p:cmAuthor id="24" name="zhouyangfan" initials="z" lastIdx="0" clrIdx="0"/>
  <p:cmAuthor id="25" name="tplife" initials="t" lastIdx="0" clrIdx="0"/>
  <p:cmAuthor id="26" name="??" initials="?" lastIdx="0" clrIdx="0"/>
  <p:cmAuthor id="76" name="何 龙" initials="何" lastIdx="0" clrIdx="25"/>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2" Type="http://schemas.openxmlformats.org/officeDocument/2006/relationships/tags" Target="tags/tag175.xml"/><Relationship Id="rId41" Type="http://schemas.openxmlformats.org/officeDocument/2006/relationships/font" Target="fonts/font10.fntdata"/><Relationship Id="rId40" Type="http://schemas.openxmlformats.org/officeDocument/2006/relationships/font" Target="fonts/font9.fntdata"/><Relationship Id="rId4" Type="http://schemas.openxmlformats.org/officeDocument/2006/relationships/slide" Target="slides/slide2.xml"/><Relationship Id="rId39" Type="http://schemas.openxmlformats.org/officeDocument/2006/relationships/font" Target="fonts/font8.fntdata"/><Relationship Id="rId38" Type="http://schemas.openxmlformats.org/officeDocument/2006/relationships/font" Target="fonts/font7.fntdata"/><Relationship Id="rId37" Type="http://schemas.openxmlformats.org/officeDocument/2006/relationships/font" Target="fonts/font6.fntdata"/><Relationship Id="rId36" Type="http://schemas.openxmlformats.org/officeDocument/2006/relationships/font" Target="fonts/font5.fntdata"/><Relationship Id="rId35" Type="http://schemas.openxmlformats.org/officeDocument/2006/relationships/font" Target="fonts/font4.fntdata"/><Relationship Id="rId34" Type="http://schemas.openxmlformats.org/officeDocument/2006/relationships/font" Target="fonts/font3.fntdata"/><Relationship Id="rId33" Type="http://schemas.openxmlformats.org/officeDocument/2006/relationships/font" Target="fonts/font2.fntdata"/><Relationship Id="rId32" Type="http://schemas.openxmlformats.org/officeDocument/2006/relationships/font" Target="fonts/font1.fntdata"/><Relationship Id="rId31" Type="http://schemas.openxmlformats.org/officeDocument/2006/relationships/commentAuthors" Target="commentAuthors.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4" Type="http://schemas.openxmlformats.org/officeDocument/2006/relationships/tags" Target="../tags/tag128.xml"/><Relationship Id="rId3" Type="http://schemas.openxmlformats.org/officeDocument/2006/relationships/tags" Target="../tags/tag127.xml"/><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4" Type="http://schemas.openxmlformats.org/officeDocument/2006/relationships/tags" Target="../tags/tag163.xml"/><Relationship Id="rId3" Type="http://schemas.openxmlformats.org/officeDocument/2006/relationships/tags" Target="../tags/tag162.xml"/><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4" Type="http://schemas.openxmlformats.org/officeDocument/2006/relationships/tags" Target="../tags/tag166.xml"/><Relationship Id="rId3" Type="http://schemas.openxmlformats.org/officeDocument/2006/relationships/tags" Target="../tags/tag165.xml"/><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4" Type="http://schemas.openxmlformats.org/officeDocument/2006/relationships/tags" Target="../tags/tag174.xml"/><Relationship Id="rId3" Type="http://schemas.openxmlformats.org/officeDocument/2006/relationships/tags" Target="../tags/tag173.xml"/><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B7A80EE2-1AF9-4C06-AF3B-BC024D8C711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p14:dur="50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9" Type="http://schemas.openxmlformats.org/officeDocument/2006/relationships/tags" Target="../tags/tag140.xml"/><Relationship Id="rId8" Type="http://schemas.openxmlformats.org/officeDocument/2006/relationships/tags" Target="../tags/tag139.xml"/><Relationship Id="rId7" Type="http://schemas.openxmlformats.org/officeDocument/2006/relationships/image" Target="../media/image18.png"/><Relationship Id="rId6" Type="http://schemas.openxmlformats.org/officeDocument/2006/relationships/tags" Target="../tags/tag138.xml"/><Relationship Id="rId5" Type="http://schemas.openxmlformats.org/officeDocument/2006/relationships/image" Target="../media/image17.png"/><Relationship Id="rId4" Type="http://schemas.openxmlformats.org/officeDocument/2006/relationships/tags" Target="../tags/tag137.xml"/><Relationship Id="rId3" Type="http://schemas.openxmlformats.org/officeDocument/2006/relationships/tags" Target="../tags/tag136.xml"/><Relationship Id="rId2" Type="http://schemas.openxmlformats.org/officeDocument/2006/relationships/tags" Target="../tags/tag135.xml"/><Relationship Id="rId19" Type="http://schemas.openxmlformats.org/officeDocument/2006/relationships/slideLayout" Target="../slideLayouts/slideLayout7.xml"/><Relationship Id="rId18" Type="http://schemas.openxmlformats.org/officeDocument/2006/relationships/tags" Target="../tags/tag147.xml"/><Relationship Id="rId17" Type="http://schemas.openxmlformats.org/officeDocument/2006/relationships/tags" Target="../tags/tag146.xml"/><Relationship Id="rId16" Type="http://schemas.openxmlformats.org/officeDocument/2006/relationships/tags" Target="../tags/tag145.xml"/><Relationship Id="rId15" Type="http://schemas.openxmlformats.org/officeDocument/2006/relationships/image" Target="../media/image20.jpeg"/><Relationship Id="rId14" Type="http://schemas.openxmlformats.org/officeDocument/2006/relationships/tags" Target="../tags/tag144.xml"/><Relationship Id="rId13" Type="http://schemas.openxmlformats.org/officeDocument/2006/relationships/tags" Target="../tags/tag143.xml"/><Relationship Id="rId12" Type="http://schemas.openxmlformats.org/officeDocument/2006/relationships/image" Target="../media/image19.jpeg"/><Relationship Id="rId11" Type="http://schemas.openxmlformats.org/officeDocument/2006/relationships/tags" Target="../tags/tag142.xml"/><Relationship Id="rId10" Type="http://schemas.openxmlformats.org/officeDocument/2006/relationships/tags" Target="../tags/tag141.xml"/><Relationship Id="rId1" Type="http://schemas.openxmlformats.org/officeDocument/2006/relationships/tags" Target="../tags/tag13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2.jpeg"/><Relationship Id="rId1" Type="http://schemas.openxmlformats.org/officeDocument/2006/relationships/image" Target="../media/image21.jpe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tags" Target="../tags/tag148.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49.xml"/><Relationship Id="rId1"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0.jpeg"/><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tags" Target="../tags/tag15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53.xml"/><Relationship Id="rId1"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55.xml"/><Relationship Id="rId1" Type="http://schemas.openxmlformats.org/officeDocument/2006/relationships/tags" Target="../tags/tag154.xml"/></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4.jpeg"/><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56.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tags" Target="../tags/tag161.xml"/><Relationship Id="rId4" Type="http://schemas.openxmlformats.org/officeDocument/2006/relationships/tags" Target="../tags/tag160.xml"/><Relationship Id="rId3" Type="http://schemas.openxmlformats.org/officeDocument/2006/relationships/tags" Target="../tags/tag159.xml"/><Relationship Id="rId2" Type="http://schemas.openxmlformats.org/officeDocument/2006/relationships/tags" Target="../tags/tag158.xml"/><Relationship Id="rId1" Type="http://schemas.openxmlformats.org/officeDocument/2006/relationships/tags" Target="../tags/tag157.xml"/></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7.xml"/><Relationship Id="rId2" Type="http://schemas.openxmlformats.org/officeDocument/2006/relationships/image" Target="../media/image36.png"/><Relationship Id="rId1" Type="http://schemas.openxmlformats.org/officeDocument/2006/relationships/tags" Target="../tags/tag164.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7.xml"/><Relationship Id="rId6" Type="http://schemas.openxmlformats.org/officeDocument/2006/relationships/tags" Target="../tags/tag172.xml"/><Relationship Id="rId5" Type="http://schemas.openxmlformats.org/officeDocument/2006/relationships/tags" Target="../tags/tag171.xml"/><Relationship Id="rId4" Type="http://schemas.openxmlformats.org/officeDocument/2006/relationships/tags" Target="../tags/tag170.xml"/><Relationship Id="rId3" Type="http://schemas.openxmlformats.org/officeDocument/2006/relationships/tags" Target="../tags/tag169.xml"/><Relationship Id="rId2" Type="http://schemas.openxmlformats.org/officeDocument/2006/relationships/tags" Target="../tags/tag168.xml"/><Relationship Id="rId1" Type="http://schemas.openxmlformats.org/officeDocument/2006/relationships/tags" Target="../tags/tag167.xml"/></Relationships>
</file>

<file path=ppt/slides/_rels/slide3.xml.rels><?xml version="1.0" encoding="UTF-8" standalone="yes"?>
<Relationships xmlns="http://schemas.openxmlformats.org/package/2006/relationships"><Relationship Id="rId99" Type="http://schemas.openxmlformats.org/officeDocument/2006/relationships/tags" Target="../tags/tag99.xml"/><Relationship Id="rId98" Type="http://schemas.openxmlformats.org/officeDocument/2006/relationships/tags" Target="../tags/tag98.xml"/><Relationship Id="rId97" Type="http://schemas.openxmlformats.org/officeDocument/2006/relationships/tags" Target="../tags/tag97.xml"/><Relationship Id="rId96" Type="http://schemas.openxmlformats.org/officeDocument/2006/relationships/tags" Target="../tags/tag96.xml"/><Relationship Id="rId95" Type="http://schemas.openxmlformats.org/officeDocument/2006/relationships/tags" Target="../tags/tag95.xml"/><Relationship Id="rId94" Type="http://schemas.openxmlformats.org/officeDocument/2006/relationships/tags" Target="../tags/tag94.xml"/><Relationship Id="rId93" Type="http://schemas.openxmlformats.org/officeDocument/2006/relationships/tags" Target="../tags/tag93.xml"/><Relationship Id="rId92" Type="http://schemas.openxmlformats.org/officeDocument/2006/relationships/tags" Target="../tags/tag92.xml"/><Relationship Id="rId91" Type="http://schemas.openxmlformats.org/officeDocument/2006/relationships/tags" Target="../tags/tag91.xml"/><Relationship Id="rId90" Type="http://schemas.openxmlformats.org/officeDocument/2006/relationships/tags" Target="../tags/tag90.xml"/><Relationship Id="rId9" Type="http://schemas.openxmlformats.org/officeDocument/2006/relationships/tags" Target="../tags/tag9.xml"/><Relationship Id="rId89" Type="http://schemas.openxmlformats.org/officeDocument/2006/relationships/tags" Target="../tags/tag89.xml"/><Relationship Id="rId88" Type="http://schemas.openxmlformats.org/officeDocument/2006/relationships/tags" Target="../tags/tag88.xml"/><Relationship Id="rId87" Type="http://schemas.openxmlformats.org/officeDocument/2006/relationships/tags" Target="../tags/tag87.xml"/><Relationship Id="rId86" Type="http://schemas.openxmlformats.org/officeDocument/2006/relationships/tags" Target="../tags/tag86.xml"/><Relationship Id="rId85" Type="http://schemas.openxmlformats.org/officeDocument/2006/relationships/tags" Target="../tags/tag85.xml"/><Relationship Id="rId84" Type="http://schemas.openxmlformats.org/officeDocument/2006/relationships/tags" Target="../tags/tag84.xml"/><Relationship Id="rId83" Type="http://schemas.openxmlformats.org/officeDocument/2006/relationships/tags" Target="../tags/tag83.xml"/><Relationship Id="rId82" Type="http://schemas.openxmlformats.org/officeDocument/2006/relationships/tags" Target="../tags/tag82.xml"/><Relationship Id="rId81" Type="http://schemas.openxmlformats.org/officeDocument/2006/relationships/tags" Target="../tags/tag81.xml"/><Relationship Id="rId80" Type="http://schemas.openxmlformats.org/officeDocument/2006/relationships/tags" Target="../tags/tag80.xml"/><Relationship Id="rId8" Type="http://schemas.openxmlformats.org/officeDocument/2006/relationships/tags" Target="../tags/tag8.xml"/><Relationship Id="rId79" Type="http://schemas.openxmlformats.org/officeDocument/2006/relationships/tags" Target="../tags/tag79.xml"/><Relationship Id="rId78" Type="http://schemas.openxmlformats.org/officeDocument/2006/relationships/tags" Target="../tags/tag78.xml"/><Relationship Id="rId77" Type="http://schemas.openxmlformats.org/officeDocument/2006/relationships/tags" Target="../tags/tag77.xml"/><Relationship Id="rId76" Type="http://schemas.openxmlformats.org/officeDocument/2006/relationships/tags" Target="../tags/tag76.xml"/><Relationship Id="rId75" Type="http://schemas.openxmlformats.org/officeDocument/2006/relationships/tags" Target="../tags/tag75.xml"/><Relationship Id="rId74" Type="http://schemas.openxmlformats.org/officeDocument/2006/relationships/tags" Target="../tags/tag74.xml"/><Relationship Id="rId73" Type="http://schemas.openxmlformats.org/officeDocument/2006/relationships/tags" Target="../tags/tag73.xml"/><Relationship Id="rId72" Type="http://schemas.openxmlformats.org/officeDocument/2006/relationships/tags" Target="../tags/tag72.xml"/><Relationship Id="rId71" Type="http://schemas.openxmlformats.org/officeDocument/2006/relationships/tags" Target="../tags/tag71.xml"/><Relationship Id="rId70" Type="http://schemas.openxmlformats.org/officeDocument/2006/relationships/tags" Target="../tags/tag70.xml"/><Relationship Id="rId7" Type="http://schemas.openxmlformats.org/officeDocument/2006/relationships/tags" Target="../tags/tag7.xml"/><Relationship Id="rId69" Type="http://schemas.openxmlformats.org/officeDocument/2006/relationships/tags" Target="../tags/tag69.xml"/><Relationship Id="rId68" Type="http://schemas.openxmlformats.org/officeDocument/2006/relationships/tags" Target="../tags/tag68.xml"/><Relationship Id="rId67" Type="http://schemas.openxmlformats.org/officeDocument/2006/relationships/tags" Target="../tags/tag67.xml"/><Relationship Id="rId66" Type="http://schemas.openxmlformats.org/officeDocument/2006/relationships/tags" Target="../tags/tag66.xml"/><Relationship Id="rId65" Type="http://schemas.openxmlformats.org/officeDocument/2006/relationships/tags" Target="../tags/tag65.xml"/><Relationship Id="rId64" Type="http://schemas.openxmlformats.org/officeDocument/2006/relationships/tags" Target="../tags/tag64.xml"/><Relationship Id="rId63" Type="http://schemas.openxmlformats.org/officeDocument/2006/relationships/tags" Target="../tags/tag63.xml"/><Relationship Id="rId62" Type="http://schemas.openxmlformats.org/officeDocument/2006/relationships/tags" Target="../tags/tag62.xml"/><Relationship Id="rId61" Type="http://schemas.openxmlformats.org/officeDocument/2006/relationships/tags" Target="../tags/tag61.xml"/><Relationship Id="rId60" Type="http://schemas.openxmlformats.org/officeDocument/2006/relationships/tags" Target="../tags/tag60.xml"/><Relationship Id="rId6" Type="http://schemas.openxmlformats.org/officeDocument/2006/relationships/tags" Target="../tags/tag6.xml"/><Relationship Id="rId59" Type="http://schemas.openxmlformats.org/officeDocument/2006/relationships/tags" Target="../tags/tag59.xml"/><Relationship Id="rId58" Type="http://schemas.openxmlformats.org/officeDocument/2006/relationships/tags" Target="../tags/tag58.xml"/><Relationship Id="rId57" Type="http://schemas.openxmlformats.org/officeDocument/2006/relationships/tags" Target="../tags/tag57.xml"/><Relationship Id="rId56" Type="http://schemas.openxmlformats.org/officeDocument/2006/relationships/tags" Target="../tags/tag56.xml"/><Relationship Id="rId55" Type="http://schemas.openxmlformats.org/officeDocument/2006/relationships/tags" Target="../tags/tag55.xml"/><Relationship Id="rId54" Type="http://schemas.openxmlformats.org/officeDocument/2006/relationships/tags" Target="../tags/tag54.xml"/><Relationship Id="rId53" Type="http://schemas.openxmlformats.org/officeDocument/2006/relationships/tags" Target="../tags/tag53.xml"/><Relationship Id="rId52" Type="http://schemas.openxmlformats.org/officeDocument/2006/relationships/tags" Target="../tags/tag52.xml"/><Relationship Id="rId51" Type="http://schemas.openxmlformats.org/officeDocument/2006/relationships/tags" Target="../tags/tag51.xml"/><Relationship Id="rId50" Type="http://schemas.openxmlformats.org/officeDocument/2006/relationships/tags" Target="../tags/tag50.xml"/><Relationship Id="rId5" Type="http://schemas.openxmlformats.org/officeDocument/2006/relationships/tags" Target="../tags/tag5.xml"/><Relationship Id="rId49" Type="http://schemas.openxmlformats.org/officeDocument/2006/relationships/tags" Target="../tags/tag49.xml"/><Relationship Id="rId48" Type="http://schemas.openxmlformats.org/officeDocument/2006/relationships/tags" Target="../tags/tag48.xml"/><Relationship Id="rId47" Type="http://schemas.openxmlformats.org/officeDocument/2006/relationships/tags" Target="../tags/tag47.xml"/><Relationship Id="rId46" Type="http://schemas.openxmlformats.org/officeDocument/2006/relationships/tags" Target="../tags/tag46.xml"/><Relationship Id="rId45" Type="http://schemas.openxmlformats.org/officeDocument/2006/relationships/tags" Target="../tags/tag45.xml"/><Relationship Id="rId44" Type="http://schemas.openxmlformats.org/officeDocument/2006/relationships/tags" Target="../tags/tag44.xml"/><Relationship Id="rId43" Type="http://schemas.openxmlformats.org/officeDocument/2006/relationships/tags" Target="../tags/tag43.xml"/><Relationship Id="rId42" Type="http://schemas.openxmlformats.org/officeDocument/2006/relationships/tags" Target="../tags/tag42.xml"/><Relationship Id="rId41" Type="http://schemas.openxmlformats.org/officeDocument/2006/relationships/tags" Target="../tags/tag41.xml"/><Relationship Id="rId40" Type="http://schemas.openxmlformats.org/officeDocument/2006/relationships/tags" Target="../tags/tag40.xml"/><Relationship Id="rId4" Type="http://schemas.openxmlformats.org/officeDocument/2006/relationships/tags" Target="../tags/tag4.xml"/><Relationship Id="rId39" Type="http://schemas.openxmlformats.org/officeDocument/2006/relationships/tags" Target="../tags/tag39.xml"/><Relationship Id="rId38" Type="http://schemas.openxmlformats.org/officeDocument/2006/relationships/tags" Target="../tags/tag38.xml"/><Relationship Id="rId37" Type="http://schemas.openxmlformats.org/officeDocument/2006/relationships/tags" Target="../tags/tag37.xml"/><Relationship Id="rId36" Type="http://schemas.openxmlformats.org/officeDocument/2006/relationships/tags" Target="../tags/tag36.xml"/><Relationship Id="rId35" Type="http://schemas.openxmlformats.org/officeDocument/2006/relationships/tags" Target="../tags/tag35.xml"/><Relationship Id="rId34" Type="http://schemas.openxmlformats.org/officeDocument/2006/relationships/tags" Target="../tags/tag34.xml"/><Relationship Id="rId33" Type="http://schemas.openxmlformats.org/officeDocument/2006/relationships/tags" Target="../tags/tag33.xml"/><Relationship Id="rId32" Type="http://schemas.openxmlformats.org/officeDocument/2006/relationships/tags" Target="../tags/tag32.xml"/><Relationship Id="rId31" Type="http://schemas.openxmlformats.org/officeDocument/2006/relationships/tags" Target="../tags/tag31.xml"/><Relationship Id="rId30" Type="http://schemas.openxmlformats.org/officeDocument/2006/relationships/tags" Target="../tags/tag30.xml"/><Relationship Id="rId3" Type="http://schemas.openxmlformats.org/officeDocument/2006/relationships/image" Target="../media/image6.png"/><Relationship Id="rId29" Type="http://schemas.openxmlformats.org/officeDocument/2006/relationships/tags" Target="../tags/tag29.xml"/><Relationship Id="rId28" Type="http://schemas.openxmlformats.org/officeDocument/2006/relationships/tags" Target="../tags/tag28.xml"/><Relationship Id="rId27" Type="http://schemas.openxmlformats.org/officeDocument/2006/relationships/tags" Target="../tags/tag27.xml"/><Relationship Id="rId26" Type="http://schemas.openxmlformats.org/officeDocument/2006/relationships/tags" Target="../tags/tag26.xml"/><Relationship Id="rId25" Type="http://schemas.openxmlformats.org/officeDocument/2006/relationships/tags" Target="../tags/tag25.xml"/><Relationship Id="rId24" Type="http://schemas.openxmlformats.org/officeDocument/2006/relationships/tags" Target="../tags/tag24.xml"/><Relationship Id="rId23" Type="http://schemas.openxmlformats.org/officeDocument/2006/relationships/tags" Target="../tags/tag23.xml"/><Relationship Id="rId22" Type="http://schemas.openxmlformats.org/officeDocument/2006/relationships/tags" Target="../tags/tag22.xml"/><Relationship Id="rId21" Type="http://schemas.openxmlformats.org/officeDocument/2006/relationships/tags" Target="../tags/tag21.xml"/><Relationship Id="rId20" Type="http://schemas.openxmlformats.org/officeDocument/2006/relationships/tags" Target="../tags/tag20.xml"/><Relationship Id="rId2" Type="http://schemas.openxmlformats.org/officeDocument/2006/relationships/tags" Target="../tags/tag3.xml"/><Relationship Id="rId19" Type="http://schemas.openxmlformats.org/officeDocument/2006/relationships/tags" Target="../tags/tag19.xml"/><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6" Type="http://schemas.openxmlformats.org/officeDocument/2006/relationships/notesSlide" Target="../notesSlides/notesSlide1.xml"/><Relationship Id="rId115" Type="http://schemas.openxmlformats.org/officeDocument/2006/relationships/slideLayout" Target="../slideLayouts/slideLayout2.xml"/><Relationship Id="rId114" Type="http://schemas.openxmlformats.org/officeDocument/2006/relationships/tags" Target="../tags/tag114.xml"/><Relationship Id="rId113" Type="http://schemas.openxmlformats.org/officeDocument/2006/relationships/tags" Target="../tags/tag113.xml"/><Relationship Id="rId112" Type="http://schemas.openxmlformats.org/officeDocument/2006/relationships/tags" Target="../tags/tag112.xml"/><Relationship Id="rId111" Type="http://schemas.openxmlformats.org/officeDocument/2006/relationships/tags" Target="../tags/tag111.xml"/><Relationship Id="rId110" Type="http://schemas.openxmlformats.org/officeDocument/2006/relationships/tags" Target="../tags/tag110.xml"/><Relationship Id="rId11" Type="http://schemas.openxmlformats.org/officeDocument/2006/relationships/tags" Target="../tags/tag11.xml"/><Relationship Id="rId109" Type="http://schemas.openxmlformats.org/officeDocument/2006/relationships/tags" Target="../tags/tag109.xml"/><Relationship Id="rId108" Type="http://schemas.openxmlformats.org/officeDocument/2006/relationships/tags" Target="../tags/tag108.xml"/><Relationship Id="rId107" Type="http://schemas.openxmlformats.org/officeDocument/2006/relationships/tags" Target="../tags/tag107.xml"/><Relationship Id="rId106" Type="http://schemas.openxmlformats.org/officeDocument/2006/relationships/tags" Target="../tags/tag106.xml"/><Relationship Id="rId105" Type="http://schemas.openxmlformats.org/officeDocument/2006/relationships/tags" Target="../tags/tag105.xml"/><Relationship Id="rId104" Type="http://schemas.openxmlformats.org/officeDocument/2006/relationships/tags" Target="../tags/tag104.xml"/><Relationship Id="rId103" Type="http://schemas.openxmlformats.org/officeDocument/2006/relationships/tags" Target="../tags/tag103.xml"/><Relationship Id="rId102" Type="http://schemas.openxmlformats.org/officeDocument/2006/relationships/tags" Target="../tags/tag102.xml"/><Relationship Id="rId101" Type="http://schemas.openxmlformats.org/officeDocument/2006/relationships/tags" Target="../tags/tag101.xml"/><Relationship Id="rId100" Type="http://schemas.openxmlformats.org/officeDocument/2006/relationships/tags" Target="../tags/tag100.xml"/><Relationship Id="rId10" Type="http://schemas.openxmlformats.org/officeDocument/2006/relationships/tags" Target="../tags/tag10.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18.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21.xml"/><Relationship Id="rId3" Type="http://schemas.openxmlformats.org/officeDocument/2006/relationships/tags" Target="../tags/tag120.xml"/><Relationship Id="rId2" Type="http://schemas.openxmlformats.org/officeDocument/2006/relationships/image" Target="../media/image7.png"/><Relationship Id="rId1" Type="http://schemas.openxmlformats.org/officeDocument/2006/relationships/tags" Target="../tags/tag119.xml"/></Relationships>
</file>

<file path=ppt/slides/_rels/slide6.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7.xml"/><Relationship Id="rId7" Type="http://schemas.openxmlformats.org/officeDocument/2006/relationships/tags" Target="../tags/tag126.xml"/><Relationship Id="rId6" Type="http://schemas.openxmlformats.org/officeDocument/2006/relationships/image" Target="../media/image9.jpeg"/><Relationship Id="rId5" Type="http://schemas.openxmlformats.org/officeDocument/2006/relationships/tags" Target="../tags/tag125.xml"/><Relationship Id="rId4" Type="http://schemas.openxmlformats.org/officeDocument/2006/relationships/tags" Target="../tags/tag124.xml"/><Relationship Id="rId3" Type="http://schemas.openxmlformats.org/officeDocument/2006/relationships/image" Target="../media/image8.png"/><Relationship Id="rId2" Type="http://schemas.openxmlformats.org/officeDocument/2006/relationships/tags" Target="../tags/tag123.xml"/><Relationship Id="rId1" Type="http://schemas.openxmlformats.org/officeDocument/2006/relationships/tags" Target="../tags/tag122.xml"/></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tags" Target="../tags/tag129.xml"/><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tiff"/><Relationship Id="rId1" Type="http://schemas.openxmlformats.org/officeDocument/2006/relationships/image" Target="../media/image10.jpeg"/></Relationships>
</file>

<file path=ppt/slides/_rels/slide8.xml.rels>&#65279;<?xml version="1.0" encoding="utf-8"?><Relationships xmlns="http://schemas.openxmlformats.org/package/2006/relationships"><Relationship Type="http://schemas.openxmlformats.org/officeDocument/2006/relationships/vmlDrawing" Target="../drawings/vmlDrawing1.vml" Id="rId5" /><Relationship Type="http://schemas.openxmlformats.org/officeDocument/2006/relationships/slideLayout" Target="../slideLayouts/slideLayout12.xml" Id="rId4" /><Relationship Type="http://schemas.openxmlformats.org/officeDocument/2006/relationships/image" Target="../media/image14.emf" Id="rId2" /><Relationship Type="http://schemas.openxmlformats.org/officeDocument/2006/relationships/oleObject" Target="../embeddings/oleObject1.bin" Id="rId1" /></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33.xml"/><Relationship Id="rId4" Type="http://schemas.openxmlformats.org/officeDocument/2006/relationships/image" Target="../media/image16.png"/><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tags" Target="../tags/tag1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a:xfrm>
            <a:off x="0" y="1195705"/>
            <a:ext cx="11518265" cy="2339975"/>
          </a:xfrm>
        </p:spPr>
        <p:txBody>
          <a:bodyPr>
            <a:noAutofit/>
          </a:bodyPr>
          <a:p>
            <a:pPr algn="ctr"/>
            <a:r>
              <a:rPr lang="zh-CN" altLang="en-US" sz="4800" b="1">
                <a:solidFill>
                  <a:srgbClr val="C00000"/>
                </a:solidFill>
              </a:rPr>
              <a:t>反思</a:t>
            </a:r>
            <a:r>
              <a:rPr lang="zh-CN" altLang="en-US" sz="4800" b="1"/>
              <a:t>下的</a:t>
            </a:r>
            <a:r>
              <a:rPr lang="en-US" altLang="zh-CN" sz="4800" b="1"/>
              <a:t>“</a:t>
            </a:r>
            <a:r>
              <a:rPr lang="zh-CN" altLang="en-US" sz="4800" b="1">
                <a:solidFill>
                  <a:schemeClr val="accent1">
                    <a:lumMod val="75000"/>
                  </a:schemeClr>
                </a:solidFill>
              </a:rPr>
              <a:t>新变</a:t>
            </a:r>
            <a:r>
              <a:rPr lang="en-US" altLang="zh-CN" sz="4800" b="1"/>
              <a:t>”</a:t>
            </a:r>
            <a:r>
              <a:rPr lang="zh-CN" altLang="en-US" sz="4800" b="1"/>
              <a:t>与</a:t>
            </a:r>
            <a:r>
              <a:rPr lang="en-US" altLang="zh-CN" sz="4800" b="1"/>
              <a:t>“</a:t>
            </a:r>
            <a:r>
              <a:rPr lang="zh-CN" altLang="en-US" sz="4800" b="1">
                <a:solidFill>
                  <a:schemeClr val="accent1">
                    <a:lumMod val="75000"/>
                  </a:schemeClr>
                </a:solidFill>
              </a:rPr>
              <a:t>痼疾</a:t>
            </a:r>
            <a:r>
              <a:rPr lang="en-US" altLang="zh-CN" sz="4800" b="1"/>
              <a:t>”</a:t>
            </a:r>
            <a:br>
              <a:rPr lang="en-US" altLang="zh-CN" sz="4800" b="1"/>
            </a:br>
            <a:br>
              <a:rPr lang="en-US" altLang="zh-CN" sz="3200"/>
            </a:br>
            <a:r>
              <a:rPr lang="en-US" altLang="zh-CN" sz="4800"/>
              <a:t>                        </a:t>
            </a:r>
            <a:r>
              <a:rPr lang="en-US" altLang="zh-CN" sz="4000"/>
              <a:t>——</a:t>
            </a:r>
            <a:r>
              <a:rPr lang="zh-CN" altLang="en-US" sz="4000"/>
              <a:t>第</a:t>
            </a:r>
            <a:r>
              <a:rPr lang="en-US" altLang="zh-CN" sz="4000"/>
              <a:t>19</a:t>
            </a:r>
            <a:r>
              <a:rPr lang="zh-CN" altLang="en-US" sz="4000"/>
              <a:t>课</a:t>
            </a:r>
            <a:r>
              <a:rPr lang="en-US" altLang="zh-CN" sz="4000"/>
              <a:t>  </a:t>
            </a:r>
            <a:r>
              <a:rPr lang="zh-CN" altLang="en-US" sz="4000"/>
              <a:t>资本主义国家的新变化</a:t>
            </a:r>
            <a:endParaRPr lang="zh-CN" altLang="en-US" sz="4000"/>
          </a:p>
        </p:txBody>
      </p:sp>
      <p:sp>
        <p:nvSpPr>
          <p:cNvPr id="11" name="副标题 10"/>
          <p:cNvSpPr>
            <a:spLocks noGrp="1"/>
          </p:cNvSpPr>
          <p:nvPr>
            <p:ph type="subTitle" idx="1"/>
            <p:custDataLst>
              <p:tags r:id="rId1"/>
            </p:custDataLst>
          </p:nvPr>
        </p:nvSpPr>
        <p:spPr>
          <a:xfrm>
            <a:off x="1159510" y="4189095"/>
            <a:ext cx="9613265" cy="1300480"/>
          </a:xfrm>
        </p:spPr>
        <p:txBody>
          <a:bodyPr>
            <a:noAutofit/>
          </a:bodyPr>
          <a:p>
            <a:pPr lvl="1" indent="356870" algn="l">
              <a:lnSpc>
                <a:spcPct val="100000"/>
              </a:lnSpc>
            </a:pPr>
            <a:r>
              <a:rPr lang="zh-CN" altLang="en-US" sz="2400">
                <a:ln>
                  <a:solidFill>
                    <a:schemeClr val="accent1"/>
                  </a:solidFill>
                </a:ln>
                <a:solidFill>
                  <a:schemeClr val="tx1"/>
                </a:solidFill>
                <a:effectLst/>
                <a:latin typeface="宋体" panose="02010600030101010101" pitchFamily="2" charset="-122"/>
                <a:ea typeface="宋体" panose="02010600030101010101" pitchFamily="2" charset="-122"/>
                <a:cs typeface="华文新魏" panose="02010800040101010101" pitchFamily="2" charset="-122"/>
              </a:rPr>
              <a:t>课程标准</a:t>
            </a:r>
            <a:r>
              <a:rPr lang="zh-CN" altLang="en-US" sz="2400">
                <a:ln>
                  <a:solidFill>
                    <a:schemeClr val="accent1"/>
                  </a:solidFill>
                </a:ln>
                <a:effectLst/>
                <a:latin typeface="宋体" panose="02010600030101010101" pitchFamily="2" charset="-122"/>
                <a:ea typeface="宋体" panose="02010600030101010101" pitchFamily="2" charset="-122"/>
                <a:cs typeface="华文新魏" panose="02010800040101010101" pitchFamily="2" charset="-122"/>
              </a:rPr>
              <a:t>：</a:t>
            </a:r>
            <a:endParaRPr lang="zh-CN" altLang="en-US" sz="2400">
              <a:ln>
                <a:solidFill>
                  <a:schemeClr val="accent1"/>
                </a:solidFill>
              </a:ln>
              <a:effectLst/>
              <a:latin typeface="宋体" panose="02010600030101010101" pitchFamily="2" charset="-122"/>
              <a:ea typeface="宋体" panose="02010600030101010101" pitchFamily="2" charset="-122"/>
              <a:cs typeface="华文新魏" panose="02010800040101010101" pitchFamily="2" charset="-122"/>
            </a:endParaRPr>
          </a:p>
          <a:p>
            <a:pPr>
              <a:lnSpc>
                <a:spcPct val="100000"/>
              </a:lnSpc>
            </a:pPr>
            <a:r>
              <a:rPr lang="zh-CN" altLang="en-US">
                <a:effectLst/>
                <a:latin typeface="宋体" panose="02010600030101010101" pitchFamily="2" charset="-122"/>
                <a:ea typeface="宋体" panose="02010600030101010101" pitchFamily="2" charset="-122"/>
                <a:cs typeface="楷体" panose="02010609060101010101" pitchFamily="49" charset="-122"/>
              </a:rPr>
              <a:t>了解第二次世界大战后世界发生的各种新变化和面临的问题与挑战</a:t>
            </a:r>
            <a:endParaRPr lang="zh-CN" altLang="en-US">
              <a:effectLst/>
              <a:latin typeface="宋体" panose="02010600030101010101" pitchFamily="2" charset="-122"/>
              <a:ea typeface="宋体" panose="02010600030101010101" pitchFamily="2" charset="-122"/>
              <a:cs typeface="楷体" panose="02010609060101010101" pitchFamily="49" charset="-122"/>
            </a:endParaRPr>
          </a:p>
          <a:p>
            <a:pPr>
              <a:lnSpc>
                <a:spcPct val="100000"/>
              </a:lnSpc>
            </a:pPr>
            <a:endParaRPr lang="zh-CN" altLang="en-US">
              <a:effectLst/>
              <a:latin typeface="宋体" panose="02010600030101010101" pitchFamily="2" charset="-122"/>
              <a:ea typeface="宋体" panose="02010600030101010101" pitchFamily="2" charset="-122"/>
              <a:cs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custDataLst>
              <p:tags r:id="rId1"/>
            </p:custDataLst>
          </p:nvPr>
        </p:nvGraphicFramePr>
        <p:xfrm>
          <a:off x="483235" y="916385"/>
          <a:ext cx="9213977" cy="4564380"/>
        </p:xfrm>
        <a:graphic>
          <a:graphicData uri="http://schemas.openxmlformats.org/drawingml/2006/table">
            <a:tbl>
              <a:tblPr firstRow="1" bandRow="1">
                <a:tableStyleId>{5C22544A-7EE6-4342-B048-85BDC9FD1C3A}</a:tableStyleId>
              </a:tblPr>
              <a:tblGrid>
                <a:gridCol w="1475232"/>
                <a:gridCol w="4147185"/>
                <a:gridCol w="3591560"/>
              </a:tblGrid>
              <a:tr h="488950">
                <a:tc>
                  <a:txBody>
                    <a:bodyPr wrap="square"/>
                    <a:lstStyle/>
                    <a:p>
                      <a:pPr>
                        <a:buNone/>
                      </a:pPr>
                      <a:endParaRPr lang="zh-CN" altLang="en-US" sz="2400" b="1">
                        <a:solidFill>
                          <a:schemeClr val="tx1"/>
                        </a:solidFill>
                        <a:latin typeface="楷体" panose="02010609060101010101" pitchFamily="49" charset="-122"/>
                        <a:ea typeface="楷体" panose="02010609060101010101" pitchFamily="49" charset="-122"/>
                      </a:endParaRPr>
                    </a:p>
                  </a:txBody>
                  <a:tcPr marL="68815" marR="68815" marT="34408" marB="34408"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wrap="square"/>
                    <a:lstStyle/>
                    <a:p>
                      <a:pPr algn="ctr">
                        <a:buNone/>
                      </a:pPr>
                      <a:r>
                        <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国际货币基金组织</a:t>
                      </a:r>
                      <a:r>
                        <a:rPr lang="en-US" altLang="zh-CN" sz="24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(IMF)</a:t>
                      </a:r>
                      <a:endParaRPr lang="en-US" altLang="zh-CN" sz="24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a:txBody>
                  <a:tcPr marL="68815" marR="68815" marT="34408" marB="34408"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wrap="square"/>
                    <a:lstStyle/>
                    <a:p>
                      <a:pPr algn="ctr">
                        <a:buNone/>
                      </a:pPr>
                      <a:r>
                        <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世界银行</a:t>
                      </a:r>
                      <a:r>
                        <a:rPr lang="en-US" altLang="zh-CN" sz="24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(WB)</a:t>
                      </a:r>
                      <a:endParaRPr lang="en-US" altLang="zh-CN" sz="24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a:txBody>
                  <a:tcPr marL="68815" marR="68815" marT="34408" marB="34408"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r>
              <a:tr h="1014095">
                <a:tc>
                  <a:txBody>
                    <a:bodyPr wrap="square"/>
                    <a:lstStyle/>
                    <a:p>
                      <a:pPr algn="ctr">
                        <a:buNone/>
                      </a:pPr>
                      <a:endParaRPr lang="zh-CN" altLang="en-US" sz="2400" b="1">
                        <a:solidFill>
                          <a:schemeClr val="tx1"/>
                        </a:solidFill>
                        <a:latin typeface="楷体" panose="02010609060101010101" pitchFamily="49" charset="-122"/>
                        <a:ea typeface="楷体" panose="02010609060101010101" pitchFamily="49" charset="-122"/>
                      </a:endParaRPr>
                    </a:p>
                  </a:txBody>
                  <a:tcPr marL="68815" marR="68815" marT="34408" marB="34408"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wrap="square"/>
                    <a:lstStyle/>
                    <a:p>
                      <a:pPr>
                        <a:buNone/>
                      </a:pPr>
                      <a:endParaRPr lang="zh-CN" altLang="en-US" sz="2400" b="1">
                        <a:solidFill>
                          <a:schemeClr val="tx1"/>
                        </a:solidFill>
                        <a:latin typeface="楷体" panose="02010609060101010101" pitchFamily="49" charset="-122"/>
                        <a:ea typeface="楷体" panose="02010609060101010101" pitchFamily="49" charset="-122"/>
                      </a:endParaRPr>
                    </a:p>
                  </a:txBody>
                  <a:tcPr marL="68815" marR="68815" marT="34408" marB="34408"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wrap="square"/>
                    <a:lstStyle/>
                    <a:p>
                      <a:pPr>
                        <a:buNone/>
                      </a:pPr>
                      <a:endParaRPr lang="zh-CN" altLang="en-US" sz="2400" b="1">
                        <a:solidFill>
                          <a:schemeClr val="tx1"/>
                        </a:solidFill>
                        <a:latin typeface="楷体" panose="02010609060101010101" pitchFamily="49" charset="-122"/>
                        <a:ea typeface="楷体" panose="02010609060101010101" pitchFamily="49" charset="-122"/>
                      </a:endParaRPr>
                    </a:p>
                  </a:txBody>
                  <a:tcPr marL="68815" marR="68815" marT="34408" marB="34408"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r>
              <a:tr h="488315">
                <a:tc>
                  <a:txBody>
                    <a:bodyPr wrap="square"/>
                    <a:lstStyle/>
                    <a:p>
                      <a:pPr algn="ctr">
                        <a:buNone/>
                      </a:pPr>
                      <a:r>
                        <a:rPr lang="zh-CN" altLang="en-US" sz="2400" b="1">
                          <a:solidFill>
                            <a:schemeClr val="tx1"/>
                          </a:solidFill>
                          <a:latin typeface="楷体" panose="02010609060101010101" pitchFamily="49" charset="-122"/>
                          <a:ea typeface="楷体" panose="02010609060101010101" pitchFamily="49" charset="-122"/>
                        </a:rPr>
                        <a:t>概况</a:t>
                      </a:r>
                      <a:endParaRPr lang="zh-CN" altLang="en-US" sz="2400" b="1">
                        <a:solidFill>
                          <a:schemeClr val="tx1"/>
                        </a:solidFill>
                        <a:latin typeface="楷体" panose="02010609060101010101" pitchFamily="49" charset="-122"/>
                        <a:ea typeface="楷体" panose="02010609060101010101" pitchFamily="49" charset="-122"/>
                      </a:endParaRPr>
                    </a:p>
                  </a:txBody>
                  <a:tcPr marL="68815" marR="68815" marT="34408" marB="34408"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gridSpan="2">
                  <a:txBody>
                    <a:bodyPr wrap="square"/>
                    <a:lstStyle/>
                    <a:p>
                      <a:pPr>
                        <a:buNone/>
                      </a:pPr>
                      <a:endParaRPr lang="zh-CN" altLang="en-US" sz="2400" b="1">
                        <a:solidFill>
                          <a:schemeClr val="tx1"/>
                        </a:solidFill>
                        <a:latin typeface="楷体" panose="02010609060101010101" pitchFamily="49" charset="-122"/>
                        <a:ea typeface="楷体" panose="02010609060101010101" pitchFamily="49" charset="-122"/>
                      </a:endParaRPr>
                    </a:p>
                  </a:txBody>
                  <a:tcPr marL="68815" marR="68815" marT="34408" marB="34408"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hMerge="1">
                  <a:tcPr>
                    <a:lnL w="6350">
                      <a:solidFill>
                        <a:srgbClr val="D9D9D9"/>
                      </a:solidFill>
                      <a:prstDash val="solid"/>
                    </a:lnL>
                    <a:lnR w="12700">
                      <a:solidFill>
                        <a:schemeClr val="tx1"/>
                      </a:solidFill>
                      <a:prstDash val="solid"/>
                    </a:lnR>
                    <a:lnT w="12700">
                      <a:solidFill>
                        <a:schemeClr val="tx1"/>
                      </a:solidFill>
                      <a:prstDash val="solid"/>
                    </a:lnT>
                    <a:lnB w="12700">
                      <a:solidFill>
                        <a:schemeClr val="tx1"/>
                      </a:solidFill>
                      <a:prstDash val="solid"/>
                    </a:lnB>
                    <a:solidFill>
                      <a:srgbClr val="F2F2F2"/>
                    </a:solidFill>
                  </a:tcPr>
                </a:tc>
              </a:tr>
              <a:tr h="860425">
                <a:tc>
                  <a:txBody>
                    <a:bodyPr wrap="square"/>
                    <a:lstStyle/>
                    <a:p>
                      <a:pPr algn="ctr">
                        <a:buNone/>
                      </a:pPr>
                      <a:r>
                        <a:rPr lang="zh-CN" altLang="en-US" sz="2400" b="1">
                          <a:solidFill>
                            <a:schemeClr val="tx1"/>
                          </a:solidFill>
                          <a:latin typeface="楷体" panose="02010609060101010101" pitchFamily="49" charset="-122"/>
                          <a:ea typeface="楷体" panose="02010609060101010101" pitchFamily="49" charset="-122"/>
                        </a:rPr>
                        <a:t>宗旨</a:t>
                      </a:r>
                      <a:endParaRPr lang="zh-CN" altLang="en-US" sz="2400" b="1">
                        <a:solidFill>
                          <a:schemeClr val="tx1"/>
                        </a:solidFill>
                        <a:latin typeface="楷体" panose="02010609060101010101" pitchFamily="49" charset="-122"/>
                        <a:ea typeface="楷体" panose="02010609060101010101" pitchFamily="49" charset="-122"/>
                      </a:endParaRPr>
                    </a:p>
                  </a:txBody>
                  <a:tcPr marL="68815" marR="68815" marT="34408" marB="34408"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wrap="square"/>
                    <a:lstStyle/>
                    <a:p>
                      <a:pPr algn="just">
                        <a:buNone/>
                      </a:pPr>
                      <a:endParaRPr lang="zh-CN" altLang="en-US" sz="2400" b="1">
                        <a:solidFill>
                          <a:schemeClr val="tx1"/>
                        </a:solidFill>
                        <a:latin typeface="楷体" panose="02010609060101010101" pitchFamily="49" charset="-122"/>
                        <a:ea typeface="楷体" panose="02010609060101010101" pitchFamily="49" charset="-122"/>
                      </a:endParaRPr>
                    </a:p>
                  </a:txBody>
                  <a:tcPr marL="68815" marR="68815" marT="34408" marB="34408"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wrap="square"/>
                    <a:lstStyle/>
                    <a:p>
                      <a:pPr algn="just">
                        <a:buNone/>
                      </a:pPr>
                      <a:endParaRPr lang="zh-CN" altLang="en-US" sz="2400" b="1">
                        <a:solidFill>
                          <a:schemeClr val="tx1"/>
                        </a:solidFill>
                        <a:latin typeface="楷体" panose="02010609060101010101" pitchFamily="49" charset="-122"/>
                        <a:ea typeface="楷体" panose="02010609060101010101" pitchFamily="49" charset="-122"/>
                      </a:endParaRPr>
                    </a:p>
                  </a:txBody>
                  <a:tcPr marL="68815" marR="68815" marT="34408" marB="34408"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r>
              <a:tr h="848360">
                <a:tc>
                  <a:txBody>
                    <a:bodyPr wrap="square"/>
                    <a:lstStyle/>
                    <a:p>
                      <a:pPr algn="ctr">
                        <a:buNone/>
                      </a:pPr>
                      <a:r>
                        <a:rPr lang="zh-CN" altLang="en-US" sz="2400" b="1">
                          <a:solidFill>
                            <a:schemeClr val="tx1"/>
                          </a:solidFill>
                          <a:latin typeface="楷体" panose="02010609060101010101" pitchFamily="49" charset="-122"/>
                          <a:ea typeface="楷体" panose="02010609060101010101" pitchFamily="49" charset="-122"/>
                        </a:rPr>
                        <a:t>运行机制</a:t>
                      </a:r>
                      <a:endParaRPr lang="zh-CN" altLang="en-US" sz="2400" b="1">
                        <a:solidFill>
                          <a:schemeClr val="tx1"/>
                        </a:solidFill>
                        <a:latin typeface="楷体" panose="02010609060101010101" pitchFamily="49" charset="-122"/>
                        <a:ea typeface="楷体" panose="02010609060101010101" pitchFamily="49" charset="-122"/>
                      </a:endParaRPr>
                    </a:p>
                  </a:txBody>
                  <a:tcPr marL="68815" marR="68815" marT="34408" marB="34408"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gridSpan="2">
                  <a:txBody>
                    <a:bodyPr wrap="square"/>
                    <a:lstStyle/>
                    <a:p>
                      <a:pPr>
                        <a:buNone/>
                      </a:pPr>
                      <a:endParaRPr lang="zh-CN" altLang="en-US" sz="2400" b="1">
                        <a:solidFill>
                          <a:schemeClr val="tx1"/>
                        </a:solidFill>
                        <a:latin typeface="楷体" panose="02010609060101010101" pitchFamily="49" charset="-122"/>
                        <a:ea typeface="楷体" panose="02010609060101010101" pitchFamily="49" charset="-122"/>
                      </a:endParaRPr>
                    </a:p>
                  </a:txBody>
                  <a:tcPr marL="68815" marR="68815" marT="34408" marB="34408"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hMerge="1">
                  <a:tcPr>
                    <a:lnL w="6350">
                      <a:solidFill>
                        <a:srgbClr val="D9D9D9"/>
                      </a:solidFill>
                      <a:prstDash val="solid"/>
                    </a:lnL>
                    <a:lnR w="12700">
                      <a:solidFill>
                        <a:schemeClr val="tx1"/>
                      </a:solidFill>
                      <a:prstDash val="solid"/>
                    </a:lnR>
                    <a:lnT w="12700">
                      <a:solidFill>
                        <a:schemeClr val="tx1"/>
                      </a:solidFill>
                      <a:prstDash val="solid"/>
                    </a:lnT>
                    <a:lnB w="12700">
                      <a:solidFill>
                        <a:schemeClr val="tx1"/>
                      </a:solidFill>
                      <a:prstDash val="solid"/>
                    </a:lnB>
                    <a:solidFill>
                      <a:srgbClr val="F2F2F2"/>
                    </a:solidFill>
                  </a:tcPr>
                </a:tc>
              </a:tr>
              <a:tr h="864235">
                <a:tc>
                  <a:txBody>
                    <a:bodyPr wrap="square"/>
                    <a:lstStyle/>
                    <a:p>
                      <a:pPr algn="ctr">
                        <a:buNone/>
                      </a:pPr>
                      <a:r>
                        <a:rPr lang="zh-CN" altLang="en-US" sz="2400" b="1">
                          <a:solidFill>
                            <a:schemeClr val="tx1"/>
                          </a:solidFill>
                          <a:latin typeface="楷体" panose="02010609060101010101" pitchFamily="49" charset="-122"/>
                          <a:ea typeface="楷体" panose="02010609060101010101" pitchFamily="49" charset="-122"/>
                          <a:sym typeface="+mn-ea"/>
                        </a:rPr>
                        <a:t>资金来源</a:t>
                      </a:r>
                      <a:endParaRPr lang="zh-CN" altLang="en-US" sz="2400" b="1">
                        <a:solidFill>
                          <a:schemeClr val="tx1"/>
                        </a:solidFill>
                        <a:latin typeface="楷体" panose="02010609060101010101" pitchFamily="49" charset="-122"/>
                        <a:ea typeface="楷体" panose="02010609060101010101" pitchFamily="49" charset="-122"/>
                        <a:sym typeface="+mn-ea"/>
                      </a:endParaRPr>
                    </a:p>
                  </a:txBody>
                  <a:tcPr marL="68815" marR="68815" marT="34408" marB="34408"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gridSpan="2">
                  <a:txBody>
                    <a:bodyPr wrap="square"/>
                    <a:lstStyle/>
                    <a:p>
                      <a:pPr>
                        <a:buNone/>
                      </a:pPr>
                      <a:endParaRPr lang="zh-CN" altLang="en-US" sz="2400" b="1">
                        <a:solidFill>
                          <a:schemeClr val="tx1"/>
                        </a:solidFill>
                        <a:latin typeface="楷体" panose="02010609060101010101" pitchFamily="49" charset="-122"/>
                        <a:ea typeface="楷体" panose="02010609060101010101" pitchFamily="49" charset="-122"/>
                      </a:endParaRPr>
                    </a:p>
                  </a:txBody>
                  <a:tcPr marL="68815" marR="68815" marT="34408" marB="34408"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hMerge="1">
                  <a:tcPr>
                    <a:lnL w="6350">
                      <a:solidFill>
                        <a:srgbClr val="D9D9D9"/>
                      </a:solidFill>
                      <a:prstDash val="solid"/>
                    </a:lnL>
                    <a:lnR w="12700">
                      <a:solidFill>
                        <a:schemeClr val="tx1"/>
                      </a:solidFill>
                      <a:prstDash val="solid"/>
                    </a:lnR>
                    <a:lnT w="12700">
                      <a:solidFill>
                        <a:schemeClr val="tx1"/>
                      </a:solidFill>
                      <a:prstDash val="solid"/>
                    </a:lnT>
                    <a:lnB w="12700">
                      <a:solidFill>
                        <a:schemeClr val="tx1"/>
                      </a:solidFill>
                      <a:prstDash val="solid"/>
                    </a:lnB>
                    <a:solidFill>
                      <a:srgbClr val="FFFFFF"/>
                    </a:solidFill>
                  </a:tcPr>
                </a:tc>
              </a:tr>
            </a:tbl>
          </a:graphicData>
        </a:graphic>
      </p:graphicFrame>
      <p:sp>
        <p:nvSpPr>
          <p:cNvPr id="6" name="文本框 5"/>
          <p:cNvSpPr txBox="1"/>
          <p:nvPr>
            <p:custDataLst>
              <p:tags r:id="rId2"/>
            </p:custDataLst>
          </p:nvPr>
        </p:nvSpPr>
        <p:spPr>
          <a:xfrm>
            <a:off x="1812925" y="2433320"/>
            <a:ext cx="7754620" cy="460375"/>
          </a:xfrm>
          <a:prstGeom prst="rect">
            <a:avLst/>
          </a:prstGeom>
          <a:noFill/>
        </p:spPr>
        <p:txBody>
          <a:bodyPr wrap="square" rtlCol="0">
            <a:spAutoFit/>
          </a:bodyPr>
          <a:lstStyle/>
          <a:p>
            <a:pPr algn="ctr"/>
            <a:r>
              <a:rPr lang="en-US" altLang="zh-CN" sz="2400" b="1">
                <a:latin typeface="楷体" panose="02010609060101010101" pitchFamily="49" charset="-122"/>
                <a:ea typeface="楷体" panose="02010609060101010101" pitchFamily="49" charset="-122"/>
                <a:cs typeface="楷体" panose="02010609060101010101" pitchFamily="49" charset="-122"/>
              </a:rPr>
              <a:t>1945</a:t>
            </a:r>
            <a:r>
              <a:rPr lang="zh-CN" altLang="en-US" sz="2400" b="1">
                <a:latin typeface="楷体" panose="02010609060101010101" pitchFamily="49" charset="-122"/>
                <a:ea typeface="楷体" panose="02010609060101010101" pitchFamily="49" charset="-122"/>
                <a:cs typeface="楷体" panose="02010609060101010101" pitchFamily="49" charset="-122"/>
              </a:rPr>
              <a:t>年成立，总部设在华盛顿</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p:txBody>
      </p:sp>
      <p:sp>
        <p:nvSpPr>
          <p:cNvPr id="10" name="矩形 9"/>
          <p:cNvSpPr/>
          <p:nvPr>
            <p:custDataLst>
              <p:tags r:id="rId3"/>
            </p:custDataLst>
          </p:nvPr>
        </p:nvSpPr>
        <p:spPr>
          <a:xfrm>
            <a:off x="2011680" y="2943860"/>
            <a:ext cx="4121150" cy="860425"/>
          </a:xfrm>
          <a:prstGeom prst="rect">
            <a:avLst/>
          </a:prstGeom>
        </p:spPr>
        <p:txBody>
          <a:bodyPr wrap="square">
            <a:spAutoFit/>
          </a:bodyPr>
          <a:lstStyle/>
          <a:p>
            <a:pPr algn="just">
              <a:lnSpc>
                <a:spcPts val="3000"/>
              </a:lnSpc>
              <a:buNone/>
            </a:pPr>
            <a:r>
              <a:rPr lang="zh-CN" altLang="en-US" sz="2400" b="1">
                <a:latin typeface="楷体" panose="02010609060101010101" pitchFamily="49" charset="-122"/>
                <a:ea typeface="楷体" panose="02010609060101010101" pitchFamily="49" charset="-122"/>
                <a:cs typeface="楷体" panose="02010609060101010101" pitchFamily="49" charset="-122"/>
              </a:rPr>
              <a:t>稳定国际汇率，提供</a:t>
            </a:r>
            <a:r>
              <a:rPr lang="zh-CN" altLang="en-US" sz="2400" b="1">
                <a:solidFill>
                  <a:srgbClr val="FF0000"/>
                </a:solidFill>
                <a:latin typeface="楷体" panose="02010609060101010101" pitchFamily="49" charset="-122"/>
                <a:ea typeface="楷体" panose="02010609060101010101" pitchFamily="49" charset="-122"/>
                <a:cs typeface="楷体" panose="02010609060101010101" pitchFamily="49" charset="-122"/>
              </a:rPr>
              <a:t>短期贷款</a:t>
            </a:r>
            <a:r>
              <a:rPr lang="zh-CN" altLang="en-US" sz="2400" b="1">
                <a:latin typeface="楷体" panose="02010609060101010101" pitchFamily="49" charset="-122"/>
                <a:ea typeface="楷体" panose="02010609060101010101" pitchFamily="49" charset="-122"/>
                <a:cs typeface="楷体" panose="02010609060101010101" pitchFamily="49" charset="-122"/>
              </a:rPr>
              <a:t>，缓解收支不平衡  </a:t>
            </a:r>
            <a:r>
              <a:rPr lang="en-US" altLang="zh-CN" sz="2400" b="1">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zh-CN" altLang="en-US" sz="2400" b="1">
                <a:solidFill>
                  <a:srgbClr val="FF0000"/>
                </a:solidFill>
                <a:latin typeface="楷体" panose="02010609060101010101" pitchFamily="49" charset="-122"/>
                <a:ea typeface="楷体" panose="02010609060101010101" pitchFamily="49" charset="-122"/>
                <a:cs typeface="楷体" panose="02010609060101010101" pitchFamily="49" charset="-122"/>
              </a:rPr>
              <a:t>救急</a:t>
            </a:r>
            <a:r>
              <a:rPr lang="en-US" altLang="zh-CN" sz="2400" b="1">
                <a:solidFill>
                  <a:srgbClr val="FF0000"/>
                </a:solidFill>
                <a:latin typeface="楷体" panose="02010609060101010101" pitchFamily="49" charset="-122"/>
                <a:ea typeface="楷体" panose="02010609060101010101" pitchFamily="49" charset="-122"/>
                <a:cs typeface="楷体" panose="02010609060101010101" pitchFamily="49" charset="-122"/>
              </a:rPr>
              <a:t>)</a:t>
            </a:r>
            <a:endParaRPr lang="en-US" altLang="zh-CN" sz="2400" b="1">
              <a:solidFill>
                <a:srgbClr val="FF0000"/>
              </a:solidFill>
              <a:latin typeface="楷体" panose="02010609060101010101" pitchFamily="49" charset="-122"/>
              <a:ea typeface="楷体" panose="02010609060101010101" pitchFamily="49" charset="-122"/>
              <a:cs typeface="楷体" panose="02010609060101010101" pitchFamily="49" charset="-122"/>
            </a:endParaRPr>
          </a:p>
        </p:txBody>
      </p:sp>
      <p:pic>
        <p:nvPicPr>
          <p:cNvPr id="7" name="图片 6"/>
          <p:cNvPicPr>
            <a:picLocks noChangeAspect="1"/>
          </p:cNvPicPr>
          <p:nvPr>
            <p:custDataLst>
              <p:tags r:id="rId4"/>
            </p:custDataLst>
          </p:nvPr>
        </p:nvPicPr>
        <p:blipFill>
          <a:blip r:embed="rId5"/>
          <a:stretch>
            <a:fillRect/>
          </a:stretch>
        </p:blipFill>
        <p:spPr>
          <a:xfrm>
            <a:off x="3174475" y="1444698"/>
            <a:ext cx="967692" cy="988185"/>
          </a:xfrm>
          <a:prstGeom prst="rect">
            <a:avLst/>
          </a:prstGeom>
        </p:spPr>
      </p:pic>
      <p:pic>
        <p:nvPicPr>
          <p:cNvPr id="8" name="图片 7"/>
          <p:cNvPicPr>
            <a:picLocks noChangeAspect="1"/>
          </p:cNvPicPr>
          <p:nvPr>
            <p:custDataLst>
              <p:tags r:id="rId6"/>
            </p:custDataLst>
          </p:nvPr>
        </p:nvPicPr>
        <p:blipFill>
          <a:blip r:embed="rId7"/>
          <a:srcRect l="17618" r="16131" b="12891"/>
          <a:stretch>
            <a:fillRect/>
          </a:stretch>
        </p:blipFill>
        <p:spPr>
          <a:xfrm>
            <a:off x="7174141" y="1444916"/>
            <a:ext cx="1000607" cy="988185"/>
          </a:xfrm>
          <a:prstGeom prst="rect">
            <a:avLst/>
          </a:prstGeom>
        </p:spPr>
      </p:pic>
      <p:sp>
        <p:nvSpPr>
          <p:cNvPr id="11" name="矩形 10"/>
          <p:cNvSpPr/>
          <p:nvPr>
            <p:custDataLst>
              <p:tags r:id="rId8"/>
            </p:custDataLst>
          </p:nvPr>
        </p:nvSpPr>
        <p:spPr>
          <a:xfrm>
            <a:off x="6176645" y="2943860"/>
            <a:ext cx="3520440" cy="860425"/>
          </a:xfrm>
          <a:prstGeom prst="rect">
            <a:avLst/>
          </a:prstGeom>
        </p:spPr>
        <p:txBody>
          <a:bodyPr wrap="square">
            <a:spAutoFit/>
          </a:bodyPr>
          <a:lstStyle/>
          <a:p>
            <a:pPr algn="just">
              <a:lnSpc>
                <a:spcPts val="3000"/>
              </a:lnSpc>
            </a:pPr>
            <a:r>
              <a:rPr lang="zh-CN" altLang="en-US" sz="2400" b="1">
                <a:latin typeface="楷体" panose="02010609060101010101" pitchFamily="49" charset="-122"/>
                <a:ea typeface="楷体" panose="02010609060101010101" pitchFamily="49" charset="-122"/>
                <a:cs typeface="楷体" panose="02010609060101010101" pitchFamily="49" charset="-122"/>
              </a:rPr>
              <a:t>提供</a:t>
            </a:r>
            <a:r>
              <a:rPr lang="zh-CN" altLang="en-US" sz="2400" b="1">
                <a:solidFill>
                  <a:srgbClr val="FF0000"/>
                </a:solidFill>
                <a:latin typeface="楷体" panose="02010609060101010101" pitchFamily="49" charset="-122"/>
                <a:ea typeface="楷体" panose="02010609060101010101" pitchFamily="49" charset="-122"/>
                <a:cs typeface="楷体" panose="02010609060101010101" pitchFamily="49" charset="-122"/>
              </a:rPr>
              <a:t>长期贷款</a:t>
            </a:r>
            <a:r>
              <a:rPr lang="zh-CN" altLang="en-US" sz="2400" b="1">
                <a:latin typeface="楷体" panose="02010609060101010101" pitchFamily="49" charset="-122"/>
                <a:ea typeface="楷体" panose="02010609060101010101" pitchFamily="49" charset="-122"/>
                <a:cs typeface="楷体" panose="02010609060101010101" pitchFamily="49" charset="-122"/>
              </a:rPr>
              <a:t>，促进经济恢复和发展</a:t>
            </a:r>
            <a:r>
              <a:rPr lang="en-US" altLang="zh-CN" sz="2400" b="1">
                <a:latin typeface="楷体" panose="02010609060101010101" pitchFamily="49" charset="-122"/>
                <a:ea typeface="楷体" panose="02010609060101010101" pitchFamily="49" charset="-122"/>
                <a:cs typeface="楷体" panose="02010609060101010101" pitchFamily="49" charset="-122"/>
              </a:rPr>
              <a:t>   </a:t>
            </a:r>
            <a:r>
              <a:rPr lang="en-US" altLang="zh-CN" sz="2400" b="1">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zh-CN" altLang="en-US" sz="2400" b="1">
                <a:solidFill>
                  <a:srgbClr val="FF0000"/>
                </a:solidFill>
                <a:latin typeface="楷体" panose="02010609060101010101" pitchFamily="49" charset="-122"/>
                <a:ea typeface="楷体" panose="02010609060101010101" pitchFamily="49" charset="-122"/>
                <a:cs typeface="楷体" panose="02010609060101010101" pitchFamily="49" charset="-122"/>
              </a:rPr>
              <a:t>救穷</a:t>
            </a:r>
            <a:r>
              <a:rPr lang="en-US" altLang="zh-CN" sz="2400" b="1">
                <a:solidFill>
                  <a:srgbClr val="FF0000"/>
                </a:solidFill>
                <a:latin typeface="楷体" panose="02010609060101010101" pitchFamily="49" charset="-122"/>
                <a:ea typeface="楷体" panose="02010609060101010101" pitchFamily="49" charset="-122"/>
                <a:cs typeface="楷体" panose="02010609060101010101" pitchFamily="49" charset="-122"/>
              </a:rPr>
              <a:t>)</a:t>
            </a:r>
            <a:endParaRPr lang="en-US" altLang="zh-CN" sz="2400" b="1">
              <a:solidFill>
                <a:srgbClr val="FF0000"/>
              </a:solidFill>
              <a:latin typeface="楷体" panose="02010609060101010101" pitchFamily="49" charset="-122"/>
              <a:ea typeface="楷体" panose="02010609060101010101" pitchFamily="49" charset="-122"/>
              <a:cs typeface="楷体" panose="02010609060101010101" pitchFamily="49" charset="-122"/>
            </a:endParaRPr>
          </a:p>
        </p:txBody>
      </p:sp>
      <p:sp>
        <p:nvSpPr>
          <p:cNvPr id="9" name="文本框 8"/>
          <p:cNvSpPr txBox="1"/>
          <p:nvPr>
            <p:custDataLst>
              <p:tags r:id="rId9"/>
            </p:custDataLst>
          </p:nvPr>
        </p:nvSpPr>
        <p:spPr>
          <a:xfrm>
            <a:off x="2011680" y="3775710"/>
            <a:ext cx="7682865" cy="860425"/>
          </a:xfrm>
          <a:prstGeom prst="rect">
            <a:avLst/>
          </a:prstGeom>
          <a:noFill/>
        </p:spPr>
        <p:txBody>
          <a:bodyPr wrap="square" rtlCol="0">
            <a:spAutoFit/>
          </a:bodyPr>
          <a:lstStyle/>
          <a:p>
            <a:pPr algn="just">
              <a:lnSpc>
                <a:spcPts val="3000"/>
              </a:lnSpc>
            </a:pPr>
            <a:r>
              <a:rPr lang="zh-CN" altLang="en-US" sz="2400" b="1">
                <a:latin typeface="楷体" panose="02010609060101010101" pitchFamily="49" charset="-122"/>
                <a:ea typeface="楷体" panose="02010609060101010101" pitchFamily="49" charset="-122"/>
                <a:cs typeface="楷体" panose="02010609060101010101" pitchFamily="49" charset="-122"/>
              </a:rPr>
              <a:t>美元与黄金挂钩，各国货币与美元挂钩，帮助维持黄金与美元基本固定的汇率；</a:t>
            </a:r>
            <a:r>
              <a:rPr lang="en-US" altLang="zh-CN" sz="2400" b="1">
                <a:latin typeface="楷体" panose="02010609060101010101" pitchFamily="49" charset="-122"/>
                <a:ea typeface="楷体" panose="02010609060101010101" pitchFamily="49" charset="-122"/>
                <a:cs typeface="楷体" panose="02010609060101010101" pitchFamily="49" charset="-122"/>
              </a:rPr>
              <a:t>1976</a:t>
            </a:r>
            <a:r>
              <a:rPr lang="zh-CN" altLang="en-US" sz="2400" b="1">
                <a:latin typeface="楷体" panose="02010609060101010101" pitchFamily="49" charset="-122"/>
                <a:ea typeface="楷体" panose="02010609060101010101" pitchFamily="49" charset="-122"/>
                <a:cs typeface="楷体" panose="02010609060101010101" pitchFamily="49" charset="-122"/>
              </a:rPr>
              <a:t>年被浮动汇率所取代</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p:txBody>
      </p:sp>
      <p:sp>
        <p:nvSpPr>
          <p:cNvPr id="12" name="文本框 11"/>
          <p:cNvSpPr txBox="1"/>
          <p:nvPr>
            <p:custDataLst>
              <p:tags r:id="rId10"/>
            </p:custDataLst>
          </p:nvPr>
        </p:nvSpPr>
        <p:spPr>
          <a:xfrm>
            <a:off x="1926590" y="4650740"/>
            <a:ext cx="7526655" cy="829945"/>
          </a:xfrm>
          <a:prstGeom prst="rect">
            <a:avLst/>
          </a:prstGeom>
          <a:noFill/>
        </p:spPr>
        <p:txBody>
          <a:bodyPr wrap="square" rtlCol="0">
            <a:spAutoFit/>
          </a:bodyPr>
          <a:lstStyle/>
          <a:p>
            <a:pPr algn="l"/>
            <a:r>
              <a:rPr lang="zh-CN" altLang="en-US" sz="2400" b="1">
                <a:latin typeface="楷体" panose="02010609060101010101" pitchFamily="49" charset="-122"/>
                <a:ea typeface="楷体" panose="02010609060101010101" pitchFamily="49" charset="-122"/>
                <a:cs typeface="黑体" panose="02010609060101010101" pitchFamily="49" charset="-122"/>
              </a:rPr>
              <a:t>主要来源于成员国的认缴，美国因认缴资金最多而获得最大投票权</a:t>
            </a:r>
            <a:endParaRPr lang="zh-CN" altLang="en-US" sz="2400" b="1">
              <a:latin typeface="楷体" panose="02010609060101010101" pitchFamily="49" charset="-122"/>
              <a:ea typeface="楷体" panose="02010609060101010101" pitchFamily="49" charset="-122"/>
              <a:cs typeface="黑体" panose="02010609060101010101" pitchFamily="49" charset="-122"/>
            </a:endParaRPr>
          </a:p>
        </p:txBody>
      </p:sp>
      <p:pic>
        <p:nvPicPr>
          <p:cNvPr id="41993" name="图片 41992"/>
          <p:cNvPicPr>
            <a:picLocks noChangeAspect="1"/>
          </p:cNvPicPr>
          <p:nvPr>
            <p:custDataLst>
              <p:tags r:id="rId11"/>
            </p:custDataLst>
          </p:nvPr>
        </p:nvPicPr>
        <p:blipFill>
          <a:blip r:embed="rId12">
            <a:lum contrast="30000"/>
          </a:blip>
          <a:stretch>
            <a:fillRect/>
          </a:stretch>
        </p:blipFill>
        <p:spPr>
          <a:xfrm>
            <a:off x="9697085" y="1444625"/>
            <a:ext cx="2560955" cy="2331085"/>
          </a:xfrm>
          <a:prstGeom prst="rect">
            <a:avLst/>
          </a:prstGeom>
          <a:noFill/>
          <a:ln w="9525">
            <a:noFill/>
          </a:ln>
        </p:spPr>
      </p:pic>
      <p:grpSp>
        <p:nvGrpSpPr>
          <p:cNvPr id="15" name="组合 14"/>
          <p:cNvGrpSpPr/>
          <p:nvPr>
            <p:custDataLst>
              <p:tags r:id="rId13"/>
            </p:custDataLst>
          </p:nvPr>
        </p:nvGrpSpPr>
        <p:grpSpPr>
          <a:xfrm>
            <a:off x="9697085" y="3916045"/>
            <a:ext cx="2501900" cy="2927985"/>
            <a:chOff x="15160" y="2953"/>
            <a:chExt cx="3940" cy="4611"/>
          </a:xfrm>
        </p:grpSpPr>
        <p:pic>
          <p:nvPicPr>
            <p:cNvPr id="5123" name="图片 5122" descr="u=186805204,2977053851&amp;gp=0"/>
            <p:cNvPicPr>
              <a:picLocks noChangeAspect="1"/>
            </p:cNvPicPr>
            <p:nvPr>
              <p:custDataLst>
                <p:tags r:id="rId14"/>
              </p:custDataLst>
            </p:nvPr>
          </p:nvPicPr>
          <p:blipFill>
            <a:blip r:embed="rId15"/>
            <a:stretch>
              <a:fillRect/>
            </a:stretch>
          </p:blipFill>
          <p:spPr>
            <a:xfrm>
              <a:off x="15249" y="2953"/>
              <a:ext cx="3740" cy="3245"/>
            </a:xfrm>
            <a:prstGeom prst="rect">
              <a:avLst/>
            </a:prstGeom>
            <a:noFill/>
            <a:ln w="9525">
              <a:noFill/>
            </a:ln>
            <a:effectLst>
              <a:outerShdw dist="107763" dir="13499999" algn="ctr" rotWithShape="0">
                <a:srgbClr val="808080">
                  <a:alpha val="50000"/>
                </a:srgbClr>
              </a:outerShdw>
            </a:effectLst>
          </p:spPr>
        </p:pic>
        <p:sp>
          <p:nvSpPr>
            <p:cNvPr id="13" name="文本框 12"/>
            <p:cNvSpPr txBox="1"/>
            <p:nvPr>
              <p:custDataLst>
                <p:tags r:id="rId16"/>
              </p:custDataLst>
            </p:nvPr>
          </p:nvSpPr>
          <p:spPr>
            <a:xfrm>
              <a:off x="15160" y="6258"/>
              <a:ext cx="3940" cy="1307"/>
            </a:xfrm>
            <a:prstGeom prst="rect">
              <a:avLst/>
            </a:prstGeom>
            <a:noFill/>
          </p:spPr>
          <p:txBody>
            <a:bodyPr wrap="square" rtlCol="0" anchor="t">
              <a:spAutoFit/>
            </a:bodyPr>
            <a:lstStyle/>
            <a:p>
              <a:r>
                <a:rPr lang="en-US" altLang="zh-CN" sz="1600" b="1">
                  <a:latin typeface="楷体" panose="02010609060101010101" pitchFamily="49" charset="-122"/>
                  <a:ea typeface="楷体" panose="02010609060101010101" pitchFamily="49" charset="-122"/>
                  <a:cs typeface="楷体" panose="02010609060101010101" pitchFamily="49" charset="-122"/>
                  <a:sym typeface="+mn-ea"/>
                </a:rPr>
                <a:t>“</a:t>
              </a:r>
              <a:r>
                <a:rPr lang="zh-CN" altLang="en-US" sz="1600" b="1">
                  <a:latin typeface="楷体" panose="02010609060101010101" pitchFamily="49" charset="-122"/>
                  <a:ea typeface="楷体" panose="02010609060101010101" pitchFamily="49" charset="-122"/>
                  <a:cs typeface="楷体" panose="02010609060101010101" pitchFamily="49" charset="-122"/>
                  <a:sym typeface="+mn-ea"/>
                </a:rPr>
                <a:t>各个行星围绕着太阳转，各国货币转绕着美元转。”</a:t>
              </a:r>
              <a:endParaRPr lang="zh-CN" altLang="en-US" sz="1600" b="1">
                <a:latin typeface="楷体" panose="02010609060101010101" pitchFamily="49" charset="-122"/>
                <a:ea typeface="楷体" panose="02010609060101010101" pitchFamily="49" charset="-122"/>
                <a:cs typeface="楷体" panose="02010609060101010101" pitchFamily="49" charset="-122"/>
                <a:sym typeface="+mn-ea"/>
              </a:endParaRPr>
            </a:p>
            <a:p>
              <a:pPr algn="r"/>
              <a:r>
                <a:rPr lang="zh-CN" altLang="en-US" sz="1600" b="1">
                  <a:latin typeface="楷体" panose="02010609060101010101" pitchFamily="49" charset="-122"/>
                  <a:ea typeface="楷体" panose="02010609060101010101" pitchFamily="49" charset="-122"/>
                  <a:cs typeface="楷体" panose="02010609060101010101" pitchFamily="49" charset="-122"/>
                  <a:sym typeface="+mn-ea"/>
                </a:rPr>
                <a:t> </a:t>
              </a:r>
              <a:r>
                <a:rPr lang="en-US" altLang="zh-CN" sz="1600" b="1">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1600" b="1">
                  <a:latin typeface="楷体" panose="02010609060101010101" pitchFamily="49" charset="-122"/>
                  <a:ea typeface="楷体" panose="02010609060101010101" pitchFamily="49" charset="-122"/>
                  <a:cs typeface="楷体" panose="02010609060101010101" pitchFamily="49" charset="-122"/>
                  <a:sym typeface="+mn-ea"/>
                </a:rPr>
                <a:t>美国财政部长福勒</a:t>
              </a:r>
              <a:endParaRPr lang="zh-CN" altLang="en-US" sz="1600" b="1">
                <a:latin typeface="楷体" panose="02010609060101010101" pitchFamily="49" charset="-122"/>
                <a:ea typeface="楷体" panose="02010609060101010101" pitchFamily="49" charset="-122"/>
                <a:cs typeface="楷体" panose="02010609060101010101" pitchFamily="49" charset="-122"/>
                <a:sym typeface="+mn-ea"/>
              </a:endParaRPr>
            </a:p>
          </p:txBody>
        </p:sp>
      </p:grpSp>
      <p:sp>
        <p:nvSpPr>
          <p:cNvPr id="14" name="文本框 13"/>
          <p:cNvSpPr txBox="1"/>
          <p:nvPr>
            <p:custDataLst>
              <p:tags r:id="rId17"/>
            </p:custDataLst>
          </p:nvPr>
        </p:nvSpPr>
        <p:spPr>
          <a:xfrm>
            <a:off x="293370" y="5738495"/>
            <a:ext cx="9274175" cy="829945"/>
          </a:xfrm>
          <a:prstGeom prst="rect">
            <a:avLst/>
          </a:prstGeom>
          <a:solidFill>
            <a:schemeClr val="bg1"/>
          </a:solidFill>
          <a:ln w="19050">
            <a:solidFill>
              <a:schemeClr val="accent1"/>
            </a:solidFill>
          </a:ln>
        </p:spPr>
        <p:txBody>
          <a:bodyPr wrap="square" rtlCol="0">
            <a:spAutoFit/>
          </a:bodyPr>
          <a:lstStyle/>
          <a:p>
            <a:pPr algn="l"/>
            <a:r>
              <a:rPr lang="zh-CN" altLang="en-US" sz="2400" b="1" spc="-150">
                <a:latin typeface="宋体" panose="02010600030101010101" pitchFamily="2" charset="-122"/>
                <a:ea typeface="宋体" panose="02010600030101010101" pitchFamily="2" charset="-122"/>
                <a:cs typeface="黑体" panose="02010609060101010101" pitchFamily="49" charset="-122"/>
              </a:rPr>
              <a:t>作用：协调战后资本主义经济发展；形成</a:t>
            </a:r>
            <a:r>
              <a:rPr lang="zh-CN" altLang="en-US" sz="2400" b="1" spc="-150">
                <a:solidFill>
                  <a:srgbClr val="FF0000"/>
                </a:solidFill>
                <a:latin typeface="宋体" panose="02010600030101010101" pitchFamily="2" charset="-122"/>
                <a:ea typeface="宋体" panose="02010600030101010101" pitchFamily="2" charset="-122"/>
                <a:cs typeface="黑体" panose="02010609060101010101" pitchFamily="49" charset="-122"/>
              </a:rPr>
              <a:t>以美元为中心</a:t>
            </a:r>
            <a:r>
              <a:rPr lang="zh-CN" altLang="en-US" sz="2400" b="1" spc="-150">
                <a:latin typeface="宋体" panose="02010600030101010101" pitchFamily="2" charset="-122"/>
                <a:ea typeface="宋体" panose="02010600030101010101" pitchFamily="2" charset="-122"/>
                <a:cs typeface="黑体" panose="02010609060101010101" pitchFamily="49" charset="-122"/>
              </a:rPr>
              <a:t>的资本主义世界货币体系</a:t>
            </a:r>
            <a:endParaRPr lang="zh-CN" altLang="en-US" sz="2400" b="1" spc="-150">
              <a:latin typeface="宋体" panose="02010600030101010101" pitchFamily="2" charset="-122"/>
              <a:ea typeface="宋体" panose="02010600030101010101" pitchFamily="2" charset="-122"/>
              <a:cs typeface="黑体" panose="02010609060101010101" pitchFamily="49" charset="-122"/>
            </a:endParaRPr>
          </a:p>
        </p:txBody>
      </p:sp>
      <p:sp>
        <p:nvSpPr>
          <p:cNvPr id="21" name="文本框 20"/>
          <p:cNvSpPr txBox="1"/>
          <p:nvPr>
            <p:custDataLst>
              <p:tags r:id="rId18"/>
            </p:custDataLst>
          </p:nvPr>
        </p:nvSpPr>
        <p:spPr>
          <a:xfrm>
            <a:off x="412115" y="179705"/>
            <a:ext cx="10881995" cy="829945"/>
          </a:xfrm>
          <a:prstGeom prst="rect">
            <a:avLst/>
          </a:prstGeom>
          <a:noFill/>
        </p:spPr>
        <p:txBody>
          <a:bodyPr wrap="square" rtlCol="0">
            <a:spAutoFit/>
          </a:bodyPr>
          <a:lstStyle/>
          <a:p>
            <a:r>
              <a:rPr lang="zh-CN" altLang="en-US" sz="2400" b="1">
                <a:latin typeface="宋体" panose="02010600030101010101" pitchFamily="2" charset="-122"/>
                <a:ea typeface="宋体" panose="02010600030101010101" pitchFamily="2" charset="-122"/>
                <a:cs typeface="宋体" panose="02010600030101010101" pitchFamily="2" charset="-122"/>
              </a:rPr>
              <a:t>探究一：根据</a:t>
            </a:r>
            <a:r>
              <a:rPr lang="en-US" altLang="zh-CN" sz="2400" b="1">
                <a:latin typeface="宋体" panose="02010600030101010101" pitchFamily="2" charset="-122"/>
                <a:ea typeface="宋体" panose="02010600030101010101" pitchFamily="2" charset="-122"/>
                <a:cs typeface="宋体" panose="02010600030101010101" pitchFamily="2" charset="-122"/>
              </a:rPr>
              <a:t>P117“</a:t>
            </a:r>
            <a:r>
              <a:rPr lang="zh-CN" altLang="en-US" sz="2400" b="1">
                <a:latin typeface="宋体" panose="02010600030101010101" pitchFamily="2" charset="-122"/>
                <a:ea typeface="宋体" panose="02010600030101010101" pitchFamily="2" charset="-122"/>
                <a:cs typeface="宋体" panose="02010600030101010101" pitchFamily="2" charset="-122"/>
              </a:rPr>
              <a:t>历史纵横</a:t>
            </a:r>
            <a:r>
              <a:rPr lang="en-US" altLang="zh-CN" sz="2400" b="1">
                <a:latin typeface="宋体" panose="02010600030101010101" pitchFamily="2" charset="-122"/>
                <a:ea typeface="宋体" panose="02010600030101010101" pitchFamily="2" charset="-122"/>
                <a:cs typeface="宋体" panose="02010600030101010101" pitchFamily="2" charset="-122"/>
              </a:rPr>
              <a:t>”</a:t>
            </a:r>
            <a:r>
              <a:rPr lang="zh-CN" altLang="en-US" sz="2400" b="1">
                <a:latin typeface="宋体" panose="02010600030101010101" pitchFamily="2" charset="-122"/>
                <a:ea typeface="宋体" panose="02010600030101010101" pitchFamily="2" charset="-122"/>
                <a:cs typeface="宋体" panose="02010600030101010101" pitchFamily="2" charset="-122"/>
              </a:rPr>
              <a:t>思考</a:t>
            </a:r>
            <a:r>
              <a:rPr lang="zh-CN" sz="2400" b="1">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战后资本主义世界经济体系的作用？</a:t>
            </a:r>
            <a:endParaRPr lang="zh-CN" altLang="en-US" sz="2400" b="1">
              <a:solidFill>
                <a:srgbClr val="C00000"/>
              </a:solidFill>
              <a:latin typeface="宋体" panose="02010600030101010101" pitchFamily="2" charset="-122"/>
              <a:ea typeface="宋体" panose="02010600030101010101" pitchFamily="2" charset="-122"/>
              <a:cs typeface="宋体" panose="02010600030101010101" pitchFamily="2" charset="-122"/>
              <a:sym typeface="+mn-ea"/>
            </a:endParaRPr>
          </a:p>
          <a:p>
            <a:endParaRPr lang="zh-CN" altLang="en-US" sz="2400" b="1">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41993"/>
                                        </p:tgtEl>
                                        <p:attrNameLst>
                                          <p:attrName>style.visibility</p:attrName>
                                        </p:attrNameLst>
                                      </p:cBhvr>
                                      <p:to>
                                        <p:strVal val="visible"/>
                                      </p:to>
                                    </p:set>
                                    <p:animEffect transition="in" filter="blinds(horizontal)">
                                      <p:cBhvr>
                                        <p:cTn id="13" dur="500"/>
                                        <p:tgtEl>
                                          <p:spTgt spid="4199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linds(horizont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4"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1550379" y="874748"/>
            <a:ext cx="2137024" cy="2164423"/>
          </a:xfrm>
          <a:prstGeom prst="ellipse">
            <a:avLst/>
          </a:prstGeom>
          <a:solidFill>
            <a:srgbClr val="FFFFCC"/>
          </a:solidFill>
          <a:ln>
            <a:noFill/>
          </a:ln>
          <a:effectLst>
            <a:innerShdw blurRad="63500" dist="50800" dir="27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400">
              <a:solidFill>
                <a:schemeClr val="accent4">
                  <a:lumMod val="20000"/>
                  <a:lumOff val="80000"/>
                </a:schemeClr>
              </a:solidFill>
            </a:endParaRPr>
          </a:p>
        </p:txBody>
      </p:sp>
      <p:sp>
        <p:nvSpPr>
          <p:cNvPr id="3" name="椭圆 2"/>
          <p:cNvSpPr/>
          <p:nvPr/>
        </p:nvSpPr>
        <p:spPr>
          <a:xfrm>
            <a:off x="1872568" y="1034196"/>
            <a:ext cx="1712357" cy="1657564"/>
          </a:xfrm>
          <a:prstGeom prst="ellipse">
            <a:avLst/>
          </a:prstGeom>
          <a:solidFill>
            <a:srgbClr val="A0242C"/>
          </a:solidFill>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200" dirty="0">
                <a:solidFill>
                  <a:srgbClr val="FFFFCC"/>
                </a:solidFill>
                <a:latin typeface="方正粗金陵简体" panose="02000000000000000000" pitchFamily="2" charset="-122"/>
                <a:ea typeface="方正粗金陵简体" panose="02000000000000000000" pitchFamily="2" charset="-122"/>
              </a:rPr>
              <a:t>二</a:t>
            </a:r>
            <a:endParaRPr lang="zh-CN" altLang="en-US" sz="7200" dirty="0">
              <a:solidFill>
                <a:srgbClr val="FFFFCC"/>
              </a:solidFill>
              <a:latin typeface="方正粗金陵简体" panose="02000000000000000000" pitchFamily="2" charset="-122"/>
              <a:ea typeface="方正粗金陵简体" panose="02000000000000000000" pitchFamily="2" charset="-122"/>
            </a:endParaRPr>
          </a:p>
        </p:txBody>
      </p:sp>
      <p:sp>
        <p:nvSpPr>
          <p:cNvPr id="5" name="文本框 4"/>
          <p:cNvSpPr txBox="1"/>
          <p:nvPr/>
        </p:nvSpPr>
        <p:spPr>
          <a:xfrm>
            <a:off x="4264673" y="2981765"/>
            <a:ext cx="7056107" cy="2306955"/>
          </a:xfrm>
          <a:prstGeom prst="rect">
            <a:avLst/>
          </a:prstGeom>
          <a:noFill/>
        </p:spPr>
        <p:txBody>
          <a:bodyPr wrap="square">
            <a:spAutoFit/>
          </a:bodyPr>
          <a:lstStyle/>
          <a:p>
            <a:r>
              <a:rPr lang="zh-CN" altLang="en-US" sz="7200" dirty="0">
                <a:solidFill>
                  <a:schemeClr val="tx1"/>
                </a:solidFill>
                <a:effectLst>
                  <a:outerShdw blurRad="38100" dist="38100" dir="2700000" algn="tl">
                    <a:srgbClr val="000000">
                      <a:alpha val="43137"/>
                    </a:srgbClr>
                  </a:outerShdw>
                </a:effectLst>
                <a:latin typeface="仓耳天群行楷 W01" panose="02020400000000000000" pitchFamily="18" charset="-122"/>
                <a:ea typeface="仓耳天群行楷 W01" panose="02020400000000000000" pitchFamily="18" charset="-122"/>
              </a:rPr>
              <a:t>科技的新发展与社会结构的变化</a:t>
            </a:r>
            <a:endParaRPr lang="zh-CN" altLang="en-US" sz="7200" dirty="0">
              <a:solidFill>
                <a:schemeClr val="tx1"/>
              </a:solidFill>
              <a:effectLst>
                <a:outerShdw blurRad="38100" dist="38100" dir="2700000" algn="tl">
                  <a:srgbClr val="000000">
                    <a:alpha val="43137"/>
                  </a:srgbClr>
                </a:outerShdw>
              </a:effectLst>
              <a:latin typeface="仓耳天群行楷 W01" panose="02020400000000000000" pitchFamily="18" charset="-122"/>
              <a:ea typeface="仓耳天群行楷 W01" panose="02020400000000000000" pitchFamily="18"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7UBQBI77_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703240" y="1796819"/>
            <a:ext cx="2144559" cy="2914343"/>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p:cNvSpPr txBox="1"/>
          <p:nvPr/>
        </p:nvSpPr>
        <p:spPr>
          <a:xfrm>
            <a:off x="785635" y="4857355"/>
            <a:ext cx="1706880" cy="706755"/>
          </a:xfrm>
          <a:prstGeom prst="rect">
            <a:avLst/>
          </a:prstGeom>
          <a:noFill/>
        </p:spPr>
        <p:txBody>
          <a:bodyPr wrap="none" rtlCol="0">
            <a:spAutoFit/>
          </a:bodyPr>
          <a:lstStyle/>
          <a:p>
            <a:r>
              <a:rPr lang="zh-CN" altLang="en-US" sz="2000" dirty="0">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  爱因斯坦</a:t>
            </a:r>
            <a:endParaRPr lang="en-US" altLang="zh-CN" sz="2000" dirty="0">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a:p>
            <a:r>
              <a:rPr lang="zh-CN" altLang="en-US" sz="2000" dirty="0">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相对论创立者</a:t>
            </a:r>
            <a:endParaRPr lang="zh-CN" altLang="en-US" sz="2000" dirty="0">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pic>
        <p:nvPicPr>
          <p:cNvPr id="8" name="Picture 9" descr="0130000036936812415800811612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22148" y="1772411"/>
            <a:ext cx="2351135" cy="2917191"/>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p:cNvSpPr txBox="1"/>
          <p:nvPr/>
        </p:nvSpPr>
        <p:spPr>
          <a:xfrm>
            <a:off x="3407701" y="4886807"/>
            <a:ext cx="1960880" cy="706755"/>
          </a:xfrm>
          <a:prstGeom prst="rect">
            <a:avLst/>
          </a:prstGeom>
          <a:noFill/>
        </p:spPr>
        <p:txBody>
          <a:bodyPr wrap="none" rtlCol="0">
            <a:spAutoFit/>
          </a:bodyPr>
          <a:lstStyle/>
          <a:p>
            <a:r>
              <a:rPr lang="zh-CN" altLang="en-US" sz="2000" dirty="0">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     普朗克</a:t>
            </a:r>
            <a:endParaRPr lang="en-US" altLang="zh-CN" sz="2000" dirty="0">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a:p>
            <a:r>
              <a:rPr lang="zh-CN" altLang="en-US" sz="2000" dirty="0">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量子力学奠基人</a:t>
            </a:r>
            <a:endParaRPr lang="zh-CN" altLang="en-US" sz="2000" dirty="0">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10" name="矩形 9"/>
          <p:cNvSpPr/>
          <p:nvPr/>
        </p:nvSpPr>
        <p:spPr>
          <a:xfrm>
            <a:off x="5947632" y="1687420"/>
            <a:ext cx="5439179" cy="3538220"/>
          </a:xfrm>
          <a:prstGeom prst="rect">
            <a:avLst/>
          </a:prstGeom>
        </p:spPr>
        <p:txBody>
          <a:bodyPr wrap="square">
            <a:spAutoFit/>
          </a:bodyPr>
          <a:lstStyle/>
          <a:p>
            <a:r>
              <a:rPr lang="zh-CN" altLang="en-US"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     </a:t>
            </a:r>
            <a:r>
              <a:rPr lang="en-US" altLang="zh-CN" sz="32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20</a:t>
            </a:r>
            <a:r>
              <a:rPr lang="zh-CN" altLang="en-US" sz="32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世纪科学取得了巨大的突破。 相对论的提出，量子理论的发展，系统论、控制论、信息论的问世，为技术革命进一步提供了理论支持。</a:t>
            </a:r>
            <a:endParaRPr lang="en-US" altLang="zh-CN" sz="32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endParaRPr>
          </a:p>
          <a:p>
            <a:r>
              <a:rPr lang="en-US" altLang="zh-CN" sz="32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    </a:t>
            </a:r>
            <a:r>
              <a:rPr lang="zh-CN" altLang="en-US" sz="32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两次世界大战期间，科学技术也获得了一定的发展。</a:t>
            </a:r>
            <a:endParaRPr lang="zh-CN" altLang="en-US" sz="32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endParaRPr>
          </a:p>
        </p:txBody>
      </p:sp>
      <p:sp>
        <p:nvSpPr>
          <p:cNvPr id="2" name="文本框 1"/>
          <p:cNvSpPr txBox="1"/>
          <p:nvPr/>
        </p:nvSpPr>
        <p:spPr>
          <a:xfrm>
            <a:off x="1103445" y="548680"/>
            <a:ext cx="4800533" cy="666115"/>
          </a:xfrm>
          <a:prstGeom prst="rect">
            <a:avLst/>
          </a:prstGeom>
          <a:noFill/>
        </p:spPr>
        <p:txBody>
          <a:bodyPr wrap="square" rtlCol="0">
            <a:spAutoFit/>
          </a:bodyPr>
          <a:lstStyle/>
          <a:p>
            <a:r>
              <a:rPr lang="zh-CN" altLang="en-US" sz="3735" u="sng" dirty="0">
                <a:solidFill>
                  <a:srgbClr val="C00000"/>
                </a:solidFill>
                <a:effectLst>
                  <a:outerShdw blurRad="38100" dist="38100" dir="2700000" algn="tl">
                    <a:srgbClr val="000000">
                      <a:alpha val="43137"/>
                    </a:srgbClr>
                  </a:outerShdw>
                </a:effectLst>
                <a:latin typeface="汉仪颜楷W" panose="00020600040101010101" pitchFamily="18" charset="-122"/>
                <a:ea typeface="汉仪颜楷W" panose="00020600040101010101" pitchFamily="18" charset="-122"/>
              </a:rPr>
              <a:t>一、科技的新发展</a:t>
            </a:r>
            <a:endParaRPr lang="zh-CN" altLang="en-US" sz="3735" u="sng" dirty="0">
              <a:solidFill>
                <a:srgbClr val="C00000"/>
              </a:solidFill>
              <a:effectLst>
                <a:outerShdw blurRad="38100" dist="38100" dir="2700000" algn="tl">
                  <a:srgbClr val="000000">
                    <a:alpha val="43137"/>
                  </a:srgbClr>
                </a:outerShdw>
              </a:effectLst>
              <a:latin typeface="汉仪颜楷W" panose="00020600040101010101" pitchFamily="18" charset="-122"/>
              <a:ea typeface="汉仪颜楷W" panose="00020600040101010101" pitchFamily="18"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98673" y="205491"/>
            <a:ext cx="3618772" cy="2690927"/>
          </a:xfrm>
          <a:prstGeom prst="rect">
            <a:avLst/>
          </a:prstGeom>
        </p:spPr>
      </p:pic>
      <p:sp>
        <p:nvSpPr>
          <p:cNvPr id="17" name="文本框 16"/>
          <p:cNvSpPr txBox="1"/>
          <p:nvPr/>
        </p:nvSpPr>
        <p:spPr>
          <a:xfrm>
            <a:off x="4128983" y="2438791"/>
            <a:ext cx="5054385" cy="829945"/>
          </a:xfrm>
          <a:prstGeom prst="rect">
            <a:avLst/>
          </a:prstGeom>
          <a:solidFill>
            <a:srgbClr val="FFFFFF"/>
          </a:solidFill>
        </p:spPr>
        <p:txBody>
          <a:bodyPr wrap="square" rtlCol="0">
            <a:spAutoFit/>
          </a:bodyPr>
          <a:lstStyle/>
          <a:p>
            <a:endParaRPr lang="en-US" altLang="zh-CN" sz="2400" b="1"/>
          </a:p>
          <a:p>
            <a:r>
              <a:rPr lang="en-US" altLang="zh-CN" sz="2400" b="1"/>
              <a:t>      </a:t>
            </a:r>
            <a:r>
              <a:rPr lang="zh-CN" altLang="en-US" sz="1865" b="1"/>
              <a:t>电子计算机互联网技术</a:t>
            </a:r>
            <a:endParaRPr lang="zh-CN" altLang="en-US" sz="1865" b="1"/>
          </a:p>
        </p:txBody>
      </p:sp>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4525" y="177260"/>
            <a:ext cx="3552357" cy="2719157"/>
          </a:xfrm>
          <a:prstGeom prst="rect">
            <a:avLst/>
          </a:prstGeom>
        </p:spPr>
      </p:pic>
      <p:sp>
        <p:nvSpPr>
          <p:cNvPr id="19" name="文本框 18"/>
          <p:cNvSpPr txBox="1"/>
          <p:nvPr/>
        </p:nvSpPr>
        <p:spPr>
          <a:xfrm>
            <a:off x="9111669" y="2863293"/>
            <a:ext cx="1402715" cy="378460"/>
          </a:xfrm>
          <a:prstGeom prst="rect">
            <a:avLst/>
          </a:prstGeom>
          <a:noFill/>
        </p:spPr>
        <p:txBody>
          <a:bodyPr wrap="none" rtlCol="0">
            <a:spAutoFit/>
          </a:bodyPr>
          <a:lstStyle/>
          <a:p>
            <a:r>
              <a:rPr lang="zh-CN" altLang="en-US" sz="1865" b="1"/>
              <a:t>     空间技术</a:t>
            </a:r>
            <a:endParaRPr lang="zh-CN" altLang="en-US" sz="1865" b="1"/>
          </a:p>
        </p:txBody>
      </p:sp>
      <p:pic>
        <p:nvPicPr>
          <p:cNvPr id="20" name="图片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16" y="3237220"/>
            <a:ext cx="3662241" cy="2973475"/>
          </a:xfrm>
          <a:prstGeom prst="rect">
            <a:avLst/>
          </a:prstGeom>
        </p:spPr>
      </p:pic>
      <p:sp>
        <p:nvSpPr>
          <p:cNvPr id="21" name="文本框 20"/>
          <p:cNvSpPr txBox="1"/>
          <p:nvPr/>
        </p:nvSpPr>
        <p:spPr>
          <a:xfrm>
            <a:off x="1103445" y="6339243"/>
            <a:ext cx="1132840" cy="378460"/>
          </a:xfrm>
          <a:prstGeom prst="rect">
            <a:avLst/>
          </a:prstGeom>
          <a:noFill/>
        </p:spPr>
        <p:txBody>
          <a:bodyPr wrap="none" rtlCol="0">
            <a:spAutoFit/>
          </a:bodyPr>
          <a:lstStyle/>
          <a:p>
            <a:r>
              <a:rPr lang="zh-CN" altLang="en-US" sz="1865" b="1"/>
              <a:t>海洋技术</a:t>
            </a:r>
            <a:endParaRPr lang="zh-CN" altLang="en-US" sz="1865" b="1"/>
          </a:p>
        </p:txBody>
      </p:sp>
      <p:pic>
        <p:nvPicPr>
          <p:cNvPr id="22" name="图片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6285" y="3339117"/>
            <a:ext cx="3908320" cy="2940760"/>
          </a:xfrm>
          <a:prstGeom prst="rect">
            <a:avLst/>
          </a:prstGeom>
        </p:spPr>
      </p:pic>
      <p:sp>
        <p:nvSpPr>
          <p:cNvPr id="23" name="文本框 22"/>
          <p:cNvSpPr txBox="1"/>
          <p:nvPr/>
        </p:nvSpPr>
        <p:spPr>
          <a:xfrm>
            <a:off x="4973663" y="6279877"/>
            <a:ext cx="1607820" cy="378460"/>
          </a:xfrm>
          <a:prstGeom prst="rect">
            <a:avLst/>
          </a:prstGeom>
          <a:noFill/>
        </p:spPr>
        <p:txBody>
          <a:bodyPr wrap="none" rtlCol="0">
            <a:spAutoFit/>
          </a:bodyPr>
          <a:lstStyle/>
          <a:p>
            <a:r>
              <a:rPr lang="zh-CN" altLang="en-US" sz="1865" b="1"/>
              <a:t>生物工程技术</a:t>
            </a:r>
            <a:endParaRPr lang="zh-CN" altLang="en-US" sz="1865" b="1"/>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0293" y="3339117"/>
            <a:ext cx="3552357" cy="2896427"/>
          </a:xfrm>
          <a:prstGeom prst="rect">
            <a:avLst/>
          </a:prstGeom>
        </p:spPr>
      </p:pic>
      <p:sp>
        <p:nvSpPr>
          <p:cNvPr id="25" name="文本框 24"/>
          <p:cNvSpPr txBox="1"/>
          <p:nvPr/>
        </p:nvSpPr>
        <p:spPr>
          <a:xfrm>
            <a:off x="9012072" y="6300551"/>
            <a:ext cx="2320290" cy="378460"/>
          </a:xfrm>
          <a:prstGeom prst="rect">
            <a:avLst/>
          </a:prstGeom>
          <a:noFill/>
        </p:spPr>
        <p:txBody>
          <a:bodyPr wrap="none" rtlCol="0">
            <a:spAutoFit/>
          </a:bodyPr>
          <a:lstStyle/>
          <a:p>
            <a:r>
              <a:rPr lang="zh-CN" altLang="en-US" sz="1865" b="1"/>
              <a:t>新材料的出现及应用</a:t>
            </a:r>
            <a:endParaRPr lang="zh-CN" altLang="en-US" sz="1865" b="1"/>
          </a:p>
        </p:txBody>
      </p:sp>
      <p:pic>
        <p:nvPicPr>
          <p:cNvPr id="27" name="图片 26"/>
          <p:cNvPicPr>
            <a:picLocks noChangeAspect="1"/>
          </p:cNvPicPr>
          <p:nvPr/>
        </p:nvPicPr>
        <p:blipFill>
          <a:blip r:embed="rId6">
            <a:extLst>
              <a:ext uri="{28A0092B-C50C-407E-A947-70E740481C1C}">
                <a14:useLocalDpi xmlns:a14="http://schemas.microsoft.com/office/drawing/2010/main" val="0"/>
              </a:ext>
            </a:extLst>
          </a:blip>
          <a:srcRect l="5774" t="5487" r="4494" b="14927"/>
          <a:stretch>
            <a:fillRect/>
          </a:stretch>
        </p:blipFill>
        <p:spPr>
          <a:xfrm>
            <a:off x="4003132" y="341303"/>
            <a:ext cx="3908320" cy="2555115"/>
          </a:xfrm>
          <a:prstGeom prst="rect">
            <a:avLst/>
          </a:prstGeom>
        </p:spPr>
      </p:pic>
      <p:sp>
        <p:nvSpPr>
          <p:cNvPr id="16" name="文本框 15"/>
          <p:cNvSpPr txBox="1"/>
          <p:nvPr/>
        </p:nvSpPr>
        <p:spPr>
          <a:xfrm>
            <a:off x="893819" y="2882215"/>
            <a:ext cx="2082800" cy="378460"/>
          </a:xfrm>
          <a:prstGeom prst="rect">
            <a:avLst/>
          </a:prstGeom>
          <a:noFill/>
        </p:spPr>
        <p:txBody>
          <a:bodyPr wrap="none" rtlCol="0">
            <a:spAutoFit/>
          </a:bodyPr>
          <a:lstStyle/>
          <a:p>
            <a:r>
              <a:rPr lang="zh-CN" altLang="en-US" sz="1865" b="1"/>
              <a:t>原子能的开发利用</a:t>
            </a:r>
            <a:endParaRPr lang="zh-CN" altLang="en-US" sz="1865" b="1"/>
          </a:p>
        </p:txBody>
      </p:sp>
      <p:sp>
        <p:nvSpPr>
          <p:cNvPr id="28" name="文本框 27"/>
          <p:cNvSpPr txBox="1"/>
          <p:nvPr/>
        </p:nvSpPr>
        <p:spPr>
          <a:xfrm>
            <a:off x="3766471" y="2353751"/>
            <a:ext cx="4618336" cy="860425"/>
          </a:xfrm>
          <a:prstGeom prst="rect">
            <a:avLst/>
          </a:prstGeom>
          <a:solidFill>
            <a:schemeClr val="accent6">
              <a:lumMod val="20000"/>
              <a:lumOff val="80000"/>
            </a:schemeClr>
          </a:solidFill>
        </p:spPr>
        <p:txBody>
          <a:bodyPr wrap="square" rtlCol="0">
            <a:spAutoFit/>
          </a:bodyPr>
          <a:lstStyle/>
          <a:p>
            <a:pPr>
              <a:lnSpc>
                <a:spcPts val="6000"/>
              </a:lnSpc>
            </a:pPr>
            <a:r>
              <a:rPr lang="zh-CN" altLang="en-US" sz="3200" b="1" dirty="0">
                <a:latin typeface="楷体" panose="02010609060101010101" pitchFamily="49" charset="-122"/>
                <a:ea typeface="楷体" panose="02010609060101010101" pitchFamily="49" charset="-122"/>
              </a:rPr>
              <a:t>   </a:t>
            </a:r>
            <a:r>
              <a:rPr lang="zh-CN" altLang="en-US" sz="3200" b="1" dirty="0">
                <a:solidFill>
                  <a:srgbClr val="FF2626"/>
                </a:solidFill>
                <a:latin typeface="楷体" panose="02010609060101010101" pitchFamily="49" charset="-122"/>
                <a:ea typeface="楷体" panose="02010609060101010101" pitchFamily="49" charset="-122"/>
              </a:rPr>
              <a:t>人类进入信息时代</a:t>
            </a:r>
            <a:endParaRPr lang="en-US" altLang="zh-CN" sz="3200" b="1" dirty="0">
              <a:solidFill>
                <a:srgbClr val="FF2626"/>
              </a:solidFill>
              <a:latin typeface="楷体" panose="02010609060101010101" pitchFamily="49" charset="-122"/>
              <a:ea typeface="楷体" panose="02010609060101010101" pitchFamily="49" charset="-122"/>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87355" y="1316765"/>
            <a:ext cx="11617291" cy="4668557"/>
          </a:xfrm>
          <a:prstGeom prst="rect">
            <a:avLst/>
          </a:prstGeom>
        </p:spPr>
      </p:pic>
      <p:sp>
        <p:nvSpPr>
          <p:cNvPr id="3" name="文本框 2"/>
          <p:cNvSpPr txBox="1"/>
          <p:nvPr/>
        </p:nvSpPr>
        <p:spPr>
          <a:xfrm>
            <a:off x="527381" y="33993"/>
            <a:ext cx="5052060" cy="1242060"/>
          </a:xfrm>
          <a:prstGeom prst="rect">
            <a:avLst/>
          </a:prstGeom>
          <a:noFill/>
        </p:spPr>
        <p:txBody>
          <a:bodyPr wrap="none" rtlCol="0">
            <a:spAutoFit/>
          </a:bodyPr>
          <a:lstStyle/>
          <a:p>
            <a:pPr defTabSz="685800" fontAlgn="auto">
              <a:lnSpc>
                <a:spcPct val="200000"/>
              </a:lnSpc>
              <a:spcBef>
                <a:spcPct val="0"/>
              </a:spcBef>
              <a:spcAft>
                <a:spcPct val="0"/>
              </a:spcAft>
            </a:pPr>
            <a:r>
              <a:rPr lang="zh-CN" altLang="en-US" sz="3200" b="1" dirty="0">
                <a:solidFill>
                  <a:prstClr val="black"/>
                </a:solidFill>
                <a:latin typeface="Arial" panose="020B0604020202020204"/>
                <a:ea typeface="微软雅黑" panose="020B0503020204020204" charset="-122"/>
              </a:rPr>
              <a:t> </a:t>
            </a:r>
            <a:r>
              <a:rPr lang="zh-CN" altLang="en-US" sz="3735" b="1" u="sng" dirty="0">
                <a:solidFill>
                  <a:srgbClr val="C00000"/>
                </a:solidFill>
                <a:effectLst>
                  <a:outerShdw blurRad="38100" dist="38100" dir="2700000" algn="tl">
                    <a:srgbClr val="000000">
                      <a:alpha val="43137"/>
                    </a:srgbClr>
                  </a:outerShdw>
                </a:effectLst>
                <a:latin typeface="汉仪颜楷W" panose="00020600040101010101" pitchFamily="18" charset="-122"/>
                <a:ea typeface="汉仪颜楷W" panose="00020600040101010101" pitchFamily="18" charset="-122"/>
              </a:rPr>
              <a:t>二、社会结构的新变化</a:t>
            </a:r>
            <a:endParaRPr lang="en-US" altLang="zh-CN" sz="3200" b="1" u="sng" dirty="0">
              <a:solidFill>
                <a:srgbClr val="C00000"/>
              </a:solidFill>
              <a:effectLst>
                <a:outerShdw blurRad="38100" dist="38100" dir="2700000" algn="tl">
                  <a:srgbClr val="000000">
                    <a:alpha val="43137"/>
                  </a:srgbClr>
                </a:outerShdw>
              </a:effectLst>
              <a:latin typeface="汉仪颜楷W" panose="00020600040101010101" pitchFamily="18" charset="-122"/>
              <a:ea typeface="汉仪颜楷W" panose="00020600040101010101" pitchFamily="18" charset="-122"/>
            </a:endParaRPr>
          </a:p>
        </p:txBody>
      </p:sp>
      <p:sp>
        <p:nvSpPr>
          <p:cNvPr id="6" name="椭圆 5"/>
          <p:cNvSpPr/>
          <p:nvPr/>
        </p:nvSpPr>
        <p:spPr>
          <a:xfrm>
            <a:off x="5377180" y="4750440"/>
            <a:ext cx="1437640" cy="973941"/>
          </a:xfrm>
          <a:prstGeom prst="ellipse">
            <a:avLst/>
          </a:prstGeom>
          <a:noFill/>
          <a:ln w="57150" cap="flat" cmpd="sng">
            <a:solidFill>
              <a:srgbClr val="FF0000"/>
            </a:solidFill>
            <a:prstDash val="solid"/>
            <a:headEnd type="none" w="med" len="med"/>
            <a:tailEnd type="none" w="med" len="med"/>
          </a:ln>
        </p:spPr>
        <p:txBody>
          <a:bodyPr wrap="none" anchor="ctr"/>
          <a:lstStyle/>
          <a:p>
            <a:pPr lvl="0" algn="ctr" eaLnBrk="0" hangingPunct="0">
              <a:buNone/>
            </a:pPr>
            <a:endParaRPr sz="2400">
              <a:solidFill>
                <a:srgbClr val="FF0000"/>
              </a:solidFill>
              <a:latin typeface="Arial" panose="020B0604020202020204" pitchFamily="34" charset="0"/>
              <a:ea typeface="宋体" panose="02010600030101010101" pitchFamily="2" charset="-122"/>
            </a:endParaRPr>
          </a:p>
        </p:txBody>
      </p:sp>
      <p:sp>
        <p:nvSpPr>
          <p:cNvPr id="7" name="椭圆 6"/>
          <p:cNvSpPr/>
          <p:nvPr/>
        </p:nvSpPr>
        <p:spPr>
          <a:xfrm>
            <a:off x="9744791" y="4694961"/>
            <a:ext cx="1437640" cy="973941"/>
          </a:xfrm>
          <a:prstGeom prst="ellipse">
            <a:avLst/>
          </a:prstGeom>
          <a:noFill/>
          <a:ln w="57150" cap="flat" cmpd="sng">
            <a:solidFill>
              <a:srgbClr val="FF0000"/>
            </a:solidFill>
            <a:prstDash val="solid"/>
            <a:headEnd type="none" w="med" len="med"/>
            <a:tailEnd type="none" w="med" len="med"/>
          </a:ln>
        </p:spPr>
        <p:txBody>
          <a:bodyPr wrap="none" anchor="ctr"/>
          <a:lstStyle/>
          <a:p>
            <a:pPr lvl="0" algn="ctr" eaLnBrk="0" hangingPunct="0">
              <a:buNone/>
            </a:pPr>
            <a:endParaRPr sz="2400">
              <a:solidFill>
                <a:srgbClr val="FF0000"/>
              </a:solidFill>
              <a:latin typeface="Arial" panose="020B0604020202020204" pitchFamily="34" charset="0"/>
              <a:ea typeface="宋体" panose="02010600030101010101" pitchFamily="2" charset="-122"/>
            </a:endParaRPr>
          </a:p>
        </p:txBody>
      </p:sp>
      <p:sp>
        <p:nvSpPr>
          <p:cNvPr id="8" name="椭圆 7"/>
          <p:cNvSpPr/>
          <p:nvPr/>
        </p:nvSpPr>
        <p:spPr>
          <a:xfrm>
            <a:off x="7537288" y="4694961"/>
            <a:ext cx="1437640" cy="973941"/>
          </a:xfrm>
          <a:prstGeom prst="ellipse">
            <a:avLst/>
          </a:prstGeom>
          <a:noFill/>
          <a:ln w="57150" cap="flat" cmpd="sng">
            <a:solidFill>
              <a:srgbClr val="FF0000"/>
            </a:solidFill>
            <a:prstDash val="solid"/>
            <a:headEnd type="none" w="med" len="med"/>
            <a:tailEnd type="none" w="med" len="med"/>
          </a:ln>
        </p:spPr>
        <p:txBody>
          <a:bodyPr wrap="none" anchor="ctr"/>
          <a:lstStyle/>
          <a:p>
            <a:pPr lvl="0" algn="ctr" eaLnBrk="0" hangingPunct="0">
              <a:buNone/>
            </a:pPr>
            <a:endParaRPr sz="2400">
              <a:solidFill>
                <a:srgbClr val="FF0000"/>
              </a:solidFill>
              <a:latin typeface="Arial" panose="020B0604020202020204" pitchFamily="34" charset="0"/>
              <a:ea typeface="宋体" panose="02010600030101010101" pitchFamily="2"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8"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4"/>
          <p:cNvGrpSpPr/>
          <p:nvPr/>
        </p:nvGrpSpPr>
        <p:grpSpPr>
          <a:xfrm>
            <a:off x="2445831" y="3429000"/>
            <a:ext cx="7457613" cy="3181133"/>
            <a:chOff x="412" y="1853"/>
            <a:chExt cx="4846" cy="2004"/>
          </a:xfrm>
        </p:grpSpPr>
        <p:sp>
          <p:nvSpPr>
            <p:cNvPr id="7" name="Oval 5"/>
            <p:cNvSpPr>
              <a:spLocks noChangeArrowheads="1"/>
            </p:cNvSpPr>
            <p:nvPr/>
          </p:nvSpPr>
          <p:spPr bwMode="auto">
            <a:xfrm>
              <a:off x="412" y="1853"/>
              <a:ext cx="4846" cy="2004"/>
            </a:xfrm>
            <a:prstGeom prst="ellipse">
              <a:avLst/>
            </a:prstGeom>
            <a:solidFill>
              <a:srgbClr val="0099CC"/>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8" name="AutoShape 6"/>
            <p:cNvSpPr>
              <a:spLocks noChangeArrowheads="1"/>
            </p:cNvSpPr>
            <p:nvPr/>
          </p:nvSpPr>
          <p:spPr bwMode="auto">
            <a:xfrm>
              <a:off x="1100" y="2051"/>
              <a:ext cx="962" cy="1434"/>
            </a:xfrm>
            <a:prstGeom prst="flowChartExtract">
              <a:avLst/>
            </a:prstGeom>
            <a:solidFill>
              <a:srgbClr val="CCFFCC"/>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822" tIns="44912" rIns="89822" bIns="44912" anchor="ctr"/>
            <a:lstStyle>
              <a:lvl1pPr algn="l" defTabSz="1389380">
                <a:defRPr sz="2400">
                  <a:solidFill>
                    <a:schemeClr val="tx1"/>
                  </a:solidFill>
                  <a:latin typeface="Times New Roman" panose="02020603050405020304" pitchFamily="18" charset="0"/>
                </a:defRPr>
              </a:lvl1pPr>
              <a:lvl2pPr marL="694055" algn="l" defTabSz="1389380">
                <a:defRPr sz="2400">
                  <a:solidFill>
                    <a:schemeClr val="tx1"/>
                  </a:solidFill>
                  <a:latin typeface="Times New Roman" panose="02020603050405020304" pitchFamily="18" charset="0"/>
                </a:defRPr>
              </a:lvl2pPr>
              <a:lvl3pPr marL="1389380" algn="l" defTabSz="1389380">
                <a:defRPr sz="2400">
                  <a:solidFill>
                    <a:schemeClr val="tx1"/>
                  </a:solidFill>
                  <a:latin typeface="Times New Roman" panose="02020603050405020304" pitchFamily="18" charset="0"/>
                </a:defRPr>
              </a:lvl3pPr>
              <a:lvl4pPr marL="2079625" algn="l" defTabSz="1389380">
                <a:defRPr sz="2400">
                  <a:solidFill>
                    <a:schemeClr val="tx1"/>
                  </a:solidFill>
                  <a:latin typeface="Times New Roman" panose="02020603050405020304" pitchFamily="18" charset="0"/>
                </a:defRPr>
              </a:lvl4pPr>
              <a:lvl5pPr marL="2773680" algn="l" defTabSz="1389380">
                <a:defRPr sz="2400">
                  <a:solidFill>
                    <a:schemeClr val="tx1"/>
                  </a:solidFill>
                  <a:latin typeface="Times New Roman" panose="02020603050405020304" pitchFamily="18" charset="0"/>
                </a:defRPr>
              </a:lvl5pPr>
              <a:lvl6pPr marL="3230880" defTabSz="1389380" fontAlgn="base">
                <a:spcBef>
                  <a:spcPct val="0"/>
                </a:spcBef>
                <a:spcAft>
                  <a:spcPct val="0"/>
                </a:spcAft>
                <a:defRPr sz="2400">
                  <a:solidFill>
                    <a:schemeClr val="tx1"/>
                  </a:solidFill>
                  <a:latin typeface="Times New Roman" panose="02020603050405020304" pitchFamily="18" charset="0"/>
                </a:defRPr>
              </a:lvl6pPr>
              <a:lvl7pPr marL="3688080" defTabSz="1389380" fontAlgn="base">
                <a:spcBef>
                  <a:spcPct val="0"/>
                </a:spcBef>
                <a:spcAft>
                  <a:spcPct val="0"/>
                </a:spcAft>
                <a:defRPr sz="2400">
                  <a:solidFill>
                    <a:schemeClr val="tx1"/>
                  </a:solidFill>
                  <a:latin typeface="Times New Roman" panose="02020603050405020304" pitchFamily="18" charset="0"/>
                </a:defRPr>
              </a:lvl7pPr>
              <a:lvl8pPr marL="4145280" defTabSz="1389380" fontAlgn="base">
                <a:spcBef>
                  <a:spcPct val="0"/>
                </a:spcBef>
                <a:spcAft>
                  <a:spcPct val="0"/>
                </a:spcAft>
                <a:defRPr sz="2400">
                  <a:solidFill>
                    <a:schemeClr val="tx1"/>
                  </a:solidFill>
                  <a:latin typeface="Times New Roman" panose="02020603050405020304" pitchFamily="18" charset="0"/>
                </a:defRPr>
              </a:lvl8pPr>
              <a:lvl9pPr marL="4602480" defTabSz="1389380" fontAlgn="base">
                <a:spcBef>
                  <a:spcPct val="0"/>
                </a:spcBef>
                <a:spcAft>
                  <a:spcPct val="0"/>
                </a:spcAft>
                <a:defRPr sz="2400">
                  <a:solidFill>
                    <a:schemeClr val="tx1"/>
                  </a:solidFill>
                  <a:latin typeface="Times New Roman" panose="02020603050405020304" pitchFamily="18" charset="0"/>
                </a:defRPr>
              </a:lvl9pPr>
            </a:lstStyle>
            <a:p>
              <a:pPr algn="ctr"/>
              <a:endParaRPr kumimoji="1" lang="zh-CN" altLang="en-US">
                <a:solidFill>
                  <a:srgbClr val="FF0066"/>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9" name="Text Box 7"/>
            <p:cNvSpPr txBox="1">
              <a:spLocks noChangeArrowheads="1"/>
            </p:cNvSpPr>
            <p:nvPr/>
          </p:nvSpPr>
          <p:spPr bwMode="auto">
            <a:xfrm>
              <a:off x="1388" y="2569"/>
              <a:ext cx="413" cy="754"/>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822" tIns="44912" rIns="89822" bIns="44912">
              <a:spAutoFit/>
            </a:bodyPr>
            <a:lstStyle>
              <a:lvl1pPr algn="l" defTabSz="1389380">
                <a:defRPr sz="2400">
                  <a:solidFill>
                    <a:schemeClr val="tx1"/>
                  </a:solidFill>
                  <a:latin typeface="Times New Roman" panose="02020603050405020304" pitchFamily="18" charset="0"/>
                </a:defRPr>
              </a:lvl1pPr>
              <a:lvl2pPr marL="694055" algn="l" defTabSz="1389380">
                <a:defRPr sz="2400">
                  <a:solidFill>
                    <a:schemeClr val="tx1"/>
                  </a:solidFill>
                  <a:latin typeface="Times New Roman" panose="02020603050405020304" pitchFamily="18" charset="0"/>
                </a:defRPr>
              </a:lvl2pPr>
              <a:lvl3pPr marL="1389380" algn="l" defTabSz="1389380">
                <a:defRPr sz="2400">
                  <a:solidFill>
                    <a:schemeClr val="tx1"/>
                  </a:solidFill>
                  <a:latin typeface="Times New Roman" panose="02020603050405020304" pitchFamily="18" charset="0"/>
                </a:defRPr>
              </a:lvl3pPr>
              <a:lvl4pPr marL="2079625" algn="l" defTabSz="1389380">
                <a:defRPr sz="2400">
                  <a:solidFill>
                    <a:schemeClr val="tx1"/>
                  </a:solidFill>
                  <a:latin typeface="Times New Roman" panose="02020603050405020304" pitchFamily="18" charset="0"/>
                </a:defRPr>
              </a:lvl4pPr>
              <a:lvl5pPr marL="2773680" algn="l" defTabSz="1389380">
                <a:defRPr sz="2400">
                  <a:solidFill>
                    <a:schemeClr val="tx1"/>
                  </a:solidFill>
                  <a:latin typeface="Times New Roman" panose="02020603050405020304" pitchFamily="18" charset="0"/>
                </a:defRPr>
              </a:lvl5pPr>
              <a:lvl6pPr marL="3230880" defTabSz="1389380" fontAlgn="base">
                <a:spcBef>
                  <a:spcPct val="0"/>
                </a:spcBef>
                <a:spcAft>
                  <a:spcPct val="0"/>
                </a:spcAft>
                <a:defRPr sz="2400">
                  <a:solidFill>
                    <a:schemeClr val="tx1"/>
                  </a:solidFill>
                  <a:latin typeface="Times New Roman" panose="02020603050405020304" pitchFamily="18" charset="0"/>
                </a:defRPr>
              </a:lvl6pPr>
              <a:lvl7pPr marL="3688080" defTabSz="1389380" fontAlgn="base">
                <a:spcBef>
                  <a:spcPct val="0"/>
                </a:spcBef>
                <a:spcAft>
                  <a:spcPct val="0"/>
                </a:spcAft>
                <a:defRPr sz="2400">
                  <a:solidFill>
                    <a:schemeClr val="tx1"/>
                  </a:solidFill>
                  <a:latin typeface="Times New Roman" panose="02020603050405020304" pitchFamily="18" charset="0"/>
                </a:defRPr>
              </a:lvl7pPr>
              <a:lvl8pPr marL="4145280" defTabSz="1389380" fontAlgn="base">
                <a:spcBef>
                  <a:spcPct val="0"/>
                </a:spcBef>
                <a:spcAft>
                  <a:spcPct val="0"/>
                </a:spcAft>
                <a:defRPr sz="2400">
                  <a:solidFill>
                    <a:schemeClr val="tx1"/>
                  </a:solidFill>
                  <a:latin typeface="Times New Roman" panose="02020603050405020304" pitchFamily="18" charset="0"/>
                </a:defRPr>
              </a:lvl8pPr>
              <a:lvl9pPr marL="4602480" defTabSz="1389380" fontAlgn="base">
                <a:spcBef>
                  <a:spcPct val="0"/>
                </a:spcBef>
                <a:spcAft>
                  <a:spcPct val="0"/>
                </a:spcAft>
                <a:defRPr sz="2400">
                  <a:solidFill>
                    <a:schemeClr val="tx1"/>
                  </a:solidFill>
                  <a:latin typeface="Times New Roman" panose="02020603050405020304" pitchFamily="18" charset="0"/>
                </a:defRPr>
              </a:lvl9pPr>
            </a:lstStyle>
            <a:p>
              <a:r>
                <a:rPr kumimoji="1" lang="zh-CN" altLang="en-US" b="1">
                  <a:solidFill>
                    <a:srgbClr val="FF0066"/>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金</a:t>
              </a:r>
              <a:endParaRPr kumimoji="1" lang="zh-CN" altLang="en-US" b="1">
                <a:solidFill>
                  <a:srgbClr val="FF0066"/>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a:p>
              <a:r>
                <a:rPr kumimoji="1" lang="zh-CN" altLang="en-US" b="1">
                  <a:solidFill>
                    <a:srgbClr val="FF0066"/>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字</a:t>
              </a:r>
              <a:endParaRPr kumimoji="1" lang="zh-CN" altLang="en-US" b="1">
                <a:solidFill>
                  <a:srgbClr val="FF0066"/>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a:p>
              <a:r>
                <a:rPr kumimoji="1" lang="zh-CN" altLang="en-US" b="1">
                  <a:solidFill>
                    <a:srgbClr val="FF0066"/>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塔</a:t>
              </a:r>
              <a:endParaRPr kumimoji="1" lang="zh-CN" altLang="en-US" b="1">
                <a:solidFill>
                  <a:srgbClr val="FF0066"/>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10" name="AutoShape 8"/>
            <p:cNvSpPr>
              <a:spLocks noChangeArrowheads="1"/>
            </p:cNvSpPr>
            <p:nvPr/>
          </p:nvSpPr>
          <p:spPr bwMode="auto">
            <a:xfrm>
              <a:off x="1965" y="2648"/>
              <a:ext cx="1649" cy="399"/>
            </a:xfrm>
            <a:prstGeom prst="rightArrow">
              <a:avLst>
                <a:gd name="adj1" fmla="val 50000"/>
                <a:gd name="adj2" fmla="val 103321"/>
              </a:avLst>
            </a:prstGeom>
            <a:solidFill>
              <a:srgbClr val="CC6600"/>
            </a:solidFill>
            <a:ln w="9525">
              <a:solidFill>
                <a:srgbClr val="CC66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11" name="AutoShape 9"/>
            <p:cNvSpPr>
              <a:spLocks noChangeArrowheads="1"/>
            </p:cNvSpPr>
            <p:nvPr/>
          </p:nvSpPr>
          <p:spPr bwMode="auto">
            <a:xfrm>
              <a:off x="3697" y="2011"/>
              <a:ext cx="865" cy="1713"/>
            </a:xfrm>
            <a:prstGeom prst="flowChartSort">
              <a:avLst/>
            </a:prstGeom>
            <a:solidFill>
              <a:srgbClr val="CCFFCC"/>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812" tIns="44906" rIns="89812" bIns="44906" anchor="ctr"/>
            <a:lstStyle>
              <a:lvl1pPr algn="l" defTabSz="1389380">
                <a:defRPr sz="2400">
                  <a:solidFill>
                    <a:schemeClr val="tx1"/>
                  </a:solidFill>
                  <a:latin typeface="Times New Roman" panose="02020603050405020304" pitchFamily="18" charset="0"/>
                </a:defRPr>
              </a:lvl1pPr>
              <a:lvl2pPr marL="694055" algn="l" defTabSz="1389380">
                <a:defRPr sz="2400">
                  <a:solidFill>
                    <a:schemeClr val="tx1"/>
                  </a:solidFill>
                  <a:latin typeface="Times New Roman" panose="02020603050405020304" pitchFamily="18" charset="0"/>
                </a:defRPr>
              </a:lvl2pPr>
              <a:lvl3pPr marL="1389380" algn="l" defTabSz="1389380">
                <a:defRPr sz="2400">
                  <a:solidFill>
                    <a:schemeClr val="tx1"/>
                  </a:solidFill>
                  <a:latin typeface="Times New Roman" panose="02020603050405020304" pitchFamily="18" charset="0"/>
                </a:defRPr>
              </a:lvl3pPr>
              <a:lvl4pPr marL="2079625" algn="l" defTabSz="1389380">
                <a:defRPr sz="2400">
                  <a:solidFill>
                    <a:schemeClr val="tx1"/>
                  </a:solidFill>
                  <a:latin typeface="Times New Roman" panose="02020603050405020304" pitchFamily="18" charset="0"/>
                </a:defRPr>
              </a:lvl4pPr>
              <a:lvl5pPr marL="2773680" algn="l" defTabSz="1389380">
                <a:defRPr sz="2400">
                  <a:solidFill>
                    <a:schemeClr val="tx1"/>
                  </a:solidFill>
                  <a:latin typeface="Times New Roman" panose="02020603050405020304" pitchFamily="18" charset="0"/>
                </a:defRPr>
              </a:lvl5pPr>
              <a:lvl6pPr marL="3230880" defTabSz="1389380" fontAlgn="base">
                <a:spcBef>
                  <a:spcPct val="0"/>
                </a:spcBef>
                <a:spcAft>
                  <a:spcPct val="0"/>
                </a:spcAft>
                <a:defRPr sz="2400">
                  <a:solidFill>
                    <a:schemeClr val="tx1"/>
                  </a:solidFill>
                  <a:latin typeface="Times New Roman" panose="02020603050405020304" pitchFamily="18" charset="0"/>
                </a:defRPr>
              </a:lvl6pPr>
              <a:lvl7pPr marL="3688080" defTabSz="1389380" fontAlgn="base">
                <a:spcBef>
                  <a:spcPct val="0"/>
                </a:spcBef>
                <a:spcAft>
                  <a:spcPct val="0"/>
                </a:spcAft>
                <a:defRPr sz="2400">
                  <a:solidFill>
                    <a:schemeClr val="tx1"/>
                  </a:solidFill>
                  <a:latin typeface="Times New Roman" panose="02020603050405020304" pitchFamily="18" charset="0"/>
                </a:defRPr>
              </a:lvl7pPr>
              <a:lvl8pPr marL="4145280" defTabSz="1389380" fontAlgn="base">
                <a:spcBef>
                  <a:spcPct val="0"/>
                </a:spcBef>
                <a:spcAft>
                  <a:spcPct val="0"/>
                </a:spcAft>
                <a:defRPr sz="2400">
                  <a:solidFill>
                    <a:schemeClr val="tx1"/>
                  </a:solidFill>
                  <a:latin typeface="Times New Roman" panose="02020603050405020304" pitchFamily="18" charset="0"/>
                </a:defRPr>
              </a:lvl8pPr>
              <a:lvl9pPr marL="4602480" defTabSz="1389380" fontAlgn="base">
                <a:spcBef>
                  <a:spcPct val="0"/>
                </a:spcBef>
                <a:spcAft>
                  <a:spcPct val="0"/>
                </a:spcAft>
                <a:defRPr sz="2400">
                  <a:solidFill>
                    <a:schemeClr val="tx1"/>
                  </a:solidFill>
                  <a:latin typeface="Times New Roman" panose="02020603050405020304" pitchFamily="18" charset="0"/>
                </a:defRPr>
              </a:lvl9pPr>
            </a:lstStyle>
            <a:p>
              <a:pPr algn="ctr"/>
              <a:endParaRPr kumimoji="1" lang="zh-CN" altLang="en-US">
                <a:solidFill>
                  <a:srgbClr val="FF0066"/>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12" name="Text Box 10"/>
            <p:cNvSpPr txBox="1">
              <a:spLocks noChangeArrowheads="1"/>
            </p:cNvSpPr>
            <p:nvPr/>
          </p:nvSpPr>
          <p:spPr bwMode="auto">
            <a:xfrm>
              <a:off x="3738" y="2594"/>
              <a:ext cx="907" cy="521"/>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812" tIns="44906" rIns="89812" bIns="44906">
              <a:spAutoFit/>
            </a:bodyPr>
            <a:lstStyle>
              <a:lvl1pPr algn="l" defTabSz="1389380">
                <a:defRPr sz="2400">
                  <a:solidFill>
                    <a:schemeClr val="tx1"/>
                  </a:solidFill>
                  <a:latin typeface="Times New Roman" panose="02020603050405020304" pitchFamily="18" charset="0"/>
                </a:defRPr>
              </a:lvl1pPr>
              <a:lvl2pPr marL="694055" algn="l" defTabSz="1389380">
                <a:defRPr sz="2400">
                  <a:solidFill>
                    <a:schemeClr val="tx1"/>
                  </a:solidFill>
                  <a:latin typeface="Times New Roman" panose="02020603050405020304" pitchFamily="18" charset="0"/>
                </a:defRPr>
              </a:lvl2pPr>
              <a:lvl3pPr marL="1389380" algn="l" defTabSz="1389380">
                <a:defRPr sz="2400">
                  <a:solidFill>
                    <a:schemeClr val="tx1"/>
                  </a:solidFill>
                  <a:latin typeface="Times New Roman" panose="02020603050405020304" pitchFamily="18" charset="0"/>
                </a:defRPr>
              </a:lvl3pPr>
              <a:lvl4pPr marL="2079625" algn="l" defTabSz="1389380">
                <a:defRPr sz="2400">
                  <a:solidFill>
                    <a:schemeClr val="tx1"/>
                  </a:solidFill>
                  <a:latin typeface="Times New Roman" panose="02020603050405020304" pitchFamily="18" charset="0"/>
                </a:defRPr>
              </a:lvl4pPr>
              <a:lvl5pPr marL="2773680" algn="l" defTabSz="1389380">
                <a:defRPr sz="2400">
                  <a:solidFill>
                    <a:schemeClr val="tx1"/>
                  </a:solidFill>
                  <a:latin typeface="Times New Roman" panose="02020603050405020304" pitchFamily="18" charset="0"/>
                </a:defRPr>
              </a:lvl5pPr>
              <a:lvl6pPr marL="3230880" defTabSz="1389380" fontAlgn="base">
                <a:spcBef>
                  <a:spcPct val="0"/>
                </a:spcBef>
                <a:spcAft>
                  <a:spcPct val="0"/>
                </a:spcAft>
                <a:defRPr sz="2400">
                  <a:solidFill>
                    <a:schemeClr val="tx1"/>
                  </a:solidFill>
                  <a:latin typeface="Times New Roman" panose="02020603050405020304" pitchFamily="18" charset="0"/>
                </a:defRPr>
              </a:lvl6pPr>
              <a:lvl7pPr marL="3688080" defTabSz="1389380" fontAlgn="base">
                <a:spcBef>
                  <a:spcPct val="0"/>
                </a:spcBef>
                <a:spcAft>
                  <a:spcPct val="0"/>
                </a:spcAft>
                <a:defRPr sz="2400">
                  <a:solidFill>
                    <a:schemeClr val="tx1"/>
                  </a:solidFill>
                  <a:latin typeface="Times New Roman" panose="02020603050405020304" pitchFamily="18" charset="0"/>
                </a:defRPr>
              </a:lvl7pPr>
              <a:lvl8pPr marL="4145280" defTabSz="1389380" fontAlgn="base">
                <a:spcBef>
                  <a:spcPct val="0"/>
                </a:spcBef>
                <a:spcAft>
                  <a:spcPct val="0"/>
                </a:spcAft>
                <a:defRPr sz="2400">
                  <a:solidFill>
                    <a:schemeClr val="tx1"/>
                  </a:solidFill>
                  <a:latin typeface="Times New Roman" panose="02020603050405020304" pitchFamily="18" charset="0"/>
                </a:defRPr>
              </a:lvl8pPr>
              <a:lvl9pPr marL="4602480" defTabSz="1389380" fontAlgn="base">
                <a:spcBef>
                  <a:spcPct val="0"/>
                </a:spcBef>
                <a:spcAft>
                  <a:spcPct val="0"/>
                </a:spcAft>
                <a:defRPr sz="2400">
                  <a:solidFill>
                    <a:schemeClr val="tx1"/>
                  </a:solidFill>
                  <a:latin typeface="Times New Roman" panose="02020603050405020304" pitchFamily="18" charset="0"/>
                </a:defRPr>
              </a:lvl9pPr>
            </a:lstStyle>
            <a:p>
              <a:pPr algn="ctr"/>
              <a:r>
                <a:rPr kumimoji="1" lang="zh-CN" altLang="en-US" b="1">
                  <a:solidFill>
                    <a:srgbClr val="FF0066"/>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新中间</a:t>
              </a:r>
              <a:br>
                <a:rPr kumimoji="1" lang="zh-CN" altLang="en-US" b="1">
                  <a:solidFill>
                    <a:srgbClr val="FF0066"/>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br>
              <a:r>
                <a:rPr kumimoji="1" lang="zh-CN" altLang="en-US" b="1">
                  <a:solidFill>
                    <a:srgbClr val="FF0066"/>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阶层</a:t>
              </a:r>
              <a:endParaRPr kumimoji="1" lang="zh-CN" altLang="en-US" b="1">
                <a:solidFill>
                  <a:srgbClr val="FF0066"/>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13" name="Line 11"/>
            <p:cNvSpPr>
              <a:spLocks noChangeShapeType="1"/>
            </p:cNvSpPr>
            <p:nvPr/>
          </p:nvSpPr>
          <p:spPr bwMode="auto">
            <a:xfrm>
              <a:off x="3697" y="2848"/>
              <a:ext cx="824" cy="0"/>
            </a:xfrm>
            <a:prstGeom prst="line">
              <a:avLst/>
            </a:prstGeom>
            <a:noFill/>
            <a:ln w="9525">
              <a:solidFill>
                <a:srgbClr val="33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14" name="Text Box 12"/>
            <p:cNvSpPr txBox="1">
              <a:spLocks noChangeArrowheads="1"/>
            </p:cNvSpPr>
            <p:nvPr/>
          </p:nvSpPr>
          <p:spPr bwMode="auto">
            <a:xfrm>
              <a:off x="2103" y="2471"/>
              <a:ext cx="1195" cy="263"/>
            </a:xfrm>
            <a:prstGeom prst="rect">
              <a:avLst/>
            </a:prstGeom>
            <a:noFill/>
            <a:ln>
              <a:noFill/>
            </a:ln>
            <a:effectLst/>
            <a:extLst>
              <a:ext uri="{909E8E84-426E-40DD-AFC4-6F175D3DCCD1}">
                <a14:hiddenFill xmlns:a14="http://schemas.microsoft.com/office/drawing/2010/main">
                  <a:solidFill>
                    <a:srgbClr val="CC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812" tIns="44906" rIns="89812" bIns="44906">
              <a:spAutoFit/>
            </a:bodyPr>
            <a:lstStyle>
              <a:lvl1pPr algn="l" defTabSz="1389380">
                <a:defRPr sz="2400">
                  <a:solidFill>
                    <a:schemeClr val="tx1"/>
                  </a:solidFill>
                  <a:latin typeface="Times New Roman" panose="02020603050405020304" pitchFamily="18" charset="0"/>
                </a:defRPr>
              </a:lvl1pPr>
              <a:lvl2pPr marL="694055" algn="l" defTabSz="1389380">
                <a:defRPr sz="2400">
                  <a:solidFill>
                    <a:schemeClr val="tx1"/>
                  </a:solidFill>
                  <a:latin typeface="Times New Roman" panose="02020603050405020304" pitchFamily="18" charset="0"/>
                </a:defRPr>
              </a:lvl2pPr>
              <a:lvl3pPr marL="1389380" algn="l" defTabSz="1389380">
                <a:defRPr sz="2400">
                  <a:solidFill>
                    <a:schemeClr val="tx1"/>
                  </a:solidFill>
                  <a:latin typeface="Times New Roman" panose="02020603050405020304" pitchFamily="18" charset="0"/>
                </a:defRPr>
              </a:lvl3pPr>
              <a:lvl4pPr marL="2079625" algn="l" defTabSz="1389380">
                <a:defRPr sz="2400">
                  <a:solidFill>
                    <a:schemeClr val="tx1"/>
                  </a:solidFill>
                  <a:latin typeface="Times New Roman" panose="02020603050405020304" pitchFamily="18" charset="0"/>
                </a:defRPr>
              </a:lvl4pPr>
              <a:lvl5pPr marL="2773680" algn="l" defTabSz="1389380">
                <a:defRPr sz="2400">
                  <a:solidFill>
                    <a:schemeClr val="tx1"/>
                  </a:solidFill>
                  <a:latin typeface="Times New Roman" panose="02020603050405020304" pitchFamily="18" charset="0"/>
                </a:defRPr>
              </a:lvl5pPr>
              <a:lvl6pPr marL="3230880" defTabSz="1389380" fontAlgn="base">
                <a:spcBef>
                  <a:spcPct val="0"/>
                </a:spcBef>
                <a:spcAft>
                  <a:spcPct val="0"/>
                </a:spcAft>
                <a:defRPr sz="2400">
                  <a:solidFill>
                    <a:schemeClr val="tx1"/>
                  </a:solidFill>
                  <a:latin typeface="Times New Roman" panose="02020603050405020304" pitchFamily="18" charset="0"/>
                </a:defRPr>
              </a:lvl6pPr>
              <a:lvl7pPr marL="3688080" defTabSz="1389380" fontAlgn="base">
                <a:spcBef>
                  <a:spcPct val="0"/>
                </a:spcBef>
                <a:spcAft>
                  <a:spcPct val="0"/>
                </a:spcAft>
                <a:defRPr sz="2400">
                  <a:solidFill>
                    <a:schemeClr val="tx1"/>
                  </a:solidFill>
                  <a:latin typeface="Times New Roman" panose="02020603050405020304" pitchFamily="18" charset="0"/>
                </a:defRPr>
              </a:lvl7pPr>
              <a:lvl8pPr marL="4145280" defTabSz="1389380" fontAlgn="base">
                <a:spcBef>
                  <a:spcPct val="0"/>
                </a:spcBef>
                <a:spcAft>
                  <a:spcPct val="0"/>
                </a:spcAft>
                <a:defRPr sz="2400">
                  <a:solidFill>
                    <a:schemeClr val="tx1"/>
                  </a:solidFill>
                  <a:latin typeface="Times New Roman" panose="02020603050405020304" pitchFamily="18" charset="0"/>
                </a:defRPr>
              </a:lvl8pPr>
              <a:lvl9pPr marL="4602480" defTabSz="1389380" fontAlgn="base">
                <a:spcBef>
                  <a:spcPct val="0"/>
                </a:spcBef>
                <a:spcAft>
                  <a:spcPct val="0"/>
                </a:spcAft>
                <a:defRPr sz="2400">
                  <a:solidFill>
                    <a:schemeClr val="tx1"/>
                  </a:solidFill>
                  <a:latin typeface="Times New Roman" panose="02020603050405020304" pitchFamily="18" charset="0"/>
                </a:defRPr>
              </a:lvl9pPr>
            </a:lstStyle>
            <a:p>
              <a:r>
                <a:rPr kumimoji="1" lang="zh-CN" altLang="en-US" sz="2135" b="1">
                  <a:solidFill>
                    <a:srgbClr val="FFFF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阶级概念淡化</a:t>
              </a:r>
              <a:endParaRPr kumimoji="1" lang="zh-CN" altLang="en-US" sz="2135" b="1">
                <a:solidFill>
                  <a:srgbClr val="FFFF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15" name="Text Box 13"/>
            <p:cNvSpPr txBox="1">
              <a:spLocks noChangeArrowheads="1"/>
            </p:cNvSpPr>
            <p:nvPr/>
          </p:nvSpPr>
          <p:spPr bwMode="auto">
            <a:xfrm>
              <a:off x="2085" y="2965"/>
              <a:ext cx="1154" cy="470"/>
            </a:xfrm>
            <a:prstGeom prst="rect">
              <a:avLst/>
            </a:prstGeom>
            <a:noFill/>
            <a:ln>
              <a:noFill/>
            </a:ln>
            <a:effectLst/>
            <a:extLst>
              <a:ext uri="{909E8E84-426E-40DD-AFC4-6F175D3DCCD1}">
                <a14:hiddenFill xmlns:a14="http://schemas.microsoft.com/office/drawing/2010/main">
                  <a:solidFill>
                    <a:srgbClr val="CC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812" tIns="44906" rIns="89812" bIns="44906">
              <a:spAutoFit/>
            </a:bodyPr>
            <a:lstStyle>
              <a:lvl1pPr algn="l" defTabSz="1389380">
                <a:defRPr sz="2400">
                  <a:solidFill>
                    <a:schemeClr val="tx1"/>
                  </a:solidFill>
                  <a:latin typeface="Times New Roman" panose="02020603050405020304" pitchFamily="18" charset="0"/>
                </a:defRPr>
              </a:lvl1pPr>
              <a:lvl2pPr marL="694055" algn="l" defTabSz="1389380">
                <a:defRPr sz="2400">
                  <a:solidFill>
                    <a:schemeClr val="tx1"/>
                  </a:solidFill>
                  <a:latin typeface="Times New Roman" panose="02020603050405020304" pitchFamily="18" charset="0"/>
                </a:defRPr>
              </a:lvl2pPr>
              <a:lvl3pPr marL="1389380" algn="l" defTabSz="1389380">
                <a:defRPr sz="2400">
                  <a:solidFill>
                    <a:schemeClr val="tx1"/>
                  </a:solidFill>
                  <a:latin typeface="Times New Roman" panose="02020603050405020304" pitchFamily="18" charset="0"/>
                </a:defRPr>
              </a:lvl3pPr>
              <a:lvl4pPr marL="2079625" algn="l" defTabSz="1389380">
                <a:defRPr sz="2400">
                  <a:solidFill>
                    <a:schemeClr val="tx1"/>
                  </a:solidFill>
                  <a:latin typeface="Times New Roman" panose="02020603050405020304" pitchFamily="18" charset="0"/>
                </a:defRPr>
              </a:lvl4pPr>
              <a:lvl5pPr marL="2773680" algn="l" defTabSz="1389380">
                <a:defRPr sz="2400">
                  <a:solidFill>
                    <a:schemeClr val="tx1"/>
                  </a:solidFill>
                  <a:latin typeface="Times New Roman" panose="02020603050405020304" pitchFamily="18" charset="0"/>
                </a:defRPr>
              </a:lvl5pPr>
              <a:lvl6pPr marL="3230880" defTabSz="1389380" fontAlgn="base">
                <a:spcBef>
                  <a:spcPct val="0"/>
                </a:spcBef>
                <a:spcAft>
                  <a:spcPct val="0"/>
                </a:spcAft>
                <a:defRPr sz="2400">
                  <a:solidFill>
                    <a:schemeClr val="tx1"/>
                  </a:solidFill>
                  <a:latin typeface="Times New Roman" panose="02020603050405020304" pitchFamily="18" charset="0"/>
                </a:defRPr>
              </a:lvl6pPr>
              <a:lvl7pPr marL="3688080" defTabSz="1389380" fontAlgn="base">
                <a:spcBef>
                  <a:spcPct val="0"/>
                </a:spcBef>
                <a:spcAft>
                  <a:spcPct val="0"/>
                </a:spcAft>
                <a:defRPr sz="2400">
                  <a:solidFill>
                    <a:schemeClr val="tx1"/>
                  </a:solidFill>
                  <a:latin typeface="Times New Roman" panose="02020603050405020304" pitchFamily="18" charset="0"/>
                </a:defRPr>
              </a:lvl7pPr>
              <a:lvl8pPr marL="4145280" defTabSz="1389380" fontAlgn="base">
                <a:spcBef>
                  <a:spcPct val="0"/>
                </a:spcBef>
                <a:spcAft>
                  <a:spcPct val="0"/>
                </a:spcAft>
                <a:defRPr sz="2400">
                  <a:solidFill>
                    <a:schemeClr val="tx1"/>
                  </a:solidFill>
                  <a:latin typeface="Times New Roman" panose="02020603050405020304" pitchFamily="18" charset="0"/>
                </a:defRPr>
              </a:lvl8pPr>
              <a:lvl9pPr marL="4602480" defTabSz="1389380" fontAlgn="base">
                <a:spcBef>
                  <a:spcPct val="0"/>
                </a:spcBef>
                <a:spcAft>
                  <a:spcPct val="0"/>
                </a:spcAft>
                <a:defRPr sz="2400">
                  <a:solidFill>
                    <a:schemeClr val="tx1"/>
                  </a:solidFill>
                  <a:latin typeface="Times New Roman" panose="02020603050405020304" pitchFamily="18" charset="0"/>
                </a:defRPr>
              </a:lvl9pPr>
            </a:lstStyle>
            <a:p>
              <a:r>
                <a:rPr kumimoji="1" lang="zh-CN" altLang="en-US" sz="2135" b="1">
                  <a:solidFill>
                    <a:srgbClr val="FFFF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社会矛盾缓和</a:t>
              </a:r>
              <a:endParaRPr kumimoji="1" lang="zh-CN" altLang="en-US" sz="2135" b="1">
                <a:solidFill>
                  <a:srgbClr val="FFFF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grpSp>
      <p:sp>
        <p:nvSpPr>
          <p:cNvPr id="2" name="Text Box 2"/>
          <p:cNvSpPr txBox="1">
            <a:spLocks noChangeArrowheads="1"/>
          </p:cNvSpPr>
          <p:nvPr/>
        </p:nvSpPr>
        <p:spPr bwMode="auto">
          <a:xfrm>
            <a:off x="731363" y="1363779"/>
            <a:ext cx="10746507" cy="2058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834" tIns="44917" rIns="89834" bIns="44917">
            <a:spAutoFit/>
          </a:bodyPr>
          <a:lstStyle>
            <a:lvl1pPr algn="l" defTabSz="1386205">
              <a:defRPr sz="2400">
                <a:solidFill>
                  <a:schemeClr val="tx1"/>
                </a:solidFill>
                <a:latin typeface="Times New Roman" panose="02020603050405020304" pitchFamily="18" charset="0"/>
              </a:defRPr>
            </a:lvl1pPr>
            <a:lvl2pPr marL="694055" algn="l" defTabSz="1386205">
              <a:defRPr sz="2400">
                <a:solidFill>
                  <a:schemeClr val="tx1"/>
                </a:solidFill>
                <a:latin typeface="Times New Roman" panose="02020603050405020304" pitchFamily="18" charset="0"/>
              </a:defRPr>
            </a:lvl2pPr>
            <a:lvl3pPr marL="1386205" algn="l" defTabSz="1386205">
              <a:defRPr sz="2400">
                <a:solidFill>
                  <a:schemeClr val="tx1"/>
                </a:solidFill>
                <a:latin typeface="Times New Roman" panose="02020603050405020304" pitchFamily="18" charset="0"/>
              </a:defRPr>
            </a:lvl3pPr>
            <a:lvl4pPr marL="2079625" algn="l" defTabSz="1386205">
              <a:defRPr sz="2400">
                <a:solidFill>
                  <a:schemeClr val="tx1"/>
                </a:solidFill>
                <a:latin typeface="Times New Roman" panose="02020603050405020304" pitchFamily="18" charset="0"/>
              </a:defRPr>
            </a:lvl4pPr>
            <a:lvl5pPr marL="2773680" algn="l" defTabSz="1386205">
              <a:defRPr sz="2400">
                <a:solidFill>
                  <a:schemeClr val="tx1"/>
                </a:solidFill>
                <a:latin typeface="Times New Roman" panose="02020603050405020304" pitchFamily="18" charset="0"/>
              </a:defRPr>
            </a:lvl5pPr>
            <a:lvl6pPr marL="3230880" defTabSz="1386205" fontAlgn="base">
              <a:spcBef>
                <a:spcPct val="0"/>
              </a:spcBef>
              <a:spcAft>
                <a:spcPct val="0"/>
              </a:spcAft>
              <a:defRPr sz="2400">
                <a:solidFill>
                  <a:schemeClr val="tx1"/>
                </a:solidFill>
                <a:latin typeface="Times New Roman" panose="02020603050405020304" pitchFamily="18" charset="0"/>
              </a:defRPr>
            </a:lvl6pPr>
            <a:lvl7pPr marL="3688080" defTabSz="1386205" fontAlgn="base">
              <a:spcBef>
                <a:spcPct val="0"/>
              </a:spcBef>
              <a:spcAft>
                <a:spcPct val="0"/>
              </a:spcAft>
              <a:defRPr sz="2400">
                <a:solidFill>
                  <a:schemeClr val="tx1"/>
                </a:solidFill>
                <a:latin typeface="Times New Roman" panose="02020603050405020304" pitchFamily="18" charset="0"/>
              </a:defRPr>
            </a:lvl7pPr>
            <a:lvl8pPr marL="4145280" defTabSz="1386205" fontAlgn="base">
              <a:spcBef>
                <a:spcPct val="0"/>
              </a:spcBef>
              <a:spcAft>
                <a:spcPct val="0"/>
              </a:spcAft>
              <a:defRPr sz="2400">
                <a:solidFill>
                  <a:schemeClr val="tx1"/>
                </a:solidFill>
                <a:latin typeface="Times New Roman" panose="02020603050405020304" pitchFamily="18" charset="0"/>
              </a:defRPr>
            </a:lvl8pPr>
            <a:lvl9pPr marL="4602480" defTabSz="1386205" fontAlgn="base">
              <a:spcBef>
                <a:spcPct val="0"/>
              </a:spcBef>
              <a:spcAft>
                <a:spcPct val="0"/>
              </a:spcAft>
              <a:defRPr sz="2400">
                <a:solidFill>
                  <a:schemeClr val="tx1"/>
                </a:solidFill>
                <a:latin typeface="Times New Roman" panose="02020603050405020304" pitchFamily="18" charset="0"/>
              </a:defRPr>
            </a:lvl9pPr>
          </a:lstStyle>
          <a:p>
            <a:r>
              <a:rPr kumimoji="1" lang="zh-CN" altLang="en-US" sz="3200" b="1" dirty="0">
                <a:solidFill>
                  <a:srgbClr val="FFFF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    </a:t>
            </a:r>
            <a:r>
              <a:rPr kumimoji="1" lang="zh-CN" altLang="en-US" sz="3200" dirty="0">
                <a:effectLst/>
                <a:latin typeface="宋体" panose="02010600030101010101" pitchFamily="2" charset="-122"/>
                <a:ea typeface="宋体" panose="02010600030101010101" pitchFamily="2" charset="-122"/>
                <a:cs typeface="宋体" panose="02010600030101010101" pitchFamily="2" charset="-122"/>
              </a:rPr>
              <a:t>新中间阶层是难以准确定位的社会阶层，</a:t>
            </a:r>
            <a:r>
              <a:rPr kumimoji="1" lang="zh-CN" altLang="en-US" sz="3200" dirty="0">
                <a:solidFill>
                  <a:srgbClr val="0033CC"/>
                </a:solidFill>
                <a:effectLst/>
                <a:latin typeface="宋体" panose="02010600030101010101" pitchFamily="2" charset="-122"/>
                <a:ea typeface="宋体" panose="02010600030101010101" pitchFamily="2" charset="-122"/>
                <a:cs typeface="宋体" panose="02010600030101010101" pitchFamily="2" charset="-122"/>
              </a:rPr>
              <a:t>主要指富裕阶层和贫困阶层之间的群体，</a:t>
            </a:r>
            <a:r>
              <a:rPr kumimoji="1" lang="zh-CN" altLang="en-US" sz="3200" dirty="0">
                <a:effectLst/>
                <a:latin typeface="宋体" panose="02010600030101010101" pitchFamily="2" charset="-122"/>
                <a:ea typeface="宋体" panose="02010600030101010101" pitchFamily="2" charset="-122"/>
                <a:cs typeface="宋体" panose="02010600030101010101" pitchFamily="2" charset="-122"/>
              </a:rPr>
              <a:t>包括</a:t>
            </a:r>
            <a:r>
              <a:rPr kumimoji="1" lang="zh-CN" altLang="en-US" sz="3200" dirty="0">
                <a:solidFill>
                  <a:srgbClr val="0033CC"/>
                </a:solidFill>
                <a:effectLst/>
                <a:latin typeface="宋体" panose="02010600030101010101" pitchFamily="2" charset="-122"/>
                <a:ea typeface="宋体" panose="02010600030101010101" pitchFamily="2" charset="-122"/>
                <a:cs typeface="宋体" panose="02010600030101010101" pitchFamily="2" charset="-122"/>
              </a:rPr>
              <a:t>技术管理人员、第三产业就业人员和白领工人。</a:t>
            </a:r>
            <a:r>
              <a:rPr kumimoji="1" lang="zh-CN" altLang="en-US" sz="3200" dirty="0">
                <a:effectLst/>
                <a:latin typeface="宋体" panose="02010600030101010101" pitchFamily="2" charset="-122"/>
                <a:ea typeface="宋体" panose="02010600030101010101" pitchFamily="2" charset="-122"/>
                <a:cs typeface="宋体" panose="02010600030101010101" pitchFamily="2" charset="-122"/>
              </a:rPr>
              <a:t>新中间阶层已经成为战后发达国家人口比例最大的社会阶层。</a:t>
            </a:r>
            <a:endParaRPr kumimoji="1" lang="zh-CN" altLang="en-US" sz="32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3" name="Text Box 3"/>
          <p:cNvSpPr txBox="1">
            <a:spLocks noChangeArrowheads="1"/>
          </p:cNvSpPr>
          <p:nvPr/>
        </p:nvSpPr>
        <p:spPr bwMode="auto">
          <a:xfrm>
            <a:off x="4577252" y="620031"/>
            <a:ext cx="2563495"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834" tIns="44917" rIns="89834" bIns="44917">
            <a:spAutoFit/>
          </a:bodyPr>
          <a:lstStyle>
            <a:lvl1pPr algn="l" defTabSz="1386205">
              <a:defRPr sz="2400">
                <a:solidFill>
                  <a:schemeClr val="tx1"/>
                </a:solidFill>
                <a:latin typeface="Times New Roman" panose="02020603050405020304" pitchFamily="18" charset="0"/>
              </a:defRPr>
            </a:lvl1pPr>
            <a:lvl2pPr marL="694055" algn="l" defTabSz="1386205">
              <a:defRPr sz="2400">
                <a:solidFill>
                  <a:schemeClr val="tx1"/>
                </a:solidFill>
                <a:latin typeface="Times New Roman" panose="02020603050405020304" pitchFamily="18" charset="0"/>
              </a:defRPr>
            </a:lvl2pPr>
            <a:lvl3pPr marL="1386205" algn="l" defTabSz="1386205">
              <a:defRPr sz="2400">
                <a:solidFill>
                  <a:schemeClr val="tx1"/>
                </a:solidFill>
                <a:latin typeface="Times New Roman" panose="02020603050405020304" pitchFamily="18" charset="0"/>
              </a:defRPr>
            </a:lvl3pPr>
            <a:lvl4pPr marL="2079625" algn="l" defTabSz="1386205">
              <a:defRPr sz="2400">
                <a:solidFill>
                  <a:schemeClr val="tx1"/>
                </a:solidFill>
                <a:latin typeface="Times New Roman" panose="02020603050405020304" pitchFamily="18" charset="0"/>
              </a:defRPr>
            </a:lvl4pPr>
            <a:lvl5pPr marL="2773680" algn="l" defTabSz="1386205">
              <a:defRPr sz="2400">
                <a:solidFill>
                  <a:schemeClr val="tx1"/>
                </a:solidFill>
                <a:latin typeface="Times New Roman" panose="02020603050405020304" pitchFamily="18" charset="0"/>
              </a:defRPr>
            </a:lvl5pPr>
            <a:lvl6pPr marL="3230880" defTabSz="1386205" fontAlgn="base">
              <a:spcBef>
                <a:spcPct val="0"/>
              </a:spcBef>
              <a:spcAft>
                <a:spcPct val="0"/>
              </a:spcAft>
              <a:defRPr sz="2400">
                <a:solidFill>
                  <a:schemeClr val="tx1"/>
                </a:solidFill>
                <a:latin typeface="Times New Roman" panose="02020603050405020304" pitchFamily="18" charset="0"/>
              </a:defRPr>
            </a:lvl6pPr>
            <a:lvl7pPr marL="3688080" defTabSz="1386205" fontAlgn="base">
              <a:spcBef>
                <a:spcPct val="0"/>
              </a:spcBef>
              <a:spcAft>
                <a:spcPct val="0"/>
              </a:spcAft>
              <a:defRPr sz="2400">
                <a:solidFill>
                  <a:schemeClr val="tx1"/>
                </a:solidFill>
                <a:latin typeface="Times New Roman" panose="02020603050405020304" pitchFamily="18" charset="0"/>
              </a:defRPr>
            </a:lvl7pPr>
            <a:lvl8pPr marL="4145280" defTabSz="1386205" fontAlgn="base">
              <a:spcBef>
                <a:spcPct val="0"/>
              </a:spcBef>
              <a:spcAft>
                <a:spcPct val="0"/>
              </a:spcAft>
              <a:defRPr sz="2400">
                <a:solidFill>
                  <a:schemeClr val="tx1"/>
                </a:solidFill>
                <a:latin typeface="Times New Roman" panose="02020603050405020304" pitchFamily="18" charset="0"/>
              </a:defRPr>
            </a:lvl8pPr>
            <a:lvl9pPr marL="4602480" defTabSz="1386205" fontAlgn="base">
              <a:spcBef>
                <a:spcPct val="0"/>
              </a:spcBef>
              <a:spcAft>
                <a:spcPct val="0"/>
              </a:spcAft>
              <a:defRPr sz="2400">
                <a:solidFill>
                  <a:schemeClr val="tx1"/>
                </a:solidFill>
                <a:latin typeface="Times New Roman" panose="02020603050405020304" pitchFamily="18" charset="0"/>
              </a:defRPr>
            </a:lvl9pPr>
          </a:lstStyle>
          <a:p>
            <a:r>
              <a:rPr kumimoji="1" lang="zh-CN" altLang="en-US" sz="3735" b="1" dirty="0">
                <a:effectLst/>
                <a:latin typeface="宋体" panose="02010600030101010101" pitchFamily="2" charset="-122"/>
                <a:ea typeface="宋体" panose="02010600030101010101" pitchFamily="2" charset="-122"/>
              </a:rPr>
              <a:t>新中间阶层</a:t>
            </a:r>
            <a:endParaRPr kumimoji="1" lang="zh-CN" altLang="en-US" sz="3735" b="1" dirty="0">
              <a:effectLst/>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760439" y="1094458"/>
            <a:ext cx="2137024" cy="2164423"/>
          </a:xfrm>
          <a:prstGeom prst="ellipse">
            <a:avLst/>
          </a:prstGeom>
          <a:solidFill>
            <a:srgbClr val="FFFFCC"/>
          </a:solidFill>
          <a:ln>
            <a:noFill/>
          </a:ln>
          <a:effectLst>
            <a:innerShdw blurRad="63500" dist="50800" dir="27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400">
              <a:solidFill>
                <a:schemeClr val="accent4">
                  <a:lumMod val="20000"/>
                  <a:lumOff val="80000"/>
                </a:schemeClr>
              </a:solidFill>
            </a:endParaRPr>
          </a:p>
        </p:txBody>
      </p:sp>
      <p:sp>
        <p:nvSpPr>
          <p:cNvPr id="3" name="椭圆 2"/>
          <p:cNvSpPr/>
          <p:nvPr/>
        </p:nvSpPr>
        <p:spPr>
          <a:xfrm>
            <a:off x="972773" y="1347886"/>
            <a:ext cx="1712357" cy="1657564"/>
          </a:xfrm>
          <a:prstGeom prst="ellipse">
            <a:avLst/>
          </a:prstGeom>
          <a:solidFill>
            <a:srgbClr val="A0242C"/>
          </a:solidFill>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200" dirty="0">
                <a:solidFill>
                  <a:srgbClr val="FFFFCC"/>
                </a:solidFill>
                <a:latin typeface="方正粗金陵简体" panose="02000000000000000000" pitchFamily="2" charset="-122"/>
                <a:ea typeface="方正粗金陵简体" panose="02000000000000000000" pitchFamily="2" charset="-122"/>
              </a:rPr>
              <a:t>三</a:t>
            </a:r>
            <a:endParaRPr lang="zh-CN" altLang="en-US" sz="7200" dirty="0">
              <a:solidFill>
                <a:srgbClr val="FFFFCC"/>
              </a:solidFill>
              <a:latin typeface="方正粗金陵简体" panose="02000000000000000000" pitchFamily="2" charset="-122"/>
              <a:ea typeface="方正粗金陵简体" panose="02000000000000000000" pitchFamily="2" charset="-122"/>
            </a:endParaRPr>
          </a:p>
        </p:txBody>
      </p:sp>
      <p:sp>
        <p:nvSpPr>
          <p:cNvPr id="4" name="文本框 3"/>
          <p:cNvSpPr txBox="1"/>
          <p:nvPr/>
        </p:nvSpPr>
        <p:spPr>
          <a:xfrm>
            <a:off x="4181482" y="3147941"/>
            <a:ext cx="5568619" cy="2306955"/>
          </a:xfrm>
          <a:prstGeom prst="rect">
            <a:avLst/>
          </a:prstGeom>
          <a:noFill/>
        </p:spPr>
        <p:txBody>
          <a:bodyPr wrap="square" rtlCol="0">
            <a:spAutoFit/>
          </a:bodyPr>
          <a:lstStyle/>
          <a:p>
            <a:pPr algn="ctr"/>
            <a:r>
              <a:rPr lang="zh-CN" altLang="en-US" sz="7200" dirty="0">
                <a:solidFill>
                  <a:schemeClr val="tx1"/>
                </a:solidFill>
                <a:effectLst>
                  <a:outerShdw blurRad="38100" dist="38100" dir="2700000" algn="tl">
                    <a:srgbClr val="000000">
                      <a:alpha val="43137"/>
                    </a:srgbClr>
                  </a:outerShdw>
                </a:effectLst>
                <a:latin typeface="仓耳天群行楷 W01" panose="02020400000000000000" pitchFamily="18" charset="-122"/>
                <a:ea typeface="仓耳天群行楷 W01" panose="02020400000000000000" pitchFamily="18" charset="-122"/>
              </a:rPr>
              <a:t>“福利国家”与社会运动</a:t>
            </a:r>
            <a:endParaRPr lang="zh-CN" altLang="en-US" sz="7200" dirty="0">
              <a:solidFill>
                <a:schemeClr val="tx1"/>
              </a:solidFill>
              <a:effectLst>
                <a:outerShdw blurRad="38100" dist="38100" dir="2700000" algn="tl">
                  <a:srgbClr val="000000">
                    <a:alpha val="43137"/>
                  </a:srgbClr>
                </a:outerShdw>
              </a:effectLst>
              <a:latin typeface="仓耳天群行楷 W01" panose="02020400000000000000" pitchFamily="18" charset="-122"/>
              <a:ea typeface="仓耳天群行楷 W01" panose="02020400000000000000" pitchFamily="18"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0" y="273050"/>
            <a:ext cx="4300855" cy="748030"/>
          </a:xfrm>
          <a:prstGeom prst="rect">
            <a:avLst/>
          </a:prstGeom>
          <a:noFill/>
        </p:spPr>
        <p:txBody>
          <a:bodyPr wrap="square" rtlCol="0">
            <a:spAutoFit/>
          </a:bodyPr>
          <a:lstStyle/>
          <a:p>
            <a:r>
              <a:rPr lang="en-US" altLang="zh-CN" sz="4265" u="sng" dirty="0">
                <a:effectLst>
                  <a:outerShdw blurRad="38100" dist="38100" dir="2700000" algn="tl">
                    <a:srgbClr val="000000">
                      <a:alpha val="43137"/>
                    </a:srgbClr>
                  </a:outerShdw>
                </a:effectLst>
                <a:latin typeface="汉仪颜楷W" panose="00020600040101010101" pitchFamily="18" charset="-122"/>
                <a:ea typeface="汉仪颜楷W" panose="00020600040101010101" pitchFamily="18" charset="-122"/>
              </a:rPr>
              <a:t>（一）福利国家</a:t>
            </a:r>
            <a:endParaRPr lang="en-US" altLang="zh-CN" sz="4265" u="sng" dirty="0">
              <a:effectLst>
                <a:outerShdw blurRad="38100" dist="38100" dir="2700000" algn="tl">
                  <a:srgbClr val="000000">
                    <a:alpha val="43137"/>
                  </a:srgbClr>
                </a:outerShdw>
              </a:effectLst>
              <a:latin typeface="汉仪颜楷W" panose="00020600040101010101" pitchFamily="18" charset="-122"/>
              <a:ea typeface="汉仪颜楷W" panose="00020600040101010101" pitchFamily="18" charset="-122"/>
            </a:endParaRPr>
          </a:p>
        </p:txBody>
      </p:sp>
      <p:sp>
        <p:nvSpPr>
          <p:cNvPr id="3" name="TextBox 5"/>
          <p:cNvSpPr txBox="1"/>
          <p:nvPr>
            <p:custDataLst>
              <p:tags r:id="rId2"/>
            </p:custDataLst>
          </p:nvPr>
        </p:nvSpPr>
        <p:spPr>
          <a:xfrm>
            <a:off x="334645" y="1021080"/>
            <a:ext cx="11512550" cy="881380"/>
          </a:xfrm>
          <a:prstGeom prst="rect">
            <a:avLst/>
          </a:prstGeom>
          <a:noFill/>
        </p:spPr>
        <p:txBody>
          <a:bodyPr wrap="square" rtlCol="0">
            <a:spAutoFit/>
          </a:bodyPr>
          <a:lstStyle/>
          <a:p>
            <a:pPr indent="0" fontAlgn="auto">
              <a:lnSpc>
                <a:spcPts val="3080"/>
              </a:lnSpc>
            </a:pPr>
            <a:r>
              <a:rPr lang="en-US" sz="2400">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2400">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含义：</a:t>
            </a:r>
            <a:r>
              <a:rPr lang="zh-CN" altLang="en-US" sz="2400" smtClean="0">
                <a:latin typeface="宋体" panose="02010600030101010101" pitchFamily="2" charset="-122"/>
                <a:ea typeface="宋体" panose="02010600030101010101" pitchFamily="2" charset="-122"/>
                <a:cs typeface="宋体" panose="02010600030101010101" pitchFamily="2" charset="-122"/>
              </a:rPr>
              <a:t>指国家通过构建</a:t>
            </a:r>
            <a:r>
              <a:rPr lang="zh-CN" altLang="en-US" sz="2400" smtClean="0">
                <a:solidFill>
                  <a:srgbClr val="FF0000"/>
                </a:solidFill>
                <a:latin typeface="宋体" panose="02010600030101010101" pitchFamily="2" charset="-122"/>
                <a:ea typeface="宋体" panose="02010600030101010101" pitchFamily="2" charset="-122"/>
                <a:cs typeface="宋体" panose="02010600030101010101" pitchFamily="2" charset="-122"/>
              </a:rPr>
              <a:t>社会保障</a:t>
            </a:r>
            <a:r>
              <a:rPr lang="zh-CN" altLang="en-US" sz="2400" smtClean="0">
                <a:latin typeface="宋体" panose="02010600030101010101" pitchFamily="2" charset="-122"/>
                <a:ea typeface="宋体" panose="02010600030101010101" pitchFamily="2" charset="-122"/>
                <a:cs typeface="宋体" panose="02010600030101010101" pitchFamily="2" charset="-122"/>
              </a:rPr>
              <a:t>体系，保证个人和家庭的经济安全；通过加大社会服务开支，保证全体公民享受较好的</a:t>
            </a:r>
            <a:r>
              <a:rPr lang="zh-CN" altLang="en-US" sz="2400" smtClean="0">
                <a:solidFill>
                  <a:srgbClr val="FF0000"/>
                </a:solidFill>
                <a:latin typeface="宋体" panose="02010600030101010101" pitchFamily="2" charset="-122"/>
                <a:ea typeface="宋体" panose="02010600030101010101" pitchFamily="2" charset="-122"/>
                <a:cs typeface="宋体" panose="02010600030101010101" pitchFamily="2" charset="-122"/>
              </a:rPr>
              <a:t>公共福利</a:t>
            </a:r>
            <a:r>
              <a:rPr lang="zh-CN" altLang="en-US" sz="2400" smtClean="0">
                <a:latin typeface="宋体" panose="02010600030101010101" pitchFamily="2" charset="-122"/>
                <a:ea typeface="宋体" panose="02010600030101010101" pitchFamily="2" charset="-122"/>
                <a:cs typeface="宋体" panose="02010600030101010101" pitchFamily="2" charset="-122"/>
              </a:rPr>
              <a:t>。</a:t>
            </a:r>
            <a:endParaRPr lang="zh-CN" altLang="en-US" sz="2400" smtClean="0">
              <a:latin typeface="宋体" panose="02010600030101010101" pitchFamily="2" charset="-122"/>
              <a:ea typeface="宋体" panose="02010600030101010101" pitchFamily="2" charset="-122"/>
              <a:cs typeface="宋体" panose="02010600030101010101" pitchFamily="2" charset="-122"/>
            </a:endParaRPr>
          </a:p>
        </p:txBody>
      </p:sp>
      <p:pic>
        <p:nvPicPr>
          <p:cNvPr id="100" name="图片 99"/>
          <p:cNvPicPr/>
          <p:nvPr>
            <p:custDataLst>
              <p:tags r:id="rId3"/>
            </p:custDataLst>
          </p:nvPr>
        </p:nvPicPr>
        <p:blipFill>
          <a:blip r:embed="rId4"/>
          <a:stretch>
            <a:fillRect/>
          </a:stretch>
        </p:blipFill>
        <p:spPr>
          <a:xfrm>
            <a:off x="9074150" y="4620895"/>
            <a:ext cx="2926080" cy="2098675"/>
          </a:xfrm>
          <a:prstGeom prst="rect">
            <a:avLst/>
          </a:prstGeom>
          <a:noFill/>
          <a:ln w="9525">
            <a:noFill/>
          </a:ln>
          <a:effectLst>
            <a:softEdge rad="127000"/>
          </a:effectLst>
        </p:spPr>
      </p:pic>
      <p:sp>
        <p:nvSpPr>
          <p:cNvPr id="2" name="矩形 1"/>
          <p:cNvSpPr>
            <a:spLocks noChangeArrowheads="1"/>
          </p:cNvSpPr>
          <p:nvPr/>
        </p:nvSpPr>
        <p:spPr bwMode="auto">
          <a:xfrm>
            <a:off x="975916" y="2561109"/>
            <a:ext cx="6364288" cy="3476625"/>
          </a:xfrm>
          <a:prstGeom prst="rect">
            <a:avLst/>
          </a:prstGeom>
          <a:noFill/>
          <a:ln w="9525">
            <a:noFill/>
            <a:miter lim="800000"/>
          </a:ln>
        </p:spPr>
        <p:txBody>
          <a:bodyPr>
            <a:spAutoFit/>
          </a:bodyPr>
          <a:p>
            <a:r>
              <a:rPr lang="en-US" altLang="zh-CN" sz="28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70</a:t>
            </a:r>
            <a:r>
              <a:rPr lang="zh-CN" altLang="en-US" sz="28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年代的瑞典</a:t>
            </a:r>
            <a:r>
              <a:rPr lang="zh-CN" altLang="zh-CN" sz="28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a:t>
            </a:r>
            <a:endParaRPr lang="en-US" altLang="zh-CN" sz="28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endParaRPr>
          </a:p>
          <a:p>
            <a:endParaRPr lang="zh-CN"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endParaRPr>
          </a:p>
          <a:p>
            <a:r>
              <a:rPr lang="en-US"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1.</a:t>
            </a:r>
            <a:r>
              <a:rPr lang="zh-CN"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几乎</a:t>
            </a:r>
            <a:r>
              <a:rPr lang="en-US" altLang="zh-CN" sz="2400"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100%</a:t>
            </a:r>
            <a:r>
              <a:rPr lang="zh-CN"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家庭生活富裕。</a:t>
            </a:r>
            <a:endParaRPr lang="zh-CN"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endParaRPr>
          </a:p>
          <a:p>
            <a:r>
              <a:rPr lang="en-US"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2.</a:t>
            </a:r>
            <a:r>
              <a:rPr lang="zh-CN"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高收入者</a:t>
            </a:r>
            <a:r>
              <a:rPr lang="zh-CN" altLang="zh-CN" sz="2400"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纳税高达</a:t>
            </a:r>
            <a:r>
              <a:rPr lang="en-US" altLang="zh-CN" sz="2400"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80%</a:t>
            </a:r>
            <a:r>
              <a:rPr lang="zh-CN"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，低收入者免税。</a:t>
            </a:r>
            <a:endParaRPr lang="zh-CN"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endParaRPr>
          </a:p>
          <a:p>
            <a:r>
              <a:rPr lang="en-US"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3.</a:t>
            </a:r>
            <a:r>
              <a:rPr lang="zh-CN" altLang="zh-CN" sz="2400"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人人享受</a:t>
            </a:r>
            <a:r>
              <a:rPr lang="zh-CN"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医疗保险、失业救济、住房补贴等；</a:t>
            </a:r>
            <a:endParaRPr lang="zh-CN"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endParaRPr>
          </a:p>
          <a:p>
            <a:r>
              <a:rPr lang="en-US"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4.</a:t>
            </a:r>
            <a:r>
              <a:rPr lang="zh-CN"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每年享受</a:t>
            </a:r>
            <a:r>
              <a:rPr lang="en-US"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2</a:t>
            </a:r>
            <a:r>
              <a:rPr lang="zh-CN"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个月假期，</a:t>
            </a:r>
            <a:r>
              <a:rPr lang="zh-CN" altLang="zh-CN" sz="2400"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近</a:t>
            </a:r>
            <a:r>
              <a:rPr lang="en-US" altLang="zh-CN" sz="2400"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100</a:t>
            </a:r>
            <a:r>
              <a:rPr lang="zh-CN" altLang="zh-CN" sz="2400"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天</a:t>
            </a:r>
            <a:r>
              <a:rPr lang="zh-CN"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的休假；</a:t>
            </a:r>
            <a:endParaRPr lang="zh-CN"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endParaRPr>
          </a:p>
          <a:p>
            <a:r>
              <a:rPr lang="en-US"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5.</a:t>
            </a:r>
            <a:r>
              <a:rPr lang="zh-CN"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新生婴儿的父亲有权</a:t>
            </a:r>
            <a:r>
              <a:rPr lang="en-US" altLang="zh-CN" sz="2400"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9</a:t>
            </a:r>
            <a:r>
              <a:rPr lang="zh-CN" altLang="zh-CN" sz="2400"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个月</a:t>
            </a:r>
            <a:r>
              <a:rPr lang="zh-CN"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不上班；</a:t>
            </a:r>
            <a:endParaRPr lang="zh-CN"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endParaRPr>
          </a:p>
          <a:p>
            <a:r>
              <a:rPr lang="en-US"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6.</a:t>
            </a:r>
            <a:r>
              <a:rPr lang="zh-CN"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母亲可以领</a:t>
            </a:r>
            <a:r>
              <a:rPr lang="zh-CN" altLang="zh-CN" sz="2400"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全薪</a:t>
            </a:r>
            <a:r>
              <a:rPr lang="zh-CN"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在家看管孩子</a:t>
            </a:r>
            <a:r>
              <a:rPr lang="zh-CN" altLang="en-US"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a:t>
            </a:r>
            <a:endParaRPr lang="zh-CN"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endParaRPr>
          </a:p>
          <a:p>
            <a:endParaRPr lang="zh-CN"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left)">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8" descr="Img324464160"/>
          <p:cNvPicPr>
            <a:picLocks noChangeAspect="1" noChangeArrowheads="1"/>
          </p:cNvPicPr>
          <p:nvPr/>
        </p:nvPicPr>
        <p:blipFill>
          <a:blip r:embed="rId1"/>
          <a:srcRect t="2223" r="14982"/>
          <a:stretch>
            <a:fillRect/>
          </a:stretch>
        </p:blipFill>
        <p:spPr bwMode="auto">
          <a:xfrm>
            <a:off x="7152117" y="836519"/>
            <a:ext cx="4704523" cy="4789071"/>
          </a:xfrm>
          <a:prstGeom prst="rect">
            <a:avLst/>
          </a:prstGeom>
          <a:noFill/>
          <a:ln w="9525">
            <a:noFill/>
            <a:miter lim="800000"/>
            <a:headEnd/>
            <a:tailEnd/>
          </a:ln>
        </p:spPr>
      </p:pic>
      <p:sp>
        <p:nvSpPr>
          <p:cNvPr id="3" name="矩形 2"/>
          <p:cNvSpPr/>
          <p:nvPr/>
        </p:nvSpPr>
        <p:spPr>
          <a:xfrm>
            <a:off x="239349" y="452669"/>
            <a:ext cx="6528725" cy="5842635"/>
          </a:xfrm>
          <a:prstGeom prst="rect">
            <a:avLst/>
          </a:prstGeom>
          <a:solidFill>
            <a:srgbClr val="FFFFCC"/>
          </a:solidFill>
          <a:ln>
            <a:solidFill>
              <a:schemeClr val="tx1"/>
            </a:solidFill>
          </a:ln>
          <a:effectLst>
            <a:outerShdw blurRad="50800" dist="38100" dir="2700000" algn="tl" rotWithShape="0">
              <a:prstClr val="black">
                <a:alpha val="40000"/>
              </a:prstClr>
            </a:outerShdw>
          </a:effectLst>
        </p:spPr>
        <p:txBody>
          <a:bodyPr wrap="square">
            <a:spAutoFit/>
          </a:bodyPr>
          <a:lstStyle/>
          <a:p>
            <a:pPr>
              <a:defRPr/>
            </a:pPr>
            <a:r>
              <a:rPr lang="zh-CN" altLang="en-US" sz="3735" b="1" dirty="0">
                <a:latin typeface="楷体" panose="02010609060101010101" pitchFamily="49" charset="-122"/>
                <a:ea typeface="楷体" panose="02010609060101010101" pitchFamily="49" charset="-122"/>
              </a:rPr>
              <a:t>    20世纪70年代以来英国社会福利开支占了公共支出总额的</a:t>
            </a:r>
            <a:r>
              <a:rPr lang="en-US" altLang="zh-CN" sz="3735" b="1" dirty="0">
                <a:latin typeface="楷体" panose="02010609060101010101" pitchFamily="49" charset="-122"/>
                <a:ea typeface="楷体" panose="02010609060101010101" pitchFamily="49" charset="-122"/>
              </a:rPr>
              <a:t>50%</a:t>
            </a:r>
            <a:r>
              <a:rPr lang="zh-CN" altLang="en-US" sz="3735" b="1" dirty="0">
                <a:latin typeface="楷体" panose="02010609060101010101" pitchFamily="49" charset="-122"/>
                <a:ea typeface="楷体" panose="02010609060101010101" pitchFamily="49" charset="-122"/>
              </a:rPr>
              <a:t>。</a:t>
            </a:r>
            <a:endParaRPr lang="en-US" altLang="zh-CN" sz="3735" b="1" dirty="0">
              <a:latin typeface="楷体" panose="02010609060101010101" pitchFamily="49" charset="-122"/>
              <a:ea typeface="楷体" panose="02010609060101010101" pitchFamily="49" charset="-122"/>
            </a:endParaRPr>
          </a:p>
          <a:p>
            <a:pPr>
              <a:defRPr/>
            </a:pPr>
            <a:r>
              <a:rPr lang="en-US" altLang="zh-CN" sz="3735" b="1" dirty="0">
                <a:latin typeface="楷体" panose="02010609060101010101" pitchFamily="49" charset="-122"/>
                <a:ea typeface="楷体" panose="02010609060101010101" pitchFamily="49" charset="-122"/>
              </a:rPr>
              <a:t>    </a:t>
            </a:r>
            <a:r>
              <a:rPr lang="zh-CN" altLang="en-US" sz="3735" b="1" dirty="0">
                <a:latin typeface="楷体" panose="02010609060101010101" pitchFamily="49" charset="-122"/>
                <a:ea typeface="楷体" panose="02010609060101010101" pitchFamily="49" charset="-122"/>
              </a:rPr>
              <a:t>瑞典主要靠借债和赤字预算来维持社会福利的各项开支。</a:t>
            </a:r>
            <a:endParaRPr lang="en-US" altLang="zh-CN" sz="3735" b="1" dirty="0">
              <a:latin typeface="楷体" panose="02010609060101010101" pitchFamily="49" charset="-122"/>
              <a:ea typeface="楷体" panose="02010609060101010101" pitchFamily="49" charset="-122"/>
            </a:endParaRPr>
          </a:p>
          <a:p>
            <a:pPr>
              <a:defRPr/>
            </a:pPr>
            <a:r>
              <a:rPr lang="en-US" altLang="zh-CN" sz="3735" b="1" dirty="0">
                <a:latin typeface="楷体" panose="02010609060101010101" pitchFamily="49" charset="-122"/>
                <a:ea typeface="楷体" panose="02010609060101010101" pitchFamily="49" charset="-122"/>
              </a:rPr>
              <a:t>   </a:t>
            </a:r>
            <a:r>
              <a:rPr lang="zh-CN" altLang="en-US" sz="3735" b="1" dirty="0">
                <a:latin typeface="楷体" panose="02010609060101010101" pitchFamily="49" charset="-122"/>
                <a:ea typeface="楷体" panose="02010609060101010101" pitchFamily="49" charset="-122"/>
              </a:rPr>
              <a:t>为维持高福利制度，希腊的财政赤字增加到</a:t>
            </a:r>
            <a:r>
              <a:rPr lang="en-US" altLang="zh-CN" sz="3735" b="1" dirty="0">
                <a:latin typeface="楷体" panose="02010609060101010101" pitchFamily="49" charset="-122"/>
                <a:ea typeface="楷体" panose="02010609060101010101" pitchFamily="49" charset="-122"/>
              </a:rPr>
              <a:t>144.9%</a:t>
            </a:r>
            <a:r>
              <a:rPr lang="zh-CN" altLang="en-US" sz="3735" b="1" dirty="0">
                <a:latin typeface="楷体" panose="02010609060101010101" pitchFamily="49" charset="-122"/>
                <a:ea typeface="楷体" panose="02010609060101010101" pitchFamily="49" charset="-122"/>
              </a:rPr>
              <a:t>。</a:t>
            </a:r>
            <a:endParaRPr lang="zh-CN" altLang="en-US" sz="3735" b="1" dirty="0">
              <a:latin typeface="楷体" panose="02010609060101010101" pitchFamily="49" charset="-122"/>
              <a:ea typeface="楷体" panose="02010609060101010101" pitchFamily="49" charset="-122"/>
            </a:endParaRPr>
          </a:p>
          <a:p>
            <a:pPr>
              <a:defRPr/>
            </a:pPr>
            <a:r>
              <a:rPr lang="zh-CN" altLang="en-US" sz="3735" b="1" dirty="0">
                <a:latin typeface="楷体" panose="02010609060101010101" pitchFamily="49" charset="-122"/>
                <a:ea typeface="楷体" panose="02010609060101010101" pitchFamily="49" charset="-122"/>
              </a:rPr>
              <a:t>   </a:t>
            </a:r>
            <a:endParaRPr lang="en-US" altLang="zh-CN" sz="3735" b="1" dirty="0">
              <a:latin typeface="楷体" panose="02010609060101010101" pitchFamily="49" charset="-122"/>
              <a:ea typeface="楷体" panose="02010609060101010101" pitchFamily="49" charset="-122"/>
            </a:endParaRPr>
          </a:p>
          <a:p>
            <a:pPr>
              <a:defRPr/>
            </a:pPr>
            <a:r>
              <a:rPr lang="en-US" altLang="zh-CN" sz="3735" b="1" dirty="0">
                <a:latin typeface="楷体" panose="02010609060101010101" pitchFamily="49" charset="-122"/>
                <a:ea typeface="楷体" panose="02010609060101010101" pitchFamily="49" charset="-122"/>
              </a:rPr>
              <a:t>    </a:t>
            </a:r>
            <a:r>
              <a:rPr lang="zh-CN" altLang="en-US" sz="3735" b="1" dirty="0">
                <a:latin typeface="楷体" panose="02010609060101010101" pitchFamily="49" charset="-122"/>
                <a:ea typeface="楷体" panose="02010609060101010101" pitchFamily="49" charset="-122"/>
              </a:rPr>
              <a:t> </a:t>
            </a:r>
            <a:r>
              <a:rPr lang="en-US" altLang="zh-CN" sz="3735" b="1" dirty="0">
                <a:latin typeface="楷体" panose="02010609060101010101" pitchFamily="49" charset="-122"/>
                <a:ea typeface="楷体" panose="02010609060101010101" pitchFamily="49" charset="-122"/>
              </a:rPr>
              <a:t>——</a:t>
            </a:r>
            <a:r>
              <a:rPr lang="zh-CN" altLang="en-US" sz="3735" b="1" dirty="0">
                <a:latin typeface="楷体" panose="02010609060101010101" pitchFamily="49" charset="-122"/>
                <a:ea typeface="楷体" panose="02010609060101010101" pitchFamily="49" charset="-122"/>
              </a:rPr>
              <a:t>李景治等主编</a:t>
            </a:r>
            <a:r>
              <a:rPr lang="en-US" altLang="zh-CN" sz="3735" b="1" dirty="0">
                <a:latin typeface="楷体" panose="02010609060101010101" pitchFamily="49" charset="-122"/>
                <a:ea typeface="楷体" panose="02010609060101010101" pitchFamily="49" charset="-122"/>
              </a:rPr>
              <a:t>《</a:t>
            </a:r>
            <a:r>
              <a:rPr lang="zh-CN" altLang="en-US" sz="3735" b="1" dirty="0">
                <a:latin typeface="楷体" panose="02010609060101010101" pitchFamily="49" charset="-122"/>
                <a:ea typeface="楷体" panose="02010609060101010101" pitchFamily="49" charset="-122"/>
              </a:rPr>
              <a:t>当代世界经济与政治</a:t>
            </a:r>
            <a:r>
              <a:rPr lang="en-US" altLang="zh-CN" sz="3735" b="1" dirty="0">
                <a:latin typeface="楷体" panose="02010609060101010101" pitchFamily="49" charset="-122"/>
                <a:ea typeface="楷体" panose="02010609060101010101" pitchFamily="49" charset="-122"/>
              </a:rPr>
              <a:t>》</a:t>
            </a:r>
            <a:endParaRPr lang="en-US" altLang="zh-CN" sz="3735" b="1" dirty="0">
              <a:latin typeface="楷体" panose="02010609060101010101" pitchFamily="49" charset="-122"/>
              <a:ea typeface="楷体" panose="02010609060101010101" pitchFamily="49" charset="-122"/>
            </a:endParaRPr>
          </a:p>
        </p:txBody>
      </p:sp>
      <p:sp>
        <p:nvSpPr>
          <p:cNvPr id="5" name="椭圆 4"/>
          <p:cNvSpPr/>
          <p:nvPr/>
        </p:nvSpPr>
        <p:spPr>
          <a:xfrm>
            <a:off x="5327915" y="3350664"/>
            <a:ext cx="1152128" cy="672075"/>
          </a:xfrm>
          <a:prstGeom prst="ellipse">
            <a:avLst/>
          </a:prstGeom>
          <a:noFill/>
          <a:ln w="19050" cap="flat" cmpd="sng">
            <a:solidFill>
              <a:srgbClr val="FF0000"/>
            </a:solidFill>
            <a:prstDash val="solid"/>
            <a:headEnd type="none" w="med" len="med"/>
            <a:tailEnd type="none" w="med" len="med"/>
          </a:ln>
        </p:spPr>
        <p:txBody>
          <a:bodyPr wrap="none" anchor="ctr"/>
          <a:lstStyle/>
          <a:p>
            <a:pPr lvl="0" algn="ctr" eaLnBrk="0" hangingPunct="0">
              <a:buNone/>
            </a:pPr>
            <a:endParaRPr sz="2400">
              <a:solidFill>
                <a:srgbClr val="FF0000"/>
              </a:solidFill>
              <a:latin typeface="Arial" panose="020B0604020202020204" pitchFamily="34" charset="0"/>
              <a:ea typeface="宋体" panose="02010600030101010101" pitchFamily="2" charset="-122"/>
            </a:endParaRPr>
          </a:p>
        </p:txBody>
      </p:sp>
      <p:sp>
        <p:nvSpPr>
          <p:cNvPr id="6" name="椭圆 5"/>
          <p:cNvSpPr/>
          <p:nvPr/>
        </p:nvSpPr>
        <p:spPr>
          <a:xfrm>
            <a:off x="1199456" y="2180861"/>
            <a:ext cx="1152128" cy="672075"/>
          </a:xfrm>
          <a:prstGeom prst="ellipse">
            <a:avLst/>
          </a:prstGeom>
          <a:noFill/>
          <a:ln w="19050" cap="flat" cmpd="sng">
            <a:solidFill>
              <a:srgbClr val="FF0000"/>
            </a:solidFill>
            <a:prstDash val="solid"/>
            <a:headEnd type="none" w="med" len="med"/>
            <a:tailEnd type="none" w="med" len="med"/>
          </a:ln>
        </p:spPr>
        <p:txBody>
          <a:bodyPr wrap="none" anchor="ctr"/>
          <a:lstStyle/>
          <a:p>
            <a:pPr lvl="0" algn="ctr" eaLnBrk="0" hangingPunct="0">
              <a:buNone/>
            </a:pPr>
            <a:endParaRPr sz="2400">
              <a:solidFill>
                <a:srgbClr val="FF0000"/>
              </a:solidFill>
              <a:latin typeface="Arial" panose="020B0604020202020204" pitchFamily="34" charset="0"/>
              <a:ea typeface="宋体" panose="02010600030101010101" pitchFamily="2" charset="-122"/>
            </a:endParaRPr>
          </a:p>
        </p:txBody>
      </p:sp>
      <p:sp>
        <p:nvSpPr>
          <p:cNvPr id="7" name="椭圆 6"/>
          <p:cNvSpPr/>
          <p:nvPr/>
        </p:nvSpPr>
        <p:spPr>
          <a:xfrm>
            <a:off x="5089631" y="452669"/>
            <a:ext cx="1152128" cy="672075"/>
          </a:xfrm>
          <a:prstGeom prst="ellipse">
            <a:avLst/>
          </a:prstGeom>
          <a:noFill/>
          <a:ln w="19050" cap="flat" cmpd="sng">
            <a:solidFill>
              <a:srgbClr val="FF0000"/>
            </a:solidFill>
            <a:prstDash val="solid"/>
            <a:headEnd type="none" w="med" len="med"/>
            <a:tailEnd type="none" w="med" len="med"/>
          </a:ln>
        </p:spPr>
        <p:txBody>
          <a:bodyPr wrap="none" anchor="ctr"/>
          <a:lstStyle/>
          <a:p>
            <a:pPr lvl="0" algn="ctr" eaLnBrk="0" hangingPunct="0">
              <a:buNone/>
            </a:pPr>
            <a:endParaRPr sz="2400">
              <a:solidFill>
                <a:srgbClr val="FF0000"/>
              </a:solidFill>
              <a:latin typeface="Arial" panose="020B0604020202020204" pitchFamily="34" charset="0"/>
              <a:ea typeface="宋体" panose="02010600030101010101" pitchFamily="2"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custDataLst>
              <p:tags r:id="rId1"/>
            </p:custDataLst>
          </p:nvPr>
        </p:nvSpPr>
        <p:spPr>
          <a:xfrm>
            <a:off x="594360" y="1179195"/>
            <a:ext cx="11256645" cy="953135"/>
          </a:xfrm>
          <a:prstGeom prst="rect">
            <a:avLst/>
          </a:prstGeom>
          <a:ln>
            <a:solidFill>
              <a:schemeClr val="tx1"/>
            </a:solidFill>
          </a:ln>
        </p:spPr>
        <p:style>
          <a:lnRef idx="2">
            <a:schemeClr val="accent1"/>
          </a:lnRef>
          <a:fillRef idx="0">
            <a:srgbClr val="FFFFFF"/>
          </a:fillRef>
          <a:effectRef idx="0">
            <a:srgbClr val="FFFFFF"/>
          </a:effectRef>
          <a:fontRef idx="minor">
            <a:schemeClr val="tx1"/>
          </a:fontRef>
        </p:style>
        <p:txBody>
          <a:bodyPr wrap="square" rtlCol="0">
            <a:spAutoFit/>
          </a:bodyPr>
          <a:p>
            <a:r>
              <a:rPr lang="zh-CN" altLang="en-US" sz="2800" b="1">
                <a:latin typeface="宋体" panose="02010600030101010101" pitchFamily="2" charset="-122"/>
                <a:ea typeface="宋体" panose="02010600030101010101" pitchFamily="2" charset="-122"/>
                <a:cs typeface="宋体" panose="02010600030101010101" pitchFamily="2" charset="-122"/>
              </a:rPr>
              <a:t>材料一：社会有一张梯子和一张安全网，梯子用来供人们自己努力改善生活，</a:t>
            </a: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安全网</a:t>
            </a:r>
            <a:r>
              <a:rPr lang="zh-CN" altLang="en-US" sz="2800" b="1">
                <a:latin typeface="宋体" panose="02010600030101010101" pitchFamily="2" charset="-122"/>
                <a:ea typeface="宋体" panose="02010600030101010101" pitchFamily="2" charset="-122"/>
                <a:cs typeface="宋体" panose="02010600030101010101" pitchFamily="2" charset="-122"/>
              </a:rPr>
              <a:t>则用来防止人们跌入深渊。</a:t>
            </a:r>
            <a:r>
              <a:rPr lang="en-US" altLang="zh-CN" sz="2800" b="1">
                <a:latin typeface="宋体" panose="02010600030101010101" pitchFamily="2" charset="-122"/>
                <a:ea typeface="宋体" panose="02010600030101010101" pitchFamily="2" charset="-122"/>
                <a:cs typeface="宋体" panose="02010600030101010101" pitchFamily="2" charset="-122"/>
              </a:rPr>
              <a:t>         ——</a:t>
            </a:r>
            <a:r>
              <a:rPr lang="zh-CN" altLang="en-US" sz="2800" b="1">
                <a:latin typeface="宋体" panose="02010600030101010101" pitchFamily="2" charset="-122"/>
                <a:ea typeface="宋体" panose="02010600030101010101" pitchFamily="2" charset="-122"/>
                <a:cs typeface="宋体" panose="02010600030101010101" pitchFamily="2" charset="-122"/>
              </a:rPr>
              <a:t>撒切尔夫人</a:t>
            </a:r>
            <a:endParaRPr lang="zh-CN" altLang="en-US" sz="2800" b="1">
              <a:latin typeface="宋体" panose="02010600030101010101" pitchFamily="2" charset="-122"/>
              <a:ea typeface="宋体" panose="02010600030101010101" pitchFamily="2" charset="-122"/>
              <a:cs typeface="宋体" panose="02010600030101010101" pitchFamily="2" charset="-122"/>
            </a:endParaRPr>
          </a:p>
        </p:txBody>
      </p:sp>
      <p:sp>
        <p:nvSpPr>
          <p:cNvPr id="7" name="矩形 6"/>
          <p:cNvSpPr/>
          <p:nvPr>
            <p:custDataLst>
              <p:tags r:id="rId2"/>
            </p:custDataLst>
          </p:nvPr>
        </p:nvSpPr>
        <p:spPr>
          <a:xfrm>
            <a:off x="652780" y="2788285"/>
            <a:ext cx="11432540" cy="94297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90000"/>
              </a:lnSpc>
            </a:pPr>
            <a:r>
              <a:rPr lang="zh-CN" altLang="en-US" sz="2800" b="1">
                <a:solidFill>
                  <a:schemeClr val="tx1"/>
                </a:solidFill>
                <a:latin typeface="宋体" panose="02010600030101010101" pitchFamily="2" charset="-122"/>
                <a:ea typeface="宋体" panose="02010600030101010101" pitchFamily="2" charset="-122"/>
                <a:cs typeface="宋体" panose="02010600030101010101" pitchFamily="2" charset="-122"/>
              </a:rPr>
              <a:t>材料二：“如果自由社会不能帮助众多的穷人，就不能保全少数的富人。”</a:t>
            </a:r>
            <a:r>
              <a:rPr lang="en-US" altLang="zh-CN" sz="2800" b="1">
                <a:solidFill>
                  <a:schemeClr val="tx1"/>
                </a:solidFill>
                <a:latin typeface="宋体" panose="02010600030101010101" pitchFamily="2" charset="-122"/>
                <a:ea typeface="宋体" panose="02010600030101010101" pitchFamily="2" charset="-122"/>
                <a:cs typeface="宋体" panose="02010600030101010101" pitchFamily="2" charset="-122"/>
              </a:rPr>
              <a:t>                                    </a:t>
            </a:r>
            <a:r>
              <a:rPr lang="zh-CN" altLang="en-US" sz="2800" b="1">
                <a:solidFill>
                  <a:schemeClr val="tx1"/>
                </a:solidFill>
                <a:latin typeface="宋体" panose="02010600030101010101" pitchFamily="2" charset="-122"/>
                <a:ea typeface="宋体" panose="02010600030101010101" pitchFamily="2" charset="-122"/>
                <a:cs typeface="宋体" panose="02010600030101010101" pitchFamily="2" charset="-122"/>
              </a:rPr>
              <a:t>——美国总统肯尼迪</a:t>
            </a:r>
            <a:endParaRPr lang="zh-CN" altLang="en-US" sz="2800" b="1">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19458" name="TextBox 3"/>
          <p:cNvSpPr txBox="1">
            <a:spLocks noChangeArrowheads="1"/>
          </p:cNvSpPr>
          <p:nvPr/>
        </p:nvSpPr>
        <p:spPr bwMode="auto">
          <a:xfrm>
            <a:off x="652836" y="328672"/>
            <a:ext cx="5899150" cy="583565"/>
          </a:xfrm>
          <a:prstGeom prst="rect">
            <a:avLst/>
          </a:prstGeom>
          <a:noFill/>
          <a:ln w="9525">
            <a:noFill/>
            <a:miter lim="800000"/>
          </a:ln>
        </p:spPr>
        <p:txBody>
          <a:bodyPr wrap="none">
            <a:spAutoFit/>
          </a:bodyPr>
          <a:p>
            <a:r>
              <a:rPr lang="zh-CN" altLang="en-US" sz="3200" b="1">
                <a:solidFill>
                  <a:srgbClr val="C00000"/>
                </a:solidFill>
                <a:latin typeface="宋体" panose="02010600030101010101" pitchFamily="2" charset="-122"/>
                <a:ea typeface="宋体" panose="02010600030101010101" pitchFamily="2" charset="-122"/>
              </a:rPr>
              <a:t>探究：如何看待福利国家制度？</a:t>
            </a:r>
            <a:endParaRPr lang="zh-CN" altLang="en-US" sz="3200" b="1" u="sng" dirty="0">
              <a:solidFill>
                <a:srgbClr val="C0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5"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57"/>
          <p:cNvGrpSpPr/>
          <p:nvPr/>
        </p:nvGrpSpPr>
        <p:grpSpPr>
          <a:xfrm>
            <a:off x="5865464" y="3789677"/>
            <a:ext cx="2254249" cy="717549"/>
            <a:chOff x="5094249" y="2737845"/>
            <a:chExt cx="1691845" cy="538162"/>
          </a:xfrm>
        </p:grpSpPr>
        <p:grpSp>
          <p:nvGrpSpPr>
            <p:cNvPr id="12364" name="组合 358"/>
            <p:cNvGrpSpPr/>
            <p:nvPr/>
          </p:nvGrpSpPr>
          <p:grpSpPr>
            <a:xfrm rot="10800000">
              <a:off x="5094249" y="2842620"/>
              <a:ext cx="1691845" cy="158554"/>
              <a:chOff x="859296" y="2143122"/>
              <a:chExt cx="1691845" cy="158554"/>
            </a:xfrm>
          </p:grpSpPr>
          <p:cxnSp>
            <p:nvCxnSpPr>
              <p:cNvPr id="361" name="直接连接符 360"/>
              <p:cNvCxnSpPr/>
              <p:nvPr/>
            </p:nvCxnSpPr>
            <p:spPr>
              <a:xfrm flipH="1" flipV="1">
                <a:off x="1011800" y="2152451"/>
                <a:ext cx="1428140" cy="1588"/>
              </a:xfrm>
              <a:prstGeom prst="line">
                <a:avLst/>
              </a:prstGeom>
            </p:spPr>
            <p:style>
              <a:lnRef idx="3">
                <a:schemeClr val="accent6"/>
              </a:lnRef>
              <a:fillRef idx="0">
                <a:schemeClr val="accent6"/>
              </a:fillRef>
              <a:effectRef idx="2">
                <a:schemeClr val="accent6"/>
              </a:effectRef>
              <a:fontRef idx="minor">
                <a:schemeClr val="tx1"/>
              </a:fontRef>
            </p:style>
          </p:cxnSp>
          <p:cxnSp>
            <p:nvCxnSpPr>
              <p:cNvPr id="362" name="直接连接符 361"/>
              <p:cNvCxnSpPr/>
              <p:nvPr/>
            </p:nvCxnSpPr>
            <p:spPr>
              <a:xfrm rot="10800000" flipH="1" flipV="1">
                <a:off x="2416112" y="2142926"/>
                <a:ext cx="144561" cy="158750"/>
              </a:xfrm>
              <a:prstGeom prst="line">
                <a:avLst/>
              </a:prstGeom>
            </p:spPr>
            <p:style>
              <a:lnRef idx="3">
                <a:schemeClr val="accent6"/>
              </a:lnRef>
              <a:fillRef idx="0">
                <a:schemeClr val="accent6"/>
              </a:fillRef>
              <a:effectRef idx="2">
                <a:schemeClr val="accent6"/>
              </a:effectRef>
              <a:fontRef idx="minor">
                <a:schemeClr val="tx1"/>
              </a:fontRef>
            </p:style>
          </p:cxnSp>
          <p:cxnSp>
            <p:nvCxnSpPr>
              <p:cNvPr id="363" name="直接连接符 362"/>
              <p:cNvCxnSpPr/>
              <p:nvPr/>
            </p:nvCxnSpPr>
            <p:spPr>
              <a:xfrm rot="10800000" flipV="1">
                <a:off x="859296" y="2154039"/>
                <a:ext cx="165213" cy="142875"/>
              </a:xfrm>
              <a:prstGeom prst="line">
                <a:avLst/>
              </a:prstGeom>
            </p:spPr>
            <p:style>
              <a:lnRef idx="3">
                <a:schemeClr val="accent6"/>
              </a:lnRef>
              <a:fillRef idx="0">
                <a:schemeClr val="accent6"/>
              </a:fillRef>
              <a:effectRef idx="2">
                <a:schemeClr val="accent6"/>
              </a:effectRef>
              <a:fontRef idx="minor">
                <a:schemeClr val="tx1"/>
              </a:fontRef>
            </p:style>
          </p:cxnSp>
        </p:grpSp>
        <p:sp>
          <p:nvSpPr>
            <p:cNvPr id="360" name="Nedadgående pil 430"/>
            <p:cNvSpPr>
              <a:spLocks noChangeArrowheads="1"/>
            </p:cNvSpPr>
            <p:nvPr/>
          </p:nvSpPr>
          <p:spPr bwMode="auto">
            <a:xfrm rot="10800000">
              <a:off x="5817056" y="2737845"/>
              <a:ext cx="250997" cy="538162"/>
            </a:xfrm>
            <a:prstGeom prst="downArrow">
              <a:avLst>
                <a:gd name="adj1" fmla="val 50000"/>
                <a:gd name="adj2" fmla="val 50004"/>
              </a:avLst>
            </a:prstGeom>
            <a:gradFill rotWithShape="1">
              <a:gsLst>
                <a:gs pos="0">
                  <a:srgbClr val="FFC000"/>
                </a:gs>
                <a:gs pos="100000">
                  <a:srgbClr val="E36119"/>
                </a:gs>
              </a:gsLst>
              <a:lin ang="2700000" scaled="1"/>
            </a:gradFill>
            <a:ln w="9525">
              <a:solidFill>
                <a:srgbClr val="FC7E00"/>
              </a:solidFill>
              <a:miter lim="800000"/>
            </a:ln>
            <a:effectLst>
              <a:outerShdw blurRad="63500" dist="38100" dir="5400000" algn="t" rotWithShape="0">
                <a:srgbClr val="000000">
                  <a:alpha val="39999"/>
                </a:srgbClr>
              </a:outerShdw>
            </a:effectLst>
          </p:spPr>
          <p:txBody>
            <a:bodyPr anchor="ctr"/>
            <a:lstStyle/>
            <a:p>
              <a:pPr marL="0" marR="0" lvl="0" indent="-342900" algn="ctr" defTabSz="914400" rtl="0" eaLnBrk="1" fontAlgn="base" latinLnBrk="0" hangingPunct="1">
                <a:lnSpc>
                  <a:spcPct val="100000"/>
                </a:lnSpc>
                <a:spcBef>
                  <a:spcPct val="0"/>
                </a:spcBef>
                <a:spcAft>
                  <a:spcPct val="0"/>
                </a:spcAft>
                <a:buClrTx/>
                <a:buSzTx/>
                <a:buFont typeface="Calibri" panose="020F0502020204030204" charset="0"/>
                <a:buAutoNum type="arabicPeriod"/>
                <a:defRPr/>
              </a:pPr>
              <a:endParaRPr kumimoji="0" lang="en-US" sz="2400" b="0" i="0" u="none" strike="noStrike" kern="1200" cap="none" spc="0" normalizeH="0" baseline="0" noProof="0">
                <a:ln>
                  <a:noFill/>
                </a:ln>
                <a:solidFill>
                  <a:srgbClr val="FFFFFF"/>
                </a:solidFill>
                <a:effectLst/>
                <a:uLnTx/>
                <a:uFillTx/>
                <a:latin typeface="+mj-ea"/>
                <a:ea typeface="+mj-ea"/>
                <a:cs typeface="+mn-cs"/>
              </a:endParaRPr>
            </a:p>
          </p:txBody>
        </p:sp>
      </p:grpSp>
      <p:sp>
        <p:nvSpPr>
          <p:cNvPr id="4" name="Pentagon 780"/>
          <p:cNvSpPr>
            <a:spLocks noChangeArrowheads="1"/>
          </p:cNvSpPr>
          <p:nvPr/>
        </p:nvSpPr>
        <p:spPr bwMode="auto">
          <a:xfrm>
            <a:off x="10738717" y="3236979"/>
            <a:ext cx="971549" cy="609600"/>
          </a:xfrm>
          <a:prstGeom prst="homePlate">
            <a:avLst>
              <a:gd name="adj" fmla="val 40316"/>
            </a:avLst>
          </a:prstGeom>
          <a:solidFill>
            <a:schemeClr val="bg1"/>
          </a:solidFill>
          <a:ln w="19050">
            <a:solidFill>
              <a:srgbClr val="92D050"/>
            </a:solidFill>
            <a:round/>
          </a:ln>
        </p:spPr>
        <p:txBody>
          <a:bodyPr anchor="ctr"/>
          <a:lstStyle/>
          <a:p>
            <a:pPr marL="0" marR="0" lvl="0" indent="-342900" algn="ctr" defTabSz="914400" rtl="0" eaLnBrk="1" fontAlgn="base" latinLnBrk="0" hangingPunct="1">
              <a:lnSpc>
                <a:spcPct val="100000"/>
              </a:lnSpc>
              <a:spcBef>
                <a:spcPct val="0"/>
              </a:spcBef>
              <a:spcAft>
                <a:spcPct val="0"/>
              </a:spcAft>
              <a:buClrTx/>
              <a:buSzTx/>
              <a:buFontTx/>
              <a:buNone/>
              <a:defRPr/>
            </a:pPr>
            <a:endParaRPr kumimoji="0" lang="zh-CN" altLang="zh-CN" sz="2400" b="0" i="0" u="none" strike="noStrike" kern="1200" cap="none" spc="0" normalizeH="0" baseline="0" noProof="1">
              <a:ln>
                <a:noFill/>
              </a:ln>
              <a:solidFill>
                <a:prstClr val="black"/>
              </a:solidFill>
              <a:effectLst/>
              <a:uLnTx/>
              <a:uFillTx/>
              <a:latin typeface="+mj-ea"/>
              <a:ea typeface="+mj-ea"/>
              <a:cs typeface="+mn-cs"/>
            </a:endParaRPr>
          </a:p>
        </p:txBody>
      </p:sp>
      <p:sp>
        <p:nvSpPr>
          <p:cNvPr id="6" name="Rectangle 445"/>
          <p:cNvSpPr>
            <a:spLocks noChangeArrowheads="1"/>
          </p:cNvSpPr>
          <p:nvPr/>
        </p:nvSpPr>
        <p:spPr bwMode="auto">
          <a:xfrm>
            <a:off x="5102033" y="3236979"/>
            <a:ext cx="1883833" cy="609600"/>
          </a:xfrm>
          <a:prstGeom prst="rect">
            <a:avLst/>
          </a:prstGeom>
          <a:solidFill>
            <a:schemeClr val="bg1"/>
          </a:solidFill>
          <a:ln w="19050">
            <a:solidFill>
              <a:srgbClr val="92D050"/>
            </a:solidFill>
            <a:round/>
          </a:ln>
        </p:spPr>
        <p:txBody>
          <a:bodyPr anchor="ctr"/>
          <a:lstStyle/>
          <a:p>
            <a:pPr marL="0" marR="0" lvl="0" indent="-342900" algn="ctr" defTabSz="914400" rtl="0" eaLnBrk="1" fontAlgn="base" latinLnBrk="0" hangingPunct="1">
              <a:lnSpc>
                <a:spcPct val="100000"/>
              </a:lnSpc>
              <a:spcBef>
                <a:spcPct val="0"/>
              </a:spcBef>
              <a:spcAft>
                <a:spcPct val="0"/>
              </a:spcAft>
              <a:buClrTx/>
              <a:buSzTx/>
              <a:buFontTx/>
              <a:buNone/>
              <a:defRPr/>
            </a:pPr>
            <a:endParaRPr kumimoji="0" lang="zh-CN" altLang="zh-CN" sz="2400" b="0" i="0" u="none" strike="noStrike" kern="1200" cap="none" spc="0" normalizeH="0" baseline="0" noProof="1">
              <a:ln>
                <a:noFill/>
              </a:ln>
              <a:solidFill>
                <a:prstClr val="black"/>
              </a:solidFill>
              <a:effectLst/>
              <a:uLnTx/>
              <a:uFillTx/>
              <a:latin typeface="+mj-ea"/>
              <a:ea typeface="+mj-ea"/>
              <a:cs typeface="+mn-cs"/>
            </a:endParaRPr>
          </a:p>
        </p:txBody>
      </p:sp>
      <p:sp>
        <p:nvSpPr>
          <p:cNvPr id="7" name="Rectangle 446"/>
          <p:cNvSpPr>
            <a:spLocks noChangeArrowheads="1"/>
          </p:cNvSpPr>
          <p:nvPr/>
        </p:nvSpPr>
        <p:spPr bwMode="auto">
          <a:xfrm>
            <a:off x="6987984" y="3236979"/>
            <a:ext cx="1885949" cy="609600"/>
          </a:xfrm>
          <a:prstGeom prst="rect">
            <a:avLst/>
          </a:prstGeom>
          <a:solidFill>
            <a:schemeClr val="bg1"/>
          </a:solidFill>
          <a:ln w="19050">
            <a:solidFill>
              <a:srgbClr val="92D050"/>
            </a:solidFill>
            <a:round/>
          </a:ln>
        </p:spPr>
        <p:txBody>
          <a:bodyPr anchor="ctr"/>
          <a:lstStyle/>
          <a:p>
            <a:pPr marL="0" marR="0" lvl="0" indent="-342900" algn="ctr" defTabSz="914400" rtl="0" eaLnBrk="1" fontAlgn="base" latinLnBrk="0" hangingPunct="1">
              <a:lnSpc>
                <a:spcPct val="100000"/>
              </a:lnSpc>
              <a:spcBef>
                <a:spcPct val="0"/>
              </a:spcBef>
              <a:spcAft>
                <a:spcPct val="0"/>
              </a:spcAft>
              <a:buClrTx/>
              <a:buSzTx/>
              <a:buFontTx/>
              <a:buNone/>
              <a:defRPr/>
            </a:pPr>
            <a:endParaRPr kumimoji="0" lang="zh-CN" altLang="zh-CN" sz="2400" b="0" i="0" u="none" strike="noStrike" kern="1200" cap="none" spc="0" normalizeH="0" baseline="0" noProof="1">
              <a:ln>
                <a:noFill/>
              </a:ln>
              <a:effectLst/>
              <a:uLnTx/>
              <a:uFillTx/>
              <a:latin typeface="+mj-ea"/>
              <a:ea typeface="+mj-ea"/>
              <a:cs typeface="+mn-cs"/>
            </a:endParaRPr>
          </a:p>
        </p:txBody>
      </p:sp>
      <p:sp>
        <p:nvSpPr>
          <p:cNvPr id="8" name="Rectangle 447"/>
          <p:cNvSpPr>
            <a:spLocks noChangeArrowheads="1"/>
          </p:cNvSpPr>
          <p:nvPr/>
        </p:nvSpPr>
        <p:spPr bwMode="auto">
          <a:xfrm>
            <a:off x="8976320" y="3236979"/>
            <a:ext cx="1885949" cy="609600"/>
          </a:xfrm>
          <a:prstGeom prst="rect">
            <a:avLst/>
          </a:prstGeom>
          <a:solidFill>
            <a:schemeClr val="bg1"/>
          </a:solidFill>
          <a:ln w="19050">
            <a:solidFill>
              <a:srgbClr val="92D050"/>
            </a:solidFill>
            <a:round/>
          </a:ln>
        </p:spPr>
        <p:txBody>
          <a:bodyPr anchor="ctr"/>
          <a:lstStyle/>
          <a:p>
            <a:pPr marL="0" marR="0" lvl="0" indent="-342900" algn="ctr" defTabSz="914400" rtl="0" eaLnBrk="1" fontAlgn="base" latinLnBrk="0" hangingPunct="1">
              <a:lnSpc>
                <a:spcPct val="100000"/>
              </a:lnSpc>
              <a:spcBef>
                <a:spcPct val="0"/>
              </a:spcBef>
              <a:spcAft>
                <a:spcPct val="0"/>
              </a:spcAft>
              <a:buClrTx/>
              <a:buSzTx/>
              <a:buFontTx/>
              <a:buNone/>
              <a:defRPr/>
            </a:pPr>
            <a:endParaRPr kumimoji="0" lang="zh-CN" altLang="zh-CN" sz="2400" b="0" i="0" u="none" strike="noStrike" kern="1200" cap="none" spc="0" normalizeH="0" baseline="0" noProof="1">
              <a:ln>
                <a:noFill/>
              </a:ln>
              <a:solidFill>
                <a:prstClr val="black"/>
              </a:solidFill>
              <a:effectLst/>
              <a:uLnTx/>
              <a:uFillTx/>
              <a:latin typeface="+mj-ea"/>
              <a:ea typeface="+mj-ea"/>
              <a:cs typeface="+mn-cs"/>
            </a:endParaRPr>
          </a:p>
        </p:txBody>
      </p:sp>
      <p:sp>
        <p:nvSpPr>
          <p:cNvPr id="10" name="Rectangle 445"/>
          <p:cNvSpPr>
            <a:spLocks noChangeArrowheads="1"/>
          </p:cNvSpPr>
          <p:nvPr/>
        </p:nvSpPr>
        <p:spPr bwMode="auto">
          <a:xfrm>
            <a:off x="3224551" y="3236979"/>
            <a:ext cx="1883833" cy="609600"/>
          </a:xfrm>
          <a:prstGeom prst="rect">
            <a:avLst/>
          </a:prstGeom>
          <a:solidFill>
            <a:schemeClr val="bg1"/>
          </a:solidFill>
          <a:ln w="19050">
            <a:solidFill>
              <a:srgbClr val="92D050"/>
            </a:solidFill>
            <a:round/>
          </a:ln>
        </p:spPr>
        <p:txBody>
          <a:bodyPr anchor="ctr"/>
          <a:lstStyle/>
          <a:p>
            <a:pPr marL="0" marR="0" lvl="0" indent="-342900" algn="ctr" defTabSz="914400" rtl="0" eaLnBrk="1" fontAlgn="base" latinLnBrk="0" hangingPunct="1">
              <a:lnSpc>
                <a:spcPct val="100000"/>
              </a:lnSpc>
              <a:spcBef>
                <a:spcPct val="0"/>
              </a:spcBef>
              <a:spcAft>
                <a:spcPct val="0"/>
              </a:spcAft>
              <a:buClrTx/>
              <a:buSzTx/>
              <a:buFontTx/>
              <a:buNone/>
              <a:defRPr/>
            </a:pPr>
            <a:endParaRPr kumimoji="0" lang="zh-CN" altLang="zh-CN" sz="2400" b="0" i="0" u="none" strike="noStrike" kern="1200" cap="none" spc="0" normalizeH="0" baseline="0" noProof="1">
              <a:ln>
                <a:noFill/>
              </a:ln>
              <a:solidFill>
                <a:prstClr val="black"/>
              </a:solidFill>
              <a:effectLst/>
              <a:uLnTx/>
              <a:uFillTx/>
              <a:latin typeface="+mj-ea"/>
              <a:ea typeface="+mj-ea"/>
              <a:cs typeface="+mn-cs"/>
            </a:endParaRPr>
          </a:p>
        </p:txBody>
      </p:sp>
      <p:grpSp>
        <p:nvGrpSpPr>
          <p:cNvPr id="5" name="组合 17"/>
          <p:cNvGrpSpPr/>
          <p:nvPr/>
        </p:nvGrpSpPr>
        <p:grpSpPr>
          <a:xfrm>
            <a:off x="4056400" y="2498261"/>
            <a:ext cx="2152651" cy="717551"/>
            <a:chOff x="911018" y="1847543"/>
            <a:chExt cx="1615110" cy="538163"/>
          </a:xfrm>
        </p:grpSpPr>
        <p:grpSp>
          <p:nvGrpSpPr>
            <p:cNvPr id="12359" name="组合 435"/>
            <p:cNvGrpSpPr/>
            <p:nvPr/>
          </p:nvGrpSpPr>
          <p:grpSpPr>
            <a:xfrm>
              <a:off x="911018" y="2143122"/>
              <a:ext cx="1615110" cy="143670"/>
              <a:chOff x="911018" y="2143122"/>
              <a:chExt cx="1615110" cy="143670"/>
            </a:xfrm>
          </p:grpSpPr>
          <p:cxnSp>
            <p:nvCxnSpPr>
              <p:cNvPr id="434" name="直接连接符 433"/>
              <p:cNvCxnSpPr/>
              <p:nvPr/>
            </p:nvCxnSpPr>
            <p:spPr>
              <a:xfrm>
                <a:off x="1001541" y="2142818"/>
                <a:ext cx="1429300" cy="1588"/>
              </a:xfrm>
              <a:prstGeom prst="line">
                <a:avLst/>
              </a:prstGeom>
            </p:spPr>
            <p:style>
              <a:lnRef idx="3">
                <a:schemeClr val="accent6"/>
              </a:lnRef>
              <a:fillRef idx="0">
                <a:schemeClr val="accent6"/>
              </a:fillRef>
              <a:effectRef idx="2">
                <a:schemeClr val="accent6"/>
              </a:effectRef>
              <a:fontRef idx="minor">
                <a:schemeClr val="tx1"/>
              </a:fontRef>
            </p:style>
          </p:cxnSp>
          <p:cxnSp>
            <p:nvCxnSpPr>
              <p:cNvPr id="435" name="直接连接符 434"/>
              <p:cNvCxnSpPr/>
              <p:nvPr/>
            </p:nvCxnSpPr>
            <p:spPr>
              <a:xfrm>
                <a:off x="2407019" y="2142818"/>
                <a:ext cx="119109" cy="144463"/>
              </a:xfrm>
              <a:prstGeom prst="line">
                <a:avLst/>
              </a:prstGeom>
            </p:spPr>
            <p:style>
              <a:lnRef idx="3">
                <a:schemeClr val="accent6"/>
              </a:lnRef>
              <a:fillRef idx="0">
                <a:schemeClr val="accent6"/>
              </a:fillRef>
              <a:effectRef idx="2">
                <a:schemeClr val="accent6"/>
              </a:effectRef>
              <a:fontRef idx="minor">
                <a:schemeClr val="tx1"/>
              </a:fontRef>
            </p:style>
          </p:cxnSp>
          <p:cxnSp>
            <p:nvCxnSpPr>
              <p:cNvPr id="432" name="直接连接符 431"/>
              <p:cNvCxnSpPr/>
              <p:nvPr/>
            </p:nvCxnSpPr>
            <p:spPr>
              <a:xfrm flipH="1">
                <a:off x="911018" y="2144406"/>
                <a:ext cx="112756" cy="141287"/>
              </a:xfrm>
              <a:prstGeom prst="line">
                <a:avLst/>
              </a:prstGeom>
            </p:spPr>
            <p:style>
              <a:lnRef idx="3">
                <a:schemeClr val="accent6"/>
              </a:lnRef>
              <a:fillRef idx="0">
                <a:schemeClr val="accent6"/>
              </a:fillRef>
              <a:effectRef idx="2">
                <a:schemeClr val="accent6"/>
              </a:effectRef>
              <a:fontRef idx="minor">
                <a:schemeClr val="tx1"/>
              </a:fontRef>
            </p:style>
          </p:cxnSp>
        </p:grpSp>
        <p:sp>
          <p:nvSpPr>
            <p:cNvPr id="16" name="Nedadgående pil 95"/>
            <p:cNvSpPr>
              <a:spLocks noChangeArrowheads="1"/>
            </p:cNvSpPr>
            <p:nvPr/>
          </p:nvSpPr>
          <p:spPr bwMode="auto">
            <a:xfrm>
              <a:off x="1597082" y="1847543"/>
              <a:ext cx="250922" cy="538163"/>
            </a:xfrm>
            <a:prstGeom prst="downArrow">
              <a:avLst>
                <a:gd name="adj1" fmla="val 50000"/>
                <a:gd name="adj2" fmla="val 50004"/>
              </a:avLst>
            </a:prstGeom>
            <a:gradFill rotWithShape="1">
              <a:gsLst>
                <a:gs pos="0">
                  <a:srgbClr val="FFC000"/>
                </a:gs>
                <a:gs pos="100000">
                  <a:srgbClr val="E36119"/>
                </a:gs>
              </a:gsLst>
              <a:lin ang="2700000" scaled="1"/>
            </a:gradFill>
            <a:ln w="9525">
              <a:solidFill>
                <a:srgbClr val="FC7E00"/>
              </a:solidFill>
              <a:miter lim="800000"/>
            </a:ln>
            <a:effectLst>
              <a:outerShdw blurRad="63500" dist="38100" dir="5400000" algn="t" rotWithShape="0">
                <a:srgbClr val="000000">
                  <a:alpha val="39999"/>
                </a:srgbClr>
              </a:outerShdw>
            </a:effectLst>
          </p:spPr>
          <p:txBody>
            <a:bodyPr anchor="ctr"/>
            <a:lstStyle/>
            <a:p>
              <a:pPr marL="0" marR="0" lvl="0" indent="-342900" algn="ctr" defTabSz="914400" rtl="0" eaLnBrk="1" fontAlgn="base" latinLnBrk="0" hangingPunct="1">
                <a:lnSpc>
                  <a:spcPct val="100000"/>
                </a:lnSpc>
                <a:spcBef>
                  <a:spcPct val="0"/>
                </a:spcBef>
                <a:spcAft>
                  <a:spcPct val="0"/>
                </a:spcAft>
                <a:buClrTx/>
                <a:buSzTx/>
                <a:buFont typeface="Calibri" panose="020F0502020204030204" charset="0"/>
                <a:buAutoNum type="arabicPeriod"/>
                <a:defRPr/>
              </a:pPr>
              <a:endParaRPr kumimoji="0" lang="en-US" sz="2400" b="0" i="0" u="none" strike="noStrike" kern="1200" cap="none" spc="0" normalizeH="0" baseline="0" noProof="0">
                <a:ln>
                  <a:noFill/>
                </a:ln>
                <a:solidFill>
                  <a:srgbClr val="FFFFFF"/>
                </a:solidFill>
                <a:effectLst/>
                <a:uLnTx/>
                <a:uFillTx/>
                <a:latin typeface="+mj-ea"/>
                <a:ea typeface="+mj-ea"/>
                <a:cs typeface="+mn-cs"/>
              </a:endParaRPr>
            </a:p>
          </p:txBody>
        </p:sp>
      </p:grpSp>
      <p:grpSp>
        <p:nvGrpSpPr>
          <p:cNvPr id="11" name="组合 83"/>
          <p:cNvGrpSpPr/>
          <p:nvPr/>
        </p:nvGrpSpPr>
        <p:grpSpPr>
          <a:xfrm>
            <a:off x="7752100" y="2513079"/>
            <a:ext cx="2264833" cy="717549"/>
            <a:chOff x="3684018" y="1858371"/>
            <a:chExt cx="1697143" cy="538162"/>
          </a:xfrm>
        </p:grpSpPr>
        <p:grpSp>
          <p:nvGrpSpPr>
            <p:cNvPr id="12354" name="组合 440"/>
            <p:cNvGrpSpPr/>
            <p:nvPr/>
          </p:nvGrpSpPr>
          <p:grpSpPr>
            <a:xfrm>
              <a:off x="3684018" y="2143122"/>
              <a:ext cx="1697143" cy="143670"/>
              <a:chOff x="875774" y="2143122"/>
              <a:chExt cx="1697143" cy="143670"/>
            </a:xfrm>
          </p:grpSpPr>
          <p:cxnSp>
            <p:nvCxnSpPr>
              <p:cNvPr id="442" name="直接连接符 441"/>
              <p:cNvCxnSpPr/>
              <p:nvPr/>
            </p:nvCxnSpPr>
            <p:spPr>
              <a:xfrm>
                <a:off x="1001078" y="2142533"/>
                <a:ext cx="1429089" cy="1588"/>
              </a:xfrm>
              <a:prstGeom prst="line">
                <a:avLst/>
              </a:prstGeom>
            </p:spPr>
            <p:style>
              <a:lnRef idx="3">
                <a:schemeClr val="accent6"/>
              </a:lnRef>
              <a:fillRef idx="0">
                <a:schemeClr val="accent6"/>
              </a:fillRef>
              <a:effectRef idx="2">
                <a:schemeClr val="accent6"/>
              </a:effectRef>
              <a:fontRef idx="minor">
                <a:schemeClr val="tx1"/>
              </a:fontRef>
            </p:style>
          </p:cxnSp>
          <p:cxnSp>
            <p:nvCxnSpPr>
              <p:cNvPr id="443" name="直接连接符 442"/>
              <p:cNvCxnSpPr/>
              <p:nvPr/>
            </p:nvCxnSpPr>
            <p:spPr>
              <a:xfrm>
                <a:off x="2406375" y="2142533"/>
                <a:ext cx="166542" cy="144463"/>
              </a:xfrm>
              <a:prstGeom prst="line">
                <a:avLst/>
              </a:prstGeom>
            </p:spPr>
            <p:style>
              <a:lnRef idx="3">
                <a:schemeClr val="accent6"/>
              </a:lnRef>
              <a:fillRef idx="0">
                <a:schemeClr val="accent6"/>
              </a:fillRef>
              <a:effectRef idx="2">
                <a:schemeClr val="accent6"/>
              </a:effectRef>
              <a:fontRef idx="minor">
                <a:schemeClr val="tx1"/>
              </a:fontRef>
            </p:style>
          </p:cxnSp>
          <p:cxnSp>
            <p:nvCxnSpPr>
              <p:cNvPr id="444" name="直接连接符 443"/>
              <p:cNvCxnSpPr/>
              <p:nvPr/>
            </p:nvCxnSpPr>
            <p:spPr>
              <a:xfrm flipH="1">
                <a:off x="875774" y="2144121"/>
                <a:ext cx="147509" cy="142875"/>
              </a:xfrm>
              <a:prstGeom prst="line">
                <a:avLst/>
              </a:prstGeom>
            </p:spPr>
            <p:style>
              <a:lnRef idx="3">
                <a:schemeClr val="accent6"/>
              </a:lnRef>
              <a:fillRef idx="0">
                <a:schemeClr val="accent6"/>
              </a:fillRef>
              <a:effectRef idx="2">
                <a:schemeClr val="accent6"/>
              </a:effectRef>
              <a:fontRef idx="minor">
                <a:schemeClr val="tx1"/>
              </a:fontRef>
            </p:style>
          </p:cxnSp>
        </p:grpSp>
        <p:sp>
          <p:nvSpPr>
            <p:cNvPr id="20" name="Nedadgående pil 296"/>
            <p:cNvSpPr>
              <a:spLocks noChangeArrowheads="1"/>
            </p:cNvSpPr>
            <p:nvPr/>
          </p:nvSpPr>
          <p:spPr bwMode="auto">
            <a:xfrm>
              <a:off x="4400942" y="1858371"/>
              <a:ext cx="249021" cy="538162"/>
            </a:xfrm>
            <a:prstGeom prst="downArrow">
              <a:avLst>
                <a:gd name="adj1" fmla="val 50000"/>
                <a:gd name="adj2" fmla="val 50002"/>
              </a:avLst>
            </a:prstGeom>
            <a:gradFill rotWithShape="1">
              <a:gsLst>
                <a:gs pos="0">
                  <a:srgbClr val="FFC000"/>
                </a:gs>
                <a:gs pos="100000">
                  <a:srgbClr val="E36119"/>
                </a:gs>
              </a:gsLst>
              <a:lin ang="2700000" scaled="1"/>
            </a:gradFill>
            <a:ln w="9525">
              <a:solidFill>
                <a:srgbClr val="FC7E00"/>
              </a:solidFill>
              <a:miter lim="800000"/>
            </a:ln>
            <a:effectLst>
              <a:outerShdw blurRad="63500" dist="38100" dir="5400000" algn="t" rotWithShape="0">
                <a:srgbClr val="000000">
                  <a:alpha val="39999"/>
                </a:srgbClr>
              </a:outerShdw>
            </a:effectLst>
          </p:spPr>
          <p:txBody>
            <a:bodyPr anchor="ctr"/>
            <a:lstStyle/>
            <a:p>
              <a:pPr marL="0" marR="0" lvl="0" indent="-342900" algn="ctr" defTabSz="914400" rtl="0" eaLnBrk="1" fontAlgn="base" latinLnBrk="0" hangingPunct="1">
                <a:lnSpc>
                  <a:spcPct val="100000"/>
                </a:lnSpc>
                <a:spcBef>
                  <a:spcPct val="0"/>
                </a:spcBef>
                <a:spcAft>
                  <a:spcPct val="0"/>
                </a:spcAft>
                <a:buClrTx/>
                <a:buSzTx/>
                <a:buFont typeface="Calibri" panose="020F0502020204030204" charset="0"/>
                <a:buAutoNum type="arabicPeriod"/>
                <a:defRPr/>
              </a:pPr>
              <a:endParaRPr kumimoji="0" lang="en-US" sz="2400" b="0" i="0" u="none" strike="noStrike" kern="1200" cap="none" spc="0" normalizeH="0" baseline="0" noProof="0">
                <a:ln>
                  <a:noFill/>
                </a:ln>
                <a:solidFill>
                  <a:srgbClr val="FFFFFF"/>
                </a:solidFill>
                <a:effectLst/>
                <a:uLnTx/>
                <a:uFillTx/>
                <a:latin typeface="+mj-ea"/>
                <a:ea typeface="+mj-ea"/>
                <a:cs typeface="+mn-cs"/>
              </a:endParaRPr>
            </a:p>
          </p:txBody>
        </p:sp>
      </p:grpSp>
      <p:grpSp>
        <p:nvGrpSpPr>
          <p:cNvPr id="13" name="组合 91"/>
          <p:cNvGrpSpPr/>
          <p:nvPr/>
        </p:nvGrpSpPr>
        <p:grpSpPr>
          <a:xfrm>
            <a:off x="9633817" y="3846579"/>
            <a:ext cx="2256367" cy="717549"/>
            <a:chOff x="5094249" y="2737845"/>
            <a:chExt cx="1691845" cy="538162"/>
          </a:xfrm>
        </p:grpSpPr>
        <p:grpSp>
          <p:nvGrpSpPr>
            <p:cNvPr id="12349" name="组合 444"/>
            <p:cNvGrpSpPr/>
            <p:nvPr/>
          </p:nvGrpSpPr>
          <p:grpSpPr>
            <a:xfrm rot="10800000">
              <a:off x="5094249" y="2842620"/>
              <a:ext cx="1691845" cy="158554"/>
              <a:chOff x="859296" y="2143122"/>
              <a:chExt cx="1691845" cy="158554"/>
            </a:xfrm>
          </p:grpSpPr>
          <p:cxnSp>
            <p:nvCxnSpPr>
              <p:cNvPr id="446" name="直接连接符 445"/>
              <p:cNvCxnSpPr/>
              <p:nvPr/>
            </p:nvCxnSpPr>
            <p:spPr>
              <a:xfrm flipH="1" flipV="1">
                <a:off x="1002135" y="2161976"/>
                <a:ext cx="1428387" cy="1588"/>
              </a:xfrm>
              <a:prstGeom prst="line">
                <a:avLst/>
              </a:prstGeom>
            </p:spPr>
            <p:style>
              <a:lnRef idx="3">
                <a:schemeClr val="accent6"/>
              </a:lnRef>
              <a:fillRef idx="0">
                <a:schemeClr val="accent6"/>
              </a:fillRef>
              <a:effectRef idx="2">
                <a:schemeClr val="accent6"/>
              </a:effectRef>
              <a:fontRef idx="minor">
                <a:schemeClr val="tx1"/>
              </a:fontRef>
            </p:style>
          </p:cxnSp>
          <p:cxnSp>
            <p:nvCxnSpPr>
              <p:cNvPr id="447" name="直接连接符 446"/>
              <p:cNvCxnSpPr/>
              <p:nvPr/>
            </p:nvCxnSpPr>
            <p:spPr>
              <a:xfrm rot="10800000" flipH="1" flipV="1">
                <a:off x="2416238" y="2152451"/>
                <a:ext cx="144425" cy="158750"/>
              </a:xfrm>
              <a:prstGeom prst="line">
                <a:avLst/>
              </a:prstGeom>
            </p:spPr>
            <p:style>
              <a:lnRef idx="3">
                <a:schemeClr val="accent6"/>
              </a:lnRef>
              <a:fillRef idx="0">
                <a:schemeClr val="accent6"/>
              </a:fillRef>
              <a:effectRef idx="2">
                <a:schemeClr val="accent6"/>
              </a:effectRef>
              <a:fontRef idx="minor">
                <a:schemeClr val="tx1"/>
              </a:fontRef>
            </p:style>
          </p:cxnSp>
          <p:cxnSp>
            <p:nvCxnSpPr>
              <p:cNvPr id="448" name="直接连接符 447"/>
              <p:cNvCxnSpPr/>
              <p:nvPr/>
            </p:nvCxnSpPr>
            <p:spPr>
              <a:xfrm rot="10800000" flipV="1">
                <a:off x="859296" y="2154039"/>
                <a:ext cx="165058" cy="142875"/>
              </a:xfrm>
              <a:prstGeom prst="line">
                <a:avLst/>
              </a:prstGeom>
            </p:spPr>
            <p:style>
              <a:lnRef idx="3">
                <a:schemeClr val="accent6"/>
              </a:lnRef>
              <a:fillRef idx="0">
                <a:schemeClr val="accent6"/>
              </a:fillRef>
              <a:effectRef idx="2">
                <a:schemeClr val="accent6"/>
              </a:effectRef>
              <a:fontRef idx="minor">
                <a:schemeClr val="tx1"/>
              </a:fontRef>
            </p:style>
          </p:cxnSp>
        </p:grpSp>
        <p:sp>
          <p:nvSpPr>
            <p:cNvPr id="86" name="Nedadgående pil 430"/>
            <p:cNvSpPr>
              <a:spLocks noChangeArrowheads="1"/>
            </p:cNvSpPr>
            <p:nvPr/>
          </p:nvSpPr>
          <p:spPr bwMode="auto">
            <a:xfrm rot="10800000">
              <a:off x="5816377" y="2737845"/>
              <a:ext cx="250761" cy="538162"/>
            </a:xfrm>
            <a:prstGeom prst="downArrow">
              <a:avLst>
                <a:gd name="adj1" fmla="val 50000"/>
                <a:gd name="adj2" fmla="val 50004"/>
              </a:avLst>
            </a:prstGeom>
            <a:gradFill rotWithShape="1">
              <a:gsLst>
                <a:gs pos="0">
                  <a:srgbClr val="FFC000"/>
                </a:gs>
                <a:gs pos="100000">
                  <a:srgbClr val="E36119"/>
                </a:gs>
              </a:gsLst>
              <a:lin ang="2700000" scaled="1"/>
            </a:gradFill>
            <a:ln w="9525">
              <a:solidFill>
                <a:srgbClr val="FC7E00"/>
              </a:solidFill>
              <a:miter lim="800000"/>
            </a:ln>
            <a:effectLst>
              <a:outerShdw blurRad="63500" dist="38100" dir="5400000" algn="t" rotWithShape="0">
                <a:srgbClr val="000000">
                  <a:alpha val="39999"/>
                </a:srgbClr>
              </a:outerShdw>
            </a:effectLst>
          </p:spPr>
          <p:txBody>
            <a:bodyPr anchor="ctr"/>
            <a:lstStyle/>
            <a:p>
              <a:pPr marL="0" marR="0" lvl="0" indent="-342900" algn="ctr" defTabSz="914400" rtl="0" eaLnBrk="1" fontAlgn="base" latinLnBrk="0" hangingPunct="1">
                <a:lnSpc>
                  <a:spcPct val="100000"/>
                </a:lnSpc>
                <a:spcBef>
                  <a:spcPct val="0"/>
                </a:spcBef>
                <a:spcAft>
                  <a:spcPct val="0"/>
                </a:spcAft>
                <a:buClrTx/>
                <a:buSzTx/>
                <a:buFont typeface="Calibri" panose="020F0502020204030204" charset="0"/>
                <a:buAutoNum type="arabicPeriod"/>
                <a:defRPr/>
              </a:pPr>
              <a:endParaRPr kumimoji="0" lang="en-US" sz="2400" b="0" i="0" u="none" strike="noStrike" kern="1200" cap="none" spc="0" normalizeH="0" baseline="0" noProof="0">
                <a:ln>
                  <a:noFill/>
                </a:ln>
                <a:solidFill>
                  <a:srgbClr val="FFFFFF"/>
                </a:solidFill>
                <a:effectLst/>
                <a:uLnTx/>
                <a:uFillTx/>
                <a:latin typeface="+mj-ea"/>
                <a:ea typeface="+mj-ea"/>
                <a:cs typeface="+mn-cs"/>
              </a:endParaRPr>
            </a:p>
          </p:txBody>
        </p:sp>
      </p:grpSp>
      <p:sp>
        <p:nvSpPr>
          <p:cNvPr id="416" name="TextBox 415"/>
          <p:cNvSpPr txBox="1">
            <a:spLocks noChangeArrowheads="1"/>
          </p:cNvSpPr>
          <p:nvPr/>
        </p:nvSpPr>
        <p:spPr bwMode="auto">
          <a:xfrm>
            <a:off x="3887680" y="3287777"/>
            <a:ext cx="952500" cy="460375"/>
          </a:xfrm>
          <a:prstGeom prst="rect">
            <a:avLst/>
          </a:prstGeom>
          <a:noFill/>
          <a:ln w="9525">
            <a:noFill/>
            <a:miter lim="800000"/>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a:ln>
                  <a:noFill/>
                </a:ln>
                <a:effectLst/>
                <a:uLnTx/>
                <a:uFillTx/>
                <a:latin typeface="+mj-ea"/>
                <a:ea typeface="+mj-ea"/>
                <a:cs typeface="+mn-cs"/>
              </a:rPr>
              <a:t>1929</a:t>
            </a:r>
            <a:endParaRPr kumimoji="0" lang="zh-CN" altLang="en-US" sz="2400" b="1" i="0" u="none" strike="noStrike" kern="1200" cap="none" spc="0" normalizeH="0" baseline="0" noProof="0">
              <a:ln>
                <a:noFill/>
              </a:ln>
              <a:effectLst/>
              <a:uLnTx/>
              <a:uFillTx/>
              <a:latin typeface="+mj-ea"/>
              <a:ea typeface="+mj-ea"/>
              <a:cs typeface="+mn-cs"/>
            </a:endParaRPr>
          </a:p>
        </p:txBody>
      </p:sp>
      <p:sp>
        <p:nvSpPr>
          <p:cNvPr id="417" name="TextBox 416"/>
          <p:cNvSpPr txBox="1">
            <a:spLocks noChangeArrowheads="1"/>
          </p:cNvSpPr>
          <p:nvPr/>
        </p:nvSpPr>
        <p:spPr bwMode="auto">
          <a:xfrm>
            <a:off x="5468032" y="3302403"/>
            <a:ext cx="952500" cy="460375"/>
          </a:xfrm>
          <a:prstGeom prst="rect">
            <a:avLst/>
          </a:prstGeom>
          <a:noFill/>
          <a:ln w="9525">
            <a:noFill/>
            <a:miter lim="800000"/>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a:ln>
                  <a:noFill/>
                </a:ln>
                <a:effectLst/>
                <a:uLnTx/>
                <a:uFillTx/>
                <a:latin typeface="+mj-ea"/>
                <a:ea typeface="+mj-ea"/>
                <a:cs typeface="+mn-cs"/>
              </a:rPr>
              <a:t>1933</a:t>
            </a:r>
            <a:endParaRPr kumimoji="0" lang="zh-CN" altLang="en-US" sz="2400" b="1" i="0" u="none" strike="noStrike" kern="1200" cap="none" spc="0" normalizeH="0" baseline="0" noProof="0">
              <a:ln>
                <a:noFill/>
              </a:ln>
              <a:effectLst/>
              <a:uLnTx/>
              <a:uFillTx/>
              <a:latin typeface="+mj-ea"/>
              <a:ea typeface="+mj-ea"/>
              <a:cs typeface="+mn-cs"/>
            </a:endParaRPr>
          </a:p>
        </p:txBody>
      </p:sp>
      <p:cxnSp>
        <p:nvCxnSpPr>
          <p:cNvPr id="419" name="直接连接符 418"/>
          <p:cNvCxnSpPr/>
          <p:nvPr/>
        </p:nvCxnSpPr>
        <p:spPr>
          <a:xfrm>
            <a:off x="4768937" y="3519368"/>
            <a:ext cx="736600" cy="8467"/>
          </a:xfrm>
          <a:prstGeom prst="line">
            <a:avLst/>
          </a:prstGeom>
          <a:ln>
            <a:prstDash val="sysDot"/>
          </a:ln>
        </p:spPr>
        <p:style>
          <a:lnRef idx="3">
            <a:schemeClr val="dk1"/>
          </a:lnRef>
          <a:fillRef idx="0">
            <a:schemeClr val="dk1"/>
          </a:fillRef>
          <a:effectRef idx="2">
            <a:schemeClr val="dk1"/>
          </a:effectRef>
          <a:fontRef idx="minor">
            <a:schemeClr val="tx1"/>
          </a:fontRef>
        </p:style>
      </p:cxnSp>
      <p:cxnSp>
        <p:nvCxnSpPr>
          <p:cNvPr id="420" name="直接连接符 419"/>
          <p:cNvCxnSpPr/>
          <p:nvPr/>
        </p:nvCxnSpPr>
        <p:spPr>
          <a:xfrm>
            <a:off x="6351873" y="3503679"/>
            <a:ext cx="1056216" cy="2116"/>
          </a:xfrm>
          <a:prstGeom prst="line">
            <a:avLst/>
          </a:prstGeom>
          <a:ln>
            <a:prstDash val="sysDot"/>
          </a:ln>
        </p:spPr>
        <p:style>
          <a:lnRef idx="3">
            <a:schemeClr val="dk1"/>
          </a:lnRef>
          <a:fillRef idx="0">
            <a:schemeClr val="dk1"/>
          </a:fillRef>
          <a:effectRef idx="2">
            <a:schemeClr val="dk1"/>
          </a:effectRef>
          <a:fontRef idx="minor">
            <a:schemeClr val="tx1"/>
          </a:fontRef>
        </p:style>
      </p:cxnSp>
      <p:sp>
        <p:nvSpPr>
          <p:cNvPr id="421" name="TextBox 420"/>
          <p:cNvSpPr txBox="1">
            <a:spLocks noChangeArrowheads="1"/>
          </p:cNvSpPr>
          <p:nvPr/>
        </p:nvSpPr>
        <p:spPr bwMode="auto">
          <a:xfrm>
            <a:off x="7357419" y="3309480"/>
            <a:ext cx="952500" cy="460375"/>
          </a:xfrm>
          <a:prstGeom prst="rect">
            <a:avLst/>
          </a:prstGeom>
          <a:noFill/>
          <a:ln w="9525">
            <a:noFill/>
            <a:miter lim="800000"/>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a:ln>
                  <a:noFill/>
                </a:ln>
                <a:effectLst/>
                <a:uLnTx/>
                <a:uFillTx/>
                <a:latin typeface="+mj-ea"/>
                <a:ea typeface="+mj-ea"/>
                <a:cs typeface="+mn-cs"/>
              </a:rPr>
              <a:t>1939</a:t>
            </a:r>
            <a:endParaRPr kumimoji="0" lang="zh-CN" altLang="en-US" sz="2400" b="1" i="0" u="none" strike="noStrike" kern="1200" cap="none" spc="0" normalizeH="0" baseline="0" noProof="0">
              <a:ln>
                <a:noFill/>
              </a:ln>
              <a:effectLst/>
              <a:uLnTx/>
              <a:uFillTx/>
              <a:latin typeface="+mj-ea"/>
              <a:ea typeface="+mj-ea"/>
              <a:cs typeface="+mn-cs"/>
            </a:endParaRPr>
          </a:p>
        </p:txBody>
      </p:sp>
      <p:cxnSp>
        <p:nvCxnSpPr>
          <p:cNvPr id="422" name="直接连接符 421"/>
          <p:cNvCxnSpPr/>
          <p:nvPr/>
        </p:nvCxnSpPr>
        <p:spPr>
          <a:xfrm>
            <a:off x="8313609" y="3527835"/>
            <a:ext cx="1056217" cy="0"/>
          </a:xfrm>
          <a:prstGeom prst="line">
            <a:avLst/>
          </a:prstGeom>
          <a:ln>
            <a:prstDash val="sysDot"/>
          </a:ln>
        </p:spPr>
        <p:style>
          <a:lnRef idx="3">
            <a:schemeClr val="dk1"/>
          </a:lnRef>
          <a:fillRef idx="0">
            <a:schemeClr val="dk1"/>
          </a:fillRef>
          <a:effectRef idx="2">
            <a:schemeClr val="dk1"/>
          </a:effectRef>
          <a:fontRef idx="minor">
            <a:schemeClr val="tx1"/>
          </a:fontRef>
        </p:style>
      </p:cxnSp>
      <p:sp>
        <p:nvSpPr>
          <p:cNvPr id="423" name="TextBox 422"/>
          <p:cNvSpPr txBox="1">
            <a:spLocks noChangeArrowheads="1"/>
          </p:cNvSpPr>
          <p:nvPr/>
        </p:nvSpPr>
        <p:spPr bwMode="auto">
          <a:xfrm>
            <a:off x="9261140" y="3285804"/>
            <a:ext cx="952500" cy="460375"/>
          </a:xfrm>
          <a:prstGeom prst="rect">
            <a:avLst/>
          </a:prstGeom>
          <a:noFill/>
          <a:ln w="9525">
            <a:noFill/>
            <a:miter lim="800000"/>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a:ln>
                  <a:noFill/>
                </a:ln>
                <a:effectLst/>
                <a:uLnTx/>
                <a:uFillTx/>
                <a:latin typeface="+mj-ea"/>
                <a:ea typeface="+mj-ea"/>
                <a:cs typeface="+mn-cs"/>
              </a:rPr>
              <a:t>1945</a:t>
            </a:r>
            <a:endParaRPr kumimoji="0" lang="zh-CN" altLang="en-US" sz="2400" b="1" i="0" u="none" strike="noStrike" kern="1200" cap="none" spc="0" normalizeH="0" baseline="0" noProof="0">
              <a:ln>
                <a:noFill/>
              </a:ln>
              <a:effectLst/>
              <a:uLnTx/>
              <a:uFillTx/>
              <a:latin typeface="+mj-ea"/>
              <a:ea typeface="+mj-ea"/>
              <a:cs typeface="+mn-cs"/>
            </a:endParaRPr>
          </a:p>
        </p:txBody>
      </p:sp>
      <p:cxnSp>
        <p:nvCxnSpPr>
          <p:cNvPr id="424" name="直接连接符 423"/>
          <p:cNvCxnSpPr>
            <a:stCxn id="423" idx="3"/>
          </p:cNvCxnSpPr>
          <p:nvPr/>
        </p:nvCxnSpPr>
        <p:spPr>
          <a:xfrm>
            <a:off x="13618087" y="4688096"/>
            <a:ext cx="1384220" cy="0"/>
          </a:xfrm>
          <a:prstGeom prst="line">
            <a:avLst/>
          </a:prstGeom>
          <a:ln>
            <a:prstDash val="sysDot"/>
          </a:ln>
        </p:spPr>
        <p:style>
          <a:lnRef idx="3">
            <a:schemeClr val="dk1"/>
          </a:lnRef>
          <a:fillRef idx="0">
            <a:schemeClr val="dk1"/>
          </a:fillRef>
          <a:effectRef idx="2">
            <a:schemeClr val="dk1"/>
          </a:effectRef>
          <a:fontRef idx="minor">
            <a:schemeClr val="tx1"/>
          </a:fontRef>
        </p:style>
      </p:cxnSp>
      <p:grpSp>
        <p:nvGrpSpPr>
          <p:cNvPr id="15" name="组合 11"/>
          <p:cNvGrpSpPr/>
          <p:nvPr/>
        </p:nvGrpSpPr>
        <p:grpSpPr>
          <a:xfrm>
            <a:off x="4035801" y="421227"/>
            <a:ext cx="2124565" cy="2324685"/>
            <a:chOff x="895567" y="82736"/>
            <a:chExt cx="1593617" cy="1950545"/>
          </a:xfrm>
        </p:grpSpPr>
        <p:sp>
          <p:nvSpPr>
            <p:cNvPr id="17" name="Rektangel 163"/>
            <p:cNvSpPr>
              <a:spLocks noChangeArrowheads="1"/>
            </p:cNvSpPr>
            <p:nvPr/>
          </p:nvSpPr>
          <p:spPr bwMode="auto">
            <a:xfrm>
              <a:off x="911018" y="1412660"/>
              <a:ext cx="1578166" cy="620621"/>
            </a:xfrm>
            <a:prstGeom prst="rect">
              <a:avLst/>
            </a:prstGeom>
            <a:gradFill rotWithShape="1">
              <a:gsLst>
                <a:gs pos="0">
                  <a:srgbClr val="E6E6E6"/>
                </a:gs>
                <a:gs pos="100000">
                  <a:srgbClr val="F3F3F3"/>
                </a:gs>
              </a:gsLst>
              <a:lin ang="16200000"/>
            </a:gradFill>
            <a:ln w="9525">
              <a:solidFill>
                <a:srgbClr val="E1E1E1"/>
              </a:solidFill>
              <a:miter lim="800000"/>
            </a:ln>
            <a:effectLst>
              <a:outerShdw blurRad="63500" dist="23000" dir="5400000" rotWithShape="0">
                <a:srgbClr val="000000">
                  <a:alpha val="34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srgbClr val="FFFFFF"/>
                </a:solidFill>
                <a:effectLst/>
                <a:uLnTx/>
                <a:uFillTx/>
                <a:latin typeface="+mj-ea"/>
                <a:ea typeface="+mj-ea"/>
                <a:cs typeface="+mn-cs"/>
              </a:endParaRPr>
            </a:p>
          </p:txBody>
        </p:sp>
        <p:sp>
          <p:nvSpPr>
            <p:cNvPr id="91" name="Rektangel 762"/>
            <p:cNvSpPr>
              <a:spLocks noChangeArrowheads="1"/>
            </p:cNvSpPr>
            <p:nvPr/>
          </p:nvSpPr>
          <p:spPr bwMode="auto">
            <a:xfrm>
              <a:off x="960237" y="1598370"/>
              <a:ext cx="1522596" cy="317550"/>
            </a:xfrm>
            <a:prstGeom prst="rect">
              <a:avLst/>
            </a:prstGeom>
            <a:noFill/>
            <a:ln w="9525">
              <a:noFill/>
              <a:miter lim="800000"/>
            </a:ln>
          </p:spPr>
          <p:txBody>
            <a:bodyPr>
              <a:spAutoFit/>
            </a:bodyPr>
            <a:lstStyle/>
            <a:p>
              <a:pPr marL="0" marR="0" lvl="0" indent="0" algn="l" defTabSz="800100" rtl="0" eaLnBrk="1" fontAlgn="base" latinLnBrk="0" hangingPunct="1">
                <a:lnSpc>
                  <a:spcPct val="100000"/>
                </a:lnSpc>
                <a:spcBef>
                  <a:spcPct val="20000"/>
                </a:spcBef>
                <a:spcAft>
                  <a:spcPct val="0"/>
                </a:spcAft>
                <a:buClrTx/>
                <a:buSzTx/>
                <a:buFontTx/>
                <a:buNone/>
                <a:defRPr/>
              </a:pPr>
              <a:r>
                <a:rPr kumimoji="0" lang="zh-CN" altLang="en-US" sz="1865" b="1" i="0" u="none" strike="noStrike" kern="1200" cap="none" spc="0" normalizeH="0" baseline="0" noProof="1">
                  <a:ln>
                    <a:noFill/>
                  </a:ln>
                  <a:solidFill>
                    <a:srgbClr val="080808"/>
                  </a:solidFill>
                  <a:effectLst>
                    <a:outerShdw blurRad="38100" dist="38100" dir="2700000" algn="tl">
                      <a:srgbClr val="C0C0C0"/>
                    </a:outerShdw>
                  </a:effectLst>
                  <a:uLnTx/>
                  <a:uFillTx/>
                  <a:latin typeface="+mj-ea"/>
                  <a:ea typeface="+mj-ea"/>
                  <a:cs typeface="微软雅黑" panose="020B0503020204020204" charset="-122"/>
                </a:rPr>
                <a:t>世界性经济危机</a:t>
              </a:r>
              <a:endParaRPr kumimoji="0" lang="zh-CN" altLang="zh-CN" sz="1465" b="0" i="0" u="none" strike="noStrike" kern="1200" cap="none" spc="0" normalizeH="0" baseline="0" noProof="1">
                <a:ln>
                  <a:noFill/>
                </a:ln>
                <a:solidFill>
                  <a:srgbClr val="080808"/>
                </a:solidFill>
                <a:effectLst>
                  <a:outerShdw blurRad="38100" dist="38100" dir="2700000" algn="tl">
                    <a:srgbClr val="C0C0C0"/>
                  </a:outerShdw>
                </a:effectLst>
                <a:uLnTx/>
                <a:uFillTx/>
                <a:latin typeface="+mj-ea"/>
                <a:ea typeface="+mj-ea"/>
                <a:cs typeface="华文细黑" panose="02010600040101010101" pitchFamily="2" charset="-122"/>
              </a:endParaRPr>
            </a:p>
          </p:txBody>
        </p:sp>
        <p:grpSp>
          <p:nvGrpSpPr>
            <p:cNvPr id="18" name="Gruppe 122"/>
            <p:cNvGrpSpPr/>
            <p:nvPr/>
          </p:nvGrpSpPr>
          <p:grpSpPr>
            <a:xfrm>
              <a:off x="942615" y="82736"/>
              <a:ext cx="1529397" cy="1386075"/>
              <a:chOff x="8199438" y="-4030663"/>
              <a:chExt cx="2574925" cy="2333625"/>
            </a:xfrm>
            <a:effectLst>
              <a:outerShdw blurRad="50800" dist="38100" dir="2700000" algn="tl" rotWithShape="0">
                <a:prstClr val="black">
                  <a:alpha val="40000"/>
                </a:prstClr>
              </a:outerShdw>
            </a:effectLst>
          </p:grpSpPr>
          <p:sp>
            <p:nvSpPr>
              <p:cNvPr id="99" name="Freeform 1014"/>
              <p:cNvSpPr/>
              <p:nvPr/>
            </p:nvSpPr>
            <p:spPr bwMode="auto">
              <a:xfrm>
                <a:off x="9155113" y="-1773238"/>
                <a:ext cx="12700" cy="19050"/>
              </a:xfrm>
              <a:custGeom>
                <a:avLst/>
                <a:gdLst/>
                <a:ahLst/>
                <a:cxnLst>
                  <a:cxn ang="0">
                    <a:pos x="0" y="12"/>
                  </a:cxn>
                  <a:cxn ang="0">
                    <a:pos x="8" y="12"/>
                  </a:cxn>
                  <a:cxn ang="0">
                    <a:pos x="4" y="0"/>
                  </a:cxn>
                  <a:cxn ang="0">
                    <a:pos x="0" y="12"/>
                  </a:cxn>
                </a:cxnLst>
                <a:rect l="0" t="0" r="r" b="b"/>
                <a:pathLst>
                  <a:path w="8" h="12">
                    <a:moveTo>
                      <a:pt x="0" y="12"/>
                    </a:moveTo>
                    <a:lnTo>
                      <a:pt x="8" y="12"/>
                    </a:lnTo>
                    <a:lnTo>
                      <a:pt x="4" y="0"/>
                    </a:lnTo>
                    <a:lnTo>
                      <a:pt x="0" y="12"/>
                    </a:lnTo>
                    <a:close/>
                  </a:path>
                </a:pathLst>
              </a:custGeom>
              <a:solidFill>
                <a:srgbClr val="212125"/>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00" name="Freeform 1015"/>
              <p:cNvSpPr/>
              <p:nvPr/>
            </p:nvSpPr>
            <p:spPr bwMode="auto">
              <a:xfrm>
                <a:off x="9075738" y="-1738313"/>
                <a:ext cx="50800" cy="28575"/>
              </a:xfrm>
              <a:custGeom>
                <a:avLst/>
                <a:gdLst/>
                <a:ahLst/>
                <a:cxnLst>
                  <a:cxn ang="0">
                    <a:pos x="4" y="16"/>
                  </a:cxn>
                  <a:cxn ang="0">
                    <a:pos x="32" y="8"/>
                  </a:cxn>
                  <a:cxn ang="0">
                    <a:pos x="4" y="2"/>
                  </a:cxn>
                  <a:cxn ang="0">
                    <a:pos x="0" y="0"/>
                  </a:cxn>
                  <a:cxn ang="0">
                    <a:pos x="0" y="18"/>
                  </a:cxn>
                  <a:cxn ang="0">
                    <a:pos x="4" y="16"/>
                  </a:cxn>
                </a:cxnLst>
                <a:rect l="0" t="0" r="r" b="b"/>
                <a:pathLst>
                  <a:path w="32" h="18">
                    <a:moveTo>
                      <a:pt x="4" y="16"/>
                    </a:moveTo>
                    <a:lnTo>
                      <a:pt x="32" y="8"/>
                    </a:lnTo>
                    <a:lnTo>
                      <a:pt x="4" y="2"/>
                    </a:lnTo>
                    <a:lnTo>
                      <a:pt x="0" y="0"/>
                    </a:lnTo>
                    <a:lnTo>
                      <a:pt x="0" y="18"/>
                    </a:lnTo>
                    <a:lnTo>
                      <a:pt x="4" y="16"/>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01" name="Freeform 1016"/>
              <p:cNvSpPr/>
              <p:nvPr/>
            </p:nvSpPr>
            <p:spPr bwMode="auto">
              <a:xfrm>
                <a:off x="9104313" y="-1782763"/>
                <a:ext cx="31750" cy="44450"/>
              </a:xfrm>
              <a:custGeom>
                <a:avLst/>
                <a:gdLst/>
                <a:ahLst/>
                <a:cxnLst>
                  <a:cxn ang="0">
                    <a:pos x="14" y="20"/>
                  </a:cxn>
                  <a:cxn ang="0">
                    <a:pos x="14" y="20"/>
                  </a:cxn>
                  <a:cxn ang="0">
                    <a:pos x="16" y="16"/>
                  </a:cxn>
                  <a:cxn ang="0">
                    <a:pos x="16" y="16"/>
                  </a:cxn>
                  <a:cxn ang="0">
                    <a:pos x="18" y="12"/>
                  </a:cxn>
                  <a:cxn ang="0">
                    <a:pos x="18" y="12"/>
                  </a:cxn>
                  <a:cxn ang="0">
                    <a:pos x="20" y="8"/>
                  </a:cxn>
                  <a:cxn ang="0">
                    <a:pos x="20" y="8"/>
                  </a:cxn>
                  <a:cxn ang="0">
                    <a:pos x="18" y="4"/>
                  </a:cxn>
                  <a:cxn ang="0">
                    <a:pos x="18" y="2"/>
                  </a:cxn>
                  <a:cxn ang="0">
                    <a:pos x="18" y="2"/>
                  </a:cxn>
                  <a:cxn ang="0">
                    <a:pos x="14" y="0"/>
                  </a:cxn>
                  <a:cxn ang="0">
                    <a:pos x="10" y="0"/>
                  </a:cxn>
                  <a:cxn ang="0">
                    <a:pos x="10" y="0"/>
                  </a:cxn>
                  <a:cxn ang="0">
                    <a:pos x="4" y="2"/>
                  </a:cxn>
                  <a:cxn ang="0">
                    <a:pos x="4" y="2"/>
                  </a:cxn>
                  <a:cxn ang="0">
                    <a:pos x="2" y="4"/>
                  </a:cxn>
                  <a:cxn ang="0">
                    <a:pos x="2" y="8"/>
                  </a:cxn>
                  <a:cxn ang="0">
                    <a:pos x="6" y="10"/>
                  </a:cxn>
                  <a:cxn ang="0">
                    <a:pos x="6" y="10"/>
                  </a:cxn>
                  <a:cxn ang="0">
                    <a:pos x="8" y="6"/>
                  </a:cxn>
                  <a:cxn ang="0">
                    <a:pos x="8" y="6"/>
                  </a:cxn>
                  <a:cxn ang="0">
                    <a:pos x="10" y="4"/>
                  </a:cxn>
                  <a:cxn ang="0">
                    <a:pos x="10" y="4"/>
                  </a:cxn>
                  <a:cxn ang="0">
                    <a:pos x="14" y="6"/>
                  </a:cxn>
                  <a:cxn ang="0">
                    <a:pos x="14" y="6"/>
                  </a:cxn>
                  <a:cxn ang="0">
                    <a:pos x="14" y="8"/>
                  </a:cxn>
                  <a:cxn ang="0">
                    <a:pos x="14" y="8"/>
                  </a:cxn>
                  <a:cxn ang="0">
                    <a:pos x="12" y="12"/>
                  </a:cxn>
                  <a:cxn ang="0">
                    <a:pos x="12" y="12"/>
                  </a:cxn>
                  <a:cxn ang="0">
                    <a:pos x="8" y="16"/>
                  </a:cxn>
                  <a:cxn ang="0">
                    <a:pos x="8" y="16"/>
                  </a:cxn>
                  <a:cxn ang="0">
                    <a:pos x="2" y="24"/>
                  </a:cxn>
                  <a:cxn ang="0">
                    <a:pos x="2" y="24"/>
                  </a:cxn>
                  <a:cxn ang="0">
                    <a:pos x="0" y="28"/>
                  </a:cxn>
                  <a:cxn ang="0">
                    <a:pos x="20" y="28"/>
                  </a:cxn>
                  <a:cxn ang="0">
                    <a:pos x="20" y="24"/>
                  </a:cxn>
                  <a:cxn ang="0">
                    <a:pos x="8" y="24"/>
                  </a:cxn>
                  <a:cxn ang="0">
                    <a:pos x="8" y="24"/>
                  </a:cxn>
                  <a:cxn ang="0">
                    <a:pos x="10" y="22"/>
                  </a:cxn>
                  <a:cxn ang="0">
                    <a:pos x="10" y="22"/>
                  </a:cxn>
                  <a:cxn ang="0">
                    <a:pos x="14" y="20"/>
                  </a:cxn>
                  <a:cxn ang="0">
                    <a:pos x="14" y="20"/>
                  </a:cxn>
                </a:cxnLst>
                <a:rect l="0" t="0" r="r" b="b"/>
                <a:pathLst>
                  <a:path w="20" h="28">
                    <a:moveTo>
                      <a:pt x="14" y="20"/>
                    </a:moveTo>
                    <a:lnTo>
                      <a:pt x="14" y="20"/>
                    </a:lnTo>
                    <a:lnTo>
                      <a:pt x="16" y="16"/>
                    </a:lnTo>
                    <a:lnTo>
                      <a:pt x="16" y="16"/>
                    </a:lnTo>
                    <a:lnTo>
                      <a:pt x="18" y="12"/>
                    </a:lnTo>
                    <a:lnTo>
                      <a:pt x="18" y="12"/>
                    </a:lnTo>
                    <a:lnTo>
                      <a:pt x="20" y="8"/>
                    </a:lnTo>
                    <a:lnTo>
                      <a:pt x="20" y="8"/>
                    </a:lnTo>
                    <a:lnTo>
                      <a:pt x="18" y="4"/>
                    </a:lnTo>
                    <a:lnTo>
                      <a:pt x="18" y="2"/>
                    </a:lnTo>
                    <a:lnTo>
                      <a:pt x="18" y="2"/>
                    </a:lnTo>
                    <a:lnTo>
                      <a:pt x="14" y="0"/>
                    </a:lnTo>
                    <a:lnTo>
                      <a:pt x="10" y="0"/>
                    </a:lnTo>
                    <a:lnTo>
                      <a:pt x="10" y="0"/>
                    </a:lnTo>
                    <a:lnTo>
                      <a:pt x="4" y="2"/>
                    </a:lnTo>
                    <a:lnTo>
                      <a:pt x="4" y="2"/>
                    </a:lnTo>
                    <a:lnTo>
                      <a:pt x="2" y="4"/>
                    </a:lnTo>
                    <a:lnTo>
                      <a:pt x="2" y="8"/>
                    </a:lnTo>
                    <a:lnTo>
                      <a:pt x="6" y="10"/>
                    </a:lnTo>
                    <a:lnTo>
                      <a:pt x="6" y="10"/>
                    </a:lnTo>
                    <a:lnTo>
                      <a:pt x="8" y="6"/>
                    </a:lnTo>
                    <a:lnTo>
                      <a:pt x="8" y="6"/>
                    </a:lnTo>
                    <a:lnTo>
                      <a:pt x="10" y="4"/>
                    </a:lnTo>
                    <a:lnTo>
                      <a:pt x="10" y="4"/>
                    </a:lnTo>
                    <a:lnTo>
                      <a:pt x="14" y="6"/>
                    </a:lnTo>
                    <a:lnTo>
                      <a:pt x="14" y="6"/>
                    </a:lnTo>
                    <a:lnTo>
                      <a:pt x="14" y="8"/>
                    </a:lnTo>
                    <a:lnTo>
                      <a:pt x="14" y="8"/>
                    </a:lnTo>
                    <a:lnTo>
                      <a:pt x="12" y="12"/>
                    </a:lnTo>
                    <a:lnTo>
                      <a:pt x="12" y="12"/>
                    </a:lnTo>
                    <a:lnTo>
                      <a:pt x="8" y="16"/>
                    </a:lnTo>
                    <a:lnTo>
                      <a:pt x="8" y="16"/>
                    </a:lnTo>
                    <a:lnTo>
                      <a:pt x="2" y="24"/>
                    </a:lnTo>
                    <a:lnTo>
                      <a:pt x="2" y="24"/>
                    </a:lnTo>
                    <a:lnTo>
                      <a:pt x="0" y="28"/>
                    </a:lnTo>
                    <a:lnTo>
                      <a:pt x="20" y="28"/>
                    </a:lnTo>
                    <a:lnTo>
                      <a:pt x="20" y="24"/>
                    </a:lnTo>
                    <a:lnTo>
                      <a:pt x="8" y="24"/>
                    </a:lnTo>
                    <a:lnTo>
                      <a:pt x="8" y="24"/>
                    </a:lnTo>
                    <a:lnTo>
                      <a:pt x="10" y="22"/>
                    </a:lnTo>
                    <a:lnTo>
                      <a:pt x="10" y="22"/>
                    </a:lnTo>
                    <a:lnTo>
                      <a:pt x="14" y="20"/>
                    </a:lnTo>
                    <a:lnTo>
                      <a:pt x="14" y="20"/>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02" name="Freeform 1017"/>
              <p:cNvSpPr>
                <a:spLocks noEditPoints="1"/>
              </p:cNvSpPr>
              <p:nvPr/>
            </p:nvSpPr>
            <p:spPr bwMode="auto">
              <a:xfrm>
                <a:off x="9139238" y="-1782763"/>
                <a:ext cx="44450" cy="44450"/>
              </a:xfrm>
              <a:custGeom>
                <a:avLst/>
                <a:gdLst/>
                <a:ahLst/>
                <a:cxnLst>
                  <a:cxn ang="0">
                    <a:pos x="10" y="0"/>
                  </a:cxn>
                  <a:cxn ang="0">
                    <a:pos x="0" y="28"/>
                  </a:cxn>
                  <a:cxn ang="0">
                    <a:pos x="6" y="28"/>
                  </a:cxn>
                  <a:cxn ang="0">
                    <a:pos x="8" y="22"/>
                  </a:cxn>
                  <a:cxn ang="0">
                    <a:pos x="18" y="22"/>
                  </a:cxn>
                  <a:cxn ang="0">
                    <a:pos x="22" y="28"/>
                  </a:cxn>
                  <a:cxn ang="0">
                    <a:pos x="28" y="28"/>
                  </a:cxn>
                  <a:cxn ang="0">
                    <a:pos x="16" y="0"/>
                  </a:cxn>
                  <a:cxn ang="0">
                    <a:pos x="10" y="0"/>
                  </a:cxn>
                  <a:cxn ang="0">
                    <a:pos x="10" y="18"/>
                  </a:cxn>
                  <a:cxn ang="0">
                    <a:pos x="14" y="6"/>
                  </a:cxn>
                  <a:cxn ang="0">
                    <a:pos x="18" y="18"/>
                  </a:cxn>
                  <a:cxn ang="0">
                    <a:pos x="10" y="18"/>
                  </a:cxn>
                </a:cxnLst>
                <a:rect l="0" t="0" r="r" b="b"/>
                <a:pathLst>
                  <a:path w="28" h="28">
                    <a:moveTo>
                      <a:pt x="10" y="0"/>
                    </a:moveTo>
                    <a:lnTo>
                      <a:pt x="0" y="28"/>
                    </a:lnTo>
                    <a:lnTo>
                      <a:pt x="6" y="28"/>
                    </a:lnTo>
                    <a:lnTo>
                      <a:pt x="8" y="22"/>
                    </a:lnTo>
                    <a:lnTo>
                      <a:pt x="18" y="22"/>
                    </a:lnTo>
                    <a:lnTo>
                      <a:pt x="22" y="28"/>
                    </a:lnTo>
                    <a:lnTo>
                      <a:pt x="28" y="28"/>
                    </a:lnTo>
                    <a:lnTo>
                      <a:pt x="16" y="0"/>
                    </a:lnTo>
                    <a:lnTo>
                      <a:pt x="10" y="0"/>
                    </a:lnTo>
                    <a:close/>
                    <a:moveTo>
                      <a:pt x="10" y="18"/>
                    </a:moveTo>
                    <a:lnTo>
                      <a:pt x="14" y="6"/>
                    </a:lnTo>
                    <a:lnTo>
                      <a:pt x="18" y="18"/>
                    </a:lnTo>
                    <a:lnTo>
                      <a:pt x="10" y="18"/>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03" name="Freeform 1018"/>
              <p:cNvSpPr/>
              <p:nvPr/>
            </p:nvSpPr>
            <p:spPr bwMode="auto">
              <a:xfrm>
                <a:off x="10679113" y="-1747838"/>
                <a:ext cx="82550" cy="47625"/>
              </a:xfrm>
              <a:custGeom>
                <a:avLst/>
                <a:gdLst/>
                <a:ahLst/>
                <a:cxnLst>
                  <a:cxn ang="0">
                    <a:pos x="0" y="0"/>
                  </a:cxn>
                  <a:cxn ang="0">
                    <a:pos x="0" y="14"/>
                  </a:cxn>
                  <a:cxn ang="0">
                    <a:pos x="0" y="30"/>
                  </a:cxn>
                  <a:cxn ang="0">
                    <a:pos x="26" y="22"/>
                  </a:cxn>
                  <a:cxn ang="0">
                    <a:pos x="52" y="14"/>
                  </a:cxn>
                  <a:cxn ang="0">
                    <a:pos x="26" y="8"/>
                  </a:cxn>
                  <a:cxn ang="0">
                    <a:pos x="0" y="0"/>
                  </a:cxn>
                </a:cxnLst>
                <a:rect l="0" t="0" r="r" b="b"/>
                <a:pathLst>
                  <a:path w="52" h="30">
                    <a:moveTo>
                      <a:pt x="0" y="0"/>
                    </a:moveTo>
                    <a:lnTo>
                      <a:pt x="0" y="14"/>
                    </a:lnTo>
                    <a:lnTo>
                      <a:pt x="0" y="30"/>
                    </a:lnTo>
                    <a:lnTo>
                      <a:pt x="26" y="22"/>
                    </a:lnTo>
                    <a:lnTo>
                      <a:pt x="52" y="14"/>
                    </a:lnTo>
                    <a:lnTo>
                      <a:pt x="26" y="8"/>
                    </a:lnTo>
                    <a:lnTo>
                      <a:pt x="0" y="0"/>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04" name="Freeform 1019"/>
              <p:cNvSpPr/>
              <p:nvPr/>
            </p:nvSpPr>
            <p:spPr bwMode="auto">
              <a:xfrm>
                <a:off x="10742613" y="-1782763"/>
                <a:ext cx="31750" cy="47625"/>
              </a:xfrm>
              <a:custGeom>
                <a:avLst/>
                <a:gdLst/>
                <a:ahLst/>
                <a:cxnLst>
                  <a:cxn ang="0">
                    <a:pos x="14" y="14"/>
                  </a:cxn>
                  <a:cxn ang="0">
                    <a:pos x="14" y="14"/>
                  </a:cxn>
                  <a:cxn ang="0">
                    <a:pos x="18" y="10"/>
                  </a:cxn>
                  <a:cxn ang="0">
                    <a:pos x="18" y="8"/>
                  </a:cxn>
                  <a:cxn ang="0">
                    <a:pos x="18" y="8"/>
                  </a:cxn>
                  <a:cxn ang="0">
                    <a:pos x="16" y="2"/>
                  </a:cxn>
                  <a:cxn ang="0">
                    <a:pos x="16" y="2"/>
                  </a:cxn>
                  <a:cxn ang="0">
                    <a:pos x="14" y="0"/>
                  </a:cxn>
                  <a:cxn ang="0">
                    <a:pos x="10" y="0"/>
                  </a:cxn>
                  <a:cxn ang="0">
                    <a:pos x="10" y="0"/>
                  </a:cxn>
                  <a:cxn ang="0">
                    <a:pos x="6" y="2"/>
                  </a:cxn>
                  <a:cxn ang="0">
                    <a:pos x="6" y="2"/>
                  </a:cxn>
                  <a:cxn ang="0">
                    <a:pos x="2" y="4"/>
                  </a:cxn>
                  <a:cxn ang="0">
                    <a:pos x="2" y="4"/>
                  </a:cxn>
                  <a:cxn ang="0">
                    <a:pos x="2" y="8"/>
                  </a:cxn>
                  <a:cxn ang="0">
                    <a:pos x="6" y="8"/>
                  </a:cxn>
                  <a:cxn ang="0">
                    <a:pos x="6" y="8"/>
                  </a:cxn>
                  <a:cxn ang="0">
                    <a:pos x="8" y="6"/>
                  </a:cxn>
                  <a:cxn ang="0">
                    <a:pos x="8" y="6"/>
                  </a:cxn>
                  <a:cxn ang="0">
                    <a:pos x="10" y="4"/>
                  </a:cxn>
                  <a:cxn ang="0">
                    <a:pos x="10" y="4"/>
                  </a:cxn>
                  <a:cxn ang="0">
                    <a:pos x="12" y="6"/>
                  </a:cxn>
                  <a:cxn ang="0">
                    <a:pos x="12" y="6"/>
                  </a:cxn>
                  <a:cxn ang="0">
                    <a:pos x="12" y="8"/>
                  </a:cxn>
                  <a:cxn ang="0">
                    <a:pos x="12" y="8"/>
                  </a:cxn>
                  <a:cxn ang="0">
                    <a:pos x="12" y="10"/>
                  </a:cxn>
                  <a:cxn ang="0">
                    <a:pos x="12" y="10"/>
                  </a:cxn>
                  <a:cxn ang="0">
                    <a:pos x="8" y="12"/>
                  </a:cxn>
                  <a:cxn ang="0">
                    <a:pos x="8" y="16"/>
                  </a:cxn>
                  <a:cxn ang="0">
                    <a:pos x="8" y="16"/>
                  </a:cxn>
                  <a:cxn ang="0">
                    <a:pos x="10" y="16"/>
                  </a:cxn>
                  <a:cxn ang="0">
                    <a:pos x="10" y="16"/>
                  </a:cxn>
                  <a:cxn ang="0">
                    <a:pos x="12" y="16"/>
                  </a:cxn>
                  <a:cxn ang="0">
                    <a:pos x="12" y="16"/>
                  </a:cxn>
                  <a:cxn ang="0">
                    <a:pos x="14" y="20"/>
                  </a:cxn>
                  <a:cxn ang="0">
                    <a:pos x="14" y="20"/>
                  </a:cxn>
                  <a:cxn ang="0">
                    <a:pos x="12" y="24"/>
                  </a:cxn>
                  <a:cxn ang="0">
                    <a:pos x="12" y="24"/>
                  </a:cxn>
                  <a:cxn ang="0">
                    <a:pos x="10" y="24"/>
                  </a:cxn>
                  <a:cxn ang="0">
                    <a:pos x="10" y="24"/>
                  </a:cxn>
                  <a:cxn ang="0">
                    <a:pos x="8" y="24"/>
                  </a:cxn>
                  <a:cxn ang="0">
                    <a:pos x="8" y="24"/>
                  </a:cxn>
                  <a:cxn ang="0">
                    <a:pos x="6" y="20"/>
                  </a:cxn>
                  <a:cxn ang="0">
                    <a:pos x="0" y="22"/>
                  </a:cxn>
                  <a:cxn ang="0">
                    <a:pos x="0" y="22"/>
                  </a:cxn>
                  <a:cxn ang="0">
                    <a:pos x="2" y="24"/>
                  </a:cxn>
                  <a:cxn ang="0">
                    <a:pos x="4" y="28"/>
                  </a:cxn>
                  <a:cxn ang="0">
                    <a:pos x="4" y="28"/>
                  </a:cxn>
                  <a:cxn ang="0">
                    <a:pos x="6" y="28"/>
                  </a:cxn>
                  <a:cxn ang="0">
                    <a:pos x="10" y="30"/>
                  </a:cxn>
                  <a:cxn ang="0">
                    <a:pos x="10" y="30"/>
                  </a:cxn>
                  <a:cxn ang="0">
                    <a:pos x="14" y="28"/>
                  </a:cxn>
                  <a:cxn ang="0">
                    <a:pos x="16" y="26"/>
                  </a:cxn>
                  <a:cxn ang="0">
                    <a:pos x="16" y="26"/>
                  </a:cxn>
                  <a:cxn ang="0">
                    <a:pos x="18" y="24"/>
                  </a:cxn>
                  <a:cxn ang="0">
                    <a:pos x="20" y="20"/>
                  </a:cxn>
                  <a:cxn ang="0">
                    <a:pos x="20" y="20"/>
                  </a:cxn>
                  <a:cxn ang="0">
                    <a:pos x="18" y="16"/>
                  </a:cxn>
                  <a:cxn ang="0">
                    <a:pos x="18" y="16"/>
                  </a:cxn>
                  <a:cxn ang="0">
                    <a:pos x="14" y="14"/>
                  </a:cxn>
                  <a:cxn ang="0">
                    <a:pos x="14" y="14"/>
                  </a:cxn>
                </a:cxnLst>
                <a:rect l="0" t="0" r="r" b="b"/>
                <a:pathLst>
                  <a:path w="20" h="30">
                    <a:moveTo>
                      <a:pt x="14" y="14"/>
                    </a:moveTo>
                    <a:lnTo>
                      <a:pt x="14" y="14"/>
                    </a:lnTo>
                    <a:lnTo>
                      <a:pt x="18" y="10"/>
                    </a:lnTo>
                    <a:lnTo>
                      <a:pt x="18" y="8"/>
                    </a:lnTo>
                    <a:lnTo>
                      <a:pt x="18" y="8"/>
                    </a:lnTo>
                    <a:lnTo>
                      <a:pt x="16" y="2"/>
                    </a:lnTo>
                    <a:lnTo>
                      <a:pt x="16" y="2"/>
                    </a:lnTo>
                    <a:lnTo>
                      <a:pt x="14" y="0"/>
                    </a:lnTo>
                    <a:lnTo>
                      <a:pt x="10" y="0"/>
                    </a:lnTo>
                    <a:lnTo>
                      <a:pt x="10" y="0"/>
                    </a:lnTo>
                    <a:lnTo>
                      <a:pt x="6" y="2"/>
                    </a:lnTo>
                    <a:lnTo>
                      <a:pt x="6" y="2"/>
                    </a:lnTo>
                    <a:lnTo>
                      <a:pt x="2" y="4"/>
                    </a:lnTo>
                    <a:lnTo>
                      <a:pt x="2" y="4"/>
                    </a:lnTo>
                    <a:lnTo>
                      <a:pt x="2" y="8"/>
                    </a:lnTo>
                    <a:lnTo>
                      <a:pt x="6" y="8"/>
                    </a:lnTo>
                    <a:lnTo>
                      <a:pt x="6" y="8"/>
                    </a:lnTo>
                    <a:lnTo>
                      <a:pt x="8" y="6"/>
                    </a:lnTo>
                    <a:lnTo>
                      <a:pt x="8" y="6"/>
                    </a:lnTo>
                    <a:lnTo>
                      <a:pt x="10" y="4"/>
                    </a:lnTo>
                    <a:lnTo>
                      <a:pt x="10" y="4"/>
                    </a:lnTo>
                    <a:lnTo>
                      <a:pt x="12" y="6"/>
                    </a:lnTo>
                    <a:lnTo>
                      <a:pt x="12" y="6"/>
                    </a:lnTo>
                    <a:lnTo>
                      <a:pt x="12" y="8"/>
                    </a:lnTo>
                    <a:lnTo>
                      <a:pt x="12" y="8"/>
                    </a:lnTo>
                    <a:lnTo>
                      <a:pt x="12" y="10"/>
                    </a:lnTo>
                    <a:lnTo>
                      <a:pt x="12" y="10"/>
                    </a:lnTo>
                    <a:lnTo>
                      <a:pt x="8" y="12"/>
                    </a:lnTo>
                    <a:lnTo>
                      <a:pt x="8" y="16"/>
                    </a:lnTo>
                    <a:lnTo>
                      <a:pt x="8" y="16"/>
                    </a:lnTo>
                    <a:lnTo>
                      <a:pt x="10" y="16"/>
                    </a:lnTo>
                    <a:lnTo>
                      <a:pt x="10" y="16"/>
                    </a:lnTo>
                    <a:lnTo>
                      <a:pt x="12" y="16"/>
                    </a:lnTo>
                    <a:lnTo>
                      <a:pt x="12" y="16"/>
                    </a:lnTo>
                    <a:lnTo>
                      <a:pt x="14" y="20"/>
                    </a:lnTo>
                    <a:lnTo>
                      <a:pt x="14" y="20"/>
                    </a:lnTo>
                    <a:lnTo>
                      <a:pt x="12" y="24"/>
                    </a:lnTo>
                    <a:lnTo>
                      <a:pt x="12" y="24"/>
                    </a:lnTo>
                    <a:lnTo>
                      <a:pt x="10" y="24"/>
                    </a:lnTo>
                    <a:lnTo>
                      <a:pt x="10" y="24"/>
                    </a:lnTo>
                    <a:lnTo>
                      <a:pt x="8" y="24"/>
                    </a:lnTo>
                    <a:lnTo>
                      <a:pt x="8" y="24"/>
                    </a:lnTo>
                    <a:lnTo>
                      <a:pt x="6" y="20"/>
                    </a:lnTo>
                    <a:lnTo>
                      <a:pt x="0" y="22"/>
                    </a:lnTo>
                    <a:lnTo>
                      <a:pt x="0" y="22"/>
                    </a:lnTo>
                    <a:lnTo>
                      <a:pt x="2" y="24"/>
                    </a:lnTo>
                    <a:lnTo>
                      <a:pt x="4" y="28"/>
                    </a:lnTo>
                    <a:lnTo>
                      <a:pt x="4" y="28"/>
                    </a:lnTo>
                    <a:lnTo>
                      <a:pt x="6" y="28"/>
                    </a:lnTo>
                    <a:lnTo>
                      <a:pt x="10" y="30"/>
                    </a:lnTo>
                    <a:lnTo>
                      <a:pt x="10" y="30"/>
                    </a:lnTo>
                    <a:lnTo>
                      <a:pt x="14" y="28"/>
                    </a:lnTo>
                    <a:lnTo>
                      <a:pt x="16" y="26"/>
                    </a:lnTo>
                    <a:lnTo>
                      <a:pt x="16" y="26"/>
                    </a:lnTo>
                    <a:lnTo>
                      <a:pt x="18" y="24"/>
                    </a:lnTo>
                    <a:lnTo>
                      <a:pt x="20" y="20"/>
                    </a:lnTo>
                    <a:lnTo>
                      <a:pt x="20" y="20"/>
                    </a:lnTo>
                    <a:lnTo>
                      <a:pt x="18" y="16"/>
                    </a:lnTo>
                    <a:lnTo>
                      <a:pt x="18" y="16"/>
                    </a:lnTo>
                    <a:lnTo>
                      <a:pt x="14" y="14"/>
                    </a:lnTo>
                    <a:lnTo>
                      <a:pt x="14" y="1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05" name="Freeform 1020"/>
              <p:cNvSpPr/>
              <p:nvPr/>
            </p:nvSpPr>
            <p:spPr bwMode="auto">
              <a:xfrm>
                <a:off x="9917113" y="-1782763"/>
                <a:ext cx="38100" cy="69850"/>
              </a:xfrm>
              <a:custGeom>
                <a:avLst/>
                <a:gdLst/>
                <a:ahLst/>
                <a:cxnLst>
                  <a:cxn ang="0">
                    <a:pos x="20" y="20"/>
                  </a:cxn>
                  <a:cxn ang="0">
                    <a:pos x="22" y="16"/>
                  </a:cxn>
                  <a:cxn ang="0">
                    <a:pos x="24" y="12"/>
                  </a:cxn>
                  <a:cxn ang="0">
                    <a:pos x="20" y="4"/>
                  </a:cxn>
                  <a:cxn ang="0">
                    <a:pos x="18" y="2"/>
                  </a:cxn>
                  <a:cxn ang="0">
                    <a:pos x="10" y="0"/>
                  </a:cxn>
                  <a:cxn ang="0">
                    <a:pos x="2" y="2"/>
                  </a:cxn>
                  <a:cxn ang="0">
                    <a:pos x="0" y="6"/>
                  </a:cxn>
                  <a:cxn ang="0">
                    <a:pos x="0" y="14"/>
                  </a:cxn>
                  <a:cxn ang="0">
                    <a:pos x="10" y="10"/>
                  </a:cxn>
                  <a:cxn ang="0">
                    <a:pos x="10" y="8"/>
                  </a:cxn>
                  <a:cxn ang="0">
                    <a:pos x="12" y="6"/>
                  </a:cxn>
                  <a:cxn ang="0">
                    <a:pos x="14" y="8"/>
                  </a:cxn>
                  <a:cxn ang="0">
                    <a:pos x="14" y="10"/>
                  </a:cxn>
                  <a:cxn ang="0">
                    <a:pos x="14" y="12"/>
                  </a:cxn>
                  <a:cxn ang="0">
                    <a:pos x="14" y="16"/>
                  </a:cxn>
                  <a:cxn ang="0">
                    <a:pos x="12" y="16"/>
                  </a:cxn>
                  <a:cxn ang="0">
                    <a:pos x="8" y="24"/>
                  </a:cxn>
                  <a:cxn ang="0">
                    <a:pos x="12" y="24"/>
                  </a:cxn>
                  <a:cxn ang="0">
                    <a:pos x="14" y="26"/>
                  </a:cxn>
                  <a:cxn ang="0">
                    <a:pos x="14" y="28"/>
                  </a:cxn>
                  <a:cxn ang="0">
                    <a:pos x="14" y="32"/>
                  </a:cxn>
                  <a:cxn ang="0">
                    <a:pos x="14" y="36"/>
                  </a:cxn>
                  <a:cxn ang="0">
                    <a:pos x="12" y="38"/>
                  </a:cxn>
                  <a:cxn ang="0">
                    <a:pos x="10" y="36"/>
                  </a:cxn>
                  <a:cxn ang="0">
                    <a:pos x="10" y="26"/>
                  </a:cxn>
                  <a:cxn ang="0">
                    <a:pos x="0" y="30"/>
                  </a:cxn>
                  <a:cxn ang="0">
                    <a:pos x="0" y="38"/>
                  </a:cxn>
                  <a:cxn ang="0">
                    <a:pos x="4" y="42"/>
                  </a:cxn>
                  <a:cxn ang="0">
                    <a:pos x="12" y="44"/>
                  </a:cxn>
                  <a:cxn ang="0">
                    <a:pos x="18" y="42"/>
                  </a:cxn>
                  <a:cxn ang="0">
                    <a:pos x="22" y="38"/>
                  </a:cxn>
                  <a:cxn ang="0">
                    <a:pos x="24" y="30"/>
                  </a:cxn>
                  <a:cxn ang="0">
                    <a:pos x="22" y="22"/>
                  </a:cxn>
                  <a:cxn ang="0">
                    <a:pos x="20" y="20"/>
                  </a:cxn>
                </a:cxnLst>
                <a:rect l="0" t="0" r="r" b="b"/>
                <a:pathLst>
                  <a:path w="24" h="44">
                    <a:moveTo>
                      <a:pt x="20" y="20"/>
                    </a:moveTo>
                    <a:lnTo>
                      <a:pt x="20" y="20"/>
                    </a:lnTo>
                    <a:lnTo>
                      <a:pt x="22" y="16"/>
                    </a:lnTo>
                    <a:lnTo>
                      <a:pt x="22" y="16"/>
                    </a:lnTo>
                    <a:lnTo>
                      <a:pt x="24" y="12"/>
                    </a:lnTo>
                    <a:lnTo>
                      <a:pt x="24" y="12"/>
                    </a:lnTo>
                    <a:lnTo>
                      <a:pt x="22" y="6"/>
                    </a:lnTo>
                    <a:lnTo>
                      <a:pt x="20" y="4"/>
                    </a:lnTo>
                    <a:lnTo>
                      <a:pt x="20" y="4"/>
                    </a:lnTo>
                    <a:lnTo>
                      <a:pt x="18" y="2"/>
                    </a:lnTo>
                    <a:lnTo>
                      <a:pt x="10" y="0"/>
                    </a:lnTo>
                    <a:lnTo>
                      <a:pt x="10" y="0"/>
                    </a:lnTo>
                    <a:lnTo>
                      <a:pt x="6" y="0"/>
                    </a:lnTo>
                    <a:lnTo>
                      <a:pt x="2" y="2"/>
                    </a:lnTo>
                    <a:lnTo>
                      <a:pt x="2" y="2"/>
                    </a:lnTo>
                    <a:lnTo>
                      <a:pt x="0" y="6"/>
                    </a:lnTo>
                    <a:lnTo>
                      <a:pt x="0" y="10"/>
                    </a:lnTo>
                    <a:lnTo>
                      <a:pt x="0" y="14"/>
                    </a:lnTo>
                    <a:lnTo>
                      <a:pt x="10" y="14"/>
                    </a:lnTo>
                    <a:lnTo>
                      <a:pt x="10" y="10"/>
                    </a:lnTo>
                    <a:lnTo>
                      <a:pt x="10" y="10"/>
                    </a:lnTo>
                    <a:lnTo>
                      <a:pt x="10" y="8"/>
                    </a:lnTo>
                    <a:lnTo>
                      <a:pt x="10" y="8"/>
                    </a:lnTo>
                    <a:lnTo>
                      <a:pt x="12" y="6"/>
                    </a:lnTo>
                    <a:lnTo>
                      <a:pt x="12" y="6"/>
                    </a:lnTo>
                    <a:lnTo>
                      <a:pt x="14" y="8"/>
                    </a:lnTo>
                    <a:lnTo>
                      <a:pt x="14" y="8"/>
                    </a:lnTo>
                    <a:lnTo>
                      <a:pt x="14" y="10"/>
                    </a:lnTo>
                    <a:lnTo>
                      <a:pt x="14" y="12"/>
                    </a:lnTo>
                    <a:lnTo>
                      <a:pt x="14" y="12"/>
                    </a:lnTo>
                    <a:lnTo>
                      <a:pt x="14" y="16"/>
                    </a:lnTo>
                    <a:lnTo>
                      <a:pt x="14" y="16"/>
                    </a:lnTo>
                    <a:lnTo>
                      <a:pt x="12" y="16"/>
                    </a:lnTo>
                    <a:lnTo>
                      <a:pt x="12" y="16"/>
                    </a:lnTo>
                    <a:lnTo>
                      <a:pt x="8" y="18"/>
                    </a:lnTo>
                    <a:lnTo>
                      <a:pt x="8" y="24"/>
                    </a:lnTo>
                    <a:lnTo>
                      <a:pt x="8" y="24"/>
                    </a:lnTo>
                    <a:lnTo>
                      <a:pt x="12" y="24"/>
                    </a:lnTo>
                    <a:lnTo>
                      <a:pt x="12" y="24"/>
                    </a:lnTo>
                    <a:lnTo>
                      <a:pt x="14" y="26"/>
                    </a:lnTo>
                    <a:lnTo>
                      <a:pt x="14" y="26"/>
                    </a:lnTo>
                    <a:lnTo>
                      <a:pt x="14" y="28"/>
                    </a:lnTo>
                    <a:lnTo>
                      <a:pt x="14" y="32"/>
                    </a:lnTo>
                    <a:lnTo>
                      <a:pt x="14" y="32"/>
                    </a:lnTo>
                    <a:lnTo>
                      <a:pt x="14" y="36"/>
                    </a:lnTo>
                    <a:lnTo>
                      <a:pt x="14" y="36"/>
                    </a:lnTo>
                    <a:lnTo>
                      <a:pt x="12" y="38"/>
                    </a:lnTo>
                    <a:lnTo>
                      <a:pt x="12" y="38"/>
                    </a:lnTo>
                    <a:lnTo>
                      <a:pt x="10" y="36"/>
                    </a:lnTo>
                    <a:lnTo>
                      <a:pt x="10" y="36"/>
                    </a:lnTo>
                    <a:lnTo>
                      <a:pt x="10" y="34"/>
                    </a:lnTo>
                    <a:lnTo>
                      <a:pt x="10" y="26"/>
                    </a:lnTo>
                    <a:lnTo>
                      <a:pt x="0" y="26"/>
                    </a:lnTo>
                    <a:lnTo>
                      <a:pt x="0" y="30"/>
                    </a:lnTo>
                    <a:lnTo>
                      <a:pt x="0" y="30"/>
                    </a:lnTo>
                    <a:lnTo>
                      <a:pt x="0" y="38"/>
                    </a:lnTo>
                    <a:lnTo>
                      <a:pt x="0" y="38"/>
                    </a:lnTo>
                    <a:lnTo>
                      <a:pt x="4" y="42"/>
                    </a:lnTo>
                    <a:lnTo>
                      <a:pt x="4" y="42"/>
                    </a:lnTo>
                    <a:lnTo>
                      <a:pt x="12" y="44"/>
                    </a:lnTo>
                    <a:lnTo>
                      <a:pt x="12" y="44"/>
                    </a:lnTo>
                    <a:lnTo>
                      <a:pt x="18" y="42"/>
                    </a:lnTo>
                    <a:lnTo>
                      <a:pt x="18" y="42"/>
                    </a:lnTo>
                    <a:lnTo>
                      <a:pt x="22" y="38"/>
                    </a:lnTo>
                    <a:lnTo>
                      <a:pt x="22" y="38"/>
                    </a:lnTo>
                    <a:lnTo>
                      <a:pt x="24" y="30"/>
                    </a:lnTo>
                    <a:lnTo>
                      <a:pt x="24" y="30"/>
                    </a:lnTo>
                    <a:lnTo>
                      <a:pt x="22" y="22"/>
                    </a:lnTo>
                    <a:lnTo>
                      <a:pt x="22" y="22"/>
                    </a:lnTo>
                    <a:lnTo>
                      <a:pt x="20" y="20"/>
                    </a:lnTo>
                    <a:lnTo>
                      <a:pt x="20" y="20"/>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06" name="Freeform 1021"/>
              <p:cNvSpPr/>
              <p:nvPr/>
            </p:nvSpPr>
            <p:spPr bwMode="auto">
              <a:xfrm>
                <a:off x="9237663" y="-1779588"/>
                <a:ext cx="92075" cy="69850"/>
              </a:xfrm>
              <a:custGeom>
                <a:avLst/>
                <a:gdLst/>
                <a:ahLst/>
                <a:cxnLst>
                  <a:cxn ang="0">
                    <a:pos x="0" y="44"/>
                  </a:cxn>
                  <a:cxn ang="0">
                    <a:pos x="12" y="44"/>
                  </a:cxn>
                  <a:cxn ang="0">
                    <a:pos x="12" y="24"/>
                  </a:cxn>
                  <a:cxn ang="0">
                    <a:pos x="22" y="24"/>
                  </a:cxn>
                  <a:cxn ang="0">
                    <a:pos x="22" y="44"/>
                  </a:cxn>
                  <a:cxn ang="0">
                    <a:pos x="22" y="44"/>
                  </a:cxn>
                  <a:cxn ang="0">
                    <a:pos x="36" y="44"/>
                  </a:cxn>
                  <a:cxn ang="0">
                    <a:pos x="36" y="24"/>
                  </a:cxn>
                  <a:cxn ang="0">
                    <a:pos x="46" y="24"/>
                  </a:cxn>
                  <a:cxn ang="0">
                    <a:pos x="46" y="44"/>
                  </a:cxn>
                  <a:cxn ang="0">
                    <a:pos x="46" y="44"/>
                  </a:cxn>
                  <a:cxn ang="0">
                    <a:pos x="58" y="44"/>
                  </a:cxn>
                  <a:cxn ang="0">
                    <a:pos x="58" y="0"/>
                  </a:cxn>
                  <a:cxn ang="0">
                    <a:pos x="58" y="0"/>
                  </a:cxn>
                  <a:cxn ang="0">
                    <a:pos x="0" y="0"/>
                  </a:cxn>
                  <a:cxn ang="0">
                    <a:pos x="0" y="44"/>
                  </a:cxn>
                </a:cxnLst>
                <a:rect l="0" t="0" r="r" b="b"/>
                <a:pathLst>
                  <a:path w="57" h="44">
                    <a:moveTo>
                      <a:pt x="0" y="44"/>
                    </a:moveTo>
                    <a:lnTo>
                      <a:pt x="12" y="44"/>
                    </a:lnTo>
                    <a:lnTo>
                      <a:pt x="12" y="24"/>
                    </a:lnTo>
                    <a:lnTo>
                      <a:pt x="22" y="24"/>
                    </a:lnTo>
                    <a:lnTo>
                      <a:pt x="22" y="44"/>
                    </a:lnTo>
                    <a:lnTo>
                      <a:pt x="22" y="44"/>
                    </a:lnTo>
                    <a:lnTo>
                      <a:pt x="36" y="44"/>
                    </a:lnTo>
                    <a:lnTo>
                      <a:pt x="36" y="24"/>
                    </a:lnTo>
                    <a:lnTo>
                      <a:pt x="46" y="24"/>
                    </a:lnTo>
                    <a:lnTo>
                      <a:pt x="46" y="44"/>
                    </a:lnTo>
                    <a:lnTo>
                      <a:pt x="46" y="44"/>
                    </a:lnTo>
                    <a:lnTo>
                      <a:pt x="58" y="44"/>
                    </a:lnTo>
                    <a:lnTo>
                      <a:pt x="58" y="0"/>
                    </a:lnTo>
                    <a:lnTo>
                      <a:pt x="58" y="0"/>
                    </a:lnTo>
                    <a:lnTo>
                      <a:pt x="0" y="0"/>
                    </a:lnTo>
                    <a:lnTo>
                      <a:pt x="0" y="4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07" name="Freeform 1022"/>
              <p:cNvSpPr/>
              <p:nvPr/>
            </p:nvSpPr>
            <p:spPr bwMode="auto">
              <a:xfrm>
                <a:off x="9348788" y="-1779588"/>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08" name="Freeform 1023"/>
              <p:cNvSpPr/>
              <p:nvPr/>
            </p:nvSpPr>
            <p:spPr bwMode="auto">
              <a:xfrm>
                <a:off x="9383713" y="-1779588"/>
                <a:ext cx="57150" cy="69850"/>
              </a:xfrm>
              <a:custGeom>
                <a:avLst/>
                <a:gdLst/>
                <a:ahLst/>
                <a:cxnLst>
                  <a:cxn ang="0">
                    <a:pos x="24" y="24"/>
                  </a:cxn>
                  <a:cxn ang="0">
                    <a:pos x="14" y="24"/>
                  </a:cxn>
                  <a:cxn ang="0">
                    <a:pos x="14" y="0"/>
                  </a:cxn>
                  <a:cxn ang="0">
                    <a:pos x="14" y="0"/>
                  </a:cxn>
                  <a:cxn ang="0">
                    <a:pos x="0" y="0"/>
                  </a:cxn>
                  <a:cxn ang="0">
                    <a:pos x="0" y="44"/>
                  </a:cxn>
                  <a:cxn ang="0">
                    <a:pos x="36" y="44"/>
                  </a:cxn>
                  <a:cxn ang="0">
                    <a:pos x="36" y="0"/>
                  </a:cxn>
                  <a:cxn ang="0">
                    <a:pos x="36" y="0"/>
                  </a:cxn>
                  <a:cxn ang="0">
                    <a:pos x="24" y="0"/>
                  </a:cxn>
                  <a:cxn ang="0">
                    <a:pos x="24" y="24"/>
                  </a:cxn>
                </a:cxnLst>
                <a:rect l="0" t="0" r="r" b="b"/>
                <a:pathLst>
                  <a:path w="36" h="44">
                    <a:moveTo>
                      <a:pt x="24" y="24"/>
                    </a:moveTo>
                    <a:lnTo>
                      <a:pt x="14" y="24"/>
                    </a:lnTo>
                    <a:lnTo>
                      <a:pt x="14" y="0"/>
                    </a:lnTo>
                    <a:lnTo>
                      <a:pt x="14" y="0"/>
                    </a:lnTo>
                    <a:lnTo>
                      <a:pt x="0" y="0"/>
                    </a:lnTo>
                    <a:lnTo>
                      <a:pt x="0" y="44"/>
                    </a:lnTo>
                    <a:lnTo>
                      <a:pt x="36" y="44"/>
                    </a:lnTo>
                    <a:lnTo>
                      <a:pt x="36" y="0"/>
                    </a:lnTo>
                    <a:lnTo>
                      <a:pt x="36" y="0"/>
                    </a:lnTo>
                    <a:lnTo>
                      <a:pt x="24" y="0"/>
                    </a:lnTo>
                    <a:lnTo>
                      <a:pt x="24" y="2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09" name="Freeform 1024"/>
              <p:cNvSpPr/>
              <p:nvPr/>
            </p:nvSpPr>
            <p:spPr bwMode="auto">
              <a:xfrm>
                <a:off x="9459913" y="-1779588"/>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10" name="Freeform 1025"/>
              <p:cNvSpPr/>
              <p:nvPr/>
            </p:nvSpPr>
            <p:spPr bwMode="auto">
              <a:xfrm>
                <a:off x="9513888" y="-1779588"/>
                <a:ext cx="76200" cy="69850"/>
              </a:xfrm>
              <a:custGeom>
                <a:avLst/>
                <a:gdLst/>
                <a:ahLst/>
                <a:cxnLst>
                  <a:cxn ang="0">
                    <a:pos x="36" y="24"/>
                  </a:cxn>
                  <a:cxn ang="0">
                    <a:pos x="24" y="24"/>
                  </a:cxn>
                  <a:cxn ang="0">
                    <a:pos x="24" y="24"/>
                  </a:cxn>
                  <a:cxn ang="0">
                    <a:pos x="24" y="0"/>
                  </a:cxn>
                  <a:cxn ang="0">
                    <a:pos x="24" y="0"/>
                  </a:cxn>
                  <a:cxn ang="0">
                    <a:pos x="12" y="0"/>
                  </a:cxn>
                  <a:cxn ang="0">
                    <a:pos x="12" y="0"/>
                  </a:cxn>
                  <a:cxn ang="0">
                    <a:pos x="12" y="24"/>
                  </a:cxn>
                  <a:cxn ang="0">
                    <a:pos x="0" y="24"/>
                  </a:cxn>
                  <a:cxn ang="0">
                    <a:pos x="0" y="24"/>
                  </a:cxn>
                  <a:cxn ang="0">
                    <a:pos x="0" y="44"/>
                  </a:cxn>
                  <a:cxn ang="0">
                    <a:pos x="0" y="44"/>
                  </a:cxn>
                  <a:cxn ang="0">
                    <a:pos x="14" y="44"/>
                  </a:cxn>
                  <a:cxn ang="0">
                    <a:pos x="14" y="44"/>
                  </a:cxn>
                  <a:cxn ang="0">
                    <a:pos x="14" y="24"/>
                  </a:cxn>
                  <a:cxn ang="0">
                    <a:pos x="24" y="24"/>
                  </a:cxn>
                  <a:cxn ang="0">
                    <a:pos x="24" y="24"/>
                  </a:cxn>
                  <a:cxn ang="0">
                    <a:pos x="24" y="44"/>
                  </a:cxn>
                  <a:cxn ang="0">
                    <a:pos x="24" y="44"/>
                  </a:cxn>
                  <a:cxn ang="0">
                    <a:pos x="36" y="44"/>
                  </a:cxn>
                  <a:cxn ang="0">
                    <a:pos x="36" y="44"/>
                  </a:cxn>
                  <a:cxn ang="0">
                    <a:pos x="36" y="24"/>
                  </a:cxn>
                  <a:cxn ang="0">
                    <a:pos x="48" y="24"/>
                  </a:cxn>
                  <a:cxn ang="0">
                    <a:pos x="48" y="24"/>
                  </a:cxn>
                  <a:cxn ang="0">
                    <a:pos x="48" y="0"/>
                  </a:cxn>
                  <a:cxn ang="0">
                    <a:pos x="48" y="0"/>
                  </a:cxn>
                  <a:cxn ang="0">
                    <a:pos x="36" y="0"/>
                  </a:cxn>
                  <a:cxn ang="0">
                    <a:pos x="36" y="0"/>
                  </a:cxn>
                  <a:cxn ang="0">
                    <a:pos x="36" y="24"/>
                  </a:cxn>
                  <a:cxn ang="0">
                    <a:pos x="36" y="24"/>
                  </a:cxn>
                </a:cxnLst>
                <a:rect l="0" t="0" r="r" b="b"/>
                <a:pathLst>
                  <a:path w="48" h="44">
                    <a:moveTo>
                      <a:pt x="36" y="24"/>
                    </a:moveTo>
                    <a:lnTo>
                      <a:pt x="24" y="24"/>
                    </a:lnTo>
                    <a:lnTo>
                      <a:pt x="24" y="24"/>
                    </a:lnTo>
                    <a:lnTo>
                      <a:pt x="24" y="0"/>
                    </a:lnTo>
                    <a:lnTo>
                      <a:pt x="24" y="0"/>
                    </a:lnTo>
                    <a:lnTo>
                      <a:pt x="12" y="0"/>
                    </a:lnTo>
                    <a:lnTo>
                      <a:pt x="12" y="0"/>
                    </a:lnTo>
                    <a:lnTo>
                      <a:pt x="12" y="24"/>
                    </a:lnTo>
                    <a:lnTo>
                      <a:pt x="0" y="24"/>
                    </a:lnTo>
                    <a:lnTo>
                      <a:pt x="0" y="24"/>
                    </a:lnTo>
                    <a:lnTo>
                      <a:pt x="0" y="44"/>
                    </a:lnTo>
                    <a:lnTo>
                      <a:pt x="0" y="44"/>
                    </a:lnTo>
                    <a:lnTo>
                      <a:pt x="14" y="44"/>
                    </a:lnTo>
                    <a:lnTo>
                      <a:pt x="14" y="44"/>
                    </a:lnTo>
                    <a:lnTo>
                      <a:pt x="14" y="24"/>
                    </a:lnTo>
                    <a:lnTo>
                      <a:pt x="24" y="24"/>
                    </a:lnTo>
                    <a:lnTo>
                      <a:pt x="24" y="24"/>
                    </a:lnTo>
                    <a:lnTo>
                      <a:pt x="24" y="44"/>
                    </a:lnTo>
                    <a:lnTo>
                      <a:pt x="24" y="44"/>
                    </a:lnTo>
                    <a:lnTo>
                      <a:pt x="36" y="44"/>
                    </a:lnTo>
                    <a:lnTo>
                      <a:pt x="36" y="44"/>
                    </a:lnTo>
                    <a:lnTo>
                      <a:pt x="36" y="24"/>
                    </a:lnTo>
                    <a:lnTo>
                      <a:pt x="48" y="24"/>
                    </a:lnTo>
                    <a:lnTo>
                      <a:pt x="48" y="24"/>
                    </a:lnTo>
                    <a:lnTo>
                      <a:pt x="48" y="0"/>
                    </a:lnTo>
                    <a:lnTo>
                      <a:pt x="48" y="0"/>
                    </a:lnTo>
                    <a:lnTo>
                      <a:pt x="36" y="0"/>
                    </a:lnTo>
                    <a:lnTo>
                      <a:pt x="36" y="0"/>
                    </a:lnTo>
                    <a:lnTo>
                      <a:pt x="36" y="24"/>
                    </a:lnTo>
                    <a:lnTo>
                      <a:pt x="36" y="2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11" name="Freeform 1026"/>
              <p:cNvSpPr/>
              <p:nvPr/>
            </p:nvSpPr>
            <p:spPr bwMode="auto">
              <a:xfrm>
                <a:off x="9494838" y="-1779588"/>
                <a:ext cx="19050" cy="38100"/>
              </a:xfrm>
              <a:custGeom>
                <a:avLst/>
                <a:gdLst/>
                <a:ahLst/>
                <a:cxnLst>
                  <a:cxn ang="0">
                    <a:pos x="12" y="0"/>
                  </a:cxn>
                  <a:cxn ang="0">
                    <a:pos x="12" y="0"/>
                  </a:cxn>
                  <a:cxn ang="0">
                    <a:pos x="0" y="0"/>
                  </a:cxn>
                  <a:cxn ang="0">
                    <a:pos x="0" y="0"/>
                  </a:cxn>
                  <a:cxn ang="0">
                    <a:pos x="0" y="24"/>
                  </a:cxn>
                  <a:cxn ang="0">
                    <a:pos x="0" y="24"/>
                  </a:cxn>
                  <a:cxn ang="0">
                    <a:pos x="12" y="24"/>
                  </a:cxn>
                  <a:cxn ang="0">
                    <a:pos x="12" y="24"/>
                  </a:cxn>
                  <a:cxn ang="0">
                    <a:pos x="12" y="0"/>
                  </a:cxn>
                  <a:cxn ang="0">
                    <a:pos x="12" y="0"/>
                  </a:cxn>
                </a:cxnLst>
                <a:rect l="0" t="0" r="r" b="b"/>
                <a:pathLst>
                  <a:path w="12" h="24">
                    <a:moveTo>
                      <a:pt x="12" y="0"/>
                    </a:moveTo>
                    <a:lnTo>
                      <a:pt x="12" y="0"/>
                    </a:lnTo>
                    <a:lnTo>
                      <a:pt x="0" y="0"/>
                    </a:lnTo>
                    <a:lnTo>
                      <a:pt x="0" y="0"/>
                    </a:lnTo>
                    <a:lnTo>
                      <a:pt x="0" y="24"/>
                    </a:lnTo>
                    <a:lnTo>
                      <a:pt x="0" y="24"/>
                    </a:lnTo>
                    <a:lnTo>
                      <a:pt x="12" y="24"/>
                    </a:lnTo>
                    <a:lnTo>
                      <a:pt x="12" y="24"/>
                    </a:lnTo>
                    <a:lnTo>
                      <a:pt x="12" y="0"/>
                    </a:lnTo>
                    <a:lnTo>
                      <a:pt x="12" y="0"/>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12" name="Freeform 1027"/>
              <p:cNvSpPr/>
              <p:nvPr/>
            </p:nvSpPr>
            <p:spPr bwMode="auto">
              <a:xfrm>
                <a:off x="9605963" y="-1779588"/>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13" name="Freeform 1028"/>
              <p:cNvSpPr/>
              <p:nvPr/>
            </p:nvSpPr>
            <p:spPr bwMode="auto">
              <a:xfrm>
                <a:off x="9644063" y="-1779588"/>
                <a:ext cx="19050" cy="69850"/>
              </a:xfrm>
              <a:custGeom>
                <a:avLst/>
                <a:gdLst/>
                <a:ahLst/>
                <a:cxnLst>
                  <a:cxn ang="0">
                    <a:pos x="0" y="44"/>
                  </a:cxn>
                  <a:cxn ang="0">
                    <a:pos x="0" y="44"/>
                  </a:cxn>
                  <a:cxn ang="0">
                    <a:pos x="12" y="44"/>
                  </a:cxn>
                  <a:cxn ang="0">
                    <a:pos x="12" y="44"/>
                  </a:cxn>
                  <a:cxn ang="0">
                    <a:pos x="12" y="0"/>
                  </a:cxn>
                  <a:cxn ang="0">
                    <a:pos x="12" y="0"/>
                  </a:cxn>
                  <a:cxn ang="0">
                    <a:pos x="0" y="0"/>
                  </a:cxn>
                  <a:cxn ang="0">
                    <a:pos x="0" y="0"/>
                  </a:cxn>
                  <a:cxn ang="0">
                    <a:pos x="0" y="44"/>
                  </a:cxn>
                  <a:cxn ang="0">
                    <a:pos x="0" y="44"/>
                  </a:cxn>
                </a:cxnLst>
                <a:rect l="0" t="0" r="r" b="b"/>
                <a:pathLst>
                  <a:path w="12" h="44">
                    <a:moveTo>
                      <a:pt x="0" y="44"/>
                    </a:moveTo>
                    <a:lnTo>
                      <a:pt x="0" y="44"/>
                    </a:lnTo>
                    <a:lnTo>
                      <a:pt x="12" y="44"/>
                    </a:lnTo>
                    <a:lnTo>
                      <a:pt x="12" y="44"/>
                    </a:lnTo>
                    <a:lnTo>
                      <a:pt x="12" y="0"/>
                    </a:lnTo>
                    <a:lnTo>
                      <a:pt x="12"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14" name="Freeform 1029"/>
              <p:cNvSpPr/>
              <p:nvPr/>
            </p:nvSpPr>
            <p:spPr bwMode="auto">
              <a:xfrm>
                <a:off x="9682163" y="-1779588"/>
                <a:ext cx="19050" cy="69850"/>
              </a:xfrm>
              <a:custGeom>
                <a:avLst/>
                <a:gdLst/>
                <a:ahLst/>
                <a:cxnLst>
                  <a:cxn ang="0">
                    <a:pos x="0" y="44"/>
                  </a:cxn>
                  <a:cxn ang="0">
                    <a:pos x="0" y="44"/>
                  </a:cxn>
                  <a:cxn ang="0">
                    <a:pos x="12" y="44"/>
                  </a:cxn>
                  <a:cxn ang="0">
                    <a:pos x="12" y="44"/>
                  </a:cxn>
                  <a:cxn ang="0">
                    <a:pos x="12" y="0"/>
                  </a:cxn>
                  <a:cxn ang="0">
                    <a:pos x="12" y="0"/>
                  </a:cxn>
                  <a:cxn ang="0">
                    <a:pos x="0" y="0"/>
                  </a:cxn>
                  <a:cxn ang="0">
                    <a:pos x="0" y="0"/>
                  </a:cxn>
                  <a:cxn ang="0">
                    <a:pos x="0" y="44"/>
                  </a:cxn>
                  <a:cxn ang="0">
                    <a:pos x="0" y="44"/>
                  </a:cxn>
                </a:cxnLst>
                <a:rect l="0" t="0" r="r" b="b"/>
                <a:pathLst>
                  <a:path w="12" h="44">
                    <a:moveTo>
                      <a:pt x="0" y="44"/>
                    </a:moveTo>
                    <a:lnTo>
                      <a:pt x="0" y="44"/>
                    </a:lnTo>
                    <a:lnTo>
                      <a:pt x="12" y="44"/>
                    </a:lnTo>
                    <a:lnTo>
                      <a:pt x="12" y="44"/>
                    </a:lnTo>
                    <a:lnTo>
                      <a:pt x="12" y="0"/>
                    </a:lnTo>
                    <a:lnTo>
                      <a:pt x="12"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15" name="Freeform 1030"/>
              <p:cNvSpPr/>
              <p:nvPr/>
            </p:nvSpPr>
            <p:spPr bwMode="auto">
              <a:xfrm>
                <a:off x="9717088" y="-1779588"/>
                <a:ext cx="19050" cy="69850"/>
              </a:xfrm>
              <a:custGeom>
                <a:avLst/>
                <a:gdLst/>
                <a:ahLst/>
                <a:cxnLst>
                  <a:cxn ang="0">
                    <a:pos x="0" y="44"/>
                  </a:cxn>
                  <a:cxn ang="0">
                    <a:pos x="0" y="44"/>
                  </a:cxn>
                  <a:cxn ang="0">
                    <a:pos x="12" y="44"/>
                  </a:cxn>
                  <a:cxn ang="0">
                    <a:pos x="12" y="44"/>
                  </a:cxn>
                  <a:cxn ang="0">
                    <a:pos x="12" y="0"/>
                  </a:cxn>
                  <a:cxn ang="0">
                    <a:pos x="12" y="0"/>
                  </a:cxn>
                  <a:cxn ang="0">
                    <a:pos x="0" y="0"/>
                  </a:cxn>
                  <a:cxn ang="0">
                    <a:pos x="0" y="0"/>
                  </a:cxn>
                  <a:cxn ang="0">
                    <a:pos x="0" y="44"/>
                  </a:cxn>
                  <a:cxn ang="0">
                    <a:pos x="0" y="44"/>
                  </a:cxn>
                </a:cxnLst>
                <a:rect l="0" t="0" r="r" b="b"/>
                <a:pathLst>
                  <a:path w="12" h="44">
                    <a:moveTo>
                      <a:pt x="0" y="44"/>
                    </a:moveTo>
                    <a:lnTo>
                      <a:pt x="0" y="44"/>
                    </a:lnTo>
                    <a:lnTo>
                      <a:pt x="12" y="44"/>
                    </a:lnTo>
                    <a:lnTo>
                      <a:pt x="12" y="44"/>
                    </a:lnTo>
                    <a:lnTo>
                      <a:pt x="12" y="0"/>
                    </a:lnTo>
                    <a:lnTo>
                      <a:pt x="12"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16" name="Freeform 1031"/>
              <p:cNvSpPr/>
              <p:nvPr/>
            </p:nvSpPr>
            <p:spPr bwMode="auto">
              <a:xfrm>
                <a:off x="9755188" y="-1779588"/>
                <a:ext cx="57150" cy="66675"/>
              </a:xfrm>
              <a:custGeom>
                <a:avLst/>
                <a:gdLst/>
                <a:ahLst/>
                <a:cxnLst>
                  <a:cxn ang="0">
                    <a:pos x="0" y="42"/>
                  </a:cxn>
                  <a:cxn ang="0">
                    <a:pos x="0" y="42"/>
                  </a:cxn>
                  <a:cxn ang="0">
                    <a:pos x="12" y="42"/>
                  </a:cxn>
                  <a:cxn ang="0">
                    <a:pos x="12" y="24"/>
                  </a:cxn>
                  <a:cxn ang="0">
                    <a:pos x="24" y="24"/>
                  </a:cxn>
                  <a:cxn ang="0">
                    <a:pos x="24" y="42"/>
                  </a:cxn>
                  <a:cxn ang="0">
                    <a:pos x="36" y="42"/>
                  </a:cxn>
                  <a:cxn ang="0">
                    <a:pos x="36" y="0"/>
                  </a:cxn>
                  <a:cxn ang="0">
                    <a:pos x="36" y="0"/>
                  </a:cxn>
                  <a:cxn ang="0">
                    <a:pos x="0" y="0"/>
                  </a:cxn>
                  <a:cxn ang="0">
                    <a:pos x="0" y="42"/>
                  </a:cxn>
                </a:cxnLst>
                <a:rect l="0" t="0" r="r" b="b"/>
                <a:pathLst>
                  <a:path w="36" h="42">
                    <a:moveTo>
                      <a:pt x="0" y="42"/>
                    </a:moveTo>
                    <a:lnTo>
                      <a:pt x="0" y="42"/>
                    </a:lnTo>
                    <a:lnTo>
                      <a:pt x="12" y="42"/>
                    </a:lnTo>
                    <a:lnTo>
                      <a:pt x="12" y="24"/>
                    </a:lnTo>
                    <a:lnTo>
                      <a:pt x="24" y="24"/>
                    </a:lnTo>
                    <a:lnTo>
                      <a:pt x="24" y="42"/>
                    </a:lnTo>
                    <a:lnTo>
                      <a:pt x="36" y="42"/>
                    </a:lnTo>
                    <a:lnTo>
                      <a:pt x="36" y="0"/>
                    </a:lnTo>
                    <a:lnTo>
                      <a:pt x="36" y="0"/>
                    </a:lnTo>
                    <a:lnTo>
                      <a:pt x="0" y="0"/>
                    </a:lnTo>
                    <a:lnTo>
                      <a:pt x="0" y="42"/>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17" name="Freeform 1032"/>
              <p:cNvSpPr/>
              <p:nvPr/>
            </p:nvSpPr>
            <p:spPr bwMode="auto">
              <a:xfrm>
                <a:off x="10063163" y="-1779588"/>
                <a:ext cx="95250" cy="69850"/>
              </a:xfrm>
              <a:custGeom>
                <a:avLst/>
                <a:gdLst/>
                <a:ahLst/>
                <a:cxnLst>
                  <a:cxn ang="0">
                    <a:pos x="0" y="44"/>
                  </a:cxn>
                  <a:cxn ang="0">
                    <a:pos x="12" y="44"/>
                  </a:cxn>
                  <a:cxn ang="0">
                    <a:pos x="12" y="24"/>
                  </a:cxn>
                  <a:cxn ang="0">
                    <a:pos x="24" y="24"/>
                  </a:cxn>
                  <a:cxn ang="0">
                    <a:pos x="24" y="44"/>
                  </a:cxn>
                  <a:cxn ang="0">
                    <a:pos x="24" y="44"/>
                  </a:cxn>
                  <a:cxn ang="0">
                    <a:pos x="36" y="44"/>
                  </a:cxn>
                  <a:cxn ang="0">
                    <a:pos x="36" y="24"/>
                  </a:cxn>
                  <a:cxn ang="0">
                    <a:pos x="48" y="24"/>
                  </a:cxn>
                  <a:cxn ang="0">
                    <a:pos x="48" y="44"/>
                  </a:cxn>
                  <a:cxn ang="0">
                    <a:pos x="48" y="44"/>
                  </a:cxn>
                  <a:cxn ang="0">
                    <a:pos x="60" y="44"/>
                  </a:cxn>
                  <a:cxn ang="0">
                    <a:pos x="60" y="0"/>
                  </a:cxn>
                  <a:cxn ang="0">
                    <a:pos x="60" y="0"/>
                  </a:cxn>
                  <a:cxn ang="0">
                    <a:pos x="0" y="0"/>
                  </a:cxn>
                  <a:cxn ang="0">
                    <a:pos x="0" y="44"/>
                  </a:cxn>
                </a:cxnLst>
                <a:rect l="0" t="0" r="r" b="b"/>
                <a:pathLst>
                  <a:path w="60" h="44">
                    <a:moveTo>
                      <a:pt x="0" y="44"/>
                    </a:moveTo>
                    <a:lnTo>
                      <a:pt x="12" y="44"/>
                    </a:lnTo>
                    <a:lnTo>
                      <a:pt x="12" y="24"/>
                    </a:lnTo>
                    <a:lnTo>
                      <a:pt x="24" y="24"/>
                    </a:lnTo>
                    <a:lnTo>
                      <a:pt x="24" y="44"/>
                    </a:lnTo>
                    <a:lnTo>
                      <a:pt x="24" y="44"/>
                    </a:lnTo>
                    <a:lnTo>
                      <a:pt x="36" y="44"/>
                    </a:lnTo>
                    <a:lnTo>
                      <a:pt x="36" y="24"/>
                    </a:lnTo>
                    <a:lnTo>
                      <a:pt x="48" y="24"/>
                    </a:lnTo>
                    <a:lnTo>
                      <a:pt x="48" y="44"/>
                    </a:lnTo>
                    <a:lnTo>
                      <a:pt x="48" y="44"/>
                    </a:lnTo>
                    <a:lnTo>
                      <a:pt x="60" y="44"/>
                    </a:lnTo>
                    <a:lnTo>
                      <a:pt x="60" y="0"/>
                    </a:lnTo>
                    <a:lnTo>
                      <a:pt x="60" y="0"/>
                    </a:lnTo>
                    <a:lnTo>
                      <a:pt x="0" y="0"/>
                    </a:lnTo>
                    <a:lnTo>
                      <a:pt x="0" y="4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18" name="Freeform 1033"/>
              <p:cNvSpPr/>
              <p:nvPr/>
            </p:nvSpPr>
            <p:spPr bwMode="auto">
              <a:xfrm>
                <a:off x="10174288" y="-1779588"/>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19" name="Freeform 1034"/>
              <p:cNvSpPr/>
              <p:nvPr/>
            </p:nvSpPr>
            <p:spPr bwMode="auto">
              <a:xfrm>
                <a:off x="10212388" y="-1779588"/>
                <a:ext cx="57150" cy="69850"/>
              </a:xfrm>
              <a:custGeom>
                <a:avLst/>
                <a:gdLst/>
                <a:ahLst/>
                <a:cxnLst>
                  <a:cxn ang="0">
                    <a:pos x="24" y="24"/>
                  </a:cxn>
                  <a:cxn ang="0">
                    <a:pos x="12" y="24"/>
                  </a:cxn>
                  <a:cxn ang="0">
                    <a:pos x="12" y="0"/>
                  </a:cxn>
                  <a:cxn ang="0">
                    <a:pos x="12" y="0"/>
                  </a:cxn>
                  <a:cxn ang="0">
                    <a:pos x="0" y="0"/>
                  </a:cxn>
                  <a:cxn ang="0">
                    <a:pos x="0" y="44"/>
                  </a:cxn>
                  <a:cxn ang="0">
                    <a:pos x="36" y="44"/>
                  </a:cxn>
                  <a:cxn ang="0">
                    <a:pos x="36" y="0"/>
                  </a:cxn>
                  <a:cxn ang="0">
                    <a:pos x="36" y="0"/>
                  </a:cxn>
                  <a:cxn ang="0">
                    <a:pos x="24" y="0"/>
                  </a:cxn>
                  <a:cxn ang="0">
                    <a:pos x="24" y="24"/>
                  </a:cxn>
                </a:cxnLst>
                <a:rect l="0" t="0" r="r" b="b"/>
                <a:pathLst>
                  <a:path w="36" h="44">
                    <a:moveTo>
                      <a:pt x="24" y="24"/>
                    </a:moveTo>
                    <a:lnTo>
                      <a:pt x="12" y="24"/>
                    </a:lnTo>
                    <a:lnTo>
                      <a:pt x="12" y="0"/>
                    </a:lnTo>
                    <a:lnTo>
                      <a:pt x="12" y="0"/>
                    </a:lnTo>
                    <a:lnTo>
                      <a:pt x="0" y="0"/>
                    </a:lnTo>
                    <a:lnTo>
                      <a:pt x="0" y="44"/>
                    </a:lnTo>
                    <a:lnTo>
                      <a:pt x="36" y="44"/>
                    </a:lnTo>
                    <a:lnTo>
                      <a:pt x="36" y="0"/>
                    </a:lnTo>
                    <a:lnTo>
                      <a:pt x="36" y="0"/>
                    </a:lnTo>
                    <a:lnTo>
                      <a:pt x="24" y="0"/>
                    </a:lnTo>
                    <a:lnTo>
                      <a:pt x="24" y="2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20" name="Freeform 1035"/>
              <p:cNvSpPr/>
              <p:nvPr/>
            </p:nvSpPr>
            <p:spPr bwMode="auto">
              <a:xfrm>
                <a:off x="10285413" y="-1779588"/>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21" name="Freeform 1036"/>
              <p:cNvSpPr/>
              <p:nvPr/>
            </p:nvSpPr>
            <p:spPr bwMode="auto">
              <a:xfrm>
                <a:off x="10342563" y="-1779588"/>
                <a:ext cx="73025" cy="69850"/>
              </a:xfrm>
              <a:custGeom>
                <a:avLst/>
                <a:gdLst/>
                <a:ahLst/>
                <a:cxnLst>
                  <a:cxn ang="0">
                    <a:pos x="34" y="24"/>
                  </a:cxn>
                  <a:cxn ang="0">
                    <a:pos x="24" y="24"/>
                  </a:cxn>
                  <a:cxn ang="0">
                    <a:pos x="24" y="24"/>
                  </a:cxn>
                  <a:cxn ang="0">
                    <a:pos x="24" y="0"/>
                  </a:cxn>
                  <a:cxn ang="0">
                    <a:pos x="24" y="0"/>
                  </a:cxn>
                  <a:cxn ang="0">
                    <a:pos x="10" y="0"/>
                  </a:cxn>
                  <a:cxn ang="0">
                    <a:pos x="10" y="0"/>
                  </a:cxn>
                  <a:cxn ang="0">
                    <a:pos x="10" y="24"/>
                  </a:cxn>
                  <a:cxn ang="0">
                    <a:pos x="0" y="24"/>
                  </a:cxn>
                  <a:cxn ang="0">
                    <a:pos x="0" y="24"/>
                  </a:cxn>
                  <a:cxn ang="0">
                    <a:pos x="0" y="44"/>
                  </a:cxn>
                  <a:cxn ang="0">
                    <a:pos x="0" y="44"/>
                  </a:cxn>
                  <a:cxn ang="0">
                    <a:pos x="12" y="44"/>
                  </a:cxn>
                  <a:cxn ang="0">
                    <a:pos x="12" y="44"/>
                  </a:cxn>
                  <a:cxn ang="0">
                    <a:pos x="12" y="24"/>
                  </a:cxn>
                  <a:cxn ang="0">
                    <a:pos x="22" y="24"/>
                  </a:cxn>
                  <a:cxn ang="0">
                    <a:pos x="22" y="24"/>
                  </a:cxn>
                  <a:cxn ang="0">
                    <a:pos x="22" y="44"/>
                  </a:cxn>
                  <a:cxn ang="0">
                    <a:pos x="22" y="44"/>
                  </a:cxn>
                  <a:cxn ang="0">
                    <a:pos x="34" y="44"/>
                  </a:cxn>
                  <a:cxn ang="0">
                    <a:pos x="34" y="44"/>
                  </a:cxn>
                  <a:cxn ang="0">
                    <a:pos x="34" y="24"/>
                  </a:cxn>
                  <a:cxn ang="0">
                    <a:pos x="46" y="24"/>
                  </a:cxn>
                  <a:cxn ang="0">
                    <a:pos x="46" y="24"/>
                  </a:cxn>
                  <a:cxn ang="0">
                    <a:pos x="46" y="0"/>
                  </a:cxn>
                  <a:cxn ang="0">
                    <a:pos x="46" y="0"/>
                  </a:cxn>
                  <a:cxn ang="0">
                    <a:pos x="34" y="0"/>
                  </a:cxn>
                  <a:cxn ang="0">
                    <a:pos x="34" y="0"/>
                  </a:cxn>
                  <a:cxn ang="0">
                    <a:pos x="34" y="24"/>
                  </a:cxn>
                  <a:cxn ang="0">
                    <a:pos x="34" y="24"/>
                  </a:cxn>
                </a:cxnLst>
                <a:rect l="0" t="0" r="r" b="b"/>
                <a:pathLst>
                  <a:path w="46" h="44">
                    <a:moveTo>
                      <a:pt x="34" y="24"/>
                    </a:moveTo>
                    <a:lnTo>
                      <a:pt x="24" y="24"/>
                    </a:lnTo>
                    <a:lnTo>
                      <a:pt x="24" y="24"/>
                    </a:lnTo>
                    <a:lnTo>
                      <a:pt x="24" y="0"/>
                    </a:lnTo>
                    <a:lnTo>
                      <a:pt x="24" y="0"/>
                    </a:lnTo>
                    <a:lnTo>
                      <a:pt x="10" y="0"/>
                    </a:lnTo>
                    <a:lnTo>
                      <a:pt x="10" y="0"/>
                    </a:lnTo>
                    <a:lnTo>
                      <a:pt x="10" y="24"/>
                    </a:lnTo>
                    <a:lnTo>
                      <a:pt x="0" y="24"/>
                    </a:lnTo>
                    <a:lnTo>
                      <a:pt x="0" y="24"/>
                    </a:lnTo>
                    <a:lnTo>
                      <a:pt x="0" y="44"/>
                    </a:lnTo>
                    <a:lnTo>
                      <a:pt x="0" y="44"/>
                    </a:lnTo>
                    <a:lnTo>
                      <a:pt x="12" y="44"/>
                    </a:lnTo>
                    <a:lnTo>
                      <a:pt x="12" y="44"/>
                    </a:lnTo>
                    <a:lnTo>
                      <a:pt x="12" y="24"/>
                    </a:lnTo>
                    <a:lnTo>
                      <a:pt x="22" y="24"/>
                    </a:lnTo>
                    <a:lnTo>
                      <a:pt x="22" y="24"/>
                    </a:lnTo>
                    <a:lnTo>
                      <a:pt x="22" y="44"/>
                    </a:lnTo>
                    <a:lnTo>
                      <a:pt x="22" y="44"/>
                    </a:lnTo>
                    <a:lnTo>
                      <a:pt x="34" y="44"/>
                    </a:lnTo>
                    <a:lnTo>
                      <a:pt x="34" y="44"/>
                    </a:lnTo>
                    <a:lnTo>
                      <a:pt x="34" y="24"/>
                    </a:lnTo>
                    <a:lnTo>
                      <a:pt x="46" y="24"/>
                    </a:lnTo>
                    <a:lnTo>
                      <a:pt x="46" y="24"/>
                    </a:lnTo>
                    <a:lnTo>
                      <a:pt x="46" y="0"/>
                    </a:lnTo>
                    <a:lnTo>
                      <a:pt x="46" y="0"/>
                    </a:lnTo>
                    <a:lnTo>
                      <a:pt x="34" y="0"/>
                    </a:lnTo>
                    <a:lnTo>
                      <a:pt x="34" y="0"/>
                    </a:lnTo>
                    <a:lnTo>
                      <a:pt x="34" y="24"/>
                    </a:lnTo>
                    <a:lnTo>
                      <a:pt x="34" y="2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22" name="Freeform 1037"/>
              <p:cNvSpPr/>
              <p:nvPr/>
            </p:nvSpPr>
            <p:spPr bwMode="auto">
              <a:xfrm>
                <a:off x="10323513" y="-1779588"/>
                <a:ext cx="19050" cy="38100"/>
              </a:xfrm>
              <a:custGeom>
                <a:avLst/>
                <a:gdLst/>
                <a:ahLst/>
                <a:cxnLst>
                  <a:cxn ang="0">
                    <a:pos x="12" y="0"/>
                  </a:cxn>
                  <a:cxn ang="0">
                    <a:pos x="12" y="0"/>
                  </a:cxn>
                  <a:cxn ang="0">
                    <a:pos x="0" y="0"/>
                  </a:cxn>
                  <a:cxn ang="0">
                    <a:pos x="0" y="0"/>
                  </a:cxn>
                  <a:cxn ang="0">
                    <a:pos x="0" y="24"/>
                  </a:cxn>
                  <a:cxn ang="0">
                    <a:pos x="0" y="24"/>
                  </a:cxn>
                  <a:cxn ang="0">
                    <a:pos x="12" y="24"/>
                  </a:cxn>
                  <a:cxn ang="0">
                    <a:pos x="12" y="24"/>
                  </a:cxn>
                  <a:cxn ang="0">
                    <a:pos x="12" y="0"/>
                  </a:cxn>
                  <a:cxn ang="0">
                    <a:pos x="12" y="0"/>
                  </a:cxn>
                </a:cxnLst>
                <a:rect l="0" t="0" r="r" b="b"/>
                <a:pathLst>
                  <a:path w="12" h="24">
                    <a:moveTo>
                      <a:pt x="12" y="0"/>
                    </a:moveTo>
                    <a:lnTo>
                      <a:pt x="12" y="0"/>
                    </a:lnTo>
                    <a:lnTo>
                      <a:pt x="0" y="0"/>
                    </a:lnTo>
                    <a:lnTo>
                      <a:pt x="0" y="0"/>
                    </a:lnTo>
                    <a:lnTo>
                      <a:pt x="0" y="24"/>
                    </a:lnTo>
                    <a:lnTo>
                      <a:pt x="0" y="24"/>
                    </a:lnTo>
                    <a:lnTo>
                      <a:pt x="12" y="24"/>
                    </a:lnTo>
                    <a:lnTo>
                      <a:pt x="12" y="24"/>
                    </a:lnTo>
                    <a:lnTo>
                      <a:pt x="12" y="0"/>
                    </a:lnTo>
                    <a:lnTo>
                      <a:pt x="12" y="0"/>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23" name="Freeform 1038"/>
              <p:cNvSpPr/>
              <p:nvPr/>
            </p:nvSpPr>
            <p:spPr bwMode="auto">
              <a:xfrm>
                <a:off x="10434638" y="-1779588"/>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24" name="Freeform 1039"/>
              <p:cNvSpPr/>
              <p:nvPr/>
            </p:nvSpPr>
            <p:spPr bwMode="auto">
              <a:xfrm>
                <a:off x="10469563" y="-1779588"/>
                <a:ext cx="22225" cy="69850"/>
              </a:xfrm>
              <a:custGeom>
                <a:avLst/>
                <a:gdLst/>
                <a:ahLst/>
                <a:cxnLst>
                  <a:cxn ang="0">
                    <a:pos x="0" y="44"/>
                  </a:cxn>
                  <a:cxn ang="0">
                    <a:pos x="0" y="44"/>
                  </a:cxn>
                  <a:cxn ang="0">
                    <a:pos x="14" y="44"/>
                  </a:cxn>
                  <a:cxn ang="0">
                    <a:pos x="14" y="44"/>
                  </a:cxn>
                  <a:cxn ang="0">
                    <a:pos x="14" y="0"/>
                  </a:cxn>
                  <a:cxn ang="0">
                    <a:pos x="14" y="0"/>
                  </a:cxn>
                  <a:cxn ang="0">
                    <a:pos x="0" y="0"/>
                  </a:cxn>
                  <a:cxn ang="0">
                    <a:pos x="0" y="0"/>
                  </a:cxn>
                  <a:cxn ang="0">
                    <a:pos x="0" y="44"/>
                  </a:cxn>
                  <a:cxn ang="0">
                    <a:pos x="0" y="44"/>
                  </a:cxn>
                </a:cxnLst>
                <a:rect l="0" t="0" r="r" b="b"/>
                <a:pathLst>
                  <a:path w="14" h="44">
                    <a:moveTo>
                      <a:pt x="0" y="44"/>
                    </a:moveTo>
                    <a:lnTo>
                      <a:pt x="0" y="44"/>
                    </a:lnTo>
                    <a:lnTo>
                      <a:pt x="14" y="44"/>
                    </a:lnTo>
                    <a:lnTo>
                      <a:pt x="14" y="44"/>
                    </a:lnTo>
                    <a:lnTo>
                      <a:pt x="14" y="0"/>
                    </a:lnTo>
                    <a:lnTo>
                      <a:pt x="14"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25" name="Freeform 1040"/>
              <p:cNvSpPr/>
              <p:nvPr/>
            </p:nvSpPr>
            <p:spPr bwMode="auto">
              <a:xfrm>
                <a:off x="10507663" y="-1779588"/>
                <a:ext cx="19050" cy="69850"/>
              </a:xfrm>
              <a:custGeom>
                <a:avLst/>
                <a:gdLst/>
                <a:ahLst/>
                <a:cxnLst>
                  <a:cxn ang="0">
                    <a:pos x="0" y="44"/>
                  </a:cxn>
                  <a:cxn ang="0">
                    <a:pos x="0" y="44"/>
                  </a:cxn>
                  <a:cxn ang="0">
                    <a:pos x="12" y="44"/>
                  </a:cxn>
                  <a:cxn ang="0">
                    <a:pos x="12" y="44"/>
                  </a:cxn>
                  <a:cxn ang="0">
                    <a:pos x="12" y="0"/>
                  </a:cxn>
                  <a:cxn ang="0">
                    <a:pos x="12" y="0"/>
                  </a:cxn>
                  <a:cxn ang="0">
                    <a:pos x="0" y="0"/>
                  </a:cxn>
                  <a:cxn ang="0">
                    <a:pos x="0" y="0"/>
                  </a:cxn>
                  <a:cxn ang="0">
                    <a:pos x="0" y="44"/>
                  </a:cxn>
                  <a:cxn ang="0">
                    <a:pos x="0" y="44"/>
                  </a:cxn>
                </a:cxnLst>
                <a:rect l="0" t="0" r="r" b="b"/>
                <a:pathLst>
                  <a:path w="12" h="44">
                    <a:moveTo>
                      <a:pt x="0" y="44"/>
                    </a:moveTo>
                    <a:lnTo>
                      <a:pt x="0" y="44"/>
                    </a:lnTo>
                    <a:lnTo>
                      <a:pt x="12" y="44"/>
                    </a:lnTo>
                    <a:lnTo>
                      <a:pt x="12" y="44"/>
                    </a:lnTo>
                    <a:lnTo>
                      <a:pt x="12" y="0"/>
                    </a:lnTo>
                    <a:lnTo>
                      <a:pt x="12"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26" name="Freeform 1041"/>
              <p:cNvSpPr/>
              <p:nvPr/>
            </p:nvSpPr>
            <p:spPr bwMode="auto">
              <a:xfrm>
                <a:off x="10545763" y="-1779588"/>
                <a:ext cx="19050" cy="69850"/>
              </a:xfrm>
              <a:custGeom>
                <a:avLst/>
                <a:gdLst/>
                <a:ahLst/>
                <a:cxnLst>
                  <a:cxn ang="0">
                    <a:pos x="0" y="44"/>
                  </a:cxn>
                  <a:cxn ang="0">
                    <a:pos x="0" y="44"/>
                  </a:cxn>
                  <a:cxn ang="0">
                    <a:pos x="12" y="44"/>
                  </a:cxn>
                  <a:cxn ang="0">
                    <a:pos x="12" y="44"/>
                  </a:cxn>
                  <a:cxn ang="0">
                    <a:pos x="12" y="0"/>
                  </a:cxn>
                  <a:cxn ang="0">
                    <a:pos x="12" y="0"/>
                  </a:cxn>
                  <a:cxn ang="0">
                    <a:pos x="0" y="0"/>
                  </a:cxn>
                  <a:cxn ang="0">
                    <a:pos x="0" y="0"/>
                  </a:cxn>
                  <a:cxn ang="0">
                    <a:pos x="0" y="44"/>
                  </a:cxn>
                  <a:cxn ang="0">
                    <a:pos x="0" y="44"/>
                  </a:cxn>
                </a:cxnLst>
                <a:rect l="0" t="0" r="r" b="b"/>
                <a:pathLst>
                  <a:path w="12" h="44">
                    <a:moveTo>
                      <a:pt x="0" y="44"/>
                    </a:moveTo>
                    <a:lnTo>
                      <a:pt x="0" y="44"/>
                    </a:lnTo>
                    <a:lnTo>
                      <a:pt x="12" y="44"/>
                    </a:lnTo>
                    <a:lnTo>
                      <a:pt x="12" y="44"/>
                    </a:lnTo>
                    <a:lnTo>
                      <a:pt x="12" y="0"/>
                    </a:lnTo>
                    <a:lnTo>
                      <a:pt x="12"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27" name="Freeform 1042"/>
              <p:cNvSpPr/>
              <p:nvPr/>
            </p:nvSpPr>
            <p:spPr bwMode="auto">
              <a:xfrm>
                <a:off x="10580688" y="-1779588"/>
                <a:ext cx="57150" cy="66675"/>
              </a:xfrm>
              <a:custGeom>
                <a:avLst/>
                <a:gdLst/>
                <a:ahLst/>
                <a:cxnLst>
                  <a:cxn ang="0">
                    <a:pos x="0" y="42"/>
                  </a:cxn>
                  <a:cxn ang="0">
                    <a:pos x="0" y="42"/>
                  </a:cxn>
                  <a:cxn ang="0">
                    <a:pos x="14" y="42"/>
                  </a:cxn>
                  <a:cxn ang="0">
                    <a:pos x="14" y="24"/>
                  </a:cxn>
                  <a:cxn ang="0">
                    <a:pos x="24" y="24"/>
                  </a:cxn>
                  <a:cxn ang="0">
                    <a:pos x="24" y="42"/>
                  </a:cxn>
                  <a:cxn ang="0">
                    <a:pos x="36" y="42"/>
                  </a:cxn>
                  <a:cxn ang="0">
                    <a:pos x="36" y="0"/>
                  </a:cxn>
                  <a:cxn ang="0">
                    <a:pos x="36" y="0"/>
                  </a:cxn>
                  <a:cxn ang="0">
                    <a:pos x="0" y="0"/>
                  </a:cxn>
                  <a:cxn ang="0">
                    <a:pos x="0" y="42"/>
                  </a:cxn>
                </a:cxnLst>
                <a:rect l="0" t="0" r="r" b="b"/>
                <a:pathLst>
                  <a:path w="36" h="42">
                    <a:moveTo>
                      <a:pt x="0" y="42"/>
                    </a:moveTo>
                    <a:lnTo>
                      <a:pt x="0" y="42"/>
                    </a:lnTo>
                    <a:lnTo>
                      <a:pt x="14" y="42"/>
                    </a:lnTo>
                    <a:lnTo>
                      <a:pt x="14" y="24"/>
                    </a:lnTo>
                    <a:lnTo>
                      <a:pt x="24" y="24"/>
                    </a:lnTo>
                    <a:lnTo>
                      <a:pt x="24" y="42"/>
                    </a:lnTo>
                    <a:lnTo>
                      <a:pt x="36" y="42"/>
                    </a:lnTo>
                    <a:lnTo>
                      <a:pt x="36" y="0"/>
                    </a:lnTo>
                    <a:lnTo>
                      <a:pt x="36" y="0"/>
                    </a:lnTo>
                    <a:lnTo>
                      <a:pt x="0" y="0"/>
                    </a:lnTo>
                    <a:lnTo>
                      <a:pt x="0" y="42"/>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28" name="Freeform 1043"/>
              <p:cNvSpPr/>
              <p:nvPr/>
            </p:nvSpPr>
            <p:spPr bwMode="auto">
              <a:xfrm>
                <a:off x="10298113" y="-4021138"/>
                <a:ext cx="50800" cy="47625"/>
              </a:xfrm>
              <a:custGeom>
                <a:avLst/>
                <a:gdLst/>
                <a:ahLst/>
                <a:cxnLst>
                  <a:cxn ang="0">
                    <a:pos x="22" y="24"/>
                  </a:cxn>
                  <a:cxn ang="0">
                    <a:pos x="16" y="24"/>
                  </a:cxn>
                  <a:cxn ang="0">
                    <a:pos x="10" y="24"/>
                  </a:cxn>
                  <a:cxn ang="0">
                    <a:pos x="0" y="20"/>
                  </a:cxn>
                  <a:cxn ang="0">
                    <a:pos x="2" y="24"/>
                  </a:cxn>
                  <a:cxn ang="0">
                    <a:pos x="4" y="28"/>
                  </a:cxn>
                  <a:cxn ang="0">
                    <a:pos x="16" y="30"/>
                  </a:cxn>
                  <a:cxn ang="0">
                    <a:pos x="24" y="28"/>
                  </a:cxn>
                  <a:cxn ang="0">
                    <a:pos x="30" y="26"/>
                  </a:cxn>
                  <a:cxn ang="0">
                    <a:pos x="32" y="20"/>
                  </a:cxn>
                  <a:cxn ang="0">
                    <a:pos x="30" y="16"/>
                  </a:cxn>
                  <a:cxn ang="0">
                    <a:pos x="26" y="12"/>
                  </a:cxn>
                  <a:cxn ang="0">
                    <a:pos x="18" y="10"/>
                  </a:cxn>
                  <a:cxn ang="0">
                    <a:pos x="10" y="8"/>
                  </a:cxn>
                  <a:cxn ang="0">
                    <a:pos x="8" y="8"/>
                  </a:cxn>
                  <a:cxn ang="0">
                    <a:pos x="10" y="6"/>
                  </a:cxn>
                  <a:cxn ang="0">
                    <a:pos x="16" y="4"/>
                  </a:cxn>
                  <a:cxn ang="0">
                    <a:pos x="20" y="6"/>
                  </a:cxn>
                  <a:cxn ang="0">
                    <a:pos x="22" y="8"/>
                  </a:cxn>
                  <a:cxn ang="0">
                    <a:pos x="32" y="8"/>
                  </a:cxn>
                  <a:cxn ang="0">
                    <a:pos x="28" y="2"/>
                  </a:cxn>
                  <a:cxn ang="0">
                    <a:pos x="22" y="0"/>
                  </a:cxn>
                  <a:cxn ang="0">
                    <a:pos x="16" y="0"/>
                  </a:cxn>
                  <a:cxn ang="0">
                    <a:pos x="8" y="0"/>
                  </a:cxn>
                  <a:cxn ang="0">
                    <a:pos x="2" y="4"/>
                  </a:cxn>
                  <a:cxn ang="0">
                    <a:pos x="2" y="8"/>
                  </a:cxn>
                  <a:cxn ang="0">
                    <a:pos x="4" y="14"/>
                  </a:cxn>
                  <a:cxn ang="0">
                    <a:pos x="14" y="16"/>
                  </a:cxn>
                  <a:cxn ang="0">
                    <a:pos x="20" y="18"/>
                  </a:cxn>
                  <a:cxn ang="0">
                    <a:pos x="24" y="18"/>
                  </a:cxn>
                  <a:cxn ang="0">
                    <a:pos x="24" y="20"/>
                  </a:cxn>
                  <a:cxn ang="0">
                    <a:pos x="22" y="24"/>
                  </a:cxn>
                </a:cxnLst>
                <a:rect l="0" t="0" r="r" b="b"/>
                <a:pathLst>
                  <a:path w="32" h="30">
                    <a:moveTo>
                      <a:pt x="22" y="24"/>
                    </a:moveTo>
                    <a:lnTo>
                      <a:pt x="22" y="24"/>
                    </a:lnTo>
                    <a:lnTo>
                      <a:pt x="16" y="24"/>
                    </a:lnTo>
                    <a:lnTo>
                      <a:pt x="16" y="24"/>
                    </a:lnTo>
                    <a:lnTo>
                      <a:pt x="10" y="24"/>
                    </a:lnTo>
                    <a:lnTo>
                      <a:pt x="10" y="24"/>
                    </a:lnTo>
                    <a:lnTo>
                      <a:pt x="8" y="20"/>
                    </a:lnTo>
                    <a:lnTo>
                      <a:pt x="0" y="20"/>
                    </a:lnTo>
                    <a:lnTo>
                      <a:pt x="0" y="20"/>
                    </a:lnTo>
                    <a:lnTo>
                      <a:pt x="2" y="24"/>
                    </a:lnTo>
                    <a:lnTo>
                      <a:pt x="4" y="28"/>
                    </a:lnTo>
                    <a:lnTo>
                      <a:pt x="4" y="28"/>
                    </a:lnTo>
                    <a:lnTo>
                      <a:pt x="10" y="30"/>
                    </a:lnTo>
                    <a:lnTo>
                      <a:pt x="16" y="30"/>
                    </a:lnTo>
                    <a:lnTo>
                      <a:pt x="16" y="30"/>
                    </a:lnTo>
                    <a:lnTo>
                      <a:pt x="24" y="28"/>
                    </a:lnTo>
                    <a:lnTo>
                      <a:pt x="24" y="28"/>
                    </a:lnTo>
                    <a:lnTo>
                      <a:pt x="30" y="26"/>
                    </a:lnTo>
                    <a:lnTo>
                      <a:pt x="30" y="26"/>
                    </a:lnTo>
                    <a:lnTo>
                      <a:pt x="32" y="20"/>
                    </a:lnTo>
                    <a:lnTo>
                      <a:pt x="32" y="20"/>
                    </a:lnTo>
                    <a:lnTo>
                      <a:pt x="30" y="16"/>
                    </a:lnTo>
                    <a:lnTo>
                      <a:pt x="30" y="16"/>
                    </a:lnTo>
                    <a:lnTo>
                      <a:pt x="26" y="12"/>
                    </a:lnTo>
                    <a:lnTo>
                      <a:pt x="26" y="12"/>
                    </a:lnTo>
                    <a:lnTo>
                      <a:pt x="18" y="10"/>
                    </a:lnTo>
                    <a:lnTo>
                      <a:pt x="18" y="10"/>
                    </a:lnTo>
                    <a:lnTo>
                      <a:pt x="10" y="8"/>
                    </a:lnTo>
                    <a:lnTo>
                      <a:pt x="10" y="8"/>
                    </a:lnTo>
                    <a:lnTo>
                      <a:pt x="8" y="8"/>
                    </a:lnTo>
                    <a:lnTo>
                      <a:pt x="8" y="8"/>
                    </a:lnTo>
                    <a:lnTo>
                      <a:pt x="10" y="6"/>
                    </a:lnTo>
                    <a:lnTo>
                      <a:pt x="10" y="6"/>
                    </a:lnTo>
                    <a:lnTo>
                      <a:pt x="16" y="4"/>
                    </a:lnTo>
                    <a:lnTo>
                      <a:pt x="16" y="4"/>
                    </a:lnTo>
                    <a:lnTo>
                      <a:pt x="20" y="6"/>
                    </a:lnTo>
                    <a:lnTo>
                      <a:pt x="20" y="6"/>
                    </a:lnTo>
                    <a:lnTo>
                      <a:pt x="22" y="8"/>
                    </a:lnTo>
                    <a:lnTo>
                      <a:pt x="32" y="8"/>
                    </a:lnTo>
                    <a:lnTo>
                      <a:pt x="32" y="8"/>
                    </a:lnTo>
                    <a:lnTo>
                      <a:pt x="30" y="4"/>
                    </a:lnTo>
                    <a:lnTo>
                      <a:pt x="28" y="2"/>
                    </a:lnTo>
                    <a:lnTo>
                      <a:pt x="28" y="2"/>
                    </a:lnTo>
                    <a:lnTo>
                      <a:pt x="22" y="0"/>
                    </a:lnTo>
                    <a:lnTo>
                      <a:pt x="16" y="0"/>
                    </a:lnTo>
                    <a:lnTo>
                      <a:pt x="16" y="0"/>
                    </a:lnTo>
                    <a:lnTo>
                      <a:pt x="8" y="0"/>
                    </a:lnTo>
                    <a:lnTo>
                      <a:pt x="8" y="0"/>
                    </a:lnTo>
                    <a:lnTo>
                      <a:pt x="2" y="4"/>
                    </a:lnTo>
                    <a:lnTo>
                      <a:pt x="2" y="4"/>
                    </a:lnTo>
                    <a:lnTo>
                      <a:pt x="2" y="8"/>
                    </a:lnTo>
                    <a:lnTo>
                      <a:pt x="2" y="8"/>
                    </a:lnTo>
                    <a:lnTo>
                      <a:pt x="2" y="10"/>
                    </a:lnTo>
                    <a:lnTo>
                      <a:pt x="4" y="14"/>
                    </a:lnTo>
                    <a:lnTo>
                      <a:pt x="4" y="14"/>
                    </a:lnTo>
                    <a:lnTo>
                      <a:pt x="14" y="16"/>
                    </a:lnTo>
                    <a:lnTo>
                      <a:pt x="14" y="16"/>
                    </a:lnTo>
                    <a:lnTo>
                      <a:pt x="20" y="18"/>
                    </a:lnTo>
                    <a:lnTo>
                      <a:pt x="20" y="18"/>
                    </a:lnTo>
                    <a:lnTo>
                      <a:pt x="24" y="18"/>
                    </a:lnTo>
                    <a:lnTo>
                      <a:pt x="24" y="18"/>
                    </a:lnTo>
                    <a:lnTo>
                      <a:pt x="24" y="20"/>
                    </a:lnTo>
                    <a:lnTo>
                      <a:pt x="24" y="20"/>
                    </a:lnTo>
                    <a:lnTo>
                      <a:pt x="22" y="24"/>
                    </a:lnTo>
                    <a:lnTo>
                      <a:pt x="22" y="2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29" name="Freeform 1044"/>
              <p:cNvSpPr/>
              <p:nvPr/>
            </p:nvSpPr>
            <p:spPr bwMode="auto">
              <a:xfrm>
                <a:off x="9758363" y="-4021138"/>
                <a:ext cx="15875" cy="31750"/>
              </a:xfrm>
              <a:custGeom>
                <a:avLst/>
                <a:gdLst/>
                <a:ahLst/>
                <a:cxnLst>
                  <a:cxn ang="0">
                    <a:pos x="2" y="20"/>
                  </a:cxn>
                  <a:cxn ang="0">
                    <a:pos x="2" y="20"/>
                  </a:cxn>
                  <a:cxn ang="0">
                    <a:pos x="4" y="20"/>
                  </a:cxn>
                  <a:cxn ang="0">
                    <a:pos x="4" y="20"/>
                  </a:cxn>
                  <a:cxn ang="0">
                    <a:pos x="8" y="20"/>
                  </a:cxn>
                  <a:cxn ang="0">
                    <a:pos x="8" y="20"/>
                  </a:cxn>
                  <a:cxn ang="0">
                    <a:pos x="10" y="18"/>
                  </a:cxn>
                  <a:cxn ang="0">
                    <a:pos x="10" y="18"/>
                  </a:cxn>
                  <a:cxn ang="0">
                    <a:pos x="10" y="10"/>
                  </a:cxn>
                  <a:cxn ang="0">
                    <a:pos x="10" y="10"/>
                  </a:cxn>
                  <a:cxn ang="0">
                    <a:pos x="10" y="2"/>
                  </a:cxn>
                  <a:cxn ang="0">
                    <a:pos x="10" y="2"/>
                  </a:cxn>
                  <a:cxn ang="0">
                    <a:pos x="8" y="0"/>
                  </a:cxn>
                  <a:cxn ang="0">
                    <a:pos x="8" y="0"/>
                  </a:cxn>
                  <a:cxn ang="0">
                    <a:pos x="4" y="0"/>
                  </a:cxn>
                  <a:cxn ang="0">
                    <a:pos x="4" y="0"/>
                  </a:cxn>
                  <a:cxn ang="0">
                    <a:pos x="2" y="0"/>
                  </a:cxn>
                  <a:cxn ang="0">
                    <a:pos x="2" y="0"/>
                  </a:cxn>
                  <a:cxn ang="0">
                    <a:pos x="0" y="2"/>
                  </a:cxn>
                  <a:cxn ang="0">
                    <a:pos x="0" y="2"/>
                  </a:cxn>
                  <a:cxn ang="0">
                    <a:pos x="0" y="10"/>
                  </a:cxn>
                  <a:cxn ang="0">
                    <a:pos x="0" y="10"/>
                  </a:cxn>
                  <a:cxn ang="0">
                    <a:pos x="0" y="16"/>
                  </a:cxn>
                  <a:cxn ang="0">
                    <a:pos x="0" y="16"/>
                  </a:cxn>
                  <a:cxn ang="0">
                    <a:pos x="2" y="20"/>
                  </a:cxn>
                  <a:cxn ang="0">
                    <a:pos x="2" y="20"/>
                  </a:cxn>
                </a:cxnLst>
                <a:rect l="0" t="0" r="r" b="b"/>
                <a:pathLst>
                  <a:path w="10" h="20">
                    <a:moveTo>
                      <a:pt x="2" y="20"/>
                    </a:moveTo>
                    <a:lnTo>
                      <a:pt x="2" y="20"/>
                    </a:lnTo>
                    <a:lnTo>
                      <a:pt x="4" y="20"/>
                    </a:lnTo>
                    <a:lnTo>
                      <a:pt x="4" y="20"/>
                    </a:lnTo>
                    <a:lnTo>
                      <a:pt x="8" y="20"/>
                    </a:lnTo>
                    <a:lnTo>
                      <a:pt x="8" y="20"/>
                    </a:lnTo>
                    <a:lnTo>
                      <a:pt x="10" y="18"/>
                    </a:lnTo>
                    <a:lnTo>
                      <a:pt x="10" y="18"/>
                    </a:lnTo>
                    <a:lnTo>
                      <a:pt x="10" y="10"/>
                    </a:lnTo>
                    <a:lnTo>
                      <a:pt x="10" y="10"/>
                    </a:lnTo>
                    <a:lnTo>
                      <a:pt x="10" y="2"/>
                    </a:lnTo>
                    <a:lnTo>
                      <a:pt x="10" y="2"/>
                    </a:lnTo>
                    <a:lnTo>
                      <a:pt x="8" y="0"/>
                    </a:lnTo>
                    <a:lnTo>
                      <a:pt x="8" y="0"/>
                    </a:lnTo>
                    <a:lnTo>
                      <a:pt x="4" y="0"/>
                    </a:lnTo>
                    <a:lnTo>
                      <a:pt x="4" y="0"/>
                    </a:lnTo>
                    <a:lnTo>
                      <a:pt x="2" y="0"/>
                    </a:lnTo>
                    <a:lnTo>
                      <a:pt x="2" y="0"/>
                    </a:lnTo>
                    <a:lnTo>
                      <a:pt x="0" y="2"/>
                    </a:lnTo>
                    <a:lnTo>
                      <a:pt x="0" y="2"/>
                    </a:lnTo>
                    <a:lnTo>
                      <a:pt x="0" y="10"/>
                    </a:lnTo>
                    <a:lnTo>
                      <a:pt x="0" y="10"/>
                    </a:lnTo>
                    <a:lnTo>
                      <a:pt x="0" y="16"/>
                    </a:lnTo>
                    <a:lnTo>
                      <a:pt x="0" y="16"/>
                    </a:lnTo>
                    <a:lnTo>
                      <a:pt x="2" y="20"/>
                    </a:lnTo>
                    <a:lnTo>
                      <a:pt x="2" y="20"/>
                    </a:lnTo>
                    <a:close/>
                  </a:path>
                </a:pathLst>
              </a:custGeom>
              <a:solidFill>
                <a:srgbClr val="212125"/>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30" name="Freeform 1045"/>
              <p:cNvSpPr/>
              <p:nvPr/>
            </p:nvSpPr>
            <p:spPr bwMode="auto">
              <a:xfrm>
                <a:off x="10225088" y="-4014788"/>
                <a:ext cx="15875" cy="31750"/>
              </a:xfrm>
              <a:custGeom>
                <a:avLst/>
                <a:gdLst/>
                <a:ahLst/>
                <a:cxnLst>
                  <a:cxn ang="0">
                    <a:pos x="4" y="20"/>
                  </a:cxn>
                  <a:cxn ang="0">
                    <a:pos x="4" y="20"/>
                  </a:cxn>
                  <a:cxn ang="0">
                    <a:pos x="6" y="20"/>
                  </a:cxn>
                  <a:cxn ang="0">
                    <a:pos x="6" y="20"/>
                  </a:cxn>
                  <a:cxn ang="0">
                    <a:pos x="8" y="20"/>
                  </a:cxn>
                  <a:cxn ang="0">
                    <a:pos x="8" y="20"/>
                  </a:cxn>
                  <a:cxn ang="0">
                    <a:pos x="10" y="16"/>
                  </a:cxn>
                  <a:cxn ang="0">
                    <a:pos x="10" y="16"/>
                  </a:cxn>
                  <a:cxn ang="0">
                    <a:pos x="10" y="10"/>
                  </a:cxn>
                  <a:cxn ang="0">
                    <a:pos x="10" y="10"/>
                  </a:cxn>
                  <a:cxn ang="0">
                    <a:pos x="10" y="2"/>
                  </a:cxn>
                  <a:cxn ang="0">
                    <a:pos x="10" y="2"/>
                  </a:cxn>
                  <a:cxn ang="0">
                    <a:pos x="8" y="0"/>
                  </a:cxn>
                  <a:cxn ang="0">
                    <a:pos x="8" y="0"/>
                  </a:cxn>
                  <a:cxn ang="0">
                    <a:pos x="6" y="0"/>
                  </a:cxn>
                  <a:cxn ang="0">
                    <a:pos x="6" y="0"/>
                  </a:cxn>
                  <a:cxn ang="0">
                    <a:pos x="4" y="0"/>
                  </a:cxn>
                  <a:cxn ang="0">
                    <a:pos x="4" y="0"/>
                  </a:cxn>
                  <a:cxn ang="0">
                    <a:pos x="2" y="2"/>
                  </a:cxn>
                  <a:cxn ang="0">
                    <a:pos x="2" y="2"/>
                  </a:cxn>
                  <a:cxn ang="0">
                    <a:pos x="0" y="10"/>
                  </a:cxn>
                  <a:cxn ang="0">
                    <a:pos x="0" y="10"/>
                  </a:cxn>
                  <a:cxn ang="0">
                    <a:pos x="2" y="16"/>
                  </a:cxn>
                  <a:cxn ang="0">
                    <a:pos x="2" y="16"/>
                  </a:cxn>
                  <a:cxn ang="0">
                    <a:pos x="4" y="20"/>
                  </a:cxn>
                  <a:cxn ang="0">
                    <a:pos x="4" y="20"/>
                  </a:cxn>
                </a:cxnLst>
                <a:rect l="0" t="0" r="r" b="b"/>
                <a:pathLst>
                  <a:path w="10" h="20">
                    <a:moveTo>
                      <a:pt x="4" y="20"/>
                    </a:moveTo>
                    <a:lnTo>
                      <a:pt x="4" y="20"/>
                    </a:lnTo>
                    <a:lnTo>
                      <a:pt x="6" y="20"/>
                    </a:lnTo>
                    <a:lnTo>
                      <a:pt x="6" y="20"/>
                    </a:lnTo>
                    <a:lnTo>
                      <a:pt x="8" y="20"/>
                    </a:lnTo>
                    <a:lnTo>
                      <a:pt x="8" y="20"/>
                    </a:lnTo>
                    <a:lnTo>
                      <a:pt x="10" y="16"/>
                    </a:lnTo>
                    <a:lnTo>
                      <a:pt x="10" y="16"/>
                    </a:lnTo>
                    <a:lnTo>
                      <a:pt x="10" y="10"/>
                    </a:lnTo>
                    <a:lnTo>
                      <a:pt x="10" y="10"/>
                    </a:lnTo>
                    <a:lnTo>
                      <a:pt x="10" y="2"/>
                    </a:lnTo>
                    <a:lnTo>
                      <a:pt x="10" y="2"/>
                    </a:lnTo>
                    <a:lnTo>
                      <a:pt x="8" y="0"/>
                    </a:lnTo>
                    <a:lnTo>
                      <a:pt x="8" y="0"/>
                    </a:lnTo>
                    <a:lnTo>
                      <a:pt x="6" y="0"/>
                    </a:lnTo>
                    <a:lnTo>
                      <a:pt x="6" y="0"/>
                    </a:lnTo>
                    <a:lnTo>
                      <a:pt x="4" y="0"/>
                    </a:lnTo>
                    <a:lnTo>
                      <a:pt x="4" y="0"/>
                    </a:lnTo>
                    <a:lnTo>
                      <a:pt x="2" y="2"/>
                    </a:lnTo>
                    <a:lnTo>
                      <a:pt x="2" y="2"/>
                    </a:lnTo>
                    <a:lnTo>
                      <a:pt x="0" y="10"/>
                    </a:lnTo>
                    <a:lnTo>
                      <a:pt x="0" y="10"/>
                    </a:lnTo>
                    <a:lnTo>
                      <a:pt x="2" y="16"/>
                    </a:lnTo>
                    <a:lnTo>
                      <a:pt x="2" y="16"/>
                    </a:lnTo>
                    <a:lnTo>
                      <a:pt x="4" y="20"/>
                    </a:lnTo>
                    <a:lnTo>
                      <a:pt x="4" y="20"/>
                    </a:lnTo>
                    <a:close/>
                  </a:path>
                </a:pathLst>
              </a:custGeom>
              <a:solidFill>
                <a:srgbClr val="212125"/>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31" name="Freeform 1046"/>
              <p:cNvSpPr/>
              <p:nvPr/>
            </p:nvSpPr>
            <p:spPr bwMode="auto">
              <a:xfrm>
                <a:off x="10177463" y="-4014788"/>
                <a:ext cx="15875" cy="31750"/>
              </a:xfrm>
              <a:custGeom>
                <a:avLst/>
                <a:gdLst/>
                <a:ahLst/>
                <a:cxnLst>
                  <a:cxn ang="0">
                    <a:pos x="2" y="20"/>
                  </a:cxn>
                  <a:cxn ang="0">
                    <a:pos x="2" y="20"/>
                  </a:cxn>
                  <a:cxn ang="0">
                    <a:pos x="4" y="20"/>
                  </a:cxn>
                  <a:cxn ang="0">
                    <a:pos x="4" y="20"/>
                  </a:cxn>
                  <a:cxn ang="0">
                    <a:pos x="8" y="20"/>
                  </a:cxn>
                  <a:cxn ang="0">
                    <a:pos x="8" y="20"/>
                  </a:cxn>
                  <a:cxn ang="0">
                    <a:pos x="8" y="16"/>
                  </a:cxn>
                  <a:cxn ang="0">
                    <a:pos x="8" y="16"/>
                  </a:cxn>
                  <a:cxn ang="0">
                    <a:pos x="10" y="10"/>
                  </a:cxn>
                  <a:cxn ang="0">
                    <a:pos x="10" y="10"/>
                  </a:cxn>
                  <a:cxn ang="0">
                    <a:pos x="8" y="2"/>
                  </a:cxn>
                  <a:cxn ang="0">
                    <a:pos x="8" y="2"/>
                  </a:cxn>
                  <a:cxn ang="0">
                    <a:pos x="8" y="0"/>
                  </a:cxn>
                  <a:cxn ang="0">
                    <a:pos x="8" y="0"/>
                  </a:cxn>
                  <a:cxn ang="0">
                    <a:pos x="4" y="0"/>
                  </a:cxn>
                  <a:cxn ang="0">
                    <a:pos x="4" y="0"/>
                  </a:cxn>
                  <a:cxn ang="0">
                    <a:pos x="2" y="0"/>
                  </a:cxn>
                  <a:cxn ang="0">
                    <a:pos x="2" y="0"/>
                  </a:cxn>
                  <a:cxn ang="0">
                    <a:pos x="0" y="2"/>
                  </a:cxn>
                  <a:cxn ang="0">
                    <a:pos x="0" y="2"/>
                  </a:cxn>
                  <a:cxn ang="0">
                    <a:pos x="0" y="10"/>
                  </a:cxn>
                  <a:cxn ang="0">
                    <a:pos x="0" y="10"/>
                  </a:cxn>
                  <a:cxn ang="0">
                    <a:pos x="0" y="16"/>
                  </a:cxn>
                  <a:cxn ang="0">
                    <a:pos x="0" y="16"/>
                  </a:cxn>
                  <a:cxn ang="0">
                    <a:pos x="2" y="20"/>
                  </a:cxn>
                  <a:cxn ang="0">
                    <a:pos x="2" y="20"/>
                  </a:cxn>
                </a:cxnLst>
                <a:rect l="0" t="0" r="r" b="b"/>
                <a:pathLst>
                  <a:path w="10" h="20">
                    <a:moveTo>
                      <a:pt x="2" y="20"/>
                    </a:moveTo>
                    <a:lnTo>
                      <a:pt x="2" y="20"/>
                    </a:lnTo>
                    <a:lnTo>
                      <a:pt x="4" y="20"/>
                    </a:lnTo>
                    <a:lnTo>
                      <a:pt x="4" y="20"/>
                    </a:lnTo>
                    <a:lnTo>
                      <a:pt x="8" y="20"/>
                    </a:lnTo>
                    <a:lnTo>
                      <a:pt x="8" y="20"/>
                    </a:lnTo>
                    <a:lnTo>
                      <a:pt x="8" y="16"/>
                    </a:lnTo>
                    <a:lnTo>
                      <a:pt x="8" y="16"/>
                    </a:lnTo>
                    <a:lnTo>
                      <a:pt x="10" y="10"/>
                    </a:lnTo>
                    <a:lnTo>
                      <a:pt x="10" y="10"/>
                    </a:lnTo>
                    <a:lnTo>
                      <a:pt x="8" y="2"/>
                    </a:lnTo>
                    <a:lnTo>
                      <a:pt x="8" y="2"/>
                    </a:lnTo>
                    <a:lnTo>
                      <a:pt x="8" y="0"/>
                    </a:lnTo>
                    <a:lnTo>
                      <a:pt x="8" y="0"/>
                    </a:lnTo>
                    <a:lnTo>
                      <a:pt x="4" y="0"/>
                    </a:lnTo>
                    <a:lnTo>
                      <a:pt x="4" y="0"/>
                    </a:lnTo>
                    <a:lnTo>
                      <a:pt x="2" y="0"/>
                    </a:lnTo>
                    <a:lnTo>
                      <a:pt x="2" y="0"/>
                    </a:lnTo>
                    <a:lnTo>
                      <a:pt x="0" y="2"/>
                    </a:lnTo>
                    <a:lnTo>
                      <a:pt x="0" y="2"/>
                    </a:lnTo>
                    <a:lnTo>
                      <a:pt x="0" y="10"/>
                    </a:lnTo>
                    <a:lnTo>
                      <a:pt x="0" y="10"/>
                    </a:lnTo>
                    <a:lnTo>
                      <a:pt x="0" y="16"/>
                    </a:lnTo>
                    <a:lnTo>
                      <a:pt x="0" y="16"/>
                    </a:lnTo>
                    <a:lnTo>
                      <a:pt x="2" y="20"/>
                    </a:lnTo>
                    <a:lnTo>
                      <a:pt x="2" y="20"/>
                    </a:lnTo>
                    <a:close/>
                  </a:path>
                </a:pathLst>
              </a:custGeom>
              <a:solidFill>
                <a:srgbClr val="212125"/>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32" name="Freeform 1047"/>
              <p:cNvSpPr/>
              <p:nvPr/>
            </p:nvSpPr>
            <p:spPr bwMode="auto">
              <a:xfrm>
                <a:off x="9434513" y="-4027488"/>
                <a:ext cx="41275" cy="69850"/>
              </a:xfrm>
              <a:custGeom>
                <a:avLst/>
                <a:gdLst/>
                <a:ahLst/>
                <a:cxnLst>
                  <a:cxn ang="0">
                    <a:pos x="6" y="42"/>
                  </a:cxn>
                  <a:cxn ang="0">
                    <a:pos x="14" y="44"/>
                  </a:cxn>
                  <a:cxn ang="0">
                    <a:pos x="20" y="42"/>
                  </a:cxn>
                  <a:cxn ang="0">
                    <a:pos x="24" y="38"/>
                  </a:cxn>
                  <a:cxn ang="0">
                    <a:pos x="26" y="30"/>
                  </a:cxn>
                  <a:cxn ang="0">
                    <a:pos x="24" y="22"/>
                  </a:cxn>
                  <a:cxn ang="0">
                    <a:pos x="20" y="20"/>
                  </a:cxn>
                  <a:cxn ang="0">
                    <a:pos x="24" y="16"/>
                  </a:cxn>
                  <a:cxn ang="0">
                    <a:pos x="24" y="12"/>
                  </a:cxn>
                  <a:cxn ang="0">
                    <a:pos x="22" y="4"/>
                  </a:cxn>
                  <a:cxn ang="0">
                    <a:pos x="18" y="2"/>
                  </a:cxn>
                  <a:cxn ang="0">
                    <a:pos x="12" y="0"/>
                  </a:cxn>
                  <a:cxn ang="0">
                    <a:pos x="4" y="2"/>
                  </a:cxn>
                  <a:cxn ang="0">
                    <a:pos x="2" y="6"/>
                  </a:cxn>
                  <a:cxn ang="0">
                    <a:pos x="0" y="14"/>
                  </a:cxn>
                  <a:cxn ang="0">
                    <a:pos x="12" y="10"/>
                  </a:cxn>
                  <a:cxn ang="0">
                    <a:pos x="12" y="8"/>
                  </a:cxn>
                  <a:cxn ang="0">
                    <a:pos x="14" y="6"/>
                  </a:cxn>
                  <a:cxn ang="0">
                    <a:pos x="14" y="8"/>
                  </a:cxn>
                  <a:cxn ang="0">
                    <a:pos x="16" y="10"/>
                  </a:cxn>
                  <a:cxn ang="0">
                    <a:pos x="16" y="12"/>
                  </a:cxn>
                  <a:cxn ang="0">
                    <a:pos x="14" y="16"/>
                  </a:cxn>
                  <a:cxn ang="0">
                    <a:pos x="14" y="16"/>
                  </a:cxn>
                  <a:cxn ang="0">
                    <a:pos x="8" y="24"/>
                  </a:cxn>
                  <a:cxn ang="0">
                    <a:pos x="12" y="24"/>
                  </a:cxn>
                  <a:cxn ang="0">
                    <a:pos x="14" y="24"/>
                  </a:cxn>
                  <a:cxn ang="0">
                    <a:pos x="16" y="28"/>
                  </a:cxn>
                  <a:cxn ang="0">
                    <a:pos x="16" y="32"/>
                  </a:cxn>
                  <a:cxn ang="0">
                    <a:pos x="14" y="36"/>
                  </a:cxn>
                  <a:cxn ang="0">
                    <a:pos x="14" y="38"/>
                  </a:cxn>
                  <a:cxn ang="0">
                    <a:pos x="12" y="36"/>
                  </a:cxn>
                  <a:cxn ang="0">
                    <a:pos x="12" y="26"/>
                  </a:cxn>
                  <a:cxn ang="0">
                    <a:pos x="0" y="30"/>
                  </a:cxn>
                  <a:cxn ang="0">
                    <a:pos x="2" y="38"/>
                  </a:cxn>
                  <a:cxn ang="0">
                    <a:pos x="6" y="42"/>
                  </a:cxn>
                </a:cxnLst>
                <a:rect l="0" t="0" r="r" b="b"/>
                <a:pathLst>
                  <a:path w="26" h="44">
                    <a:moveTo>
                      <a:pt x="6" y="42"/>
                    </a:moveTo>
                    <a:lnTo>
                      <a:pt x="6" y="42"/>
                    </a:lnTo>
                    <a:lnTo>
                      <a:pt x="14" y="44"/>
                    </a:lnTo>
                    <a:lnTo>
                      <a:pt x="14" y="44"/>
                    </a:lnTo>
                    <a:lnTo>
                      <a:pt x="20" y="42"/>
                    </a:lnTo>
                    <a:lnTo>
                      <a:pt x="20" y="42"/>
                    </a:lnTo>
                    <a:lnTo>
                      <a:pt x="24" y="38"/>
                    </a:lnTo>
                    <a:lnTo>
                      <a:pt x="24" y="38"/>
                    </a:lnTo>
                    <a:lnTo>
                      <a:pt x="26" y="30"/>
                    </a:lnTo>
                    <a:lnTo>
                      <a:pt x="26" y="30"/>
                    </a:lnTo>
                    <a:lnTo>
                      <a:pt x="24" y="22"/>
                    </a:lnTo>
                    <a:lnTo>
                      <a:pt x="24" y="22"/>
                    </a:lnTo>
                    <a:lnTo>
                      <a:pt x="20" y="20"/>
                    </a:lnTo>
                    <a:lnTo>
                      <a:pt x="20" y="20"/>
                    </a:lnTo>
                    <a:lnTo>
                      <a:pt x="24" y="16"/>
                    </a:lnTo>
                    <a:lnTo>
                      <a:pt x="24" y="16"/>
                    </a:lnTo>
                    <a:lnTo>
                      <a:pt x="24" y="12"/>
                    </a:lnTo>
                    <a:lnTo>
                      <a:pt x="24" y="12"/>
                    </a:lnTo>
                    <a:lnTo>
                      <a:pt x="24" y="6"/>
                    </a:lnTo>
                    <a:lnTo>
                      <a:pt x="22" y="4"/>
                    </a:lnTo>
                    <a:lnTo>
                      <a:pt x="22" y="4"/>
                    </a:lnTo>
                    <a:lnTo>
                      <a:pt x="18" y="2"/>
                    </a:lnTo>
                    <a:lnTo>
                      <a:pt x="12" y="0"/>
                    </a:lnTo>
                    <a:lnTo>
                      <a:pt x="12" y="0"/>
                    </a:lnTo>
                    <a:lnTo>
                      <a:pt x="8" y="0"/>
                    </a:lnTo>
                    <a:lnTo>
                      <a:pt x="4" y="2"/>
                    </a:lnTo>
                    <a:lnTo>
                      <a:pt x="4" y="2"/>
                    </a:lnTo>
                    <a:lnTo>
                      <a:pt x="2" y="6"/>
                    </a:lnTo>
                    <a:lnTo>
                      <a:pt x="0" y="10"/>
                    </a:lnTo>
                    <a:lnTo>
                      <a:pt x="0" y="14"/>
                    </a:lnTo>
                    <a:lnTo>
                      <a:pt x="12" y="14"/>
                    </a:lnTo>
                    <a:lnTo>
                      <a:pt x="12" y="10"/>
                    </a:lnTo>
                    <a:lnTo>
                      <a:pt x="12" y="10"/>
                    </a:lnTo>
                    <a:lnTo>
                      <a:pt x="12" y="8"/>
                    </a:lnTo>
                    <a:lnTo>
                      <a:pt x="12" y="8"/>
                    </a:lnTo>
                    <a:lnTo>
                      <a:pt x="14" y="6"/>
                    </a:lnTo>
                    <a:lnTo>
                      <a:pt x="14" y="6"/>
                    </a:lnTo>
                    <a:lnTo>
                      <a:pt x="14" y="8"/>
                    </a:lnTo>
                    <a:lnTo>
                      <a:pt x="14" y="8"/>
                    </a:lnTo>
                    <a:lnTo>
                      <a:pt x="16" y="10"/>
                    </a:lnTo>
                    <a:lnTo>
                      <a:pt x="16" y="12"/>
                    </a:lnTo>
                    <a:lnTo>
                      <a:pt x="16" y="12"/>
                    </a:lnTo>
                    <a:lnTo>
                      <a:pt x="14" y="16"/>
                    </a:lnTo>
                    <a:lnTo>
                      <a:pt x="14" y="16"/>
                    </a:lnTo>
                    <a:lnTo>
                      <a:pt x="14" y="16"/>
                    </a:lnTo>
                    <a:lnTo>
                      <a:pt x="14" y="16"/>
                    </a:lnTo>
                    <a:lnTo>
                      <a:pt x="8" y="18"/>
                    </a:lnTo>
                    <a:lnTo>
                      <a:pt x="8" y="24"/>
                    </a:lnTo>
                    <a:lnTo>
                      <a:pt x="8" y="24"/>
                    </a:lnTo>
                    <a:lnTo>
                      <a:pt x="12" y="24"/>
                    </a:lnTo>
                    <a:lnTo>
                      <a:pt x="12" y="24"/>
                    </a:lnTo>
                    <a:lnTo>
                      <a:pt x="14" y="24"/>
                    </a:lnTo>
                    <a:lnTo>
                      <a:pt x="14" y="24"/>
                    </a:lnTo>
                    <a:lnTo>
                      <a:pt x="16" y="28"/>
                    </a:lnTo>
                    <a:lnTo>
                      <a:pt x="16" y="32"/>
                    </a:lnTo>
                    <a:lnTo>
                      <a:pt x="16" y="32"/>
                    </a:lnTo>
                    <a:lnTo>
                      <a:pt x="14" y="36"/>
                    </a:lnTo>
                    <a:lnTo>
                      <a:pt x="14" y="36"/>
                    </a:lnTo>
                    <a:lnTo>
                      <a:pt x="14" y="38"/>
                    </a:lnTo>
                    <a:lnTo>
                      <a:pt x="14" y="38"/>
                    </a:lnTo>
                    <a:lnTo>
                      <a:pt x="12" y="36"/>
                    </a:lnTo>
                    <a:lnTo>
                      <a:pt x="12" y="36"/>
                    </a:lnTo>
                    <a:lnTo>
                      <a:pt x="12" y="32"/>
                    </a:lnTo>
                    <a:lnTo>
                      <a:pt x="12" y="26"/>
                    </a:lnTo>
                    <a:lnTo>
                      <a:pt x="0" y="26"/>
                    </a:lnTo>
                    <a:lnTo>
                      <a:pt x="0" y="30"/>
                    </a:lnTo>
                    <a:lnTo>
                      <a:pt x="0" y="30"/>
                    </a:lnTo>
                    <a:lnTo>
                      <a:pt x="2" y="38"/>
                    </a:lnTo>
                    <a:lnTo>
                      <a:pt x="2" y="38"/>
                    </a:lnTo>
                    <a:lnTo>
                      <a:pt x="6" y="42"/>
                    </a:lnTo>
                    <a:lnTo>
                      <a:pt x="6" y="42"/>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33" name="Freeform 1048"/>
              <p:cNvSpPr/>
              <p:nvPr/>
            </p:nvSpPr>
            <p:spPr bwMode="auto">
              <a:xfrm>
                <a:off x="10117138" y="-4024313"/>
                <a:ext cx="28575" cy="47625"/>
              </a:xfrm>
              <a:custGeom>
                <a:avLst/>
                <a:gdLst/>
                <a:ahLst/>
                <a:cxnLst>
                  <a:cxn ang="0">
                    <a:pos x="10" y="30"/>
                  </a:cxn>
                  <a:cxn ang="0">
                    <a:pos x="18" y="30"/>
                  </a:cxn>
                  <a:cxn ang="0">
                    <a:pos x="18" y="0"/>
                  </a:cxn>
                  <a:cxn ang="0">
                    <a:pos x="12" y="0"/>
                  </a:cxn>
                  <a:cxn ang="0">
                    <a:pos x="12" y="0"/>
                  </a:cxn>
                  <a:cxn ang="0">
                    <a:pos x="8" y="6"/>
                  </a:cxn>
                  <a:cxn ang="0">
                    <a:pos x="8" y="6"/>
                  </a:cxn>
                  <a:cxn ang="0">
                    <a:pos x="0" y="8"/>
                  </a:cxn>
                  <a:cxn ang="0">
                    <a:pos x="0" y="14"/>
                  </a:cxn>
                  <a:cxn ang="0">
                    <a:pos x="0" y="14"/>
                  </a:cxn>
                  <a:cxn ang="0">
                    <a:pos x="10" y="8"/>
                  </a:cxn>
                  <a:cxn ang="0">
                    <a:pos x="10" y="30"/>
                  </a:cxn>
                </a:cxnLst>
                <a:rect l="0" t="0" r="r" b="b"/>
                <a:pathLst>
                  <a:path w="18" h="30">
                    <a:moveTo>
                      <a:pt x="10" y="30"/>
                    </a:moveTo>
                    <a:lnTo>
                      <a:pt x="18" y="30"/>
                    </a:lnTo>
                    <a:lnTo>
                      <a:pt x="18" y="0"/>
                    </a:lnTo>
                    <a:lnTo>
                      <a:pt x="12" y="0"/>
                    </a:lnTo>
                    <a:lnTo>
                      <a:pt x="12" y="0"/>
                    </a:lnTo>
                    <a:lnTo>
                      <a:pt x="8" y="6"/>
                    </a:lnTo>
                    <a:lnTo>
                      <a:pt x="8" y="6"/>
                    </a:lnTo>
                    <a:lnTo>
                      <a:pt x="0" y="8"/>
                    </a:lnTo>
                    <a:lnTo>
                      <a:pt x="0" y="14"/>
                    </a:lnTo>
                    <a:lnTo>
                      <a:pt x="0" y="14"/>
                    </a:lnTo>
                    <a:lnTo>
                      <a:pt x="10" y="8"/>
                    </a:lnTo>
                    <a:lnTo>
                      <a:pt x="10" y="30"/>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34" name="Freeform 1049"/>
              <p:cNvSpPr>
                <a:spLocks noEditPoints="1"/>
              </p:cNvSpPr>
              <p:nvPr/>
            </p:nvSpPr>
            <p:spPr bwMode="auto">
              <a:xfrm>
                <a:off x="10164763" y="-4024313"/>
                <a:ext cx="41275" cy="47625"/>
              </a:xfrm>
              <a:custGeom>
                <a:avLst/>
                <a:gdLst/>
                <a:ahLst/>
                <a:cxnLst>
                  <a:cxn ang="0">
                    <a:pos x="12" y="30"/>
                  </a:cxn>
                  <a:cxn ang="0">
                    <a:pos x="12" y="30"/>
                  </a:cxn>
                  <a:cxn ang="0">
                    <a:pos x="18" y="30"/>
                  </a:cxn>
                  <a:cxn ang="0">
                    <a:pos x="22" y="28"/>
                  </a:cxn>
                  <a:cxn ang="0">
                    <a:pos x="22" y="28"/>
                  </a:cxn>
                  <a:cxn ang="0">
                    <a:pos x="24" y="22"/>
                  </a:cxn>
                  <a:cxn ang="0">
                    <a:pos x="26" y="16"/>
                  </a:cxn>
                  <a:cxn ang="0">
                    <a:pos x="26" y="16"/>
                  </a:cxn>
                  <a:cxn ang="0">
                    <a:pos x="24" y="8"/>
                  </a:cxn>
                  <a:cxn ang="0">
                    <a:pos x="22" y="4"/>
                  </a:cxn>
                  <a:cxn ang="0">
                    <a:pos x="22" y="4"/>
                  </a:cxn>
                  <a:cxn ang="0">
                    <a:pos x="18" y="2"/>
                  </a:cxn>
                  <a:cxn ang="0">
                    <a:pos x="12" y="0"/>
                  </a:cxn>
                  <a:cxn ang="0">
                    <a:pos x="12" y="0"/>
                  </a:cxn>
                  <a:cxn ang="0">
                    <a:pos x="8" y="2"/>
                  </a:cxn>
                  <a:cxn ang="0">
                    <a:pos x="4" y="4"/>
                  </a:cxn>
                  <a:cxn ang="0">
                    <a:pos x="4" y="4"/>
                  </a:cxn>
                  <a:cxn ang="0">
                    <a:pos x="0" y="8"/>
                  </a:cxn>
                  <a:cxn ang="0">
                    <a:pos x="0" y="16"/>
                  </a:cxn>
                  <a:cxn ang="0">
                    <a:pos x="0" y="16"/>
                  </a:cxn>
                  <a:cxn ang="0">
                    <a:pos x="0" y="22"/>
                  </a:cxn>
                  <a:cxn ang="0">
                    <a:pos x="4" y="28"/>
                  </a:cxn>
                  <a:cxn ang="0">
                    <a:pos x="4" y="28"/>
                  </a:cxn>
                  <a:cxn ang="0">
                    <a:pos x="8" y="30"/>
                  </a:cxn>
                  <a:cxn ang="0">
                    <a:pos x="12" y="30"/>
                  </a:cxn>
                  <a:cxn ang="0">
                    <a:pos x="12" y="30"/>
                  </a:cxn>
                  <a:cxn ang="0">
                    <a:pos x="8" y="8"/>
                  </a:cxn>
                  <a:cxn ang="0">
                    <a:pos x="8" y="8"/>
                  </a:cxn>
                  <a:cxn ang="0">
                    <a:pos x="10" y="6"/>
                  </a:cxn>
                  <a:cxn ang="0">
                    <a:pos x="10" y="6"/>
                  </a:cxn>
                  <a:cxn ang="0">
                    <a:pos x="12" y="6"/>
                  </a:cxn>
                  <a:cxn ang="0">
                    <a:pos x="12" y="6"/>
                  </a:cxn>
                  <a:cxn ang="0">
                    <a:pos x="16" y="6"/>
                  </a:cxn>
                  <a:cxn ang="0">
                    <a:pos x="16" y="6"/>
                  </a:cxn>
                  <a:cxn ang="0">
                    <a:pos x="16" y="8"/>
                  </a:cxn>
                  <a:cxn ang="0">
                    <a:pos x="16" y="8"/>
                  </a:cxn>
                  <a:cxn ang="0">
                    <a:pos x="18" y="16"/>
                  </a:cxn>
                  <a:cxn ang="0">
                    <a:pos x="18" y="16"/>
                  </a:cxn>
                  <a:cxn ang="0">
                    <a:pos x="16" y="22"/>
                  </a:cxn>
                  <a:cxn ang="0">
                    <a:pos x="16" y="22"/>
                  </a:cxn>
                  <a:cxn ang="0">
                    <a:pos x="16" y="26"/>
                  </a:cxn>
                  <a:cxn ang="0">
                    <a:pos x="16" y="26"/>
                  </a:cxn>
                  <a:cxn ang="0">
                    <a:pos x="12" y="26"/>
                  </a:cxn>
                  <a:cxn ang="0">
                    <a:pos x="12" y="26"/>
                  </a:cxn>
                  <a:cxn ang="0">
                    <a:pos x="10" y="26"/>
                  </a:cxn>
                  <a:cxn ang="0">
                    <a:pos x="10" y="26"/>
                  </a:cxn>
                  <a:cxn ang="0">
                    <a:pos x="8" y="22"/>
                  </a:cxn>
                  <a:cxn ang="0">
                    <a:pos x="8" y="22"/>
                  </a:cxn>
                  <a:cxn ang="0">
                    <a:pos x="8" y="16"/>
                  </a:cxn>
                  <a:cxn ang="0">
                    <a:pos x="8" y="16"/>
                  </a:cxn>
                  <a:cxn ang="0">
                    <a:pos x="8" y="8"/>
                  </a:cxn>
                  <a:cxn ang="0">
                    <a:pos x="8" y="8"/>
                  </a:cxn>
                </a:cxnLst>
                <a:rect l="0" t="0" r="r" b="b"/>
                <a:pathLst>
                  <a:path w="26" h="30">
                    <a:moveTo>
                      <a:pt x="12" y="30"/>
                    </a:moveTo>
                    <a:lnTo>
                      <a:pt x="12" y="30"/>
                    </a:lnTo>
                    <a:lnTo>
                      <a:pt x="18" y="30"/>
                    </a:lnTo>
                    <a:lnTo>
                      <a:pt x="22" y="28"/>
                    </a:lnTo>
                    <a:lnTo>
                      <a:pt x="22" y="28"/>
                    </a:lnTo>
                    <a:lnTo>
                      <a:pt x="24" y="22"/>
                    </a:lnTo>
                    <a:lnTo>
                      <a:pt x="26" y="16"/>
                    </a:lnTo>
                    <a:lnTo>
                      <a:pt x="26" y="16"/>
                    </a:lnTo>
                    <a:lnTo>
                      <a:pt x="24" y="8"/>
                    </a:lnTo>
                    <a:lnTo>
                      <a:pt x="22" y="4"/>
                    </a:lnTo>
                    <a:lnTo>
                      <a:pt x="22" y="4"/>
                    </a:lnTo>
                    <a:lnTo>
                      <a:pt x="18" y="2"/>
                    </a:lnTo>
                    <a:lnTo>
                      <a:pt x="12" y="0"/>
                    </a:lnTo>
                    <a:lnTo>
                      <a:pt x="12" y="0"/>
                    </a:lnTo>
                    <a:lnTo>
                      <a:pt x="8" y="2"/>
                    </a:lnTo>
                    <a:lnTo>
                      <a:pt x="4" y="4"/>
                    </a:lnTo>
                    <a:lnTo>
                      <a:pt x="4" y="4"/>
                    </a:lnTo>
                    <a:lnTo>
                      <a:pt x="0" y="8"/>
                    </a:lnTo>
                    <a:lnTo>
                      <a:pt x="0" y="16"/>
                    </a:lnTo>
                    <a:lnTo>
                      <a:pt x="0" y="16"/>
                    </a:lnTo>
                    <a:lnTo>
                      <a:pt x="0" y="22"/>
                    </a:lnTo>
                    <a:lnTo>
                      <a:pt x="4" y="28"/>
                    </a:lnTo>
                    <a:lnTo>
                      <a:pt x="4" y="28"/>
                    </a:lnTo>
                    <a:lnTo>
                      <a:pt x="8" y="30"/>
                    </a:lnTo>
                    <a:lnTo>
                      <a:pt x="12" y="30"/>
                    </a:lnTo>
                    <a:lnTo>
                      <a:pt x="12" y="30"/>
                    </a:lnTo>
                    <a:close/>
                    <a:moveTo>
                      <a:pt x="8" y="8"/>
                    </a:moveTo>
                    <a:lnTo>
                      <a:pt x="8" y="8"/>
                    </a:lnTo>
                    <a:lnTo>
                      <a:pt x="10" y="6"/>
                    </a:lnTo>
                    <a:lnTo>
                      <a:pt x="10" y="6"/>
                    </a:lnTo>
                    <a:lnTo>
                      <a:pt x="12" y="6"/>
                    </a:lnTo>
                    <a:lnTo>
                      <a:pt x="12" y="6"/>
                    </a:lnTo>
                    <a:lnTo>
                      <a:pt x="16" y="6"/>
                    </a:lnTo>
                    <a:lnTo>
                      <a:pt x="16" y="6"/>
                    </a:lnTo>
                    <a:lnTo>
                      <a:pt x="16" y="8"/>
                    </a:lnTo>
                    <a:lnTo>
                      <a:pt x="16" y="8"/>
                    </a:lnTo>
                    <a:lnTo>
                      <a:pt x="18" y="16"/>
                    </a:lnTo>
                    <a:lnTo>
                      <a:pt x="18" y="16"/>
                    </a:lnTo>
                    <a:lnTo>
                      <a:pt x="16" y="22"/>
                    </a:lnTo>
                    <a:lnTo>
                      <a:pt x="16" y="22"/>
                    </a:lnTo>
                    <a:lnTo>
                      <a:pt x="16" y="26"/>
                    </a:lnTo>
                    <a:lnTo>
                      <a:pt x="16" y="26"/>
                    </a:lnTo>
                    <a:lnTo>
                      <a:pt x="12" y="26"/>
                    </a:lnTo>
                    <a:lnTo>
                      <a:pt x="12" y="26"/>
                    </a:lnTo>
                    <a:lnTo>
                      <a:pt x="10" y="26"/>
                    </a:lnTo>
                    <a:lnTo>
                      <a:pt x="10" y="26"/>
                    </a:lnTo>
                    <a:lnTo>
                      <a:pt x="8" y="22"/>
                    </a:lnTo>
                    <a:lnTo>
                      <a:pt x="8" y="22"/>
                    </a:lnTo>
                    <a:lnTo>
                      <a:pt x="8" y="16"/>
                    </a:lnTo>
                    <a:lnTo>
                      <a:pt x="8" y="16"/>
                    </a:lnTo>
                    <a:lnTo>
                      <a:pt x="8" y="8"/>
                    </a:lnTo>
                    <a:lnTo>
                      <a:pt x="8" y="8"/>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35" name="Freeform 1050"/>
              <p:cNvSpPr>
                <a:spLocks noEditPoints="1"/>
              </p:cNvSpPr>
              <p:nvPr/>
            </p:nvSpPr>
            <p:spPr bwMode="auto">
              <a:xfrm>
                <a:off x="10212388" y="-4024313"/>
                <a:ext cx="41275" cy="47625"/>
              </a:xfrm>
              <a:custGeom>
                <a:avLst/>
                <a:gdLst/>
                <a:ahLst/>
                <a:cxnLst>
                  <a:cxn ang="0">
                    <a:pos x="14" y="30"/>
                  </a:cxn>
                  <a:cxn ang="0">
                    <a:pos x="14" y="30"/>
                  </a:cxn>
                  <a:cxn ang="0">
                    <a:pos x="18" y="30"/>
                  </a:cxn>
                  <a:cxn ang="0">
                    <a:pos x="22" y="28"/>
                  </a:cxn>
                  <a:cxn ang="0">
                    <a:pos x="22" y="28"/>
                  </a:cxn>
                  <a:cxn ang="0">
                    <a:pos x="26" y="22"/>
                  </a:cxn>
                  <a:cxn ang="0">
                    <a:pos x="26" y="16"/>
                  </a:cxn>
                  <a:cxn ang="0">
                    <a:pos x="26" y="16"/>
                  </a:cxn>
                  <a:cxn ang="0">
                    <a:pos x="26" y="8"/>
                  </a:cxn>
                  <a:cxn ang="0">
                    <a:pos x="22" y="4"/>
                  </a:cxn>
                  <a:cxn ang="0">
                    <a:pos x="22" y="4"/>
                  </a:cxn>
                  <a:cxn ang="0">
                    <a:pos x="18" y="2"/>
                  </a:cxn>
                  <a:cxn ang="0">
                    <a:pos x="14" y="0"/>
                  </a:cxn>
                  <a:cxn ang="0">
                    <a:pos x="14" y="0"/>
                  </a:cxn>
                  <a:cxn ang="0">
                    <a:pos x="8" y="2"/>
                  </a:cxn>
                  <a:cxn ang="0">
                    <a:pos x="4" y="4"/>
                  </a:cxn>
                  <a:cxn ang="0">
                    <a:pos x="4" y="4"/>
                  </a:cxn>
                  <a:cxn ang="0">
                    <a:pos x="2" y="8"/>
                  </a:cxn>
                  <a:cxn ang="0">
                    <a:pos x="0" y="16"/>
                  </a:cxn>
                  <a:cxn ang="0">
                    <a:pos x="0" y="16"/>
                  </a:cxn>
                  <a:cxn ang="0">
                    <a:pos x="2" y="22"/>
                  </a:cxn>
                  <a:cxn ang="0">
                    <a:pos x="4" y="28"/>
                  </a:cxn>
                  <a:cxn ang="0">
                    <a:pos x="4" y="28"/>
                  </a:cxn>
                  <a:cxn ang="0">
                    <a:pos x="8" y="30"/>
                  </a:cxn>
                  <a:cxn ang="0">
                    <a:pos x="14" y="30"/>
                  </a:cxn>
                  <a:cxn ang="0">
                    <a:pos x="14" y="30"/>
                  </a:cxn>
                  <a:cxn ang="0">
                    <a:pos x="10" y="8"/>
                  </a:cxn>
                  <a:cxn ang="0">
                    <a:pos x="10" y="8"/>
                  </a:cxn>
                  <a:cxn ang="0">
                    <a:pos x="12" y="6"/>
                  </a:cxn>
                  <a:cxn ang="0">
                    <a:pos x="12" y="6"/>
                  </a:cxn>
                  <a:cxn ang="0">
                    <a:pos x="14" y="6"/>
                  </a:cxn>
                  <a:cxn ang="0">
                    <a:pos x="14" y="6"/>
                  </a:cxn>
                  <a:cxn ang="0">
                    <a:pos x="16" y="6"/>
                  </a:cxn>
                  <a:cxn ang="0">
                    <a:pos x="16" y="6"/>
                  </a:cxn>
                  <a:cxn ang="0">
                    <a:pos x="18" y="8"/>
                  </a:cxn>
                  <a:cxn ang="0">
                    <a:pos x="18" y="8"/>
                  </a:cxn>
                  <a:cxn ang="0">
                    <a:pos x="18" y="16"/>
                  </a:cxn>
                  <a:cxn ang="0">
                    <a:pos x="18" y="16"/>
                  </a:cxn>
                  <a:cxn ang="0">
                    <a:pos x="18" y="22"/>
                  </a:cxn>
                  <a:cxn ang="0">
                    <a:pos x="18" y="22"/>
                  </a:cxn>
                  <a:cxn ang="0">
                    <a:pos x="16" y="26"/>
                  </a:cxn>
                  <a:cxn ang="0">
                    <a:pos x="16" y="26"/>
                  </a:cxn>
                  <a:cxn ang="0">
                    <a:pos x="14" y="26"/>
                  </a:cxn>
                  <a:cxn ang="0">
                    <a:pos x="14" y="26"/>
                  </a:cxn>
                  <a:cxn ang="0">
                    <a:pos x="12" y="26"/>
                  </a:cxn>
                  <a:cxn ang="0">
                    <a:pos x="12" y="26"/>
                  </a:cxn>
                  <a:cxn ang="0">
                    <a:pos x="10" y="22"/>
                  </a:cxn>
                  <a:cxn ang="0">
                    <a:pos x="10" y="22"/>
                  </a:cxn>
                  <a:cxn ang="0">
                    <a:pos x="8" y="16"/>
                  </a:cxn>
                  <a:cxn ang="0">
                    <a:pos x="8" y="16"/>
                  </a:cxn>
                  <a:cxn ang="0">
                    <a:pos x="10" y="8"/>
                  </a:cxn>
                  <a:cxn ang="0">
                    <a:pos x="10" y="8"/>
                  </a:cxn>
                </a:cxnLst>
                <a:rect l="0" t="0" r="r" b="b"/>
                <a:pathLst>
                  <a:path w="26" h="30">
                    <a:moveTo>
                      <a:pt x="14" y="30"/>
                    </a:moveTo>
                    <a:lnTo>
                      <a:pt x="14" y="30"/>
                    </a:lnTo>
                    <a:lnTo>
                      <a:pt x="18" y="30"/>
                    </a:lnTo>
                    <a:lnTo>
                      <a:pt x="22" y="28"/>
                    </a:lnTo>
                    <a:lnTo>
                      <a:pt x="22" y="28"/>
                    </a:lnTo>
                    <a:lnTo>
                      <a:pt x="26" y="22"/>
                    </a:lnTo>
                    <a:lnTo>
                      <a:pt x="26" y="16"/>
                    </a:lnTo>
                    <a:lnTo>
                      <a:pt x="26" y="16"/>
                    </a:lnTo>
                    <a:lnTo>
                      <a:pt x="26" y="8"/>
                    </a:lnTo>
                    <a:lnTo>
                      <a:pt x="22" y="4"/>
                    </a:lnTo>
                    <a:lnTo>
                      <a:pt x="22" y="4"/>
                    </a:lnTo>
                    <a:lnTo>
                      <a:pt x="18" y="2"/>
                    </a:lnTo>
                    <a:lnTo>
                      <a:pt x="14" y="0"/>
                    </a:lnTo>
                    <a:lnTo>
                      <a:pt x="14" y="0"/>
                    </a:lnTo>
                    <a:lnTo>
                      <a:pt x="8" y="2"/>
                    </a:lnTo>
                    <a:lnTo>
                      <a:pt x="4" y="4"/>
                    </a:lnTo>
                    <a:lnTo>
                      <a:pt x="4" y="4"/>
                    </a:lnTo>
                    <a:lnTo>
                      <a:pt x="2" y="8"/>
                    </a:lnTo>
                    <a:lnTo>
                      <a:pt x="0" y="16"/>
                    </a:lnTo>
                    <a:lnTo>
                      <a:pt x="0" y="16"/>
                    </a:lnTo>
                    <a:lnTo>
                      <a:pt x="2" y="22"/>
                    </a:lnTo>
                    <a:lnTo>
                      <a:pt x="4" y="28"/>
                    </a:lnTo>
                    <a:lnTo>
                      <a:pt x="4" y="28"/>
                    </a:lnTo>
                    <a:lnTo>
                      <a:pt x="8" y="30"/>
                    </a:lnTo>
                    <a:lnTo>
                      <a:pt x="14" y="30"/>
                    </a:lnTo>
                    <a:lnTo>
                      <a:pt x="14" y="30"/>
                    </a:lnTo>
                    <a:close/>
                    <a:moveTo>
                      <a:pt x="10" y="8"/>
                    </a:moveTo>
                    <a:lnTo>
                      <a:pt x="10" y="8"/>
                    </a:lnTo>
                    <a:lnTo>
                      <a:pt x="12" y="6"/>
                    </a:lnTo>
                    <a:lnTo>
                      <a:pt x="12" y="6"/>
                    </a:lnTo>
                    <a:lnTo>
                      <a:pt x="14" y="6"/>
                    </a:lnTo>
                    <a:lnTo>
                      <a:pt x="14" y="6"/>
                    </a:lnTo>
                    <a:lnTo>
                      <a:pt x="16" y="6"/>
                    </a:lnTo>
                    <a:lnTo>
                      <a:pt x="16" y="6"/>
                    </a:lnTo>
                    <a:lnTo>
                      <a:pt x="18" y="8"/>
                    </a:lnTo>
                    <a:lnTo>
                      <a:pt x="18" y="8"/>
                    </a:lnTo>
                    <a:lnTo>
                      <a:pt x="18" y="16"/>
                    </a:lnTo>
                    <a:lnTo>
                      <a:pt x="18" y="16"/>
                    </a:lnTo>
                    <a:lnTo>
                      <a:pt x="18" y="22"/>
                    </a:lnTo>
                    <a:lnTo>
                      <a:pt x="18" y="22"/>
                    </a:lnTo>
                    <a:lnTo>
                      <a:pt x="16" y="26"/>
                    </a:lnTo>
                    <a:lnTo>
                      <a:pt x="16" y="26"/>
                    </a:lnTo>
                    <a:lnTo>
                      <a:pt x="14" y="26"/>
                    </a:lnTo>
                    <a:lnTo>
                      <a:pt x="14" y="26"/>
                    </a:lnTo>
                    <a:lnTo>
                      <a:pt x="12" y="26"/>
                    </a:lnTo>
                    <a:lnTo>
                      <a:pt x="12" y="26"/>
                    </a:lnTo>
                    <a:lnTo>
                      <a:pt x="10" y="22"/>
                    </a:lnTo>
                    <a:lnTo>
                      <a:pt x="10" y="22"/>
                    </a:lnTo>
                    <a:lnTo>
                      <a:pt x="8" y="16"/>
                    </a:lnTo>
                    <a:lnTo>
                      <a:pt x="8" y="16"/>
                    </a:lnTo>
                    <a:lnTo>
                      <a:pt x="10" y="8"/>
                    </a:lnTo>
                    <a:lnTo>
                      <a:pt x="10" y="8"/>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36" name="Rectangle 1051"/>
              <p:cNvSpPr>
                <a:spLocks noChangeArrowheads="1"/>
              </p:cNvSpPr>
              <p:nvPr/>
            </p:nvSpPr>
            <p:spPr bwMode="auto">
              <a:xfrm>
                <a:off x="10263188" y="-3998913"/>
                <a:ext cx="25400" cy="9525"/>
              </a:xfrm>
              <a:prstGeom prst="rect">
                <a:avLst/>
              </a:prstGeom>
              <a:solidFill>
                <a:srgbClr val="FFFFFF"/>
              </a:solidFill>
              <a:ln w="9525">
                <a:noFill/>
                <a:miter lim="800000"/>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37" name="Freeform 1052"/>
              <p:cNvSpPr/>
              <p:nvPr/>
            </p:nvSpPr>
            <p:spPr bwMode="auto">
              <a:xfrm>
                <a:off x="8780463" y="-4024313"/>
                <a:ext cx="44450" cy="47625"/>
              </a:xfrm>
              <a:custGeom>
                <a:avLst/>
                <a:gdLst/>
                <a:ahLst/>
                <a:cxnLst>
                  <a:cxn ang="0">
                    <a:pos x="28" y="24"/>
                  </a:cxn>
                  <a:cxn ang="0">
                    <a:pos x="8" y="24"/>
                  </a:cxn>
                  <a:cxn ang="0">
                    <a:pos x="8" y="0"/>
                  </a:cxn>
                  <a:cxn ang="0">
                    <a:pos x="0" y="0"/>
                  </a:cxn>
                  <a:cxn ang="0">
                    <a:pos x="0" y="30"/>
                  </a:cxn>
                  <a:cxn ang="0">
                    <a:pos x="28" y="30"/>
                  </a:cxn>
                  <a:cxn ang="0">
                    <a:pos x="28" y="24"/>
                  </a:cxn>
                </a:cxnLst>
                <a:rect l="0" t="0" r="r" b="b"/>
                <a:pathLst>
                  <a:path w="28" h="30">
                    <a:moveTo>
                      <a:pt x="28" y="24"/>
                    </a:moveTo>
                    <a:lnTo>
                      <a:pt x="8" y="24"/>
                    </a:lnTo>
                    <a:lnTo>
                      <a:pt x="8" y="0"/>
                    </a:lnTo>
                    <a:lnTo>
                      <a:pt x="0" y="0"/>
                    </a:lnTo>
                    <a:lnTo>
                      <a:pt x="0" y="30"/>
                    </a:lnTo>
                    <a:lnTo>
                      <a:pt x="28" y="30"/>
                    </a:lnTo>
                    <a:lnTo>
                      <a:pt x="28" y="2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38" name="Freeform 1053"/>
              <p:cNvSpPr/>
              <p:nvPr/>
            </p:nvSpPr>
            <p:spPr bwMode="auto">
              <a:xfrm>
                <a:off x="8834438" y="-4024313"/>
                <a:ext cx="63500" cy="47625"/>
              </a:xfrm>
              <a:custGeom>
                <a:avLst/>
                <a:gdLst/>
                <a:ahLst/>
                <a:cxnLst>
                  <a:cxn ang="0">
                    <a:pos x="8" y="6"/>
                  </a:cxn>
                  <a:cxn ang="0">
                    <a:pos x="16" y="30"/>
                  </a:cxn>
                  <a:cxn ang="0">
                    <a:pos x="24" y="30"/>
                  </a:cxn>
                  <a:cxn ang="0">
                    <a:pos x="32" y="6"/>
                  </a:cxn>
                  <a:cxn ang="0">
                    <a:pos x="32" y="30"/>
                  </a:cxn>
                  <a:cxn ang="0">
                    <a:pos x="40" y="30"/>
                  </a:cxn>
                  <a:cxn ang="0">
                    <a:pos x="40" y="0"/>
                  </a:cxn>
                  <a:cxn ang="0">
                    <a:pos x="26" y="0"/>
                  </a:cxn>
                  <a:cxn ang="0">
                    <a:pos x="20" y="20"/>
                  </a:cxn>
                  <a:cxn ang="0">
                    <a:pos x="12" y="0"/>
                  </a:cxn>
                  <a:cxn ang="0">
                    <a:pos x="0" y="0"/>
                  </a:cxn>
                  <a:cxn ang="0">
                    <a:pos x="0" y="30"/>
                  </a:cxn>
                  <a:cxn ang="0">
                    <a:pos x="8" y="30"/>
                  </a:cxn>
                  <a:cxn ang="0">
                    <a:pos x="8" y="6"/>
                  </a:cxn>
                </a:cxnLst>
                <a:rect l="0" t="0" r="r" b="b"/>
                <a:pathLst>
                  <a:path w="40" h="30">
                    <a:moveTo>
                      <a:pt x="8" y="6"/>
                    </a:moveTo>
                    <a:lnTo>
                      <a:pt x="16" y="30"/>
                    </a:lnTo>
                    <a:lnTo>
                      <a:pt x="24" y="30"/>
                    </a:lnTo>
                    <a:lnTo>
                      <a:pt x="32" y="6"/>
                    </a:lnTo>
                    <a:lnTo>
                      <a:pt x="32" y="30"/>
                    </a:lnTo>
                    <a:lnTo>
                      <a:pt x="40" y="30"/>
                    </a:lnTo>
                    <a:lnTo>
                      <a:pt x="40" y="0"/>
                    </a:lnTo>
                    <a:lnTo>
                      <a:pt x="26" y="0"/>
                    </a:lnTo>
                    <a:lnTo>
                      <a:pt x="20" y="20"/>
                    </a:lnTo>
                    <a:lnTo>
                      <a:pt x="12" y="0"/>
                    </a:lnTo>
                    <a:lnTo>
                      <a:pt x="0" y="0"/>
                    </a:lnTo>
                    <a:lnTo>
                      <a:pt x="0" y="30"/>
                    </a:lnTo>
                    <a:lnTo>
                      <a:pt x="8" y="30"/>
                    </a:lnTo>
                    <a:lnTo>
                      <a:pt x="8" y="6"/>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39" name="Rectangle 1054"/>
              <p:cNvSpPr>
                <a:spLocks noChangeArrowheads="1"/>
              </p:cNvSpPr>
              <p:nvPr/>
            </p:nvSpPr>
            <p:spPr bwMode="auto">
              <a:xfrm>
                <a:off x="8755063" y="-4024313"/>
                <a:ext cx="12700" cy="47625"/>
              </a:xfrm>
              <a:prstGeom prst="rect">
                <a:avLst/>
              </a:prstGeom>
              <a:solidFill>
                <a:srgbClr val="FFFFFF"/>
              </a:solidFill>
              <a:ln w="9525">
                <a:noFill/>
                <a:miter lim="800000"/>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40" name="Freeform 1055"/>
              <p:cNvSpPr/>
              <p:nvPr/>
            </p:nvSpPr>
            <p:spPr bwMode="auto">
              <a:xfrm>
                <a:off x="8701088" y="-4024313"/>
                <a:ext cx="44450" cy="47625"/>
              </a:xfrm>
              <a:custGeom>
                <a:avLst/>
                <a:gdLst/>
                <a:ahLst/>
                <a:cxnLst>
                  <a:cxn ang="0">
                    <a:pos x="8" y="16"/>
                  </a:cxn>
                  <a:cxn ang="0">
                    <a:pos x="26" y="16"/>
                  </a:cxn>
                  <a:cxn ang="0">
                    <a:pos x="26" y="12"/>
                  </a:cxn>
                  <a:cxn ang="0">
                    <a:pos x="8" y="12"/>
                  </a:cxn>
                  <a:cxn ang="0">
                    <a:pos x="8" y="4"/>
                  </a:cxn>
                  <a:cxn ang="0">
                    <a:pos x="28" y="4"/>
                  </a:cxn>
                  <a:cxn ang="0">
                    <a:pos x="28" y="0"/>
                  </a:cxn>
                  <a:cxn ang="0">
                    <a:pos x="0" y="0"/>
                  </a:cxn>
                  <a:cxn ang="0">
                    <a:pos x="0" y="30"/>
                  </a:cxn>
                  <a:cxn ang="0">
                    <a:pos x="8" y="30"/>
                  </a:cxn>
                  <a:cxn ang="0">
                    <a:pos x="8" y="16"/>
                  </a:cxn>
                </a:cxnLst>
                <a:rect l="0" t="0" r="r" b="b"/>
                <a:pathLst>
                  <a:path w="28" h="30">
                    <a:moveTo>
                      <a:pt x="8" y="16"/>
                    </a:moveTo>
                    <a:lnTo>
                      <a:pt x="26" y="16"/>
                    </a:lnTo>
                    <a:lnTo>
                      <a:pt x="26" y="12"/>
                    </a:lnTo>
                    <a:lnTo>
                      <a:pt x="8" y="12"/>
                    </a:lnTo>
                    <a:lnTo>
                      <a:pt x="8" y="4"/>
                    </a:lnTo>
                    <a:lnTo>
                      <a:pt x="28" y="4"/>
                    </a:lnTo>
                    <a:lnTo>
                      <a:pt x="28" y="0"/>
                    </a:lnTo>
                    <a:lnTo>
                      <a:pt x="0" y="0"/>
                    </a:lnTo>
                    <a:lnTo>
                      <a:pt x="0" y="30"/>
                    </a:lnTo>
                    <a:lnTo>
                      <a:pt x="8" y="30"/>
                    </a:lnTo>
                    <a:lnTo>
                      <a:pt x="8" y="16"/>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41" name="Freeform 1056"/>
              <p:cNvSpPr/>
              <p:nvPr/>
            </p:nvSpPr>
            <p:spPr bwMode="auto">
              <a:xfrm>
                <a:off x="9898063" y="-4030663"/>
                <a:ext cx="25400" cy="47625"/>
              </a:xfrm>
              <a:custGeom>
                <a:avLst/>
                <a:gdLst/>
                <a:ahLst/>
                <a:cxnLst>
                  <a:cxn ang="0">
                    <a:pos x="10" y="30"/>
                  </a:cxn>
                  <a:cxn ang="0">
                    <a:pos x="16" y="30"/>
                  </a:cxn>
                  <a:cxn ang="0">
                    <a:pos x="16" y="0"/>
                  </a:cxn>
                  <a:cxn ang="0">
                    <a:pos x="10" y="0"/>
                  </a:cxn>
                  <a:cxn ang="0">
                    <a:pos x="10" y="0"/>
                  </a:cxn>
                  <a:cxn ang="0">
                    <a:pos x="6" y="6"/>
                  </a:cxn>
                  <a:cxn ang="0">
                    <a:pos x="6" y="6"/>
                  </a:cxn>
                  <a:cxn ang="0">
                    <a:pos x="0" y="8"/>
                  </a:cxn>
                  <a:cxn ang="0">
                    <a:pos x="0" y="14"/>
                  </a:cxn>
                  <a:cxn ang="0">
                    <a:pos x="0" y="14"/>
                  </a:cxn>
                  <a:cxn ang="0">
                    <a:pos x="10" y="10"/>
                  </a:cxn>
                  <a:cxn ang="0">
                    <a:pos x="10" y="30"/>
                  </a:cxn>
                </a:cxnLst>
                <a:rect l="0" t="0" r="r" b="b"/>
                <a:pathLst>
                  <a:path w="16" h="30">
                    <a:moveTo>
                      <a:pt x="10" y="30"/>
                    </a:moveTo>
                    <a:lnTo>
                      <a:pt x="16" y="30"/>
                    </a:lnTo>
                    <a:lnTo>
                      <a:pt x="16" y="0"/>
                    </a:lnTo>
                    <a:lnTo>
                      <a:pt x="10" y="0"/>
                    </a:lnTo>
                    <a:lnTo>
                      <a:pt x="10" y="0"/>
                    </a:lnTo>
                    <a:lnTo>
                      <a:pt x="6" y="6"/>
                    </a:lnTo>
                    <a:lnTo>
                      <a:pt x="6" y="6"/>
                    </a:lnTo>
                    <a:lnTo>
                      <a:pt x="0" y="8"/>
                    </a:lnTo>
                    <a:lnTo>
                      <a:pt x="0" y="14"/>
                    </a:lnTo>
                    <a:lnTo>
                      <a:pt x="0" y="14"/>
                    </a:lnTo>
                    <a:lnTo>
                      <a:pt x="10" y="10"/>
                    </a:lnTo>
                    <a:lnTo>
                      <a:pt x="10" y="30"/>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42" name="Freeform 1057"/>
              <p:cNvSpPr>
                <a:spLocks noEditPoints="1"/>
              </p:cNvSpPr>
              <p:nvPr/>
            </p:nvSpPr>
            <p:spPr bwMode="auto">
              <a:xfrm>
                <a:off x="9745663" y="-4030663"/>
                <a:ext cx="41275" cy="47625"/>
              </a:xfrm>
              <a:custGeom>
                <a:avLst/>
                <a:gdLst/>
                <a:ahLst/>
                <a:cxnLst>
                  <a:cxn ang="0">
                    <a:pos x="12" y="30"/>
                  </a:cxn>
                  <a:cxn ang="0">
                    <a:pos x="12" y="30"/>
                  </a:cxn>
                  <a:cxn ang="0">
                    <a:pos x="18" y="30"/>
                  </a:cxn>
                  <a:cxn ang="0">
                    <a:pos x="22" y="28"/>
                  </a:cxn>
                  <a:cxn ang="0">
                    <a:pos x="22" y="28"/>
                  </a:cxn>
                  <a:cxn ang="0">
                    <a:pos x="24" y="22"/>
                  </a:cxn>
                  <a:cxn ang="0">
                    <a:pos x="26" y="16"/>
                  </a:cxn>
                  <a:cxn ang="0">
                    <a:pos x="26" y="16"/>
                  </a:cxn>
                  <a:cxn ang="0">
                    <a:pos x="24" y="8"/>
                  </a:cxn>
                  <a:cxn ang="0">
                    <a:pos x="22" y="4"/>
                  </a:cxn>
                  <a:cxn ang="0">
                    <a:pos x="22" y="4"/>
                  </a:cxn>
                  <a:cxn ang="0">
                    <a:pos x="18" y="2"/>
                  </a:cxn>
                  <a:cxn ang="0">
                    <a:pos x="12" y="0"/>
                  </a:cxn>
                  <a:cxn ang="0">
                    <a:pos x="12" y="0"/>
                  </a:cxn>
                  <a:cxn ang="0">
                    <a:pos x="8" y="2"/>
                  </a:cxn>
                  <a:cxn ang="0">
                    <a:pos x="4" y="4"/>
                  </a:cxn>
                  <a:cxn ang="0">
                    <a:pos x="4" y="4"/>
                  </a:cxn>
                  <a:cxn ang="0">
                    <a:pos x="0" y="8"/>
                  </a:cxn>
                  <a:cxn ang="0">
                    <a:pos x="0" y="16"/>
                  </a:cxn>
                  <a:cxn ang="0">
                    <a:pos x="0" y="16"/>
                  </a:cxn>
                  <a:cxn ang="0">
                    <a:pos x="0" y="22"/>
                  </a:cxn>
                  <a:cxn ang="0">
                    <a:pos x="4" y="28"/>
                  </a:cxn>
                  <a:cxn ang="0">
                    <a:pos x="4" y="28"/>
                  </a:cxn>
                  <a:cxn ang="0">
                    <a:pos x="8" y="30"/>
                  </a:cxn>
                  <a:cxn ang="0">
                    <a:pos x="12" y="30"/>
                  </a:cxn>
                  <a:cxn ang="0">
                    <a:pos x="12" y="30"/>
                  </a:cxn>
                  <a:cxn ang="0">
                    <a:pos x="8" y="8"/>
                  </a:cxn>
                  <a:cxn ang="0">
                    <a:pos x="8" y="8"/>
                  </a:cxn>
                  <a:cxn ang="0">
                    <a:pos x="10" y="6"/>
                  </a:cxn>
                  <a:cxn ang="0">
                    <a:pos x="10" y="6"/>
                  </a:cxn>
                  <a:cxn ang="0">
                    <a:pos x="12" y="6"/>
                  </a:cxn>
                  <a:cxn ang="0">
                    <a:pos x="12" y="6"/>
                  </a:cxn>
                  <a:cxn ang="0">
                    <a:pos x="16" y="6"/>
                  </a:cxn>
                  <a:cxn ang="0">
                    <a:pos x="16" y="6"/>
                  </a:cxn>
                  <a:cxn ang="0">
                    <a:pos x="18" y="8"/>
                  </a:cxn>
                  <a:cxn ang="0">
                    <a:pos x="18" y="8"/>
                  </a:cxn>
                  <a:cxn ang="0">
                    <a:pos x="18" y="16"/>
                  </a:cxn>
                  <a:cxn ang="0">
                    <a:pos x="18" y="16"/>
                  </a:cxn>
                  <a:cxn ang="0">
                    <a:pos x="18" y="24"/>
                  </a:cxn>
                  <a:cxn ang="0">
                    <a:pos x="18" y="24"/>
                  </a:cxn>
                  <a:cxn ang="0">
                    <a:pos x="16" y="26"/>
                  </a:cxn>
                  <a:cxn ang="0">
                    <a:pos x="16" y="26"/>
                  </a:cxn>
                  <a:cxn ang="0">
                    <a:pos x="12" y="26"/>
                  </a:cxn>
                  <a:cxn ang="0">
                    <a:pos x="12" y="26"/>
                  </a:cxn>
                  <a:cxn ang="0">
                    <a:pos x="10" y="26"/>
                  </a:cxn>
                  <a:cxn ang="0">
                    <a:pos x="10" y="26"/>
                  </a:cxn>
                  <a:cxn ang="0">
                    <a:pos x="8" y="22"/>
                  </a:cxn>
                  <a:cxn ang="0">
                    <a:pos x="8" y="22"/>
                  </a:cxn>
                  <a:cxn ang="0">
                    <a:pos x="8" y="16"/>
                  </a:cxn>
                  <a:cxn ang="0">
                    <a:pos x="8" y="16"/>
                  </a:cxn>
                  <a:cxn ang="0">
                    <a:pos x="8" y="8"/>
                  </a:cxn>
                  <a:cxn ang="0">
                    <a:pos x="8" y="8"/>
                  </a:cxn>
                </a:cxnLst>
                <a:rect l="0" t="0" r="r" b="b"/>
                <a:pathLst>
                  <a:path w="26" h="30">
                    <a:moveTo>
                      <a:pt x="12" y="30"/>
                    </a:moveTo>
                    <a:lnTo>
                      <a:pt x="12" y="30"/>
                    </a:lnTo>
                    <a:lnTo>
                      <a:pt x="18" y="30"/>
                    </a:lnTo>
                    <a:lnTo>
                      <a:pt x="22" y="28"/>
                    </a:lnTo>
                    <a:lnTo>
                      <a:pt x="22" y="28"/>
                    </a:lnTo>
                    <a:lnTo>
                      <a:pt x="24" y="22"/>
                    </a:lnTo>
                    <a:lnTo>
                      <a:pt x="26" y="16"/>
                    </a:lnTo>
                    <a:lnTo>
                      <a:pt x="26" y="16"/>
                    </a:lnTo>
                    <a:lnTo>
                      <a:pt x="24" y="8"/>
                    </a:lnTo>
                    <a:lnTo>
                      <a:pt x="22" y="4"/>
                    </a:lnTo>
                    <a:lnTo>
                      <a:pt x="22" y="4"/>
                    </a:lnTo>
                    <a:lnTo>
                      <a:pt x="18" y="2"/>
                    </a:lnTo>
                    <a:lnTo>
                      <a:pt x="12" y="0"/>
                    </a:lnTo>
                    <a:lnTo>
                      <a:pt x="12" y="0"/>
                    </a:lnTo>
                    <a:lnTo>
                      <a:pt x="8" y="2"/>
                    </a:lnTo>
                    <a:lnTo>
                      <a:pt x="4" y="4"/>
                    </a:lnTo>
                    <a:lnTo>
                      <a:pt x="4" y="4"/>
                    </a:lnTo>
                    <a:lnTo>
                      <a:pt x="0" y="8"/>
                    </a:lnTo>
                    <a:lnTo>
                      <a:pt x="0" y="16"/>
                    </a:lnTo>
                    <a:lnTo>
                      <a:pt x="0" y="16"/>
                    </a:lnTo>
                    <a:lnTo>
                      <a:pt x="0" y="22"/>
                    </a:lnTo>
                    <a:lnTo>
                      <a:pt x="4" y="28"/>
                    </a:lnTo>
                    <a:lnTo>
                      <a:pt x="4" y="28"/>
                    </a:lnTo>
                    <a:lnTo>
                      <a:pt x="8" y="30"/>
                    </a:lnTo>
                    <a:lnTo>
                      <a:pt x="12" y="30"/>
                    </a:lnTo>
                    <a:lnTo>
                      <a:pt x="12" y="30"/>
                    </a:lnTo>
                    <a:close/>
                    <a:moveTo>
                      <a:pt x="8" y="8"/>
                    </a:moveTo>
                    <a:lnTo>
                      <a:pt x="8" y="8"/>
                    </a:lnTo>
                    <a:lnTo>
                      <a:pt x="10" y="6"/>
                    </a:lnTo>
                    <a:lnTo>
                      <a:pt x="10" y="6"/>
                    </a:lnTo>
                    <a:lnTo>
                      <a:pt x="12" y="6"/>
                    </a:lnTo>
                    <a:lnTo>
                      <a:pt x="12" y="6"/>
                    </a:lnTo>
                    <a:lnTo>
                      <a:pt x="16" y="6"/>
                    </a:lnTo>
                    <a:lnTo>
                      <a:pt x="16" y="6"/>
                    </a:lnTo>
                    <a:lnTo>
                      <a:pt x="18" y="8"/>
                    </a:lnTo>
                    <a:lnTo>
                      <a:pt x="18" y="8"/>
                    </a:lnTo>
                    <a:lnTo>
                      <a:pt x="18" y="16"/>
                    </a:lnTo>
                    <a:lnTo>
                      <a:pt x="18" y="16"/>
                    </a:lnTo>
                    <a:lnTo>
                      <a:pt x="18" y="24"/>
                    </a:lnTo>
                    <a:lnTo>
                      <a:pt x="18" y="24"/>
                    </a:lnTo>
                    <a:lnTo>
                      <a:pt x="16" y="26"/>
                    </a:lnTo>
                    <a:lnTo>
                      <a:pt x="16" y="26"/>
                    </a:lnTo>
                    <a:lnTo>
                      <a:pt x="12" y="26"/>
                    </a:lnTo>
                    <a:lnTo>
                      <a:pt x="12" y="26"/>
                    </a:lnTo>
                    <a:lnTo>
                      <a:pt x="10" y="26"/>
                    </a:lnTo>
                    <a:lnTo>
                      <a:pt x="10" y="26"/>
                    </a:lnTo>
                    <a:lnTo>
                      <a:pt x="8" y="22"/>
                    </a:lnTo>
                    <a:lnTo>
                      <a:pt x="8" y="22"/>
                    </a:lnTo>
                    <a:lnTo>
                      <a:pt x="8" y="16"/>
                    </a:lnTo>
                    <a:lnTo>
                      <a:pt x="8" y="16"/>
                    </a:lnTo>
                    <a:lnTo>
                      <a:pt x="8" y="8"/>
                    </a:lnTo>
                    <a:lnTo>
                      <a:pt x="8" y="8"/>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43" name="Freeform 1058"/>
              <p:cNvSpPr/>
              <p:nvPr/>
            </p:nvSpPr>
            <p:spPr bwMode="auto">
              <a:xfrm>
                <a:off x="9844088" y="-4027488"/>
                <a:ext cx="44450" cy="44450"/>
              </a:xfrm>
              <a:custGeom>
                <a:avLst/>
                <a:gdLst/>
                <a:ahLst/>
                <a:cxnLst>
                  <a:cxn ang="0">
                    <a:pos x="14" y="24"/>
                  </a:cxn>
                  <a:cxn ang="0">
                    <a:pos x="14" y="24"/>
                  </a:cxn>
                  <a:cxn ang="0">
                    <a:pos x="10" y="24"/>
                  </a:cxn>
                  <a:cxn ang="0">
                    <a:pos x="10" y="24"/>
                  </a:cxn>
                  <a:cxn ang="0">
                    <a:pos x="8" y="20"/>
                  </a:cxn>
                  <a:cxn ang="0">
                    <a:pos x="0" y="20"/>
                  </a:cxn>
                  <a:cxn ang="0">
                    <a:pos x="0" y="20"/>
                  </a:cxn>
                  <a:cxn ang="0">
                    <a:pos x="2" y="24"/>
                  </a:cxn>
                  <a:cxn ang="0">
                    <a:pos x="4" y="26"/>
                  </a:cxn>
                  <a:cxn ang="0">
                    <a:pos x="4" y="26"/>
                  </a:cxn>
                  <a:cxn ang="0">
                    <a:pos x="8" y="28"/>
                  </a:cxn>
                  <a:cxn ang="0">
                    <a:pos x="14" y="28"/>
                  </a:cxn>
                  <a:cxn ang="0">
                    <a:pos x="14" y="28"/>
                  </a:cxn>
                  <a:cxn ang="0">
                    <a:pos x="20" y="28"/>
                  </a:cxn>
                  <a:cxn ang="0">
                    <a:pos x="24" y="24"/>
                  </a:cxn>
                  <a:cxn ang="0">
                    <a:pos x="24" y="24"/>
                  </a:cxn>
                  <a:cxn ang="0">
                    <a:pos x="26" y="22"/>
                  </a:cxn>
                  <a:cxn ang="0">
                    <a:pos x="28" y="18"/>
                  </a:cxn>
                  <a:cxn ang="0">
                    <a:pos x="28" y="18"/>
                  </a:cxn>
                  <a:cxn ang="0">
                    <a:pos x="26" y="14"/>
                  </a:cxn>
                  <a:cxn ang="0">
                    <a:pos x="24" y="12"/>
                  </a:cxn>
                  <a:cxn ang="0">
                    <a:pos x="24" y="12"/>
                  </a:cxn>
                  <a:cxn ang="0">
                    <a:pos x="20" y="10"/>
                  </a:cxn>
                  <a:cxn ang="0">
                    <a:pos x="14" y="8"/>
                  </a:cxn>
                  <a:cxn ang="0">
                    <a:pos x="14" y="8"/>
                  </a:cxn>
                  <a:cxn ang="0">
                    <a:pos x="10" y="10"/>
                  </a:cxn>
                  <a:cxn ang="0">
                    <a:pos x="10" y="4"/>
                  </a:cxn>
                  <a:cxn ang="0">
                    <a:pos x="26" y="4"/>
                  </a:cxn>
                  <a:cxn ang="0">
                    <a:pos x="26" y="0"/>
                  </a:cxn>
                  <a:cxn ang="0">
                    <a:pos x="6" y="0"/>
                  </a:cxn>
                  <a:cxn ang="0">
                    <a:pos x="2" y="14"/>
                  </a:cxn>
                  <a:cxn ang="0">
                    <a:pos x="8" y="16"/>
                  </a:cxn>
                  <a:cxn ang="0">
                    <a:pos x="8" y="16"/>
                  </a:cxn>
                  <a:cxn ang="0">
                    <a:pos x="14" y="14"/>
                  </a:cxn>
                  <a:cxn ang="0">
                    <a:pos x="14" y="14"/>
                  </a:cxn>
                  <a:cxn ang="0">
                    <a:pos x="18" y="14"/>
                  </a:cxn>
                  <a:cxn ang="0">
                    <a:pos x="18" y="14"/>
                  </a:cxn>
                  <a:cxn ang="0">
                    <a:pos x="20" y="18"/>
                  </a:cxn>
                  <a:cxn ang="0">
                    <a:pos x="20" y="18"/>
                  </a:cxn>
                  <a:cxn ang="0">
                    <a:pos x="18" y="22"/>
                  </a:cxn>
                  <a:cxn ang="0">
                    <a:pos x="18" y="22"/>
                  </a:cxn>
                  <a:cxn ang="0">
                    <a:pos x="14" y="24"/>
                  </a:cxn>
                  <a:cxn ang="0">
                    <a:pos x="14" y="24"/>
                  </a:cxn>
                </a:cxnLst>
                <a:rect l="0" t="0" r="r" b="b"/>
                <a:pathLst>
                  <a:path w="28" h="28">
                    <a:moveTo>
                      <a:pt x="14" y="24"/>
                    </a:moveTo>
                    <a:lnTo>
                      <a:pt x="14" y="24"/>
                    </a:lnTo>
                    <a:lnTo>
                      <a:pt x="10" y="24"/>
                    </a:lnTo>
                    <a:lnTo>
                      <a:pt x="10" y="24"/>
                    </a:lnTo>
                    <a:lnTo>
                      <a:pt x="8" y="20"/>
                    </a:lnTo>
                    <a:lnTo>
                      <a:pt x="0" y="20"/>
                    </a:lnTo>
                    <a:lnTo>
                      <a:pt x="0" y="20"/>
                    </a:lnTo>
                    <a:lnTo>
                      <a:pt x="2" y="24"/>
                    </a:lnTo>
                    <a:lnTo>
                      <a:pt x="4" y="26"/>
                    </a:lnTo>
                    <a:lnTo>
                      <a:pt x="4" y="26"/>
                    </a:lnTo>
                    <a:lnTo>
                      <a:pt x="8" y="28"/>
                    </a:lnTo>
                    <a:lnTo>
                      <a:pt x="14" y="28"/>
                    </a:lnTo>
                    <a:lnTo>
                      <a:pt x="14" y="28"/>
                    </a:lnTo>
                    <a:lnTo>
                      <a:pt x="20" y="28"/>
                    </a:lnTo>
                    <a:lnTo>
                      <a:pt x="24" y="24"/>
                    </a:lnTo>
                    <a:lnTo>
                      <a:pt x="24" y="24"/>
                    </a:lnTo>
                    <a:lnTo>
                      <a:pt x="26" y="22"/>
                    </a:lnTo>
                    <a:lnTo>
                      <a:pt x="28" y="18"/>
                    </a:lnTo>
                    <a:lnTo>
                      <a:pt x="28" y="18"/>
                    </a:lnTo>
                    <a:lnTo>
                      <a:pt x="26" y="14"/>
                    </a:lnTo>
                    <a:lnTo>
                      <a:pt x="24" y="12"/>
                    </a:lnTo>
                    <a:lnTo>
                      <a:pt x="24" y="12"/>
                    </a:lnTo>
                    <a:lnTo>
                      <a:pt x="20" y="10"/>
                    </a:lnTo>
                    <a:lnTo>
                      <a:pt x="14" y="8"/>
                    </a:lnTo>
                    <a:lnTo>
                      <a:pt x="14" y="8"/>
                    </a:lnTo>
                    <a:lnTo>
                      <a:pt x="10" y="10"/>
                    </a:lnTo>
                    <a:lnTo>
                      <a:pt x="10" y="4"/>
                    </a:lnTo>
                    <a:lnTo>
                      <a:pt x="26" y="4"/>
                    </a:lnTo>
                    <a:lnTo>
                      <a:pt x="26" y="0"/>
                    </a:lnTo>
                    <a:lnTo>
                      <a:pt x="6" y="0"/>
                    </a:lnTo>
                    <a:lnTo>
                      <a:pt x="2" y="14"/>
                    </a:lnTo>
                    <a:lnTo>
                      <a:pt x="8" y="16"/>
                    </a:lnTo>
                    <a:lnTo>
                      <a:pt x="8" y="16"/>
                    </a:lnTo>
                    <a:lnTo>
                      <a:pt x="14" y="14"/>
                    </a:lnTo>
                    <a:lnTo>
                      <a:pt x="14" y="14"/>
                    </a:lnTo>
                    <a:lnTo>
                      <a:pt x="18" y="14"/>
                    </a:lnTo>
                    <a:lnTo>
                      <a:pt x="18" y="14"/>
                    </a:lnTo>
                    <a:lnTo>
                      <a:pt x="20" y="18"/>
                    </a:lnTo>
                    <a:lnTo>
                      <a:pt x="20" y="18"/>
                    </a:lnTo>
                    <a:lnTo>
                      <a:pt x="18" y="22"/>
                    </a:lnTo>
                    <a:lnTo>
                      <a:pt x="18" y="22"/>
                    </a:lnTo>
                    <a:lnTo>
                      <a:pt x="14" y="24"/>
                    </a:lnTo>
                    <a:lnTo>
                      <a:pt x="14" y="2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44" name="Freeform 1059"/>
              <p:cNvSpPr/>
              <p:nvPr/>
            </p:nvSpPr>
            <p:spPr bwMode="auto">
              <a:xfrm>
                <a:off x="9793288" y="-4030663"/>
                <a:ext cx="41275" cy="47625"/>
              </a:xfrm>
              <a:custGeom>
                <a:avLst/>
                <a:gdLst/>
                <a:ahLst/>
                <a:cxnLst>
                  <a:cxn ang="0">
                    <a:pos x="12" y="18"/>
                  </a:cxn>
                  <a:cxn ang="0">
                    <a:pos x="12" y="18"/>
                  </a:cxn>
                  <a:cxn ang="0">
                    <a:pos x="2" y="24"/>
                  </a:cxn>
                  <a:cxn ang="0">
                    <a:pos x="2" y="24"/>
                  </a:cxn>
                  <a:cxn ang="0">
                    <a:pos x="0" y="30"/>
                  </a:cxn>
                  <a:cxn ang="0">
                    <a:pos x="26" y="30"/>
                  </a:cxn>
                  <a:cxn ang="0">
                    <a:pos x="26" y="26"/>
                  </a:cxn>
                  <a:cxn ang="0">
                    <a:pos x="12" y="26"/>
                  </a:cxn>
                  <a:cxn ang="0">
                    <a:pos x="12" y="26"/>
                  </a:cxn>
                  <a:cxn ang="0">
                    <a:pos x="14" y="24"/>
                  </a:cxn>
                  <a:cxn ang="0">
                    <a:pos x="14" y="24"/>
                  </a:cxn>
                  <a:cxn ang="0">
                    <a:pos x="18" y="20"/>
                  </a:cxn>
                  <a:cxn ang="0">
                    <a:pos x="18" y="20"/>
                  </a:cxn>
                  <a:cxn ang="0">
                    <a:pos x="22" y="16"/>
                  </a:cxn>
                  <a:cxn ang="0">
                    <a:pos x="22" y="16"/>
                  </a:cxn>
                  <a:cxn ang="0">
                    <a:pos x="26" y="12"/>
                  </a:cxn>
                  <a:cxn ang="0">
                    <a:pos x="26" y="12"/>
                  </a:cxn>
                  <a:cxn ang="0">
                    <a:pos x="26" y="8"/>
                  </a:cxn>
                  <a:cxn ang="0">
                    <a:pos x="26" y="8"/>
                  </a:cxn>
                  <a:cxn ang="0">
                    <a:pos x="26" y="6"/>
                  </a:cxn>
                  <a:cxn ang="0">
                    <a:pos x="24" y="4"/>
                  </a:cxn>
                  <a:cxn ang="0">
                    <a:pos x="24" y="4"/>
                  </a:cxn>
                  <a:cxn ang="0">
                    <a:pos x="20" y="2"/>
                  </a:cxn>
                  <a:cxn ang="0">
                    <a:pos x="14" y="0"/>
                  </a:cxn>
                  <a:cxn ang="0">
                    <a:pos x="14" y="0"/>
                  </a:cxn>
                  <a:cxn ang="0">
                    <a:pos x="6" y="2"/>
                  </a:cxn>
                  <a:cxn ang="0">
                    <a:pos x="6" y="2"/>
                  </a:cxn>
                  <a:cxn ang="0">
                    <a:pos x="2" y="6"/>
                  </a:cxn>
                  <a:cxn ang="0">
                    <a:pos x="0" y="10"/>
                  </a:cxn>
                  <a:cxn ang="0">
                    <a:pos x="8" y="10"/>
                  </a:cxn>
                  <a:cxn ang="0">
                    <a:pos x="8" y="10"/>
                  </a:cxn>
                  <a:cxn ang="0">
                    <a:pos x="10" y="6"/>
                  </a:cxn>
                  <a:cxn ang="0">
                    <a:pos x="10" y="6"/>
                  </a:cxn>
                  <a:cxn ang="0">
                    <a:pos x="14" y="6"/>
                  </a:cxn>
                  <a:cxn ang="0">
                    <a:pos x="14" y="6"/>
                  </a:cxn>
                  <a:cxn ang="0">
                    <a:pos x="18" y="6"/>
                  </a:cxn>
                  <a:cxn ang="0">
                    <a:pos x="18" y="6"/>
                  </a:cxn>
                  <a:cxn ang="0">
                    <a:pos x="20" y="10"/>
                  </a:cxn>
                  <a:cxn ang="0">
                    <a:pos x="20" y="10"/>
                  </a:cxn>
                  <a:cxn ang="0">
                    <a:pos x="18" y="12"/>
                  </a:cxn>
                  <a:cxn ang="0">
                    <a:pos x="18" y="12"/>
                  </a:cxn>
                  <a:cxn ang="0">
                    <a:pos x="12" y="18"/>
                  </a:cxn>
                  <a:cxn ang="0">
                    <a:pos x="12" y="18"/>
                  </a:cxn>
                </a:cxnLst>
                <a:rect l="0" t="0" r="r" b="b"/>
                <a:pathLst>
                  <a:path w="26" h="30">
                    <a:moveTo>
                      <a:pt x="12" y="18"/>
                    </a:moveTo>
                    <a:lnTo>
                      <a:pt x="12" y="18"/>
                    </a:lnTo>
                    <a:lnTo>
                      <a:pt x="2" y="24"/>
                    </a:lnTo>
                    <a:lnTo>
                      <a:pt x="2" y="24"/>
                    </a:lnTo>
                    <a:lnTo>
                      <a:pt x="0" y="30"/>
                    </a:lnTo>
                    <a:lnTo>
                      <a:pt x="26" y="30"/>
                    </a:lnTo>
                    <a:lnTo>
                      <a:pt x="26" y="26"/>
                    </a:lnTo>
                    <a:lnTo>
                      <a:pt x="12" y="26"/>
                    </a:lnTo>
                    <a:lnTo>
                      <a:pt x="12" y="26"/>
                    </a:lnTo>
                    <a:lnTo>
                      <a:pt x="14" y="24"/>
                    </a:lnTo>
                    <a:lnTo>
                      <a:pt x="14" y="24"/>
                    </a:lnTo>
                    <a:lnTo>
                      <a:pt x="18" y="20"/>
                    </a:lnTo>
                    <a:lnTo>
                      <a:pt x="18" y="20"/>
                    </a:lnTo>
                    <a:lnTo>
                      <a:pt x="22" y="16"/>
                    </a:lnTo>
                    <a:lnTo>
                      <a:pt x="22" y="16"/>
                    </a:lnTo>
                    <a:lnTo>
                      <a:pt x="26" y="12"/>
                    </a:lnTo>
                    <a:lnTo>
                      <a:pt x="26" y="12"/>
                    </a:lnTo>
                    <a:lnTo>
                      <a:pt x="26" y="8"/>
                    </a:lnTo>
                    <a:lnTo>
                      <a:pt x="26" y="8"/>
                    </a:lnTo>
                    <a:lnTo>
                      <a:pt x="26" y="6"/>
                    </a:lnTo>
                    <a:lnTo>
                      <a:pt x="24" y="4"/>
                    </a:lnTo>
                    <a:lnTo>
                      <a:pt x="24" y="4"/>
                    </a:lnTo>
                    <a:lnTo>
                      <a:pt x="20" y="2"/>
                    </a:lnTo>
                    <a:lnTo>
                      <a:pt x="14" y="0"/>
                    </a:lnTo>
                    <a:lnTo>
                      <a:pt x="14" y="0"/>
                    </a:lnTo>
                    <a:lnTo>
                      <a:pt x="6" y="2"/>
                    </a:lnTo>
                    <a:lnTo>
                      <a:pt x="6" y="2"/>
                    </a:lnTo>
                    <a:lnTo>
                      <a:pt x="2" y="6"/>
                    </a:lnTo>
                    <a:lnTo>
                      <a:pt x="0" y="10"/>
                    </a:lnTo>
                    <a:lnTo>
                      <a:pt x="8" y="10"/>
                    </a:lnTo>
                    <a:lnTo>
                      <a:pt x="8" y="10"/>
                    </a:lnTo>
                    <a:lnTo>
                      <a:pt x="10" y="6"/>
                    </a:lnTo>
                    <a:lnTo>
                      <a:pt x="10" y="6"/>
                    </a:lnTo>
                    <a:lnTo>
                      <a:pt x="14" y="6"/>
                    </a:lnTo>
                    <a:lnTo>
                      <a:pt x="14" y="6"/>
                    </a:lnTo>
                    <a:lnTo>
                      <a:pt x="18" y="6"/>
                    </a:lnTo>
                    <a:lnTo>
                      <a:pt x="18" y="6"/>
                    </a:lnTo>
                    <a:lnTo>
                      <a:pt x="20" y="10"/>
                    </a:lnTo>
                    <a:lnTo>
                      <a:pt x="20" y="10"/>
                    </a:lnTo>
                    <a:lnTo>
                      <a:pt x="18" y="12"/>
                    </a:lnTo>
                    <a:lnTo>
                      <a:pt x="18" y="12"/>
                    </a:lnTo>
                    <a:lnTo>
                      <a:pt x="12" y="18"/>
                    </a:lnTo>
                    <a:lnTo>
                      <a:pt x="12" y="18"/>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45" name="Freeform 1060"/>
              <p:cNvSpPr/>
              <p:nvPr/>
            </p:nvSpPr>
            <p:spPr bwMode="auto">
              <a:xfrm>
                <a:off x="8961438" y="-1744663"/>
                <a:ext cx="82550" cy="47625"/>
              </a:xfrm>
              <a:custGeom>
                <a:avLst/>
                <a:gdLst/>
                <a:ahLst/>
                <a:cxnLst>
                  <a:cxn ang="0">
                    <a:pos x="0" y="0"/>
                  </a:cxn>
                  <a:cxn ang="0">
                    <a:pos x="0" y="14"/>
                  </a:cxn>
                  <a:cxn ang="0">
                    <a:pos x="0" y="30"/>
                  </a:cxn>
                  <a:cxn ang="0">
                    <a:pos x="26" y="22"/>
                  </a:cxn>
                  <a:cxn ang="0">
                    <a:pos x="52" y="14"/>
                  </a:cxn>
                  <a:cxn ang="0">
                    <a:pos x="26" y="8"/>
                  </a:cxn>
                  <a:cxn ang="0">
                    <a:pos x="0" y="0"/>
                  </a:cxn>
                </a:cxnLst>
                <a:rect l="0" t="0" r="r" b="b"/>
                <a:pathLst>
                  <a:path w="52" h="30">
                    <a:moveTo>
                      <a:pt x="0" y="0"/>
                    </a:moveTo>
                    <a:lnTo>
                      <a:pt x="0" y="14"/>
                    </a:lnTo>
                    <a:lnTo>
                      <a:pt x="0" y="30"/>
                    </a:lnTo>
                    <a:lnTo>
                      <a:pt x="26" y="22"/>
                    </a:lnTo>
                    <a:lnTo>
                      <a:pt x="52" y="14"/>
                    </a:lnTo>
                    <a:lnTo>
                      <a:pt x="26" y="8"/>
                    </a:lnTo>
                    <a:lnTo>
                      <a:pt x="0" y="0"/>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46" name="Freeform 1061"/>
              <p:cNvSpPr/>
              <p:nvPr/>
            </p:nvSpPr>
            <p:spPr bwMode="auto">
              <a:xfrm>
                <a:off x="9024938" y="-1779588"/>
                <a:ext cx="31750" cy="47625"/>
              </a:xfrm>
              <a:custGeom>
                <a:avLst/>
                <a:gdLst/>
                <a:ahLst/>
                <a:cxnLst>
                  <a:cxn ang="0">
                    <a:pos x="14" y="14"/>
                  </a:cxn>
                  <a:cxn ang="0">
                    <a:pos x="14" y="14"/>
                  </a:cxn>
                  <a:cxn ang="0">
                    <a:pos x="16" y="10"/>
                  </a:cxn>
                  <a:cxn ang="0">
                    <a:pos x="18" y="8"/>
                  </a:cxn>
                  <a:cxn ang="0">
                    <a:pos x="18" y="8"/>
                  </a:cxn>
                  <a:cxn ang="0">
                    <a:pos x="16" y="2"/>
                  </a:cxn>
                  <a:cxn ang="0">
                    <a:pos x="16" y="2"/>
                  </a:cxn>
                  <a:cxn ang="0">
                    <a:pos x="14" y="0"/>
                  </a:cxn>
                  <a:cxn ang="0">
                    <a:pos x="10" y="0"/>
                  </a:cxn>
                  <a:cxn ang="0">
                    <a:pos x="10" y="0"/>
                  </a:cxn>
                  <a:cxn ang="0">
                    <a:pos x="6" y="2"/>
                  </a:cxn>
                  <a:cxn ang="0">
                    <a:pos x="6" y="2"/>
                  </a:cxn>
                  <a:cxn ang="0">
                    <a:pos x="2" y="4"/>
                  </a:cxn>
                  <a:cxn ang="0">
                    <a:pos x="2" y="4"/>
                  </a:cxn>
                  <a:cxn ang="0">
                    <a:pos x="0" y="8"/>
                  </a:cxn>
                  <a:cxn ang="0">
                    <a:pos x="6" y="8"/>
                  </a:cxn>
                  <a:cxn ang="0">
                    <a:pos x="6" y="8"/>
                  </a:cxn>
                  <a:cxn ang="0">
                    <a:pos x="8" y="6"/>
                  </a:cxn>
                  <a:cxn ang="0">
                    <a:pos x="8" y="6"/>
                  </a:cxn>
                  <a:cxn ang="0">
                    <a:pos x="10" y="4"/>
                  </a:cxn>
                  <a:cxn ang="0">
                    <a:pos x="10" y="4"/>
                  </a:cxn>
                  <a:cxn ang="0">
                    <a:pos x="12" y="6"/>
                  </a:cxn>
                  <a:cxn ang="0">
                    <a:pos x="12" y="6"/>
                  </a:cxn>
                  <a:cxn ang="0">
                    <a:pos x="12" y="8"/>
                  </a:cxn>
                  <a:cxn ang="0">
                    <a:pos x="12" y="8"/>
                  </a:cxn>
                  <a:cxn ang="0">
                    <a:pos x="12" y="10"/>
                  </a:cxn>
                  <a:cxn ang="0">
                    <a:pos x="12" y="10"/>
                  </a:cxn>
                  <a:cxn ang="0">
                    <a:pos x="8" y="12"/>
                  </a:cxn>
                  <a:cxn ang="0">
                    <a:pos x="8" y="16"/>
                  </a:cxn>
                  <a:cxn ang="0">
                    <a:pos x="8" y="16"/>
                  </a:cxn>
                  <a:cxn ang="0">
                    <a:pos x="10" y="16"/>
                  </a:cxn>
                  <a:cxn ang="0">
                    <a:pos x="10" y="16"/>
                  </a:cxn>
                  <a:cxn ang="0">
                    <a:pos x="12" y="16"/>
                  </a:cxn>
                  <a:cxn ang="0">
                    <a:pos x="12" y="16"/>
                  </a:cxn>
                  <a:cxn ang="0">
                    <a:pos x="14" y="20"/>
                  </a:cxn>
                  <a:cxn ang="0">
                    <a:pos x="14" y="20"/>
                  </a:cxn>
                  <a:cxn ang="0">
                    <a:pos x="12" y="24"/>
                  </a:cxn>
                  <a:cxn ang="0">
                    <a:pos x="12" y="24"/>
                  </a:cxn>
                  <a:cxn ang="0">
                    <a:pos x="10" y="24"/>
                  </a:cxn>
                  <a:cxn ang="0">
                    <a:pos x="10" y="24"/>
                  </a:cxn>
                  <a:cxn ang="0">
                    <a:pos x="8" y="24"/>
                  </a:cxn>
                  <a:cxn ang="0">
                    <a:pos x="8" y="24"/>
                  </a:cxn>
                  <a:cxn ang="0">
                    <a:pos x="6" y="20"/>
                  </a:cxn>
                  <a:cxn ang="0">
                    <a:pos x="0" y="22"/>
                  </a:cxn>
                  <a:cxn ang="0">
                    <a:pos x="0" y="22"/>
                  </a:cxn>
                  <a:cxn ang="0">
                    <a:pos x="2" y="24"/>
                  </a:cxn>
                  <a:cxn ang="0">
                    <a:pos x="4" y="28"/>
                  </a:cxn>
                  <a:cxn ang="0">
                    <a:pos x="4" y="28"/>
                  </a:cxn>
                  <a:cxn ang="0">
                    <a:pos x="6" y="28"/>
                  </a:cxn>
                  <a:cxn ang="0">
                    <a:pos x="10" y="30"/>
                  </a:cxn>
                  <a:cxn ang="0">
                    <a:pos x="10" y="30"/>
                  </a:cxn>
                  <a:cxn ang="0">
                    <a:pos x="14" y="28"/>
                  </a:cxn>
                  <a:cxn ang="0">
                    <a:pos x="16" y="26"/>
                  </a:cxn>
                  <a:cxn ang="0">
                    <a:pos x="16" y="26"/>
                  </a:cxn>
                  <a:cxn ang="0">
                    <a:pos x="18" y="24"/>
                  </a:cxn>
                  <a:cxn ang="0">
                    <a:pos x="20" y="20"/>
                  </a:cxn>
                  <a:cxn ang="0">
                    <a:pos x="20" y="20"/>
                  </a:cxn>
                  <a:cxn ang="0">
                    <a:pos x="18" y="16"/>
                  </a:cxn>
                  <a:cxn ang="0">
                    <a:pos x="18" y="16"/>
                  </a:cxn>
                  <a:cxn ang="0">
                    <a:pos x="14" y="14"/>
                  </a:cxn>
                  <a:cxn ang="0">
                    <a:pos x="14" y="14"/>
                  </a:cxn>
                </a:cxnLst>
                <a:rect l="0" t="0" r="r" b="b"/>
                <a:pathLst>
                  <a:path w="20" h="30">
                    <a:moveTo>
                      <a:pt x="14" y="14"/>
                    </a:moveTo>
                    <a:lnTo>
                      <a:pt x="14" y="14"/>
                    </a:lnTo>
                    <a:lnTo>
                      <a:pt x="16" y="10"/>
                    </a:lnTo>
                    <a:lnTo>
                      <a:pt x="18" y="8"/>
                    </a:lnTo>
                    <a:lnTo>
                      <a:pt x="18" y="8"/>
                    </a:lnTo>
                    <a:lnTo>
                      <a:pt x="16" y="2"/>
                    </a:lnTo>
                    <a:lnTo>
                      <a:pt x="16" y="2"/>
                    </a:lnTo>
                    <a:lnTo>
                      <a:pt x="14" y="0"/>
                    </a:lnTo>
                    <a:lnTo>
                      <a:pt x="10" y="0"/>
                    </a:lnTo>
                    <a:lnTo>
                      <a:pt x="10" y="0"/>
                    </a:lnTo>
                    <a:lnTo>
                      <a:pt x="6" y="2"/>
                    </a:lnTo>
                    <a:lnTo>
                      <a:pt x="6" y="2"/>
                    </a:lnTo>
                    <a:lnTo>
                      <a:pt x="2" y="4"/>
                    </a:lnTo>
                    <a:lnTo>
                      <a:pt x="2" y="4"/>
                    </a:lnTo>
                    <a:lnTo>
                      <a:pt x="0" y="8"/>
                    </a:lnTo>
                    <a:lnTo>
                      <a:pt x="6" y="8"/>
                    </a:lnTo>
                    <a:lnTo>
                      <a:pt x="6" y="8"/>
                    </a:lnTo>
                    <a:lnTo>
                      <a:pt x="8" y="6"/>
                    </a:lnTo>
                    <a:lnTo>
                      <a:pt x="8" y="6"/>
                    </a:lnTo>
                    <a:lnTo>
                      <a:pt x="10" y="4"/>
                    </a:lnTo>
                    <a:lnTo>
                      <a:pt x="10" y="4"/>
                    </a:lnTo>
                    <a:lnTo>
                      <a:pt x="12" y="6"/>
                    </a:lnTo>
                    <a:lnTo>
                      <a:pt x="12" y="6"/>
                    </a:lnTo>
                    <a:lnTo>
                      <a:pt x="12" y="8"/>
                    </a:lnTo>
                    <a:lnTo>
                      <a:pt x="12" y="8"/>
                    </a:lnTo>
                    <a:lnTo>
                      <a:pt x="12" y="10"/>
                    </a:lnTo>
                    <a:lnTo>
                      <a:pt x="12" y="10"/>
                    </a:lnTo>
                    <a:lnTo>
                      <a:pt x="8" y="12"/>
                    </a:lnTo>
                    <a:lnTo>
                      <a:pt x="8" y="16"/>
                    </a:lnTo>
                    <a:lnTo>
                      <a:pt x="8" y="16"/>
                    </a:lnTo>
                    <a:lnTo>
                      <a:pt x="10" y="16"/>
                    </a:lnTo>
                    <a:lnTo>
                      <a:pt x="10" y="16"/>
                    </a:lnTo>
                    <a:lnTo>
                      <a:pt x="12" y="16"/>
                    </a:lnTo>
                    <a:lnTo>
                      <a:pt x="12" y="16"/>
                    </a:lnTo>
                    <a:lnTo>
                      <a:pt x="14" y="20"/>
                    </a:lnTo>
                    <a:lnTo>
                      <a:pt x="14" y="20"/>
                    </a:lnTo>
                    <a:lnTo>
                      <a:pt x="12" y="24"/>
                    </a:lnTo>
                    <a:lnTo>
                      <a:pt x="12" y="24"/>
                    </a:lnTo>
                    <a:lnTo>
                      <a:pt x="10" y="24"/>
                    </a:lnTo>
                    <a:lnTo>
                      <a:pt x="10" y="24"/>
                    </a:lnTo>
                    <a:lnTo>
                      <a:pt x="8" y="24"/>
                    </a:lnTo>
                    <a:lnTo>
                      <a:pt x="8" y="24"/>
                    </a:lnTo>
                    <a:lnTo>
                      <a:pt x="6" y="20"/>
                    </a:lnTo>
                    <a:lnTo>
                      <a:pt x="0" y="22"/>
                    </a:lnTo>
                    <a:lnTo>
                      <a:pt x="0" y="22"/>
                    </a:lnTo>
                    <a:lnTo>
                      <a:pt x="2" y="24"/>
                    </a:lnTo>
                    <a:lnTo>
                      <a:pt x="4" y="28"/>
                    </a:lnTo>
                    <a:lnTo>
                      <a:pt x="4" y="28"/>
                    </a:lnTo>
                    <a:lnTo>
                      <a:pt x="6" y="28"/>
                    </a:lnTo>
                    <a:lnTo>
                      <a:pt x="10" y="30"/>
                    </a:lnTo>
                    <a:lnTo>
                      <a:pt x="10" y="30"/>
                    </a:lnTo>
                    <a:lnTo>
                      <a:pt x="14" y="28"/>
                    </a:lnTo>
                    <a:lnTo>
                      <a:pt x="16" y="26"/>
                    </a:lnTo>
                    <a:lnTo>
                      <a:pt x="16" y="26"/>
                    </a:lnTo>
                    <a:lnTo>
                      <a:pt x="18" y="24"/>
                    </a:lnTo>
                    <a:lnTo>
                      <a:pt x="20" y="20"/>
                    </a:lnTo>
                    <a:lnTo>
                      <a:pt x="20" y="20"/>
                    </a:lnTo>
                    <a:lnTo>
                      <a:pt x="18" y="16"/>
                    </a:lnTo>
                    <a:lnTo>
                      <a:pt x="18" y="16"/>
                    </a:lnTo>
                    <a:lnTo>
                      <a:pt x="14" y="14"/>
                    </a:lnTo>
                    <a:lnTo>
                      <a:pt x="14" y="1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47" name="Freeform 1062"/>
              <p:cNvSpPr/>
              <p:nvPr/>
            </p:nvSpPr>
            <p:spPr bwMode="auto">
              <a:xfrm>
                <a:off x="8199438" y="-1779588"/>
                <a:ext cx="38100" cy="69850"/>
              </a:xfrm>
              <a:custGeom>
                <a:avLst/>
                <a:gdLst/>
                <a:ahLst/>
                <a:cxnLst>
                  <a:cxn ang="0">
                    <a:pos x="20" y="20"/>
                  </a:cxn>
                  <a:cxn ang="0">
                    <a:pos x="22" y="16"/>
                  </a:cxn>
                  <a:cxn ang="0">
                    <a:pos x="24" y="12"/>
                  </a:cxn>
                  <a:cxn ang="0">
                    <a:pos x="20" y="4"/>
                  </a:cxn>
                  <a:cxn ang="0">
                    <a:pos x="16" y="2"/>
                  </a:cxn>
                  <a:cxn ang="0">
                    <a:pos x="10" y="0"/>
                  </a:cxn>
                  <a:cxn ang="0">
                    <a:pos x="2" y="2"/>
                  </a:cxn>
                  <a:cxn ang="0">
                    <a:pos x="0" y="6"/>
                  </a:cxn>
                  <a:cxn ang="0">
                    <a:pos x="0" y="14"/>
                  </a:cxn>
                  <a:cxn ang="0">
                    <a:pos x="10" y="10"/>
                  </a:cxn>
                  <a:cxn ang="0">
                    <a:pos x="10" y="8"/>
                  </a:cxn>
                  <a:cxn ang="0">
                    <a:pos x="12" y="6"/>
                  </a:cxn>
                  <a:cxn ang="0">
                    <a:pos x="12" y="8"/>
                  </a:cxn>
                  <a:cxn ang="0">
                    <a:pos x="14" y="10"/>
                  </a:cxn>
                  <a:cxn ang="0">
                    <a:pos x="14" y="12"/>
                  </a:cxn>
                  <a:cxn ang="0">
                    <a:pos x="12" y="16"/>
                  </a:cxn>
                  <a:cxn ang="0">
                    <a:pos x="12" y="18"/>
                  </a:cxn>
                  <a:cxn ang="0">
                    <a:pos x="8" y="24"/>
                  </a:cxn>
                  <a:cxn ang="0">
                    <a:pos x="12" y="24"/>
                  </a:cxn>
                  <a:cxn ang="0">
                    <a:pos x="12" y="26"/>
                  </a:cxn>
                  <a:cxn ang="0">
                    <a:pos x="14" y="28"/>
                  </a:cxn>
                  <a:cxn ang="0">
                    <a:pos x="14" y="32"/>
                  </a:cxn>
                  <a:cxn ang="0">
                    <a:pos x="12" y="36"/>
                  </a:cxn>
                  <a:cxn ang="0">
                    <a:pos x="12" y="38"/>
                  </a:cxn>
                  <a:cxn ang="0">
                    <a:pos x="10" y="36"/>
                  </a:cxn>
                  <a:cxn ang="0">
                    <a:pos x="10" y="26"/>
                  </a:cxn>
                  <a:cxn ang="0">
                    <a:pos x="0" y="30"/>
                  </a:cxn>
                  <a:cxn ang="0">
                    <a:pos x="0" y="38"/>
                  </a:cxn>
                  <a:cxn ang="0">
                    <a:pos x="4" y="42"/>
                  </a:cxn>
                  <a:cxn ang="0">
                    <a:pos x="12" y="44"/>
                  </a:cxn>
                  <a:cxn ang="0">
                    <a:pos x="18" y="42"/>
                  </a:cxn>
                  <a:cxn ang="0">
                    <a:pos x="22" y="38"/>
                  </a:cxn>
                  <a:cxn ang="0">
                    <a:pos x="24" y="30"/>
                  </a:cxn>
                  <a:cxn ang="0">
                    <a:pos x="22" y="22"/>
                  </a:cxn>
                  <a:cxn ang="0">
                    <a:pos x="20" y="20"/>
                  </a:cxn>
                </a:cxnLst>
                <a:rect l="0" t="0" r="r" b="b"/>
                <a:pathLst>
                  <a:path w="24" h="44">
                    <a:moveTo>
                      <a:pt x="20" y="20"/>
                    </a:moveTo>
                    <a:lnTo>
                      <a:pt x="20" y="20"/>
                    </a:lnTo>
                    <a:lnTo>
                      <a:pt x="22" y="16"/>
                    </a:lnTo>
                    <a:lnTo>
                      <a:pt x="22" y="16"/>
                    </a:lnTo>
                    <a:lnTo>
                      <a:pt x="24" y="12"/>
                    </a:lnTo>
                    <a:lnTo>
                      <a:pt x="24" y="12"/>
                    </a:lnTo>
                    <a:lnTo>
                      <a:pt x="22" y="6"/>
                    </a:lnTo>
                    <a:lnTo>
                      <a:pt x="20" y="4"/>
                    </a:lnTo>
                    <a:lnTo>
                      <a:pt x="20" y="4"/>
                    </a:lnTo>
                    <a:lnTo>
                      <a:pt x="16" y="2"/>
                    </a:lnTo>
                    <a:lnTo>
                      <a:pt x="10" y="0"/>
                    </a:lnTo>
                    <a:lnTo>
                      <a:pt x="10" y="0"/>
                    </a:lnTo>
                    <a:lnTo>
                      <a:pt x="6" y="2"/>
                    </a:lnTo>
                    <a:lnTo>
                      <a:pt x="2" y="2"/>
                    </a:lnTo>
                    <a:lnTo>
                      <a:pt x="2" y="2"/>
                    </a:lnTo>
                    <a:lnTo>
                      <a:pt x="0" y="6"/>
                    </a:lnTo>
                    <a:lnTo>
                      <a:pt x="0" y="10"/>
                    </a:lnTo>
                    <a:lnTo>
                      <a:pt x="0" y="14"/>
                    </a:lnTo>
                    <a:lnTo>
                      <a:pt x="10" y="14"/>
                    </a:lnTo>
                    <a:lnTo>
                      <a:pt x="10" y="10"/>
                    </a:lnTo>
                    <a:lnTo>
                      <a:pt x="10" y="10"/>
                    </a:lnTo>
                    <a:lnTo>
                      <a:pt x="10" y="8"/>
                    </a:lnTo>
                    <a:lnTo>
                      <a:pt x="10" y="8"/>
                    </a:lnTo>
                    <a:lnTo>
                      <a:pt x="12" y="6"/>
                    </a:lnTo>
                    <a:lnTo>
                      <a:pt x="12" y="6"/>
                    </a:lnTo>
                    <a:lnTo>
                      <a:pt x="12" y="8"/>
                    </a:lnTo>
                    <a:lnTo>
                      <a:pt x="12" y="8"/>
                    </a:lnTo>
                    <a:lnTo>
                      <a:pt x="14" y="10"/>
                    </a:lnTo>
                    <a:lnTo>
                      <a:pt x="14" y="12"/>
                    </a:lnTo>
                    <a:lnTo>
                      <a:pt x="14" y="12"/>
                    </a:lnTo>
                    <a:lnTo>
                      <a:pt x="12" y="16"/>
                    </a:lnTo>
                    <a:lnTo>
                      <a:pt x="12" y="16"/>
                    </a:lnTo>
                    <a:lnTo>
                      <a:pt x="12" y="18"/>
                    </a:lnTo>
                    <a:lnTo>
                      <a:pt x="12" y="18"/>
                    </a:lnTo>
                    <a:lnTo>
                      <a:pt x="8" y="18"/>
                    </a:lnTo>
                    <a:lnTo>
                      <a:pt x="8" y="24"/>
                    </a:lnTo>
                    <a:lnTo>
                      <a:pt x="8" y="24"/>
                    </a:lnTo>
                    <a:lnTo>
                      <a:pt x="12" y="24"/>
                    </a:lnTo>
                    <a:lnTo>
                      <a:pt x="12" y="24"/>
                    </a:lnTo>
                    <a:lnTo>
                      <a:pt x="12" y="26"/>
                    </a:lnTo>
                    <a:lnTo>
                      <a:pt x="12" y="26"/>
                    </a:lnTo>
                    <a:lnTo>
                      <a:pt x="14" y="28"/>
                    </a:lnTo>
                    <a:lnTo>
                      <a:pt x="14" y="32"/>
                    </a:lnTo>
                    <a:lnTo>
                      <a:pt x="14" y="32"/>
                    </a:lnTo>
                    <a:lnTo>
                      <a:pt x="12" y="36"/>
                    </a:lnTo>
                    <a:lnTo>
                      <a:pt x="12" y="36"/>
                    </a:lnTo>
                    <a:lnTo>
                      <a:pt x="12" y="38"/>
                    </a:lnTo>
                    <a:lnTo>
                      <a:pt x="12" y="38"/>
                    </a:lnTo>
                    <a:lnTo>
                      <a:pt x="10" y="36"/>
                    </a:lnTo>
                    <a:lnTo>
                      <a:pt x="10" y="36"/>
                    </a:lnTo>
                    <a:lnTo>
                      <a:pt x="10" y="34"/>
                    </a:lnTo>
                    <a:lnTo>
                      <a:pt x="10" y="26"/>
                    </a:lnTo>
                    <a:lnTo>
                      <a:pt x="0" y="26"/>
                    </a:lnTo>
                    <a:lnTo>
                      <a:pt x="0" y="30"/>
                    </a:lnTo>
                    <a:lnTo>
                      <a:pt x="0" y="30"/>
                    </a:lnTo>
                    <a:lnTo>
                      <a:pt x="0" y="38"/>
                    </a:lnTo>
                    <a:lnTo>
                      <a:pt x="0" y="38"/>
                    </a:lnTo>
                    <a:lnTo>
                      <a:pt x="4" y="42"/>
                    </a:lnTo>
                    <a:lnTo>
                      <a:pt x="4" y="42"/>
                    </a:lnTo>
                    <a:lnTo>
                      <a:pt x="12" y="44"/>
                    </a:lnTo>
                    <a:lnTo>
                      <a:pt x="12" y="44"/>
                    </a:lnTo>
                    <a:lnTo>
                      <a:pt x="18" y="42"/>
                    </a:lnTo>
                    <a:lnTo>
                      <a:pt x="18" y="42"/>
                    </a:lnTo>
                    <a:lnTo>
                      <a:pt x="22" y="38"/>
                    </a:lnTo>
                    <a:lnTo>
                      <a:pt x="22" y="38"/>
                    </a:lnTo>
                    <a:lnTo>
                      <a:pt x="24" y="30"/>
                    </a:lnTo>
                    <a:lnTo>
                      <a:pt x="24" y="30"/>
                    </a:lnTo>
                    <a:lnTo>
                      <a:pt x="22" y="22"/>
                    </a:lnTo>
                    <a:lnTo>
                      <a:pt x="22" y="22"/>
                    </a:lnTo>
                    <a:lnTo>
                      <a:pt x="20" y="20"/>
                    </a:lnTo>
                    <a:lnTo>
                      <a:pt x="20" y="20"/>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48" name="Freeform 1063"/>
              <p:cNvSpPr/>
              <p:nvPr/>
            </p:nvSpPr>
            <p:spPr bwMode="auto">
              <a:xfrm>
                <a:off x="8345488" y="-1776413"/>
                <a:ext cx="95250" cy="69850"/>
              </a:xfrm>
              <a:custGeom>
                <a:avLst/>
                <a:gdLst/>
                <a:ahLst/>
                <a:cxnLst>
                  <a:cxn ang="0">
                    <a:pos x="0" y="44"/>
                  </a:cxn>
                  <a:cxn ang="0">
                    <a:pos x="12" y="44"/>
                  </a:cxn>
                  <a:cxn ang="0">
                    <a:pos x="12" y="24"/>
                  </a:cxn>
                  <a:cxn ang="0">
                    <a:pos x="24" y="24"/>
                  </a:cxn>
                  <a:cxn ang="0">
                    <a:pos x="24" y="44"/>
                  </a:cxn>
                  <a:cxn ang="0">
                    <a:pos x="24" y="44"/>
                  </a:cxn>
                  <a:cxn ang="0">
                    <a:pos x="36" y="44"/>
                  </a:cxn>
                  <a:cxn ang="0">
                    <a:pos x="36" y="24"/>
                  </a:cxn>
                  <a:cxn ang="0">
                    <a:pos x="46" y="24"/>
                  </a:cxn>
                  <a:cxn ang="0">
                    <a:pos x="46" y="44"/>
                  </a:cxn>
                  <a:cxn ang="0">
                    <a:pos x="46" y="44"/>
                  </a:cxn>
                  <a:cxn ang="0">
                    <a:pos x="60" y="44"/>
                  </a:cxn>
                  <a:cxn ang="0">
                    <a:pos x="60" y="0"/>
                  </a:cxn>
                  <a:cxn ang="0">
                    <a:pos x="60" y="0"/>
                  </a:cxn>
                  <a:cxn ang="0">
                    <a:pos x="0" y="2"/>
                  </a:cxn>
                  <a:cxn ang="0">
                    <a:pos x="0" y="44"/>
                  </a:cxn>
                </a:cxnLst>
                <a:rect l="0" t="0" r="r" b="b"/>
                <a:pathLst>
                  <a:path w="60" h="44">
                    <a:moveTo>
                      <a:pt x="0" y="44"/>
                    </a:moveTo>
                    <a:lnTo>
                      <a:pt x="12" y="44"/>
                    </a:lnTo>
                    <a:lnTo>
                      <a:pt x="12" y="24"/>
                    </a:lnTo>
                    <a:lnTo>
                      <a:pt x="24" y="24"/>
                    </a:lnTo>
                    <a:lnTo>
                      <a:pt x="24" y="44"/>
                    </a:lnTo>
                    <a:lnTo>
                      <a:pt x="24" y="44"/>
                    </a:lnTo>
                    <a:lnTo>
                      <a:pt x="36" y="44"/>
                    </a:lnTo>
                    <a:lnTo>
                      <a:pt x="36" y="24"/>
                    </a:lnTo>
                    <a:lnTo>
                      <a:pt x="46" y="24"/>
                    </a:lnTo>
                    <a:lnTo>
                      <a:pt x="46" y="44"/>
                    </a:lnTo>
                    <a:lnTo>
                      <a:pt x="46" y="44"/>
                    </a:lnTo>
                    <a:lnTo>
                      <a:pt x="60" y="44"/>
                    </a:lnTo>
                    <a:lnTo>
                      <a:pt x="60" y="0"/>
                    </a:lnTo>
                    <a:lnTo>
                      <a:pt x="60" y="0"/>
                    </a:lnTo>
                    <a:lnTo>
                      <a:pt x="0" y="2"/>
                    </a:lnTo>
                    <a:lnTo>
                      <a:pt x="0" y="4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49" name="Freeform 1064"/>
              <p:cNvSpPr/>
              <p:nvPr/>
            </p:nvSpPr>
            <p:spPr bwMode="auto">
              <a:xfrm>
                <a:off x="8456613" y="-1776413"/>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50" name="Freeform 1065"/>
              <p:cNvSpPr/>
              <p:nvPr/>
            </p:nvSpPr>
            <p:spPr bwMode="auto">
              <a:xfrm>
                <a:off x="8494713" y="-1776413"/>
                <a:ext cx="57150" cy="69850"/>
              </a:xfrm>
              <a:custGeom>
                <a:avLst/>
                <a:gdLst/>
                <a:ahLst/>
                <a:cxnLst>
                  <a:cxn ang="0">
                    <a:pos x="22" y="24"/>
                  </a:cxn>
                  <a:cxn ang="0">
                    <a:pos x="12" y="24"/>
                  </a:cxn>
                  <a:cxn ang="0">
                    <a:pos x="12" y="0"/>
                  </a:cxn>
                  <a:cxn ang="0">
                    <a:pos x="12" y="0"/>
                  </a:cxn>
                  <a:cxn ang="0">
                    <a:pos x="0" y="0"/>
                  </a:cxn>
                  <a:cxn ang="0">
                    <a:pos x="0" y="44"/>
                  </a:cxn>
                  <a:cxn ang="0">
                    <a:pos x="36" y="44"/>
                  </a:cxn>
                  <a:cxn ang="0">
                    <a:pos x="36" y="0"/>
                  </a:cxn>
                  <a:cxn ang="0">
                    <a:pos x="36" y="0"/>
                  </a:cxn>
                  <a:cxn ang="0">
                    <a:pos x="22" y="0"/>
                  </a:cxn>
                  <a:cxn ang="0">
                    <a:pos x="22" y="24"/>
                  </a:cxn>
                </a:cxnLst>
                <a:rect l="0" t="0" r="r" b="b"/>
                <a:pathLst>
                  <a:path w="36" h="44">
                    <a:moveTo>
                      <a:pt x="22" y="24"/>
                    </a:moveTo>
                    <a:lnTo>
                      <a:pt x="12" y="24"/>
                    </a:lnTo>
                    <a:lnTo>
                      <a:pt x="12" y="0"/>
                    </a:lnTo>
                    <a:lnTo>
                      <a:pt x="12" y="0"/>
                    </a:lnTo>
                    <a:lnTo>
                      <a:pt x="0" y="0"/>
                    </a:lnTo>
                    <a:lnTo>
                      <a:pt x="0" y="44"/>
                    </a:lnTo>
                    <a:lnTo>
                      <a:pt x="36" y="44"/>
                    </a:lnTo>
                    <a:lnTo>
                      <a:pt x="36" y="0"/>
                    </a:lnTo>
                    <a:lnTo>
                      <a:pt x="36" y="0"/>
                    </a:lnTo>
                    <a:lnTo>
                      <a:pt x="22" y="0"/>
                    </a:lnTo>
                    <a:lnTo>
                      <a:pt x="22" y="2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51" name="Freeform 1066"/>
              <p:cNvSpPr/>
              <p:nvPr/>
            </p:nvSpPr>
            <p:spPr bwMode="auto">
              <a:xfrm>
                <a:off x="8567738" y="-1776413"/>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52" name="Freeform 1067"/>
              <p:cNvSpPr/>
              <p:nvPr/>
            </p:nvSpPr>
            <p:spPr bwMode="auto">
              <a:xfrm>
                <a:off x="8624888" y="-1776413"/>
                <a:ext cx="73025" cy="69850"/>
              </a:xfrm>
              <a:custGeom>
                <a:avLst/>
                <a:gdLst/>
                <a:ahLst/>
                <a:cxnLst>
                  <a:cxn ang="0">
                    <a:pos x="34" y="24"/>
                  </a:cxn>
                  <a:cxn ang="0">
                    <a:pos x="24" y="24"/>
                  </a:cxn>
                  <a:cxn ang="0">
                    <a:pos x="24" y="24"/>
                  </a:cxn>
                  <a:cxn ang="0">
                    <a:pos x="24" y="0"/>
                  </a:cxn>
                  <a:cxn ang="0">
                    <a:pos x="24" y="0"/>
                  </a:cxn>
                  <a:cxn ang="0">
                    <a:pos x="10" y="0"/>
                  </a:cxn>
                  <a:cxn ang="0">
                    <a:pos x="10" y="0"/>
                  </a:cxn>
                  <a:cxn ang="0">
                    <a:pos x="10" y="24"/>
                  </a:cxn>
                  <a:cxn ang="0">
                    <a:pos x="0" y="24"/>
                  </a:cxn>
                  <a:cxn ang="0">
                    <a:pos x="0" y="24"/>
                  </a:cxn>
                  <a:cxn ang="0">
                    <a:pos x="0" y="44"/>
                  </a:cxn>
                  <a:cxn ang="0">
                    <a:pos x="0" y="44"/>
                  </a:cxn>
                  <a:cxn ang="0">
                    <a:pos x="12" y="44"/>
                  </a:cxn>
                  <a:cxn ang="0">
                    <a:pos x="12" y="44"/>
                  </a:cxn>
                  <a:cxn ang="0">
                    <a:pos x="12" y="24"/>
                  </a:cxn>
                  <a:cxn ang="0">
                    <a:pos x="22" y="24"/>
                  </a:cxn>
                  <a:cxn ang="0">
                    <a:pos x="22" y="24"/>
                  </a:cxn>
                  <a:cxn ang="0">
                    <a:pos x="22" y="44"/>
                  </a:cxn>
                  <a:cxn ang="0">
                    <a:pos x="22" y="44"/>
                  </a:cxn>
                  <a:cxn ang="0">
                    <a:pos x="34" y="44"/>
                  </a:cxn>
                  <a:cxn ang="0">
                    <a:pos x="34" y="44"/>
                  </a:cxn>
                  <a:cxn ang="0">
                    <a:pos x="34" y="24"/>
                  </a:cxn>
                  <a:cxn ang="0">
                    <a:pos x="46" y="24"/>
                  </a:cxn>
                  <a:cxn ang="0">
                    <a:pos x="46" y="24"/>
                  </a:cxn>
                  <a:cxn ang="0">
                    <a:pos x="46" y="0"/>
                  </a:cxn>
                  <a:cxn ang="0">
                    <a:pos x="46" y="0"/>
                  </a:cxn>
                  <a:cxn ang="0">
                    <a:pos x="34" y="0"/>
                  </a:cxn>
                  <a:cxn ang="0">
                    <a:pos x="34" y="0"/>
                  </a:cxn>
                  <a:cxn ang="0">
                    <a:pos x="34" y="24"/>
                  </a:cxn>
                  <a:cxn ang="0">
                    <a:pos x="34" y="24"/>
                  </a:cxn>
                </a:cxnLst>
                <a:rect l="0" t="0" r="r" b="b"/>
                <a:pathLst>
                  <a:path w="46" h="44">
                    <a:moveTo>
                      <a:pt x="34" y="24"/>
                    </a:moveTo>
                    <a:lnTo>
                      <a:pt x="24" y="24"/>
                    </a:lnTo>
                    <a:lnTo>
                      <a:pt x="24" y="24"/>
                    </a:lnTo>
                    <a:lnTo>
                      <a:pt x="24" y="0"/>
                    </a:lnTo>
                    <a:lnTo>
                      <a:pt x="24" y="0"/>
                    </a:lnTo>
                    <a:lnTo>
                      <a:pt x="10" y="0"/>
                    </a:lnTo>
                    <a:lnTo>
                      <a:pt x="10" y="0"/>
                    </a:lnTo>
                    <a:lnTo>
                      <a:pt x="10" y="24"/>
                    </a:lnTo>
                    <a:lnTo>
                      <a:pt x="0" y="24"/>
                    </a:lnTo>
                    <a:lnTo>
                      <a:pt x="0" y="24"/>
                    </a:lnTo>
                    <a:lnTo>
                      <a:pt x="0" y="44"/>
                    </a:lnTo>
                    <a:lnTo>
                      <a:pt x="0" y="44"/>
                    </a:lnTo>
                    <a:lnTo>
                      <a:pt x="12" y="44"/>
                    </a:lnTo>
                    <a:lnTo>
                      <a:pt x="12" y="44"/>
                    </a:lnTo>
                    <a:lnTo>
                      <a:pt x="12" y="24"/>
                    </a:lnTo>
                    <a:lnTo>
                      <a:pt x="22" y="24"/>
                    </a:lnTo>
                    <a:lnTo>
                      <a:pt x="22" y="24"/>
                    </a:lnTo>
                    <a:lnTo>
                      <a:pt x="22" y="44"/>
                    </a:lnTo>
                    <a:lnTo>
                      <a:pt x="22" y="44"/>
                    </a:lnTo>
                    <a:lnTo>
                      <a:pt x="34" y="44"/>
                    </a:lnTo>
                    <a:lnTo>
                      <a:pt x="34" y="44"/>
                    </a:lnTo>
                    <a:lnTo>
                      <a:pt x="34" y="24"/>
                    </a:lnTo>
                    <a:lnTo>
                      <a:pt x="46" y="24"/>
                    </a:lnTo>
                    <a:lnTo>
                      <a:pt x="46" y="24"/>
                    </a:lnTo>
                    <a:lnTo>
                      <a:pt x="46" y="0"/>
                    </a:lnTo>
                    <a:lnTo>
                      <a:pt x="46" y="0"/>
                    </a:lnTo>
                    <a:lnTo>
                      <a:pt x="34" y="0"/>
                    </a:lnTo>
                    <a:lnTo>
                      <a:pt x="34" y="0"/>
                    </a:lnTo>
                    <a:lnTo>
                      <a:pt x="34" y="24"/>
                    </a:lnTo>
                    <a:lnTo>
                      <a:pt x="34" y="2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53" name="Freeform 1068"/>
              <p:cNvSpPr/>
              <p:nvPr/>
            </p:nvSpPr>
            <p:spPr bwMode="auto">
              <a:xfrm>
                <a:off x="8605838" y="-1776413"/>
                <a:ext cx="19050" cy="38100"/>
              </a:xfrm>
              <a:custGeom>
                <a:avLst/>
                <a:gdLst/>
                <a:ahLst/>
                <a:cxnLst>
                  <a:cxn ang="0">
                    <a:pos x="12" y="0"/>
                  </a:cxn>
                  <a:cxn ang="0">
                    <a:pos x="12" y="0"/>
                  </a:cxn>
                  <a:cxn ang="0">
                    <a:pos x="0" y="0"/>
                  </a:cxn>
                  <a:cxn ang="0">
                    <a:pos x="0" y="0"/>
                  </a:cxn>
                  <a:cxn ang="0">
                    <a:pos x="0" y="24"/>
                  </a:cxn>
                  <a:cxn ang="0">
                    <a:pos x="0" y="24"/>
                  </a:cxn>
                  <a:cxn ang="0">
                    <a:pos x="12" y="24"/>
                  </a:cxn>
                  <a:cxn ang="0">
                    <a:pos x="12" y="24"/>
                  </a:cxn>
                  <a:cxn ang="0">
                    <a:pos x="12" y="0"/>
                  </a:cxn>
                  <a:cxn ang="0">
                    <a:pos x="12" y="0"/>
                  </a:cxn>
                </a:cxnLst>
                <a:rect l="0" t="0" r="r" b="b"/>
                <a:pathLst>
                  <a:path w="12" h="24">
                    <a:moveTo>
                      <a:pt x="12" y="0"/>
                    </a:moveTo>
                    <a:lnTo>
                      <a:pt x="12" y="0"/>
                    </a:lnTo>
                    <a:lnTo>
                      <a:pt x="0" y="0"/>
                    </a:lnTo>
                    <a:lnTo>
                      <a:pt x="0" y="0"/>
                    </a:lnTo>
                    <a:lnTo>
                      <a:pt x="0" y="24"/>
                    </a:lnTo>
                    <a:lnTo>
                      <a:pt x="0" y="24"/>
                    </a:lnTo>
                    <a:lnTo>
                      <a:pt x="12" y="24"/>
                    </a:lnTo>
                    <a:lnTo>
                      <a:pt x="12" y="24"/>
                    </a:lnTo>
                    <a:lnTo>
                      <a:pt x="12" y="0"/>
                    </a:lnTo>
                    <a:lnTo>
                      <a:pt x="12" y="0"/>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54" name="Freeform 1069"/>
              <p:cNvSpPr/>
              <p:nvPr/>
            </p:nvSpPr>
            <p:spPr bwMode="auto">
              <a:xfrm>
                <a:off x="8716963" y="-1776413"/>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55" name="Freeform 1070"/>
              <p:cNvSpPr/>
              <p:nvPr/>
            </p:nvSpPr>
            <p:spPr bwMode="auto">
              <a:xfrm>
                <a:off x="8751888" y="-1776413"/>
                <a:ext cx="19050" cy="69850"/>
              </a:xfrm>
              <a:custGeom>
                <a:avLst/>
                <a:gdLst/>
                <a:ahLst/>
                <a:cxnLst>
                  <a:cxn ang="0">
                    <a:pos x="0" y="44"/>
                  </a:cxn>
                  <a:cxn ang="0">
                    <a:pos x="0" y="44"/>
                  </a:cxn>
                  <a:cxn ang="0">
                    <a:pos x="12" y="44"/>
                  </a:cxn>
                  <a:cxn ang="0">
                    <a:pos x="12" y="44"/>
                  </a:cxn>
                  <a:cxn ang="0">
                    <a:pos x="12" y="0"/>
                  </a:cxn>
                  <a:cxn ang="0">
                    <a:pos x="12" y="0"/>
                  </a:cxn>
                  <a:cxn ang="0">
                    <a:pos x="0" y="0"/>
                  </a:cxn>
                  <a:cxn ang="0">
                    <a:pos x="0" y="0"/>
                  </a:cxn>
                  <a:cxn ang="0">
                    <a:pos x="0" y="44"/>
                  </a:cxn>
                  <a:cxn ang="0">
                    <a:pos x="0" y="44"/>
                  </a:cxn>
                </a:cxnLst>
                <a:rect l="0" t="0" r="r" b="b"/>
                <a:pathLst>
                  <a:path w="12" h="44">
                    <a:moveTo>
                      <a:pt x="0" y="44"/>
                    </a:moveTo>
                    <a:lnTo>
                      <a:pt x="0" y="44"/>
                    </a:lnTo>
                    <a:lnTo>
                      <a:pt x="12" y="44"/>
                    </a:lnTo>
                    <a:lnTo>
                      <a:pt x="12" y="44"/>
                    </a:lnTo>
                    <a:lnTo>
                      <a:pt x="12" y="0"/>
                    </a:lnTo>
                    <a:lnTo>
                      <a:pt x="12"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56" name="Freeform 1071"/>
              <p:cNvSpPr/>
              <p:nvPr/>
            </p:nvSpPr>
            <p:spPr bwMode="auto">
              <a:xfrm>
                <a:off x="8789988" y="-1776413"/>
                <a:ext cx="19050" cy="69850"/>
              </a:xfrm>
              <a:custGeom>
                <a:avLst/>
                <a:gdLst/>
                <a:ahLst/>
                <a:cxnLst>
                  <a:cxn ang="0">
                    <a:pos x="0" y="44"/>
                  </a:cxn>
                  <a:cxn ang="0">
                    <a:pos x="0" y="44"/>
                  </a:cxn>
                  <a:cxn ang="0">
                    <a:pos x="12" y="44"/>
                  </a:cxn>
                  <a:cxn ang="0">
                    <a:pos x="12" y="44"/>
                  </a:cxn>
                  <a:cxn ang="0">
                    <a:pos x="12" y="0"/>
                  </a:cxn>
                  <a:cxn ang="0">
                    <a:pos x="12" y="0"/>
                  </a:cxn>
                  <a:cxn ang="0">
                    <a:pos x="0" y="0"/>
                  </a:cxn>
                  <a:cxn ang="0">
                    <a:pos x="0" y="0"/>
                  </a:cxn>
                  <a:cxn ang="0">
                    <a:pos x="0" y="44"/>
                  </a:cxn>
                  <a:cxn ang="0">
                    <a:pos x="0" y="44"/>
                  </a:cxn>
                </a:cxnLst>
                <a:rect l="0" t="0" r="r" b="b"/>
                <a:pathLst>
                  <a:path w="12" h="44">
                    <a:moveTo>
                      <a:pt x="0" y="44"/>
                    </a:moveTo>
                    <a:lnTo>
                      <a:pt x="0" y="44"/>
                    </a:lnTo>
                    <a:lnTo>
                      <a:pt x="12" y="44"/>
                    </a:lnTo>
                    <a:lnTo>
                      <a:pt x="12" y="44"/>
                    </a:lnTo>
                    <a:lnTo>
                      <a:pt x="12" y="0"/>
                    </a:lnTo>
                    <a:lnTo>
                      <a:pt x="12"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57" name="Freeform 1072"/>
              <p:cNvSpPr/>
              <p:nvPr/>
            </p:nvSpPr>
            <p:spPr bwMode="auto">
              <a:xfrm>
                <a:off x="8828088" y="-1776413"/>
                <a:ext cx="19050" cy="69850"/>
              </a:xfrm>
              <a:custGeom>
                <a:avLst/>
                <a:gdLst/>
                <a:ahLst/>
                <a:cxnLst>
                  <a:cxn ang="0">
                    <a:pos x="0" y="44"/>
                  </a:cxn>
                  <a:cxn ang="0">
                    <a:pos x="0" y="44"/>
                  </a:cxn>
                  <a:cxn ang="0">
                    <a:pos x="12" y="44"/>
                  </a:cxn>
                  <a:cxn ang="0">
                    <a:pos x="12" y="44"/>
                  </a:cxn>
                  <a:cxn ang="0">
                    <a:pos x="12" y="0"/>
                  </a:cxn>
                  <a:cxn ang="0">
                    <a:pos x="12" y="0"/>
                  </a:cxn>
                  <a:cxn ang="0">
                    <a:pos x="0" y="0"/>
                  </a:cxn>
                  <a:cxn ang="0">
                    <a:pos x="0" y="0"/>
                  </a:cxn>
                  <a:cxn ang="0">
                    <a:pos x="0" y="44"/>
                  </a:cxn>
                  <a:cxn ang="0">
                    <a:pos x="0" y="44"/>
                  </a:cxn>
                </a:cxnLst>
                <a:rect l="0" t="0" r="r" b="b"/>
                <a:pathLst>
                  <a:path w="12" h="44">
                    <a:moveTo>
                      <a:pt x="0" y="44"/>
                    </a:moveTo>
                    <a:lnTo>
                      <a:pt x="0" y="44"/>
                    </a:lnTo>
                    <a:lnTo>
                      <a:pt x="12" y="44"/>
                    </a:lnTo>
                    <a:lnTo>
                      <a:pt x="12" y="44"/>
                    </a:lnTo>
                    <a:lnTo>
                      <a:pt x="12" y="0"/>
                    </a:lnTo>
                    <a:lnTo>
                      <a:pt x="12"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58" name="Freeform 1073"/>
              <p:cNvSpPr/>
              <p:nvPr/>
            </p:nvSpPr>
            <p:spPr bwMode="auto">
              <a:xfrm>
                <a:off x="8863013" y="-1776413"/>
                <a:ext cx="57150" cy="69850"/>
              </a:xfrm>
              <a:custGeom>
                <a:avLst/>
                <a:gdLst/>
                <a:ahLst/>
                <a:cxnLst>
                  <a:cxn ang="0">
                    <a:pos x="0" y="44"/>
                  </a:cxn>
                  <a:cxn ang="0">
                    <a:pos x="0" y="44"/>
                  </a:cxn>
                  <a:cxn ang="0">
                    <a:pos x="12" y="44"/>
                  </a:cxn>
                  <a:cxn ang="0">
                    <a:pos x="12" y="24"/>
                  </a:cxn>
                  <a:cxn ang="0">
                    <a:pos x="24" y="24"/>
                  </a:cxn>
                  <a:cxn ang="0">
                    <a:pos x="24" y="42"/>
                  </a:cxn>
                  <a:cxn ang="0">
                    <a:pos x="36" y="42"/>
                  </a:cxn>
                  <a:cxn ang="0">
                    <a:pos x="36" y="0"/>
                  </a:cxn>
                  <a:cxn ang="0">
                    <a:pos x="36" y="0"/>
                  </a:cxn>
                  <a:cxn ang="0">
                    <a:pos x="0" y="0"/>
                  </a:cxn>
                  <a:cxn ang="0">
                    <a:pos x="0" y="44"/>
                  </a:cxn>
                </a:cxnLst>
                <a:rect l="0" t="0" r="r" b="b"/>
                <a:pathLst>
                  <a:path w="36" h="44">
                    <a:moveTo>
                      <a:pt x="0" y="44"/>
                    </a:moveTo>
                    <a:lnTo>
                      <a:pt x="0" y="44"/>
                    </a:lnTo>
                    <a:lnTo>
                      <a:pt x="12" y="44"/>
                    </a:lnTo>
                    <a:lnTo>
                      <a:pt x="12" y="24"/>
                    </a:lnTo>
                    <a:lnTo>
                      <a:pt x="24" y="24"/>
                    </a:lnTo>
                    <a:lnTo>
                      <a:pt x="24" y="42"/>
                    </a:lnTo>
                    <a:lnTo>
                      <a:pt x="36" y="42"/>
                    </a:lnTo>
                    <a:lnTo>
                      <a:pt x="36" y="0"/>
                    </a:lnTo>
                    <a:lnTo>
                      <a:pt x="36" y="0"/>
                    </a:lnTo>
                    <a:lnTo>
                      <a:pt x="0" y="0"/>
                    </a:lnTo>
                    <a:lnTo>
                      <a:pt x="0" y="4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grpSp>
        <p:pic>
          <p:nvPicPr>
            <p:cNvPr id="12348" name="Picture 2" descr="http://t1.baidu.com/it/u=3070621364,2725912556&amp;fm=23&amp;gp=0.jpg"/>
            <p:cNvPicPr>
              <a:picLocks noChangeAspect="1" noChangeArrowheads="1"/>
            </p:cNvPicPr>
            <p:nvPr/>
          </p:nvPicPr>
          <p:blipFill>
            <a:blip r:embed="rId1"/>
            <a:srcRect r="10001"/>
            <a:stretch>
              <a:fillRect/>
            </a:stretch>
          </p:blipFill>
          <p:spPr bwMode="auto">
            <a:xfrm>
              <a:off x="895567" y="304389"/>
              <a:ext cx="1593617" cy="1147044"/>
            </a:xfrm>
            <a:prstGeom prst="rect">
              <a:avLst/>
            </a:prstGeom>
            <a:noFill/>
            <a:ln w="9525">
              <a:noFill/>
              <a:miter lim="800000"/>
              <a:headEnd/>
              <a:tailEnd/>
            </a:ln>
          </p:spPr>
        </p:pic>
      </p:grpSp>
      <p:grpSp>
        <p:nvGrpSpPr>
          <p:cNvPr id="19" name="组合 13"/>
          <p:cNvGrpSpPr/>
          <p:nvPr/>
        </p:nvGrpSpPr>
        <p:grpSpPr>
          <a:xfrm>
            <a:off x="5868460" y="4325195"/>
            <a:ext cx="2383241" cy="2056312"/>
            <a:chOff x="2284526" y="3105860"/>
            <a:chExt cx="1787412" cy="1541692"/>
          </a:xfrm>
        </p:grpSpPr>
        <p:sp>
          <p:nvSpPr>
            <p:cNvPr id="88" name="Rektangel 565"/>
            <p:cNvSpPr>
              <a:spLocks noChangeArrowheads="1"/>
            </p:cNvSpPr>
            <p:nvPr/>
          </p:nvSpPr>
          <p:spPr bwMode="auto">
            <a:xfrm>
              <a:off x="2313007" y="3105860"/>
              <a:ext cx="1577958" cy="620495"/>
            </a:xfrm>
            <a:prstGeom prst="rect">
              <a:avLst/>
            </a:prstGeom>
            <a:gradFill rotWithShape="1">
              <a:gsLst>
                <a:gs pos="0">
                  <a:srgbClr val="E6E6E6"/>
                </a:gs>
                <a:gs pos="100000">
                  <a:srgbClr val="F3F3F3"/>
                </a:gs>
              </a:gsLst>
              <a:lin ang="16200000"/>
            </a:gradFill>
            <a:ln w="9525">
              <a:solidFill>
                <a:srgbClr val="E1E1E1"/>
              </a:solidFill>
              <a:miter lim="800000"/>
            </a:ln>
            <a:effectLst>
              <a:outerShdw blurRad="63500" dist="23000" dir="5400000" rotWithShape="0">
                <a:srgbClr val="000000">
                  <a:alpha val="34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srgbClr val="FFFFFF"/>
                </a:solidFill>
                <a:effectLst/>
                <a:uLnTx/>
                <a:uFillTx/>
                <a:latin typeface="+mj-ea"/>
                <a:ea typeface="+mj-ea"/>
                <a:cs typeface="+mn-cs"/>
              </a:endParaRPr>
            </a:p>
          </p:txBody>
        </p:sp>
        <p:sp>
          <p:nvSpPr>
            <p:cNvPr id="94" name="Rektangel 765"/>
            <p:cNvSpPr>
              <a:spLocks noChangeArrowheads="1"/>
            </p:cNvSpPr>
            <p:nvPr/>
          </p:nvSpPr>
          <p:spPr bwMode="auto">
            <a:xfrm>
              <a:off x="2551129" y="3235990"/>
              <a:ext cx="1520809" cy="283745"/>
            </a:xfrm>
            <a:prstGeom prst="rect">
              <a:avLst/>
            </a:prstGeom>
            <a:noFill/>
            <a:ln w="9525">
              <a:noFill/>
              <a:miter lim="800000"/>
            </a:ln>
          </p:spPr>
          <p:txBody>
            <a:bodyPr>
              <a:spAutoFit/>
            </a:bodyPr>
            <a:lstStyle/>
            <a:p>
              <a:pPr marL="0" marR="0" lvl="0" indent="0" algn="l" defTabSz="800100" rtl="0" eaLnBrk="1" fontAlgn="base" latinLnBrk="0" hangingPunct="1">
                <a:lnSpc>
                  <a:spcPct val="100000"/>
                </a:lnSpc>
                <a:spcBef>
                  <a:spcPct val="20000"/>
                </a:spcBef>
                <a:spcAft>
                  <a:spcPct val="0"/>
                </a:spcAft>
                <a:buClrTx/>
                <a:buSzTx/>
                <a:buFontTx/>
                <a:buNone/>
                <a:defRPr/>
              </a:pPr>
              <a:r>
                <a:rPr kumimoji="0" lang="zh-CN" altLang="en-US" sz="1865" b="1" i="0" u="none" strike="noStrike" kern="1200" cap="none" spc="0" normalizeH="0" baseline="0" noProof="1">
                  <a:ln>
                    <a:noFill/>
                  </a:ln>
                  <a:solidFill>
                    <a:srgbClr val="080808"/>
                  </a:solidFill>
                  <a:effectLst>
                    <a:outerShdw blurRad="38100" dist="38100" dir="2700000" algn="tl">
                      <a:srgbClr val="C0C0C0"/>
                    </a:outerShdw>
                  </a:effectLst>
                  <a:uLnTx/>
                  <a:uFillTx/>
                  <a:latin typeface="+mj-ea"/>
                  <a:ea typeface="+mj-ea"/>
                  <a:cs typeface="微软雅黑" panose="020B0503020204020204" charset="-122"/>
                </a:rPr>
                <a:t>罗斯福新政</a:t>
              </a:r>
              <a:endParaRPr kumimoji="0" lang="zh-CN" altLang="zh-CN" sz="1865" b="1" i="0" u="none" strike="noStrike" kern="1200" cap="none" spc="0" normalizeH="0" baseline="0" noProof="1">
                <a:ln>
                  <a:noFill/>
                </a:ln>
                <a:solidFill>
                  <a:srgbClr val="080808"/>
                </a:solidFill>
                <a:effectLst>
                  <a:outerShdw blurRad="38100" dist="38100" dir="2700000" algn="tl">
                    <a:srgbClr val="C0C0C0"/>
                  </a:outerShdw>
                </a:effectLst>
                <a:uLnTx/>
                <a:uFillTx/>
                <a:latin typeface="+mj-ea"/>
                <a:ea typeface="+mj-ea"/>
                <a:cs typeface="微软雅黑" panose="020B0503020204020204" charset="-122"/>
              </a:endParaRPr>
            </a:p>
          </p:txBody>
        </p:sp>
        <p:pic>
          <p:nvPicPr>
            <p:cNvPr id="12344" name="Picture 4" descr="http://t1.baidu.com/it/u=1303006418,3489634070&amp;fm=23&amp;gp=0.jpg"/>
            <p:cNvPicPr>
              <a:picLocks noChangeAspect="1" noChangeArrowheads="1"/>
            </p:cNvPicPr>
            <p:nvPr/>
          </p:nvPicPr>
          <p:blipFill>
            <a:blip r:embed="rId2"/>
            <a:srcRect t="7817" b="17284"/>
            <a:stretch>
              <a:fillRect/>
            </a:stretch>
          </p:blipFill>
          <p:spPr bwMode="auto">
            <a:xfrm>
              <a:off x="2284526" y="3718858"/>
              <a:ext cx="1618928" cy="928694"/>
            </a:xfrm>
            <a:prstGeom prst="rect">
              <a:avLst/>
            </a:prstGeom>
            <a:noFill/>
            <a:ln w="9525">
              <a:noFill/>
              <a:miter lim="800000"/>
              <a:headEnd/>
              <a:tailEnd/>
            </a:ln>
          </p:spPr>
        </p:pic>
      </p:grpSp>
      <p:grpSp>
        <p:nvGrpSpPr>
          <p:cNvPr id="84" name="组合 12"/>
          <p:cNvGrpSpPr/>
          <p:nvPr/>
        </p:nvGrpSpPr>
        <p:grpSpPr>
          <a:xfrm>
            <a:off x="7700143" y="430672"/>
            <a:ext cx="2285044" cy="2330055"/>
            <a:chOff x="3644028" y="104678"/>
            <a:chExt cx="1713793" cy="1939429"/>
          </a:xfrm>
        </p:grpSpPr>
        <p:sp>
          <p:nvSpPr>
            <p:cNvPr id="21" name="Rektangel 298"/>
            <p:cNvSpPr>
              <a:spLocks noChangeArrowheads="1"/>
            </p:cNvSpPr>
            <p:nvPr/>
          </p:nvSpPr>
          <p:spPr bwMode="auto">
            <a:xfrm>
              <a:off x="3714748" y="1423488"/>
              <a:ext cx="1577985" cy="620619"/>
            </a:xfrm>
            <a:prstGeom prst="rect">
              <a:avLst/>
            </a:prstGeom>
            <a:gradFill rotWithShape="1">
              <a:gsLst>
                <a:gs pos="0">
                  <a:srgbClr val="E6E6E6"/>
                </a:gs>
                <a:gs pos="100000">
                  <a:srgbClr val="F3F3F3"/>
                </a:gs>
              </a:gsLst>
              <a:lin ang="16200000"/>
            </a:gradFill>
            <a:ln w="9525">
              <a:solidFill>
                <a:srgbClr val="E1E1E1"/>
              </a:solidFill>
              <a:miter lim="800000"/>
            </a:ln>
            <a:effectLst>
              <a:outerShdw blurRad="63500" dist="23000" dir="5400000" rotWithShape="0">
                <a:srgbClr val="000000">
                  <a:alpha val="34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srgbClr val="FFFFFF"/>
                </a:solidFill>
                <a:effectLst/>
                <a:uLnTx/>
                <a:uFillTx/>
                <a:latin typeface="+mj-ea"/>
                <a:ea typeface="+mj-ea"/>
                <a:cs typeface="+mn-cs"/>
              </a:endParaRPr>
            </a:p>
          </p:txBody>
        </p:sp>
        <p:grpSp>
          <p:nvGrpSpPr>
            <p:cNvPr id="85" name="Gruppe 122"/>
            <p:cNvGrpSpPr/>
            <p:nvPr/>
          </p:nvGrpSpPr>
          <p:grpSpPr>
            <a:xfrm>
              <a:off x="3745892" y="104678"/>
              <a:ext cx="1529397" cy="1386075"/>
              <a:chOff x="8199438" y="-4030663"/>
              <a:chExt cx="2574925" cy="2333625"/>
            </a:xfrm>
            <a:effectLst>
              <a:outerShdw blurRad="50800" dist="38100" dir="2700000" algn="tl" rotWithShape="0">
                <a:prstClr val="black">
                  <a:alpha val="40000"/>
                </a:prstClr>
              </a:outerShdw>
            </a:effectLst>
          </p:grpSpPr>
          <p:sp>
            <p:nvSpPr>
              <p:cNvPr id="24" name="Freeform 1014"/>
              <p:cNvSpPr/>
              <p:nvPr/>
            </p:nvSpPr>
            <p:spPr bwMode="auto">
              <a:xfrm>
                <a:off x="9155113" y="-1773238"/>
                <a:ext cx="12700" cy="19050"/>
              </a:xfrm>
              <a:custGeom>
                <a:avLst/>
                <a:gdLst/>
                <a:ahLst/>
                <a:cxnLst>
                  <a:cxn ang="0">
                    <a:pos x="0" y="12"/>
                  </a:cxn>
                  <a:cxn ang="0">
                    <a:pos x="8" y="12"/>
                  </a:cxn>
                  <a:cxn ang="0">
                    <a:pos x="4" y="0"/>
                  </a:cxn>
                  <a:cxn ang="0">
                    <a:pos x="0" y="12"/>
                  </a:cxn>
                </a:cxnLst>
                <a:rect l="0" t="0" r="r" b="b"/>
                <a:pathLst>
                  <a:path w="8" h="12">
                    <a:moveTo>
                      <a:pt x="0" y="12"/>
                    </a:moveTo>
                    <a:lnTo>
                      <a:pt x="8" y="12"/>
                    </a:lnTo>
                    <a:lnTo>
                      <a:pt x="4" y="0"/>
                    </a:lnTo>
                    <a:lnTo>
                      <a:pt x="0" y="12"/>
                    </a:lnTo>
                    <a:close/>
                  </a:path>
                </a:pathLst>
              </a:custGeom>
              <a:solidFill>
                <a:srgbClr val="212125"/>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25" name="Freeform 1015"/>
              <p:cNvSpPr/>
              <p:nvPr/>
            </p:nvSpPr>
            <p:spPr bwMode="auto">
              <a:xfrm>
                <a:off x="9075738" y="-1738313"/>
                <a:ext cx="50800" cy="28575"/>
              </a:xfrm>
              <a:custGeom>
                <a:avLst/>
                <a:gdLst/>
                <a:ahLst/>
                <a:cxnLst>
                  <a:cxn ang="0">
                    <a:pos x="4" y="16"/>
                  </a:cxn>
                  <a:cxn ang="0">
                    <a:pos x="32" y="8"/>
                  </a:cxn>
                  <a:cxn ang="0">
                    <a:pos x="4" y="2"/>
                  </a:cxn>
                  <a:cxn ang="0">
                    <a:pos x="0" y="0"/>
                  </a:cxn>
                  <a:cxn ang="0">
                    <a:pos x="0" y="18"/>
                  </a:cxn>
                  <a:cxn ang="0">
                    <a:pos x="4" y="16"/>
                  </a:cxn>
                </a:cxnLst>
                <a:rect l="0" t="0" r="r" b="b"/>
                <a:pathLst>
                  <a:path w="32" h="18">
                    <a:moveTo>
                      <a:pt x="4" y="16"/>
                    </a:moveTo>
                    <a:lnTo>
                      <a:pt x="32" y="8"/>
                    </a:lnTo>
                    <a:lnTo>
                      <a:pt x="4" y="2"/>
                    </a:lnTo>
                    <a:lnTo>
                      <a:pt x="0" y="0"/>
                    </a:lnTo>
                    <a:lnTo>
                      <a:pt x="0" y="18"/>
                    </a:lnTo>
                    <a:lnTo>
                      <a:pt x="4" y="16"/>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26" name="Freeform 1016"/>
              <p:cNvSpPr/>
              <p:nvPr/>
            </p:nvSpPr>
            <p:spPr bwMode="auto">
              <a:xfrm>
                <a:off x="9104313" y="-1782763"/>
                <a:ext cx="31750" cy="44450"/>
              </a:xfrm>
              <a:custGeom>
                <a:avLst/>
                <a:gdLst/>
                <a:ahLst/>
                <a:cxnLst>
                  <a:cxn ang="0">
                    <a:pos x="14" y="20"/>
                  </a:cxn>
                  <a:cxn ang="0">
                    <a:pos x="14" y="20"/>
                  </a:cxn>
                  <a:cxn ang="0">
                    <a:pos x="16" y="16"/>
                  </a:cxn>
                  <a:cxn ang="0">
                    <a:pos x="16" y="16"/>
                  </a:cxn>
                  <a:cxn ang="0">
                    <a:pos x="18" y="12"/>
                  </a:cxn>
                  <a:cxn ang="0">
                    <a:pos x="18" y="12"/>
                  </a:cxn>
                  <a:cxn ang="0">
                    <a:pos x="20" y="8"/>
                  </a:cxn>
                  <a:cxn ang="0">
                    <a:pos x="20" y="8"/>
                  </a:cxn>
                  <a:cxn ang="0">
                    <a:pos x="18" y="4"/>
                  </a:cxn>
                  <a:cxn ang="0">
                    <a:pos x="18" y="2"/>
                  </a:cxn>
                  <a:cxn ang="0">
                    <a:pos x="18" y="2"/>
                  </a:cxn>
                  <a:cxn ang="0">
                    <a:pos x="14" y="0"/>
                  </a:cxn>
                  <a:cxn ang="0">
                    <a:pos x="10" y="0"/>
                  </a:cxn>
                  <a:cxn ang="0">
                    <a:pos x="10" y="0"/>
                  </a:cxn>
                  <a:cxn ang="0">
                    <a:pos x="4" y="2"/>
                  </a:cxn>
                  <a:cxn ang="0">
                    <a:pos x="4" y="2"/>
                  </a:cxn>
                  <a:cxn ang="0">
                    <a:pos x="2" y="4"/>
                  </a:cxn>
                  <a:cxn ang="0">
                    <a:pos x="2" y="8"/>
                  </a:cxn>
                  <a:cxn ang="0">
                    <a:pos x="6" y="10"/>
                  </a:cxn>
                  <a:cxn ang="0">
                    <a:pos x="6" y="10"/>
                  </a:cxn>
                  <a:cxn ang="0">
                    <a:pos x="8" y="6"/>
                  </a:cxn>
                  <a:cxn ang="0">
                    <a:pos x="8" y="6"/>
                  </a:cxn>
                  <a:cxn ang="0">
                    <a:pos x="10" y="4"/>
                  </a:cxn>
                  <a:cxn ang="0">
                    <a:pos x="10" y="4"/>
                  </a:cxn>
                  <a:cxn ang="0">
                    <a:pos x="14" y="6"/>
                  </a:cxn>
                  <a:cxn ang="0">
                    <a:pos x="14" y="6"/>
                  </a:cxn>
                  <a:cxn ang="0">
                    <a:pos x="14" y="8"/>
                  </a:cxn>
                  <a:cxn ang="0">
                    <a:pos x="14" y="8"/>
                  </a:cxn>
                  <a:cxn ang="0">
                    <a:pos x="12" y="12"/>
                  </a:cxn>
                  <a:cxn ang="0">
                    <a:pos x="12" y="12"/>
                  </a:cxn>
                  <a:cxn ang="0">
                    <a:pos x="8" y="16"/>
                  </a:cxn>
                  <a:cxn ang="0">
                    <a:pos x="8" y="16"/>
                  </a:cxn>
                  <a:cxn ang="0">
                    <a:pos x="2" y="24"/>
                  </a:cxn>
                  <a:cxn ang="0">
                    <a:pos x="2" y="24"/>
                  </a:cxn>
                  <a:cxn ang="0">
                    <a:pos x="0" y="28"/>
                  </a:cxn>
                  <a:cxn ang="0">
                    <a:pos x="20" y="28"/>
                  </a:cxn>
                  <a:cxn ang="0">
                    <a:pos x="20" y="24"/>
                  </a:cxn>
                  <a:cxn ang="0">
                    <a:pos x="8" y="24"/>
                  </a:cxn>
                  <a:cxn ang="0">
                    <a:pos x="8" y="24"/>
                  </a:cxn>
                  <a:cxn ang="0">
                    <a:pos x="10" y="22"/>
                  </a:cxn>
                  <a:cxn ang="0">
                    <a:pos x="10" y="22"/>
                  </a:cxn>
                  <a:cxn ang="0">
                    <a:pos x="14" y="20"/>
                  </a:cxn>
                  <a:cxn ang="0">
                    <a:pos x="14" y="20"/>
                  </a:cxn>
                </a:cxnLst>
                <a:rect l="0" t="0" r="r" b="b"/>
                <a:pathLst>
                  <a:path w="20" h="28">
                    <a:moveTo>
                      <a:pt x="14" y="20"/>
                    </a:moveTo>
                    <a:lnTo>
                      <a:pt x="14" y="20"/>
                    </a:lnTo>
                    <a:lnTo>
                      <a:pt x="16" y="16"/>
                    </a:lnTo>
                    <a:lnTo>
                      <a:pt x="16" y="16"/>
                    </a:lnTo>
                    <a:lnTo>
                      <a:pt x="18" y="12"/>
                    </a:lnTo>
                    <a:lnTo>
                      <a:pt x="18" y="12"/>
                    </a:lnTo>
                    <a:lnTo>
                      <a:pt x="20" y="8"/>
                    </a:lnTo>
                    <a:lnTo>
                      <a:pt x="20" y="8"/>
                    </a:lnTo>
                    <a:lnTo>
                      <a:pt x="18" y="4"/>
                    </a:lnTo>
                    <a:lnTo>
                      <a:pt x="18" y="2"/>
                    </a:lnTo>
                    <a:lnTo>
                      <a:pt x="18" y="2"/>
                    </a:lnTo>
                    <a:lnTo>
                      <a:pt x="14" y="0"/>
                    </a:lnTo>
                    <a:lnTo>
                      <a:pt x="10" y="0"/>
                    </a:lnTo>
                    <a:lnTo>
                      <a:pt x="10" y="0"/>
                    </a:lnTo>
                    <a:lnTo>
                      <a:pt x="4" y="2"/>
                    </a:lnTo>
                    <a:lnTo>
                      <a:pt x="4" y="2"/>
                    </a:lnTo>
                    <a:lnTo>
                      <a:pt x="2" y="4"/>
                    </a:lnTo>
                    <a:lnTo>
                      <a:pt x="2" y="8"/>
                    </a:lnTo>
                    <a:lnTo>
                      <a:pt x="6" y="10"/>
                    </a:lnTo>
                    <a:lnTo>
                      <a:pt x="6" y="10"/>
                    </a:lnTo>
                    <a:lnTo>
                      <a:pt x="8" y="6"/>
                    </a:lnTo>
                    <a:lnTo>
                      <a:pt x="8" y="6"/>
                    </a:lnTo>
                    <a:lnTo>
                      <a:pt x="10" y="4"/>
                    </a:lnTo>
                    <a:lnTo>
                      <a:pt x="10" y="4"/>
                    </a:lnTo>
                    <a:lnTo>
                      <a:pt x="14" y="6"/>
                    </a:lnTo>
                    <a:lnTo>
                      <a:pt x="14" y="6"/>
                    </a:lnTo>
                    <a:lnTo>
                      <a:pt x="14" y="8"/>
                    </a:lnTo>
                    <a:lnTo>
                      <a:pt x="14" y="8"/>
                    </a:lnTo>
                    <a:lnTo>
                      <a:pt x="12" y="12"/>
                    </a:lnTo>
                    <a:lnTo>
                      <a:pt x="12" y="12"/>
                    </a:lnTo>
                    <a:lnTo>
                      <a:pt x="8" y="16"/>
                    </a:lnTo>
                    <a:lnTo>
                      <a:pt x="8" y="16"/>
                    </a:lnTo>
                    <a:lnTo>
                      <a:pt x="2" y="24"/>
                    </a:lnTo>
                    <a:lnTo>
                      <a:pt x="2" y="24"/>
                    </a:lnTo>
                    <a:lnTo>
                      <a:pt x="0" y="28"/>
                    </a:lnTo>
                    <a:lnTo>
                      <a:pt x="20" y="28"/>
                    </a:lnTo>
                    <a:lnTo>
                      <a:pt x="20" y="24"/>
                    </a:lnTo>
                    <a:lnTo>
                      <a:pt x="8" y="24"/>
                    </a:lnTo>
                    <a:lnTo>
                      <a:pt x="8" y="24"/>
                    </a:lnTo>
                    <a:lnTo>
                      <a:pt x="10" y="22"/>
                    </a:lnTo>
                    <a:lnTo>
                      <a:pt x="10" y="22"/>
                    </a:lnTo>
                    <a:lnTo>
                      <a:pt x="14" y="20"/>
                    </a:lnTo>
                    <a:lnTo>
                      <a:pt x="14" y="20"/>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27" name="Freeform 1017"/>
              <p:cNvSpPr>
                <a:spLocks noEditPoints="1"/>
              </p:cNvSpPr>
              <p:nvPr/>
            </p:nvSpPr>
            <p:spPr bwMode="auto">
              <a:xfrm>
                <a:off x="9139238" y="-1782763"/>
                <a:ext cx="44450" cy="44450"/>
              </a:xfrm>
              <a:custGeom>
                <a:avLst/>
                <a:gdLst/>
                <a:ahLst/>
                <a:cxnLst>
                  <a:cxn ang="0">
                    <a:pos x="10" y="0"/>
                  </a:cxn>
                  <a:cxn ang="0">
                    <a:pos x="0" y="28"/>
                  </a:cxn>
                  <a:cxn ang="0">
                    <a:pos x="6" y="28"/>
                  </a:cxn>
                  <a:cxn ang="0">
                    <a:pos x="8" y="22"/>
                  </a:cxn>
                  <a:cxn ang="0">
                    <a:pos x="18" y="22"/>
                  </a:cxn>
                  <a:cxn ang="0">
                    <a:pos x="22" y="28"/>
                  </a:cxn>
                  <a:cxn ang="0">
                    <a:pos x="28" y="28"/>
                  </a:cxn>
                  <a:cxn ang="0">
                    <a:pos x="16" y="0"/>
                  </a:cxn>
                  <a:cxn ang="0">
                    <a:pos x="10" y="0"/>
                  </a:cxn>
                  <a:cxn ang="0">
                    <a:pos x="10" y="18"/>
                  </a:cxn>
                  <a:cxn ang="0">
                    <a:pos x="14" y="6"/>
                  </a:cxn>
                  <a:cxn ang="0">
                    <a:pos x="18" y="18"/>
                  </a:cxn>
                  <a:cxn ang="0">
                    <a:pos x="10" y="18"/>
                  </a:cxn>
                </a:cxnLst>
                <a:rect l="0" t="0" r="r" b="b"/>
                <a:pathLst>
                  <a:path w="28" h="28">
                    <a:moveTo>
                      <a:pt x="10" y="0"/>
                    </a:moveTo>
                    <a:lnTo>
                      <a:pt x="0" y="28"/>
                    </a:lnTo>
                    <a:lnTo>
                      <a:pt x="6" y="28"/>
                    </a:lnTo>
                    <a:lnTo>
                      <a:pt x="8" y="22"/>
                    </a:lnTo>
                    <a:lnTo>
                      <a:pt x="18" y="22"/>
                    </a:lnTo>
                    <a:lnTo>
                      <a:pt x="22" y="28"/>
                    </a:lnTo>
                    <a:lnTo>
                      <a:pt x="28" y="28"/>
                    </a:lnTo>
                    <a:lnTo>
                      <a:pt x="16" y="0"/>
                    </a:lnTo>
                    <a:lnTo>
                      <a:pt x="10" y="0"/>
                    </a:lnTo>
                    <a:close/>
                    <a:moveTo>
                      <a:pt x="10" y="18"/>
                    </a:moveTo>
                    <a:lnTo>
                      <a:pt x="14" y="6"/>
                    </a:lnTo>
                    <a:lnTo>
                      <a:pt x="18" y="18"/>
                    </a:lnTo>
                    <a:lnTo>
                      <a:pt x="10" y="18"/>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28" name="Freeform 1018"/>
              <p:cNvSpPr/>
              <p:nvPr/>
            </p:nvSpPr>
            <p:spPr bwMode="auto">
              <a:xfrm>
                <a:off x="10679113" y="-1747838"/>
                <a:ext cx="82550" cy="47625"/>
              </a:xfrm>
              <a:custGeom>
                <a:avLst/>
                <a:gdLst/>
                <a:ahLst/>
                <a:cxnLst>
                  <a:cxn ang="0">
                    <a:pos x="0" y="0"/>
                  </a:cxn>
                  <a:cxn ang="0">
                    <a:pos x="0" y="14"/>
                  </a:cxn>
                  <a:cxn ang="0">
                    <a:pos x="0" y="30"/>
                  </a:cxn>
                  <a:cxn ang="0">
                    <a:pos x="26" y="22"/>
                  </a:cxn>
                  <a:cxn ang="0">
                    <a:pos x="52" y="14"/>
                  </a:cxn>
                  <a:cxn ang="0">
                    <a:pos x="26" y="8"/>
                  </a:cxn>
                  <a:cxn ang="0">
                    <a:pos x="0" y="0"/>
                  </a:cxn>
                </a:cxnLst>
                <a:rect l="0" t="0" r="r" b="b"/>
                <a:pathLst>
                  <a:path w="52" h="30">
                    <a:moveTo>
                      <a:pt x="0" y="0"/>
                    </a:moveTo>
                    <a:lnTo>
                      <a:pt x="0" y="14"/>
                    </a:lnTo>
                    <a:lnTo>
                      <a:pt x="0" y="30"/>
                    </a:lnTo>
                    <a:lnTo>
                      <a:pt x="26" y="22"/>
                    </a:lnTo>
                    <a:lnTo>
                      <a:pt x="52" y="14"/>
                    </a:lnTo>
                    <a:lnTo>
                      <a:pt x="26" y="8"/>
                    </a:lnTo>
                    <a:lnTo>
                      <a:pt x="0" y="0"/>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29" name="Freeform 1019"/>
              <p:cNvSpPr/>
              <p:nvPr/>
            </p:nvSpPr>
            <p:spPr bwMode="auto">
              <a:xfrm>
                <a:off x="10742613" y="-1782763"/>
                <a:ext cx="31750" cy="47625"/>
              </a:xfrm>
              <a:custGeom>
                <a:avLst/>
                <a:gdLst/>
                <a:ahLst/>
                <a:cxnLst>
                  <a:cxn ang="0">
                    <a:pos x="14" y="14"/>
                  </a:cxn>
                  <a:cxn ang="0">
                    <a:pos x="14" y="14"/>
                  </a:cxn>
                  <a:cxn ang="0">
                    <a:pos x="18" y="10"/>
                  </a:cxn>
                  <a:cxn ang="0">
                    <a:pos x="18" y="8"/>
                  </a:cxn>
                  <a:cxn ang="0">
                    <a:pos x="18" y="8"/>
                  </a:cxn>
                  <a:cxn ang="0">
                    <a:pos x="16" y="2"/>
                  </a:cxn>
                  <a:cxn ang="0">
                    <a:pos x="16" y="2"/>
                  </a:cxn>
                  <a:cxn ang="0">
                    <a:pos x="14" y="0"/>
                  </a:cxn>
                  <a:cxn ang="0">
                    <a:pos x="10" y="0"/>
                  </a:cxn>
                  <a:cxn ang="0">
                    <a:pos x="10" y="0"/>
                  </a:cxn>
                  <a:cxn ang="0">
                    <a:pos x="6" y="2"/>
                  </a:cxn>
                  <a:cxn ang="0">
                    <a:pos x="6" y="2"/>
                  </a:cxn>
                  <a:cxn ang="0">
                    <a:pos x="2" y="4"/>
                  </a:cxn>
                  <a:cxn ang="0">
                    <a:pos x="2" y="4"/>
                  </a:cxn>
                  <a:cxn ang="0">
                    <a:pos x="2" y="8"/>
                  </a:cxn>
                  <a:cxn ang="0">
                    <a:pos x="6" y="8"/>
                  </a:cxn>
                  <a:cxn ang="0">
                    <a:pos x="6" y="8"/>
                  </a:cxn>
                  <a:cxn ang="0">
                    <a:pos x="8" y="6"/>
                  </a:cxn>
                  <a:cxn ang="0">
                    <a:pos x="8" y="6"/>
                  </a:cxn>
                  <a:cxn ang="0">
                    <a:pos x="10" y="4"/>
                  </a:cxn>
                  <a:cxn ang="0">
                    <a:pos x="10" y="4"/>
                  </a:cxn>
                  <a:cxn ang="0">
                    <a:pos x="12" y="6"/>
                  </a:cxn>
                  <a:cxn ang="0">
                    <a:pos x="12" y="6"/>
                  </a:cxn>
                  <a:cxn ang="0">
                    <a:pos x="12" y="8"/>
                  </a:cxn>
                  <a:cxn ang="0">
                    <a:pos x="12" y="8"/>
                  </a:cxn>
                  <a:cxn ang="0">
                    <a:pos x="12" y="10"/>
                  </a:cxn>
                  <a:cxn ang="0">
                    <a:pos x="12" y="10"/>
                  </a:cxn>
                  <a:cxn ang="0">
                    <a:pos x="8" y="12"/>
                  </a:cxn>
                  <a:cxn ang="0">
                    <a:pos x="8" y="16"/>
                  </a:cxn>
                  <a:cxn ang="0">
                    <a:pos x="8" y="16"/>
                  </a:cxn>
                  <a:cxn ang="0">
                    <a:pos x="10" y="16"/>
                  </a:cxn>
                  <a:cxn ang="0">
                    <a:pos x="10" y="16"/>
                  </a:cxn>
                  <a:cxn ang="0">
                    <a:pos x="12" y="16"/>
                  </a:cxn>
                  <a:cxn ang="0">
                    <a:pos x="12" y="16"/>
                  </a:cxn>
                  <a:cxn ang="0">
                    <a:pos x="14" y="20"/>
                  </a:cxn>
                  <a:cxn ang="0">
                    <a:pos x="14" y="20"/>
                  </a:cxn>
                  <a:cxn ang="0">
                    <a:pos x="12" y="24"/>
                  </a:cxn>
                  <a:cxn ang="0">
                    <a:pos x="12" y="24"/>
                  </a:cxn>
                  <a:cxn ang="0">
                    <a:pos x="10" y="24"/>
                  </a:cxn>
                  <a:cxn ang="0">
                    <a:pos x="10" y="24"/>
                  </a:cxn>
                  <a:cxn ang="0">
                    <a:pos x="8" y="24"/>
                  </a:cxn>
                  <a:cxn ang="0">
                    <a:pos x="8" y="24"/>
                  </a:cxn>
                  <a:cxn ang="0">
                    <a:pos x="6" y="20"/>
                  </a:cxn>
                  <a:cxn ang="0">
                    <a:pos x="0" y="22"/>
                  </a:cxn>
                  <a:cxn ang="0">
                    <a:pos x="0" y="22"/>
                  </a:cxn>
                  <a:cxn ang="0">
                    <a:pos x="2" y="24"/>
                  </a:cxn>
                  <a:cxn ang="0">
                    <a:pos x="4" y="28"/>
                  </a:cxn>
                  <a:cxn ang="0">
                    <a:pos x="4" y="28"/>
                  </a:cxn>
                  <a:cxn ang="0">
                    <a:pos x="6" y="28"/>
                  </a:cxn>
                  <a:cxn ang="0">
                    <a:pos x="10" y="30"/>
                  </a:cxn>
                  <a:cxn ang="0">
                    <a:pos x="10" y="30"/>
                  </a:cxn>
                  <a:cxn ang="0">
                    <a:pos x="14" y="28"/>
                  </a:cxn>
                  <a:cxn ang="0">
                    <a:pos x="16" y="26"/>
                  </a:cxn>
                  <a:cxn ang="0">
                    <a:pos x="16" y="26"/>
                  </a:cxn>
                  <a:cxn ang="0">
                    <a:pos x="18" y="24"/>
                  </a:cxn>
                  <a:cxn ang="0">
                    <a:pos x="20" y="20"/>
                  </a:cxn>
                  <a:cxn ang="0">
                    <a:pos x="20" y="20"/>
                  </a:cxn>
                  <a:cxn ang="0">
                    <a:pos x="18" y="16"/>
                  </a:cxn>
                  <a:cxn ang="0">
                    <a:pos x="18" y="16"/>
                  </a:cxn>
                  <a:cxn ang="0">
                    <a:pos x="14" y="14"/>
                  </a:cxn>
                  <a:cxn ang="0">
                    <a:pos x="14" y="14"/>
                  </a:cxn>
                </a:cxnLst>
                <a:rect l="0" t="0" r="r" b="b"/>
                <a:pathLst>
                  <a:path w="20" h="30">
                    <a:moveTo>
                      <a:pt x="14" y="14"/>
                    </a:moveTo>
                    <a:lnTo>
                      <a:pt x="14" y="14"/>
                    </a:lnTo>
                    <a:lnTo>
                      <a:pt x="18" y="10"/>
                    </a:lnTo>
                    <a:lnTo>
                      <a:pt x="18" y="8"/>
                    </a:lnTo>
                    <a:lnTo>
                      <a:pt x="18" y="8"/>
                    </a:lnTo>
                    <a:lnTo>
                      <a:pt x="16" y="2"/>
                    </a:lnTo>
                    <a:lnTo>
                      <a:pt x="16" y="2"/>
                    </a:lnTo>
                    <a:lnTo>
                      <a:pt x="14" y="0"/>
                    </a:lnTo>
                    <a:lnTo>
                      <a:pt x="10" y="0"/>
                    </a:lnTo>
                    <a:lnTo>
                      <a:pt x="10" y="0"/>
                    </a:lnTo>
                    <a:lnTo>
                      <a:pt x="6" y="2"/>
                    </a:lnTo>
                    <a:lnTo>
                      <a:pt x="6" y="2"/>
                    </a:lnTo>
                    <a:lnTo>
                      <a:pt x="2" y="4"/>
                    </a:lnTo>
                    <a:lnTo>
                      <a:pt x="2" y="4"/>
                    </a:lnTo>
                    <a:lnTo>
                      <a:pt x="2" y="8"/>
                    </a:lnTo>
                    <a:lnTo>
                      <a:pt x="6" y="8"/>
                    </a:lnTo>
                    <a:lnTo>
                      <a:pt x="6" y="8"/>
                    </a:lnTo>
                    <a:lnTo>
                      <a:pt x="8" y="6"/>
                    </a:lnTo>
                    <a:lnTo>
                      <a:pt x="8" y="6"/>
                    </a:lnTo>
                    <a:lnTo>
                      <a:pt x="10" y="4"/>
                    </a:lnTo>
                    <a:lnTo>
                      <a:pt x="10" y="4"/>
                    </a:lnTo>
                    <a:lnTo>
                      <a:pt x="12" y="6"/>
                    </a:lnTo>
                    <a:lnTo>
                      <a:pt x="12" y="6"/>
                    </a:lnTo>
                    <a:lnTo>
                      <a:pt x="12" y="8"/>
                    </a:lnTo>
                    <a:lnTo>
                      <a:pt x="12" y="8"/>
                    </a:lnTo>
                    <a:lnTo>
                      <a:pt x="12" y="10"/>
                    </a:lnTo>
                    <a:lnTo>
                      <a:pt x="12" y="10"/>
                    </a:lnTo>
                    <a:lnTo>
                      <a:pt x="8" y="12"/>
                    </a:lnTo>
                    <a:lnTo>
                      <a:pt x="8" y="16"/>
                    </a:lnTo>
                    <a:lnTo>
                      <a:pt x="8" y="16"/>
                    </a:lnTo>
                    <a:lnTo>
                      <a:pt x="10" y="16"/>
                    </a:lnTo>
                    <a:lnTo>
                      <a:pt x="10" y="16"/>
                    </a:lnTo>
                    <a:lnTo>
                      <a:pt x="12" y="16"/>
                    </a:lnTo>
                    <a:lnTo>
                      <a:pt x="12" y="16"/>
                    </a:lnTo>
                    <a:lnTo>
                      <a:pt x="14" y="20"/>
                    </a:lnTo>
                    <a:lnTo>
                      <a:pt x="14" y="20"/>
                    </a:lnTo>
                    <a:lnTo>
                      <a:pt x="12" y="24"/>
                    </a:lnTo>
                    <a:lnTo>
                      <a:pt x="12" y="24"/>
                    </a:lnTo>
                    <a:lnTo>
                      <a:pt x="10" y="24"/>
                    </a:lnTo>
                    <a:lnTo>
                      <a:pt x="10" y="24"/>
                    </a:lnTo>
                    <a:lnTo>
                      <a:pt x="8" y="24"/>
                    </a:lnTo>
                    <a:lnTo>
                      <a:pt x="8" y="24"/>
                    </a:lnTo>
                    <a:lnTo>
                      <a:pt x="6" y="20"/>
                    </a:lnTo>
                    <a:lnTo>
                      <a:pt x="0" y="22"/>
                    </a:lnTo>
                    <a:lnTo>
                      <a:pt x="0" y="22"/>
                    </a:lnTo>
                    <a:lnTo>
                      <a:pt x="2" y="24"/>
                    </a:lnTo>
                    <a:lnTo>
                      <a:pt x="4" y="28"/>
                    </a:lnTo>
                    <a:lnTo>
                      <a:pt x="4" y="28"/>
                    </a:lnTo>
                    <a:lnTo>
                      <a:pt x="6" y="28"/>
                    </a:lnTo>
                    <a:lnTo>
                      <a:pt x="10" y="30"/>
                    </a:lnTo>
                    <a:lnTo>
                      <a:pt x="10" y="30"/>
                    </a:lnTo>
                    <a:lnTo>
                      <a:pt x="14" y="28"/>
                    </a:lnTo>
                    <a:lnTo>
                      <a:pt x="16" y="26"/>
                    </a:lnTo>
                    <a:lnTo>
                      <a:pt x="16" y="26"/>
                    </a:lnTo>
                    <a:lnTo>
                      <a:pt x="18" y="24"/>
                    </a:lnTo>
                    <a:lnTo>
                      <a:pt x="20" y="20"/>
                    </a:lnTo>
                    <a:lnTo>
                      <a:pt x="20" y="20"/>
                    </a:lnTo>
                    <a:lnTo>
                      <a:pt x="18" y="16"/>
                    </a:lnTo>
                    <a:lnTo>
                      <a:pt x="18" y="16"/>
                    </a:lnTo>
                    <a:lnTo>
                      <a:pt x="14" y="14"/>
                    </a:lnTo>
                    <a:lnTo>
                      <a:pt x="14" y="1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30" name="Freeform 1020"/>
              <p:cNvSpPr/>
              <p:nvPr/>
            </p:nvSpPr>
            <p:spPr bwMode="auto">
              <a:xfrm>
                <a:off x="9917113" y="-1782763"/>
                <a:ext cx="38100" cy="69850"/>
              </a:xfrm>
              <a:custGeom>
                <a:avLst/>
                <a:gdLst/>
                <a:ahLst/>
                <a:cxnLst>
                  <a:cxn ang="0">
                    <a:pos x="20" y="20"/>
                  </a:cxn>
                  <a:cxn ang="0">
                    <a:pos x="22" y="16"/>
                  </a:cxn>
                  <a:cxn ang="0">
                    <a:pos x="24" y="12"/>
                  </a:cxn>
                  <a:cxn ang="0">
                    <a:pos x="20" y="4"/>
                  </a:cxn>
                  <a:cxn ang="0">
                    <a:pos x="18" y="2"/>
                  </a:cxn>
                  <a:cxn ang="0">
                    <a:pos x="10" y="0"/>
                  </a:cxn>
                  <a:cxn ang="0">
                    <a:pos x="2" y="2"/>
                  </a:cxn>
                  <a:cxn ang="0">
                    <a:pos x="0" y="6"/>
                  </a:cxn>
                  <a:cxn ang="0">
                    <a:pos x="0" y="14"/>
                  </a:cxn>
                  <a:cxn ang="0">
                    <a:pos x="10" y="10"/>
                  </a:cxn>
                  <a:cxn ang="0">
                    <a:pos x="10" y="8"/>
                  </a:cxn>
                  <a:cxn ang="0">
                    <a:pos x="12" y="6"/>
                  </a:cxn>
                  <a:cxn ang="0">
                    <a:pos x="14" y="8"/>
                  </a:cxn>
                  <a:cxn ang="0">
                    <a:pos x="14" y="10"/>
                  </a:cxn>
                  <a:cxn ang="0">
                    <a:pos x="14" y="12"/>
                  </a:cxn>
                  <a:cxn ang="0">
                    <a:pos x="14" y="16"/>
                  </a:cxn>
                  <a:cxn ang="0">
                    <a:pos x="12" y="16"/>
                  </a:cxn>
                  <a:cxn ang="0">
                    <a:pos x="8" y="24"/>
                  </a:cxn>
                  <a:cxn ang="0">
                    <a:pos x="12" y="24"/>
                  </a:cxn>
                  <a:cxn ang="0">
                    <a:pos x="14" y="26"/>
                  </a:cxn>
                  <a:cxn ang="0">
                    <a:pos x="14" y="28"/>
                  </a:cxn>
                  <a:cxn ang="0">
                    <a:pos x="14" y="32"/>
                  </a:cxn>
                  <a:cxn ang="0">
                    <a:pos x="14" y="36"/>
                  </a:cxn>
                  <a:cxn ang="0">
                    <a:pos x="12" y="38"/>
                  </a:cxn>
                  <a:cxn ang="0">
                    <a:pos x="10" y="36"/>
                  </a:cxn>
                  <a:cxn ang="0">
                    <a:pos x="10" y="26"/>
                  </a:cxn>
                  <a:cxn ang="0">
                    <a:pos x="0" y="30"/>
                  </a:cxn>
                  <a:cxn ang="0">
                    <a:pos x="0" y="38"/>
                  </a:cxn>
                  <a:cxn ang="0">
                    <a:pos x="4" y="42"/>
                  </a:cxn>
                  <a:cxn ang="0">
                    <a:pos x="12" y="44"/>
                  </a:cxn>
                  <a:cxn ang="0">
                    <a:pos x="18" y="42"/>
                  </a:cxn>
                  <a:cxn ang="0">
                    <a:pos x="22" y="38"/>
                  </a:cxn>
                  <a:cxn ang="0">
                    <a:pos x="24" y="30"/>
                  </a:cxn>
                  <a:cxn ang="0">
                    <a:pos x="22" y="22"/>
                  </a:cxn>
                  <a:cxn ang="0">
                    <a:pos x="20" y="20"/>
                  </a:cxn>
                </a:cxnLst>
                <a:rect l="0" t="0" r="r" b="b"/>
                <a:pathLst>
                  <a:path w="24" h="44">
                    <a:moveTo>
                      <a:pt x="20" y="20"/>
                    </a:moveTo>
                    <a:lnTo>
                      <a:pt x="20" y="20"/>
                    </a:lnTo>
                    <a:lnTo>
                      <a:pt x="22" y="16"/>
                    </a:lnTo>
                    <a:lnTo>
                      <a:pt x="22" y="16"/>
                    </a:lnTo>
                    <a:lnTo>
                      <a:pt x="24" y="12"/>
                    </a:lnTo>
                    <a:lnTo>
                      <a:pt x="24" y="12"/>
                    </a:lnTo>
                    <a:lnTo>
                      <a:pt x="22" y="6"/>
                    </a:lnTo>
                    <a:lnTo>
                      <a:pt x="20" y="4"/>
                    </a:lnTo>
                    <a:lnTo>
                      <a:pt x="20" y="4"/>
                    </a:lnTo>
                    <a:lnTo>
                      <a:pt x="18" y="2"/>
                    </a:lnTo>
                    <a:lnTo>
                      <a:pt x="10" y="0"/>
                    </a:lnTo>
                    <a:lnTo>
                      <a:pt x="10" y="0"/>
                    </a:lnTo>
                    <a:lnTo>
                      <a:pt x="6" y="0"/>
                    </a:lnTo>
                    <a:lnTo>
                      <a:pt x="2" y="2"/>
                    </a:lnTo>
                    <a:lnTo>
                      <a:pt x="2" y="2"/>
                    </a:lnTo>
                    <a:lnTo>
                      <a:pt x="0" y="6"/>
                    </a:lnTo>
                    <a:lnTo>
                      <a:pt x="0" y="10"/>
                    </a:lnTo>
                    <a:lnTo>
                      <a:pt x="0" y="14"/>
                    </a:lnTo>
                    <a:lnTo>
                      <a:pt x="10" y="14"/>
                    </a:lnTo>
                    <a:lnTo>
                      <a:pt x="10" y="10"/>
                    </a:lnTo>
                    <a:lnTo>
                      <a:pt x="10" y="10"/>
                    </a:lnTo>
                    <a:lnTo>
                      <a:pt x="10" y="8"/>
                    </a:lnTo>
                    <a:lnTo>
                      <a:pt x="10" y="8"/>
                    </a:lnTo>
                    <a:lnTo>
                      <a:pt x="12" y="6"/>
                    </a:lnTo>
                    <a:lnTo>
                      <a:pt x="12" y="6"/>
                    </a:lnTo>
                    <a:lnTo>
                      <a:pt x="14" y="8"/>
                    </a:lnTo>
                    <a:lnTo>
                      <a:pt x="14" y="8"/>
                    </a:lnTo>
                    <a:lnTo>
                      <a:pt x="14" y="10"/>
                    </a:lnTo>
                    <a:lnTo>
                      <a:pt x="14" y="12"/>
                    </a:lnTo>
                    <a:lnTo>
                      <a:pt x="14" y="12"/>
                    </a:lnTo>
                    <a:lnTo>
                      <a:pt x="14" y="16"/>
                    </a:lnTo>
                    <a:lnTo>
                      <a:pt x="14" y="16"/>
                    </a:lnTo>
                    <a:lnTo>
                      <a:pt x="12" y="16"/>
                    </a:lnTo>
                    <a:lnTo>
                      <a:pt x="12" y="16"/>
                    </a:lnTo>
                    <a:lnTo>
                      <a:pt x="8" y="18"/>
                    </a:lnTo>
                    <a:lnTo>
                      <a:pt x="8" y="24"/>
                    </a:lnTo>
                    <a:lnTo>
                      <a:pt x="8" y="24"/>
                    </a:lnTo>
                    <a:lnTo>
                      <a:pt x="12" y="24"/>
                    </a:lnTo>
                    <a:lnTo>
                      <a:pt x="12" y="24"/>
                    </a:lnTo>
                    <a:lnTo>
                      <a:pt x="14" y="26"/>
                    </a:lnTo>
                    <a:lnTo>
                      <a:pt x="14" y="26"/>
                    </a:lnTo>
                    <a:lnTo>
                      <a:pt x="14" y="28"/>
                    </a:lnTo>
                    <a:lnTo>
                      <a:pt x="14" y="32"/>
                    </a:lnTo>
                    <a:lnTo>
                      <a:pt x="14" y="32"/>
                    </a:lnTo>
                    <a:lnTo>
                      <a:pt x="14" y="36"/>
                    </a:lnTo>
                    <a:lnTo>
                      <a:pt x="14" y="36"/>
                    </a:lnTo>
                    <a:lnTo>
                      <a:pt x="12" y="38"/>
                    </a:lnTo>
                    <a:lnTo>
                      <a:pt x="12" y="38"/>
                    </a:lnTo>
                    <a:lnTo>
                      <a:pt x="10" y="36"/>
                    </a:lnTo>
                    <a:lnTo>
                      <a:pt x="10" y="36"/>
                    </a:lnTo>
                    <a:lnTo>
                      <a:pt x="10" y="34"/>
                    </a:lnTo>
                    <a:lnTo>
                      <a:pt x="10" y="26"/>
                    </a:lnTo>
                    <a:lnTo>
                      <a:pt x="0" y="26"/>
                    </a:lnTo>
                    <a:lnTo>
                      <a:pt x="0" y="30"/>
                    </a:lnTo>
                    <a:lnTo>
                      <a:pt x="0" y="30"/>
                    </a:lnTo>
                    <a:lnTo>
                      <a:pt x="0" y="38"/>
                    </a:lnTo>
                    <a:lnTo>
                      <a:pt x="0" y="38"/>
                    </a:lnTo>
                    <a:lnTo>
                      <a:pt x="4" y="42"/>
                    </a:lnTo>
                    <a:lnTo>
                      <a:pt x="4" y="42"/>
                    </a:lnTo>
                    <a:lnTo>
                      <a:pt x="12" y="44"/>
                    </a:lnTo>
                    <a:lnTo>
                      <a:pt x="12" y="44"/>
                    </a:lnTo>
                    <a:lnTo>
                      <a:pt x="18" y="42"/>
                    </a:lnTo>
                    <a:lnTo>
                      <a:pt x="18" y="42"/>
                    </a:lnTo>
                    <a:lnTo>
                      <a:pt x="22" y="38"/>
                    </a:lnTo>
                    <a:lnTo>
                      <a:pt x="22" y="38"/>
                    </a:lnTo>
                    <a:lnTo>
                      <a:pt x="24" y="30"/>
                    </a:lnTo>
                    <a:lnTo>
                      <a:pt x="24" y="30"/>
                    </a:lnTo>
                    <a:lnTo>
                      <a:pt x="22" y="22"/>
                    </a:lnTo>
                    <a:lnTo>
                      <a:pt x="22" y="22"/>
                    </a:lnTo>
                    <a:lnTo>
                      <a:pt x="20" y="20"/>
                    </a:lnTo>
                    <a:lnTo>
                      <a:pt x="20" y="20"/>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31" name="Freeform 1021"/>
              <p:cNvSpPr/>
              <p:nvPr/>
            </p:nvSpPr>
            <p:spPr bwMode="auto">
              <a:xfrm>
                <a:off x="9237663" y="-1779588"/>
                <a:ext cx="92075" cy="69850"/>
              </a:xfrm>
              <a:custGeom>
                <a:avLst/>
                <a:gdLst/>
                <a:ahLst/>
                <a:cxnLst>
                  <a:cxn ang="0">
                    <a:pos x="0" y="44"/>
                  </a:cxn>
                  <a:cxn ang="0">
                    <a:pos x="12" y="44"/>
                  </a:cxn>
                  <a:cxn ang="0">
                    <a:pos x="12" y="24"/>
                  </a:cxn>
                  <a:cxn ang="0">
                    <a:pos x="22" y="24"/>
                  </a:cxn>
                  <a:cxn ang="0">
                    <a:pos x="22" y="44"/>
                  </a:cxn>
                  <a:cxn ang="0">
                    <a:pos x="22" y="44"/>
                  </a:cxn>
                  <a:cxn ang="0">
                    <a:pos x="36" y="44"/>
                  </a:cxn>
                  <a:cxn ang="0">
                    <a:pos x="36" y="24"/>
                  </a:cxn>
                  <a:cxn ang="0">
                    <a:pos x="46" y="24"/>
                  </a:cxn>
                  <a:cxn ang="0">
                    <a:pos x="46" y="44"/>
                  </a:cxn>
                  <a:cxn ang="0">
                    <a:pos x="46" y="44"/>
                  </a:cxn>
                  <a:cxn ang="0">
                    <a:pos x="58" y="44"/>
                  </a:cxn>
                  <a:cxn ang="0">
                    <a:pos x="58" y="0"/>
                  </a:cxn>
                  <a:cxn ang="0">
                    <a:pos x="58" y="0"/>
                  </a:cxn>
                  <a:cxn ang="0">
                    <a:pos x="0" y="0"/>
                  </a:cxn>
                  <a:cxn ang="0">
                    <a:pos x="0" y="44"/>
                  </a:cxn>
                </a:cxnLst>
                <a:rect l="0" t="0" r="r" b="b"/>
                <a:pathLst>
                  <a:path w="57" h="44">
                    <a:moveTo>
                      <a:pt x="0" y="44"/>
                    </a:moveTo>
                    <a:lnTo>
                      <a:pt x="12" y="44"/>
                    </a:lnTo>
                    <a:lnTo>
                      <a:pt x="12" y="24"/>
                    </a:lnTo>
                    <a:lnTo>
                      <a:pt x="22" y="24"/>
                    </a:lnTo>
                    <a:lnTo>
                      <a:pt x="22" y="44"/>
                    </a:lnTo>
                    <a:lnTo>
                      <a:pt x="22" y="44"/>
                    </a:lnTo>
                    <a:lnTo>
                      <a:pt x="36" y="44"/>
                    </a:lnTo>
                    <a:lnTo>
                      <a:pt x="36" y="24"/>
                    </a:lnTo>
                    <a:lnTo>
                      <a:pt x="46" y="24"/>
                    </a:lnTo>
                    <a:lnTo>
                      <a:pt x="46" y="44"/>
                    </a:lnTo>
                    <a:lnTo>
                      <a:pt x="46" y="44"/>
                    </a:lnTo>
                    <a:lnTo>
                      <a:pt x="58" y="44"/>
                    </a:lnTo>
                    <a:lnTo>
                      <a:pt x="58" y="0"/>
                    </a:lnTo>
                    <a:lnTo>
                      <a:pt x="58" y="0"/>
                    </a:lnTo>
                    <a:lnTo>
                      <a:pt x="0" y="0"/>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32" name="Freeform 1022"/>
              <p:cNvSpPr/>
              <p:nvPr/>
            </p:nvSpPr>
            <p:spPr bwMode="auto">
              <a:xfrm>
                <a:off x="9348788" y="-1779588"/>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33" name="Freeform 1023"/>
              <p:cNvSpPr/>
              <p:nvPr/>
            </p:nvSpPr>
            <p:spPr bwMode="auto">
              <a:xfrm>
                <a:off x="9383713" y="-1779588"/>
                <a:ext cx="57150" cy="69850"/>
              </a:xfrm>
              <a:custGeom>
                <a:avLst/>
                <a:gdLst/>
                <a:ahLst/>
                <a:cxnLst>
                  <a:cxn ang="0">
                    <a:pos x="24" y="24"/>
                  </a:cxn>
                  <a:cxn ang="0">
                    <a:pos x="14" y="24"/>
                  </a:cxn>
                  <a:cxn ang="0">
                    <a:pos x="14" y="0"/>
                  </a:cxn>
                  <a:cxn ang="0">
                    <a:pos x="14" y="0"/>
                  </a:cxn>
                  <a:cxn ang="0">
                    <a:pos x="0" y="0"/>
                  </a:cxn>
                  <a:cxn ang="0">
                    <a:pos x="0" y="44"/>
                  </a:cxn>
                  <a:cxn ang="0">
                    <a:pos x="36" y="44"/>
                  </a:cxn>
                  <a:cxn ang="0">
                    <a:pos x="36" y="0"/>
                  </a:cxn>
                  <a:cxn ang="0">
                    <a:pos x="36" y="0"/>
                  </a:cxn>
                  <a:cxn ang="0">
                    <a:pos x="24" y="0"/>
                  </a:cxn>
                  <a:cxn ang="0">
                    <a:pos x="24" y="24"/>
                  </a:cxn>
                </a:cxnLst>
                <a:rect l="0" t="0" r="r" b="b"/>
                <a:pathLst>
                  <a:path w="36" h="44">
                    <a:moveTo>
                      <a:pt x="24" y="24"/>
                    </a:moveTo>
                    <a:lnTo>
                      <a:pt x="14" y="24"/>
                    </a:lnTo>
                    <a:lnTo>
                      <a:pt x="14" y="0"/>
                    </a:lnTo>
                    <a:lnTo>
                      <a:pt x="14" y="0"/>
                    </a:lnTo>
                    <a:lnTo>
                      <a:pt x="0" y="0"/>
                    </a:lnTo>
                    <a:lnTo>
                      <a:pt x="0" y="44"/>
                    </a:lnTo>
                    <a:lnTo>
                      <a:pt x="36" y="44"/>
                    </a:lnTo>
                    <a:lnTo>
                      <a:pt x="36" y="0"/>
                    </a:lnTo>
                    <a:lnTo>
                      <a:pt x="36" y="0"/>
                    </a:lnTo>
                    <a:lnTo>
                      <a:pt x="24" y="0"/>
                    </a:lnTo>
                    <a:lnTo>
                      <a:pt x="24"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34" name="Freeform 1024"/>
              <p:cNvSpPr/>
              <p:nvPr/>
            </p:nvSpPr>
            <p:spPr bwMode="auto">
              <a:xfrm>
                <a:off x="9459913" y="-1779588"/>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35" name="Freeform 1025"/>
              <p:cNvSpPr/>
              <p:nvPr/>
            </p:nvSpPr>
            <p:spPr bwMode="auto">
              <a:xfrm>
                <a:off x="9513888" y="-1779588"/>
                <a:ext cx="76200" cy="69850"/>
              </a:xfrm>
              <a:custGeom>
                <a:avLst/>
                <a:gdLst/>
                <a:ahLst/>
                <a:cxnLst>
                  <a:cxn ang="0">
                    <a:pos x="36" y="24"/>
                  </a:cxn>
                  <a:cxn ang="0">
                    <a:pos x="24" y="24"/>
                  </a:cxn>
                  <a:cxn ang="0">
                    <a:pos x="24" y="24"/>
                  </a:cxn>
                  <a:cxn ang="0">
                    <a:pos x="24" y="0"/>
                  </a:cxn>
                  <a:cxn ang="0">
                    <a:pos x="24" y="0"/>
                  </a:cxn>
                  <a:cxn ang="0">
                    <a:pos x="12" y="0"/>
                  </a:cxn>
                  <a:cxn ang="0">
                    <a:pos x="12" y="0"/>
                  </a:cxn>
                  <a:cxn ang="0">
                    <a:pos x="12" y="24"/>
                  </a:cxn>
                  <a:cxn ang="0">
                    <a:pos x="0" y="24"/>
                  </a:cxn>
                  <a:cxn ang="0">
                    <a:pos x="0" y="24"/>
                  </a:cxn>
                  <a:cxn ang="0">
                    <a:pos x="0" y="44"/>
                  </a:cxn>
                  <a:cxn ang="0">
                    <a:pos x="0" y="44"/>
                  </a:cxn>
                  <a:cxn ang="0">
                    <a:pos x="14" y="44"/>
                  </a:cxn>
                  <a:cxn ang="0">
                    <a:pos x="14" y="44"/>
                  </a:cxn>
                  <a:cxn ang="0">
                    <a:pos x="14" y="24"/>
                  </a:cxn>
                  <a:cxn ang="0">
                    <a:pos x="24" y="24"/>
                  </a:cxn>
                  <a:cxn ang="0">
                    <a:pos x="24" y="24"/>
                  </a:cxn>
                  <a:cxn ang="0">
                    <a:pos x="24" y="44"/>
                  </a:cxn>
                  <a:cxn ang="0">
                    <a:pos x="24" y="44"/>
                  </a:cxn>
                  <a:cxn ang="0">
                    <a:pos x="36" y="44"/>
                  </a:cxn>
                  <a:cxn ang="0">
                    <a:pos x="36" y="44"/>
                  </a:cxn>
                  <a:cxn ang="0">
                    <a:pos x="36" y="24"/>
                  </a:cxn>
                  <a:cxn ang="0">
                    <a:pos x="48" y="24"/>
                  </a:cxn>
                  <a:cxn ang="0">
                    <a:pos x="48" y="24"/>
                  </a:cxn>
                  <a:cxn ang="0">
                    <a:pos x="48" y="0"/>
                  </a:cxn>
                  <a:cxn ang="0">
                    <a:pos x="48" y="0"/>
                  </a:cxn>
                  <a:cxn ang="0">
                    <a:pos x="36" y="0"/>
                  </a:cxn>
                  <a:cxn ang="0">
                    <a:pos x="36" y="0"/>
                  </a:cxn>
                  <a:cxn ang="0">
                    <a:pos x="36" y="24"/>
                  </a:cxn>
                  <a:cxn ang="0">
                    <a:pos x="36" y="24"/>
                  </a:cxn>
                </a:cxnLst>
                <a:rect l="0" t="0" r="r" b="b"/>
                <a:pathLst>
                  <a:path w="48" h="44">
                    <a:moveTo>
                      <a:pt x="36" y="24"/>
                    </a:moveTo>
                    <a:lnTo>
                      <a:pt x="24" y="24"/>
                    </a:lnTo>
                    <a:lnTo>
                      <a:pt x="24" y="24"/>
                    </a:lnTo>
                    <a:lnTo>
                      <a:pt x="24" y="0"/>
                    </a:lnTo>
                    <a:lnTo>
                      <a:pt x="24" y="0"/>
                    </a:lnTo>
                    <a:lnTo>
                      <a:pt x="12" y="0"/>
                    </a:lnTo>
                    <a:lnTo>
                      <a:pt x="12" y="0"/>
                    </a:lnTo>
                    <a:lnTo>
                      <a:pt x="12" y="24"/>
                    </a:lnTo>
                    <a:lnTo>
                      <a:pt x="0" y="24"/>
                    </a:lnTo>
                    <a:lnTo>
                      <a:pt x="0" y="24"/>
                    </a:lnTo>
                    <a:lnTo>
                      <a:pt x="0" y="44"/>
                    </a:lnTo>
                    <a:lnTo>
                      <a:pt x="0" y="44"/>
                    </a:lnTo>
                    <a:lnTo>
                      <a:pt x="14" y="44"/>
                    </a:lnTo>
                    <a:lnTo>
                      <a:pt x="14" y="44"/>
                    </a:lnTo>
                    <a:lnTo>
                      <a:pt x="14" y="24"/>
                    </a:lnTo>
                    <a:lnTo>
                      <a:pt x="24" y="24"/>
                    </a:lnTo>
                    <a:lnTo>
                      <a:pt x="24" y="24"/>
                    </a:lnTo>
                    <a:lnTo>
                      <a:pt x="24" y="44"/>
                    </a:lnTo>
                    <a:lnTo>
                      <a:pt x="24" y="44"/>
                    </a:lnTo>
                    <a:lnTo>
                      <a:pt x="36" y="44"/>
                    </a:lnTo>
                    <a:lnTo>
                      <a:pt x="36" y="44"/>
                    </a:lnTo>
                    <a:lnTo>
                      <a:pt x="36" y="24"/>
                    </a:lnTo>
                    <a:lnTo>
                      <a:pt x="48" y="24"/>
                    </a:lnTo>
                    <a:lnTo>
                      <a:pt x="48" y="24"/>
                    </a:lnTo>
                    <a:lnTo>
                      <a:pt x="48" y="0"/>
                    </a:lnTo>
                    <a:lnTo>
                      <a:pt x="48" y="0"/>
                    </a:lnTo>
                    <a:lnTo>
                      <a:pt x="36" y="0"/>
                    </a:lnTo>
                    <a:lnTo>
                      <a:pt x="36" y="0"/>
                    </a:lnTo>
                    <a:lnTo>
                      <a:pt x="36" y="24"/>
                    </a:lnTo>
                    <a:lnTo>
                      <a:pt x="36"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36" name="Freeform 1026"/>
              <p:cNvSpPr/>
              <p:nvPr/>
            </p:nvSpPr>
            <p:spPr bwMode="auto">
              <a:xfrm>
                <a:off x="9494838" y="-1779588"/>
                <a:ext cx="19050" cy="38100"/>
              </a:xfrm>
              <a:custGeom>
                <a:avLst/>
                <a:gdLst/>
                <a:ahLst/>
                <a:cxnLst>
                  <a:cxn ang="0">
                    <a:pos x="12" y="0"/>
                  </a:cxn>
                  <a:cxn ang="0">
                    <a:pos x="12" y="0"/>
                  </a:cxn>
                  <a:cxn ang="0">
                    <a:pos x="0" y="0"/>
                  </a:cxn>
                  <a:cxn ang="0">
                    <a:pos x="0" y="0"/>
                  </a:cxn>
                  <a:cxn ang="0">
                    <a:pos x="0" y="24"/>
                  </a:cxn>
                  <a:cxn ang="0">
                    <a:pos x="0" y="24"/>
                  </a:cxn>
                  <a:cxn ang="0">
                    <a:pos x="12" y="24"/>
                  </a:cxn>
                  <a:cxn ang="0">
                    <a:pos x="12" y="24"/>
                  </a:cxn>
                  <a:cxn ang="0">
                    <a:pos x="12" y="0"/>
                  </a:cxn>
                  <a:cxn ang="0">
                    <a:pos x="12" y="0"/>
                  </a:cxn>
                </a:cxnLst>
                <a:rect l="0" t="0" r="r" b="b"/>
                <a:pathLst>
                  <a:path w="12" h="24">
                    <a:moveTo>
                      <a:pt x="12" y="0"/>
                    </a:moveTo>
                    <a:lnTo>
                      <a:pt x="12" y="0"/>
                    </a:lnTo>
                    <a:lnTo>
                      <a:pt x="0" y="0"/>
                    </a:lnTo>
                    <a:lnTo>
                      <a:pt x="0" y="0"/>
                    </a:lnTo>
                    <a:lnTo>
                      <a:pt x="0" y="24"/>
                    </a:lnTo>
                    <a:lnTo>
                      <a:pt x="0" y="24"/>
                    </a:lnTo>
                    <a:lnTo>
                      <a:pt x="12" y="24"/>
                    </a:lnTo>
                    <a:lnTo>
                      <a:pt x="12" y="24"/>
                    </a:lnTo>
                    <a:lnTo>
                      <a:pt x="12" y="0"/>
                    </a:lnTo>
                    <a:lnTo>
                      <a:pt x="12" y="0"/>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37" name="Freeform 1027"/>
              <p:cNvSpPr/>
              <p:nvPr/>
            </p:nvSpPr>
            <p:spPr bwMode="auto">
              <a:xfrm>
                <a:off x="9605963" y="-1779588"/>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38" name="Freeform 1028"/>
              <p:cNvSpPr/>
              <p:nvPr/>
            </p:nvSpPr>
            <p:spPr bwMode="auto">
              <a:xfrm>
                <a:off x="9644063" y="-1779588"/>
                <a:ext cx="19050" cy="69850"/>
              </a:xfrm>
              <a:custGeom>
                <a:avLst/>
                <a:gdLst/>
                <a:ahLst/>
                <a:cxnLst>
                  <a:cxn ang="0">
                    <a:pos x="0" y="44"/>
                  </a:cxn>
                  <a:cxn ang="0">
                    <a:pos x="0" y="44"/>
                  </a:cxn>
                  <a:cxn ang="0">
                    <a:pos x="12" y="44"/>
                  </a:cxn>
                  <a:cxn ang="0">
                    <a:pos x="12" y="44"/>
                  </a:cxn>
                  <a:cxn ang="0">
                    <a:pos x="12" y="0"/>
                  </a:cxn>
                  <a:cxn ang="0">
                    <a:pos x="12" y="0"/>
                  </a:cxn>
                  <a:cxn ang="0">
                    <a:pos x="0" y="0"/>
                  </a:cxn>
                  <a:cxn ang="0">
                    <a:pos x="0" y="0"/>
                  </a:cxn>
                  <a:cxn ang="0">
                    <a:pos x="0" y="44"/>
                  </a:cxn>
                  <a:cxn ang="0">
                    <a:pos x="0" y="44"/>
                  </a:cxn>
                </a:cxnLst>
                <a:rect l="0" t="0" r="r" b="b"/>
                <a:pathLst>
                  <a:path w="12" h="44">
                    <a:moveTo>
                      <a:pt x="0" y="44"/>
                    </a:moveTo>
                    <a:lnTo>
                      <a:pt x="0" y="44"/>
                    </a:lnTo>
                    <a:lnTo>
                      <a:pt x="12" y="44"/>
                    </a:lnTo>
                    <a:lnTo>
                      <a:pt x="12" y="44"/>
                    </a:lnTo>
                    <a:lnTo>
                      <a:pt x="12" y="0"/>
                    </a:lnTo>
                    <a:lnTo>
                      <a:pt x="12"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39" name="Freeform 1029"/>
              <p:cNvSpPr/>
              <p:nvPr/>
            </p:nvSpPr>
            <p:spPr bwMode="auto">
              <a:xfrm>
                <a:off x="9682163" y="-1779588"/>
                <a:ext cx="19050" cy="69850"/>
              </a:xfrm>
              <a:custGeom>
                <a:avLst/>
                <a:gdLst/>
                <a:ahLst/>
                <a:cxnLst>
                  <a:cxn ang="0">
                    <a:pos x="0" y="44"/>
                  </a:cxn>
                  <a:cxn ang="0">
                    <a:pos x="0" y="44"/>
                  </a:cxn>
                  <a:cxn ang="0">
                    <a:pos x="12" y="44"/>
                  </a:cxn>
                  <a:cxn ang="0">
                    <a:pos x="12" y="44"/>
                  </a:cxn>
                  <a:cxn ang="0">
                    <a:pos x="12" y="0"/>
                  </a:cxn>
                  <a:cxn ang="0">
                    <a:pos x="12" y="0"/>
                  </a:cxn>
                  <a:cxn ang="0">
                    <a:pos x="0" y="0"/>
                  </a:cxn>
                  <a:cxn ang="0">
                    <a:pos x="0" y="0"/>
                  </a:cxn>
                  <a:cxn ang="0">
                    <a:pos x="0" y="44"/>
                  </a:cxn>
                  <a:cxn ang="0">
                    <a:pos x="0" y="44"/>
                  </a:cxn>
                </a:cxnLst>
                <a:rect l="0" t="0" r="r" b="b"/>
                <a:pathLst>
                  <a:path w="12" h="44">
                    <a:moveTo>
                      <a:pt x="0" y="44"/>
                    </a:moveTo>
                    <a:lnTo>
                      <a:pt x="0" y="44"/>
                    </a:lnTo>
                    <a:lnTo>
                      <a:pt x="12" y="44"/>
                    </a:lnTo>
                    <a:lnTo>
                      <a:pt x="12" y="44"/>
                    </a:lnTo>
                    <a:lnTo>
                      <a:pt x="12" y="0"/>
                    </a:lnTo>
                    <a:lnTo>
                      <a:pt x="12"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0" name="Freeform 1030"/>
              <p:cNvSpPr/>
              <p:nvPr/>
            </p:nvSpPr>
            <p:spPr bwMode="auto">
              <a:xfrm>
                <a:off x="9717088" y="-1779588"/>
                <a:ext cx="19050" cy="69850"/>
              </a:xfrm>
              <a:custGeom>
                <a:avLst/>
                <a:gdLst/>
                <a:ahLst/>
                <a:cxnLst>
                  <a:cxn ang="0">
                    <a:pos x="0" y="44"/>
                  </a:cxn>
                  <a:cxn ang="0">
                    <a:pos x="0" y="44"/>
                  </a:cxn>
                  <a:cxn ang="0">
                    <a:pos x="12" y="44"/>
                  </a:cxn>
                  <a:cxn ang="0">
                    <a:pos x="12" y="44"/>
                  </a:cxn>
                  <a:cxn ang="0">
                    <a:pos x="12" y="0"/>
                  </a:cxn>
                  <a:cxn ang="0">
                    <a:pos x="12" y="0"/>
                  </a:cxn>
                  <a:cxn ang="0">
                    <a:pos x="0" y="0"/>
                  </a:cxn>
                  <a:cxn ang="0">
                    <a:pos x="0" y="0"/>
                  </a:cxn>
                  <a:cxn ang="0">
                    <a:pos x="0" y="44"/>
                  </a:cxn>
                  <a:cxn ang="0">
                    <a:pos x="0" y="44"/>
                  </a:cxn>
                </a:cxnLst>
                <a:rect l="0" t="0" r="r" b="b"/>
                <a:pathLst>
                  <a:path w="12" h="44">
                    <a:moveTo>
                      <a:pt x="0" y="44"/>
                    </a:moveTo>
                    <a:lnTo>
                      <a:pt x="0" y="44"/>
                    </a:lnTo>
                    <a:lnTo>
                      <a:pt x="12" y="44"/>
                    </a:lnTo>
                    <a:lnTo>
                      <a:pt x="12" y="44"/>
                    </a:lnTo>
                    <a:lnTo>
                      <a:pt x="12" y="0"/>
                    </a:lnTo>
                    <a:lnTo>
                      <a:pt x="12"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1" name="Freeform 1031"/>
              <p:cNvSpPr/>
              <p:nvPr/>
            </p:nvSpPr>
            <p:spPr bwMode="auto">
              <a:xfrm>
                <a:off x="9755188" y="-1779588"/>
                <a:ext cx="57150" cy="66675"/>
              </a:xfrm>
              <a:custGeom>
                <a:avLst/>
                <a:gdLst/>
                <a:ahLst/>
                <a:cxnLst>
                  <a:cxn ang="0">
                    <a:pos x="0" y="42"/>
                  </a:cxn>
                  <a:cxn ang="0">
                    <a:pos x="0" y="42"/>
                  </a:cxn>
                  <a:cxn ang="0">
                    <a:pos x="12" y="42"/>
                  </a:cxn>
                  <a:cxn ang="0">
                    <a:pos x="12" y="24"/>
                  </a:cxn>
                  <a:cxn ang="0">
                    <a:pos x="24" y="24"/>
                  </a:cxn>
                  <a:cxn ang="0">
                    <a:pos x="24" y="42"/>
                  </a:cxn>
                  <a:cxn ang="0">
                    <a:pos x="36" y="42"/>
                  </a:cxn>
                  <a:cxn ang="0">
                    <a:pos x="36" y="0"/>
                  </a:cxn>
                  <a:cxn ang="0">
                    <a:pos x="36" y="0"/>
                  </a:cxn>
                  <a:cxn ang="0">
                    <a:pos x="0" y="0"/>
                  </a:cxn>
                  <a:cxn ang="0">
                    <a:pos x="0" y="42"/>
                  </a:cxn>
                </a:cxnLst>
                <a:rect l="0" t="0" r="r" b="b"/>
                <a:pathLst>
                  <a:path w="36" h="42">
                    <a:moveTo>
                      <a:pt x="0" y="42"/>
                    </a:moveTo>
                    <a:lnTo>
                      <a:pt x="0" y="42"/>
                    </a:lnTo>
                    <a:lnTo>
                      <a:pt x="12" y="42"/>
                    </a:lnTo>
                    <a:lnTo>
                      <a:pt x="12" y="24"/>
                    </a:lnTo>
                    <a:lnTo>
                      <a:pt x="24" y="24"/>
                    </a:lnTo>
                    <a:lnTo>
                      <a:pt x="24" y="42"/>
                    </a:lnTo>
                    <a:lnTo>
                      <a:pt x="36" y="42"/>
                    </a:lnTo>
                    <a:lnTo>
                      <a:pt x="36" y="0"/>
                    </a:lnTo>
                    <a:lnTo>
                      <a:pt x="36" y="0"/>
                    </a:lnTo>
                    <a:lnTo>
                      <a:pt x="0" y="0"/>
                    </a:lnTo>
                    <a:lnTo>
                      <a:pt x="0" y="42"/>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2" name="Freeform 1032"/>
              <p:cNvSpPr/>
              <p:nvPr/>
            </p:nvSpPr>
            <p:spPr bwMode="auto">
              <a:xfrm>
                <a:off x="10063163" y="-1779588"/>
                <a:ext cx="95250" cy="69850"/>
              </a:xfrm>
              <a:custGeom>
                <a:avLst/>
                <a:gdLst/>
                <a:ahLst/>
                <a:cxnLst>
                  <a:cxn ang="0">
                    <a:pos x="0" y="44"/>
                  </a:cxn>
                  <a:cxn ang="0">
                    <a:pos x="12" y="44"/>
                  </a:cxn>
                  <a:cxn ang="0">
                    <a:pos x="12" y="24"/>
                  </a:cxn>
                  <a:cxn ang="0">
                    <a:pos x="24" y="24"/>
                  </a:cxn>
                  <a:cxn ang="0">
                    <a:pos x="24" y="44"/>
                  </a:cxn>
                  <a:cxn ang="0">
                    <a:pos x="24" y="44"/>
                  </a:cxn>
                  <a:cxn ang="0">
                    <a:pos x="36" y="44"/>
                  </a:cxn>
                  <a:cxn ang="0">
                    <a:pos x="36" y="24"/>
                  </a:cxn>
                  <a:cxn ang="0">
                    <a:pos x="48" y="24"/>
                  </a:cxn>
                  <a:cxn ang="0">
                    <a:pos x="48" y="44"/>
                  </a:cxn>
                  <a:cxn ang="0">
                    <a:pos x="48" y="44"/>
                  </a:cxn>
                  <a:cxn ang="0">
                    <a:pos x="60" y="44"/>
                  </a:cxn>
                  <a:cxn ang="0">
                    <a:pos x="60" y="0"/>
                  </a:cxn>
                  <a:cxn ang="0">
                    <a:pos x="60" y="0"/>
                  </a:cxn>
                  <a:cxn ang="0">
                    <a:pos x="0" y="0"/>
                  </a:cxn>
                  <a:cxn ang="0">
                    <a:pos x="0" y="44"/>
                  </a:cxn>
                </a:cxnLst>
                <a:rect l="0" t="0" r="r" b="b"/>
                <a:pathLst>
                  <a:path w="60" h="44">
                    <a:moveTo>
                      <a:pt x="0" y="44"/>
                    </a:moveTo>
                    <a:lnTo>
                      <a:pt x="12" y="44"/>
                    </a:lnTo>
                    <a:lnTo>
                      <a:pt x="12" y="24"/>
                    </a:lnTo>
                    <a:lnTo>
                      <a:pt x="24" y="24"/>
                    </a:lnTo>
                    <a:lnTo>
                      <a:pt x="24" y="44"/>
                    </a:lnTo>
                    <a:lnTo>
                      <a:pt x="24" y="44"/>
                    </a:lnTo>
                    <a:lnTo>
                      <a:pt x="36" y="44"/>
                    </a:lnTo>
                    <a:lnTo>
                      <a:pt x="36" y="24"/>
                    </a:lnTo>
                    <a:lnTo>
                      <a:pt x="48" y="24"/>
                    </a:lnTo>
                    <a:lnTo>
                      <a:pt x="48" y="44"/>
                    </a:lnTo>
                    <a:lnTo>
                      <a:pt x="48" y="44"/>
                    </a:lnTo>
                    <a:lnTo>
                      <a:pt x="60" y="44"/>
                    </a:lnTo>
                    <a:lnTo>
                      <a:pt x="60" y="0"/>
                    </a:lnTo>
                    <a:lnTo>
                      <a:pt x="60" y="0"/>
                    </a:lnTo>
                    <a:lnTo>
                      <a:pt x="0" y="0"/>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3" name="Freeform 1033"/>
              <p:cNvSpPr/>
              <p:nvPr/>
            </p:nvSpPr>
            <p:spPr bwMode="auto">
              <a:xfrm>
                <a:off x="10174288" y="-1779588"/>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4" name="Freeform 1034"/>
              <p:cNvSpPr/>
              <p:nvPr/>
            </p:nvSpPr>
            <p:spPr bwMode="auto">
              <a:xfrm>
                <a:off x="10212388" y="-1779588"/>
                <a:ext cx="57150" cy="69850"/>
              </a:xfrm>
              <a:custGeom>
                <a:avLst/>
                <a:gdLst/>
                <a:ahLst/>
                <a:cxnLst>
                  <a:cxn ang="0">
                    <a:pos x="24" y="24"/>
                  </a:cxn>
                  <a:cxn ang="0">
                    <a:pos x="12" y="24"/>
                  </a:cxn>
                  <a:cxn ang="0">
                    <a:pos x="12" y="0"/>
                  </a:cxn>
                  <a:cxn ang="0">
                    <a:pos x="12" y="0"/>
                  </a:cxn>
                  <a:cxn ang="0">
                    <a:pos x="0" y="0"/>
                  </a:cxn>
                  <a:cxn ang="0">
                    <a:pos x="0" y="44"/>
                  </a:cxn>
                  <a:cxn ang="0">
                    <a:pos x="36" y="44"/>
                  </a:cxn>
                  <a:cxn ang="0">
                    <a:pos x="36" y="0"/>
                  </a:cxn>
                  <a:cxn ang="0">
                    <a:pos x="36" y="0"/>
                  </a:cxn>
                  <a:cxn ang="0">
                    <a:pos x="24" y="0"/>
                  </a:cxn>
                  <a:cxn ang="0">
                    <a:pos x="24" y="24"/>
                  </a:cxn>
                </a:cxnLst>
                <a:rect l="0" t="0" r="r" b="b"/>
                <a:pathLst>
                  <a:path w="36" h="44">
                    <a:moveTo>
                      <a:pt x="24" y="24"/>
                    </a:moveTo>
                    <a:lnTo>
                      <a:pt x="12" y="24"/>
                    </a:lnTo>
                    <a:lnTo>
                      <a:pt x="12" y="0"/>
                    </a:lnTo>
                    <a:lnTo>
                      <a:pt x="12" y="0"/>
                    </a:lnTo>
                    <a:lnTo>
                      <a:pt x="0" y="0"/>
                    </a:lnTo>
                    <a:lnTo>
                      <a:pt x="0" y="44"/>
                    </a:lnTo>
                    <a:lnTo>
                      <a:pt x="36" y="44"/>
                    </a:lnTo>
                    <a:lnTo>
                      <a:pt x="36" y="0"/>
                    </a:lnTo>
                    <a:lnTo>
                      <a:pt x="36" y="0"/>
                    </a:lnTo>
                    <a:lnTo>
                      <a:pt x="24" y="0"/>
                    </a:lnTo>
                    <a:lnTo>
                      <a:pt x="24"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5" name="Freeform 1035"/>
              <p:cNvSpPr/>
              <p:nvPr/>
            </p:nvSpPr>
            <p:spPr bwMode="auto">
              <a:xfrm>
                <a:off x="10285413" y="-1779588"/>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6" name="Freeform 1036"/>
              <p:cNvSpPr/>
              <p:nvPr/>
            </p:nvSpPr>
            <p:spPr bwMode="auto">
              <a:xfrm>
                <a:off x="10342563" y="-1779588"/>
                <a:ext cx="73025" cy="69850"/>
              </a:xfrm>
              <a:custGeom>
                <a:avLst/>
                <a:gdLst/>
                <a:ahLst/>
                <a:cxnLst>
                  <a:cxn ang="0">
                    <a:pos x="34" y="24"/>
                  </a:cxn>
                  <a:cxn ang="0">
                    <a:pos x="24" y="24"/>
                  </a:cxn>
                  <a:cxn ang="0">
                    <a:pos x="24" y="24"/>
                  </a:cxn>
                  <a:cxn ang="0">
                    <a:pos x="24" y="0"/>
                  </a:cxn>
                  <a:cxn ang="0">
                    <a:pos x="24" y="0"/>
                  </a:cxn>
                  <a:cxn ang="0">
                    <a:pos x="10" y="0"/>
                  </a:cxn>
                  <a:cxn ang="0">
                    <a:pos x="10" y="0"/>
                  </a:cxn>
                  <a:cxn ang="0">
                    <a:pos x="10" y="24"/>
                  </a:cxn>
                  <a:cxn ang="0">
                    <a:pos x="0" y="24"/>
                  </a:cxn>
                  <a:cxn ang="0">
                    <a:pos x="0" y="24"/>
                  </a:cxn>
                  <a:cxn ang="0">
                    <a:pos x="0" y="44"/>
                  </a:cxn>
                  <a:cxn ang="0">
                    <a:pos x="0" y="44"/>
                  </a:cxn>
                  <a:cxn ang="0">
                    <a:pos x="12" y="44"/>
                  </a:cxn>
                  <a:cxn ang="0">
                    <a:pos x="12" y="44"/>
                  </a:cxn>
                  <a:cxn ang="0">
                    <a:pos x="12" y="24"/>
                  </a:cxn>
                  <a:cxn ang="0">
                    <a:pos x="22" y="24"/>
                  </a:cxn>
                  <a:cxn ang="0">
                    <a:pos x="22" y="24"/>
                  </a:cxn>
                  <a:cxn ang="0">
                    <a:pos x="22" y="44"/>
                  </a:cxn>
                  <a:cxn ang="0">
                    <a:pos x="22" y="44"/>
                  </a:cxn>
                  <a:cxn ang="0">
                    <a:pos x="34" y="44"/>
                  </a:cxn>
                  <a:cxn ang="0">
                    <a:pos x="34" y="44"/>
                  </a:cxn>
                  <a:cxn ang="0">
                    <a:pos x="34" y="24"/>
                  </a:cxn>
                  <a:cxn ang="0">
                    <a:pos x="46" y="24"/>
                  </a:cxn>
                  <a:cxn ang="0">
                    <a:pos x="46" y="24"/>
                  </a:cxn>
                  <a:cxn ang="0">
                    <a:pos x="46" y="0"/>
                  </a:cxn>
                  <a:cxn ang="0">
                    <a:pos x="46" y="0"/>
                  </a:cxn>
                  <a:cxn ang="0">
                    <a:pos x="34" y="0"/>
                  </a:cxn>
                  <a:cxn ang="0">
                    <a:pos x="34" y="0"/>
                  </a:cxn>
                  <a:cxn ang="0">
                    <a:pos x="34" y="24"/>
                  </a:cxn>
                  <a:cxn ang="0">
                    <a:pos x="34" y="24"/>
                  </a:cxn>
                </a:cxnLst>
                <a:rect l="0" t="0" r="r" b="b"/>
                <a:pathLst>
                  <a:path w="46" h="44">
                    <a:moveTo>
                      <a:pt x="34" y="24"/>
                    </a:moveTo>
                    <a:lnTo>
                      <a:pt x="24" y="24"/>
                    </a:lnTo>
                    <a:lnTo>
                      <a:pt x="24" y="24"/>
                    </a:lnTo>
                    <a:lnTo>
                      <a:pt x="24" y="0"/>
                    </a:lnTo>
                    <a:lnTo>
                      <a:pt x="24" y="0"/>
                    </a:lnTo>
                    <a:lnTo>
                      <a:pt x="10" y="0"/>
                    </a:lnTo>
                    <a:lnTo>
                      <a:pt x="10" y="0"/>
                    </a:lnTo>
                    <a:lnTo>
                      <a:pt x="10" y="24"/>
                    </a:lnTo>
                    <a:lnTo>
                      <a:pt x="0" y="24"/>
                    </a:lnTo>
                    <a:lnTo>
                      <a:pt x="0" y="24"/>
                    </a:lnTo>
                    <a:lnTo>
                      <a:pt x="0" y="44"/>
                    </a:lnTo>
                    <a:lnTo>
                      <a:pt x="0" y="44"/>
                    </a:lnTo>
                    <a:lnTo>
                      <a:pt x="12" y="44"/>
                    </a:lnTo>
                    <a:lnTo>
                      <a:pt x="12" y="44"/>
                    </a:lnTo>
                    <a:lnTo>
                      <a:pt x="12" y="24"/>
                    </a:lnTo>
                    <a:lnTo>
                      <a:pt x="22" y="24"/>
                    </a:lnTo>
                    <a:lnTo>
                      <a:pt x="22" y="24"/>
                    </a:lnTo>
                    <a:lnTo>
                      <a:pt x="22" y="44"/>
                    </a:lnTo>
                    <a:lnTo>
                      <a:pt x="22" y="44"/>
                    </a:lnTo>
                    <a:lnTo>
                      <a:pt x="34" y="44"/>
                    </a:lnTo>
                    <a:lnTo>
                      <a:pt x="34" y="44"/>
                    </a:lnTo>
                    <a:lnTo>
                      <a:pt x="34" y="24"/>
                    </a:lnTo>
                    <a:lnTo>
                      <a:pt x="46" y="24"/>
                    </a:lnTo>
                    <a:lnTo>
                      <a:pt x="46" y="24"/>
                    </a:lnTo>
                    <a:lnTo>
                      <a:pt x="46" y="0"/>
                    </a:lnTo>
                    <a:lnTo>
                      <a:pt x="46" y="0"/>
                    </a:lnTo>
                    <a:lnTo>
                      <a:pt x="34" y="0"/>
                    </a:lnTo>
                    <a:lnTo>
                      <a:pt x="34" y="0"/>
                    </a:lnTo>
                    <a:lnTo>
                      <a:pt x="34" y="24"/>
                    </a:lnTo>
                    <a:lnTo>
                      <a:pt x="34"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7" name="Freeform 1037"/>
              <p:cNvSpPr/>
              <p:nvPr/>
            </p:nvSpPr>
            <p:spPr bwMode="auto">
              <a:xfrm>
                <a:off x="10323513" y="-1779588"/>
                <a:ext cx="19050" cy="38100"/>
              </a:xfrm>
              <a:custGeom>
                <a:avLst/>
                <a:gdLst/>
                <a:ahLst/>
                <a:cxnLst>
                  <a:cxn ang="0">
                    <a:pos x="12" y="0"/>
                  </a:cxn>
                  <a:cxn ang="0">
                    <a:pos x="12" y="0"/>
                  </a:cxn>
                  <a:cxn ang="0">
                    <a:pos x="0" y="0"/>
                  </a:cxn>
                  <a:cxn ang="0">
                    <a:pos x="0" y="0"/>
                  </a:cxn>
                  <a:cxn ang="0">
                    <a:pos x="0" y="24"/>
                  </a:cxn>
                  <a:cxn ang="0">
                    <a:pos x="0" y="24"/>
                  </a:cxn>
                  <a:cxn ang="0">
                    <a:pos x="12" y="24"/>
                  </a:cxn>
                  <a:cxn ang="0">
                    <a:pos x="12" y="24"/>
                  </a:cxn>
                  <a:cxn ang="0">
                    <a:pos x="12" y="0"/>
                  </a:cxn>
                  <a:cxn ang="0">
                    <a:pos x="12" y="0"/>
                  </a:cxn>
                </a:cxnLst>
                <a:rect l="0" t="0" r="r" b="b"/>
                <a:pathLst>
                  <a:path w="12" h="24">
                    <a:moveTo>
                      <a:pt x="12" y="0"/>
                    </a:moveTo>
                    <a:lnTo>
                      <a:pt x="12" y="0"/>
                    </a:lnTo>
                    <a:lnTo>
                      <a:pt x="0" y="0"/>
                    </a:lnTo>
                    <a:lnTo>
                      <a:pt x="0" y="0"/>
                    </a:lnTo>
                    <a:lnTo>
                      <a:pt x="0" y="24"/>
                    </a:lnTo>
                    <a:lnTo>
                      <a:pt x="0" y="24"/>
                    </a:lnTo>
                    <a:lnTo>
                      <a:pt x="12" y="24"/>
                    </a:lnTo>
                    <a:lnTo>
                      <a:pt x="12" y="24"/>
                    </a:lnTo>
                    <a:lnTo>
                      <a:pt x="12" y="0"/>
                    </a:lnTo>
                    <a:lnTo>
                      <a:pt x="12" y="0"/>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8" name="Freeform 1038"/>
              <p:cNvSpPr/>
              <p:nvPr/>
            </p:nvSpPr>
            <p:spPr bwMode="auto">
              <a:xfrm>
                <a:off x="10434638" y="-1779588"/>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9" name="Freeform 1039"/>
              <p:cNvSpPr/>
              <p:nvPr/>
            </p:nvSpPr>
            <p:spPr bwMode="auto">
              <a:xfrm>
                <a:off x="10469563" y="-1779588"/>
                <a:ext cx="22225" cy="69850"/>
              </a:xfrm>
              <a:custGeom>
                <a:avLst/>
                <a:gdLst/>
                <a:ahLst/>
                <a:cxnLst>
                  <a:cxn ang="0">
                    <a:pos x="0" y="44"/>
                  </a:cxn>
                  <a:cxn ang="0">
                    <a:pos x="0" y="44"/>
                  </a:cxn>
                  <a:cxn ang="0">
                    <a:pos x="14" y="44"/>
                  </a:cxn>
                  <a:cxn ang="0">
                    <a:pos x="14" y="44"/>
                  </a:cxn>
                  <a:cxn ang="0">
                    <a:pos x="14" y="0"/>
                  </a:cxn>
                  <a:cxn ang="0">
                    <a:pos x="14" y="0"/>
                  </a:cxn>
                  <a:cxn ang="0">
                    <a:pos x="0" y="0"/>
                  </a:cxn>
                  <a:cxn ang="0">
                    <a:pos x="0" y="0"/>
                  </a:cxn>
                  <a:cxn ang="0">
                    <a:pos x="0" y="44"/>
                  </a:cxn>
                  <a:cxn ang="0">
                    <a:pos x="0" y="44"/>
                  </a:cxn>
                </a:cxnLst>
                <a:rect l="0" t="0" r="r" b="b"/>
                <a:pathLst>
                  <a:path w="14" h="44">
                    <a:moveTo>
                      <a:pt x="0" y="44"/>
                    </a:moveTo>
                    <a:lnTo>
                      <a:pt x="0" y="44"/>
                    </a:lnTo>
                    <a:lnTo>
                      <a:pt x="14" y="44"/>
                    </a:lnTo>
                    <a:lnTo>
                      <a:pt x="14" y="44"/>
                    </a:lnTo>
                    <a:lnTo>
                      <a:pt x="14" y="0"/>
                    </a:lnTo>
                    <a:lnTo>
                      <a:pt x="14"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0" name="Freeform 1040"/>
              <p:cNvSpPr/>
              <p:nvPr/>
            </p:nvSpPr>
            <p:spPr bwMode="auto">
              <a:xfrm>
                <a:off x="10507663" y="-1779588"/>
                <a:ext cx="19050" cy="69850"/>
              </a:xfrm>
              <a:custGeom>
                <a:avLst/>
                <a:gdLst/>
                <a:ahLst/>
                <a:cxnLst>
                  <a:cxn ang="0">
                    <a:pos x="0" y="44"/>
                  </a:cxn>
                  <a:cxn ang="0">
                    <a:pos x="0" y="44"/>
                  </a:cxn>
                  <a:cxn ang="0">
                    <a:pos x="12" y="44"/>
                  </a:cxn>
                  <a:cxn ang="0">
                    <a:pos x="12" y="44"/>
                  </a:cxn>
                  <a:cxn ang="0">
                    <a:pos x="12" y="0"/>
                  </a:cxn>
                  <a:cxn ang="0">
                    <a:pos x="12" y="0"/>
                  </a:cxn>
                  <a:cxn ang="0">
                    <a:pos x="0" y="0"/>
                  </a:cxn>
                  <a:cxn ang="0">
                    <a:pos x="0" y="0"/>
                  </a:cxn>
                  <a:cxn ang="0">
                    <a:pos x="0" y="44"/>
                  </a:cxn>
                  <a:cxn ang="0">
                    <a:pos x="0" y="44"/>
                  </a:cxn>
                </a:cxnLst>
                <a:rect l="0" t="0" r="r" b="b"/>
                <a:pathLst>
                  <a:path w="12" h="44">
                    <a:moveTo>
                      <a:pt x="0" y="44"/>
                    </a:moveTo>
                    <a:lnTo>
                      <a:pt x="0" y="44"/>
                    </a:lnTo>
                    <a:lnTo>
                      <a:pt x="12" y="44"/>
                    </a:lnTo>
                    <a:lnTo>
                      <a:pt x="12" y="44"/>
                    </a:lnTo>
                    <a:lnTo>
                      <a:pt x="12" y="0"/>
                    </a:lnTo>
                    <a:lnTo>
                      <a:pt x="12"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1" name="Freeform 1041"/>
              <p:cNvSpPr/>
              <p:nvPr/>
            </p:nvSpPr>
            <p:spPr bwMode="auto">
              <a:xfrm>
                <a:off x="10545763" y="-1779588"/>
                <a:ext cx="19050" cy="69850"/>
              </a:xfrm>
              <a:custGeom>
                <a:avLst/>
                <a:gdLst/>
                <a:ahLst/>
                <a:cxnLst>
                  <a:cxn ang="0">
                    <a:pos x="0" y="44"/>
                  </a:cxn>
                  <a:cxn ang="0">
                    <a:pos x="0" y="44"/>
                  </a:cxn>
                  <a:cxn ang="0">
                    <a:pos x="12" y="44"/>
                  </a:cxn>
                  <a:cxn ang="0">
                    <a:pos x="12" y="44"/>
                  </a:cxn>
                  <a:cxn ang="0">
                    <a:pos x="12" y="0"/>
                  </a:cxn>
                  <a:cxn ang="0">
                    <a:pos x="12" y="0"/>
                  </a:cxn>
                  <a:cxn ang="0">
                    <a:pos x="0" y="0"/>
                  </a:cxn>
                  <a:cxn ang="0">
                    <a:pos x="0" y="0"/>
                  </a:cxn>
                  <a:cxn ang="0">
                    <a:pos x="0" y="44"/>
                  </a:cxn>
                  <a:cxn ang="0">
                    <a:pos x="0" y="44"/>
                  </a:cxn>
                </a:cxnLst>
                <a:rect l="0" t="0" r="r" b="b"/>
                <a:pathLst>
                  <a:path w="12" h="44">
                    <a:moveTo>
                      <a:pt x="0" y="44"/>
                    </a:moveTo>
                    <a:lnTo>
                      <a:pt x="0" y="44"/>
                    </a:lnTo>
                    <a:lnTo>
                      <a:pt x="12" y="44"/>
                    </a:lnTo>
                    <a:lnTo>
                      <a:pt x="12" y="44"/>
                    </a:lnTo>
                    <a:lnTo>
                      <a:pt x="12" y="0"/>
                    </a:lnTo>
                    <a:lnTo>
                      <a:pt x="12"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2" name="Freeform 1042"/>
              <p:cNvSpPr/>
              <p:nvPr/>
            </p:nvSpPr>
            <p:spPr bwMode="auto">
              <a:xfrm>
                <a:off x="10580688" y="-1779588"/>
                <a:ext cx="57150" cy="66675"/>
              </a:xfrm>
              <a:custGeom>
                <a:avLst/>
                <a:gdLst/>
                <a:ahLst/>
                <a:cxnLst>
                  <a:cxn ang="0">
                    <a:pos x="0" y="42"/>
                  </a:cxn>
                  <a:cxn ang="0">
                    <a:pos x="0" y="42"/>
                  </a:cxn>
                  <a:cxn ang="0">
                    <a:pos x="14" y="42"/>
                  </a:cxn>
                  <a:cxn ang="0">
                    <a:pos x="14" y="24"/>
                  </a:cxn>
                  <a:cxn ang="0">
                    <a:pos x="24" y="24"/>
                  </a:cxn>
                  <a:cxn ang="0">
                    <a:pos x="24" y="42"/>
                  </a:cxn>
                  <a:cxn ang="0">
                    <a:pos x="36" y="42"/>
                  </a:cxn>
                  <a:cxn ang="0">
                    <a:pos x="36" y="0"/>
                  </a:cxn>
                  <a:cxn ang="0">
                    <a:pos x="36" y="0"/>
                  </a:cxn>
                  <a:cxn ang="0">
                    <a:pos x="0" y="0"/>
                  </a:cxn>
                  <a:cxn ang="0">
                    <a:pos x="0" y="42"/>
                  </a:cxn>
                </a:cxnLst>
                <a:rect l="0" t="0" r="r" b="b"/>
                <a:pathLst>
                  <a:path w="36" h="42">
                    <a:moveTo>
                      <a:pt x="0" y="42"/>
                    </a:moveTo>
                    <a:lnTo>
                      <a:pt x="0" y="42"/>
                    </a:lnTo>
                    <a:lnTo>
                      <a:pt x="14" y="42"/>
                    </a:lnTo>
                    <a:lnTo>
                      <a:pt x="14" y="24"/>
                    </a:lnTo>
                    <a:lnTo>
                      <a:pt x="24" y="24"/>
                    </a:lnTo>
                    <a:lnTo>
                      <a:pt x="24" y="42"/>
                    </a:lnTo>
                    <a:lnTo>
                      <a:pt x="36" y="42"/>
                    </a:lnTo>
                    <a:lnTo>
                      <a:pt x="36" y="0"/>
                    </a:lnTo>
                    <a:lnTo>
                      <a:pt x="36" y="0"/>
                    </a:lnTo>
                    <a:lnTo>
                      <a:pt x="0" y="0"/>
                    </a:lnTo>
                    <a:lnTo>
                      <a:pt x="0" y="42"/>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3" name="Freeform 1043"/>
              <p:cNvSpPr/>
              <p:nvPr/>
            </p:nvSpPr>
            <p:spPr bwMode="auto">
              <a:xfrm>
                <a:off x="10298113" y="-4021138"/>
                <a:ext cx="50800" cy="47625"/>
              </a:xfrm>
              <a:custGeom>
                <a:avLst/>
                <a:gdLst/>
                <a:ahLst/>
                <a:cxnLst>
                  <a:cxn ang="0">
                    <a:pos x="22" y="24"/>
                  </a:cxn>
                  <a:cxn ang="0">
                    <a:pos x="16" y="24"/>
                  </a:cxn>
                  <a:cxn ang="0">
                    <a:pos x="10" y="24"/>
                  </a:cxn>
                  <a:cxn ang="0">
                    <a:pos x="0" y="20"/>
                  </a:cxn>
                  <a:cxn ang="0">
                    <a:pos x="2" y="24"/>
                  </a:cxn>
                  <a:cxn ang="0">
                    <a:pos x="4" y="28"/>
                  </a:cxn>
                  <a:cxn ang="0">
                    <a:pos x="16" y="30"/>
                  </a:cxn>
                  <a:cxn ang="0">
                    <a:pos x="24" y="28"/>
                  </a:cxn>
                  <a:cxn ang="0">
                    <a:pos x="30" y="26"/>
                  </a:cxn>
                  <a:cxn ang="0">
                    <a:pos x="32" y="20"/>
                  </a:cxn>
                  <a:cxn ang="0">
                    <a:pos x="30" y="16"/>
                  </a:cxn>
                  <a:cxn ang="0">
                    <a:pos x="26" y="12"/>
                  </a:cxn>
                  <a:cxn ang="0">
                    <a:pos x="18" y="10"/>
                  </a:cxn>
                  <a:cxn ang="0">
                    <a:pos x="10" y="8"/>
                  </a:cxn>
                  <a:cxn ang="0">
                    <a:pos x="8" y="8"/>
                  </a:cxn>
                  <a:cxn ang="0">
                    <a:pos x="10" y="6"/>
                  </a:cxn>
                  <a:cxn ang="0">
                    <a:pos x="16" y="4"/>
                  </a:cxn>
                  <a:cxn ang="0">
                    <a:pos x="20" y="6"/>
                  </a:cxn>
                  <a:cxn ang="0">
                    <a:pos x="22" y="8"/>
                  </a:cxn>
                  <a:cxn ang="0">
                    <a:pos x="32" y="8"/>
                  </a:cxn>
                  <a:cxn ang="0">
                    <a:pos x="28" y="2"/>
                  </a:cxn>
                  <a:cxn ang="0">
                    <a:pos x="22" y="0"/>
                  </a:cxn>
                  <a:cxn ang="0">
                    <a:pos x="16" y="0"/>
                  </a:cxn>
                  <a:cxn ang="0">
                    <a:pos x="8" y="0"/>
                  </a:cxn>
                  <a:cxn ang="0">
                    <a:pos x="2" y="4"/>
                  </a:cxn>
                  <a:cxn ang="0">
                    <a:pos x="2" y="8"/>
                  </a:cxn>
                  <a:cxn ang="0">
                    <a:pos x="4" y="14"/>
                  </a:cxn>
                  <a:cxn ang="0">
                    <a:pos x="14" y="16"/>
                  </a:cxn>
                  <a:cxn ang="0">
                    <a:pos x="20" y="18"/>
                  </a:cxn>
                  <a:cxn ang="0">
                    <a:pos x="24" y="18"/>
                  </a:cxn>
                  <a:cxn ang="0">
                    <a:pos x="24" y="20"/>
                  </a:cxn>
                  <a:cxn ang="0">
                    <a:pos x="22" y="24"/>
                  </a:cxn>
                </a:cxnLst>
                <a:rect l="0" t="0" r="r" b="b"/>
                <a:pathLst>
                  <a:path w="32" h="30">
                    <a:moveTo>
                      <a:pt x="22" y="24"/>
                    </a:moveTo>
                    <a:lnTo>
                      <a:pt x="22" y="24"/>
                    </a:lnTo>
                    <a:lnTo>
                      <a:pt x="16" y="24"/>
                    </a:lnTo>
                    <a:lnTo>
                      <a:pt x="16" y="24"/>
                    </a:lnTo>
                    <a:lnTo>
                      <a:pt x="10" y="24"/>
                    </a:lnTo>
                    <a:lnTo>
                      <a:pt x="10" y="24"/>
                    </a:lnTo>
                    <a:lnTo>
                      <a:pt x="8" y="20"/>
                    </a:lnTo>
                    <a:lnTo>
                      <a:pt x="0" y="20"/>
                    </a:lnTo>
                    <a:lnTo>
                      <a:pt x="0" y="20"/>
                    </a:lnTo>
                    <a:lnTo>
                      <a:pt x="2" y="24"/>
                    </a:lnTo>
                    <a:lnTo>
                      <a:pt x="4" y="28"/>
                    </a:lnTo>
                    <a:lnTo>
                      <a:pt x="4" y="28"/>
                    </a:lnTo>
                    <a:lnTo>
                      <a:pt x="10" y="30"/>
                    </a:lnTo>
                    <a:lnTo>
                      <a:pt x="16" y="30"/>
                    </a:lnTo>
                    <a:lnTo>
                      <a:pt x="16" y="30"/>
                    </a:lnTo>
                    <a:lnTo>
                      <a:pt x="24" y="28"/>
                    </a:lnTo>
                    <a:lnTo>
                      <a:pt x="24" y="28"/>
                    </a:lnTo>
                    <a:lnTo>
                      <a:pt x="30" y="26"/>
                    </a:lnTo>
                    <a:lnTo>
                      <a:pt x="30" y="26"/>
                    </a:lnTo>
                    <a:lnTo>
                      <a:pt x="32" y="20"/>
                    </a:lnTo>
                    <a:lnTo>
                      <a:pt x="32" y="20"/>
                    </a:lnTo>
                    <a:lnTo>
                      <a:pt x="30" y="16"/>
                    </a:lnTo>
                    <a:lnTo>
                      <a:pt x="30" y="16"/>
                    </a:lnTo>
                    <a:lnTo>
                      <a:pt x="26" y="12"/>
                    </a:lnTo>
                    <a:lnTo>
                      <a:pt x="26" y="12"/>
                    </a:lnTo>
                    <a:lnTo>
                      <a:pt x="18" y="10"/>
                    </a:lnTo>
                    <a:lnTo>
                      <a:pt x="18" y="10"/>
                    </a:lnTo>
                    <a:lnTo>
                      <a:pt x="10" y="8"/>
                    </a:lnTo>
                    <a:lnTo>
                      <a:pt x="10" y="8"/>
                    </a:lnTo>
                    <a:lnTo>
                      <a:pt x="8" y="8"/>
                    </a:lnTo>
                    <a:lnTo>
                      <a:pt x="8" y="8"/>
                    </a:lnTo>
                    <a:lnTo>
                      <a:pt x="10" y="6"/>
                    </a:lnTo>
                    <a:lnTo>
                      <a:pt x="10" y="6"/>
                    </a:lnTo>
                    <a:lnTo>
                      <a:pt x="16" y="4"/>
                    </a:lnTo>
                    <a:lnTo>
                      <a:pt x="16" y="4"/>
                    </a:lnTo>
                    <a:lnTo>
                      <a:pt x="20" y="6"/>
                    </a:lnTo>
                    <a:lnTo>
                      <a:pt x="20" y="6"/>
                    </a:lnTo>
                    <a:lnTo>
                      <a:pt x="22" y="8"/>
                    </a:lnTo>
                    <a:lnTo>
                      <a:pt x="32" y="8"/>
                    </a:lnTo>
                    <a:lnTo>
                      <a:pt x="32" y="8"/>
                    </a:lnTo>
                    <a:lnTo>
                      <a:pt x="30" y="4"/>
                    </a:lnTo>
                    <a:lnTo>
                      <a:pt x="28" y="2"/>
                    </a:lnTo>
                    <a:lnTo>
                      <a:pt x="28" y="2"/>
                    </a:lnTo>
                    <a:lnTo>
                      <a:pt x="22" y="0"/>
                    </a:lnTo>
                    <a:lnTo>
                      <a:pt x="16" y="0"/>
                    </a:lnTo>
                    <a:lnTo>
                      <a:pt x="16" y="0"/>
                    </a:lnTo>
                    <a:lnTo>
                      <a:pt x="8" y="0"/>
                    </a:lnTo>
                    <a:lnTo>
                      <a:pt x="8" y="0"/>
                    </a:lnTo>
                    <a:lnTo>
                      <a:pt x="2" y="4"/>
                    </a:lnTo>
                    <a:lnTo>
                      <a:pt x="2" y="4"/>
                    </a:lnTo>
                    <a:lnTo>
                      <a:pt x="2" y="8"/>
                    </a:lnTo>
                    <a:lnTo>
                      <a:pt x="2" y="8"/>
                    </a:lnTo>
                    <a:lnTo>
                      <a:pt x="2" y="10"/>
                    </a:lnTo>
                    <a:lnTo>
                      <a:pt x="4" y="14"/>
                    </a:lnTo>
                    <a:lnTo>
                      <a:pt x="4" y="14"/>
                    </a:lnTo>
                    <a:lnTo>
                      <a:pt x="14" y="16"/>
                    </a:lnTo>
                    <a:lnTo>
                      <a:pt x="14" y="16"/>
                    </a:lnTo>
                    <a:lnTo>
                      <a:pt x="20" y="18"/>
                    </a:lnTo>
                    <a:lnTo>
                      <a:pt x="20" y="18"/>
                    </a:lnTo>
                    <a:lnTo>
                      <a:pt x="24" y="18"/>
                    </a:lnTo>
                    <a:lnTo>
                      <a:pt x="24" y="18"/>
                    </a:lnTo>
                    <a:lnTo>
                      <a:pt x="24" y="20"/>
                    </a:lnTo>
                    <a:lnTo>
                      <a:pt x="24" y="20"/>
                    </a:lnTo>
                    <a:lnTo>
                      <a:pt x="22" y="24"/>
                    </a:lnTo>
                    <a:lnTo>
                      <a:pt x="22"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4" name="Freeform 1044"/>
              <p:cNvSpPr/>
              <p:nvPr/>
            </p:nvSpPr>
            <p:spPr bwMode="auto">
              <a:xfrm>
                <a:off x="9758363" y="-4021138"/>
                <a:ext cx="15875" cy="31750"/>
              </a:xfrm>
              <a:custGeom>
                <a:avLst/>
                <a:gdLst/>
                <a:ahLst/>
                <a:cxnLst>
                  <a:cxn ang="0">
                    <a:pos x="2" y="20"/>
                  </a:cxn>
                  <a:cxn ang="0">
                    <a:pos x="2" y="20"/>
                  </a:cxn>
                  <a:cxn ang="0">
                    <a:pos x="4" y="20"/>
                  </a:cxn>
                  <a:cxn ang="0">
                    <a:pos x="4" y="20"/>
                  </a:cxn>
                  <a:cxn ang="0">
                    <a:pos x="8" y="20"/>
                  </a:cxn>
                  <a:cxn ang="0">
                    <a:pos x="8" y="20"/>
                  </a:cxn>
                  <a:cxn ang="0">
                    <a:pos x="10" y="18"/>
                  </a:cxn>
                  <a:cxn ang="0">
                    <a:pos x="10" y="18"/>
                  </a:cxn>
                  <a:cxn ang="0">
                    <a:pos x="10" y="10"/>
                  </a:cxn>
                  <a:cxn ang="0">
                    <a:pos x="10" y="10"/>
                  </a:cxn>
                  <a:cxn ang="0">
                    <a:pos x="10" y="2"/>
                  </a:cxn>
                  <a:cxn ang="0">
                    <a:pos x="10" y="2"/>
                  </a:cxn>
                  <a:cxn ang="0">
                    <a:pos x="8" y="0"/>
                  </a:cxn>
                  <a:cxn ang="0">
                    <a:pos x="8" y="0"/>
                  </a:cxn>
                  <a:cxn ang="0">
                    <a:pos x="4" y="0"/>
                  </a:cxn>
                  <a:cxn ang="0">
                    <a:pos x="4" y="0"/>
                  </a:cxn>
                  <a:cxn ang="0">
                    <a:pos x="2" y="0"/>
                  </a:cxn>
                  <a:cxn ang="0">
                    <a:pos x="2" y="0"/>
                  </a:cxn>
                  <a:cxn ang="0">
                    <a:pos x="0" y="2"/>
                  </a:cxn>
                  <a:cxn ang="0">
                    <a:pos x="0" y="2"/>
                  </a:cxn>
                  <a:cxn ang="0">
                    <a:pos x="0" y="10"/>
                  </a:cxn>
                  <a:cxn ang="0">
                    <a:pos x="0" y="10"/>
                  </a:cxn>
                  <a:cxn ang="0">
                    <a:pos x="0" y="16"/>
                  </a:cxn>
                  <a:cxn ang="0">
                    <a:pos x="0" y="16"/>
                  </a:cxn>
                  <a:cxn ang="0">
                    <a:pos x="2" y="20"/>
                  </a:cxn>
                  <a:cxn ang="0">
                    <a:pos x="2" y="20"/>
                  </a:cxn>
                </a:cxnLst>
                <a:rect l="0" t="0" r="r" b="b"/>
                <a:pathLst>
                  <a:path w="10" h="20">
                    <a:moveTo>
                      <a:pt x="2" y="20"/>
                    </a:moveTo>
                    <a:lnTo>
                      <a:pt x="2" y="20"/>
                    </a:lnTo>
                    <a:lnTo>
                      <a:pt x="4" y="20"/>
                    </a:lnTo>
                    <a:lnTo>
                      <a:pt x="4" y="20"/>
                    </a:lnTo>
                    <a:lnTo>
                      <a:pt x="8" y="20"/>
                    </a:lnTo>
                    <a:lnTo>
                      <a:pt x="8" y="20"/>
                    </a:lnTo>
                    <a:lnTo>
                      <a:pt x="10" y="18"/>
                    </a:lnTo>
                    <a:lnTo>
                      <a:pt x="10" y="18"/>
                    </a:lnTo>
                    <a:lnTo>
                      <a:pt x="10" y="10"/>
                    </a:lnTo>
                    <a:lnTo>
                      <a:pt x="10" y="10"/>
                    </a:lnTo>
                    <a:lnTo>
                      <a:pt x="10" y="2"/>
                    </a:lnTo>
                    <a:lnTo>
                      <a:pt x="10" y="2"/>
                    </a:lnTo>
                    <a:lnTo>
                      <a:pt x="8" y="0"/>
                    </a:lnTo>
                    <a:lnTo>
                      <a:pt x="8" y="0"/>
                    </a:lnTo>
                    <a:lnTo>
                      <a:pt x="4" y="0"/>
                    </a:lnTo>
                    <a:lnTo>
                      <a:pt x="4" y="0"/>
                    </a:lnTo>
                    <a:lnTo>
                      <a:pt x="2" y="0"/>
                    </a:lnTo>
                    <a:lnTo>
                      <a:pt x="2" y="0"/>
                    </a:lnTo>
                    <a:lnTo>
                      <a:pt x="0" y="2"/>
                    </a:lnTo>
                    <a:lnTo>
                      <a:pt x="0" y="2"/>
                    </a:lnTo>
                    <a:lnTo>
                      <a:pt x="0" y="10"/>
                    </a:lnTo>
                    <a:lnTo>
                      <a:pt x="0" y="10"/>
                    </a:lnTo>
                    <a:lnTo>
                      <a:pt x="0" y="16"/>
                    </a:lnTo>
                    <a:lnTo>
                      <a:pt x="0" y="16"/>
                    </a:lnTo>
                    <a:lnTo>
                      <a:pt x="2" y="20"/>
                    </a:lnTo>
                    <a:lnTo>
                      <a:pt x="2" y="20"/>
                    </a:lnTo>
                    <a:close/>
                  </a:path>
                </a:pathLst>
              </a:custGeom>
              <a:solidFill>
                <a:srgbClr val="212125"/>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5" name="Freeform 1045"/>
              <p:cNvSpPr/>
              <p:nvPr/>
            </p:nvSpPr>
            <p:spPr bwMode="auto">
              <a:xfrm>
                <a:off x="10225088" y="-4014788"/>
                <a:ext cx="15875" cy="31750"/>
              </a:xfrm>
              <a:custGeom>
                <a:avLst/>
                <a:gdLst/>
                <a:ahLst/>
                <a:cxnLst>
                  <a:cxn ang="0">
                    <a:pos x="4" y="20"/>
                  </a:cxn>
                  <a:cxn ang="0">
                    <a:pos x="4" y="20"/>
                  </a:cxn>
                  <a:cxn ang="0">
                    <a:pos x="6" y="20"/>
                  </a:cxn>
                  <a:cxn ang="0">
                    <a:pos x="6" y="20"/>
                  </a:cxn>
                  <a:cxn ang="0">
                    <a:pos x="8" y="20"/>
                  </a:cxn>
                  <a:cxn ang="0">
                    <a:pos x="8" y="20"/>
                  </a:cxn>
                  <a:cxn ang="0">
                    <a:pos x="10" y="16"/>
                  </a:cxn>
                  <a:cxn ang="0">
                    <a:pos x="10" y="16"/>
                  </a:cxn>
                  <a:cxn ang="0">
                    <a:pos x="10" y="10"/>
                  </a:cxn>
                  <a:cxn ang="0">
                    <a:pos x="10" y="10"/>
                  </a:cxn>
                  <a:cxn ang="0">
                    <a:pos x="10" y="2"/>
                  </a:cxn>
                  <a:cxn ang="0">
                    <a:pos x="10" y="2"/>
                  </a:cxn>
                  <a:cxn ang="0">
                    <a:pos x="8" y="0"/>
                  </a:cxn>
                  <a:cxn ang="0">
                    <a:pos x="8" y="0"/>
                  </a:cxn>
                  <a:cxn ang="0">
                    <a:pos x="6" y="0"/>
                  </a:cxn>
                  <a:cxn ang="0">
                    <a:pos x="6" y="0"/>
                  </a:cxn>
                  <a:cxn ang="0">
                    <a:pos x="4" y="0"/>
                  </a:cxn>
                  <a:cxn ang="0">
                    <a:pos x="4" y="0"/>
                  </a:cxn>
                  <a:cxn ang="0">
                    <a:pos x="2" y="2"/>
                  </a:cxn>
                  <a:cxn ang="0">
                    <a:pos x="2" y="2"/>
                  </a:cxn>
                  <a:cxn ang="0">
                    <a:pos x="0" y="10"/>
                  </a:cxn>
                  <a:cxn ang="0">
                    <a:pos x="0" y="10"/>
                  </a:cxn>
                  <a:cxn ang="0">
                    <a:pos x="2" y="16"/>
                  </a:cxn>
                  <a:cxn ang="0">
                    <a:pos x="2" y="16"/>
                  </a:cxn>
                  <a:cxn ang="0">
                    <a:pos x="4" y="20"/>
                  </a:cxn>
                  <a:cxn ang="0">
                    <a:pos x="4" y="20"/>
                  </a:cxn>
                </a:cxnLst>
                <a:rect l="0" t="0" r="r" b="b"/>
                <a:pathLst>
                  <a:path w="10" h="20">
                    <a:moveTo>
                      <a:pt x="4" y="20"/>
                    </a:moveTo>
                    <a:lnTo>
                      <a:pt x="4" y="20"/>
                    </a:lnTo>
                    <a:lnTo>
                      <a:pt x="6" y="20"/>
                    </a:lnTo>
                    <a:lnTo>
                      <a:pt x="6" y="20"/>
                    </a:lnTo>
                    <a:lnTo>
                      <a:pt x="8" y="20"/>
                    </a:lnTo>
                    <a:lnTo>
                      <a:pt x="8" y="20"/>
                    </a:lnTo>
                    <a:lnTo>
                      <a:pt x="10" y="16"/>
                    </a:lnTo>
                    <a:lnTo>
                      <a:pt x="10" y="16"/>
                    </a:lnTo>
                    <a:lnTo>
                      <a:pt x="10" y="10"/>
                    </a:lnTo>
                    <a:lnTo>
                      <a:pt x="10" y="10"/>
                    </a:lnTo>
                    <a:lnTo>
                      <a:pt x="10" y="2"/>
                    </a:lnTo>
                    <a:lnTo>
                      <a:pt x="10" y="2"/>
                    </a:lnTo>
                    <a:lnTo>
                      <a:pt x="8" y="0"/>
                    </a:lnTo>
                    <a:lnTo>
                      <a:pt x="8" y="0"/>
                    </a:lnTo>
                    <a:lnTo>
                      <a:pt x="6" y="0"/>
                    </a:lnTo>
                    <a:lnTo>
                      <a:pt x="6" y="0"/>
                    </a:lnTo>
                    <a:lnTo>
                      <a:pt x="4" y="0"/>
                    </a:lnTo>
                    <a:lnTo>
                      <a:pt x="4" y="0"/>
                    </a:lnTo>
                    <a:lnTo>
                      <a:pt x="2" y="2"/>
                    </a:lnTo>
                    <a:lnTo>
                      <a:pt x="2" y="2"/>
                    </a:lnTo>
                    <a:lnTo>
                      <a:pt x="0" y="10"/>
                    </a:lnTo>
                    <a:lnTo>
                      <a:pt x="0" y="10"/>
                    </a:lnTo>
                    <a:lnTo>
                      <a:pt x="2" y="16"/>
                    </a:lnTo>
                    <a:lnTo>
                      <a:pt x="2" y="16"/>
                    </a:lnTo>
                    <a:lnTo>
                      <a:pt x="4" y="20"/>
                    </a:lnTo>
                    <a:lnTo>
                      <a:pt x="4" y="20"/>
                    </a:lnTo>
                    <a:close/>
                  </a:path>
                </a:pathLst>
              </a:custGeom>
              <a:solidFill>
                <a:srgbClr val="212125"/>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6" name="Freeform 1046"/>
              <p:cNvSpPr/>
              <p:nvPr/>
            </p:nvSpPr>
            <p:spPr bwMode="auto">
              <a:xfrm>
                <a:off x="10177463" y="-4014788"/>
                <a:ext cx="15875" cy="31750"/>
              </a:xfrm>
              <a:custGeom>
                <a:avLst/>
                <a:gdLst/>
                <a:ahLst/>
                <a:cxnLst>
                  <a:cxn ang="0">
                    <a:pos x="2" y="20"/>
                  </a:cxn>
                  <a:cxn ang="0">
                    <a:pos x="2" y="20"/>
                  </a:cxn>
                  <a:cxn ang="0">
                    <a:pos x="4" y="20"/>
                  </a:cxn>
                  <a:cxn ang="0">
                    <a:pos x="4" y="20"/>
                  </a:cxn>
                  <a:cxn ang="0">
                    <a:pos x="8" y="20"/>
                  </a:cxn>
                  <a:cxn ang="0">
                    <a:pos x="8" y="20"/>
                  </a:cxn>
                  <a:cxn ang="0">
                    <a:pos x="8" y="16"/>
                  </a:cxn>
                  <a:cxn ang="0">
                    <a:pos x="8" y="16"/>
                  </a:cxn>
                  <a:cxn ang="0">
                    <a:pos x="10" y="10"/>
                  </a:cxn>
                  <a:cxn ang="0">
                    <a:pos x="10" y="10"/>
                  </a:cxn>
                  <a:cxn ang="0">
                    <a:pos x="8" y="2"/>
                  </a:cxn>
                  <a:cxn ang="0">
                    <a:pos x="8" y="2"/>
                  </a:cxn>
                  <a:cxn ang="0">
                    <a:pos x="8" y="0"/>
                  </a:cxn>
                  <a:cxn ang="0">
                    <a:pos x="8" y="0"/>
                  </a:cxn>
                  <a:cxn ang="0">
                    <a:pos x="4" y="0"/>
                  </a:cxn>
                  <a:cxn ang="0">
                    <a:pos x="4" y="0"/>
                  </a:cxn>
                  <a:cxn ang="0">
                    <a:pos x="2" y="0"/>
                  </a:cxn>
                  <a:cxn ang="0">
                    <a:pos x="2" y="0"/>
                  </a:cxn>
                  <a:cxn ang="0">
                    <a:pos x="0" y="2"/>
                  </a:cxn>
                  <a:cxn ang="0">
                    <a:pos x="0" y="2"/>
                  </a:cxn>
                  <a:cxn ang="0">
                    <a:pos x="0" y="10"/>
                  </a:cxn>
                  <a:cxn ang="0">
                    <a:pos x="0" y="10"/>
                  </a:cxn>
                  <a:cxn ang="0">
                    <a:pos x="0" y="16"/>
                  </a:cxn>
                  <a:cxn ang="0">
                    <a:pos x="0" y="16"/>
                  </a:cxn>
                  <a:cxn ang="0">
                    <a:pos x="2" y="20"/>
                  </a:cxn>
                  <a:cxn ang="0">
                    <a:pos x="2" y="20"/>
                  </a:cxn>
                </a:cxnLst>
                <a:rect l="0" t="0" r="r" b="b"/>
                <a:pathLst>
                  <a:path w="10" h="20">
                    <a:moveTo>
                      <a:pt x="2" y="20"/>
                    </a:moveTo>
                    <a:lnTo>
                      <a:pt x="2" y="20"/>
                    </a:lnTo>
                    <a:lnTo>
                      <a:pt x="4" y="20"/>
                    </a:lnTo>
                    <a:lnTo>
                      <a:pt x="4" y="20"/>
                    </a:lnTo>
                    <a:lnTo>
                      <a:pt x="8" y="20"/>
                    </a:lnTo>
                    <a:lnTo>
                      <a:pt x="8" y="20"/>
                    </a:lnTo>
                    <a:lnTo>
                      <a:pt x="8" y="16"/>
                    </a:lnTo>
                    <a:lnTo>
                      <a:pt x="8" y="16"/>
                    </a:lnTo>
                    <a:lnTo>
                      <a:pt x="10" y="10"/>
                    </a:lnTo>
                    <a:lnTo>
                      <a:pt x="10" y="10"/>
                    </a:lnTo>
                    <a:lnTo>
                      <a:pt x="8" y="2"/>
                    </a:lnTo>
                    <a:lnTo>
                      <a:pt x="8" y="2"/>
                    </a:lnTo>
                    <a:lnTo>
                      <a:pt x="8" y="0"/>
                    </a:lnTo>
                    <a:lnTo>
                      <a:pt x="8" y="0"/>
                    </a:lnTo>
                    <a:lnTo>
                      <a:pt x="4" y="0"/>
                    </a:lnTo>
                    <a:lnTo>
                      <a:pt x="4" y="0"/>
                    </a:lnTo>
                    <a:lnTo>
                      <a:pt x="2" y="0"/>
                    </a:lnTo>
                    <a:lnTo>
                      <a:pt x="2" y="0"/>
                    </a:lnTo>
                    <a:lnTo>
                      <a:pt x="0" y="2"/>
                    </a:lnTo>
                    <a:lnTo>
                      <a:pt x="0" y="2"/>
                    </a:lnTo>
                    <a:lnTo>
                      <a:pt x="0" y="10"/>
                    </a:lnTo>
                    <a:lnTo>
                      <a:pt x="0" y="10"/>
                    </a:lnTo>
                    <a:lnTo>
                      <a:pt x="0" y="16"/>
                    </a:lnTo>
                    <a:lnTo>
                      <a:pt x="0" y="16"/>
                    </a:lnTo>
                    <a:lnTo>
                      <a:pt x="2" y="20"/>
                    </a:lnTo>
                    <a:lnTo>
                      <a:pt x="2" y="20"/>
                    </a:lnTo>
                    <a:close/>
                  </a:path>
                </a:pathLst>
              </a:custGeom>
              <a:solidFill>
                <a:srgbClr val="212125"/>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7" name="Freeform 1047"/>
              <p:cNvSpPr/>
              <p:nvPr/>
            </p:nvSpPr>
            <p:spPr bwMode="auto">
              <a:xfrm>
                <a:off x="9434513" y="-4027488"/>
                <a:ext cx="41275" cy="69850"/>
              </a:xfrm>
              <a:custGeom>
                <a:avLst/>
                <a:gdLst/>
                <a:ahLst/>
                <a:cxnLst>
                  <a:cxn ang="0">
                    <a:pos x="6" y="42"/>
                  </a:cxn>
                  <a:cxn ang="0">
                    <a:pos x="14" y="44"/>
                  </a:cxn>
                  <a:cxn ang="0">
                    <a:pos x="20" y="42"/>
                  </a:cxn>
                  <a:cxn ang="0">
                    <a:pos x="24" y="38"/>
                  </a:cxn>
                  <a:cxn ang="0">
                    <a:pos x="26" y="30"/>
                  </a:cxn>
                  <a:cxn ang="0">
                    <a:pos x="24" y="22"/>
                  </a:cxn>
                  <a:cxn ang="0">
                    <a:pos x="20" y="20"/>
                  </a:cxn>
                  <a:cxn ang="0">
                    <a:pos x="24" y="16"/>
                  </a:cxn>
                  <a:cxn ang="0">
                    <a:pos x="24" y="12"/>
                  </a:cxn>
                  <a:cxn ang="0">
                    <a:pos x="22" y="4"/>
                  </a:cxn>
                  <a:cxn ang="0">
                    <a:pos x="18" y="2"/>
                  </a:cxn>
                  <a:cxn ang="0">
                    <a:pos x="12" y="0"/>
                  </a:cxn>
                  <a:cxn ang="0">
                    <a:pos x="4" y="2"/>
                  </a:cxn>
                  <a:cxn ang="0">
                    <a:pos x="2" y="6"/>
                  </a:cxn>
                  <a:cxn ang="0">
                    <a:pos x="0" y="14"/>
                  </a:cxn>
                  <a:cxn ang="0">
                    <a:pos x="12" y="10"/>
                  </a:cxn>
                  <a:cxn ang="0">
                    <a:pos x="12" y="8"/>
                  </a:cxn>
                  <a:cxn ang="0">
                    <a:pos x="14" y="6"/>
                  </a:cxn>
                  <a:cxn ang="0">
                    <a:pos x="14" y="8"/>
                  </a:cxn>
                  <a:cxn ang="0">
                    <a:pos x="16" y="10"/>
                  </a:cxn>
                  <a:cxn ang="0">
                    <a:pos x="16" y="12"/>
                  </a:cxn>
                  <a:cxn ang="0">
                    <a:pos x="14" y="16"/>
                  </a:cxn>
                  <a:cxn ang="0">
                    <a:pos x="14" y="16"/>
                  </a:cxn>
                  <a:cxn ang="0">
                    <a:pos x="8" y="24"/>
                  </a:cxn>
                  <a:cxn ang="0">
                    <a:pos x="12" y="24"/>
                  </a:cxn>
                  <a:cxn ang="0">
                    <a:pos x="14" y="24"/>
                  </a:cxn>
                  <a:cxn ang="0">
                    <a:pos x="16" y="28"/>
                  </a:cxn>
                  <a:cxn ang="0">
                    <a:pos x="16" y="32"/>
                  </a:cxn>
                  <a:cxn ang="0">
                    <a:pos x="14" y="36"/>
                  </a:cxn>
                  <a:cxn ang="0">
                    <a:pos x="14" y="38"/>
                  </a:cxn>
                  <a:cxn ang="0">
                    <a:pos x="12" y="36"/>
                  </a:cxn>
                  <a:cxn ang="0">
                    <a:pos x="12" y="26"/>
                  </a:cxn>
                  <a:cxn ang="0">
                    <a:pos x="0" y="30"/>
                  </a:cxn>
                  <a:cxn ang="0">
                    <a:pos x="2" y="38"/>
                  </a:cxn>
                  <a:cxn ang="0">
                    <a:pos x="6" y="42"/>
                  </a:cxn>
                </a:cxnLst>
                <a:rect l="0" t="0" r="r" b="b"/>
                <a:pathLst>
                  <a:path w="26" h="44">
                    <a:moveTo>
                      <a:pt x="6" y="42"/>
                    </a:moveTo>
                    <a:lnTo>
                      <a:pt x="6" y="42"/>
                    </a:lnTo>
                    <a:lnTo>
                      <a:pt x="14" y="44"/>
                    </a:lnTo>
                    <a:lnTo>
                      <a:pt x="14" y="44"/>
                    </a:lnTo>
                    <a:lnTo>
                      <a:pt x="20" y="42"/>
                    </a:lnTo>
                    <a:lnTo>
                      <a:pt x="20" y="42"/>
                    </a:lnTo>
                    <a:lnTo>
                      <a:pt x="24" y="38"/>
                    </a:lnTo>
                    <a:lnTo>
                      <a:pt x="24" y="38"/>
                    </a:lnTo>
                    <a:lnTo>
                      <a:pt x="26" y="30"/>
                    </a:lnTo>
                    <a:lnTo>
                      <a:pt x="26" y="30"/>
                    </a:lnTo>
                    <a:lnTo>
                      <a:pt x="24" y="22"/>
                    </a:lnTo>
                    <a:lnTo>
                      <a:pt x="24" y="22"/>
                    </a:lnTo>
                    <a:lnTo>
                      <a:pt x="20" y="20"/>
                    </a:lnTo>
                    <a:lnTo>
                      <a:pt x="20" y="20"/>
                    </a:lnTo>
                    <a:lnTo>
                      <a:pt x="24" y="16"/>
                    </a:lnTo>
                    <a:lnTo>
                      <a:pt x="24" y="16"/>
                    </a:lnTo>
                    <a:lnTo>
                      <a:pt x="24" y="12"/>
                    </a:lnTo>
                    <a:lnTo>
                      <a:pt x="24" y="12"/>
                    </a:lnTo>
                    <a:lnTo>
                      <a:pt x="24" y="6"/>
                    </a:lnTo>
                    <a:lnTo>
                      <a:pt x="22" y="4"/>
                    </a:lnTo>
                    <a:lnTo>
                      <a:pt x="22" y="4"/>
                    </a:lnTo>
                    <a:lnTo>
                      <a:pt x="18" y="2"/>
                    </a:lnTo>
                    <a:lnTo>
                      <a:pt x="12" y="0"/>
                    </a:lnTo>
                    <a:lnTo>
                      <a:pt x="12" y="0"/>
                    </a:lnTo>
                    <a:lnTo>
                      <a:pt x="8" y="0"/>
                    </a:lnTo>
                    <a:lnTo>
                      <a:pt x="4" y="2"/>
                    </a:lnTo>
                    <a:lnTo>
                      <a:pt x="4" y="2"/>
                    </a:lnTo>
                    <a:lnTo>
                      <a:pt x="2" y="6"/>
                    </a:lnTo>
                    <a:lnTo>
                      <a:pt x="0" y="10"/>
                    </a:lnTo>
                    <a:lnTo>
                      <a:pt x="0" y="14"/>
                    </a:lnTo>
                    <a:lnTo>
                      <a:pt x="12" y="14"/>
                    </a:lnTo>
                    <a:lnTo>
                      <a:pt x="12" y="10"/>
                    </a:lnTo>
                    <a:lnTo>
                      <a:pt x="12" y="10"/>
                    </a:lnTo>
                    <a:lnTo>
                      <a:pt x="12" y="8"/>
                    </a:lnTo>
                    <a:lnTo>
                      <a:pt x="12" y="8"/>
                    </a:lnTo>
                    <a:lnTo>
                      <a:pt x="14" y="6"/>
                    </a:lnTo>
                    <a:lnTo>
                      <a:pt x="14" y="6"/>
                    </a:lnTo>
                    <a:lnTo>
                      <a:pt x="14" y="8"/>
                    </a:lnTo>
                    <a:lnTo>
                      <a:pt x="14" y="8"/>
                    </a:lnTo>
                    <a:lnTo>
                      <a:pt x="16" y="10"/>
                    </a:lnTo>
                    <a:lnTo>
                      <a:pt x="16" y="12"/>
                    </a:lnTo>
                    <a:lnTo>
                      <a:pt x="16" y="12"/>
                    </a:lnTo>
                    <a:lnTo>
                      <a:pt x="14" y="16"/>
                    </a:lnTo>
                    <a:lnTo>
                      <a:pt x="14" y="16"/>
                    </a:lnTo>
                    <a:lnTo>
                      <a:pt x="14" y="16"/>
                    </a:lnTo>
                    <a:lnTo>
                      <a:pt x="14" y="16"/>
                    </a:lnTo>
                    <a:lnTo>
                      <a:pt x="8" y="18"/>
                    </a:lnTo>
                    <a:lnTo>
                      <a:pt x="8" y="24"/>
                    </a:lnTo>
                    <a:lnTo>
                      <a:pt x="8" y="24"/>
                    </a:lnTo>
                    <a:lnTo>
                      <a:pt x="12" y="24"/>
                    </a:lnTo>
                    <a:lnTo>
                      <a:pt x="12" y="24"/>
                    </a:lnTo>
                    <a:lnTo>
                      <a:pt x="14" y="24"/>
                    </a:lnTo>
                    <a:lnTo>
                      <a:pt x="14" y="24"/>
                    </a:lnTo>
                    <a:lnTo>
                      <a:pt x="16" y="28"/>
                    </a:lnTo>
                    <a:lnTo>
                      <a:pt x="16" y="32"/>
                    </a:lnTo>
                    <a:lnTo>
                      <a:pt x="16" y="32"/>
                    </a:lnTo>
                    <a:lnTo>
                      <a:pt x="14" y="36"/>
                    </a:lnTo>
                    <a:lnTo>
                      <a:pt x="14" y="36"/>
                    </a:lnTo>
                    <a:lnTo>
                      <a:pt x="14" y="38"/>
                    </a:lnTo>
                    <a:lnTo>
                      <a:pt x="14" y="38"/>
                    </a:lnTo>
                    <a:lnTo>
                      <a:pt x="12" y="36"/>
                    </a:lnTo>
                    <a:lnTo>
                      <a:pt x="12" y="36"/>
                    </a:lnTo>
                    <a:lnTo>
                      <a:pt x="12" y="32"/>
                    </a:lnTo>
                    <a:lnTo>
                      <a:pt x="12" y="26"/>
                    </a:lnTo>
                    <a:lnTo>
                      <a:pt x="0" y="26"/>
                    </a:lnTo>
                    <a:lnTo>
                      <a:pt x="0" y="30"/>
                    </a:lnTo>
                    <a:lnTo>
                      <a:pt x="0" y="30"/>
                    </a:lnTo>
                    <a:lnTo>
                      <a:pt x="2" y="38"/>
                    </a:lnTo>
                    <a:lnTo>
                      <a:pt x="2" y="38"/>
                    </a:lnTo>
                    <a:lnTo>
                      <a:pt x="6" y="42"/>
                    </a:lnTo>
                    <a:lnTo>
                      <a:pt x="6" y="42"/>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8" name="Freeform 1048"/>
              <p:cNvSpPr/>
              <p:nvPr/>
            </p:nvSpPr>
            <p:spPr bwMode="auto">
              <a:xfrm>
                <a:off x="10117138" y="-4024313"/>
                <a:ext cx="28575" cy="47625"/>
              </a:xfrm>
              <a:custGeom>
                <a:avLst/>
                <a:gdLst/>
                <a:ahLst/>
                <a:cxnLst>
                  <a:cxn ang="0">
                    <a:pos x="10" y="30"/>
                  </a:cxn>
                  <a:cxn ang="0">
                    <a:pos x="18" y="30"/>
                  </a:cxn>
                  <a:cxn ang="0">
                    <a:pos x="18" y="0"/>
                  </a:cxn>
                  <a:cxn ang="0">
                    <a:pos x="12" y="0"/>
                  </a:cxn>
                  <a:cxn ang="0">
                    <a:pos x="12" y="0"/>
                  </a:cxn>
                  <a:cxn ang="0">
                    <a:pos x="8" y="6"/>
                  </a:cxn>
                  <a:cxn ang="0">
                    <a:pos x="8" y="6"/>
                  </a:cxn>
                  <a:cxn ang="0">
                    <a:pos x="0" y="8"/>
                  </a:cxn>
                  <a:cxn ang="0">
                    <a:pos x="0" y="14"/>
                  </a:cxn>
                  <a:cxn ang="0">
                    <a:pos x="0" y="14"/>
                  </a:cxn>
                  <a:cxn ang="0">
                    <a:pos x="10" y="8"/>
                  </a:cxn>
                  <a:cxn ang="0">
                    <a:pos x="10" y="30"/>
                  </a:cxn>
                </a:cxnLst>
                <a:rect l="0" t="0" r="r" b="b"/>
                <a:pathLst>
                  <a:path w="18" h="30">
                    <a:moveTo>
                      <a:pt x="10" y="30"/>
                    </a:moveTo>
                    <a:lnTo>
                      <a:pt x="18" y="30"/>
                    </a:lnTo>
                    <a:lnTo>
                      <a:pt x="18" y="0"/>
                    </a:lnTo>
                    <a:lnTo>
                      <a:pt x="12" y="0"/>
                    </a:lnTo>
                    <a:lnTo>
                      <a:pt x="12" y="0"/>
                    </a:lnTo>
                    <a:lnTo>
                      <a:pt x="8" y="6"/>
                    </a:lnTo>
                    <a:lnTo>
                      <a:pt x="8" y="6"/>
                    </a:lnTo>
                    <a:lnTo>
                      <a:pt x="0" y="8"/>
                    </a:lnTo>
                    <a:lnTo>
                      <a:pt x="0" y="14"/>
                    </a:lnTo>
                    <a:lnTo>
                      <a:pt x="0" y="14"/>
                    </a:lnTo>
                    <a:lnTo>
                      <a:pt x="10" y="8"/>
                    </a:lnTo>
                    <a:lnTo>
                      <a:pt x="10" y="30"/>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9" name="Freeform 1049"/>
              <p:cNvSpPr>
                <a:spLocks noEditPoints="1"/>
              </p:cNvSpPr>
              <p:nvPr/>
            </p:nvSpPr>
            <p:spPr bwMode="auto">
              <a:xfrm>
                <a:off x="10164763" y="-4024313"/>
                <a:ext cx="41275" cy="47625"/>
              </a:xfrm>
              <a:custGeom>
                <a:avLst/>
                <a:gdLst/>
                <a:ahLst/>
                <a:cxnLst>
                  <a:cxn ang="0">
                    <a:pos x="12" y="30"/>
                  </a:cxn>
                  <a:cxn ang="0">
                    <a:pos x="12" y="30"/>
                  </a:cxn>
                  <a:cxn ang="0">
                    <a:pos x="18" y="30"/>
                  </a:cxn>
                  <a:cxn ang="0">
                    <a:pos x="22" y="28"/>
                  </a:cxn>
                  <a:cxn ang="0">
                    <a:pos x="22" y="28"/>
                  </a:cxn>
                  <a:cxn ang="0">
                    <a:pos x="24" y="22"/>
                  </a:cxn>
                  <a:cxn ang="0">
                    <a:pos x="26" y="16"/>
                  </a:cxn>
                  <a:cxn ang="0">
                    <a:pos x="26" y="16"/>
                  </a:cxn>
                  <a:cxn ang="0">
                    <a:pos x="24" y="8"/>
                  </a:cxn>
                  <a:cxn ang="0">
                    <a:pos x="22" y="4"/>
                  </a:cxn>
                  <a:cxn ang="0">
                    <a:pos x="22" y="4"/>
                  </a:cxn>
                  <a:cxn ang="0">
                    <a:pos x="18" y="2"/>
                  </a:cxn>
                  <a:cxn ang="0">
                    <a:pos x="12" y="0"/>
                  </a:cxn>
                  <a:cxn ang="0">
                    <a:pos x="12" y="0"/>
                  </a:cxn>
                  <a:cxn ang="0">
                    <a:pos x="8" y="2"/>
                  </a:cxn>
                  <a:cxn ang="0">
                    <a:pos x="4" y="4"/>
                  </a:cxn>
                  <a:cxn ang="0">
                    <a:pos x="4" y="4"/>
                  </a:cxn>
                  <a:cxn ang="0">
                    <a:pos x="0" y="8"/>
                  </a:cxn>
                  <a:cxn ang="0">
                    <a:pos x="0" y="16"/>
                  </a:cxn>
                  <a:cxn ang="0">
                    <a:pos x="0" y="16"/>
                  </a:cxn>
                  <a:cxn ang="0">
                    <a:pos x="0" y="22"/>
                  </a:cxn>
                  <a:cxn ang="0">
                    <a:pos x="4" y="28"/>
                  </a:cxn>
                  <a:cxn ang="0">
                    <a:pos x="4" y="28"/>
                  </a:cxn>
                  <a:cxn ang="0">
                    <a:pos x="8" y="30"/>
                  </a:cxn>
                  <a:cxn ang="0">
                    <a:pos x="12" y="30"/>
                  </a:cxn>
                  <a:cxn ang="0">
                    <a:pos x="12" y="30"/>
                  </a:cxn>
                  <a:cxn ang="0">
                    <a:pos x="8" y="8"/>
                  </a:cxn>
                  <a:cxn ang="0">
                    <a:pos x="8" y="8"/>
                  </a:cxn>
                  <a:cxn ang="0">
                    <a:pos x="10" y="6"/>
                  </a:cxn>
                  <a:cxn ang="0">
                    <a:pos x="10" y="6"/>
                  </a:cxn>
                  <a:cxn ang="0">
                    <a:pos x="12" y="6"/>
                  </a:cxn>
                  <a:cxn ang="0">
                    <a:pos x="12" y="6"/>
                  </a:cxn>
                  <a:cxn ang="0">
                    <a:pos x="16" y="6"/>
                  </a:cxn>
                  <a:cxn ang="0">
                    <a:pos x="16" y="6"/>
                  </a:cxn>
                  <a:cxn ang="0">
                    <a:pos x="16" y="8"/>
                  </a:cxn>
                  <a:cxn ang="0">
                    <a:pos x="16" y="8"/>
                  </a:cxn>
                  <a:cxn ang="0">
                    <a:pos x="18" y="16"/>
                  </a:cxn>
                  <a:cxn ang="0">
                    <a:pos x="18" y="16"/>
                  </a:cxn>
                  <a:cxn ang="0">
                    <a:pos x="16" y="22"/>
                  </a:cxn>
                  <a:cxn ang="0">
                    <a:pos x="16" y="22"/>
                  </a:cxn>
                  <a:cxn ang="0">
                    <a:pos x="16" y="26"/>
                  </a:cxn>
                  <a:cxn ang="0">
                    <a:pos x="16" y="26"/>
                  </a:cxn>
                  <a:cxn ang="0">
                    <a:pos x="12" y="26"/>
                  </a:cxn>
                  <a:cxn ang="0">
                    <a:pos x="12" y="26"/>
                  </a:cxn>
                  <a:cxn ang="0">
                    <a:pos x="10" y="26"/>
                  </a:cxn>
                  <a:cxn ang="0">
                    <a:pos x="10" y="26"/>
                  </a:cxn>
                  <a:cxn ang="0">
                    <a:pos x="8" y="22"/>
                  </a:cxn>
                  <a:cxn ang="0">
                    <a:pos x="8" y="22"/>
                  </a:cxn>
                  <a:cxn ang="0">
                    <a:pos x="8" y="16"/>
                  </a:cxn>
                  <a:cxn ang="0">
                    <a:pos x="8" y="16"/>
                  </a:cxn>
                  <a:cxn ang="0">
                    <a:pos x="8" y="8"/>
                  </a:cxn>
                  <a:cxn ang="0">
                    <a:pos x="8" y="8"/>
                  </a:cxn>
                </a:cxnLst>
                <a:rect l="0" t="0" r="r" b="b"/>
                <a:pathLst>
                  <a:path w="26" h="30">
                    <a:moveTo>
                      <a:pt x="12" y="30"/>
                    </a:moveTo>
                    <a:lnTo>
                      <a:pt x="12" y="30"/>
                    </a:lnTo>
                    <a:lnTo>
                      <a:pt x="18" y="30"/>
                    </a:lnTo>
                    <a:lnTo>
                      <a:pt x="22" y="28"/>
                    </a:lnTo>
                    <a:lnTo>
                      <a:pt x="22" y="28"/>
                    </a:lnTo>
                    <a:lnTo>
                      <a:pt x="24" y="22"/>
                    </a:lnTo>
                    <a:lnTo>
                      <a:pt x="26" y="16"/>
                    </a:lnTo>
                    <a:lnTo>
                      <a:pt x="26" y="16"/>
                    </a:lnTo>
                    <a:lnTo>
                      <a:pt x="24" y="8"/>
                    </a:lnTo>
                    <a:lnTo>
                      <a:pt x="22" y="4"/>
                    </a:lnTo>
                    <a:lnTo>
                      <a:pt x="22" y="4"/>
                    </a:lnTo>
                    <a:lnTo>
                      <a:pt x="18" y="2"/>
                    </a:lnTo>
                    <a:lnTo>
                      <a:pt x="12" y="0"/>
                    </a:lnTo>
                    <a:lnTo>
                      <a:pt x="12" y="0"/>
                    </a:lnTo>
                    <a:lnTo>
                      <a:pt x="8" y="2"/>
                    </a:lnTo>
                    <a:lnTo>
                      <a:pt x="4" y="4"/>
                    </a:lnTo>
                    <a:lnTo>
                      <a:pt x="4" y="4"/>
                    </a:lnTo>
                    <a:lnTo>
                      <a:pt x="0" y="8"/>
                    </a:lnTo>
                    <a:lnTo>
                      <a:pt x="0" y="16"/>
                    </a:lnTo>
                    <a:lnTo>
                      <a:pt x="0" y="16"/>
                    </a:lnTo>
                    <a:lnTo>
                      <a:pt x="0" y="22"/>
                    </a:lnTo>
                    <a:lnTo>
                      <a:pt x="4" y="28"/>
                    </a:lnTo>
                    <a:lnTo>
                      <a:pt x="4" y="28"/>
                    </a:lnTo>
                    <a:lnTo>
                      <a:pt x="8" y="30"/>
                    </a:lnTo>
                    <a:lnTo>
                      <a:pt x="12" y="30"/>
                    </a:lnTo>
                    <a:lnTo>
                      <a:pt x="12" y="30"/>
                    </a:lnTo>
                    <a:close/>
                    <a:moveTo>
                      <a:pt x="8" y="8"/>
                    </a:moveTo>
                    <a:lnTo>
                      <a:pt x="8" y="8"/>
                    </a:lnTo>
                    <a:lnTo>
                      <a:pt x="10" y="6"/>
                    </a:lnTo>
                    <a:lnTo>
                      <a:pt x="10" y="6"/>
                    </a:lnTo>
                    <a:lnTo>
                      <a:pt x="12" y="6"/>
                    </a:lnTo>
                    <a:lnTo>
                      <a:pt x="12" y="6"/>
                    </a:lnTo>
                    <a:lnTo>
                      <a:pt x="16" y="6"/>
                    </a:lnTo>
                    <a:lnTo>
                      <a:pt x="16" y="6"/>
                    </a:lnTo>
                    <a:lnTo>
                      <a:pt x="16" y="8"/>
                    </a:lnTo>
                    <a:lnTo>
                      <a:pt x="16" y="8"/>
                    </a:lnTo>
                    <a:lnTo>
                      <a:pt x="18" y="16"/>
                    </a:lnTo>
                    <a:lnTo>
                      <a:pt x="18" y="16"/>
                    </a:lnTo>
                    <a:lnTo>
                      <a:pt x="16" y="22"/>
                    </a:lnTo>
                    <a:lnTo>
                      <a:pt x="16" y="22"/>
                    </a:lnTo>
                    <a:lnTo>
                      <a:pt x="16" y="26"/>
                    </a:lnTo>
                    <a:lnTo>
                      <a:pt x="16" y="26"/>
                    </a:lnTo>
                    <a:lnTo>
                      <a:pt x="12" y="26"/>
                    </a:lnTo>
                    <a:lnTo>
                      <a:pt x="12" y="26"/>
                    </a:lnTo>
                    <a:lnTo>
                      <a:pt x="10" y="26"/>
                    </a:lnTo>
                    <a:lnTo>
                      <a:pt x="10" y="26"/>
                    </a:lnTo>
                    <a:lnTo>
                      <a:pt x="8" y="22"/>
                    </a:lnTo>
                    <a:lnTo>
                      <a:pt x="8" y="22"/>
                    </a:lnTo>
                    <a:lnTo>
                      <a:pt x="8" y="16"/>
                    </a:lnTo>
                    <a:lnTo>
                      <a:pt x="8" y="16"/>
                    </a:lnTo>
                    <a:lnTo>
                      <a:pt x="8" y="8"/>
                    </a:lnTo>
                    <a:lnTo>
                      <a:pt x="8" y="8"/>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60" name="Freeform 1050"/>
              <p:cNvSpPr>
                <a:spLocks noEditPoints="1"/>
              </p:cNvSpPr>
              <p:nvPr/>
            </p:nvSpPr>
            <p:spPr bwMode="auto">
              <a:xfrm>
                <a:off x="10212388" y="-4024313"/>
                <a:ext cx="41275" cy="47625"/>
              </a:xfrm>
              <a:custGeom>
                <a:avLst/>
                <a:gdLst/>
                <a:ahLst/>
                <a:cxnLst>
                  <a:cxn ang="0">
                    <a:pos x="14" y="30"/>
                  </a:cxn>
                  <a:cxn ang="0">
                    <a:pos x="14" y="30"/>
                  </a:cxn>
                  <a:cxn ang="0">
                    <a:pos x="18" y="30"/>
                  </a:cxn>
                  <a:cxn ang="0">
                    <a:pos x="22" y="28"/>
                  </a:cxn>
                  <a:cxn ang="0">
                    <a:pos x="22" y="28"/>
                  </a:cxn>
                  <a:cxn ang="0">
                    <a:pos x="26" y="22"/>
                  </a:cxn>
                  <a:cxn ang="0">
                    <a:pos x="26" y="16"/>
                  </a:cxn>
                  <a:cxn ang="0">
                    <a:pos x="26" y="16"/>
                  </a:cxn>
                  <a:cxn ang="0">
                    <a:pos x="26" y="8"/>
                  </a:cxn>
                  <a:cxn ang="0">
                    <a:pos x="22" y="4"/>
                  </a:cxn>
                  <a:cxn ang="0">
                    <a:pos x="22" y="4"/>
                  </a:cxn>
                  <a:cxn ang="0">
                    <a:pos x="18" y="2"/>
                  </a:cxn>
                  <a:cxn ang="0">
                    <a:pos x="14" y="0"/>
                  </a:cxn>
                  <a:cxn ang="0">
                    <a:pos x="14" y="0"/>
                  </a:cxn>
                  <a:cxn ang="0">
                    <a:pos x="8" y="2"/>
                  </a:cxn>
                  <a:cxn ang="0">
                    <a:pos x="4" y="4"/>
                  </a:cxn>
                  <a:cxn ang="0">
                    <a:pos x="4" y="4"/>
                  </a:cxn>
                  <a:cxn ang="0">
                    <a:pos x="2" y="8"/>
                  </a:cxn>
                  <a:cxn ang="0">
                    <a:pos x="0" y="16"/>
                  </a:cxn>
                  <a:cxn ang="0">
                    <a:pos x="0" y="16"/>
                  </a:cxn>
                  <a:cxn ang="0">
                    <a:pos x="2" y="22"/>
                  </a:cxn>
                  <a:cxn ang="0">
                    <a:pos x="4" y="28"/>
                  </a:cxn>
                  <a:cxn ang="0">
                    <a:pos x="4" y="28"/>
                  </a:cxn>
                  <a:cxn ang="0">
                    <a:pos x="8" y="30"/>
                  </a:cxn>
                  <a:cxn ang="0">
                    <a:pos x="14" y="30"/>
                  </a:cxn>
                  <a:cxn ang="0">
                    <a:pos x="14" y="30"/>
                  </a:cxn>
                  <a:cxn ang="0">
                    <a:pos x="10" y="8"/>
                  </a:cxn>
                  <a:cxn ang="0">
                    <a:pos x="10" y="8"/>
                  </a:cxn>
                  <a:cxn ang="0">
                    <a:pos x="12" y="6"/>
                  </a:cxn>
                  <a:cxn ang="0">
                    <a:pos x="12" y="6"/>
                  </a:cxn>
                  <a:cxn ang="0">
                    <a:pos x="14" y="6"/>
                  </a:cxn>
                  <a:cxn ang="0">
                    <a:pos x="14" y="6"/>
                  </a:cxn>
                  <a:cxn ang="0">
                    <a:pos x="16" y="6"/>
                  </a:cxn>
                  <a:cxn ang="0">
                    <a:pos x="16" y="6"/>
                  </a:cxn>
                  <a:cxn ang="0">
                    <a:pos x="18" y="8"/>
                  </a:cxn>
                  <a:cxn ang="0">
                    <a:pos x="18" y="8"/>
                  </a:cxn>
                  <a:cxn ang="0">
                    <a:pos x="18" y="16"/>
                  </a:cxn>
                  <a:cxn ang="0">
                    <a:pos x="18" y="16"/>
                  </a:cxn>
                  <a:cxn ang="0">
                    <a:pos x="18" y="22"/>
                  </a:cxn>
                  <a:cxn ang="0">
                    <a:pos x="18" y="22"/>
                  </a:cxn>
                  <a:cxn ang="0">
                    <a:pos x="16" y="26"/>
                  </a:cxn>
                  <a:cxn ang="0">
                    <a:pos x="16" y="26"/>
                  </a:cxn>
                  <a:cxn ang="0">
                    <a:pos x="14" y="26"/>
                  </a:cxn>
                  <a:cxn ang="0">
                    <a:pos x="14" y="26"/>
                  </a:cxn>
                  <a:cxn ang="0">
                    <a:pos x="12" y="26"/>
                  </a:cxn>
                  <a:cxn ang="0">
                    <a:pos x="12" y="26"/>
                  </a:cxn>
                  <a:cxn ang="0">
                    <a:pos x="10" y="22"/>
                  </a:cxn>
                  <a:cxn ang="0">
                    <a:pos x="10" y="22"/>
                  </a:cxn>
                  <a:cxn ang="0">
                    <a:pos x="8" y="16"/>
                  </a:cxn>
                  <a:cxn ang="0">
                    <a:pos x="8" y="16"/>
                  </a:cxn>
                  <a:cxn ang="0">
                    <a:pos x="10" y="8"/>
                  </a:cxn>
                  <a:cxn ang="0">
                    <a:pos x="10" y="8"/>
                  </a:cxn>
                </a:cxnLst>
                <a:rect l="0" t="0" r="r" b="b"/>
                <a:pathLst>
                  <a:path w="26" h="30">
                    <a:moveTo>
                      <a:pt x="14" y="30"/>
                    </a:moveTo>
                    <a:lnTo>
                      <a:pt x="14" y="30"/>
                    </a:lnTo>
                    <a:lnTo>
                      <a:pt x="18" y="30"/>
                    </a:lnTo>
                    <a:lnTo>
                      <a:pt x="22" y="28"/>
                    </a:lnTo>
                    <a:lnTo>
                      <a:pt x="22" y="28"/>
                    </a:lnTo>
                    <a:lnTo>
                      <a:pt x="26" y="22"/>
                    </a:lnTo>
                    <a:lnTo>
                      <a:pt x="26" y="16"/>
                    </a:lnTo>
                    <a:lnTo>
                      <a:pt x="26" y="16"/>
                    </a:lnTo>
                    <a:lnTo>
                      <a:pt x="26" y="8"/>
                    </a:lnTo>
                    <a:lnTo>
                      <a:pt x="22" y="4"/>
                    </a:lnTo>
                    <a:lnTo>
                      <a:pt x="22" y="4"/>
                    </a:lnTo>
                    <a:lnTo>
                      <a:pt x="18" y="2"/>
                    </a:lnTo>
                    <a:lnTo>
                      <a:pt x="14" y="0"/>
                    </a:lnTo>
                    <a:lnTo>
                      <a:pt x="14" y="0"/>
                    </a:lnTo>
                    <a:lnTo>
                      <a:pt x="8" y="2"/>
                    </a:lnTo>
                    <a:lnTo>
                      <a:pt x="4" y="4"/>
                    </a:lnTo>
                    <a:lnTo>
                      <a:pt x="4" y="4"/>
                    </a:lnTo>
                    <a:lnTo>
                      <a:pt x="2" y="8"/>
                    </a:lnTo>
                    <a:lnTo>
                      <a:pt x="0" y="16"/>
                    </a:lnTo>
                    <a:lnTo>
                      <a:pt x="0" y="16"/>
                    </a:lnTo>
                    <a:lnTo>
                      <a:pt x="2" y="22"/>
                    </a:lnTo>
                    <a:lnTo>
                      <a:pt x="4" y="28"/>
                    </a:lnTo>
                    <a:lnTo>
                      <a:pt x="4" y="28"/>
                    </a:lnTo>
                    <a:lnTo>
                      <a:pt x="8" y="30"/>
                    </a:lnTo>
                    <a:lnTo>
                      <a:pt x="14" y="30"/>
                    </a:lnTo>
                    <a:lnTo>
                      <a:pt x="14" y="30"/>
                    </a:lnTo>
                    <a:close/>
                    <a:moveTo>
                      <a:pt x="10" y="8"/>
                    </a:moveTo>
                    <a:lnTo>
                      <a:pt x="10" y="8"/>
                    </a:lnTo>
                    <a:lnTo>
                      <a:pt x="12" y="6"/>
                    </a:lnTo>
                    <a:lnTo>
                      <a:pt x="12" y="6"/>
                    </a:lnTo>
                    <a:lnTo>
                      <a:pt x="14" y="6"/>
                    </a:lnTo>
                    <a:lnTo>
                      <a:pt x="14" y="6"/>
                    </a:lnTo>
                    <a:lnTo>
                      <a:pt x="16" y="6"/>
                    </a:lnTo>
                    <a:lnTo>
                      <a:pt x="16" y="6"/>
                    </a:lnTo>
                    <a:lnTo>
                      <a:pt x="18" y="8"/>
                    </a:lnTo>
                    <a:lnTo>
                      <a:pt x="18" y="8"/>
                    </a:lnTo>
                    <a:lnTo>
                      <a:pt x="18" y="16"/>
                    </a:lnTo>
                    <a:lnTo>
                      <a:pt x="18" y="16"/>
                    </a:lnTo>
                    <a:lnTo>
                      <a:pt x="18" y="22"/>
                    </a:lnTo>
                    <a:lnTo>
                      <a:pt x="18" y="22"/>
                    </a:lnTo>
                    <a:lnTo>
                      <a:pt x="16" y="26"/>
                    </a:lnTo>
                    <a:lnTo>
                      <a:pt x="16" y="26"/>
                    </a:lnTo>
                    <a:lnTo>
                      <a:pt x="14" y="26"/>
                    </a:lnTo>
                    <a:lnTo>
                      <a:pt x="14" y="26"/>
                    </a:lnTo>
                    <a:lnTo>
                      <a:pt x="12" y="26"/>
                    </a:lnTo>
                    <a:lnTo>
                      <a:pt x="12" y="26"/>
                    </a:lnTo>
                    <a:lnTo>
                      <a:pt x="10" y="22"/>
                    </a:lnTo>
                    <a:lnTo>
                      <a:pt x="10" y="22"/>
                    </a:lnTo>
                    <a:lnTo>
                      <a:pt x="8" y="16"/>
                    </a:lnTo>
                    <a:lnTo>
                      <a:pt x="8" y="16"/>
                    </a:lnTo>
                    <a:lnTo>
                      <a:pt x="10" y="8"/>
                    </a:lnTo>
                    <a:lnTo>
                      <a:pt x="10" y="8"/>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61" name="Rectangle 1051"/>
              <p:cNvSpPr>
                <a:spLocks noChangeArrowheads="1"/>
              </p:cNvSpPr>
              <p:nvPr/>
            </p:nvSpPr>
            <p:spPr bwMode="auto">
              <a:xfrm>
                <a:off x="10263188" y="-3998913"/>
                <a:ext cx="25400" cy="9525"/>
              </a:xfrm>
              <a:prstGeom prst="rect">
                <a:avLst/>
              </a:prstGeom>
              <a:solidFill>
                <a:srgbClr val="FFFFFF"/>
              </a:solidFill>
              <a:ln w="9525">
                <a:noFill/>
                <a:miter lim="800000"/>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62" name="Freeform 1052"/>
              <p:cNvSpPr/>
              <p:nvPr/>
            </p:nvSpPr>
            <p:spPr bwMode="auto">
              <a:xfrm>
                <a:off x="8780463" y="-4024313"/>
                <a:ext cx="44450" cy="47625"/>
              </a:xfrm>
              <a:custGeom>
                <a:avLst/>
                <a:gdLst/>
                <a:ahLst/>
                <a:cxnLst>
                  <a:cxn ang="0">
                    <a:pos x="28" y="24"/>
                  </a:cxn>
                  <a:cxn ang="0">
                    <a:pos x="8" y="24"/>
                  </a:cxn>
                  <a:cxn ang="0">
                    <a:pos x="8" y="0"/>
                  </a:cxn>
                  <a:cxn ang="0">
                    <a:pos x="0" y="0"/>
                  </a:cxn>
                  <a:cxn ang="0">
                    <a:pos x="0" y="30"/>
                  </a:cxn>
                  <a:cxn ang="0">
                    <a:pos x="28" y="30"/>
                  </a:cxn>
                  <a:cxn ang="0">
                    <a:pos x="28" y="24"/>
                  </a:cxn>
                </a:cxnLst>
                <a:rect l="0" t="0" r="r" b="b"/>
                <a:pathLst>
                  <a:path w="28" h="30">
                    <a:moveTo>
                      <a:pt x="28" y="24"/>
                    </a:moveTo>
                    <a:lnTo>
                      <a:pt x="8" y="24"/>
                    </a:lnTo>
                    <a:lnTo>
                      <a:pt x="8" y="0"/>
                    </a:lnTo>
                    <a:lnTo>
                      <a:pt x="0" y="0"/>
                    </a:lnTo>
                    <a:lnTo>
                      <a:pt x="0" y="30"/>
                    </a:lnTo>
                    <a:lnTo>
                      <a:pt x="28" y="30"/>
                    </a:lnTo>
                    <a:lnTo>
                      <a:pt x="28"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63" name="Freeform 1053"/>
              <p:cNvSpPr/>
              <p:nvPr/>
            </p:nvSpPr>
            <p:spPr bwMode="auto">
              <a:xfrm>
                <a:off x="8834438" y="-4024313"/>
                <a:ext cx="63500" cy="47625"/>
              </a:xfrm>
              <a:custGeom>
                <a:avLst/>
                <a:gdLst/>
                <a:ahLst/>
                <a:cxnLst>
                  <a:cxn ang="0">
                    <a:pos x="8" y="6"/>
                  </a:cxn>
                  <a:cxn ang="0">
                    <a:pos x="16" y="30"/>
                  </a:cxn>
                  <a:cxn ang="0">
                    <a:pos x="24" y="30"/>
                  </a:cxn>
                  <a:cxn ang="0">
                    <a:pos x="32" y="6"/>
                  </a:cxn>
                  <a:cxn ang="0">
                    <a:pos x="32" y="30"/>
                  </a:cxn>
                  <a:cxn ang="0">
                    <a:pos x="40" y="30"/>
                  </a:cxn>
                  <a:cxn ang="0">
                    <a:pos x="40" y="0"/>
                  </a:cxn>
                  <a:cxn ang="0">
                    <a:pos x="26" y="0"/>
                  </a:cxn>
                  <a:cxn ang="0">
                    <a:pos x="20" y="20"/>
                  </a:cxn>
                  <a:cxn ang="0">
                    <a:pos x="12" y="0"/>
                  </a:cxn>
                  <a:cxn ang="0">
                    <a:pos x="0" y="0"/>
                  </a:cxn>
                  <a:cxn ang="0">
                    <a:pos x="0" y="30"/>
                  </a:cxn>
                  <a:cxn ang="0">
                    <a:pos x="8" y="30"/>
                  </a:cxn>
                  <a:cxn ang="0">
                    <a:pos x="8" y="6"/>
                  </a:cxn>
                </a:cxnLst>
                <a:rect l="0" t="0" r="r" b="b"/>
                <a:pathLst>
                  <a:path w="40" h="30">
                    <a:moveTo>
                      <a:pt x="8" y="6"/>
                    </a:moveTo>
                    <a:lnTo>
                      <a:pt x="16" y="30"/>
                    </a:lnTo>
                    <a:lnTo>
                      <a:pt x="24" y="30"/>
                    </a:lnTo>
                    <a:lnTo>
                      <a:pt x="32" y="6"/>
                    </a:lnTo>
                    <a:lnTo>
                      <a:pt x="32" y="30"/>
                    </a:lnTo>
                    <a:lnTo>
                      <a:pt x="40" y="30"/>
                    </a:lnTo>
                    <a:lnTo>
                      <a:pt x="40" y="0"/>
                    </a:lnTo>
                    <a:lnTo>
                      <a:pt x="26" y="0"/>
                    </a:lnTo>
                    <a:lnTo>
                      <a:pt x="20" y="20"/>
                    </a:lnTo>
                    <a:lnTo>
                      <a:pt x="12" y="0"/>
                    </a:lnTo>
                    <a:lnTo>
                      <a:pt x="0" y="0"/>
                    </a:lnTo>
                    <a:lnTo>
                      <a:pt x="0" y="30"/>
                    </a:lnTo>
                    <a:lnTo>
                      <a:pt x="8" y="30"/>
                    </a:lnTo>
                    <a:lnTo>
                      <a:pt x="8" y="6"/>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64" name="Rectangle 1054"/>
              <p:cNvSpPr>
                <a:spLocks noChangeArrowheads="1"/>
              </p:cNvSpPr>
              <p:nvPr/>
            </p:nvSpPr>
            <p:spPr bwMode="auto">
              <a:xfrm>
                <a:off x="8755063" y="-4024313"/>
                <a:ext cx="12700" cy="47625"/>
              </a:xfrm>
              <a:prstGeom prst="rect">
                <a:avLst/>
              </a:prstGeom>
              <a:solidFill>
                <a:srgbClr val="FFFFFF"/>
              </a:solidFill>
              <a:ln w="9525">
                <a:noFill/>
                <a:miter lim="800000"/>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65" name="Freeform 1055"/>
              <p:cNvSpPr/>
              <p:nvPr/>
            </p:nvSpPr>
            <p:spPr bwMode="auto">
              <a:xfrm>
                <a:off x="8701088" y="-4024313"/>
                <a:ext cx="44450" cy="47625"/>
              </a:xfrm>
              <a:custGeom>
                <a:avLst/>
                <a:gdLst/>
                <a:ahLst/>
                <a:cxnLst>
                  <a:cxn ang="0">
                    <a:pos x="8" y="16"/>
                  </a:cxn>
                  <a:cxn ang="0">
                    <a:pos x="26" y="16"/>
                  </a:cxn>
                  <a:cxn ang="0">
                    <a:pos x="26" y="12"/>
                  </a:cxn>
                  <a:cxn ang="0">
                    <a:pos x="8" y="12"/>
                  </a:cxn>
                  <a:cxn ang="0">
                    <a:pos x="8" y="4"/>
                  </a:cxn>
                  <a:cxn ang="0">
                    <a:pos x="28" y="4"/>
                  </a:cxn>
                  <a:cxn ang="0">
                    <a:pos x="28" y="0"/>
                  </a:cxn>
                  <a:cxn ang="0">
                    <a:pos x="0" y="0"/>
                  </a:cxn>
                  <a:cxn ang="0">
                    <a:pos x="0" y="30"/>
                  </a:cxn>
                  <a:cxn ang="0">
                    <a:pos x="8" y="30"/>
                  </a:cxn>
                  <a:cxn ang="0">
                    <a:pos x="8" y="16"/>
                  </a:cxn>
                </a:cxnLst>
                <a:rect l="0" t="0" r="r" b="b"/>
                <a:pathLst>
                  <a:path w="28" h="30">
                    <a:moveTo>
                      <a:pt x="8" y="16"/>
                    </a:moveTo>
                    <a:lnTo>
                      <a:pt x="26" y="16"/>
                    </a:lnTo>
                    <a:lnTo>
                      <a:pt x="26" y="12"/>
                    </a:lnTo>
                    <a:lnTo>
                      <a:pt x="8" y="12"/>
                    </a:lnTo>
                    <a:lnTo>
                      <a:pt x="8" y="4"/>
                    </a:lnTo>
                    <a:lnTo>
                      <a:pt x="28" y="4"/>
                    </a:lnTo>
                    <a:lnTo>
                      <a:pt x="28" y="0"/>
                    </a:lnTo>
                    <a:lnTo>
                      <a:pt x="0" y="0"/>
                    </a:lnTo>
                    <a:lnTo>
                      <a:pt x="0" y="30"/>
                    </a:lnTo>
                    <a:lnTo>
                      <a:pt x="8" y="30"/>
                    </a:lnTo>
                    <a:lnTo>
                      <a:pt x="8" y="16"/>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66" name="Freeform 1056"/>
              <p:cNvSpPr/>
              <p:nvPr/>
            </p:nvSpPr>
            <p:spPr bwMode="auto">
              <a:xfrm>
                <a:off x="9898063" y="-4030663"/>
                <a:ext cx="25400" cy="47625"/>
              </a:xfrm>
              <a:custGeom>
                <a:avLst/>
                <a:gdLst/>
                <a:ahLst/>
                <a:cxnLst>
                  <a:cxn ang="0">
                    <a:pos x="10" y="30"/>
                  </a:cxn>
                  <a:cxn ang="0">
                    <a:pos x="16" y="30"/>
                  </a:cxn>
                  <a:cxn ang="0">
                    <a:pos x="16" y="0"/>
                  </a:cxn>
                  <a:cxn ang="0">
                    <a:pos x="10" y="0"/>
                  </a:cxn>
                  <a:cxn ang="0">
                    <a:pos x="10" y="0"/>
                  </a:cxn>
                  <a:cxn ang="0">
                    <a:pos x="6" y="6"/>
                  </a:cxn>
                  <a:cxn ang="0">
                    <a:pos x="6" y="6"/>
                  </a:cxn>
                  <a:cxn ang="0">
                    <a:pos x="0" y="8"/>
                  </a:cxn>
                  <a:cxn ang="0">
                    <a:pos x="0" y="14"/>
                  </a:cxn>
                  <a:cxn ang="0">
                    <a:pos x="0" y="14"/>
                  </a:cxn>
                  <a:cxn ang="0">
                    <a:pos x="10" y="10"/>
                  </a:cxn>
                  <a:cxn ang="0">
                    <a:pos x="10" y="30"/>
                  </a:cxn>
                </a:cxnLst>
                <a:rect l="0" t="0" r="r" b="b"/>
                <a:pathLst>
                  <a:path w="16" h="30">
                    <a:moveTo>
                      <a:pt x="10" y="30"/>
                    </a:moveTo>
                    <a:lnTo>
                      <a:pt x="16" y="30"/>
                    </a:lnTo>
                    <a:lnTo>
                      <a:pt x="16" y="0"/>
                    </a:lnTo>
                    <a:lnTo>
                      <a:pt x="10" y="0"/>
                    </a:lnTo>
                    <a:lnTo>
                      <a:pt x="10" y="0"/>
                    </a:lnTo>
                    <a:lnTo>
                      <a:pt x="6" y="6"/>
                    </a:lnTo>
                    <a:lnTo>
                      <a:pt x="6" y="6"/>
                    </a:lnTo>
                    <a:lnTo>
                      <a:pt x="0" y="8"/>
                    </a:lnTo>
                    <a:lnTo>
                      <a:pt x="0" y="14"/>
                    </a:lnTo>
                    <a:lnTo>
                      <a:pt x="0" y="14"/>
                    </a:lnTo>
                    <a:lnTo>
                      <a:pt x="10" y="10"/>
                    </a:lnTo>
                    <a:lnTo>
                      <a:pt x="10" y="30"/>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67" name="Freeform 1057"/>
              <p:cNvSpPr>
                <a:spLocks noEditPoints="1"/>
              </p:cNvSpPr>
              <p:nvPr/>
            </p:nvSpPr>
            <p:spPr bwMode="auto">
              <a:xfrm>
                <a:off x="9745663" y="-4030663"/>
                <a:ext cx="41275" cy="47625"/>
              </a:xfrm>
              <a:custGeom>
                <a:avLst/>
                <a:gdLst/>
                <a:ahLst/>
                <a:cxnLst>
                  <a:cxn ang="0">
                    <a:pos x="12" y="30"/>
                  </a:cxn>
                  <a:cxn ang="0">
                    <a:pos x="12" y="30"/>
                  </a:cxn>
                  <a:cxn ang="0">
                    <a:pos x="18" y="30"/>
                  </a:cxn>
                  <a:cxn ang="0">
                    <a:pos x="22" y="28"/>
                  </a:cxn>
                  <a:cxn ang="0">
                    <a:pos x="22" y="28"/>
                  </a:cxn>
                  <a:cxn ang="0">
                    <a:pos x="24" y="22"/>
                  </a:cxn>
                  <a:cxn ang="0">
                    <a:pos x="26" y="16"/>
                  </a:cxn>
                  <a:cxn ang="0">
                    <a:pos x="26" y="16"/>
                  </a:cxn>
                  <a:cxn ang="0">
                    <a:pos x="24" y="8"/>
                  </a:cxn>
                  <a:cxn ang="0">
                    <a:pos x="22" y="4"/>
                  </a:cxn>
                  <a:cxn ang="0">
                    <a:pos x="22" y="4"/>
                  </a:cxn>
                  <a:cxn ang="0">
                    <a:pos x="18" y="2"/>
                  </a:cxn>
                  <a:cxn ang="0">
                    <a:pos x="12" y="0"/>
                  </a:cxn>
                  <a:cxn ang="0">
                    <a:pos x="12" y="0"/>
                  </a:cxn>
                  <a:cxn ang="0">
                    <a:pos x="8" y="2"/>
                  </a:cxn>
                  <a:cxn ang="0">
                    <a:pos x="4" y="4"/>
                  </a:cxn>
                  <a:cxn ang="0">
                    <a:pos x="4" y="4"/>
                  </a:cxn>
                  <a:cxn ang="0">
                    <a:pos x="0" y="8"/>
                  </a:cxn>
                  <a:cxn ang="0">
                    <a:pos x="0" y="16"/>
                  </a:cxn>
                  <a:cxn ang="0">
                    <a:pos x="0" y="16"/>
                  </a:cxn>
                  <a:cxn ang="0">
                    <a:pos x="0" y="22"/>
                  </a:cxn>
                  <a:cxn ang="0">
                    <a:pos x="4" y="28"/>
                  </a:cxn>
                  <a:cxn ang="0">
                    <a:pos x="4" y="28"/>
                  </a:cxn>
                  <a:cxn ang="0">
                    <a:pos x="8" y="30"/>
                  </a:cxn>
                  <a:cxn ang="0">
                    <a:pos x="12" y="30"/>
                  </a:cxn>
                  <a:cxn ang="0">
                    <a:pos x="12" y="30"/>
                  </a:cxn>
                  <a:cxn ang="0">
                    <a:pos x="8" y="8"/>
                  </a:cxn>
                  <a:cxn ang="0">
                    <a:pos x="8" y="8"/>
                  </a:cxn>
                  <a:cxn ang="0">
                    <a:pos x="10" y="6"/>
                  </a:cxn>
                  <a:cxn ang="0">
                    <a:pos x="10" y="6"/>
                  </a:cxn>
                  <a:cxn ang="0">
                    <a:pos x="12" y="6"/>
                  </a:cxn>
                  <a:cxn ang="0">
                    <a:pos x="12" y="6"/>
                  </a:cxn>
                  <a:cxn ang="0">
                    <a:pos x="16" y="6"/>
                  </a:cxn>
                  <a:cxn ang="0">
                    <a:pos x="16" y="6"/>
                  </a:cxn>
                  <a:cxn ang="0">
                    <a:pos x="18" y="8"/>
                  </a:cxn>
                  <a:cxn ang="0">
                    <a:pos x="18" y="8"/>
                  </a:cxn>
                  <a:cxn ang="0">
                    <a:pos x="18" y="16"/>
                  </a:cxn>
                  <a:cxn ang="0">
                    <a:pos x="18" y="16"/>
                  </a:cxn>
                  <a:cxn ang="0">
                    <a:pos x="18" y="24"/>
                  </a:cxn>
                  <a:cxn ang="0">
                    <a:pos x="18" y="24"/>
                  </a:cxn>
                  <a:cxn ang="0">
                    <a:pos x="16" y="26"/>
                  </a:cxn>
                  <a:cxn ang="0">
                    <a:pos x="16" y="26"/>
                  </a:cxn>
                  <a:cxn ang="0">
                    <a:pos x="12" y="26"/>
                  </a:cxn>
                  <a:cxn ang="0">
                    <a:pos x="12" y="26"/>
                  </a:cxn>
                  <a:cxn ang="0">
                    <a:pos x="10" y="26"/>
                  </a:cxn>
                  <a:cxn ang="0">
                    <a:pos x="10" y="26"/>
                  </a:cxn>
                  <a:cxn ang="0">
                    <a:pos x="8" y="22"/>
                  </a:cxn>
                  <a:cxn ang="0">
                    <a:pos x="8" y="22"/>
                  </a:cxn>
                  <a:cxn ang="0">
                    <a:pos x="8" y="16"/>
                  </a:cxn>
                  <a:cxn ang="0">
                    <a:pos x="8" y="16"/>
                  </a:cxn>
                  <a:cxn ang="0">
                    <a:pos x="8" y="8"/>
                  </a:cxn>
                  <a:cxn ang="0">
                    <a:pos x="8" y="8"/>
                  </a:cxn>
                </a:cxnLst>
                <a:rect l="0" t="0" r="r" b="b"/>
                <a:pathLst>
                  <a:path w="26" h="30">
                    <a:moveTo>
                      <a:pt x="12" y="30"/>
                    </a:moveTo>
                    <a:lnTo>
                      <a:pt x="12" y="30"/>
                    </a:lnTo>
                    <a:lnTo>
                      <a:pt x="18" y="30"/>
                    </a:lnTo>
                    <a:lnTo>
                      <a:pt x="22" y="28"/>
                    </a:lnTo>
                    <a:lnTo>
                      <a:pt x="22" y="28"/>
                    </a:lnTo>
                    <a:lnTo>
                      <a:pt x="24" y="22"/>
                    </a:lnTo>
                    <a:lnTo>
                      <a:pt x="26" y="16"/>
                    </a:lnTo>
                    <a:lnTo>
                      <a:pt x="26" y="16"/>
                    </a:lnTo>
                    <a:lnTo>
                      <a:pt x="24" y="8"/>
                    </a:lnTo>
                    <a:lnTo>
                      <a:pt x="22" y="4"/>
                    </a:lnTo>
                    <a:lnTo>
                      <a:pt x="22" y="4"/>
                    </a:lnTo>
                    <a:lnTo>
                      <a:pt x="18" y="2"/>
                    </a:lnTo>
                    <a:lnTo>
                      <a:pt x="12" y="0"/>
                    </a:lnTo>
                    <a:lnTo>
                      <a:pt x="12" y="0"/>
                    </a:lnTo>
                    <a:lnTo>
                      <a:pt x="8" y="2"/>
                    </a:lnTo>
                    <a:lnTo>
                      <a:pt x="4" y="4"/>
                    </a:lnTo>
                    <a:lnTo>
                      <a:pt x="4" y="4"/>
                    </a:lnTo>
                    <a:lnTo>
                      <a:pt x="0" y="8"/>
                    </a:lnTo>
                    <a:lnTo>
                      <a:pt x="0" y="16"/>
                    </a:lnTo>
                    <a:lnTo>
                      <a:pt x="0" y="16"/>
                    </a:lnTo>
                    <a:lnTo>
                      <a:pt x="0" y="22"/>
                    </a:lnTo>
                    <a:lnTo>
                      <a:pt x="4" y="28"/>
                    </a:lnTo>
                    <a:lnTo>
                      <a:pt x="4" y="28"/>
                    </a:lnTo>
                    <a:lnTo>
                      <a:pt x="8" y="30"/>
                    </a:lnTo>
                    <a:lnTo>
                      <a:pt x="12" y="30"/>
                    </a:lnTo>
                    <a:lnTo>
                      <a:pt x="12" y="30"/>
                    </a:lnTo>
                    <a:close/>
                    <a:moveTo>
                      <a:pt x="8" y="8"/>
                    </a:moveTo>
                    <a:lnTo>
                      <a:pt x="8" y="8"/>
                    </a:lnTo>
                    <a:lnTo>
                      <a:pt x="10" y="6"/>
                    </a:lnTo>
                    <a:lnTo>
                      <a:pt x="10" y="6"/>
                    </a:lnTo>
                    <a:lnTo>
                      <a:pt x="12" y="6"/>
                    </a:lnTo>
                    <a:lnTo>
                      <a:pt x="12" y="6"/>
                    </a:lnTo>
                    <a:lnTo>
                      <a:pt x="16" y="6"/>
                    </a:lnTo>
                    <a:lnTo>
                      <a:pt x="16" y="6"/>
                    </a:lnTo>
                    <a:lnTo>
                      <a:pt x="18" y="8"/>
                    </a:lnTo>
                    <a:lnTo>
                      <a:pt x="18" y="8"/>
                    </a:lnTo>
                    <a:lnTo>
                      <a:pt x="18" y="16"/>
                    </a:lnTo>
                    <a:lnTo>
                      <a:pt x="18" y="16"/>
                    </a:lnTo>
                    <a:lnTo>
                      <a:pt x="18" y="24"/>
                    </a:lnTo>
                    <a:lnTo>
                      <a:pt x="18" y="24"/>
                    </a:lnTo>
                    <a:lnTo>
                      <a:pt x="16" y="26"/>
                    </a:lnTo>
                    <a:lnTo>
                      <a:pt x="16" y="26"/>
                    </a:lnTo>
                    <a:lnTo>
                      <a:pt x="12" y="26"/>
                    </a:lnTo>
                    <a:lnTo>
                      <a:pt x="12" y="26"/>
                    </a:lnTo>
                    <a:lnTo>
                      <a:pt x="10" y="26"/>
                    </a:lnTo>
                    <a:lnTo>
                      <a:pt x="10" y="26"/>
                    </a:lnTo>
                    <a:lnTo>
                      <a:pt x="8" y="22"/>
                    </a:lnTo>
                    <a:lnTo>
                      <a:pt x="8" y="22"/>
                    </a:lnTo>
                    <a:lnTo>
                      <a:pt x="8" y="16"/>
                    </a:lnTo>
                    <a:lnTo>
                      <a:pt x="8" y="16"/>
                    </a:lnTo>
                    <a:lnTo>
                      <a:pt x="8" y="8"/>
                    </a:lnTo>
                    <a:lnTo>
                      <a:pt x="8" y="8"/>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68" name="Freeform 1058"/>
              <p:cNvSpPr/>
              <p:nvPr/>
            </p:nvSpPr>
            <p:spPr bwMode="auto">
              <a:xfrm>
                <a:off x="9844088" y="-4027488"/>
                <a:ext cx="44450" cy="44450"/>
              </a:xfrm>
              <a:custGeom>
                <a:avLst/>
                <a:gdLst/>
                <a:ahLst/>
                <a:cxnLst>
                  <a:cxn ang="0">
                    <a:pos x="14" y="24"/>
                  </a:cxn>
                  <a:cxn ang="0">
                    <a:pos x="14" y="24"/>
                  </a:cxn>
                  <a:cxn ang="0">
                    <a:pos x="10" y="24"/>
                  </a:cxn>
                  <a:cxn ang="0">
                    <a:pos x="10" y="24"/>
                  </a:cxn>
                  <a:cxn ang="0">
                    <a:pos x="8" y="20"/>
                  </a:cxn>
                  <a:cxn ang="0">
                    <a:pos x="0" y="20"/>
                  </a:cxn>
                  <a:cxn ang="0">
                    <a:pos x="0" y="20"/>
                  </a:cxn>
                  <a:cxn ang="0">
                    <a:pos x="2" y="24"/>
                  </a:cxn>
                  <a:cxn ang="0">
                    <a:pos x="4" y="26"/>
                  </a:cxn>
                  <a:cxn ang="0">
                    <a:pos x="4" y="26"/>
                  </a:cxn>
                  <a:cxn ang="0">
                    <a:pos x="8" y="28"/>
                  </a:cxn>
                  <a:cxn ang="0">
                    <a:pos x="14" y="28"/>
                  </a:cxn>
                  <a:cxn ang="0">
                    <a:pos x="14" y="28"/>
                  </a:cxn>
                  <a:cxn ang="0">
                    <a:pos x="20" y="28"/>
                  </a:cxn>
                  <a:cxn ang="0">
                    <a:pos x="24" y="24"/>
                  </a:cxn>
                  <a:cxn ang="0">
                    <a:pos x="24" y="24"/>
                  </a:cxn>
                  <a:cxn ang="0">
                    <a:pos x="26" y="22"/>
                  </a:cxn>
                  <a:cxn ang="0">
                    <a:pos x="28" y="18"/>
                  </a:cxn>
                  <a:cxn ang="0">
                    <a:pos x="28" y="18"/>
                  </a:cxn>
                  <a:cxn ang="0">
                    <a:pos x="26" y="14"/>
                  </a:cxn>
                  <a:cxn ang="0">
                    <a:pos x="24" y="12"/>
                  </a:cxn>
                  <a:cxn ang="0">
                    <a:pos x="24" y="12"/>
                  </a:cxn>
                  <a:cxn ang="0">
                    <a:pos x="20" y="10"/>
                  </a:cxn>
                  <a:cxn ang="0">
                    <a:pos x="14" y="8"/>
                  </a:cxn>
                  <a:cxn ang="0">
                    <a:pos x="14" y="8"/>
                  </a:cxn>
                  <a:cxn ang="0">
                    <a:pos x="10" y="10"/>
                  </a:cxn>
                  <a:cxn ang="0">
                    <a:pos x="10" y="4"/>
                  </a:cxn>
                  <a:cxn ang="0">
                    <a:pos x="26" y="4"/>
                  </a:cxn>
                  <a:cxn ang="0">
                    <a:pos x="26" y="0"/>
                  </a:cxn>
                  <a:cxn ang="0">
                    <a:pos x="6" y="0"/>
                  </a:cxn>
                  <a:cxn ang="0">
                    <a:pos x="2" y="14"/>
                  </a:cxn>
                  <a:cxn ang="0">
                    <a:pos x="8" y="16"/>
                  </a:cxn>
                  <a:cxn ang="0">
                    <a:pos x="8" y="16"/>
                  </a:cxn>
                  <a:cxn ang="0">
                    <a:pos x="14" y="14"/>
                  </a:cxn>
                  <a:cxn ang="0">
                    <a:pos x="14" y="14"/>
                  </a:cxn>
                  <a:cxn ang="0">
                    <a:pos x="18" y="14"/>
                  </a:cxn>
                  <a:cxn ang="0">
                    <a:pos x="18" y="14"/>
                  </a:cxn>
                  <a:cxn ang="0">
                    <a:pos x="20" y="18"/>
                  </a:cxn>
                  <a:cxn ang="0">
                    <a:pos x="20" y="18"/>
                  </a:cxn>
                  <a:cxn ang="0">
                    <a:pos x="18" y="22"/>
                  </a:cxn>
                  <a:cxn ang="0">
                    <a:pos x="18" y="22"/>
                  </a:cxn>
                  <a:cxn ang="0">
                    <a:pos x="14" y="24"/>
                  </a:cxn>
                  <a:cxn ang="0">
                    <a:pos x="14" y="24"/>
                  </a:cxn>
                </a:cxnLst>
                <a:rect l="0" t="0" r="r" b="b"/>
                <a:pathLst>
                  <a:path w="28" h="28">
                    <a:moveTo>
                      <a:pt x="14" y="24"/>
                    </a:moveTo>
                    <a:lnTo>
                      <a:pt x="14" y="24"/>
                    </a:lnTo>
                    <a:lnTo>
                      <a:pt x="10" y="24"/>
                    </a:lnTo>
                    <a:lnTo>
                      <a:pt x="10" y="24"/>
                    </a:lnTo>
                    <a:lnTo>
                      <a:pt x="8" y="20"/>
                    </a:lnTo>
                    <a:lnTo>
                      <a:pt x="0" y="20"/>
                    </a:lnTo>
                    <a:lnTo>
                      <a:pt x="0" y="20"/>
                    </a:lnTo>
                    <a:lnTo>
                      <a:pt x="2" y="24"/>
                    </a:lnTo>
                    <a:lnTo>
                      <a:pt x="4" y="26"/>
                    </a:lnTo>
                    <a:lnTo>
                      <a:pt x="4" y="26"/>
                    </a:lnTo>
                    <a:lnTo>
                      <a:pt x="8" y="28"/>
                    </a:lnTo>
                    <a:lnTo>
                      <a:pt x="14" y="28"/>
                    </a:lnTo>
                    <a:lnTo>
                      <a:pt x="14" y="28"/>
                    </a:lnTo>
                    <a:lnTo>
                      <a:pt x="20" y="28"/>
                    </a:lnTo>
                    <a:lnTo>
                      <a:pt x="24" y="24"/>
                    </a:lnTo>
                    <a:lnTo>
                      <a:pt x="24" y="24"/>
                    </a:lnTo>
                    <a:lnTo>
                      <a:pt x="26" y="22"/>
                    </a:lnTo>
                    <a:lnTo>
                      <a:pt x="28" y="18"/>
                    </a:lnTo>
                    <a:lnTo>
                      <a:pt x="28" y="18"/>
                    </a:lnTo>
                    <a:lnTo>
                      <a:pt x="26" y="14"/>
                    </a:lnTo>
                    <a:lnTo>
                      <a:pt x="24" y="12"/>
                    </a:lnTo>
                    <a:lnTo>
                      <a:pt x="24" y="12"/>
                    </a:lnTo>
                    <a:lnTo>
                      <a:pt x="20" y="10"/>
                    </a:lnTo>
                    <a:lnTo>
                      <a:pt x="14" y="8"/>
                    </a:lnTo>
                    <a:lnTo>
                      <a:pt x="14" y="8"/>
                    </a:lnTo>
                    <a:lnTo>
                      <a:pt x="10" y="10"/>
                    </a:lnTo>
                    <a:lnTo>
                      <a:pt x="10" y="4"/>
                    </a:lnTo>
                    <a:lnTo>
                      <a:pt x="26" y="4"/>
                    </a:lnTo>
                    <a:lnTo>
                      <a:pt x="26" y="0"/>
                    </a:lnTo>
                    <a:lnTo>
                      <a:pt x="6" y="0"/>
                    </a:lnTo>
                    <a:lnTo>
                      <a:pt x="2" y="14"/>
                    </a:lnTo>
                    <a:lnTo>
                      <a:pt x="8" y="16"/>
                    </a:lnTo>
                    <a:lnTo>
                      <a:pt x="8" y="16"/>
                    </a:lnTo>
                    <a:lnTo>
                      <a:pt x="14" y="14"/>
                    </a:lnTo>
                    <a:lnTo>
                      <a:pt x="14" y="14"/>
                    </a:lnTo>
                    <a:lnTo>
                      <a:pt x="18" y="14"/>
                    </a:lnTo>
                    <a:lnTo>
                      <a:pt x="18" y="14"/>
                    </a:lnTo>
                    <a:lnTo>
                      <a:pt x="20" y="18"/>
                    </a:lnTo>
                    <a:lnTo>
                      <a:pt x="20" y="18"/>
                    </a:lnTo>
                    <a:lnTo>
                      <a:pt x="18" y="22"/>
                    </a:lnTo>
                    <a:lnTo>
                      <a:pt x="18" y="22"/>
                    </a:lnTo>
                    <a:lnTo>
                      <a:pt x="14" y="24"/>
                    </a:lnTo>
                    <a:lnTo>
                      <a:pt x="14"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69" name="Freeform 1059"/>
              <p:cNvSpPr/>
              <p:nvPr/>
            </p:nvSpPr>
            <p:spPr bwMode="auto">
              <a:xfrm>
                <a:off x="9793288" y="-4030663"/>
                <a:ext cx="41275" cy="47625"/>
              </a:xfrm>
              <a:custGeom>
                <a:avLst/>
                <a:gdLst/>
                <a:ahLst/>
                <a:cxnLst>
                  <a:cxn ang="0">
                    <a:pos x="12" y="18"/>
                  </a:cxn>
                  <a:cxn ang="0">
                    <a:pos x="12" y="18"/>
                  </a:cxn>
                  <a:cxn ang="0">
                    <a:pos x="2" y="24"/>
                  </a:cxn>
                  <a:cxn ang="0">
                    <a:pos x="2" y="24"/>
                  </a:cxn>
                  <a:cxn ang="0">
                    <a:pos x="0" y="30"/>
                  </a:cxn>
                  <a:cxn ang="0">
                    <a:pos x="26" y="30"/>
                  </a:cxn>
                  <a:cxn ang="0">
                    <a:pos x="26" y="26"/>
                  </a:cxn>
                  <a:cxn ang="0">
                    <a:pos x="12" y="26"/>
                  </a:cxn>
                  <a:cxn ang="0">
                    <a:pos x="12" y="26"/>
                  </a:cxn>
                  <a:cxn ang="0">
                    <a:pos x="14" y="24"/>
                  </a:cxn>
                  <a:cxn ang="0">
                    <a:pos x="14" y="24"/>
                  </a:cxn>
                  <a:cxn ang="0">
                    <a:pos x="18" y="20"/>
                  </a:cxn>
                  <a:cxn ang="0">
                    <a:pos x="18" y="20"/>
                  </a:cxn>
                  <a:cxn ang="0">
                    <a:pos x="22" y="16"/>
                  </a:cxn>
                  <a:cxn ang="0">
                    <a:pos x="22" y="16"/>
                  </a:cxn>
                  <a:cxn ang="0">
                    <a:pos x="26" y="12"/>
                  </a:cxn>
                  <a:cxn ang="0">
                    <a:pos x="26" y="12"/>
                  </a:cxn>
                  <a:cxn ang="0">
                    <a:pos x="26" y="8"/>
                  </a:cxn>
                  <a:cxn ang="0">
                    <a:pos x="26" y="8"/>
                  </a:cxn>
                  <a:cxn ang="0">
                    <a:pos x="26" y="6"/>
                  </a:cxn>
                  <a:cxn ang="0">
                    <a:pos x="24" y="4"/>
                  </a:cxn>
                  <a:cxn ang="0">
                    <a:pos x="24" y="4"/>
                  </a:cxn>
                  <a:cxn ang="0">
                    <a:pos x="20" y="2"/>
                  </a:cxn>
                  <a:cxn ang="0">
                    <a:pos x="14" y="0"/>
                  </a:cxn>
                  <a:cxn ang="0">
                    <a:pos x="14" y="0"/>
                  </a:cxn>
                  <a:cxn ang="0">
                    <a:pos x="6" y="2"/>
                  </a:cxn>
                  <a:cxn ang="0">
                    <a:pos x="6" y="2"/>
                  </a:cxn>
                  <a:cxn ang="0">
                    <a:pos x="2" y="6"/>
                  </a:cxn>
                  <a:cxn ang="0">
                    <a:pos x="0" y="10"/>
                  </a:cxn>
                  <a:cxn ang="0">
                    <a:pos x="8" y="10"/>
                  </a:cxn>
                  <a:cxn ang="0">
                    <a:pos x="8" y="10"/>
                  </a:cxn>
                  <a:cxn ang="0">
                    <a:pos x="10" y="6"/>
                  </a:cxn>
                  <a:cxn ang="0">
                    <a:pos x="10" y="6"/>
                  </a:cxn>
                  <a:cxn ang="0">
                    <a:pos x="14" y="6"/>
                  </a:cxn>
                  <a:cxn ang="0">
                    <a:pos x="14" y="6"/>
                  </a:cxn>
                  <a:cxn ang="0">
                    <a:pos x="18" y="6"/>
                  </a:cxn>
                  <a:cxn ang="0">
                    <a:pos x="18" y="6"/>
                  </a:cxn>
                  <a:cxn ang="0">
                    <a:pos x="20" y="10"/>
                  </a:cxn>
                  <a:cxn ang="0">
                    <a:pos x="20" y="10"/>
                  </a:cxn>
                  <a:cxn ang="0">
                    <a:pos x="18" y="12"/>
                  </a:cxn>
                  <a:cxn ang="0">
                    <a:pos x="18" y="12"/>
                  </a:cxn>
                  <a:cxn ang="0">
                    <a:pos x="12" y="18"/>
                  </a:cxn>
                  <a:cxn ang="0">
                    <a:pos x="12" y="18"/>
                  </a:cxn>
                </a:cxnLst>
                <a:rect l="0" t="0" r="r" b="b"/>
                <a:pathLst>
                  <a:path w="26" h="30">
                    <a:moveTo>
                      <a:pt x="12" y="18"/>
                    </a:moveTo>
                    <a:lnTo>
                      <a:pt x="12" y="18"/>
                    </a:lnTo>
                    <a:lnTo>
                      <a:pt x="2" y="24"/>
                    </a:lnTo>
                    <a:lnTo>
                      <a:pt x="2" y="24"/>
                    </a:lnTo>
                    <a:lnTo>
                      <a:pt x="0" y="30"/>
                    </a:lnTo>
                    <a:lnTo>
                      <a:pt x="26" y="30"/>
                    </a:lnTo>
                    <a:lnTo>
                      <a:pt x="26" y="26"/>
                    </a:lnTo>
                    <a:lnTo>
                      <a:pt x="12" y="26"/>
                    </a:lnTo>
                    <a:lnTo>
                      <a:pt x="12" y="26"/>
                    </a:lnTo>
                    <a:lnTo>
                      <a:pt x="14" y="24"/>
                    </a:lnTo>
                    <a:lnTo>
                      <a:pt x="14" y="24"/>
                    </a:lnTo>
                    <a:lnTo>
                      <a:pt x="18" y="20"/>
                    </a:lnTo>
                    <a:lnTo>
                      <a:pt x="18" y="20"/>
                    </a:lnTo>
                    <a:lnTo>
                      <a:pt x="22" y="16"/>
                    </a:lnTo>
                    <a:lnTo>
                      <a:pt x="22" y="16"/>
                    </a:lnTo>
                    <a:lnTo>
                      <a:pt x="26" y="12"/>
                    </a:lnTo>
                    <a:lnTo>
                      <a:pt x="26" y="12"/>
                    </a:lnTo>
                    <a:lnTo>
                      <a:pt x="26" y="8"/>
                    </a:lnTo>
                    <a:lnTo>
                      <a:pt x="26" y="8"/>
                    </a:lnTo>
                    <a:lnTo>
                      <a:pt x="26" y="6"/>
                    </a:lnTo>
                    <a:lnTo>
                      <a:pt x="24" y="4"/>
                    </a:lnTo>
                    <a:lnTo>
                      <a:pt x="24" y="4"/>
                    </a:lnTo>
                    <a:lnTo>
                      <a:pt x="20" y="2"/>
                    </a:lnTo>
                    <a:lnTo>
                      <a:pt x="14" y="0"/>
                    </a:lnTo>
                    <a:lnTo>
                      <a:pt x="14" y="0"/>
                    </a:lnTo>
                    <a:lnTo>
                      <a:pt x="6" y="2"/>
                    </a:lnTo>
                    <a:lnTo>
                      <a:pt x="6" y="2"/>
                    </a:lnTo>
                    <a:lnTo>
                      <a:pt x="2" y="6"/>
                    </a:lnTo>
                    <a:lnTo>
                      <a:pt x="0" y="10"/>
                    </a:lnTo>
                    <a:lnTo>
                      <a:pt x="8" y="10"/>
                    </a:lnTo>
                    <a:lnTo>
                      <a:pt x="8" y="10"/>
                    </a:lnTo>
                    <a:lnTo>
                      <a:pt x="10" y="6"/>
                    </a:lnTo>
                    <a:lnTo>
                      <a:pt x="10" y="6"/>
                    </a:lnTo>
                    <a:lnTo>
                      <a:pt x="14" y="6"/>
                    </a:lnTo>
                    <a:lnTo>
                      <a:pt x="14" y="6"/>
                    </a:lnTo>
                    <a:lnTo>
                      <a:pt x="18" y="6"/>
                    </a:lnTo>
                    <a:lnTo>
                      <a:pt x="18" y="6"/>
                    </a:lnTo>
                    <a:lnTo>
                      <a:pt x="20" y="10"/>
                    </a:lnTo>
                    <a:lnTo>
                      <a:pt x="20" y="10"/>
                    </a:lnTo>
                    <a:lnTo>
                      <a:pt x="18" y="12"/>
                    </a:lnTo>
                    <a:lnTo>
                      <a:pt x="18" y="12"/>
                    </a:lnTo>
                    <a:lnTo>
                      <a:pt x="12" y="18"/>
                    </a:lnTo>
                    <a:lnTo>
                      <a:pt x="12" y="18"/>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70" name="Freeform 1060"/>
              <p:cNvSpPr/>
              <p:nvPr/>
            </p:nvSpPr>
            <p:spPr bwMode="auto">
              <a:xfrm>
                <a:off x="8961438" y="-1744663"/>
                <a:ext cx="82550" cy="47625"/>
              </a:xfrm>
              <a:custGeom>
                <a:avLst/>
                <a:gdLst/>
                <a:ahLst/>
                <a:cxnLst>
                  <a:cxn ang="0">
                    <a:pos x="0" y="0"/>
                  </a:cxn>
                  <a:cxn ang="0">
                    <a:pos x="0" y="14"/>
                  </a:cxn>
                  <a:cxn ang="0">
                    <a:pos x="0" y="30"/>
                  </a:cxn>
                  <a:cxn ang="0">
                    <a:pos x="26" y="22"/>
                  </a:cxn>
                  <a:cxn ang="0">
                    <a:pos x="52" y="14"/>
                  </a:cxn>
                  <a:cxn ang="0">
                    <a:pos x="26" y="8"/>
                  </a:cxn>
                  <a:cxn ang="0">
                    <a:pos x="0" y="0"/>
                  </a:cxn>
                </a:cxnLst>
                <a:rect l="0" t="0" r="r" b="b"/>
                <a:pathLst>
                  <a:path w="52" h="30">
                    <a:moveTo>
                      <a:pt x="0" y="0"/>
                    </a:moveTo>
                    <a:lnTo>
                      <a:pt x="0" y="14"/>
                    </a:lnTo>
                    <a:lnTo>
                      <a:pt x="0" y="30"/>
                    </a:lnTo>
                    <a:lnTo>
                      <a:pt x="26" y="22"/>
                    </a:lnTo>
                    <a:lnTo>
                      <a:pt x="52" y="14"/>
                    </a:lnTo>
                    <a:lnTo>
                      <a:pt x="26" y="8"/>
                    </a:lnTo>
                    <a:lnTo>
                      <a:pt x="0" y="0"/>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71" name="Freeform 1061"/>
              <p:cNvSpPr/>
              <p:nvPr/>
            </p:nvSpPr>
            <p:spPr bwMode="auto">
              <a:xfrm>
                <a:off x="9024938" y="-1779588"/>
                <a:ext cx="31750" cy="47625"/>
              </a:xfrm>
              <a:custGeom>
                <a:avLst/>
                <a:gdLst/>
                <a:ahLst/>
                <a:cxnLst>
                  <a:cxn ang="0">
                    <a:pos x="14" y="14"/>
                  </a:cxn>
                  <a:cxn ang="0">
                    <a:pos x="14" y="14"/>
                  </a:cxn>
                  <a:cxn ang="0">
                    <a:pos x="16" y="10"/>
                  </a:cxn>
                  <a:cxn ang="0">
                    <a:pos x="18" y="8"/>
                  </a:cxn>
                  <a:cxn ang="0">
                    <a:pos x="18" y="8"/>
                  </a:cxn>
                  <a:cxn ang="0">
                    <a:pos x="16" y="2"/>
                  </a:cxn>
                  <a:cxn ang="0">
                    <a:pos x="16" y="2"/>
                  </a:cxn>
                  <a:cxn ang="0">
                    <a:pos x="14" y="0"/>
                  </a:cxn>
                  <a:cxn ang="0">
                    <a:pos x="10" y="0"/>
                  </a:cxn>
                  <a:cxn ang="0">
                    <a:pos x="10" y="0"/>
                  </a:cxn>
                  <a:cxn ang="0">
                    <a:pos x="6" y="2"/>
                  </a:cxn>
                  <a:cxn ang="0">
                    <a:pos x="6" y="2"/>
                  </a:cxn>
                  <a:cxn ang="0">
                    <a:pos x="2" y="4"/>
                  </a:cxn>
                  <a:cxn ang="0">
                    <a:pos x="2" y="4"/>
                  </a:cxn>
                  <a:cxn ang="0">
                    <a:pos x="0" y="8"/>
                  </a:cxn>
                  <a:cxn ang="0">
                    <a:pos x="6" y="8"/>
                  </a:cxn>
                  <a:cxn ang="0">
                    <a:pos x="6" y="8"/>
                  </a:cxn>
                  <a:cxn ang="0">
                    <a:pos x="8" y="6"/>
                  </a:cxn>
                  <a:cxn ang="0">
                    <a:pos x="8" y="6"/>
                  </a:cxn>
                  <a:cxn ang="0">
                    <a:pos x="10" y="4"/>
                  </a:cxn>
                  <a:cxn ang="0">
                    <a:pos x="10" y="4"/>
                  </a:cxn>
                  <a:cxn ang="0">
                    <a:pos x="12" y="6"/>
                  </a:cxn>
                  <a:cxn ang="0">
                    <a:pos x="12" y="6"/>
                  </a:cxn>
                  <a:cxn ang="0">
                    <a:pos x="12" y="8"/>
                  </a:cxn>
                  <a:cxn ang="0">
                    <a:pos x="12" y="8"/>
                  </a:cxn>
                  <a:cxn ang="0">
                    <a:pos x="12" y="10"/>
                  </a:cxn>
                  <a:cxn ang="0">
                    <a:pos x="12" y="10"/>
                  </a:cxn>
                  <a:cxn ang="0">
                    <a:pos x="8" y="12"/>
                  </a:cxn>
                  <a:cxn ang="0">
                    <a:pos x="8" y="16"/>
                  </a:cxn>
                  <a:cxn ang="0">
                    <a:pos x="8" y="16"/>
                  </a:cxn>
                  <a:cxn ang="0">
                    <a:pos x="10" y="16"/>
                  </a:cxn>
                  <a:cxn ang="0">
                    <a:pos x="10" y="16"/>
                  </a:cxn>
                  <a:cxn ang="0">
                    <a:pos x="12" y="16"/>
                  </a:cxn>
                  <a:cxn ang="0">
                    <a:pos x="12" y="16"/>
                  </a:cxn>
                  <a:cxn ang="0">
                    <a:pos x="14" y="20"/>
                  </a:cxn>
                  <a:cxn ang="0">
                    <a:pos x="14" y="20"/>
                  </a:cxn>
                  <a:cxn ang="0">
                    <a:pos x="12" y="24"/>
                  </a:cxn>
                  <a:cxn ang="0">
                    <a:pos x="12" y="24"/>
                  </a:cxn>
                  <a:cxn ang="0">
                    <a:pos x="10" y="24"/>
                  </a:cxn>
                  <a:cxn ang="0">
                    <a:pos x="10" y="24"/>
                  </a:cxn>
                  <a:cxn ang="0">
                    <a:pos x="8" y="24"/>
                  </a:cxn>
                  <a:cxn ang="0">
                    <a:pos x="8" y="24"/>
                  </a:cxn>
                  <a:cxn ang="0">
                    <a:pos x="6" y="20"/>
                  </a:cxn>
                  <a:cxn ang="0">
                    <a:pos x="0" y="22"/>
                  </a:cxn>
                  <a:cxn ang="0">
                    <a:pos x="0" y="22"/>
                  </a:cxn>
                  <a:cxn ang="0">
                    <a:pos x="2" y="24"/>
                  </a:cxn>
                  <a:cxn ang="0">
                    <a:pos x="4" y="28"/>
                  </a:cxn>
                  <a:cxn ang="0">
                    <a:pos x="4" y="28"/>
                  </a:cxn>
                  <a:cxn ang="0">
                    <a:pos x="6" y="28"/>
                  </a:cxn>
                  <a:cxn ang="0">
                    <a:pos x="10" y="30"/>
                  </a:cxn>
                  <a:cxn ang="0">
                    <a:pos x="10" y="30"/>
                  </a:cxn>
                  <a:cxn ang="0">
                    <a:pos x="14" y="28"/>
                  </a:cxn>
                  <a:cxn ang="0">
                    <a:pos x="16" y="26"/>
                  </a:cxn>
                  <a:cxn ang="0">
                    <a:pos x="16" y="26"/>
                  </a:cxn>
                  <a:cxn ang="0">
                    <a:pos x="18" y="24"/>
                  </a:cxn>
                  <a:cxn ang="0">
                    <a:pos x="20" y="20"/>
                  </a:cxn>
                  <a:cxn ang="0">
                    <a:pos x="20" y="20"/>
                  </a:cxn>
                  <a:cxn ang="0">
                    <a:pos x="18" y="16"/>
                  </a:cxn>
                  <a:cxn ang="0">
                    <a:pos x="18" y="16"/>
                  </a:cxn>
                  <a:cxn ang="0">
                    <a:pos x="14" y="14"/>
                  </a:cxn>
                  <a:cxn ang="0">
                    <a:pos x="14" y="14"/>
                  </a:cxn>
                </a:cxnLst>
                <a:rect l="0" t="0" r="r" b="b"/>
                <a:pathLst>
                  <a:path w="20" h="30">
                    <a:moveTo>
                      <a:pt x="14" y="14"/>
                    </a:moveTo>
                    <a:lnTo>
                      <a:pt x="14" y="14"/>
                    </a:lnTo>
                    <a:lnTo>
                      <a:pt x="16" y="10"/>
                    </a:lnTo>
                    <a:lnTo>
                      <a:pt x="18" y="8"/>
                    </a:lnTo>
                    <a:lnTo>
                      <a:pt x="18" y="8"/>
                    </a:lnTo>
                    <a:lnTo>
                      <a:pt x="16" y="2"/>
                    </a:lnTo>
                    <a:lnTo>
                      <a:pt x="16" y="2"/>
                    </a:lnTo>
                    <a:lnTo>
                      <a:pt x="14" y="0"/>
                    </a:lnTo>
                    <a:lnTo>
                      <a:pt x="10" y="0"/>
                    </a:lnTo>
                    <a:lnTo>
                      <a:pt x="10" y="0"/>
                    </a:lnTo>
                    <a:lnTo>
                      <a:pt x="6" y="2"/>
                    </a:lnTo>
                    <a:lnTo>
                      <a:pt x="6" y="2"/>
                    </a:lnTo>
                    <a:lnTo>
                      <a:pt x="2" y="4"/>
                    </a:lnTo>
                    <a:lnTo>
                      <a:pt x="2" y="4"/>
                    </a:lnTo>
                    <a:lnTo>
                      <a:pt x="0" y="8"/>
                    </a:lnTo>
                    <a:lnTo>
                      <a:pt x="6" y="8"/>
                    </a:lnTo>
                    <a:lnTo>
                      <a:pt x="6" y="8"/>
                    </a:lnTo>
                    <a:lnTo>
                      <a:pt x="8" y="6"/>
                    </a:lnTo>
                    <a:lnTo>
                      <a:pt x="8" y="6"/>
                    </a:lnTo>
                    <a:lnTo>
                      <a:pt x="10" y="4"/>
                    </a:lnTo>
                    <a:lnTo>
                      <a:pt x="10" y="4"/>
                    </a:lnTo>
                    <a:lnTo>
                      <a:pt x="12" y="6"/>
                    </a:lnTo>
                    <a:lnTo>
                      <a:pt x="12" y="6"/>
                    </a:lnTo>
                    <a:lnTo>
                      <a:pt x="12" y="8"/>
                    </a:lnTo>
                    <a:lnTo>
                      <a:pt x="12" y="8"/>
                    </a:lnTo>
                    <a:lnTo>
                      <a:pt x="12" y="10"/>
                    </a:lnTo>
                    <a:lnTo>
                      <a:pt x="12" y="10"/>
                    </a:lnTo>
                    <a:lnTo>
                      <a:pt x="8" y="12"/>
                    </a:lnTo>
                    <a:lnTo>
                      <a:pt x="8" y="16"/>
                    </a:lnTo>
                    <a:lnTo>
                      <a:pt x="8" y="16"/>
                    </a:lnTo>
                    <a:lnTo>
                      <a:pt x="10" y="16"/>
                    </a:lnTo>
                    <a:lnTo>
                      <a:pt x="10" y="16"/>
                    </a:lnTo>
                    <a:lnTo>
                      <a:pt x="12" y="16"/>
                    </a:lnTo>
                    <a:lnTo>
                      <a:pt x="12" y="16"/>
                    </a:lnTo>
                    <a:lnTo>
                      <a:pt x="14" y="20"/>
                    </a:lnTo>
                    <a:lnTo>
                      <a:pt x="14" y="20"/>
                    </a:lnTo>
                    <a:lnTo>
                      <a:pt x="12" y="24"/>
                    </a:lnTo>
                    <a:lnTo>
                      <a:pt x="12" y="24"/>
                    </a:lnTo>
                    <a:lnTo>
                      <a:pt x="10" y="24"/>
                    </a:lnTo>
                    <a:lnTo>
                      <a:pt x="10" y="24"/>
                    </a:lnTo>
                    <a:lnTo>
                      <a:pt x="8" y="24"/>
                    </a:lnTo>
                    <a:lnTo>
                      <a:pt x="8" y="24"/>
                    </a:lnTo>
                    <a:lnTo>
                      <a:pt x="6" y="20"/>
                    </a:lnTo>
                    <a:lnTo>
                      <a:pt x="0" y="22"/>
                    </a:lnTo>
                    <a:lnTo>
                      <a:pt x="0" y="22"/>
                    </a:lnTo>
                    <a:lnTo>
                      <a:pt x="2" y="24"/>
                    </a:lnTo>
                    <a:lnTo>
                      <a:pt x="4" y="28"/>
                    </a:lnTo>
                    <a:lnTo>
                      <a:pt x="4" y="28"/>
                    </a:lnTo>
                    <a:lnTo>
                      <a:pt x="6" y="28"/>
                    </a:lnTo>
                    <a:lnTo>
                      <a:pt x="10" y="30"/>
                    </a:lnTo>
                    <a:lnTo>
                      <a:pt x="10" y="30"/>
                    </a:lnTo>
                    <a:lnTo>
                      <a:pt x="14" y="28"/>
                    </a:lnTo>
                    <a:lnTo>
                      <a:pt x="16" y="26"/>
                    </a:lnTo>
                    <a:lnTo>
                      <a:pt x="16" y="26"/>
                    </a:lnTo>
                    <a:lnTo>
                      <a:pt x="18" y="24"/>
                    </a:lnTo>
                    <a:lnTo>
                      <a:pt x="20" y="20"/>
                    </a:lnTo>
                    <a:lnTo>
                      <a:pt x="20" y="20"/>
                    </a:lnTo>
                    <a:lnTo>
                      <a:pt x="18" y="16"/>
                    </a:lnTo>
                    <a:lnTo>
                      <a:pt x="18" y="16"/>
                    </a:lnTo>
                    <a:lnTo>
                      <a:pt x="14" y="14"/>
                    </a:lnTo>
                    <a:lnTo>
                      <a:pt x="14" y="1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72" name="Freeform 1062"/>
              <p:cNvSpPr/>
              <p:nvPr/>
            </p:nvSpPr>
            <p:spPr bwMode="auto">
              <a:xfrm>
                <a:off x="8199438" y="-1779588"/>
                <a:ext cx="38100" cy="69850"/>
              </a:xfrm>
              <a:custGeom>
                <a:avLst/>
                <a:gdLst/>
                <a:ahLst/>
                <a:cxnLst>
                  <a:cxn ang="0">
                    <a:pos x="20" y="20"/>
                  </a:cxn>
                  <a:cxn ang="0">
                    <a:pos x="22" y="16"/>
                  </a:cxn>
                  <a:cxn ang="0">
                    <a:pos x="24" y="12"/>
                  </a:cxn>
                  <a:cxn ang="0">
                    <a:pos x="20" y="4"/>
                  </a:cxn>
                  <a:cxn ang="0">
                    <a:pos x="16" y="2"/>
                  </a:cxn>
                  <a:cxn ang="0">
                    <a:pos x="10" y="0"/>
                  </a:cxn>
                  <a:cxn ang="0">
                    <a:pos x="2" y="2"/>
                  </a:cxn>
                  <a:cxn ang="0">
                    <a:pos x="0" y="6"/>
                  </a:cxn>
                  <a:cxn ang="0">
                    <a:pos x="0" y="14"/>
                  </a:cxn>
                  <a:cxn ang="0">
                    <a:pos x="10" y="10"/>
                  </a:cxn>
                  <a:cxn ang="0">
                    <a:pos x="10" y="8"/>
                  </a:cxn>
                  <a:cxn ang="0">
                    <a:pos x="12" y="6"/>
                  </a:cxn>
                  <a:cxn ang="0">
                    <a:pos x="12" y="8"/>
                  </a:cxn>
                  <a:cxn ang="0">
                    <a:pos x="14" y="10"/>
                  </a:cxn>
                  <a:cxn ang="0">
                    <a:pos x="14" y="12"/>
                  </a:cxn>
                  <a:cxn ang="0">
                    <a:pos x="12" y="16"/>
                  </a:cxn>
                  <a:cxn ang="0">
                    <a:pos x="12" y="18"/>
                  </a:cxn>
                  <a:cxn ang="0">
                    <a:pos x="8" y="24"/>
                  </a:cxn>
                  <a:cxn ang="0">
                    <a:pos x="12" y="24"/>
                  </a:cxn>
                  <a:cxn ang="0">
                    <a:pos x="12" y="26"/>
                  </a:cxn>
                  <a:cxn ang="0">
                    <a:pos x="14" y="28"/>
                  </a:cxn>
                  <a:cxn ang="0">
                    <a:pos x="14" y="32"/>
                  </a:cxn>
                  <a:cxn ang="0">
                    <a:pos x="12" y="36"/>
                  </a:cxn>
                  <a:cxn ang="0">
                    <a:pos x="12" y="38"/>
                  </a:cxn>
                  <a:cxn ang="0">
                    <a:pos x="10" y="36"/>
                  </a:cxn>
                  <a:cxn ang="0">
                    <a:pos x="10" y="26"/>
                  </a:cxn>
                  <a:cxn ang="0">
                    <a:pos x="0" y="30"/>
                  </a:cxn>
                  <a:cxn ang="0">
                    <a:pos x="0" y="38"/>
                  </a:cxn>
                  <a:cxn ang="0">
                    <a:pos x="4" y="42"/>
                  </a:cxn>
                  <a:cxn ang="0">
                    <a:pos x="12" y="44"/>
                  </a:cxn>
                  <a:cxn ang="0">
                    <a:pos x="18" y="42"/>
                  </a:cxn>
                  <a:cxn ang="0">
                    <a:pos x="22" y="38"/>
                  </a:cxn>
                  <a:cxn ang="0">
                    <a:pos x="24" y="30"/>
                  </a:cxn>
                  <a:cxn ang="0">
                    <a:pos x="22" y="22"/>
                  </a:cxn>
                  <a:cxn ang="0">
                    <a:pos x="20" y="20"/>
                  </a:cxn>
                </a:cxnLst>
                <a:rect l="0" t="0" r="r" b="b"/>
                <a:pathLst>
                  <a:path w="24" h="44">
                    <a:moveTo>
                      <a:pt x="20" y="20"/>
                    </a:moveTo>
                    <a:lnTo>
                      <a:pt x="20" y="20"/>
                    </a:lnTo>
                    <a:lnTo>
                      <a:pt x="22" y="16"/>
                    </a:lnTo>
                    <a:lnTo>
                      <a:pt x="22" y="16"/>
                    </a:lnTo>
                    <a:lnTo>
                      <a:pt x="24" y="12"/>
                    </a:lnTo>
                    <a:lnTo>
                      <a:pt x="24" y="12"/>
                    </a:lnTo>
                    <a:lnTo>
                      <a:pt x="22" y="6"/>
                    </a:lnTo>
                    <a:lnTo>
                      <a:pt x="20" y="4"/>
                    </a:lnTo>
                    <a:lnTo>
                      <a:pt x="20" y="4"/>
                    </a:lnTo>
                    <a:lnTo>
                      <a:pt x="16" y="2"/>
                    </a:lnTo>
                    <a:lnTo>
                      <a:pt x="10" y="0"/>
                    </a:lnTo>
                    <a:lnTo>
                      <a:pt x="10" y="0"/>
                    </a:lnTo>
                    <a:lnTo>
                      <a:pt x="6" y="2"/>
                    </a:lnTo>
                    <a:lnTo>
                      <a:pt x="2" y="2"/>
                    </a:lnTo>
                    <a:lnTo>
                      <a:pt x="2" y="2"/>
                    </a:lnTo>
                    <a:lnTo>
                      <a:pt x="0" y="6"/>
                    </a:lnTo>
                    <a:lnTo>
                      <a:pt x="0" y="10"/>
                    </a:lnTo>
                    <a:lnTo>
                      <a:pt x="0" y="14"/>
                    </a:lnTo>
                    <a:lnTo>
                      <a:pt x="10" y="14"/>
                    </a:lnTo>
                    <a:lnTo>
                      <a:pt x="10" y="10"/>
                    </a:lnTo>
                    <a:lnTo>
                      <a:pt x="10" y="10"/>
                    </a:lnTo>
                    <a:lnTo>
                      <a:pt x="10" y="8"/>
                    </a:lnTo>
                    <a:lnTo>
                      <a:pt x="10" y="8"/>
                    </a:lnTo>
                    <a:lnTo>
                      <a:pt x="12" y="6"/>
                    </a:lnTo>
                    <a:lnTo>
                      <a:pt x="12" y="6"/>
                    </a:lnTo>
                    <a:lnTo>
                      <a:pt x="12" y="8"/>
                    </a:lnTo>
                    <a:lnTo>
                      <a:pt x="12" y="8"/>
                    </a:lnTo>
                    <a:lnTo>
                      <a:pt x="14" y="10"/>
                    </a:lnTo>
                    <a:lnTo>
                      <a:pt x="14" y="12"/>
                    </a:lnTo>
                    <a:lnTo>
                      <a:pt x="14" y="12"/>
                    </a:lnTo>
                    <a:lnTo>
                      <a:pt x="12" y="16"/>
                    </a:lnTo>
                    <a:lnTo>
                      <a:pt x="12" y="16"/>
                    </a:lnTo>
                    <a:lnTo>
                      <a:pt x="12" y="18"/>
                    </a:lnTo>
                    <a:lnTo>
                      <a:pt x="12" y="18"/>
                    </a:lnTo>
                    <a:lnTo>
                      <a:pt x="8" y="18"/>
                    </a:lnTo>
                    <a:lnTo>
                      <a:pt x="8" y="24"/>
                    </a:lnTo>
                    <a:lnTo>
                      <a:pt x="8" y="24"/>
                    </a:lnTo>
                    <a:lnTo>
                      <a:pt x="12" y="24"/>
                    </a:lnTo>
                    <a:lnTo>
                      <a:pt x="12" y="24"/>
                    </a:lnTo>
                    <a:lnTo>
                      <a:pt x="12" y="26"/>
                    </a:lnTo>
                    <a:lnTo>
                      <a:pt x="12" y="26"/>
                    </a:lnTo>
                    <a:lnTo>
                      <a:pt x="14" y="28"/>
                    </a:lnTo>
                    <a:lnTo>
                      <a:pt x="14" y="32"/>
                    </a:lnTo>
                    <a:lnTo>
                      <a:pt x="14" y="32"/>
                    </a:lnTo>
                    <a:lnTo>
                      <a:pt x="12" y="36"/>
                    </a:lnTo>
                    <a:lnTo>
                      <a:pt x="12" y="36"/>
                    </a:lnTo>
                    <a:lnTo>
                      <a:pt x="12" y="38"/>
                    </a:lnTo>
                    <a:lnTo>
                      <a:pt x="12" y="38"/>
                    </a:lnTo>
                    <a:lnTo>
                      <a:pt x="10" y="36"/>
                    </a:lnTo>
                    <a:lnTo>
                      <a:pt x="10" y="36"/>
                    </a:lnTo>
                    <a:lnTo>
                      <a:pt x="10" y="34"/>
                    </a:lnTo>
                    <a:lnTo>
                      <a:pt x="10" y="26"/>
                    </a:lnTo>
                    <a:lnTo>
                      <a:pt x="0" y="26"/>
                    </a:lnTo>
                    <a:lnTo>
                      <a:pt x="0" y="30"/>
                    </a:lnTo>
                    <a:lnTo>
                      <a:pt x="0" y="30"/>
                    </a:lnTo>
                    <a:lnTo>
                      <a:pt x="0" y="38"/>
                    </a:lnTo>
                    <a:lnTo>
                      <a:pt x="0" y="38"/>
                    </a:lnTo>
                    <a:lnTo>
                      <a:pt x="4" y="42"/>
                    </a:lnTo>
                    <a:lnTo>
                      <a:pt x="4" y="42"/>
                    </a:lnTo>
                    <a:lnTo>
                      <a:pt x="12" y="44"/>
                    </a:lnTo>
                    <a:lnTo>
                      <a:pt x="12" y="44"/>
                    </a:lnTo>
                    <a:lnTo>
                      <a:pt x="18" y="42"/>
                    </a:lnTo>
                    <a:lnTo>
                      <a:pt x="18" y="42"/>
                    </a:lnTo>
                    <a:lnTo>
                      <a:pt x="22" y="38"/>
                    </a:lnTo>
                    <a:lnTo>
                      <a:pt x="22" y="38"/>
                    </a:lnTo>
                    <a:lnTo>
                      <a:pt x="24" y="30"/>
                    </a:lnTo>
                    <a:lnTo>
                      <a:pt x="24" y="30"/>
                    </a:lnTo>
                    <a:lnTo>
                      <a:pt x="22" y="22"/>
                    </a:lnTo>
                    <a:lnTo>
                      <a:pt x="22" y="22"/>
                    </a:lnTo>
                    <a:lnTo>
                      <a:pt x="20" y="20"/>
                    </a:lnTo>
                    <a:lnTo>
                      <a:pt x="20" y="20"/>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73" name="Freeform 1063"/>
              <p:cNvSpPr/>
              <p:nvPr/>
            </p:nvSpPr>
            <p:spPr bwMode="auto">
              <a:xfrm>
                <a:off x="8345488" y="-1776413"/>
                <a:ext cx="95250" cy="69850"/>
              </a:xfrm>
              <a:custGeom>
                <a:avLst/>
                <a:gdLst/>
                <a:ahLst/>
                <a:cxnLst>
                  <a:cxn ang="0">
                    <a:pos x="0" y="44"/>
                  </a:cxn>
                  <a:cxn ang="0">
                    <a:pos x="12" y="44"/>
                  </a:cxn>
                  <a:cxn ang="0">
                    <a:pos x="12" y="24"/>
                  </a:cxn>
                  <a:cxn ang="0">
                    <a:pos x="24" y="24"/>
                  </a:cxn>
                  <a:cxn ang="0">
                    <a:pos x="24" y="44"/>
                  </a:cxn>
                  <a:cxn ang="0">
                    <a:pos x="24" y="44"/>
                  </a:cxn>
                  <a:cxn ang="0">
                    <a:pos x="36" y="44"/>
                  </a:cxn>
                  <a:cxn ang="0">
                    <a:pos x="36" y="24"/>
                  </a:cxn>
                  <a:cxn ang="0">
                    <a:pos x="46" y="24"/>
                  </a:cxn>
                  <a:cxn ang="0">
                    <a:pos x="46" y="44"/>
                  </a:cxn>
                  <a:cxn ang="0">
                    <a:pos x="46" y="44"/>
                  </a:cxn>
                  <a:cxn ang="0">
                    <a:pos x="60" y="44"/>
                  </a:cxn>
                  <a:cxn ang="0">
                    <a:pos x="60" y="0"/>
                  </a:cxn>
                  <a:cxn ang="0">
                    <a:pos x="60" y="0"/>
                  </a:cxn>
                  <a:cxn ang="0">
                    <a:pos x="0" y="2"/>
                  </a:cxn>
                  <a:cxn ang="0">
                    <a:pos x="0" y="44"/>
                  </a:cxn>
                </a:cxnLst>
                <a:rect l="0" t="0" r="r" b="b"/>
                <a:pathLst>
                  <a:path w="60" h="44">
                    <a:moveTo>
                      <a:pt x="0" y="44"/>
                    </a:moveTo>
                    <a:lnTo>
                      <a:pt x="12" y="44"/>
                    </a:lnTo>
                    <a:lnTo>
                      <a:pt x="12" y="24"/>
                    </a:lnTo>
                    <a:lnTo>
                      <a:pt x="24" y="24"/>
                    </a:lnTo>
                    <a:lnTo>
                      <a:pt x="24" y="44"/>
                    </a:lnTo>
                    <a:lnTo>
                      <a:pt x="24" y="44"/>
                    </a:lnTo>
                    <a:lnTo>
                      <a:pt x="36" y="44"/>
                    </a:lnTo>
                    <a:lnTo>
                      <a:pt x="36" y="24"/>
                    </a:lnTo>
                    <a:lnTo>
                      <a:pt x="46" y="24"/>
                    </a:lnTo>
                    <a:lnTo>
                      <a:pt x="46" y="44"/>
                    </a:lnTo>
                    <a:lnTo>
                      <a:pt x="46" y="44"/>
                    </a:lnTo>
                    <a:lnTo>
                      <a:pt x="60" y="44"/>
                    </a:lnTo>
                    <a:lnTo>
                      <a:pt x="60" y="0"/>
                    </a:lnTo>
                    <a:lnTo>
                      <a:pt x="60" y="0"/>
                    </a:lnTo>
                    <a:lnTo>
                      <a:pt x="0" y="2"/>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74" name="Freeform 1064"/>
              <p:cNvSpPr/>
              <p:nvPr/>
            </p:nvSpPr>
            <p:spPr bwMode="auto">
              <a:xfrm>
                <a:off x="8456613" y="-1776413"/>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75" name="Freeform 1065"/>
              <p:cNvSpPr/>
              <p:nvPr/>
            </p:nvSpPr>
            <p:spPr bwMode="auto">
              <a:xfrm>
                <a:off x="8494713" y="-1776413"/>
                <a:ext cx="57150" cy="69850"/>
              </a:xfrm>
              <a:custGeom>
                <a:avLst/>
                <a:gdLst/>
                <a:ahLst/>
                <a:cxnLst>
                  <a:cxn ang="0">
                    <a:pos x="22" y="24"/>
                  </a:cxn>
                  <a:cxn ang="0">
                    <a:pos x="12" y="24"/>
                  </a:cxn>
                  <a:cxn ang="0">
                    <a:pos x="12" y="0"/>
                  </a:cxn>
                  <a:cxn ang="0">
                    <a:pos x="12" y="0"/>
                  </a:cxn>
                  <a:cxn ang="0">
                    <a:pos x="0" y="0"/>
                  </a:cxn>
                  <a:cxn ang="0">
                    <a:pos x="0" y="44"/>
                  </a:cxn>
                  <a:cxn ang="0">
                    <a:pos x="36" y="44"/>
                  </a:cxn>
                  <a:cxn ang="0">
                    <a:pos x="36" y="0"/>
                  </a:cxn>
                  <a:cxn ang="0">
                    <a:pos x="36" y="0"/>
                  </a:cxn>
                  <a:cxn ang="0">
                    <a:pos x="22" y="0"/>
                  </a:cxn>
                  <a:cxn ang="0">
                    <a:pos x="22" y="24"/>
                  </a:cxn>
                </a:cxnLst>
                <a:rect l="0" t="0" r="r" b="b"/>
                <a:pathLst>
                  <a:path w="36" h="44">
                    <a:moveTo>
                      <a:pt x="22" y="24"/>
                    </a:moveTo>
                    <a:lnTo>
                      <a:pt x="12" y="24"/>
                    </a:lnTo>
                    <a:lnTo>
                      <a:pt x="12" y="0"/>
                    </a:lnTo>
                    <a:lnTo>
                      <a:pt x="12" y="0"/>
                    </a:lnTo>
                    <a:lnTo>
                      <a:pt x="0" y="0"/>
                    </a:lnTo>
                    <a:lnTo>
                      <a:pt x="0" y="44"/>
                    </a:lnTo>
                    <a:lnTo>
                      <a:pt x="36" y="44"/>
                    </a:lnTo>
                    <a:lnTo>
                      <a:pt x="36" y="0"/>
                    </a:lnTo>
                    <a:lnTo>
                      <a:pt x="36" y="0"/>
                    </a:lnTo>
                    <a:lnTo>
                      <a:pt x="22" y="0"/>
                    </a:lnTo>
                    <a:lnTo>
                      <a:pt x="22"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76" name="Freeform 1066"/>
              <p:cNvSpPr/>
              <p:nvPr/>
            </p:nvSpPr>
            <p:spPr bwMode="auto">
              <a:xfrm>
                <a:off x="8567738" y="-1776413"/>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77" name="Freeform 1067"/>
              <p:cNvSpPr/>
              <p:nvPr/>
            </p:nvSpPr>
            <p:spPr bwMode="auto">
              <a:xfrm>
                <a:off x="8624888" y="-1776413"/>
                <a:ext cx="73025" cy="69850"/>
              </a:xfrm>
              <a:custGeom>
                <a:avLst/>
                <a:gdLst/>
                <a:ahLst/>
                <a:cxnLst>
                  <a:cxn ang="0">
                    <a:pos x="34" y="24"/>
                  </a:cxn>
                  <a:cxn ang="0">
                    <a:pos x="24" y="24"/>
                  </a:cxn>
                  <a:cxn ang="0">
                    <a:pos x="24" y="24"/>
                  </a:cxn>
                  <a:cxn ang="0">
                    <a:pos x="24" y="0"/>
                  </a:cxn>
                  <a:cxn ang="0">
                    <a:pos x="24" y="0"/>
                  </a:cxn>
                  <a:cxn ang="0">
                    <a:pos x="10" y="0"/>
                  </a:cxn>
                  <a:cxn ang="0">
                    <a:pos x="10" y="0"/>
                  </a:cxn>
                  <a:cxn ang="0">
                    <a:pos x="10" y="24"/>
                  </a:cxn>
                  <a:cxn ang="0">
                    <a:pos x="0" y="24"/>
                  </a:cxn>
                  <a:cxn ang="0">
                    <a:pos x="0" y="24"/>
                  </a:cxn>
                  <a:cxn ang="0">
                    <a:pos x="0" y="44"/>
                  </a:cxn>
                  <a:cxn ang="0">
                    <a:pos x="0" y="44"/>
                  </a:cxn>
                  <a:cxn ang="0">
                    <a:pos x="12" y="44"/>
                  </a:cxn>
                  <a:cxn ang="0">
                    <a:pos x="12" y="44"/>
                  </a:cxn>
                  <a:cxn ang="0">
                    <a:pos x="12" y="24"/>
                  </a:cxn>
                  <a:cxn ang="0">
                    <a:pos x="22" y="24"/>
                  </a:cxn>
                  <a:cxn ang="0">
                    <a:pos x="22" y="24"/>
                  </a:cxn>
                  <a:cxn ang="0">
                    <a:pos x="22" y="44"/>
                  </a:cxn>
                  <a:cxn ang="0">
                    <a:pos x="22" y="44"/>
                  </a:cxn>
                  <a:cxn ang="0">
                    <a:pos x="34" y="44"/>
                  </a:cxn>
                  <a:cxn ang="0">
                    <a:pos x="34" y="44"/>
                  </a:cxn>
                  <a:cxn ang="0">
                    <a:pos x="34" y="24"/>
                  </a:cxn>
                  <a:cxn ang="0">
                    <a:pos x="46" y="24"/>
                  </a:cxn>
                  <a:cxn ang="0">
                    <a:pos x="46" y="24"/>
                  </a:cxn>
                  <a:cxn ang="0">
                    <a:pos x="46" y="0"/>
                  </a:cxn>
                  <a:cxn ang="0">
                    <a:pos x="46" y="0"/>
                  </a:cxn>
                  <a:cxn ang="0">
                    <a:pos x="34" y="0"/>
                  </a:cxn>
                  <a:cxn ang="0">
                    <a:pos x="34" y="0"/>
                  </a:cxn>
                  <a:cxn ang="0">
                    <a:pos x="34" y="24"/>
                  </a:cxn>
                  <a:cxn ang="0">
                    <a:pos x="34" y="24"/>
                  </a:cxn>
                </a:cxnLst>
                <a:rect l="0" t="0" r="r" b="b"/>
                <a:pathLst>
                  <a:path w="46" h="44">
                    <a:moveTo>
                      <a:pt x="34" y="24"/>
                    </a:moveTo>
                    <a:lnTo>
                      <a:pt x="24" y="24"/>
                    </a:lnTo>
                    <a:lnTo>
                      <a:pt x="24" y="24"/>
                    </a:lnTo>
                    <a:lnTo>
                      <a:pt x="24" y="0"/>
                    </a:lnTo>
                    <a:lnTo>
                      <a:pt x="24" y="0"/>
                    </a:lnTo>
                    <a:lnTo>
                      <a:pt x="10" y="0"/>
                    </a:lnTo>
                    <a:lnTo>
                      <a:pt x="10" y="0"/>
                    </a:lnTo>
                    <a:lnTo>
                      <a:pt x="10" y="24"/>
                    </a:lnTo>
                    <a:lnTo>
                      <a:pt x="0" y="24"/>
                    </a:lnTo>
                    <a:lnTo>
                      <a:pt x="0" y="24"/>
                    </a:lnTo>
                    <a:lnTo>
                      <a:pt x="0" y="44"/>
                    </a:lnTo>
                    <a:lnTo>
                      <a:pt x="0" y="44"/>
                    </a:lnTo>
                    <a:lnTo>
                      <a:pt x="12" y="44"/>
                    </a:lnTo>
                    <a:lnTo>
                      <a:pt x="12" y="44"/>
                    </a:lnTo>
                    <a:lnTo>
                      <a:pt x="12" y="24"/>
                    </a:lnTo>
                    <a:lnTo>
                      <a:pt x="22" y="24"/>
                    </a:lnTo>
                    <a:lnTo>
                      <a:pt x="22" y="24"/>
                    </a:lnTo>
                    <a:lnTo>
                      <a:pt x="22" y="44"/>
                    </a:lnTo>
                    <a:lnTo>
                      <a:pt x="22" y="44"/>
                    </a:lnTo>
                    <a:lnTo>
                      <a:pt x="34" y="44"/>
                    </a:lnTo>
                    <a:lnTo>
                      <a:pt x="34" y="44"/>
                    </a:lnTo>
                    <a:lnTo>
                      <a:pt x="34" y="24"/>
                    </a:lnTo>
                    <a:lnTo>
                      <a:pt x="46" y="24"/>
                    </a:lnTo>
                    <a:lnTo>
                      <a:pt x="46" y="24"/>
                    </a:lnTo>
                    <a:lnTo>
                      <a:pt x="46" y="0"/>
                    </a:lnTo>
                    <a:lnTo>
                      <a:pt x="46" y="0"/>
                    </a:lnTo>
                    <a:lnTo>
                      <a:pt x="34" y="0"/>
                    </a:lnTo>
                    <a:lnTo>
                      <a:pt x="34" y="0"/>
                    </a:lnTo>
                    <a:lnTo>
                      <a:pt x="34" y="24"/>
                    </a:lnTo>
                    <a:lnTo>
                      <a:pt x="34"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78" name="Freeform 1068"/>
              <p:cNvSpPr/>
              <p:nvPr/>
            </p:nvSpPr>
            <p:spPr bwMode="auto">
              <a:xfrm>
                <a:off x="8605838" y="-1776413"/>
                <a:ext cx="19050" cy="38100"/>
              </a:xfrm>
              <a:custGeom>
                <a:avLst/>
                <a:gdLst/>
                <a:ahLst/>
                <a:cxnLst>
                  <a:cxn ang="0">
                    <a:pos x="12" y="0"/>
                  </a:cxn>
                  <a:cxn ang="0">
                    <a:pos x="12" y="0"/>
                  </a:cxn>
                  <a:cxn ang="0">
                    <a:pos x="0" y="0"/>
                  </a:cxn>
                  <a:cxn ang="0">
                    <a:pos x="0" y="0"/>
                  </a:cxn>
                  <a:cxn ang="0">
                    <a:pos x="0" y="24"/>
                  </a:cxn>
                  <a:cxn ang="0">
                    <a:pos x="0" y="24"/>
                  </a:cxn>
                  <a:cxn ang="0">
                    <a:pos x="12" y="24"/>
                  </a:cxn>
                  <a:cxn ang="0">
                    <a:pos x="12" y="24"/>
                  </a:cxn>
                  <a:cxn ang="0">
                    <a:pos x="12" y="0"/>
                  </a:cxn>
                  <a:cxn ang="0">
                    <a:pos x="12" y="0"/>
                  </a:cxn>
                </a:cxnLst>
                <a:rect l="0" t="0" r="r" b="b"/>
                <a:pathLst>
                  <a:path w="12" h="24">
                    <a:moveTo>
                      <a:pt x="12" y="0"/>
                    </a:moveTo>
                    <a:lnTo>
                      <a:pt x="12" y="0"/>
                    </a:lnTo>
                    <a:lnTo>
                      <a:pt x="0" y="0"/>
                    </a:lnTo>
                    <a:lnTo>
                      <a:pt x="0" y="0"/>
                    </a:lnTo>
                    <a:lnTo>
                      <a:pt x="0" y="24"/>
                    </a:lnTo>
                    <a:lnTo>
                      <a:pt x="0" y="24"/>
                    </a:lnTo>
                    <a:lnTo>
                      <a:pt x="12" y="24"/>
                    </a:lnTo>
                    <a:lnTo>
                      <a:pt x="12" y="24"/>
                    </a:lnTo>
                    <a:lnTo>
                      <a:pt x="12" y="0"/>
                    </a:lnTo>
                    <a:lnTo>
                      <a:pt x="12" y="0"/>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79" name="Freeform 1069"/>
              <p:cNvSpPr/>
              <p:nvPr/>
            </p:nvSpPr>
            <p:spPr bwMode="auto">
              <a:xfrm>
                <a:off x="8716963" y="-1776413"/>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80" name="Freeform 1070"/>
              <p:cNvSpPr/>
              <p:nvPr/>
            </p:nvSpPr>
            <p:spPr bwMode="auto">
              <a:xfrm>
                <a:off x="8751888" y="-1776413"/>
                <a:ext cx="19050" cy="69850"/>
              </a:xfrm>
              <a:custGeom>
                <a:avLst/>
                <a:gdLst/>
                <a:ahLst/>
                <a:cxnLst>
                  <a:cxn ang="0">
                    <a:pos x="0" y="44"/>
                  </a:cxn>
                  <a:cxn ang="0">
                    <a:pos x="0" y="44"/>
                  </a:cxn>
                  <a:cxn ang="0">
                    <a:pos x="12" y="44"/>
                  </a:cxn>
                  <a:cxn ang="0">
                    <a:pos x="12" y="44"/>
                  </a:cxn>
                  <a:cxn ang="0">
                    <a:pos x="12" y="0"/>
                  </a:cxn>
                  <a:cxn ang="0">
                    <a:pos x="12" y="0"/>
                  </a:cxn>
                  <a:cxn ang="0">
                    <a:pos x="0" y="0"/>
                  </a:cxn>
                  <a:cxn ang="0">
                    <a:pos x="0" y="0"/>
                  </a:cxn>
                  <a:cxn ang="0">
                    <a:pos x="0" y="44"/>
                  </a:cxn>
                  <a:cxn ang="0">
                    <a:pos x="0" y="44"/>
                  </a:cxn>
                </a:cxnLst>
                <a:rect l="0" t="0" r="r" b="b"/>
                <a:pathLst>
                  <a:path w="12" h="44">
                    <a:moveTo>
                      <a:pt x="0" y="44"/>
                    </a:moveTo>
                    <a:lnTo>
                      <a:pt x="0" y="44"/>
                    </a:lnTo>
                    <a:lnTo>
                      <a:pt x="12" y="44"/>
                    </a:lnTo>
                    <a:lnTo>
                      <a:pt x="12" y="44"/>
                    </a:lnTo>
                    <a:lnTo>
                      <a:pt x="12" y="0"/>
                    </a:lnTo>
                    <a:lnTo>
                      <a:pt x="12"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81" name="Freeform 1071"/>
              <p:cNvSpPr/>
              <p:nvPr/>
            </p:nvSpPr>
            <p:spPr bwMode="auto">
              <a:xfrm>
                <a:off x="8789988" y="-1776413"/>
                <a:ext cx="19050" cy="69850"/>
              </a:xfrm>
              <a:custGeom>
                <a:avLst/>
                <a:gdLst/>
                <a:ahLst/>
                <a:cxnLst>
                  <a:cxn ang="0">
                    <a:pos x="0" y="44"/>
                  </a:cxn>
                  <a:cxn ang="0">
                    <a:pos x="0" y="44"/>
                  </a:cxn>
                  <a:cxn ang="0">
                    <a:pos x="12" y="44"/>
                  </a:cxn>
                  <a:cxn ang="0">
                    <a:pos x="12" y="44"/>
                  </a:cxn>
                  <a:cxn ang="0">
                    <a:pos x="12" y="0"/>
                  </a:cxn>
                  <a:cxn ang="0">
                    <a:pos x="12" y="0"/>
                  </a:cxn>
                  <a:cxn ang="0">
                    <a:pos x="0" y="0"/>
                  </a:cxn>
                  <a:cxn ang="0">
                    <a:pos x="0" y="0"/>
                  </a:cxn>
                  <a:cxn ang="0">
                    <a:pos x="0" y="44"/>
                  </a:cxn>
                  <a:cxn ang="0">
                    <a:pos x="0" y="44"/>
                  </a:cxn>
                </a:cxnLst>
                <a:rect l="0" t="0" r="r" b="b"/>
                <a:pathLst>
                  <a:path w="12" h="44">
                    <a:moveTo>
                      <a:pt x="0" y="44"/>
                    </a:moveTo>
                    <a:lnTo>
                      <a:pt x="0" y="44"/>
                    </a:lnTo>
                    <a:lnTo>
                      <a:pt x="12" y="44"/>
                    </a:lnTo>
                    <a:lnTo>
                      <a:pt x="12" y="44"/>
                    </a:lnTo>
                    <a:lnTo>
                      <a:pt x="12" y="0"/>
                    </a:lnTo>
                    <a:lnTo>
                      <a:pt x="12"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82" name="Freeform 1072"/>
              <p:cNvSpPr/>
              <p:nvPr/>
            </p:nvSpPr>
            <p:spPr bwMode="auto">
              <a:xfrm>
                <a:off x="8828088" y="-1776413"/>
                <a:ext cx="19050" cy="69850"/>
              </a:xfrm>
              <a:custGeom>
                <a:avLst/>
                <a:gdLst/>
                <a:ahLst/>
                <a:cxnLst>
                  <a:cxn ang="0">
                    <a:pos x="0" y="44"/>
                  </a:cxn>
                  <a:cxn ang="0">
                    <a:pos x="0" y="44"/>
                  </a:cxn>
                  <a:cxn ang="0">
                    <a:pos x="12" y="44"/>
                  </a:cxn>
                  <a:cxn ang="0">
                    <a:pos x="12" y="44"/>
                  </a:cxn>
                  <a:cxn ang="0">
                    <a:pos x="12" y="0"/>
                  </a:cxn>
                  <a:cxn ang="0">
                    <a:pos x="12" y="0"/>
                  </a:cxn>
                  <a:cxn ang="0">
                    <a:pos x="0" y="0"/>
                  </a:cxn>
                  <a:cxn ang="0">
                    <a:pos x="0" y="0"/>
                  </a:cxn>
                  <a:cxn ang="0">
                    <a:pos x="0" y="44"/>
                  </a:cxn>
                  <a:cxn ang="0">
                    <a:pos x="0" y="44"/>
                  </a:cxn>
                </a:cxnLst>
                <a:rect l="0" t="0" r="r" b="b"/>
                <a:pathLst>
                  <a:path w="12" h="44">
                    <a:moveTo>
                      <a:pt x="0" y="44"/>
                    </a:moveTo>
                    <a:lnTo>
                      <a:pt x="0" y="44"/>
                    </a:lnTo>
                    <a:lnTo>
                      <a:pt x="12" y="44"/>
                    </a:lnTo>
                    <a:lnTo>
                      <a:pt x="12" y="44"/>
                    </a:lnTo>
                    <a:lnTo>
                      <a:pt x="12" y="0"/>
                    </a:lnTo>
                    <a:lnTo>
                      <a:pt x="12"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83" name="Freeform 1073"/>
              <p:cNvSpPr/>
              <p:nvPr/>
            </p:nvSpPr>
            <p:spPr bwMode="auto">
              <a:xfrm>
                <a:off x="8863013" y="-1776413"/>
                <a:ext cx="57150" cy="69850"/>
              </a:xfrm>
              <a:custGeom>
                <a:avLst/>
                <a:gdLst/>
                <a:ahLst/>
                <a:cxnLst>
                  <a:cxn ang="0">
                    <a:pos x="0" y="44"/>
                  </a:cxn>
                  <a:cxn ang="0">
                    <a:pos x="0" y="44"/>
                  </a:cxn>
                  <a:cxn ang="0">
                    <a:pos x="12" y="44"/>
                  </a:cxn>
                  <a:cxn ang="0">
                    <a:pos x="12" y="24"/>
                  </a:cxn>
                  <a:cxn ang="0">
                    <a:pos x="24" y="24"/>
                  </a:cxn>
                  <a:cxn ang="0">
                    <a:pos x="24" y="42"/>
                  </a:cxn>
                  <a:cxn ang="0">
                    <a:pos x="36" y="42"/>
                  </a:cxn>
                  <a:cxn ang="0">
                    <a:pos x="36" y="0"/>
                  </a:cxn>
                  <a:cxn ang="0">
                    <a:pos x="36" y="0"/>
                  </a:cxn>
                  <a:cxn ang="0">
                    <a:pos x="0" y="0"/>
                  </a:cxn>
                  <a:cxn ang="0">
                    <a:pos x="0" y="44"/>
                  </a:cxn>
                </a:cxnLst>
                <a:rect l="0" t="0" r="r" b="b"/>
                <a:pathLst>
                  <a:path w="36" h="44">
                    <a:moveTo>
                      <a:pt x="0" y="44"/>
                    </a:moveTo>
                    <a:lnTo>
                      <a:pt x="0" y="44"/>
                    </a:lnTo>
                    <a:lnTo>
                      <a:pt x="12" y="44"/>
                    </a:lnTo>
                    <a:lnTo>
                      <a:pt x="12" y="24"/>
                    </a:lnTo>
                    <a:lnTo>
                      <a:pt x="24" y="24"/>
                    </a:lnTo>
                    <a:lnTo>
                      <a:pt x="24" y="42"/>
                    </a:lnTo>
                    <a:lnTo>
                      <a:pt x="36" y="42"/>
                    </a:lnTo>
                    <a:lnTo>
                      <a:pt x="36" y="0"/>
                    </a:lnTo>
                    <a:lnTo>
                      <a:pt x="36" y="0"/>
                    </a:lnTo>
                    <a:lnTo>
                      <a:pt x="0" y="0"/>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grpSp>
        <p:sp>
          <p:nvSpPr>
            <p:cNvPr id="93" name="Rektangel 764"/>
            <p:cNvSpPr>
              <a:spLocks noChangeArrowheads="1"/>
            </p:cNvSpPr>
            <p:nvPr/>
          </p:nvSpPr>
          <p:spPr bwMode="auto">
            <a:xfrm>
              <a:off x="3836987" y="1571103"/>
              <a:ext cx="1520834" cy="315012"/>
            </a:xfrm>
            <a:prstGeom prst="rect">
              <a:avLst/>
            </a:prstGeom>
            <a:noFill/>
            <a:ln w="9525">
              <a:noFill/>
              <a:miter lim="800000"/>
            </a:ln>
          </p:spPr>
          <p:txBody>
            <a:bodyPr>
              <a:spAutoFit/>
            </a:bodyPr>
            <a:lstStyle/>
            <a:p>
              <a:pPr marL="0" marR="0" lvl="0" indent="0" algn="l" defTabSz="800100" rtl="0" eaLnBrk="1" fontAlgn="base" latinLnBrk="0" hangingPunct="1">
                <a:lnSpc>
                  <a:spcPct val="100000"/>
                </a:lnSpc>
                <a:spcBef>
                  <a:spcPct val="20000"/>
                </a:spcBef>
                <a:spcAft>
                  <a:spcPct val="0"/>
                </a:spcAft>
                <a:buClrTx/>
                <a:buSzTx/>
                <a:buFontTx/>
                <a:buNone/>
                <a:defRPr/>
              </a:pPr>
              <a:r>
                <a:rPr kumimoji="0" lang="zh-CN" altLang="en-US" sz="1865" b="1" i="0" u="none" strike="noStrike" kern="1200" cap="none" spc="0" normalizeH="0" baseline="0" noProof="1">
                  <a:ln>
                    <a:noFill/>
                  </a:ln>
                  <a:solidFill>
                    <a:srgbClr val="080808"/>
                  </a:solidFill>
                  <a:effectLst>
                    <a:outerShdw blurRad="38100" dist="38100" dir="2700000" algn="tl">
                      <a:srgbClr val="C0C0C0"/>
                    </a:outerShdw>
                  </a:effectLst>
                  <a:uLnTx/>
                  <a:uFillTx/>
                  <a:latin typeface="+mj-ea"/>
                  <a:ea typeface="+mj-ea"/>
                  <a:cs typeface="微软雅黑" panose="020B0503020204020204" charset="-122"/>
                </a:rPr>
                <a:t>第二次世界大战</a:t>
              </a:r>
              <a:endParaRPr kumimoji="0" lang="zh-CN" altLang="zh-CN" sz="1865" b="1" i="0" u="none" strike="noStrike" kern="1200" cap="none" spc="0" normalizeH="0" baseline="0" noProof="1">
                <a:ln>
                  <a:noFill/>
                </a:ln>
                <a:solidFill>
                  <a:srgbClr val="080808"/>
                </a:solidFill>
                <a:effectLst>
                  <a:outerShdw blurRad="38100" dist="38100" dir="2700000" algn="tl">
                    <a:srgbClr val="C0C0C0"/>
                  </a:outerShdw>
                </a:effectLst>
                <a:uLnTx/>
                <a:uFillTx/>
                <a:latin typeface="+mj-ea"/>
                <a:ea typeface="+mj-ea"/>
                <a:cs typeface="微软雅黑" panose="020B0503020204020204" charset="-122"/>
              </a:endParaRPr>
            </a:p>
          </p:txBody>
        </p:sp>
        <p:pic>
          <p:nvPicPr>
            <p:cNvPr id="12340" name="Picture 6"/>
            <p:cNvPicPr>
              <a:picLocks noChangeAspect="1" noChangeArrowheads="1"/>
            </p:cNvPicPr>
            <p:nvPr/>
          </p:nvPicPr>
          <p:blipFill>
            <a:blip r:embed="rId3"/>
            <a:stretch>
              <a:fillRect/>
            </a:stretch>
          </p:blipFill>
          <p:spPr bwMode="auto">
            <a:xfrm>
              <a:off x="3644028" y="226515"/>
              <a:ext cx="1676026" cy="1231853"/>
            </a:xfrm>
            <a:prstGeom prst="rect">
              <a:avLst/>
            </a:prstGeom>
            <a:noFill/>
            <a:ln w="9525">
              <a:noFill/>
              <a:miter lim="800000"/>
              <a:headEnd/>
              <a:tailEnd/>
            </a:ln>
          </p:spPr>
        </p:pic>
      </p:grpSp>
      <p:grpSp>
        <p:nvGrpSpPr>
          <p:cNvPr id="87" name="组合 14"/>
          <p:cNvGrpSpPr/>
          <p:nvPr/>
        </p:nvGrpSpPr>
        <p:grpSpPr>
          <a:xfrm>
            <a:off x="8976320" y="4360927"/>
            <a:ext cx="2702819" cy="1986791"/>
            <a:chOff x="5232419" y="3064869"/>
            <a:chExt cx="6276993" cy="1489574"/>
          </a:xfrm>
        </p:grpSpPr>
        <p:sp>
          <p:nvSpPr>
            <p:cNvPr id="12334" name="Rektangel 766"/>
            <p:cNvSpPr>
              <a:spLocks noChangeArrowheads="1"/>
            </p:cNvSpPr>
            <p:nvPr/>
          </p:nvSpPr>
          <p:spPr bwMode="auto">
            <a:xfrm>
              <a:off x="5232419" y="3066457"/>
              <a:ext cx="1520825" cy="237566"/>
            </a:xfrm>
            <a:prstGeom prst="rect">
              <a:avLst/>
            </a:prstGeom>
            <a:noFill/>
            <a:ln w="9525">
              <a:noFill/>
              <a:miter lim="800000"/>
            </a:ln>
          </p:spPr>
          <p:txBody>
            <a:bodyPr>
              <a:spAutoFit/>
            </a:bodyPr>
            <a:lstStyle/>
            <a:p>
              <a:pPr marL="0" marR="0" lvl="0" indent="0" algn="l" defTabSz="800100" rtl="0" eaLnBrk="1" fontAlgn="base" latinLnBrk="0" hangingPunct="1">
                <a:lnSpc>
                  <a:spcPct val="100000"/>
                </a:lnSpc>
                <a:spcBef>
                  <a:spcPct val="20000"/>
                </a:spcBef>
                <a:spcAft>
                  <a:spcPct val="0"/>
                </a:spcAft>
                <a:buClrTx/>
                <a:buSzTx/>
                <a:buFontTx/>
                <a:buNone/>
                <a:defRPr/>
              </a:pPr>
              <a:r>
                <a:rPr kumimoji="0" lang="zh-CN" altLang="zh-CN" sz="1465" b="0" i="0" u="none" strike="noStrike" kern="1200" cap="none" spc="0" normalizeH="0" baseline="0" noProof="1">
                  <a:ln>
                    <a:noFill/>
                  </a:ln>
                  <a:solidFill>
                    <a:srgbClr val="080808"/>
                  </a:solidFill>
                  <a:effectLst/>
                  <a:uLnTx/>
                  <a:uFillTx/>
                  <a:latin typeface="+mj-ea"/>
                  <a:ea typeface="+mj-ea"/>
                  <a:cs typeface="+mn-cs"/>
                </a:rPr>
                <a:t> </a:t>
              </a:r>
              <a:endParaRPr kumimoji="0" lang="zh-CN" altLang="zh-CN" sz="1465" b="0" i="0" u="none" strike="noStrike" kern="1200" cap="none" spc="0" normalizeH="0" baseline="0" noProof="1">
                <a:ln>
                  <a:noFill/>
                </a:ln>
                <a:solidFill>
                  <a:srgbClr val="080808"/>
                </a:solidFill>
                <a:effectLst/>
                <a:uLnTx/>
                <a:uFillTx/>
                <a:latin typeface="+mj-ea"/>
                <a:ea typeface="+mj-ea"/>
                <a:cs typeface="+mn-cs"/>
              </a:endParaRPr>
            </a:p>
          </p:txBody>
        </p:sp>
        <p:pic>
          <p:nvPicPr>
            <p:cNvPr id="12336" name="Picture 12" descr="http://t1.baidu.com/it/u=1346541757,2113193834&amp;fm=21&amp;gp=0.jpg"/>
            <p:cNvPicPr>
              <a:picLocks noChangeAspect="1" noChangeArrowheads="1"/>
            </p:cNvPicPr>
            <p:nvPr/>
          </p:nvPicPr>
          <p:blipFill>
            <a:blip r:embed="rId4">
              <a:clrChange>
                <a:clrFrom>
                  <a:srgbClr val="FFFFFF"/>
                </a:clrFrom>
                <a:clrTo>
                  <a:srgbClr val="FFFFFF">
                    <a:alpha val="0"/>
                  </a:srgbClr>
                </a:clrTo>
              </a:clrChange>
            </a:blip>
            <a:srcRect b="21428"/>
            <a:stretch>
              <a:fillRect/>
            </a:stretch>
          </p:blipFill>
          <p:spPr bwMode="auto">
            <a:xfrm>
              <a:off x="6331862" y="3064869"/>
              <a:ext cx="5177550" cy="1489574"/>
            </a:xfrm>
            <a:prstGeom prst="rect">
              <a:avLst/>
            </a:prstGeom>
            <a:noFill/>
            <a:ln w="9525">
              <a:noFill/>
              <a:miter lim="800000"/>
              <a:headEnd/>
              <a:tailEnd/>
            </a:ln>
          </p:spPr>
        </p:pic>
      </p:grpSp>
      <p:sp>
        <p:nvSpPr>
          <p:cNvPr id="348" name="Rectangle 445"/>
          <p:cNvSpPr>
            <a:spLocks noChangeArrowheads="1"/>
          </p:cNvSpPr>
          <p:nvPr/>
        </p:nvSpPr>
        <p:spPr bwMode="auto">
          <a:xfrm>
            <a:off x="1325900" y="3236979"/>
            <a:ext cx="1883833" cy="609600"/>
          </a:xfrm>
          <a:prstGeom prst="rect">
            <a:avLst/>
          </a:prstGeom>
          <a:solidFill>
            <a:schemeClr val="bg1"/>
          </a:solidFill>
          <a:ln w="19050">
            <a:solidFill>
              <a:srgbClr val="92D050"/>
            </a:solidFill>
            <a:round/>
          </a:ln>
        </p:spPr>
        <p:txBody>
          <a:bodyPr anchor="ctr"/>
          <a:lstStyle/>
          <a:p>
            <a:pPr marL="0" marR="0" lvl="0" indent="-342900" algn="ctr" defTabSz="914400" rtl="0" eaLnBrk="1" fontAlgn="base" latinLnBrk="0" hangingPunct="1">
              <a:lnSpc>
                <a:spcPct val="100000"/>
              </a:lnSpc>
              <a:spcBef>
                <a:spcPct val="0"/>
              </a:spcBef>
              <a:spcAft>
                <a:spcPct val="0"/>
              </a:spcAft>
              <a:buClrTx/>
              <a:buSzTx/>
              <a:buFontTx/>
              <a:buNone/>
              <a:defRPr/>
            </a:pPr>
            <a:endParaRPr kumimoji="0" lang="zh-CN" altLang="zh-CN" sz="2400" b="0" i="0" u="none" strike="noStrike" kern="1200" cap="none" spc="0" normalizeH="0" baseline="0" noProof="1">
              <a:ln>
                <a:noFill/>
              </a:ln>
              <a:solidFill>
                <a:prstClr val="black"/>
              </a:solidFill>
              <a:effectLst/>
              <a:uLnTx/>
              <a:uFillTx/>
              <a:latin typeface="+mj-ea"/>
              <a:ea typeface="+mj-ea"/>
              <a:cs typeface="+mn-cs"/>
            </a:endParaRPr>
          </a:p>
        </p:txBody>
      </p:sp>
      <p:sp>
        <p:nvSpPr>
          <p:cNvPr id="349" name="Rectangle 445"/>
          <p:cNvSpPr>
            <a:spLocks noChangeArrowheads="1"/>
          </p:cNvSpPr>
          <p:nvPr/>
        </p:nvSpPr>
        <p:spPr bwMode="auto">
          <a:xfrm>
            <a:off x="297200" y="3236979"/>
            <a:ext cx="1162051" cy="609600"/>
          </a:xfrm>
          <a:prstGeom prst="rect">
            <a:avLst/>
          </a:prstGeom>
          <a:solidFill>
            <a:schemeClr val="bg1"/>
          </a:solidFill>
          <a:ln w="19050">
            <a:solidFill>
              <a:srgbClr val="92D050"/>
            </a:solidFill>
            <a:round/>
          </a:ln>
        </p:spPr>
        <p:txBody>
          <a:bodyPr anchor="ctr"/>
          <a:lstStyle/>
          <a:p>
            <a:pPr marL="0" marR="0" lvl="0" indent="-342900" algn="ctr" defTabSz="914400" rtl="0" eaLnBrk="1" fontAlgn="base" latinLnBrk="0" hangingPunct="1">
              <a:lnSpc>
                <a:spcPct val="100000"/>
              </a:lnSpc>
              <a:spcBef>
                <a:spcPct val="0"/>
              </a:spcBef>
              <a:spcAft>
                <a:spcPct val="0"/>
              </a:spcAft>
              <a:buClrTx/>
              <a:buSzTx/>
              <a:buFontTx/>
              <a:buNone/>
              <a:defRPr/>
            </a:pPr>
            <a:endParaRPr kumimoji="0" lang="zh-CN" altLang="zh-CN" sz="2400" b="0" i="0" u="none" strike="noStrike" kern="1200" cap="none" spc="0" normalizeH="0" baseline="0" noProof="1">
              <a:ln>
                <a:noFill/>
              </a:ln>
              <a:solidFill>
                <a:prstClr val="black"/>
              </a:solidFill>
              <a:effectLst/>
              <a:uLnTx/>
              <a:uFillTx/>
              <a:latin typeface="+mj-ea"/>
              <a:ea typeface="+mj-ea"/>
              <a:cs typeface="+mn-cs"/>
            </a:endParaRPr>
          </a:p>
        </p:txBody>
      </p:sp>
      <p:sp>
        <p:nvSpPr>
          <p:cNvPr id="350" name="TextBox 349"/>
          <p:cNvSpPr txBox="1">
            <a:spLocks noChangeArrowheads="1"/>
          </p:cNvSpPr>
          <p:nvPr/>
        </p:nvSpPr>
        <p:spPr bwMode="auto">
          <a:xfrm>
            <a:off x="405764" y="3285661"/>
            <a:ext cx="952500" cy="460375"/>
          </a:xfrm>
          <a:prstGeom prst="rect">
            <a:avLst/>
          </a:prstGeom>
          <a:noFill/>
          <a:ln w="9525">
            <a:noFill/>
            <a:miter lim="800000"/>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effectLst/>
                <a:uLnTx/>
                <a:uFillTx/>
                <a:latin typeface="+mj-ea"/>
                <a:ea typeface="+mj-ea"/>
                <a:cs typeface="+mn-cs"/>
              </a:rPr>
              <a:t>1914</a:t>
            </a:r>
            <a:endParaRPr kumimoji="0" lang="zh-CN" altLang="en-US" sz="2400" b="1" i="0" u="none" strike="noStrike" kern="1200" cap="none" spc="0" normalizeH="0" baseline="0" noProof="0" dirty="0">
              <a:ln>
                <a:noFill/>
              </a:ln>
              <a:effectLst/>
              <a:uLnTx/>
              <a:uFillTx/>
              <a:latin typeface="+mj-ea"/>
              <a:ea typeface="+mj-ea"/>
              <a:cs typeface="+mn-cs"/>
            </a:endParaRPr>
          </a:p>
        </p:txBody>
      </p:sp>
      <p:sp>
        <p:nvSpPr>
          <p:cNvPr id="351" name="TextBox 350"/>
          <p:cNvSpPr txBox="1">
            <a:spLocks noChangeArrowheads="1"/>
          </p:cNvSpPr>
          <p:nvPr/>
        </p:nvSpPr>
        <p:spPr bwMode="auto">
          <a:xfrm>
            <a:off x="1749847" y="3285661"/>
            <a:ext cx="952500" cy="460375"/>
          </a:xfrm>
          <a:prstGeom prst="rect">
            <a:avLst/>
          </a:prstGeom>
          <a:solidFill>
            <a:schemeClr val="bg1"/>
          </a:solidFill>
          <a:ln w="9525">
            <a:noFill/>
            <a:miter lim="800000"/>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a:ln>
                  <a:noFill/>
                </a:ln>
                <a:effectLst/>
                <a:uLnTx/>
                <a:uFillTx/>
                <a:latin typeface="+mj-ea"/>
                <a:ea typeface="+mj-ea"/>
                <a:cs typeface="+mn-cs"/>
              </a:rPr>
              <a:t>1918</a:t>
            </a:r>
            <a:endParaRPr kumimoji="0" lang="zh-CN" altLang="en-US" sz="2400" b="1" i="0" u="none" strike="noStrike" kern="1200" cap="none" spc="0" normalizeH="0" baseline="0" noProof="0">
              <a:ln>
                <a:noFill/>
              </a:ln>
              <a:effectLst/>
              <a:uLnTx/>
              <a:uFillTx/>
              <a:latin typeface="+mj-ea"/>
              <a:ea typeface="+mj-ea"/>
              <a:cs typeface="+mn-cs"/>
            </a:endParaRPr>
          </a:p>
        </p:txBody>
      </p:sp>
      <p:grpSp>
        <p:nvGrpSpPr>
          <p:cNvPr id="95" name="组合 463"/>
          <p:cNvGrpSpPr/>
          <p:nvPr/>
        </p:nvGrpSpPr>
        <p:grpSpPr>
          <a:xfrm>
            <a:off x="343767" y="2553295"/>
            <a:ext cx="2262717" cy="717551"/>
            <a:chOff x="3684018" y="1858371"/>
            <a:chExt cx="1697143" cy="538162"/>
          </a:xfrm>
        </p:grpSpPr>
        <p:grpSp>
          <p:nvGrpSpPr>
            <p:cNvPr id="12324" name="组合 464"/>
            <p:cNvGrpSpPr/>
            <p:nvPr/>
          </p:nvGrpSpPr>
          <p:grpSpPr>
            <a:xfrm>
              <a:off x="3684018" y="2143122"/>
              <a:ext cx="1697143" cy="143670"/>
              <a:chOff x="875774" y="2143122"/>
              <a:chExt cx="1697143" cy="143670"/>
            </a:xfrm>
          </p:grpSpPr>
          <p:cxnSp>
            <p:nvCxnSpPr>
              <p:cNvPr id="467" name="直接连接符 466"/>
              <p:cNvCxnSpPr/>
              <p:nvPr/>
            </p:nvCxnSpPr>
            <p:spPr>
              <a:xfrm>
                <a:off x="1001195" y="2142533"/>
                <a:ext cx="1428838" cy="1587"/>
              </a:xfrm>
              <a:prstGeom prst="line">
                <a:avLst/>
              </a:prstGeom>
            </p:spPr>
            <p:style>
              <a:lnRef idx="3">
                <a:schemeClr val="accent6"/>
              </a:lnRef>
              <a:fillRef idx="0">
                <a:schemeClr val="accent6"/>
              </a:fillRef>
              <a:effectRef idx="2">
                <a:schemeClr val="accent6"/>
              </a:effectRef>
              <a:fontRef idx="minor">
                <a:schemeClr val="tx1"/>
              </a:fontRef>
            </p:style>
          </p:cxnSp>
          <p:cxnSp>
            <p:nvCxnSpPr>
              <p:cNvPr id="468" name="直接连接符 467"/>
              <p:cNvCxnSpPr/>
              <p:nvPr/>
            </p:nvCxnSpPr>
            <p:spPr>
              <a:xfrm>
                <a:off x="2406219" y="2142533"/>
                <a:ext cx="166698" cy="144462"/>
              </a:xfrm>
              <a:prstGeom prst="line">
                <a:avLst/>
              </a:prstGeom>
            </p:spPr>
            <p:style>
              <a:lnRef idx="3">
                <a:schemeClr val="accent6"/>
              </a:lnRef>
              <a:fillRef idx="0">
                <a:schemeClr val="accent6"/>
              </a:fillRef>
              <a:effectRef idx="2">
                <a:schemeClr val="accent6"/>
              </a:effectRef>
              <a:fontRef idx="minor">
                <a:schemeClr val="tx1"/>
              </a:fontRef>
            </p:style>
          </p:cxnSp>
          <p:cxnSp>
            <p:nvCxnSpPr>
              <p:cNvPr id="469" name="直接连接符 468"/>
              <p:cNvCxnSpPr/>
              <p:nvPr/>
            </p:nvCxnSpPr>
            <p:spPr>
              <a:xfrm flipH="1">
                <a:off x="875774" y="2144120"/>
                <a:ext cx="147647" cy="142875"/>
              </a:xfrm>
              <a:prstGeom prst="line">
                <a:avLst/>
              </a:prstGeom>
            </p:spPr>
            <p:style>
              <a:lnRef idx="3">
                <a:schemeClr val="accent6"/>
              </a:lnRef>
              <a:fillRef idx="0">
                <a:schemeClr val="accent6"/>
              </a:fillRef>
              <a:effectRef idx="2">
                <a:schemeClr val="accent6"/>
              </a:effectRef>
              <a:fontRef idx="minor">
                <a:schemeClr val="tx1"/>
              </a:fontRef>
            </p:style>
          </p:cxnSp>
        </p:grpSp>
        <p:sp>
          <p:nvSpPr>
            <p:cNvPr id="466" name="Nedadgående pil 296"/>
            <p:cNvSpPr>
              <a:spLocks noChangeArrowheads="1"/>
            </p:cNvSpPr>
            <p:nvPr/>
          </p:nvSpPr>
          <p:spPr bwMode="auto">
            <a:xfrm>
              <a:off x="4400025" y="1858371"/>
              <a:ext cx="249252" cy="538162"/>
            </a:xfrm>
            <a:prstGeom prst="downArrow">
              <a:avLst>
                <a:gd name="adj1" fmla="val 50000"/>
                <a:gd name="adj2" fmla="val 50002"/>
              </a:avLst>
            </a:prstGeom>
            <a:gradFill rotWithShape="1">
              <a:gsLst>
                <a:gs pos="0">
                  <a:srgbClr val="FFC000"/>
                </a:gs>
                <a:gs pos="100000">
                  <a:srgbClr val="E36119"/>
                </a:gs>
              </a:gsLst>
              <a:lin ang="2700000" scaled="1"/>
            </a:gradFill>
            <a:ln w="9525">
              <a:solidFill>
                <a:srgbClr val="FC7E00"/>
              </a:solidFill>
              <a:miter lim="800000"/>
            </a:ln>
            <a:effectLst>
              <a:outerShdw blurRad="63500" dist="38100" dir="5400000" algn="t" rotWithShape="0">
                <a:srgbClr val="000000">
                  <a:alpha val="39999"/>
                </a:srgbClr>
              </a:outerShdw>
            </a:effectLst>
          </p:spPr>
          <p:txBody>
            <a:bodyPr anchor="ctr"/>
            <a:lstStyle/>
            <a:p>
              <a:pPr marL="0" marR="0" lvl="0" indent="-342900" algn="ctr" defTabSz="914400" rtl="0" eaLnBrk="1" fontAlgn="base" latinLnBrk="0" hangingPunct="1">
                <a:lnSpc>
                  <a:spcPct val="100000"/>
                </a:lnSpc>
                <a:spcBef>
                  <a:spcPct val="0"/>
                </a:spcBef>
                <a:spcAft>
                  <a:spcPct val="0"/>
                </a:spcAft>
                <a:buClrTx/>
                <a:buSzTx/>
                <a:buFont typeface="Calibri" panose="020F0502020204030204" charset="0"/>
                <a:buAutoNum type="arabicPeriod"/>
                <a:defRPr/>
              </a:pPr>
              <a:endParaRPr kumimoji="0" lang="en-US" sz="2400" b="0" i="0" u="none" strike="noStrike" kern="1200" cap="none" spc="0" normalizeH="0" baseline="0" noProof="0">
                <a:ln>
                  <a:noFill/>
                </a:ln>
                <a:solidFill>
                  <a:srgbClr val="FFFFFF"/>
                </a:solidFill>
                <a:effectLst/>
                <a:uLnTx/>
                <a:uFillTx/>
                <a:latin typeface="+mj-ea"/>
                <a:ea typeface="+mj-ea"/>
                <a:cs typeface="+mn-cs"/>
              </a:endParaRPr>
            </a:p>
          </p:txBody>
        </p:sp>
      </p:grpSp>
      <p:grpSp>
        <p:nvGrpSpPr>
          <p:cNvPr id="97" name="组合 469"/>
          <p:cNvGrpSpPr/>
          <p:nvPr/>
        </p:nvGrpSpPr>
        <p:grpSpPr>
          <a:xfrm>
            <a:off x="463567" y="330904"/>
            <a:ext cx="2205207" cy="2356609"/>
            <a:chOff x="3703906" y="104678"/>
            <a:chExt cx="1653915" cy="1939429"/>
          </a:xfrm>
        </p:grpSpPr>
        <p:sp>
          <p:nvSpPr>
            <p:cNvPr id="471" name="Rektangel 298"/>
            <p:cNvSpPr>
              <a:spLocks noChangeArrowheads="1"/>
            </p:cNvSpPr>
            <p:nvPr/>
          </p:nvSpPr>
          <p:spPr bwMode="auto">
            <a:xfrm>
              <a:off x="3714748" y="1423488"/>
              <a:ext cx="1577985" cy="620619"/>
            </a:xfrm>
            <a:prstGeom prst="rect">
              <a:avLst/>
            </a:prstGeom>
            <a:gradFill rotWithShape="1">
              <a:gsLst>
                <a:gs pos="0">
                  <a:srgbClr val="E6E6E6"/>
                </a:gs>
                <a:gs pos="100000">
                  <a:srgbClr val="F3F3F3"/>
                </a:gs>
              </a:gsLst>
              <a:lin ang="16200000"/>
            </a:gradFill>
            <a:ln w="9525">
              <a:solidFill>
                <a:srgbClr val="E1E1E1"/>
              </a:solidFill>
              <a:miter lim="800000"/>
            </a:ln>
            <a:effectLst>
              <a:outerShdw blurRad="63500" dist="23000" dir="5400000" rotWithShape="0">
                <a:srgbClr val="000000">
                  <a:alpha val="34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srgbClr val="FFFFFF"/>
                </a:solidFill>
                <a:effectLst/>
                <a:uLnTx/>
                <a:uFillTx/>
                <a:latin typeface="+mj-ea"/>
                <a:ea typeface="+mj-ea"/>
                <a:cs typeface="+mn-cs"/>
              </a:endParaRPr>
            </a:p>
          </p:txBody>
        </p:sp>
        <p:grpSp>
          <p:nvGrpSpPr>
            <p:cNvPr id="159" name="Gruppe 122"/>
            <p:cNvGrpSpPr/>
            <p:nvPr/>
          </p:nvGrpSpPr>
          <p:grpSpPr>
            <a:xfrm>
              <a:off x="3745892" y="104678"/>
              <a:ext cx="1529397" cy="1386075"/>
              <a:chOff x="8199438" y="-4030663"/>
              <a:chExt cx="2574925" cy="2333625"/>
            </a:xfrm>
            <a:effectLst>
              <a:outerShdw blurRad="50800" dist="38100" dir="2700000" algn="tl" rotWithShape="0">
                <a:prstClr val="black">
                  <a:alpha val="40000"/>
                </a:prstClr>
              </a:outerShdw>
            </a:effectLst>
          </p:grpSpPr>
          <p:sp>
            <p:nvSpPr>
              <p:cNvPr id="476" name="Freeform 1014"/>
              <p:cNvSpPr/>
              <p:nvPr/>
            </p:nvSpPr>
            <p:spPr bwMode="auto">
              <a:xfrm>
                <a:off x="9155113" y="-1773238"/>
                <a:ext cx="12700" cy="19050"/>
              </a:xfrm>
              <a:custGeom>
                <a:avLst/>
                <a:gdLst/>
                <a:ahLst/>
                <a:cxnLst>
                  <a:cxn ang="0">
                    <a:pos x="0" y="12"/>
                  </a:cxn>
                  <a:cxn ang="0">
                    <a:pos x="8" y="12"/>
                  </a:cxn>
                  <a:cxn ang="0">
                    <a:pos x="4" y="0"/>
                  </a:cxn>
                  <a:cxn ang="0">
                    <a:pos x="0" y="12"/>
                  </a:cxn>
                </a:cxnLst>
                <a:rect l="0" t="0" r="r" b="b"/>
                <a:pathLst>
                  <a:path w="8" h="12">
                    <a:moveTo>
                      <a:pt x="0" y="12"/>
                    </a:moveTo>
                    <a:lnTo>
                      <a:pt x="8" y="12"/>
                    </a:lnTo>
                    <a:lnTo>
                      <a:pt x="4" y="0"/>
                    </a:lnTo>
                    <a:lnTo>
                      <a:pt x="0" y="12"/>
                    </a:lnTo>
                    <a:close/>
                  </a:path>
                </a:pathLst>
              </a:custGeom>
              <a:solidFill>
                <a:srgbClr val="212125"/>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77" name="Freeform 1015"/>
              <p:cNvSpPr/>
              <p:nvPr/>
            </p:nvSpPr>
            <p:spPr bwMode="auto">
              <a:xfrm>
                <a:off x="9075738" y="-1738313"/>
                <a:ext cx="50800" cy="28575"/>
              </a:xfrm>
              <a:custGeom>
                <a:avLst/>
                <a:gdLst/>
                <a:ahLst/>
                <a:cxnLst>
                  <a:cxn ang="0">
                    <a:pos x="4" y="16"/>
                  </a:cxn>
                  <a:cxn ang="0">
                    <a:pos x="32" y="8"/>
                  </a:cxn>
                  <a:cxn ang="0">
                    <a:pos x="4" y="2"/>
                  </a:cxn>
                  <a:cxn ang="0">
                    <a:pos x="0" y="0"/>
                  </a:cxn>
                  <a:cxn ang="0">
                    <a:pos x="0" y="18"/>
                  </a:cxn>
                  <a:cxn ang="0">
                    <a:pos x="4" y="16"/>
                  </a:cxn>
                </a:cxnLst>
                <a:rect l="0" t="0" r="r" b="b"/>
                <a:pathLst>
                  <a:path w="32" h="18">
                    <a:moveTo>
                      <a:pt x="4" y="16"/>
                    </a:moveTo>
                    <a:lnTo>
                      <a:pt x="32" y="8"/>
                    </a:lnTo>
                    <a:lnTo>
                      <a:pt x="4" y="2"/>
                    </a:lnTo>
                    <a:lnTo>
                      <a:pt x="0" y="0"/>
                    </a:lnTo>
                    <a:lnTo>
                      <a:pt x="0" y="18"/>
                    </a:lnTo>
                    <a:lnTo>
                      <a:pt x="4" y="16"/>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78" name="Freeform 1016"/>
              <p:cNvSpPr/>
              <p:nvPr/>
            </p:nvSpPr>
            <p:spPr bwMode="auto">
              <a:xfrm>
                <a:off x="9104313" y="-1782763"/>
                <a:ext cx="31750" cy="44450"/>
              </a:xfrm>
              <a:custGeom>
                <a:avLst/>
                <a:gdLst/>
                <a:ahLst/>
                <a:cxnLst>
                  <a:cxn ang="0">
                    <a:pos x="14" y="20"/>
                  </a:cxn>
                  <a:cxn ang="0">
                    <a:pos x="14" y="20"/>
                  </a:cxn>
                  <a:cxn ang="0">
                    <a:pos x="16" y="16"/>
                  </a:cxn>
                  <a:cxn ang="0">
                    <a:pos x="16" y="16"/>
                  </a:cxn>
                  <a:cxn ang="0">
                    <a:pos x="18" y="12"/>
                  </a:cxn>
                  <a:cxn ang="0">
                    <a:pos x="18" y="12"/>
                  </a:cxn>
                  <a:cxn ang="0">
                    <a:pos x="20" y="8"/>
                  </a:cxn>
                  <a:cxn ang="0">
                    <a:pos x="20" y="8"/>
                  </a:cxn>
                  <a:cxn ang="0">
                    <a:pos x="18" y="4"/>
                  </a:cxn>
                  <a:cxn ang="0">
                    <a:pos x="18" y="2"/>
                  </a:cxn>
                  <a:cxn ang="0">
                    <a:pos x="18" y="2"/>
                  </a:cxn>
                  <a:cxn ang="0">
                    <a:pos x="14" y="0"/>
                  </a:cxn>
                  <a:cxn ang="0">
                    <a:pos x="10" y="0"/>
                  </a:cxn>
                  <a:cxn ang="0">
                    <a:pos x="10" y="0"/>
                  </a:cxn>
                  <a:cxn ang="0">
                    <a:pos x="4" y="2"/>
                  </a:cxn>
                  <a:cxn ang="0">
                    <a:pos x="4" y="2"/>
                  </a:cxn>
                  <a:cxn ang="0">
                    <a:pos x="2" y="4"/>
                  </a:cxn>
                  <a:cxn ang="0">
                    <a:pos x="2" y="8"/>
                  </a:cxn>
                  <a:cxn ang="0">
                    <a:pos x="6" y="10"/>
                  </a:cxn>
                  <a:cxn ang="0">
                    <a:pos x="6" y="10"/>
                  </a:cxn>
                  <a:cxn ang="0">
                    <a:pos x="8" y="6"/>
                  </a:cxn>
                  <a:cxn ang="0">
                    <a:pos x="8" y="6"/>
                  </a:cxn>
                  <a:cxn ang="0">
                    <a:pos x="10" y="4"/>
                  </a:cxn>
                  <a:cxn ang="0">
                    <a:pos x="10" y="4"/>
                  </a:cxn>
                  <a:cxn ang="0">
                    <a:pos x="14" y="6"/>
                  </a:cxn>
                  <a:cxn ang="0">
                    <a:pos x="14" y="6"/>
                  </a:cxn>
                  <a:cxn ang="0">
                    <a:pos x="14" y="8"/>
                  </a:cxn>
                  <a:cxn ang="0">
                    <a:pos x="14" y="8"/>
                  </a:cxn>
                  <a:cxn ang="0">
                    <a:pos x="12" y="12"/>
                  </a:cxn>
                  <a:cxn ang="0">
                    <a:pos x="12" y="12"/>
                  </a:cxn>
                  <a:cxn ang="0">
                    <a:pos x="8" y="16"/>
                  </a:cxn>
                  <a:cxn ang="0">
                    <a:pos x="8" y="16"/>
                  </a:cxn>
                  <a:cxn ang="0">
                    <a:pos x="2" y="24"/>
                  </a:cxn>
                  <a:cxn ang="0">
                    <a:pos x="2" y="24"/>
                  </a:cxn>
                  <a:cxn ang="0">
                    <a:pos x="0" y="28"/>
                  </a:cxn>
                  <a:cxn ang="0">
                    <a:pos x="20" y="28"/>
                  </a:cxn>
                  <a:cxn ang="0">
                    <a:pos x="20" y="24"/>
                  </a:cxn>
                  <a:cxn ang="0">
                    <a:pos x="8" y="24"/>
                  </a:cxn>
                  <a:cxn ang="0">
                    <a:pos x="8" y="24"/>
                  </a:cxn>
                  <a:cxn ang="0">
                    <a:pos x="10" y="22"/>
                  </a:cxn>
                  <a:cxn ang="0">
                    <a:pos x="10" y="22"/>
                  </a:cxn>
                  <a:cxn ang="0">
                    <a:pos x="14" y="20"/>
                  </a:cxn>
                  <a:cxn ang="0">
                    <a:pos x="14" y="20"/>
                  </a:cxn>
                </a:cxnLst>
                <a:rect l="0" t="0" r="r" b="b"/>
                <a:pathLst>
                  <a:path w="20" h="28">
                    <a:moveTo>
                      <a:pt x="14" y="20"/>
                    </a:moveTo>
                    <a:lnTo>
                      <a:pt x="14" y="20"/>
                    </a:lnTo>
                    <a:lnTo>
                      <a:pt x="16" y="16"/>
                    </a:lnTo>
                    <a:lnTo>
                      <a:pt x="16" y="16"/>
                    </a:lnTo>
                    <a:lnTo>
                      <a:pt x="18" y="12"/>
                    </a:lnTo>
                    <a:lnTo>
                      <a:pt x="18" y="12"/>
                    </a:lnTo>
                    <a:lnTo>
                      <a:pt x="20" y="8"/>
                    </a:lnTo>
                    <a:lnTo>
                      <a:pt x="20" y="8"/>
                    </a:lnTo>
                    <a:lnTo>
                      <a:pt x="18" y="4"/>
                    </a:lnTo>
                    <a:lnTo>
                      <a:pt x="18" y="2"/>
                    </a:lnTo>
                    <a:lnTo>
                      <a:pt x="18" y="2"/>
                    </a:lnTo>
                    <a:lnTo>
                      <a:pt x="14" y="0"/>
                    </a:lnTo>
                    <a:lnTo>
                      <a:pt x="10" y="0"/>
                    </a:lnTo>
                    <a:lnTo>
                      <a:pt x="10" y="0"/>
                    </a:lnTo>
                    <a:lnTo>
                      <a:pt x="4" y="2"/>
                    </a:lnTo>
                    <a:lnTo>
                      <a:pt x="4" y="2"/>
                    </a:lnTo>
                    <a:lnTo>
                      <a:pt x="2" y="4"/>
                    </a:lnTo>
                    <a:lnTo>
                      <a:pt x="2" y="8"/>
                    </a:lnTo>
                    <a:lnTo>
                      <a:pt x="6" y="10"/>
                    </a:lnTo>
                    <a:lnTo>
                      <a:pt x="6" y="10"/>
                    </a:lnTo>
                    <a:lnTo>
                      <a:pt x="8" y="6"/>
                    </a:lnTo>
                    <a:lnTo>
                      <a:pt x="8" y="6"/>
                    </a:lnTo>
                    <a:lnTo>
                      <a:pt x="10" y="4"/>
                    </a:lnTo>
                    <a:lnTo>
                      <a:pt x="10" y="4"/>
                    </a:lnTo>
                    <a:lnTo>
                      <a:pt x="14" y="6"/>
                    </a:lnTo>
                    <a:lnTo>
                      <a:pt x="14" y="6"/>
                    </a:lnTo>
                    <a:lnTo>
                      <a:pt x="14" y="8"/>
                    </a:lnTo>
                    <a:lnTo>
                      <a:pt x="14" y="8"/>
                    </a:lnTo>
                    <a:lnTo>
                      <a:pt x="12" y="12"/>
                    </a:lnTo>
                    <a:lnTo>
                      <a:pt x="12" y="12"/>
                    </a:lnTo>
                    <a:lnTo>
                      <a:pt x="8" y="16"/>
                    </a:lnTo>
                    <a:lnTo>
                      <a:pt x="8" y="16"/>
                    </a:lnTo>
                    <a:lnTo>
                      <a:pt x="2" y="24"/>
                    </a:lnTo>
                    <a:lnTo>
                      <a:pt x="2" y="24"/>
                    </a:lnTo>
                    <a:lnTo>
                      <a:pt x="0" y="28"/>
                    </a:lnTo>
                    <a:lnTo>
                      <a:pt x="20" y="28"/>
                    </a:lnTo>
                    <a:lnTo>
                      <a:pt x="20" y="24"/>
                    </a:lnTo>
                    <a:lnTo>
                      <a:pt x="8" y="24"/>
                    </a:lnTo>
                    <a:lnTo>
                      <a:pt x="8" y="24"/>
                    </a:lnTo>
                    <a:lnTo>
                      <a:pt x="10" y="22"/>
                    </a:lnTo>
                    <a:lnTo>
                      <a:pt x="10" y="22"/>
                    </a:lnTo>
                    <a:lnTo>
                      <a:pt x="14" y="20"/>
                    </a:lnTo>
                    <a:lnTo>
                      <a:pt x="14" y="20"/>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79" name="Freeform 1017"/>
              <p:cNvSpPr>
                <a:spLocks noEditPoints="1"/>
              </p:cNvSpPr>
              <p:nvPr/>
            </p:nvSpPr>
            <p:spPr bwMode="auto">
              <a:xfrm>
                <a:off x="9139238" y="-1782763"/>
                <a:ext cx="44450" cy="44450"/>
              </a:xfrm>
              <a:custGeom>
                <a:avLst/>
                <a:gdLst/>
                <a:ahLst/>
                <a:cxnLst>
                  <a:cxn ang="0">
                    <a:pos x="10" y="0"/>
                  </a:cxn>
                  <a:cxn ang="0">
                    <a:pos x="0" y="28"/>
                  </a:cxn>
                  <a:cxn ang="0">
                    <a:pos x="6" y="28"/>
                  </a:cxn>
                  <a:cxn ang="0">
                    <a:pos x="8" y="22"/>
                  </a:cxn>
                  <a:cxn ang="0">
                    <a:pos x="18" y="22"/>
                  </a:cxn>
                  <a:cxn ang="0">
                    <a:pos x="22" y="28"/>
                  </a:cxn>
                  <a:cxn ang="0">
                    <a:pos x="28" y="28"/>
                  </a:cxn>
                  <a:cxn ang="0">
                    <a:pos x="16" y="0"/>
                  </a:cxn>
                  <a:cxn ang="0">
                    <a:pos x="10" y="0"/>
                  </a:cxn>
                  <a:cxn ang="0">
                    <a:pos x="10" y="18"/>
                  </a:cxn>
                  <a:cxn ang="0">
                    <a:pos x="14" y="6"/>
                  </a:cxn>
                  <a:cxn ang="0">
                    <a:pos x="18" y="18"/>
                  </a:cxn>
                  <a:cxn ang="0">
                    <a:pos x="10" y="18"/>
                  </a:cxn>
                </a:cxnLst>
                <a:rect l="0" t="0" r="r" b="b"/>
                <a:pathLst>
                  <a:path w="28" h="28">
                    <a:moveTo>
                      <a:pt x="10" y="0"/>
                    </a:moveTo>
                    <a:lnTo>
                      <a:pt x="0" y="28"/>
                    </a:lnTo>
                    <a:lnTo>
                      <a:pt x="6" y="28"/>
                    </a:lnTo>
                    <a:lnTo>
                      <a:pt x="8" y="22"/>
                    </a:lnTo>
                    <a:lnTo>
                      <a:pt x="18" y="22"/>
                    </a:lnTo>
                    <a:lnTo>
                      <a:pt x="22" y="28"/>
                    </a:lnTo>
                    <a:lnTo>
                      <a:pt x="28" y="28"/>
                    </a:lnTo>
                    <a:lnTo>
                      <a:pt x="16" y="0"/>
                    </a:lnTo>
                    <a:lnTo>
                      <a:pt x="10" y="0"/>
                    </a:lnTo>
                    <a:close/>
                    <a:moveTo>
                      <a:pt x="10" y="18"/>
                    </a:moveTo>
                    <a:lnTo>
                      <a:pt x="14" y="6"/>
                    </a:lnTo>
                    <a:lnTo>
                      <a:pt x="18" y="18"/>
                    </a:lnTo>
                    <a:lnTo>
                      <a:pt x="10" y="18"/>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80" name="Freeform 1018"/>
              <p:cNvSpPr/>
              <p:nvPr/>
            </p:nvSpPr>
            <p:spPr bwMode="auto">
              <a:xfrm>
                <a:off x="10679113" y="-1747838"/>
                <a:ext cx="82550" cy="47625"/>
              </a:xfrm>
              <a:custGeom>
                <a:avLst/>
                <a:gdLst/>
                <a:ahLst/>
                <a:cxnLst>
                  <a:cxn ang="0">
                    <a:pos x="0" y="0"/>
                  </a:cxn>
                  <a:cxn ang="0">
                    <a:pos x="0" y="14"/>
                  </a:cxn>
                  <a:cxn ang="0">
                    <a:pos x="0" y="30"/>
                  </a:cxn>
                  <a:cxn ang="0">
                    <a:pos x="26" y="22"/>
                  </a:cxn>
                  <a:cxn ang="0">
                    <a:pos x="52" y="14"/>
                  </a:cxn>
                  <a:cxn ang="0">
                    <a:pos x="26" y="8"/>
                  </a:cxn>
                  <a:cxn ang="0">
                    <a:pos x="0" y="0"/>
                  </a:cxn>
                </a:cxnLst>
                <a:rect l="0" t="0" r="r" b="b"/>
                <a:pathLst>
                  <a:path w="52" h="30">
                    <a:moveTo>
                      <a:pt x="0" y="0"/>
                    </a:moveTo>
                    <a:lnTo>
                      <a:pt x="0" y="14"/>
                    </a:lnTo>
                    <a:lnTo>
                      <a:pt x="0" y="30"/>
                    </a:lnTo>
                    <a:lnTo>
                      <a:pt x="26" y="22"/>
                    </a:lnTo>
                    <a:lnTo>
                      <a:pt x="52" y="14"/>
                    </a:lnTo>
                    <a:lnTo>
                      <a:pt x="26" y="8"/>
                    </a:lnTo>
                    <a:lnTo>
                      <a:pt x="0" y="0"/>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81" name="Freeform 1019"/>
              <p:cNvSpPr/>
              <p:nvPr/>
            </p:nvSpPr>
            <p:spPr bwMode="auto">
              <a:xfrm>
                <a:off x="10742613" y="-1782763"/>
                <a:ext cx="31750" cy="47625"/>
              </a:xfrm>
              <a:custGeom>
                <a:avLst/>
                <a:gdLst/>
                <a:ahLst/>
                <a:cxnLst>
                  <a:cxn ang="0">
                    <a:pos x="14" y="14"/>
                  </a:cxn>
                  <a:cxn ang="0">
                    <a:pos x="14" y="14"/>
                  </a:cxn>
                  <a:cxn ang="0">
                    <a:pos x="18" y="10"/>
                  </a:cxn>
                  <a:cxn ang="0">
                    <a:pos x="18" y="8"/>
                  </a:cxn>
                  <a:cxn ang="0">
                    <a:pos x="18" y="8"/>
                  </a:cxn>
                  <a:cxn ang="0">
                    <a:pos x="16" y="2"/>
                  </a:cxn>
                  <a:cxn ang="0">
                    <a:pos x="16" y="2"/>
                  </a:cxn>
                  <a:cxn ang="0">
                    <a:pos x="14" y="0"/>
                  </a:cxn>
                  <a:cxn ang="0">
                    <a:pos x="10" y="0"/>
                  </a:cxn>
                  <a:cxn ang="0">
                    <a:pos x="10" y="0"/>
                  </a:cxn>
                  <a:cxn ang="0">
                    <a:pos x="6" y="2"/>
                  </a:cxn>
                  <a:cxn ang="0">
                    <a:pos x="6" y="2"/>
                  </a:cxn>
                  <a:cxn ang="0">
                    <a:pos x="2" y="4"/>
                  </a:cxn>
                  <a:cxn ang="0">
                    <a:pos x="2" y="4"/>
                  </a:cxn>
                  <a:cxn ang="0">
                    <a:pos x="2" y="8"/>
                  </a:cxn>
                  <a:cxn ang="0">
                    <a:pos x="6" y="8"/>
                  </a:cxn>
                  <a:cxn ang="0">
                    <a:pos x="6" y="8"/>
                  </a:cxn>
                  <a:cxn ang="0">
                    <a:pos x="8" y="6"/>
                  </a:cxn>
                  <a:cxn ang="0">
                    <a:pos x="8" y="6"/>
                  </a:cxn>
                  <a:cxn ang="0">
                    <a:pos x="10" y="4"/>
                  </a:cxn>
                  <a:cxn ang="0">
                    <a:pos x="10" y="4"/>
                  </a:cxn>
                  <a:cxn ang="0">
                    <a:pos x="12" y="6"/>
                  </a:cxn>
                  <a:cxn ang="0">
                    <a:pos x="12" y="6"/>
                  </a:cxn>
                  <a:cxn ang="0">
                    <a:pos x="12" y="8"/>
                  </a:cxn>
                  <a:cxn ang="0">
                    <a:pos x="12" y="8"/>
                  </a:cxn>
                  <a:cxn ang="0">
                    <a:pos x="12" y="10"/>
                  </a:cxn>
                  <a:cxn ang="0">
                    <a:pos x="12" y="10"/>
                  </a:cxn>
                  <a:cxn ang="0">
                    <a:pos x="8" y="12"/>
                  </a:cxn>
                  <a:cxn ang="0">
                    <a:pos x="8" y="16"/>
                  </a:cxn>
                  <a:cxn ang="0">
                    <a:pos x="8" y="16"/>
                  </a:cxn>
                  <a:cxn ang="0">
                    <a:pos x="10" y="16"/>
                  </a:cxn>
                  <a:cxn ang="0">
                    <a:pos x="10" y="16"/>
                  </a:cxn>
                  <a:cxn ang="0">
                    <a:pos x="12" y="16"/>
                  </a:cxn>
                  <a:cxn ang="0">
                    <a:pos x="12" y="16"/>
                  </a:cxn>
                  <a:cxn ang="0">
                    <a:pos x="14" y="20"/>
                  </a:cxn>
                  <a:cxn ang="0">
                    <a:pos x="14" y="20"/>
                  </a:cxn>
                  <a:cxn ang="0">
                    <a:pos x="12" y="24"/>
                  </a:cxn>
                  <a:cxn ang="0">
                    <a:pos x="12" y="24"/>
                  </a:cxn>
                  <a:cxn ang="0">
                    <a:pos x="10" y="24"/>
                  </a:cxn>
                  <a:cxn ang="0">
                    <a:pos x="10" y="24"/>
                  </a:cxn>
                  <a:cxn ang="0">
                    <a:pos x="8" y="24"/>
                  </a:cxn>
                  <a:cxn ang="0">
                    <a:pos x="8" y="24"/>
                  </a:cxn>
                  <a:cxn ang="0">
                    <a:pos x="6" y="20"/>
                  </a:cxn>
                  <a:cxn ang="0">
                    <a:pos x="0" y="22"/>
                  </a:cxn>
                  <a:cxn ang="0">
                    <a:pos x="0" y="22"/>
                  </a:cxn>
                  <a:cxn ang="0">
                    <a:pos x="2" y="24"/>
                  </a:cxn>
                  <a:cxn ang="0">
                    <a:pos x="4" y="28"/>
                  </a:cxn>
                  <a:cxn ang="0">
                    <a:pos x="4" y="28"/>
                  </a:cxn>
                  <a:cxn ang="0">
                    <a:pos x="6" y="28"/>
                  </a:cxn>
                  <a:cxn ang="0">
                    <a:pos x="10" y="30"/>
                  </a:cxn>
                  <a:cxn ang="0">
                    <a:pos x="10" y="30"/>
                  </a:cxn>
                  <a:cxn ang="0">
                    <a:pos x="14" y="28"/>
                  </a:cxn>
                  <a:cxn ang="0">
                    <a:pos x="16" y="26"/>
                  </a:cxn>
                  <a:cxn ang="0">
                    <a:pos x="16" y="26"/>
                  </a:cxn>
                  <a:cxn ang="0">
                    <a:pos x="18" y="24"/>
                  </a:cxn>
                  <a:cxn ang="0">
                    <a:pos x="20" y="20"/>
                  </a:cxn>
                  <a:cxn ang="0">
                    <a:pos x="20" y="20"/>
                  </a:cxn>
                  <a:cxn ang="0">
                    <a:pos x="18" y="16"/>
                  </a:cxn>
                  <a:cxn ang="0">
                    <a:pos x="18" y="16"/>
                  </a:cxn>
                  <a:cxn ang="0">
                    <a:pos x="14" y="14"/>
                  </a:cxn>
                  <a:cxn ang="0">
                    <a:pos x="14" y="14"/>
                  </a:cxn>
                </a:cxnLst>
                <a:rect l="0" t="0" r="r" b="b"/>
                <a:pathLst>
                  <a:path w="20" h="30">
                    <a:moveTo>
                      <a:pt x="14" y="14"/>
                    </a:moveTo>
                    <a:lnTo>
                      <a:pt x="14" y="14"/>
                    </a:lnTo>
                    <a:lnTo>
                      <a:pt x="18" y="10"/>
                    </a:lnTo>
                    <a:lnTo>
                      <a:pt x="18" y="8"/>
                    </a:lnTo>
                    <a:lnTo>
                      <a:pt x="18" y="8"/>
                    </a:lnTo>
                    <a:lnTo>
                      <a:pt x="16" y="2"/>
                    </a:lnTo>
                    <a:lnTo>
                      <a:pt x="16" y="2"/>
                    </a:lnTo>
                    <a:lnTo>
                      <a:pt x="14" y="0"/>
                    </a:lnTo>
                    <a:lnTo>
                      <a:pt x="10" y="0"/>
                    </a:lnTo>
                    <a:lnTo>
                      <a:pt x="10" y="0"/>
                    </a:lnTo>
                    <a:lnTo>
                      <a:pt x="6" y="2"/>
                    </a:lnTo>
                    <a:lnTo>
                      <a:pt x="6" y="2"/>
                    </a:lnTo>
                    <a:lnTo>
                      <a:pt x="2" y="4"/>
                    </a:lnTo>
                    <a:lnTo>
                      <a:pt x="2" y="4"/>
                    </a:lnTo>
                    <a:lnTo>
                      <a:pt x="2" y="8"/>
                    </a:lnTo>
                    <a:lnTo>
                      <a:pt x="6" y="8"/>
                    </a:lnTo>
                    <a:lnTo>
                      <a:pt x="6" y="8"/>
                    </a:lnTo>
                    <a:lnTo>
                      <a:pt x="8" y="6"/>
                    </a:lnTo>
                    <a:lnTo>
                      <a:pt x="8" y="6"/>
                    </a:lnTo>
                    <a:lnTo>
                      <a:pt x="10" y="4"/>
                    </a:lnTo>
                    <a:lnTo>
                      <a:pt x="10" y="4"/>
                    </a:lnTo>
                    <a:lnTo>
                      <a:pt x="12" y="6"/>
                    </a:lnTo>
                    <a:lnTo>
                      <a:pt x="12" y="6"/>
                    </a:lnTo>
                    <a:lnTo>
                      <a:pt x="12" y="8"/>
                    </a:lnTo>
                    <a:lnTo>
                      <a:pt x="12" y="8"/>
                    </a:lnTo>
                    <a:lnTo>
                      <a:pt x="12" y="10"/>
                    </a:lnTo>
                    <a:lnTo>
                      <a:pt x="12" y="10"/>
                    </a:lnTo>
                    <a:lnTo>
                      <a:pt x="8" y="12"/>
                    </a:lnTo>
                    <a:lnTo>
                      <a:pt x="8" y="16"/>
                    </a:lnTo>
                    <a:lnTo>
                      <a:pt x="8" y="16"/>
                    </a:lnTo>
                    <a:lnTo>
                      <a:pt x="10" y="16"/>
                    </a:lnTo>
                    <a:lnTo>
                      <a:pt x="10" y="16"/>
                    </a:lnTo>
                    <a:lnTo>
                      <a:pt x="12" y="16"/>
                    </a:lnTo>
                    <a:lnTo>
                      <a:pt x="12" y="16"/>
                    </a:lnTo>
                    <a:lnTo>
                      <a:pt x="14" y="20"/>
                    </a:lnTo>
                    <a:lnTo>
                      <a:pt x="14" y="20"/>
                    </a:lnTo>
                    <a:lnTo>
                      <a:pt x="12" y="24"/>
                    </a:lnTo>
                    <a:lnTo>
                      <a:pt x="12" y="24"/>
                    </a:lnTo>
                    <a:lnTo>
                      <a:pt x="10" y="24"/>
                    </a:lnTo>
                    <a:lnTo>
                      <a:pt x="10" y="24"/>
                    </a:lnTo>
                    <a:lnTo>
                      <a:pt x="8" y="24"/>
                    </a:lnTo>
                    <a:lnTo>
                      <a:pt x="8" y="24"/>
                    </a:lnTo>
                    <a:lnTo>
                      <a:pt x="6" y="20"/>
                    </a:lnTo>
                    <a:lnTo>
                      <a:pt x="0" y="22"/>
                    </a:lnTo>
                    <a:lnTo>
                      <a:pt x="0" y="22"/>
                    </a:lnTo>
                    <a:lnTo>
                      <a:pt x="2" y="24"/>
                    </a:lnTo>
                    <a:lnTo>
                      <a:pt x="4" y="28"/>
                    </a:lnTo>
                    <a:lnTo>
                      <a:pt x="4" y="28"/>
                    </a:lnTo>
                    <a:lnTo>
                      <a:pt x="6" y="28"/>
                    </a:lnTo>
                    <a:lnTo>
                      <a:pt x="10" y="30"/>
                    </a:lnTo>
                    <a:lnTo>
                      <a:pt x="10" y="30"/>
                    </a:lnTo>
                    <a:lnTo>
                      <a:pt x="14" y="28"/>
                    </a:lnTo>
                    <a:lnTo>
                      <a:pt x="16" y="26"/>
                    </a:lnTo>
                    <a:lnTo>
                      <a:pt x="16" y="26"/>
                    </a:lnTo>
                    <a:lnTo>
                      <a:pt x="18" y="24"/>
                    </a:lnTo>
                    <a:lnTo>
                      <a:pt x="20" y="20"/>
                    </a:lnTo>
                    <a:lnTo>
                      <a:pt x="20" y="20"/>
                    </a:lnTo>
                    <a:lnTo>
                      <a:pt x="18" y="16"/>
                    </a:lnTo>
                    <a:lnTo>
                      <a:pt x="18" y="16"/>
                    </a:lnTo>
                    <a:lnTo>
                      <a:pt x="14" y="14"/>
                    </a:lnTo>
                    <a:lnTo>
                      <a:pt x="14" y="1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82" name="Freeform 1020"/>
              <p:cNvSpPr/>
              <p:nvPr/>
            </p:nvSpPr>
            <p:spPr bwMode="auto">
              <a:xfrm>
                <a:off x="9917113" y="-1782763"/>
                <a:ext cx="38100" cy="69850"/>
              </a:xfrm>
              <a:custGeom>
                <a:avLst/>
                <a:gdLst/>
                <a:ahLst/>
                <a:cxnLst>
                  <a:cxn ang="0">
                    <a:pos x="20" y="20"/>
                  </a:cxn>
                  <a:cxn ang="0">
                    <a:pos x="22" y="16"/>
                  </a:cxn>
                  <a:cxn ang="0">
                    <a:pos x="24" y="12"/>
                  </a:cxn>
                  <a:cxn ang="0">
                    <a:pos x="20" y="4"/>
                  </a:cxn>
                  <a:cxn ang="0">
                    <a:pos x="18" y="2"/>
                  </a:cxn>
                  <a:cxn ang="0">
                    <a:pos x="10" y="0"/>
                  </a:cxn>
                  <a:cxn ang="0">
                    <a:pos x="2" y="2"/>
                  </a:cxn>
                  <a:cxn ang="0">
                    <a:pos x="0" y="6"/>
                  </a:cxn>
                  <a:cxn ang="0">
                    <a:pos x="0" y="14"/>
                  </a:cxn>
                  <a:cxn ang="0">
                    <a:pos x="10" y="10"/>
                  </a:cxn>
                  <a:cxn ang="0">
                    <a:pos x="10" y="8"/>
                  </a:cxn>
                  <a:cxn ang="0">
                    <a:pos x="12" y="6"/>
                  </a:cxn>
                  <a:cxn ang="0">
                    <a:pos x="14" y="8"/>
                  </a:cxn>
                  <a:cxn ang="0">
                    <a:pos x="14" y="10"/>
                  </a:cxn>
                  <a:cxn ang="0">
                    <a:pos x="14" y="12"/>
                  </a:cxn>
                  <a:cxn ang="0">
                    <a:pos x="14" y="16"/>
                  </a:cxn>
                  <a:cxn ang="0">
                    <a:pos x="12" y="16"/>
                  </a:cxn>
                  <a:cxn ang="0">
                    <a:pos x="8" y="24"/>
                  </a:cxn>
                  <a:cxn ang="0">
                    <a:pos x="12" y="24"/>
                  </a:cxn>
                  <a:cxn ang="0">
                    <a:pos x="14" y="26"/>
                  </a:cxn>
                  <a:cxn ang="0">
                    <a:pos x="14" y="28"/>
                  </a:cxn>
                  <a:cxn ang="0">
                    <a:pos x="14" y="32"/>
                  </a:cxn>
                  <a:cxn ang="0">
                    <a:pos x="14" y="36"/>
                  </a:cxn>
                  <a:cxn ang="0">
                    <a:pos x="12" y="38"/>
                  </a:cxn>
                  <a:cxn ang="0">
                    <a:pos x="10" y="36"/>
                  </a:cxn>
                  <a:cxn ang="0">
                    <a:pos x="10" y="26"/>
                  </a:cxn>
                  <a:cxn ang="0">
                    <a:pos x="0" y="30"/>
                  </a:cxn>
                  <a:cxn ang="0">
                    <a:pos x="0" y="38"/>
                  </a:cxn>
                  <a:cxn ang="0">
                    <a:pos x="4" y="42"/>
                  </a:cxn>
                  <a:cxn ang="0">
                    <a:pos x="12" y="44"/>
                  </a:cxn>
                  <a:cxn ang="0">
                    <a:pos x="18" y="42"/>
                  </a:cxn>
                  <a:cxn ang="0">
                    <a:pos x="22" y="38"/>
                  </a:cxn>
                  <a:cxn ang="0">
                    <a:pos x="24" y="30"/>
                  </a:cxn>
                  <a:cxn ang="0">
                    <a:pos x="22" y="22"/>
                  </a:cxn>
                  <a:cxn ang="0">
                    <a:pos x="20" y="20"/>
                  </a:cxn>
                </a:cxnLst>
                <a:rect l="0" t="0" r="r" b="b"/>
                <a:pathLst>
                  <a:path w="24" h="44">
                    <a:moveTo>
                      <a:pt x="20" y="20"/>
                    </a:moveTo>
                    <a:lnTo>
                      <a:pt x="20" y="20"/>
                    </a:lnTo>
                    <a:lnTo>
                      <a:pt x="22" y="16"/>
                    </a:lnTo>
                    <a:lnTo>
                      <a:pt x="22" y="16"/>
                    </a:lnTo>
                    <a:lnTo>
                      <a:pt x="24" y="12"/>
                    </a:lnTo>
                    <a:lnTo>
                      <a:pt x="24" y="12"/>
                    </a:lnTo>
                    <a:lnTo>
                      <a:pt x="22" y="6"/>
                    </a:lnTo>
                    <a:lnTo>
                      <a:pt x="20" y="4"/>
                    </a:lnTo>
                    <a:lnTo>
                      <a:pt x="20" y="4"/>
                    </a:lnTo>
                    <a:lnTo>
                      <a:pt x="18" y="2"/>
                    </a:lnTo>
                    <a:lnTo>
                      <a:pt x="10" y="0"/>
                    </a:lnTo>
                    <a:lnTo>
                      <a:pt x="10" y="0"/>
                    </a:lnTo>
                    <a:lnTo>
                      <a:pt x="6" y="0"/>
                    </a:lnTo>
                    <a:lnTo>
                      <a:pt x="2" y="2"/>
                    </a:lnTo>
                    <a:lnTo>
                      <a:pt x="2" y="2"/>
                    </a:lnTo>
                    <a:lnTo>
                      <a:pt x="0" y="6"/>
                    </a:lnTo>
                    <a:lnTo>
                      <a:pt x="0" y="10"/>
                    </a:lnTo>
                    <a:lnTo>
                      <a:pt x="0" y="14"/>
                    </a:lnTo>
                    <a:lnTo>
                      <a:pt x="10" y="14"/>
                    </a:lnTo>
                    <a:lnTo>
                      <a:pt x="10" y="10"/>
                    </a:lnTo>
                    <a:lnTo>
                      <a:pt x="10" y="10"/>
                    </a:lnTo>
                    <a:lnTo>
                      <a:pt x="10" y="8"/>
                    </a:lnTo>
                    <a:lnTo>
                      <a:pt x="10" y="8"/>
                    </a:lnTo>
                    <a:lnTo>
                      <a:pt x="12" y="6"/>
                    </a:lnTo>
                    <a:lnTo>
                      <a:pt x="12" y="6"/>
                    </a:lnTo>
                    <a:lnTo>
                      <a:pt x="14" y="8"/>
                    </a:lnTo>
                    <a:lnTo>
                      <a:pt x="14" y="8"/>
                    </a:lnTo>
                    <a:lnTo>
                      <a:pt x="14" y="10"/>
                    </a:lnTo>
                    <a:lnTo>
                      <a:pt x="14" y="12"/>
                    </a:lnTo>
                    <a:lnTo>
                      <a:pt x="14" y="12"/>
                    </a:lnTo>
                    <a:lnTo>
                      <a:pt x="14" y="16"/>
                    </a:lnTo>
                    <a:lnTo>
                      <a:pt x="14" y="16"/>
                    </a:lnTo>
                    <a:lnTo>
                      <a:pt x="12" y="16"/>
                    </a:lnTo>
                    <a:lnTo>
                      <a:pt x="12" y="16"/>
                    </a:lnTo>
                    <a:lnTo>
                      <a:pt x="8" y="18"/>
                    </a:lnTo>
                    <a:lnTo>
                      <a:pt x="8" y="24"/>
                    </a:lnTo>
                    <a:lnTo>
                      <a:pt x="8" y="24"/>
                    </a:lnTo>
                    <a:lnTo>
                      <a:pt x="12" y="24"/>
                    </a:lnTo>
                    <a:lnTo>
                      <a:pt x="12" y="24"/>
                    </a:lnTo>
                    <a:lnTo>
                      <a:pt x="14" y="26"/>
                    </a:lnTo>
                    <a:lnTo>
                      <a:pt x="14" y="26"/>
                    </a:lnTo>
                    <a:lnTo>
                      <a:pt x="14" y="28"/>
                    </a:lnTo>
                    <a:lnTo>
                      <a:pt x="14" y="32"/>
                    </a:lnTo>
                    <a:lnTo>
                      <a:pt x="14" y="32"/>
                    </a:lnTo>
                    <a:lnTo>
                      <a:pt x="14" y="36"/>
                    </a:lnTo>
                    <a:lnTo>
                      <a:pt x="14" y="36"/>
                    </a:lnTo>
                    <a:lnTo>
                      <a:pt x="12" y="38"/>
                    </a:lnTo>
                    <a:lnTo>
                      <a:pt x="12" y="38"/>
                    </a:lnTo>
                    <a:lnTo>
                      <a:pt x="10" y="36"/>
                    </a:lnTo>
                    <a:lnTo>
                      <a:pt x="10" y="36"/>
                    </a:lnTo>
                    <a:lnTo>
                      <a:pt x="10" y="34"/>
                    </a:lnTo>
                    <a:lnTo>
                      <a:pt x="10" y="26"/>
                    </a:lnTo>
                    <a:lnTo>
                      <a:pt x="0" y="26"/>
                    </a:lnTo>
                    <a:lnTo>
                      <a:pt x="0" y="30"/>
                    </a:lnTo>
                    <a:lnTo>
                      <a:pt x="0" y="30"/>
                    </a:lnTo>
                    <a:lnTo>
                      <a:pt x="0" y="38"/>
                    </a:lnTo>
                    <a:lnTo>
                      <a:pt x="0" y="38"/>
                    </a:lnTo>
                    <a:lnTo>
                      <a:pt x="4" y="42"/>
                    </a:lnTo>
                    <a:lnTo>
                      <a:pt x="4" y="42"/>
                    </a:lnTo>
                    <a:lnTo>
                      <a:pt x="12" y="44"/>
                    </a:lnTo>
                    <a:lnTo>
                      <a:pt x="12" y="44"/>
                    </a:lnTo>
                    <a:lnTo>
                      <a:pt x="18" y="42"/>
                    </a:lnTo>
                    <a:lnTo>
                      <a:pt x="18" y="42"/>
                    </a:lnTo>
                    <a:lnTo>
                      <a:pt x="22" y="38"/>
                    </a:lnTo>
                    <a:lnTo>
                      <a:pt x="22" y="38"/>
                    </a:lnTo>
                    <a:lnTo>
                      <a:pt x="24" y="30"/>
                    </a:lnTo>
                    <a:lnTo>
                      <a:pt x="24" y="30"/>
                    </a:lnTo>
                    <a:lnTo>
                      <a:pt x="22" y="22"/>
                    </a:lnTo>
                    <a:lnTo>
                      <a:pt x="22" y="22"/>
                    </a:lnTo>
                    <a:lnTo>
                      <a:pt x="20" y="20"/>
                    </a:lnTo>
                    <a:lnTo>
                      <a:pt x="20" y="20"/>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83" name="Freeform 1021"/>
              <p:cNvSpPr/>
              <p:nvPr/>
            </p:nvSpPr>
            <p:spPr bwMode="auto">
              <a:xfrm>
                <a:off x="9237663" y="-1779588"/>
                <a:ext cx="92075" cy="69850"/>
              </a:xfrm>
              <a:custGeom>
                <a:avLst/>
                <a:gdLst/>
                <a:ahLst/>
                <a:cxnLst>
                  <a:cxn ang="0">
                    <a:pos x="0" y="44"/>
                  </a:cxn>
                  <a:cxn ang="0">
                    <a:pos x="12" y="44"/>
                  </a:cxn>
                  <a:cxn ang="0">
                    <a:pos x="12" y="24"/>
                  </a:cxn>
                  <a:cxn ang="0">
                    <a:pos x="22" y="24"/>
                  </a:cxn>
                  <a:cxn ang="0">
                    <a:pos x="22" y="44"/>
                  </a:cxn>
                  <a:cxn ang="0">
                    <a:pos x="22" y="44"/>
                  </a:cxn>
                  <a:cxn ang="0">
                    <a:pos x="36" y="44"/>
                  </a:cxn>
                  <a:cxn ang="0">
                    <a:pos x="36" y="24"/>
                  </a:cxn>
                  <a:cxn ang="0">
                    <a:pos x="46" y="24"/>
                  </a:cxn>
                  <a:cxn ang="0">
                    <a:pos x="46" y="44"/>
                  </a:cxn>
                  <a:cxn ang="0">
                    <a:pos x="46" y="44"/>
                  </a:cxn>
                  <a:cxn ang="0">
                    <a:pos x="58" y="44"/>
                  </a:cxn>
                  <a:cxn ang="0">
                    <a:pos x="58" y="0"/>
                  </a:cxn>
                  <a:cxn ang="0">
                    <a:pos x="58" y="0"/>
                  </a:cxn>
                  <a:cxn ang="0">
                    <a:pos x="0" y="0"/>
                  </a:cxn>
                  <a:cxn ang="0">
                    <a:pos x="0" y="44"/>
                  </a:cxn>
                </a:cxnLst>
                <a:rect l="0" t="0" r="r" b="b"/>
                <a:pathLst>
                  <a:path w="57" h="44">
                    <a:moveTo>
                      <a:pt x="0" y="44"/>
                    </a:moveTo>
                    <a:lnTo>
                      <a:pt x="12" y="44"/>
                    </a:lnTo>
                    <a:lnTo>
                      <a:pt x="12" y="24"/>
                    </a:lnTo>
                    <a:lnTo>
                      <a:pt x="22" y="24"/>
                    </a:lnTo>
                    <a:lnTo>
                      <a:pt x="22" y="44"/>
                    </a:lnTo>
                    <a:lnTo>
                      <a:pt x="22" y="44"/>
                    </a:lnTo>
                    <a:lnTo>
                      <a:pt x="36" y="44"/>
                    </a:lnTo>
                    <a:lnTo>
                      <a:pt x="36" y="24"/>
                    </a:lnTo>
                    <a:lnTo>
                      <a:pt x="46" y="24"/>
                    </a:lnTo>
                    <a:lnTo>
                      <a:pt x="46" y="44"/>
                    </a:lnTo>
                    <a:lnTo>
                      <a:pt x="46" y="44"/>
                    </a:lnTo>
                    <a:lnTo>
                      <a:pt x="58" y="44"/>
                    </a:lnTo>
                    <a:lnTo>
                      <a:pt x="58" y="0"/>
                    </a:lnTo>
                    <a:lnTo>
                      <a:pt x="58" y="0"/>
                    </a:lnTo>
                    <a:lnTo>
                      <a:pt x="0" y="0"/>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84" name="Freeform 1022"/>
              <p:cNvSpPr/>
              <p:nvPr/>
            </p:nvSpPr>
            <p:spPr bwMode="auto">
              <a:xfrm>
                <a:off x="9348788" y="-1779588"/>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85" name="Freeform 1023"/>
              <p:cNvSpPr/>
              <p:nvPr/>
            </p:nvSpPr>
            <p:spPr bwMode="auto">
              <a:xfrm>
                <a:off x="9383713" y="-1779588"/>
                <a:ext cx="57150" cy="69850"/>
              </a:xfrm>
              <a:custGeom>
                <a:avLst/>
                <a:gdLst/>
                <a:ahLst/>
                <a:cxnLst>
                  <a:cxn ang="0">
                    <a:pos x="24" y="24"/>
                  </a:cxn>
                  <a:cxn ang="0">
                    <a:pos x="14" y="24"/>
                  </a:cxn>
                  <a:cxn ang="0">
                    <a:pos x="14" y="0"/>
                  </a:cxn>
                  <a:cxn ang="0">
                    <a:pos x="14" y="0"/>
                  </a:cxn>
                  <a:cxn ang="0">
                    <a:pos x="0" y="0"/>
                  </a:cxn>
                  <a:cxn ang="0">
                    <a:pos x="0" y="44"/>
                  </a:cxn>
                  <a:cxn ang="0">
                    <a:pos x="36" y="44"/>
                  </a:cxn>
                  <a:cxn ang="0">
                    <a:pos x="36" y="0"/>
                  </a:cxn>
                  <a:cxn ang="0">
                    <a:pos x="36" y="0"/>
                  </a:cxn>
                  <a:cxn ang="0">
                    <a:pos x="24" y="0"/>
                  </a:cxn>
                  <a:cxn ang="0">
                    <a:pos x="24" y="24"/>
                  </a:cxn>
                </a:cxnLst>
                <a:rect l="0" t="0" r="r" b="b"/>
                <a:pathLst>
                  <a:path w="36" h="44">
                    <a:moveTo>
                      <a:pt x="24" y="24"/>
                    </a:moveTo>
                    <a:lnTo>
                      <a:pt x="14" y="24"/>
                    </a:lnTo>
                    <a:lnTo>
                      <a:pt x="14" y="0"/>
                    </a:lnTo>
                    <a:lnTo>
                      <a:pt x="14" y="0"/>
                    </a:lnTo>
                    <a:lnTo>
                      <a:pt x="0" y="0"/>
                    </a:lnTo>
                    <a:lnTo>
                      <a:pt x="0" y="44"/>
                    </a:lnTo>
                    <a:lnTo>
                      <a:pt x="36" y="44"/>
                    </a:lnTo>
                    <a:lnTo>
                      <a:pt x="36" y="0"/>
                    </a:lnTo>
                    <a:lnTo>
                      <a:pt x="36" y="0"/>
                    </a:lnTo>
                    <a:lnTo>
                      <a:pt x="24" y="0"/>
                    </a:lnTo>
                    <a:lnTo>
                      <a:pt x="24"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86" name="Freeform 1024"/>
              <p:cNvSpPr/>
              <p:nvPr/>
            </p:nvSpPr>
            <p:spPr bwMode="auto">
              <a:xfrm>
                <a:off x="9459913" y="-1779588"/>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87" name="Freeform 1025"/>
              <p:cNvSpPr/>
              <p:nvPr/>
            </p:nvSpPr>
            <p:spPr bwMode="auto">
              <a:xfrm>
                <a:off x="9513888" y="-1779588"/>
                <a:ext cx="76200" cy="69850"/>
              </a:xfrm>
              <a:custGeom>
                <a:avLst/>
                <a:gdLst/>
                <a:ahLst/>
                <a:cxnLst>
                  <a:cxn ang="0">
                    <a:pos x="36" y="24"/>
                  </a:cxn>
                  <a:cxn ang="0">
                    <a:pos x="24" y="24"/>
                  </a:cxn>
                  <a:cxn ang="0">
                    <a:pos x="24" y="24"/>
                  </a:cxn>
                  <a:cxn ang="0">
                    <a:pos x="24" y="0"/>
                  </a:cxn>
                  <a:cxn ang="0">
                    <a:pos x="24" y="0"/>
                  </a:cxn>
                  <a:cxn ang="0">
                    <a:pos x="12" y="0"/>
                  </a:cxn>
                  <a:cxn ang="0">
                    <a:pos x="12" y="0"/>
                  </a:cxn>
                  <a:cxn ang="0">
                    <a:pos x="12" y="24"/>
                  </a:cxn>
                  <a:cxn ang="0">
                    <a:pos x="0" y="24"/>
                  </a:cxn>
                  <a:cxn ang="0">
                    <a:pos x="0" y="24"/>
                  </a:cxn>
                  <a:cxn ang="0">
                    <a:pos x="0" y="44"/>
                  </a:cxn>
                  <a:cxn ang="0">
                    <a:pos x="0" y="44"/>
                  </a:cxn>
                  <a:cxn ang="0">
                    <a:pos x="14" y="44"/>
                  </a:cxn>
                  <a:cxn ang="0">
                    <a:pos x="14" y="44"/>
                  </a:cxn>
                  <a:cxn ang="0">
                    <a:pos x="14" y="24"/>
                  </a:cxn>
                  <a:cxn ang="0">
                    <a:pos x="24" y="24"/>
                  </a:cxn>
                  <a:cxn ang="0">
                    <a:pos x="24" y="24"/>
                  </a:cxn>
                  <a:cxn ang="0">
                    <a:pos x="24" y="44"/>
                  </a:cxn>
                  <a:cxn ang="0">
                    <a:pos x="24" y="44"/>
                  </a:cxn>
                  <a:cxn ang="0">
                    <a:pos x="36" y="44"/>
                  </a:cxn>
                  <a:cxn ang="0">
                    <a:pos x="36" y="44"/>
                  </a:cxn>
                  <a:cxn ang="0">
                    <a:pos x="36" y="24"/>
                  </a:cxn>
                  <a:cxn ang="0">
                    <a:pos x="48" y="24"/>
                  </a:cxn>
                  <a:cxn ang="0">
                    <a:pos x="48" y="24"/>
                  </a:cxn>
                  <a:cxn ang="0">
                    <a:pos x="48" y="0"/>
                  </a:cxn>
                  <a:cxn ang="0">
                    <a:pos x="48" y="0"/>
                  </a:cxn>
                  <a:cxn ang="0">
                    <a:pos x="36" y="0"/>
                  </a:cxn>
                  <a:cxn ang="0">
                    <a:pos x="36" y="0"/>
                  </a:cxn>
                  <a:cxn ang="0">
                    <a:pos x="36" y="24"/>
                  </a:cxn>
                  <a:cxn ang="0">
                    <a:pos x="36" y="24"/>
                  </a:cxn>
                </a:cxnLst>
                <a:rect l="0" t="0" r="r" b="b"/>
                <a:pathLst>
                  <a:path w="48" h="44">
                    <a:moveTo>
                      <a:pt x="36" y="24"/>
                    </a:moveTo>
                    <a:lnTo>
                      <a:pt x="24" y="24"/>
                    </a:lnTo>
                    <a:lnTo>
                      <a:pt x="24" y="24"/>
                    </a:lnTo>
                    <a:lnTo>
                      <a:pt x="24" y="0"/>
                    </a:lnTo>
                    <a:lnTo>
                      <a:pt x="24" y="0"/>
                    </a:lnTo>
                    <a:lnTo>
                      <a:pt x="12" y="0"/>
                    </a:lnTo>
                    <a:lnTo>
                      <a:pt x="12" y="0"/>
                    </a:lnTo>
                    <a:lnTo>
                      <a:pt x="12" y="24"/>
                    </a:lnTo>
                    <a:lnTo>
                      <a:pt x="0" y="24"/>
                    </a:lnTo>
                    <a:lnTo>
                      <a:pt x="0" y="24"/>
                    </a:lnTo>
                    <a:lnTo>
                      <a:pt x="0" y="44"/>
                    </a:lnTo>
                    <a:lnTo>
                      <a:pt x="0" y="44"/>
                    </a:lnTo>
                    <a:lnTo>
                      <a:pt x="14" y="44"/>
                    </a:lnTo>
                    <a:lnTo>
                      <a:pt x="14" y="44"/>
                    </a:lnTo>
                    <a:lnTo>
                      <a:pt x="14" y="24"/>
                    </a:lnTo>
                    <a:lnTo>
                      <a:pt x="24" y="24"/>
                    </a:lnTo>
                    <a:lnTo>
                      <a:pt x="24" y="24"/>
                    </a:lnTo>
                    <a:lnTo>
                      <a:pt x="24" y="44"/>
                    </a:lnTo>
                    <a:lnTo>
                      <a:pt x="24" y="44"/>
                    </a:lnTo>
                    <a:lnTo>
                      <a:pt x="36" y="44"/>
                    </a:lnTo>
                    <a:lnTo>
                      <a:pt x="36" y="44"/>
                    </a:lnTo>
                    <a:lnTo>
                      <a:pt x="36" y="24"/>
                    </a:lnTo>
                    <a:lnTo>
                      <a:pt x="48" y="24"/>
                    </a:lnTo>
                    <a:lnTo>
                      <a:pt x="48" y="24"/>
                    </a:lnTo>
                    <a:lnTo>
                      <a:pt x="48" y="0"/>
                    </a:lnTo>
                    <a:lnTo>
                      <a:pt x="48" y="0"/>
                    </a:lnTo>
                    <a:lnTo>
                      <a:pt x="36" y="0"/>
                    </a:lnTo>
                    <a:lnTo>
                      <a:pt x="36" y="0"/>
                    </a:lnTo>
                    <a:lnTo>
                      <a:pt x="36" y="24"/>
                    </a:lnTo>
                    <a:lnTo>
                      <a:pt x="36"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88" name="Freeform 1026"/>
              <p:cNvSpPr/>
              <p:nvPr/>
            </p:nvSpPr>
            <p:spPr bwMode="auto">
              <a:xfrm>
                <a:off x="9494838" y="-1779588"/>
                <a:ext cx="19050" cy="38100"/>
              </a:xfrm>
              <a:custGeom>
                <a:avLst/>
                <a:gdLst/>
                <a:ahLst/>
                <a:cxnLst>
                  <a:cxn ang="0">
                    <a:pos x="12" y="0"/>
                  </a:cxn>
                  <a:cxn ang="0">
                    <a:pos x="12" y="0"/>
                  </a:cxn>
                  <a:cxn ang="0">
                    <a:pos x="0" y="0"/>
                  </a:cxn>
                  <a:cxn ang="0">
                    <a:pos x="0" y="0"/>
                  </a:cxn>
                  <a:cxn ang="0">
                    <a:pos x="0" y="24"/>
                  </a:cxn>
                  <a:cxn ang="0">
                    <a:pos x="0" y="24"/>
                  </a:cxn>
                  <a:cxn ang="0">
                    <a:pos x="12" y="24"/>
                  </a:cxn>
                  <a:cxn ang="0">
                    <a:pos x="12" y="24"/>
                  </a:cxn>
                  <a:cxn ang="0">
                    <a:pos x="12" y="0"/>
                  </a:cxn>
                  <a:cxn ang="0">
                    <a:pos x="12" y="0"/>
                  </a:cxn>
                </a:cxnLst>
                <a:rect l="0" t="0" r="r" b="b"/>
                <a:pathLst>
                  <a:path w="12" h="24">
                    <a:moveTo>
                      <a:pt x="12" y="0"/>
                    </a:moveTo>
                    <a:lnTo>
                      <a:pt x="12" y="0"/>
                    </a:lnTo>
                    <a:lnTo>
                      <a:pt x="0" y="0"/>
                    </a:lnTo>
                    <a:lnTo>
                      <a:pt x="0" y="0"/>
                    </a:lnTo>
                    <a:lnTo>
                      <a:pt x="0" y="24"/>
                    </a:lnTo>
                    <a:lnTo>
                      <a:pt x="0" y="24"/>
                    </a:lnTo>
                    <a:lnTo>
                      <a:pt x="12" y="24"/>
                    </a:lnTo>
                    <a:lnTo>
                      <a:pt x="12" y="24"/>
                    </a:lnTo>
                    <a:lnTo>
                      <a:pt x="12" y="0"/>
                    </a:lnTo>
                    <a:lnTo>
                      <a:pt x="12" y="0"/>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89" name="Freeform 1027"/>
              <p:cNvSpPr/>
              <p:nvPr/>
            </p:nvSpPr>
            <p:spPr bwMode="auto">
              <a:xfrm>
                <a:off x="9605963" y="-1779588"/>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90" name="Freeform 1028"/>
              <p:cNvSpPr/>
              <p:nvPr/>
            </p:nvSpPr>
            <p:spPr bwMode="auto">
              <a:xfrm>
                <a:off x="9644063" y="-1779588"/>
                <a:ext cx="19050" cy="69850"/>
              </a:xfrm>
              <a:custGeom>
                <a:avLst/>
                <a:gdLst/>
                <a:ahLst/>
                <a:cxnLst>
                  <a:cxn ang="0">
                    <a:pos x="0" y="44"/>
                  </a:cxn>
                  <a:cxn ang="0">
                    <a:pos x="0" y="44"/>
                  </a:cxn>
                  <a:cxn ang="0">
                    <a:pos x="12" y="44"/>
                  </a:cxn>
                  <a:cxn ang="0">
                    <a:pos x="12" y="44"/>
                  </a:cxn>
                  <a:cxn ang="0">
                    <a:pos x="12" y="0"/>
                  </a:cxn>
                  <a:cxn ang="0">
                    <a:pos x="12" y="0"/>
                  </a:cxn>
                  <a:cxn ang="0">
                    <a:pos x="0" y="0"/>
                  </a:cxn>
                  <a:cxn ang="0">
                    <a:pos x="0" y="0"/>
                  </a:cxn>
                  <a:cxn ang="0">
                    <a:pos x="0" y="44"/>
                  </a:cxn>
                  <a:cxn ang="0">
                    <a:pos x="0" y="44"/>
                  </a:cxn>
                </a:cxnLst>
                <a:rect l="0" t="0" r="r" b="b"/>
                <a:pathLst>
                  <a:path w="12" h="44">
                    <a:moveTo>
                      <a:pt x="0" y="44"/>
                    </a:moveTo>
                    <a:lnTo>
                      <a:pt x="0" y="44"/>
                    </a:lnTo>
                    <a:lnTo>
                      <a:pt x="12" y="44"/>
                    </a:lnTo>
                    <a:lnTo>
                      <a:pt x="12" y="44"/>
                    </a:lnTo>
                    <a:lnTo>
                      <a:pt x="12" y="0"/>
                    </a:lnTo>
                    <a:lnTo>
                      <a:pt x="12"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91" name="Freeform 1029"/>
              <p:cNvSpPr/>
              <p:nvPr/>
            </p:nvSpPr>
            <p:spPr bwMode="auto">
              <a:xfrm>
                <a:off x="9682163" y="-1779588"/>
                <a:ext cx="19050" cy="69850"/>
              </a:xfrm>
              <a:custGeom>
                <a:avLst/>
                <a:gdLst/>
                <a:ahLst/>
                <a:cxnLst>
                  <a:cxn ang="0">
                    <a:pos x="0" y="44"/>
                  </a:cxn>
                  <a:cxn ang="0">
                    <a:pos x="0" y="44"/>
                  </a:cxn>
                  <a:cxn ang="0">
                    <a:pos x="12" y="44"/>
                  </a:cxn>
                  <a:cxn ang="0">
                    <a:pos x="12" y="44"/>
                  </a:cxn>
                  <a:cxn ang="0">
                    <a:pos x="12" y="0"/>
                  </a:cxn>
                  <a:cxn ang="0">
                    <a:pos x="12" y="0"/>
                  </a:cxn>
                  <a:cxn ang="0">
                    <a:pos x="0" y="0"/>
                  </a:cxn>
                  <a:cxn ang="0">
                    <a:pos x="0" y="0"/>
                  </a:cxn>
                  <a:cxn ang="0">
                    <a:pos x="0" y="44"/>
                  </a:cxn>
                  <a:cxn ang="0">
                    <a:pos x="0" y="44"/>
                  </a:cxn>
                </a:cxnLst>
                <a:rect l="0" t="0" r="r" b="b"/>
                <a:pathLst>
                  <a:path w="12" h="44">
                    <a:moveTo>
                      <a:pt x="0" y="44"/>
                    </a:moveTo>
                    <a:lnTo>
                      <a:pt x="0" y="44"/>
                    </a:lnTo>
                    <a:lnTo>
                      <a:pt x="12" y="44"/>
                    </a:lnTo>
                    <a:lnTo>
                      <a:pt x="12" y="44"/>
                    </a:lnTo>
                    <a:lnTo>
                      <a:pt x="12" y="0"/>
                    </a:lnTo>
                    <a:lnTo>
                      <a:pt x="12"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92" name="Freeform 1030"/>
              <p:cNvSpPr/>
              <p:nvPr/>
            </p:nvSpPr>
            <p:spPr bwMode="auto">
              <a:xfrm>
                <a:off x="9717088" y="-1779588"/>
                <a:ext cx="19050" cy="69850"/>
              </a:xfrm>
              <a:custGeom>
                <a:avLst/>
                <a:gdLst/>
                <a:ahLst/>
                <a:cxnLst>
                  <a:cxn ang="0">
                    <a:pos x="0" y="44"/>
                  </a:cxn>
                  <a:cxn ang="0">
                    <a:pos x="0" y="44"/>
                  </a:cxn>
                  <a:cxn ang="0">
                    <a:pos x="12" y="44"/>
                  </a:cxn>
                  <a:cxn ang="0">
                    <a:pos x="12" y="44"/>
                  </a:cxn>
                  <a:cxn ang="0">
                    <a:pos x="12" y="0"/>
                  </a:cxn>
                  <a:cxn ang="0">
                    <a:pos x="12" y="0"/>
                  </a:cxn>
                  <a:cxn ang="0">
                    <a:pos x="0" y="0"/>
                  </a:cxn>
                  <a:cxn ang="0">
                    <a:pos x="0" y="0"/>
                  </a:cxn>
                  <a:cxn ang="0">
                    <a:pos x="0" y="44"/>
                  </a:cxn>
                  <a:cxn ang="0">
                    <a:pos x="0" y="44"/>
                  </a:cxn>
                </a:cxnLst>
                <a:rect l="0" t="0" r="r" b="b"/>
                <a:pathLst>
                  <a:path w="12" h="44">
                    <a:moveTo>
                      <a:pt x="0" y="44"/>
                    </a:moveTo>
                    <a:lnTo>
                      <a:pt x="0" y="44"/>
                    </a:lnTo>
                    <a:lnTo>
                      <a:pt x="12" y="44"/>
                    </a:lnTo>
                    <a:lnTo>
                      <a:pt x="12" y="44"/>
                    </a:lnTo>
                    <a:lnTo>
                      <a:pt x="12" y="0"/>
                    </a:lnTo>
                    <a:lnTo>
                      <a:pt x="12"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93" name="Freeform 1031"/>
              <p:cNvSpPr/>
              <p:nvPr/>
            </p:nvSpPr>
            <p:spPr bwMode="auto">
              <a:xfrm>
                <a:off x="9755188" y="-1779588"/>
                <a:ext cx="57150" cy="66675"/>
              </a:xfrm>
              <a:custGeom>
                <a:avLst/>
                <a:gdLst/>
                <a:ahLst/>
                <a:cxnLst>
                  <a:cxn ang="0">
                    <a:pos x="0" y="42"/>
                  </a:cxn>
                  <a:cxn ang="0">
                    <a:pos x="0" y="42"/>
                  </a:cxn>
                  <a:cxn ang="0">
                    <a:pos x="12" y="42"/>
                  </a:cxn>
                  <a:cxn ang="0">
                    <a:pos x="12" y="24"/>
                  </a:cxn>
                  <a:cxn ang="0">
                    <a:pos x="24" y="24"/>
                  </a:cxn>
                  <a:cxn ang="0">
                    <a:pos x="24" y="42"/>
                  </a:cxn>
                  <a:cxn ang="0">
                    <a:pos x="36" y="42"/>
                  </a:cxn>
                  <a:cxn ang="0">
                    <a:pos x="36" y="0"/>
                  </a:cxn>
                  <a:cxn ang="0">
                    <a:pos x="36" y="0"/>
                  </a:cxn>
                  <a:cxn ang="0">
                    <a:pos x="0" y="0"/>
                  </a:cxn>
                  <a:cxn ang="0">
                    <a:pos x="0" y="42"/>
                  </a:cxn>
                </a:cxnLst>
                <a:rect l="0" t="0" r="r" b="b"/>
                <a:pathLst>
                  <a:path w="36" h="42">
                    <a:moveTo>
                      <a:pt x="0" y="42"/>
                    </a:moveTo>
                    <a:lnTo>
                      <a:pt x="0" y="42"/>
                    </a:lnTo>
                    <a:lnTo>
                      <a:pt x="12" y="42"/>
                    </a:lnTo>
                    <a:lnTo>
                      <a:pt x="12" y="24"/>
                    </a:lnTo>
                    <a:lnTo>
                      <a:pt x="24" y="24"/>
                    </a:lnTo>
                    <a:lnTo>
                      <a:pt x="24" y="42"/>
                    </a:lnTo>
                    <a:lnTo>
                      <a:pt x="36" y="42"/>
                    </a:lnTo>
                    <a:lnTo>
                      <a:pt x="36" y="0"/>
                    </a:lnTo>
                    <a:lnTo>
                      <a:pt x="36" y="0"/>
                    </a:lnTo>
                    <a:lnTo>
                      <a:pt x="0" y="0"/>
                    </a:lnTo>
                    <a:lnTo>
                      <a:pt x="0" y="42"/>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94" name="Freeform 1032"/>
              <p:cNvSpPr/>
              <p:nvPr/>
            </p:nvSpPr>
            <p:spPr bwMode="auto">
              <a:xfrm>
                <a:off x="10063163" y="-1779588"/>
                <a:ext cx="95250" cy="69850"/>
              </a:xfrm>
              <a:custGeom>
                <a:avLst/>
                <a:gdLst/>
                <a:ahLst/>
                <a:cxnLst>
                  <a:cxn ang="0">
                    <a:pos x="0" y="44"/>
                  </a:cxn>
                  <a:cxn ang="0">
                    <a:pos x="12" y="44"/>
                  </a:cxn>
                  <a:cxn ang="0">
                    <a:pos x="12" y="24"/>
                  </a:cxn>
                  <a:cxn ang="0">
                    <a:pos x="24" y="24"/>
                  </a:cxn>
                  <a:cxn ang="0">
                    <a:pos x="24" y="44"/>
                  </a:cxn>
                  <a:cxn ang="0">
                    <a:pos x="24" y="44"/>
                  </a:cxn>
                  <a:cxn ang="0">
                    <a:pos x="36" y="44"/>
                  </a:cxn>
                  <a:cxn ang="0">
                    <a:pos x="36" y="24"/>
                  </a:cxn>
                  <a:cxn ang="0">
                    <a:pos x="48" y="24"/>
                  </a:cxn>
                  <a:cxn ang="0">
                    <a:pos x="48" y="44"/>
                  </a:cxn>
                  <a:cxn ang="0">
                    <a:pos x="48" y="44"/>
                  </a:cxn>
                  <a:cxn ang="0">
                    <a:pos x="60" y="44"/>
                  </a:cxn>
                  <a:cxn ang="0">
                    <a:pos x="60" y="0"/>
                  </a:cxn>
                  <a:cxn ang="0">
                    <a:pos x="60" y="0"/>
                  </a:cxn>
                  <a:cxn ang="0">
                    <a:pos x="0" y="0"/>
                  </a:cxn>
                  <a:cxn ang="0">
                    <a:pos x="0" y="44"/>
                  </a:cxn>
                </a:cxnLst>
                <a:rect l="0" t="0" r="r" b="b"/>
                <a:pathLst>
                  <a:path w="60" h="44">
                    <a:moveTo>
                      <a:pt x="0" y="44"/>
                    </a:moveTo>
                    <a:lnTo>
                      <a:pt x="12" y="44"/>
                    </a:lnTo>
                    <a:lnTo>
                      <a:pt x="12" y="24"/>
                    </a:lnTo>
                    <a:lnTo>
                      <a:pt x="24" y="24"/>
                    </a:lnTo>
                    <a:lnTo>
                      <a:pt x="24" y="44"/>
                    </a:lnTo>
                    <a:lnTo>
                      <a:pt x="24" y="44"/>
                    </a:lnTo>
                    <a:lnTo>
                      <a:pt x="36" y="44"/>
                    </a:lnTo>
                    <a:lnTo>
                      <a:pt x="36" y="24"/>
                    </a:lnTo>
                    <a:lnTo>
                      <a:pt x="48" y="24"/>
                    </a:lnTo>
                    <a:lnTo>
                      <a:pt x="48" y="44"/>
                    </a:lnTo>
                    <a:lnTo>
                      <a:pt x="48" y="44"/>
                    </a:lnTo>
                    <a:lnTo>
                      <a:pt x="60" y="44"/>
                    </a:lnTo>
                    <a:lnTo>
                      <a:pt x="60" y="0"/>
                    </a:lnTo>
                    <a:lnTo>
                      <a:pt x="60" y="0"/>
                    </a:lnTo>
                    <a:lnTo>
                      <a:pt x="0" y="0"/>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95" name="Freeform 1033"/>
              <p:cNvSpPr/>
              <p:nvPr/>
            </p:nvSpPr>
            <p:spPr bwMode="auto">
              <a:xfrm>
                <a:off x="10174288" y="-1779588"/>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96" name="Freeform 1034"/>
              <p:cNvSpPr/>
              <p:nvPr/>
            </p:nvSpPr>
            <p:spPr bwMode="auto">
              <a:xfrm>
                <a:off x="10212388" y="-1779588"/>
                <a:ext cx="57150" cy="69850"/>
              </a:xfrm>
              <a:custGeom>
                <a:avLst/>
                <a:gdLst/>
                <a:ahLst/>
                <a:cxnLst>
                  <a:cxn ang="0">
                    <a:pos x="24" y="24"/>
                  </a:cxn>
                  <a:cxn ang="0">
                    <a:pos x="12" y="24"/>
                  </a:cxn>
                  <a:cxn ang="0">
                    <a:pos x="12" y="0"/>
                  </a:cxn>
                  <a:cxn ang="0">
                    <a:pos x="12" y="0"/>
                  </a:cxn>
                  <a:cxn ang="0">
                    <a:pos x="0" y="0"/>
                  </a:cxn>
                  <a:cxn ang="0">
                    <a:pos x="0" y="44"/>
                  </a:cxn>
                  <a:cxn ang="0">
                    <a:pos x="36" y="44"/>
                  </a:cxn>
                  <a:cxn ang="0">
                    <a:pos x="36" y="0"/>
                  </a:cxn>
                  <a:cxn ang="0">
                    <a:pos x="36" y="0"/>
                  </a:cxn>
                  <a:cxn ang="0">
                    <a:pos x="24" y="0"/>
                  </a:cxn>
                  <a:cxn ang="0">
                    <a:pos x="24" y="24"/>
                  </a:cxn>
                </a:cxnLst>
                <a:rect l="0" t="0" r="r" b="b"/>
                <a:pathLst>
                  <a:path w="36" h="44">
                    <a:moveTo>
                      <a:pt x="24" y="24"/>
                    </a:moveTo>
                    <a:lnTo>
                      <a:pt x="12" y="24"/>
                    </a:lnTo>
                    <a:lnTo>
                      <a:pt x="12" y="0"/>
                    </a:lnTo>
                    <a:lnTo>
                      <a:pt x="12" y="0"/>
                    </a:lnTo>
                    <a:lnTo>
                      <a:pt x="0" y="0"/>
                    </a:lnTo>
                    <a:lnTo>
                      <a:pt x="0" y="44"/>
                    </a:lnTo>
                    <a:lnTo>
                      <a:pt x="36" y="44"/>
                    </a:lnTo>
                    <a:lnTo>
                      <a:pt x="36" y="0"/>
                    </a:lnTo>
                    <a:lnTo>
                      <a:pt x="36" y="0"/>
                    </a:lnTo>
                    <a:lnTo>
                      <a:pt x="24" y="0"/>
                    </a:lnTo>
                    <a:lnTo>
                      <a:pt x="24"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97" name="Freeform 1035"/>
              <p:cNvSpPr/>
              <p:nvPr/>
            </p:nvSpPr>
            <p:spPr bwMode="auto">
              <a:xfrm>
                <a:off x="10285413" y="-1779588"/>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98" name="Freeform 1036"/>
              <p:cNvSpPr/>
              <p:nvPr/>
            </p:nvSpPr>
            <p:spPr bwMode="auto">
              <a:xfrm>
                <a:off x="10342563" y="-1779588"/>
                <a:ext cx="73025" cy="69850"/>
              </a:xfrm>
              <a:custGeom>
                <a:avLst/>
                <a:gdLst/>
                <a:ahLst/>
                <a:cxnLst>
                  <a:cxn ang="0">
                    <a:pos x="34" y="24"/>
                  </a:cxn>
                  <a:cxn ang="0">
                    <a:pos x="24" y="24"/>
                  </a:cxn>
                  <a:cxn ang="0">
                    <a:pos x="24" y="24"/>
                  </a:cxn>
                  <a:cxn ang="0">
                    <a:pos x="24" y="0"/>
                  </a:cxn>
                  <a:cxn ang="0">
                    <a:pos x="24" y="0"/>
                  </a:cxn>
                  <a:cxn ang="0">
                    <a:pos x="10" y="0"/>
                  </a:cxn>
                  <a:cxn ang="0">
                    <a:pos x="10" y="0"/>
                  </a:cxn>
                  <a:cxn ang="0">
                    <a:pos x="10" y="24"/>
                  </a:cxn>
                  <a:cxn ang="0">
                    <a:pos x="0" y="24"/>
                  </a:cxn>
                  <a:cxn ang="0">
                    <a:pos x="0" y="24"/>
                  </a:cxn>
                  <a:cxn ang="0">
                    <a:pos x="0" y="44"/>
                  </a:cxn>
                  <a:cxn ang="0">
                    <a:pos x="0" y="44"/>
                  </a:cxn>
                  <a:cxn ang="0">
                    <a:pos x="12" y="44"/>
                  </a:cxn>
                  <a:cxn ang="0">
                    <a:pos x="12" y="44"/>
                  </a:cxn>
                  <a:cxn ang="0">
                    <a:pos x="12" y="24"/>
                  </a:cxn>
                  <a:cxn ang="0">
                    <a:pos x="22" y="24"/>
                  </a:cxn>
                  <a:cxn ang="0">
                    <a:pos x="22" y="24"/>
                  </a:cxn>
                  <a:cxn ang="0">
                    <a:pos x="22" y="44"/>
                  </a:cxn>
                  <a:cxn ang="0">
                    <a:pos x="22" y="44"/>
                  </a:cxn>
                  <a:cxn ang="0">
                    <a:pos x="34" y="44"/>
                  </a:cxn>
                  <a:cxn ang="0">
                    <a:pos x="34" y="44"/>
                  </a:cxn>
                  <a:cxn ang="0">
                    <a:pos x="34" y="24"/>
                  </a:cxn>
                  <a:cxn ang="0">
                    <a:pos x="46" y="24"/>
                  </a:cxn>
                  <a:cxn ang="0">
                    <a:pos x="46" y="24"/>
                  </a:cxn>
                  <a:cxn ang="0">
                    <a:pos x="46" y="0"/>
                  </a:cxn>
                  <a:cxn ang="0">
                    <a:pos x="46" y="0"/>
                  </a:cxn>
                  <a:cxn ang="0">
                    <a:pos x="34" y="0"/>
                  </a:cxn>
                  <a:cxn ang="0">
                    <a:pos x="34" y="0"/>
                  </a:cxn>
                  <a:cxn ang="0">
                    <a:pos x="34" y="24"/>
                  </a:cxn>
                  <a:cxn ang="0">
                    <a:pos x="34" y="24"/>
                  </a:cxn>
                </a:cxnLst>
                <a:rect l="0" t="0" r="r" b="b"/>
                <a:pathLst>
                  <a:path w="46" h="44">
                    <a:moveTo>
                      <a:pt x="34" y="24"/>
                    </a:moveTo>
                    <a:lnTo>
                      <a:pt x="24" y="24"/>
                    </a:lnTo>
                    <a:lnTo>
                      <a:pt x="24" y="24"/>
                    </a:lnTo>
                    <a:lnTo>
                      <a:pt x="24" y="0"/>
                    </a:lnTo>
                    <a:lnTo>
                      <a:pt x="24" y="0"/>
                    </a:lnTo>
                    <a:lnTo>
                      <a:pt x="10" y="0"/>
                    </a:lnTo>
                    <a:lnTo>
                      <a:pt x="10" y="0"/>
                    </a:lnTo>
                    <a:lnTo>
                      <a:pt x="10" y="24"/>
                    </a:lnTo>
                    <a:lnTo>
                      <a:pt x="0" y="24"/>
                    </a:lnTo>
                    <a:lnTo>
                      <a:pt x="0" y="24"/>
                    </a:lnTo>
                    <a:lnTo>
                      <a:pt x="0" y="44"/>
                    </a:lnTo>
                    <a:lnTo>
                      <a:pt x="0" y="44"/>
                    </a:lnTo>
                    <a:lnTo>
                      <a:pt x="12" y="44"/>
                    </a:lnTo>
                    <a:lnTo>
                      <a:pt x="12" y="44"/>
                    </a:lnTo>
                    <a:lnTo>
                      <a:pt x="12" y="24"/>
                    </a:lnTo>
                    <a:lnTo>
                      <a:pt x="22" y="24"/>
                    </a:lnTo>
                    <a:lnTo>
                      <a:pt x="22" y="24"/>
                    </a:lnTo>
                    <a:lnTo>
                      <a:pt x="22" y="44"/>
                    </a:lnTo>
                    <a:lnTo>
                      <a:pt x="22" y="44"/>
                    </a:lnTo>
                    <a:lnTo>
                      <a:pt x="34" y="44"/>
                    </a:lnTo>
                    <a:lnTo>
                      <a:pt x="34" y="44"/>
                    </a:lnTo>
                    <a:lnTo>
                      <a:pt x="34" y="24"/>
                    </a:lnTo>
                    <a:lnTo>
                      <a:pt x="46" y="24"/>
                    </a:lnTo>
                    <a:lnTo>
                      <a:pt x="46" y="24"/>
                    </a:lnTo>
                    <a:lnTo>
                      <a:pt x="46" y="0"/>
                    </a:lnTo>
                    <a:lnTo>
                      <a:pt x="46" y="0"/>
                    </a:lnTo>
                    <a:lnTo>
                      <a:pt x="34" y="0"/>
                    </a:lnTo>
                    <a:lnTo>
                      <a:pt x="34" y="0"/>
                    </a:lnTo>
                    <a:lnTo>
                      <a:pt x="34" y="24"/>
                    </a:lnTo>
                    <a:lnTo>
                      <a:pt x="34"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99" name="Freeform 1037"/>
              <p:cNvSpPr/>
              <p:nvPr/>
            </p:nvSpPr>
            <p:spPr bwMode="auto">
              <a:xfrm>
                <a:off x="10323513" y="-1779588"/>
                <a:ext cx="19050" cy="38100"/>
              </a:xfrm>
              <a:custGeom>
                <a:avLst/>
                <a:gdLst/>
                <a:ahLst/>
                <a:cxnLst>
                  <a:cxn ang="0">
                    <a:pos x="12" y="0"/>
                  </a:cxn>
                  <a:cxn ang="0">
                    <a:pos x="12" y="0"/>
                  </a:cxn>
                  <a:cxn ang="0">
                    <a:pos x="0" y="0"/>
                  </a:cxn>
                  <a:cxn ang="0">
                    <a:pos x="0" y="0"/>
                  </a:cxn>
                  <a:cxn ang="0">
                    <a:pos x="0" y="24"/>
                  </a:cxn>
                  <a:cxn ang="0">
                    <a:pos x="0" y="24"/>
                  </a:cxn>
                  <a:cxn ang="0">
                    <a:pos x="12" y="24"/>
                  </a:cxn>
                  <a:cxn ang="0">
                    <a:pos x="12" y="24"/>
                  </a:cxn>
                  <a:cxn ang="0">
                    <a:pos x="12" y="0"/>
                  </a:cxn>
                  <a:cxn ang="0">
                    <a:pos x="12" y="0"/>
                  </a:cxn>
                </a:cxnLst>
                <a:rect l="0" t="0" r="r" b="b"/>
                <a:pathLst>
                  <a:path w="12" h="24">
                    <a:moveTo>
                      <a:pt x="12" y="0"/>
                    </a:moveTo>
                    <a:lnTo>
                      <a:pt x="12" y="0"/>
                    </a:lnTo>
                    <a:lnTo>
                      <a:pt x="0" y="0"/>
                    </a:lnTo>
                    <a:lnTo>
                      <a:pt x="0" y="0"/>
                    </a:lnTo>
                    <a:lnTo>
                      <a:pt x="0" y="24"/>
                    </a:lnTo>
                    <a:lnTo>
                      <a:pt x="0" y="24"/>
                    </a:lnTo>
                    <a:lnTo>
                      <a:pt x="12" y="24"/>
                    </a:lnTo>
                    <a:lnTo>
                      <a:pt x="12" y="24"/>
                    </a:lnTo>
                    <a:lnTo>
                      <a:pt x="12" y="0"/>
                    </a:lnTo>
                    <a:lnTo>
                      <a:pt x="12" y="0"/>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00" name="Freeform 1038"/>
              <p:cNvSpPr/>
              <p:nvPr/>
            </p:nvSpPr>
            <p:spPr bwMode="auto">
              <a:xfrm>
                <a:off x="10434638" y="-1779588"/>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01" name="Freeform 1039"/>
              <p:cNvSpPr/>
              <p:nvPr/>
            </p:nvSpPr>
            <p:spPr bwMode="auto">
              <a:xfrm>
                <a:off x="10469563" y="-1779588"/>
                <a:ext cx="22225" cy="69850"/>
              </a:xfrm>
              <a:custGeom>
                <a:avLst/>
                <a:gdLst/>
                <a:ahLst/>
                <a:cxnLst>
                  <a:cxn ang="0">
                    <a:pos x="0" y="44"/>
                  </a:cxn>
                  <a:cxn ang="0">
                    <a:pos x="0" y="44"/>
                  </a:cxn>
                  <a:cxn ang="0">
                    <a:pos x="14" y="44"/>
                  </a:cxn>
                  <a:cxn ang="0">
                    <a:pos x="14" y="44"/>
                  </a:cxn>
                  <a:cxn ang="0">
                    <a:pos x="14" y="0"/>
                  </a:cxn>
                  <a:cxn ang="0">
                    <a:pos x="14" y="0"/>
                  </a:cxn>
                  <a:cxn ang="0">
                    <a:pos x="0" y="0"/>
                  </a:cxn>
                  <a:cxn ang="0">
                    <a:pos x="0" y="0"/>
                  </a:cxn>
                  <a:cxn ang="0">
                    <a:pos x="0" y="44"/>
                  </a:cxn>
                  <a:cxn ang="0">
                    <a:pos x="0" y="44"/>
                  </a:cxn>
                </a:cxnLst>
                <a:rect l="0" t="0" r="r" b="b"/>
                <a:pathLst>
                  <a:path w="14" h="44">
                    <a:moveTo>
                      <a:pt x="0" y="44"/>
                    </a:moveTo>
                    <a:lnTo>
                      <a:pt x="0" y="44"/>
                    </a:lnTo>
                    <a:lnTo>
                      <a:pt x="14" y="44"/>
                    </a:lnTo>
                    <a:lnTo>
                      <a:pt x="14" y="44"/>
                    </a:lnTo>
                    <a:lnTo>
                      <a:pt x="14" y="0"/>
                    </a:lnTo>
                    <a:lnTo>
                      <a:pt x="14"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02" name="Freeform 1040"/>
              <p:cNvSpPr/>
              <p:nvPr/>
            </p:nvSpPr>
            <p:spPr bwMode="auto">
              <a:xfrm>
                <a:off x="10507663" y="-1779588"/>
                <a:ext cx="19050" cy="69850"/>
              </a:xfrm>
              <a:custGeom>
                <a:avLst/>
                <a:gdLst/>
                <a:ahLst/>
                <a:cxnLst>
                  <a:cxn ang="0">
                    <a:pos x="0" y="44"/>
                  </a:cxn>
                  <a:cxn ang="0">
                    <a:pos x="0" y="44"/>
                  </a:cxn>
                  <a:cxn ang="0">
                    <a:pos x="12" y="44"/>
                  </a:cxn>
                  <a:cxn ang="0">
                    <a:pos x="12" y="44"/>
                  </a:cxn>
                  <a:cxn ang="0">
                    <a:pos x="12" y="0"/>
                  </a:cxn>
                  <a:cxn ang="0">
                    <a:pos x="12" y="0"/>
                  </a:cxn>
                  <a:cxn ang="0">
                    <a:pos x="0" y="0"/>
                  </a:cxn>
                  <a:cxn ang="0">
                    <a:pos x="0" y="0"/>
                  </a:cxn>
                  <a:cxn ang="0">
                    <a:pos x="0" y="44"/>
                  </a:cxn>
                  <a:cxn ang="0">
                    <a:pos x="0" y="44"/>
                  </a:cxn>
                </a:cxnLst>
                <a:rect l="0" t="0" r="r" b="b"/>
                <a:pathLst>
                  <a:path w="12" h="44">
                    <a:moveTo>
                      <a:pt x="0" y="44"/>
                    </a:moveTo>
                    <a:lnTo>
                      <a:pt x="0" y="44"/>
                    </a:lnTo>
                    <a:lnTo>
                      <a:pt x="12" y="44"/>
                    </a:lnTo>
                    <a:lnTo>
                      <a:pt x="12" y="44"/>
                    </a:lnTo>
                    <a:lnTo>
                      <a:pt x="12" y="0"/>
                    </a:lnTo>
                    <a:lnTo>
                      <a:pt x="12"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03" name="Freeform 1041"/>
              <p:cNvSpPr/>
              <p:nvPr/>
            </p:nvSpPr>
            <p:spPr bwMode="auto">
              <a:xfrm>
                <a:off x="10545763" y="-1779588"/>
                <a:ext cx="19050" cy="69850"/>
              </a:xfrm>
              <a:custGeom>
                <a:avLst/>
                <a:gdLst/>
                <a:ahLst/>
                <a:cxnLst>
                  <a:cxn ang="0">
                    <a:pos x="0" y="44"/>
                  </a:cxn>
                  <a:cxn ang="0">
                    <a:pos x="0" y="44"/>
                  </a:cxn>
                  <a:cxn ang="0">
                    <a:pos x="12" y="44"/>
                  </a:cxn>
                  <a:cxn ang="0">
                    <a:pos x="12" y="44"/>
                  </a:cxn>
                  <a:cxn ang="0">
                    <a:pos x="12" y="0"/>
                  </a:cxn>
                  <a:cxn ang="0">
                    <a:pos x="12" y="0"/>
                  </a:cxn>
                  <a:cxn ang="0">
                    <a:pos x="0" y="0"/>
                  </a:cxn>
                  <a:cxn ang="0">
                    <a:pos x="0" y="0"/>
                  </a:cxn>
                  <a:cxn ang="0">
                    <a:pos x="0" y="44"/>
                  </a:cxn>
                  <a:cxn ang="0">
                    <a:pos x="0" y="44"/>
                  </a:cxn>
                </a:cxnLst>
                <a:rect l="0" t="0" r="r" b="b"/>
                <a:pathLst>
                  <a:path w="12" h="44">
                    <a:moveTo>
                      <a:pt x="0" y="44"/>
                    </a:moveTo>
                    <a:lnTo>
                      <a:pt x="0" y="44"/>
                    </a:lnTo>
                    <a:lnTo>
                      <a:pt x="12" y="44"/>
                    </a:lnTo>
                    <a:lnTo>
                      <a:pt x="12" y="44"/>
                    </a:lnTo>
                    <a:lnTo>
                      <a:pt x="12" y="0"/>
                    </a:lnTo>
                    <a:lnTo>
                      <a:pt x="12"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04" name="Freeform 1042"/>
              <p:cNvSpPr/>
              <p:nvPr/>
            </p:nvSpPr>
            <p:spPr bwMode="auto">
              <a:xfrm>
                <a:off x="10580688" y="-1779588"/>
                <a:ext cx="57150" cy="66675"/>
              </a:xfrm>
              <a:custGeom>
                <a:avLst/>
                <a:gdLst/>
                <a:ahLst/>
                <a:cxnLst>
                  <a:cxn ang="0">
                    <a:pos x="0" y="42"/>
                  </a:cxn>
                  <a:cxn ang="0">
                    <a:pos x="0" y="42"/>
                  </a:cxn>
                  <a:cxn ang="0">
                    <a:pos x="14" y="42"/>
                  </a:cxn>
                  <a:cxn ang="0">
                    <a:pos x="14" y="24"/>
                  </a:cxn>
                  <a:cxn ang="0">
                    <a:pos x="24" y="24"/>
                  </a:cxn>
                  <a:cxn ang="0">
                    <a:pos x="24" y="42"/>
                  </a:cxn>
                  <a:cxn ang="0">
                    <a:pos x="36" y="42"/>
                  </a:cxn>
                  <a:cxn ang="0">
                    <a:pos x="36" y="0"/>
                  </a:cxn>
                  <a:cxn ang="0">
                    <a:pos x="36" y="0"/>
                  </a:cxn>
                  <a:cxn ang="0">
                    <a:pos x="0" y="0"/>
                  </a:cxn>
                  <a:cxn ang="0">
                    <a:pos x="0" y="42"/>
                  </a:cxn>
                </a:cxnLst>
                <a:rect l="0" t="0" r="r" b="b"/>
                <a:pathLst>
                  <a:path w="36" h="42">
                    <a:moveTo>
                      <a:pt x="0" y="42"/>
                    </a:moveTo>
                    <a:lnTo>
                      <a:pt x="0" y="42"/>
                    </a:lnTo>
                    <a:lnTo>
                      <a:pt x="14" y="42"/>
                    </a:lnTo>
                    <a:lnTo>
                      <a:pt x="14" y="24"/>
                    </a:lnTo>
                    <a:lnTo>
                      <a:pt x="24" y="24"/>
                    </a:lnTo>
                    <a:lnTo>
                      <a:pt x="24" y="42"/>
                    </a:lnTo>
                    <a:lnTo>
                      <a:pt x="36" y="42"/>
                    </a:lnTo>
                    <a:lnTo>
                      <a:pt x="36" y="0"/>
                    </a:lnTo>
                    <a:lnTo>
                      <a:pt x="36" y="0"/>
                    </a:lnTo>
                    <a:lnTo>
                      <a:pt x="0" y="0"/>
                    </a:lnTo>
                    <a:lnTo>
                      <a:pt x="0" y="42"/>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05" name="Freeform 1043"/>
              <p:cNvSpPr/>
              <p:nvPr/>
            </p:nvSpPr>
            <p:spPr bwMode="auto">
              <a:xfrm>
                <a:off x="10298113" y="-4021138"/>
                <a:ext cx="50800" cy="47625"/>
              </a:xfrm>
              <a:custGeom>
                <a:avLst/>
                <a:gdLst/>
                <a:ahLst/>
                <a:cxnLst>
                  <a:cxn ang="0">
                    <a:pos x="22" y="24"/>
                  </a:cxn>
                  <a:cxn ang="0">
                    <a:pos x="16" y="24"/>
                  </a:cxn>
                  <a:cxn ang="0">
                    <a:pos x="10" y="24"/>
                  </a:cxn>
                  <a:cxn ang="0">
                    <a:pos x="0" y="20"/>
                  </a:cxn>
                  <a:cxn ang="0">
                    <a:pos x="2" y="24"/>
                  </a:cxn>
                  <a:cxn ang="0">
                    <a:pos x="4" y="28"/>
                  </a:cxn>
                  <a:cxn ang="0">
                    <a:pos x="16" y="30"/>
                  </a:cxn>
                  <a:cxn ang="0">
                    <a:pos x="24" y="28"/>
                  </a:cxn>
                  <a:cxn ang="0">
                    <a:pos x="30" y="26"/>
                  </a:cxn>
                  <a:cxn ang="0">
                    <a:pos x="32" y="20"/>
                  </a:cxn>
                  <a:cxn ang="0">
                    <a:pos x="30" y="16"/>
                  </a:cxn>
                  <a:cxn ang="0">
                    <a:pos x="26" y="12"/>
                  </a:cxn>
                  <a:cxn ang="0">
                    <a:pos x="18" y="10"/>
                  </a:cxn>
                  <a:cxn ang="0">
                    <a:pos x="10" y="8"/>
                  </a:cxn>
                  <a:cxn ang="0">
                    <a:pos x="8" y="8"/>
                  </a:cxn>
                  <a:cxn ang="0">
                    <a:pos x="10" y="6"/>
                  </a:cxn>
                  <a:cxn ang="0">
                    <a:pos x="16" y="4"/>
                  </a:cxn>
                  <a:cxn ang="0">
                    <a:pos x="20" y="6"/>
                  </a:cxn>
                  <a:cxn ang="0">
                    <a:pos x="22" y="8"/>
                  </a:cxn>
                  <a:cxn ang="0">
                    <a:pos x="32" y="8"/>
                  </a:cxn>
                  <a:cxn ang="0">
                    <a:pos x="28" y="2"/>
                  </a:cxn>
                  <a:cxn ang="0">
                    <a:pos x="22" y="0"/>
                  </a:cxn>
                  <a:cxn ang="0">
                    <a:pos x="16" y="0"/>
                  </a:cxn>
                  <a:cxn ang="0">
                    <a:pos x="8" y="0"/>
                  </a:cxn>
                  <a:cxn ang="0">
                    <a:pos x="2" y="4"/>
                  </a:cxn>
                  <a:cxn ang="0">
                    <a:pos x="2" y="8"/>
                  </a:cxn>
                  <a:cxn ang="0">
                    <a:pos x="4" y="14"/>
                  </a:cxn>
                  <a:cxn ang="0">
                    <a:pos x="14" y="16"/>
                  </a:cxn>
                  <a:cxn ang="0">
                    <a:pos x="20" y="18"/>
                  </a:cxn>
                  <a:cxn ang="0">
                    <a:pos x="24" y="18"/>
                  </a:cxn>
                  <a:cxn ang="0">
                    <a:pos x="24" y="20"/>
                  </a:cxn>
                  <a:cxn ang="0">
                    <a:pos x="22" y="24"/>
                  </a:cxn>
                </a:cxnLst>
                <a:rect l="0" t="0" r="r" b="b"/>
                <a:pathLst>
                  <a:path w="32" h="30">
                    <a:moveTo>
                      <a:pt x="22" y="24"/>
                    </a:moveTo>
                    <a:lnTo>
                      <a:pt x="22" y="24"/>
                    </a:lnTo>
                    <a:lnTo>
                      <a:pt x="16" y="24"/>
                    </a:lnTo>
                    <a:lnTo>
                      <a:pt x="16" y="24"/>
                    </a:lnTo>
                    <a:lnTo>
                      <a:pt x="10" y="24"/>
                    </a:lnTo>
                    <a:lnTo>
                      <a:pt x="10" y="24"/>
                    </a:lnTo>
                    <a:lnTo>
                      <a:pt x="8" y="20"/>
                    </a:lnTo>
                    <a:lnTo>
                      <a:pt x="0" y="20"/>
                    </a:lnTo>
                    <a:lnTo>
                      <a:pt x="0" y="20"/>
                    </a:lnTo>
                    <a:lnTo>
                      <a:pt x="2" y="24"/>
                    </a:lnTo>
                    <a:lnTo>
                      <a:pt x="4" y="28"/>
                    </a:lnTo>
                    <a:lnTo>
                      <a:pt x="4" y="28"/>
                    </a:lnTo>
                    <a:lnTo>
                      <a:pt x="10" y="30"/>
                    </a:lnTo>
                    <a:lnTo>
                      <a:pt x="16" y="30"/>
                    </a:lnTo>
                    <a:lnTo>
                      <a:pt x="16" y="30"/>
                    </a:lnTo>
                    <a:lnTo>
                      <a:pt x="24" y="28"/>
                    </a:lnTo>
                    <a:lnTo>
                      <a:pt x="24" y="28"/>
                    </a:lnTo>
                    <a:lnTo>
                      <a:pt x="30" y="26"/>
                    </a:lnTo>
                    <a:lnTo>
                      <a:pt x="30" y="26"/>
                    </a:lnTo>
                    <a:lnTo>
                      <a:pt x="32" y="20"/>
                    </a:lnTo>
                    <a:lnTo>
                      <a:pt x="32" y="20"/>
                    </a:lnTo>
                    <a:lnTo>
                      <a:pt x="30" y="16"/>
                    </a:lnTo>
                    <a:lnTo>
                      <a:pt x="30" y="16"/>
                    </a:lnTo>
                    <a:lnTo>
                      <a:pt x="26" y="12"/>
                    </a:lnTo>
                    <a:lnTo>
                      <a:pt x="26" y="12"/>
                    </a:lnTo>
                    <a:lnTo>
                      <a:pt x="18" y="10"/>
                    </a:lnTo>
                    <a:lnTo>
                      <a:pt x="18" y="10"/>
                    </a:lnTo>
                    <a:lnTo>
                      <a:pt x="10" y="8"/>
                    </a:lnTo>
                    <a:lnTo>
                      <a:pt x="10" y="8"/>
                    </a:lnTo>
                    <a:lnTo>
                      <a:pt x="8" y="8"/>
                    </a:lnTo>
                    <a:lnTo>
                      <a:pt x="8" y="8"/>
                    </a:lnTo>
                    <a:lnTo>
                      <a:pt x="10" y="6"/>
                    </a:lnTo>
                    <a:lnTo>
                      <a:pt x="10" y="6"/>
                    </a:lnTo>
                    <a:lnTo>
                      <a:pt x="16" y="4"/>
                    </a:lnTo>
                    <a:lnTo>
                      <a:pt x="16" y="4"/>
                    </a:lnTo>
                    <a:lnTo>
                      <a:pt x="20" y="6"/>
                    </a:lnTo>
                    <a:lnTo>
                      <a:pt x="20" y="6"/>
                    </a:lnTo>
                    <a:lnTo>
                      <a:pt x="22" y="8"/>
                    </a:lnTo>
                    <a:lnTo>
                      <a:pt x="32" y="8"/>
                    </a:lnTo>
                    <a:lnTo>
                      <a:pt x="32" y="8"/>
                    </a:lnTo>
                    <a:lnTo>
                      <a:pt x="30" y="4"/>
                    </a:lnTo>
                    <a:lnTo>
                      <a:pt x="28" y="2"/>
                    </a:lnTo>
                    <a:lnTo>
                      <a:pt x="28" y="2"/>
                    </a:lnTo>
                    <a:lnTo>
                      <a:pt x="22" y="0"/>
                    </a:lnTo>
                    <a:lnTo>
                      <a:pt x="16" y="0"/>
                    </a:lnTo>
                    <a:lnTo>
                      <a:pt x="16" y="0"/>
                    </a:lnTo>
                    <a:lnTo>
                      <a:pt x="8" y="0"/>
                    </a:lnTo>
                    <a:lnTo>
                      <a:pt x="8" y="0"/>
                    </a:lnTo>
                    <a:lnTo>
                      <a:pt x="2" y="4"/>
                    </a:lnTo>
                    <a:lnTo>
                      <a:pt x="2" y="4"/>
                    </a:lnTo>
                    <a:lnTo>
                      <a:pt x="2" y="8"/>
                    </a:lnTo>
                    <a:lnTo>
                      <a:pt x="2" y="8"/>
                    </a:lnTo>
                    <a:lnTo>
                      <a:pt x="2" y="10"/>
                    </a:lnTo>
                    <a:lnTo>
                      <a:pt x="4" y="14"/>
                    </a:lnTo>
                    <a:lnTo>
                      <a:pt x="4" y="14"/>
                    </a:lnTo>
                    <a:lnTo>
                      <a:pt x="14" y="16"/>
                    </a:lnTo>
                    <a:lnTo>
                      <a:pt x="14" y="16"/>
                    </a:lnTo>
                    <a:lnTo>
                      <a:pt x="20" y="18"/>
                    </a:lnTo>
                    <a:lnTo>
                      <a:pt x="20" y="18"/>
                    </a:lnTo>
                    <a:lnTo>
                      <a:pt x="24" y="18"/>
                    </a:lnTo>
                    <a:lnTo>
                      <a:pt x="24" y="18"/>
                    </a:lnTo>
                    <a:lnTo>
                      <a:pt x="24" y="20"/>
                    </a:lnTo>
                    <a:lnTo>
                      <a:pt x="24" y="20"/>
                    </a:lnTo>
                    <a:lnTo>
                      <a:pt x="22" y="24"/>
                    </a:lnTo>
                    <a:lnTo>
                      <a:pt x="22"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06" name="Freeform 1044"/>
              <p:cNvSpPr/>
              <p:nvPr/>
            </p:nvSpPr>
            <p:spPr bwMode="auto">
              <a:xfrm>
                <a:off x="9758363" y="-4021138"/>
                <a:ext cx="15875" cy="31750"/>
              </a:xfrm>
              <a:custGeom>
                <a:avLst/>
                <a:gdLst/>
                <a:ahLst/>
                <a:cxnLst>
                  <a:cxn ang="0">
                    <a:pos x="2" y="20"/>
                  </a:cxn>
                  <a:cxn ang="0">
                    <a:pos x="2" y="20"/>
                  </a:cxn>
                  <a:cxn ang="0">
                    <a:pos x="4" y="20"/>
                  </a:cxn>
                  <a:cxn ang="0">
                    <a:pos x="4" y="20"/>
                  </a:cxn>
                  <a:cxn ang="0">
                    <a:pos x="8" y="20"/>
                  </a:cxn>
                  <a:cxn ang="0">
                    <a:pos x="8" y="20"/>
                  </a:cxn>
                  <a:cxn ang="0">
                    <a:pos x="10" y="18"/>
                  </a:cxn>
                  <a:cxn ang="0">
                    <a:pos x="10" y="18"/>
                  </a:cxn>
                  <a:cxn ang="0">
                    <a:pos x="10" y="10"/>
                  </a:cxn>
                  <a:cxn ang="0">
                    <a:pos x="10" y="10"/>
                  </a:cxn>
                  <a:cxn ang="0">
                    <a:pos x="10" y="2"/>
                  </a:cxn>
                  <a:cxn ang="0">
                    <a:pos x="10" y="2"/>
                  </a:cxn>
                  <a:cxn ang="0">
                    <a:pos x="8" y="0"/>
                  </a:cxn>
                  <a:cxn ang="0">
                    <a:pos x="8" y="0"/>
                  </a:cxn>
                  <a:cxn ang="0">
                    <a:pos x="4" y="0"/>
                  </a:cxn>
                  <a:cxn ang="0">
                    <a:pos x="4" y="0"/>
                  </a:cxn>
                  <a:cxn ang="0">
                    <a:pos x="2" y="0"/>
                  </a:cxn>
                  <a:cxn ang="0">
                    <a:pos x="2" y="0"/>
                  </a:cxn>
                  <a:cxn ang="0">
                    <a:pos x="0" y="2"/>
                  </a:cxn>
                  <a:cxn ang="0">
                    <a:pos x="0" y="2"/>
                  </a:cxn>
                  <a:cxn ang="0">
                    <a:pos x="0" y="10"/>
                  </a:cxn>
                  <a:cxn ang="0">
                    <a:pos x="0" y="10"/>
                  </a:cxn>
                  <a:cxn ang="0">
                    <a:pos x="0" y="16"/>
                  </a:cxn>
                  <a:cxn ang="0">
                    <a:pos x="0" y="16"/>
                  </a:cxn>
                  <a:cxn ang="0">
                    <a:pos x="2" y="20"/>
                  </a:cxn>
                  <a:cxn ang="0">
                    <a:pos x="2" y="20"/>
                  </a:cxn>
                </a:cxnLst>
                <a:rect l="0" t="0" r="r" b="b"/>
                <a:pathLst>
                  <a:path w="10" h="20">
                    <a:moveTo>
                      <a:pt x="2" y="20"/>
                    </a:moveTo>
                    <a:lnTo>
                      <a:pt x="2" y="20"/>
                    </a:lnTo>
                    <a:lnTo>
                      <a:pt x="4" y="20"/>
                    </a:lnTo>
                    <a:lnTo>
                      <a:pt x="4" y="20"/>
                    </a:lnTo>
                    <a:lnTo>
                      <a:pt x="8" y="20"/>
                    </a:lnTo>
                    <a:lnTo>
                      <a:pt x="8" y="20"/>
                    </a:lnTo>
                    <a:lnTo>
                      <a:pt x="10" y="18"/>
                    </a:lnTo>
                    <a:lnTo>
                      <a:pt x="10" y="18"/>
                    </a:lnTo>
                    <a:lnTo>
                      <a:pt x="10" y="10"/>
                    </a:lnTo>
                    <a:lnTo>
                      <a:pt x="10" y="10"/>
                    </a:lnTo>
                    <a:lnTo>
                      <a:pt x="10" y="2"/>
                    </a:lnTo>
                    <a:lnTo>
                      <a:pt x="10" y="2"/>
                    </a:lnTo>
                    <a:lnTo>
                      <a:pt x="8" y="0"/>
                    </a:lnTo>
                    <a:lnTo>
                      <a:pt x="8" y="0"/>
                    </a:lnTo>
                    <a:lnTo>
                      <a:pt x="4" y="0"/>
                    </a:lnTo>
                    <a:lnTo>
                      <a:pt x="4" y="0"/>
                    </a:lnTo>
                    <a:lnTo>
                      <a:pt x="2" y="0"/>
                    </a:lnTo>
                    <a:lnTo>
                      <a:pt x="2" y="0"/>
                    </a:lnTo>
                    <a:lnTo>
                      <a:pt x="0" y="2"/>
                    </a:lnTo>
                    <a:lnTo>
                      <a:pt x="0" y="2"/>
                    </a:lnTo>
                    <a:lnTo>
                      <a:pt x="0" y="10"/>
                    </a:lnTo>
                    <a:lnTo>
                      <a:pt x="0" y="10"/>
                    </a:lnTo>
                    <a:lnTo>
                      <a:pt x="0" y="16"/>
                    </a:lnTo>
                    <a:lnTo>
                      <a:pt x="0" y="16"/>
                    </a:lnTo>
                    <a:lnTo>
                      <a:pt x="2" y="20"/>
                    </a:lnTo>
                    <a:lnTo>
                      <a:pt x="2" y="20"/>
                    </a:lnTo>
                    <a:close/>
                  </a:path>
                </a:pathLst>
              </a:custGeom>
              <a:solidFill>
                <a:srgbClr val="212125"/>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07" name="Freeform 1045"/>
              <p:cNvSpPr/>
              <p:nvPr/>
            </p:nvSpPr>
            <p:spPr bwMode="auto">
              <a:xfrm>
                <a:off x="10225088" y="-4014788"/>
                <a:ext cx="15875" cy="31750"/>
              </a:xfrm>
              <a:custGeom>
                <a:avLst/>
                <a:gdLst/>
                <a:ahLst/>
                <a:cxnLst>
                  <a:cxn ang="0">
                    <a:pos x="4" y="20"/>
                  </a:cxn>
                  <a:cxn ang="0">
                    <a:pos x="4" y="20"/>
                  </a:cxn>
                  <a:cxn ang="0">
                    <a:pos x="6" y="20"/>
                  </a:cxn>
                  <a:cxn ang="0">
                    <a:pos x="6" y="20"/>
                  </a:cxn>
                  <a:cxn ang="0">
                    <a:pos x="8" y="20"/>
                  </a:cxn>
                  <a:cxn ang="0">
                    <a:pos x="8" y="20"/>
                  </a:cxn>
                  <a:cxn ang="0">
                    <a:pos x="10" y="16"/>
                  </a:cxn>
                  <a:cxn ang="0">
                    <a:pos x="10" y="16"/>
                  </a:cxn>
                  <a:cxn ang="0">
                    <a:pos x="10" y="10"/>
                  </a:cxn>
                  <a:cxn ang="0">
                    <a:pos x="10" y="10"/>
                  </a:cxn>
                  <a:cxn ang="0">
                    <a:pos x="10" y="2"/>
                  </a:cxn>
                  <a:cxn ang="0">
                    <a:pos x="10" y="2"/>
                  </a:cxn>
                  <a:cxn ang="0">
                    <a:pos x="8" y="0"/>
                  </a:cxn>
                  <a:cxn ang="0">
                    <a:pos x="8" y="0"/>
                  </a:cxn>
                  <a:cxn ang="0">
                    <a:pos x="6" y="0"/>
                  </a:cxn>
                  <a:cxn ang="0">
                    <a:pos x="6" y="0"/>
                  </a:cxn>
                  <a:cxn ang="0">
                    <a:pos x="4" y="0"/>
                  </a:cxn>
                  <a:cxn ang="0">
                    <a:pos x="4" y="0"/>
                  </a:cxn>
                  <a:cxn ang="0">
                    <a:pos x="2" y="2"/>
                  </a:cxn>
                  <a:cxn ang="0">
                    <a:pos x="2" y="2"/>
                  </a:cxn>
                  <a:cxn ang="0">
                    <a:pos x="0" y="10"/>
                  </a:cxn>
                  <a:cxn ang="0">
                    <a:pos x="0" y="10"/>
                  </a:cxn>
                  <a:cxn ang="0">
                    <a:pos x="2" y="16"/>
                  </a:cxn>
                  <a:cxn ang="0">
                    <a:pos x="2" y="16"/>
                  </a:cxn>
                  <a:cxn ang="0">
                    <a:pos x="4" y="20"/>
                  </a:cxn>
                  <a:cxn ang="0">
                    <a:pos x="4" y="20"/>
                  </a:cxn>
                </a:cxnLst>
                <a:rect l="0" t="0" r="r" b="b"/>
                <a:pathLst>
                  <a:path w="10" h="20">
                    <a:moveTo>
                      <a:pt x="4" y="20"/>
                    </a:moveTo>
                    <a:lnTo>
                      <a:pt x="4" y="20"/>
                    </a:lnTo>
                    <a:lnTo>
                      <a:pt x="6" y="20"/>
                    </a:lnTo>
                    <a:lnTo>
                      <a:pt x="6" y="20"/>
                    </a:lnTo>
                    <a:lnTo>
                      <a:pt x="8" y="20"/>
                    </a:lnTo>
                    <a:lnTo>
                      <a:pt x="8" y="20"/>
                    </a:lnTo>
                    <a:lnTo>
                      <a:pt x="10" y="16"/>
                    </a:lnTo>
                    <a:lnTo>
                      <a:pt x="10" y="16"/>
                    </a:lnTo>
                    <a:lnTo>
                      <a:pt x="10" y="10"/>
                    </a:lnTo>
                    <a:lnTo>
                      <a:pt x="10" y="10"/>
                    </a:lnTo>
                    <a:lnTo>
                      <a:pt x="10" y="2"/>
                    </a:lnTo>
                    <a:lnTo>
                      <a:pt x="10" y="2"/>
                    </a:lnTo>
                    <a:lnTo>
                      <a:pt x="8" y="0"/>
                    </a:lnTo>
                    <a:lnTo>
                      <a:pt x="8" y="0"/>
                    </a:lnTo>
                    <a:lnTo>
                      <a:pt x="6" y="0"/>
                    </a:lnTo>
                    <a:lnTo>
                      <a:pt x="6" y="0"/>
                    </a:lnTo>
                    <a:lnTo>
                      <a:pt x="4" y="0"/>
                    </a:lnTo>
                    <a:lnTo>
                      <a:pt x="4" y="0"/>
                    </a:lnTo>
                    <a:lnTo>
                      <a:pt x="2" y="2"/>
                    </a:lnTo>
                    <a:lnTo>
                      <a:pt x="2" y="2"/>
                    </a:lnTo>
                    <a:lnTo>
                      <a:pt x="0" y="10"/>
                    </a:lnTo>
                    <a:lnTo>
                      <a:pt x="0" y="10"/>
                    </a:lnTo>
                    <a:lnTo>
                      <a:pt x="2" y="16"/>
                    </a:lnTo>
                    <a:lnTo>
                      <a:pt x="2" y="16"/>
                    </a:lnTo>
                    <a:lnTo>
                      <a:pt x="4" y="20"/>
                    </a:lnTo>
                    <a:lnTo>
                      <a:pt x="4" y="20"/>
                    </a:lnTo>
                    <a:close/>
                  </a:path>
                </a:pathLst>
              </a:custGeom>
              <a:solidFill>
                <a:srgbClr val="212125"/>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08" name="Freeform 1046"/>
              <p:cNvSpPr/>
              <p:nvPr/>
            </p:nvSpPr>
            <p:spPr bwMode="auto">
              <a:xfrm>
                <a:off x="10177463" y="-4014788"/>
                <a:ext cx="15875" cy="31750"/>
              </a:xfrm>
              <a:custGeom>
                <a:avLst/>
                <a:gdLst/>
                <a:ahLst/>
                <a:cxnLst>
                  <a:cxn ang="0">
                    <a:pos x="2" y="20"/>
                  </a:cxn>
                  <a:cxn ang="0">
                    <a:pos x="2" y="20"/>
                  </a:cxn>
                  <a:cxn ang="0">
                    <a:pos x="4" y="20"/>
                  </a:cxn>
                  <a:cxn ang="0">
                    <a:pos x="4" y="20"/>
                  </a:cxn>
                  <a:cxn ang="0">
                    <a:pos x="8" y="20"/>
                  </a:cxn>
                  <a:cxn ang="0">
                    <a:pos x="8" y="20"/>
                  </a:cxn>
                  <a:cxn ang="0">
                    <a:pos x="8" y="16"/>
                  </a:cxn>
                  <a:cxn ang="0">
                    <a:pos x="8" y="16"/>
                  </a:cxn>
                  <a:cxn ang="0">
                    <a:pos x="10" y="10"/>
                  </a:cxn>
                  <a:cxn ang="0">
                    <a:pos x="10" y="10"/>
                  </a:cxn>
                  <a:cxn ang="0">
                    <a:pos x="8" y="2"/>
                  </a:cxn>
                  <a:cxn ang="0">
                    <a:pos x="8" y="2"/>
                  </a:cxn>
                  <a:cxn ang="0">
                    <a:pos x="8" y="0"/>
                  </a:cxn>
                  <a:cxn ang="0">
                    <a:pos x="8" y="0"/>
                  </a:cxn>
                  <a:cxn ang="0">
                    <a:pos x="4" y="0"/>
                  </a:cxn>
                  <a:cxn ang="0">
                    <a:pos x="4" y="0"/>
                  </a:cxn>
                  <a:cxn ang="0">
                    <a:pos x="2" y="0"/>
                  </a:cxn>
                  <a:cxn ang="0">
                    <a:pos x="2" y="0"/>
                  </a:cxn>
                  <a:cxn ang="0">
                    <a:pos x="0" y="2"/>
                  </a:cxn>
                  <a:cxn ang="0">
                    <a:pos x="0" y="2"/>
                  </a:cxn>
                  <a:cxn ang="0">
                    <a:pos x="0" y="10"/>
                  </a:cxn>
                  <a:cxn ang="0">
                    <a:pos x="0" y="10"/>
                  </a:cxn>
                  <a:cxn ang="0">
                    <a:pos x="0" y="16"/>
                  </a:cxn>
                  <a:cxn ang="0">
                    <a:pos x="0" y="16"/>
                  </a:cxn>
                  <a:cxn ang="0">
                    <a:pos x="2" y="20"/>
                  </a:cxn>
                  <a:cxn ang="0">
                    <a:pos x="2" y="20"/>
                  </a:cxn>
                </a:cxnLst>
                <a:rect l="0" t="0" r="r" b="b"/>
                <a:pathLst>
                  <a:path w="10" h="20">
                    <a:moveTo>
                      <a:pt x="2" y="20"/>
                    </a:moveTo>
                    <a:lnTo>
                      <a:pt x="2" y="20"/>
                    </a:lnTo>
                    <a:lnTo>
                      <a:pt x="4" y="20"/>
                    </a:lnTo>
                    <a:lnTo>
                      <a:pt x="4" y="20"/>
                    </a:lnTo>
                    <a:lnTo>
                      <a:pt x="8" y="20"/>
                    </a:lnTo>
                    <a:lnTo>
                      <a:pt x="8" y="20"/>
                    </a:lnTo>
                    <a:lnTo>
                      <a:pt x="8" y="16"/>
                    </a:lnTo>
                    <a:lnTo>
                      <a:pt x="8" y="16"/>
                    </a:lnTo>
                    <a:lnTo>
                      <a:pt x="10" y="10"/>
                    </a:lnTo>
                    <a:lnTo>
                      <a:pt x="10" y="10"/>
                    </a:lnTo>
                    <a:lnTo>
                      <a:pt x="8" y="2"/>
                    </a:lnTo>
                    <a:lnTo>
                      <a:pt x="8" y="2"/>
                    </a:lnTo>
                    <a:lnTo>
                      <a:pt x="8" y="0"/>
                    </a:lnTo>
                    <a:lnTo>
                      <a:pt x="8" y="0"/>
                    </a:lnTo>
                    <a:lnTo>
                      <a:pt x="4" y="0"/>
                    </a:lnTo>
                    <a:lnTo>
                      <a:pt x="4" y="0"/>
                    </a:lnTo>
                    <a:lnTo>
                      <a:pt x="2" y="0"/>
                    </a:lnTo>
                    <a:lnTo>
                      <a:pt x="2" y="0"/>
                    </a:lnTo>
                    <a:lnTo>
                      <a:pt x="0" y="2"/>
                    </a:lnTo>
                    <a:lnTo>
                      <a:pt x="0" y="2"/>
                    </a:lnTo>
                    <a:lnTo>
                      <a:pt x="0" y="10"/>
                    </a:lnTo>
                    <a:lnTo>
                      <a:pt x="0" y="10"/>
                    </a:lnTo>
                    <a:lnTo>
                      <a:pt x="0" y="16"/>
                    </a:lnTo>
                    <a:lnTo>
                      <a:pt x="0" y="16"/>
                    </a:lnTo>
                    <a:lnTo>
                      <a:pt x="2" y="20"/>
                    </a:lnTo>
                    <a:lnTo>
                      <a:pt x="2" y="20"/>
                    </a:lnTo>
                    <a:close/>
                  </a:path>
                </a:pathLst>
              </a:custGeom>
              <a:solidFill>
                <a:srgbClr val="212125"/>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09" name="Freeform 1047"/>
              <p:cNvSpPr/>
              <p:nvPr/>
            </p:nvSpPr>
            <p:spPr bwMode="auto">
              <a:xfrm>
                <a:off x="9434513" y="-4027488"/>
                <a:ext cx="41275" cy="69850"/>
              </a:xfrm>
              <a:custGeom>
                <a:avLst/>
                <a:gdLst/>
                <a:ahLst/>
                <a:cxnLst>
                  <a:cxn ang="0">
                    <a:pos x="6" y="42"/>
                  </a:cxn>
                  <a:cxn ang="0">
                    <a:pos x="14" y="44"/>
                  </a:cxn>
                  <a:cxn ang="0">
                    <a:pos x="20" y="42"/>
                  </a:cxn>
                  <a:cxn ang="0">
                    <a:pos x="24" y="38"/>
                  </a:cxn>
                  <a:cxn ang="0">
                    <a:pos x="26" y="30"/>
                  </a:cxn>
                  <a:cxn ang="0">
                    <a:pos x="24" y="22"/>
                  </a:cxn>
                  <a:cxn ang="0">
                    <a:pos x="20" y="20"/>
                  </a:cxn>
                  <a:cxn ang="0">
                    <a:pos x="24" y="16"/>
                  </a:cxn>
                  <a:cxn ang="0">
                    <a:pos x="24" y="12"/>
                  </a:cxn>
                  <a:cxn ang="0">
                    <a:pos x="22" y="4"/>
                  </a:cxn>
                  <a:cxn ang="0">
                    <a:pos x="18" y="2"/>
                  </a:cxn>
                  <a:cxn ang="0">
                    <a:pos x="12" y="0"/>
                  </a:cxn>
                  <a:cxn ang="0">
                    <a:pos x="4" y="2"/>
                  </a:cxn>
                  <a:cxn ang="0">
                    <a:pos x="2" y="6"/>
                  </a:cxn>
                  <a:cxn ang="0">
                    <a:pos x="0" y="14"/>
                  </a:cxn>
                  <a:cxn ang="0">
                    <a:pos x="12" y="10"/>
                  </a:cxn>
                  <a:cxn ang="0">
                    <a:pos x="12" y="8"/>
                  </a:cxn>
                  <a:cxn ang="0">
                    <a:pos x="14" y="6"/>
                  </a:cxn>
                  <a:cxn ang="0">
                    <a:pos x="14" y="8"/>
                  </a:cxn>
                  <a:cxn ang="0">
                    <a:pos x="16" y="10"/>
                  </a:cxn>
                  <a:cxn ang="0">
                    <a:pos x="16" y="12"/>
                  </a:cxn>
                  <a:cxn ang="0">
                    <a:pos x="14" y="16"/>
                  </a:cxn>
                  <a:cxn ang="0">
                    <a:pos x="14" y="16"/>
                  </a:cxn>
                  <a:cxn ang="0">
                    <a:pos x="8" y="24"/>
                  </a:cxn>
                  <a:cxn ang="0">
                    <a:pos x="12" y="24"/>
                  </a:cxn>
                  <a:cxn ang="0">
                    <a:pos x="14" y="24"/>
                  </a:cxn>
                  <a:cxn ang="0">
                    <a:pos x="16" y="28"/>
                  </a:cxn>
                  <a:cxn ang="0">
                    <a:pos x="16" y="32"/>
                  </a:cxn>
                  <a:cxn ang="0">
                    <a:pos x="14" y="36"/>
                  </a:cxn>
                  <a:cxn ang="0">
                    <a:pos x="14" y="38"/>
                  </a:cxn>
                  <a:cxn ang="0">
                    <a:pos x="12" y="36"/>
                  </a:cxn>
                  <a:cxn ang="0">
                    <a:pos x="12" y="26"/>
                  </a:cxn>
                  <a:cxn ang="0">
                    <a:pos x="0" y="30"/>
                  </a:cxn>
                  <a:cxn ang="0">
                    <a:pos x="2" y="38"/>
                  </a:cxn>
                  <a:cxn ang="0">
                    <a:pos x="6" y="42"/>
                  </a:cxn>
                </a:cxnLst>
                <a:rect l="0" t="0" r="r" b="b"/>
                <a:pathLst>
                  <a:path w="26" h="44">
                    <a:moveTo>
                      <a:pt x="6" y="42"/>
                    </a:moveTo>
                    <a:lnTo>
                      <a:pt x="6" y="42"/>
                    </a:lnTo>
                    <a:lnTo>
                      <a:pt x="14" y="44"/>
                    </a:lnTo>
                    <a:lnTo>
                      <a:pt x="14" y="44"/>
                    </a:lnTo>
                    <a:lnTo>
                      <a:pt x="20" y="42"/>
                    </a:lnTo>
                    <a:lnTo>
                      <a:pt x="20" y="42"/>
                    </a:lnTo>
                    <a:lnTo>
                      <a:pt x="24" y="38"/>
                    </a:lnTo>
                    <a:lnTo>
                      <a:pt x="24" y="38"/>
                    </a:lnTo>
                    <a:lnTo>
                      <a:pt x="26" y="30"/>
                    </a:lnTo>
                    <a:lnTo>
                      <a:pt x="26" y="30"/>
                    </a:lnTo>
                    <a:lnTo>
                      <a:pt x="24" y="22"/>
                    </a:lnTo>
                    <a:lnTo>
                      <a:pt x="24" y="22"/>
                    </a:lnTo>
                    <a:lnTo>
                      <a:pt x="20" y="20"/>
                    </a:lnTo>
                    <a:lnTo>
                      <a:pt x="20" y="20"/>
                    </a:lnTo>
                    <a:lnTo>
                      <a:pt x="24" y="16"/>
                    </a:lnTo>
                    <a:lnTo>
                      <a:pt x="24" y="16"/>
                    </a:lnTo>
                    <a:lnTo>
                      <a:pt x="24" y="12"/>
                    </a:lnTo>
                    <a:lnTo>
                      <a:pt x="24" y="12"/>
                    </a:lnTo>
                    <a:lnTo>
                      <a:pt x="24" y="6"/>
                    </a:lnTo>
                    <a:lnTo>
                      <a:pt x="22" y="4"/>
                    </a:lnTo>
                    <a:lnTo>
                      <a:pt x="22" y="4"/>
                    </a:lnTo>
                    <a:lnTo>
                      <a:pt x="18" y="2"/>
                    </a:lnTo>
                    <a:lnTo>
                      <a:pt x="12" y="0"/>
                    </a:lnTo>
                    <a:lnTo>
                      <a:pt x="12" y="0"/>
                    </a:lnTo>
                    <a:lnTo>
                      <a:pt x="8" y="0"/>
                    </a:lnTo>
                    <a:lnTo>
                      <a:pt x="4" y="2"/>
                    </a:lnTo>
                    <a:lnTo>
                      <a:pt x="4" y="2"/>
                    </a:lnTo>
                    <a:lnTo>
                      <a:pt x="2" y="6"/>
                    </a:lnTo>
                    <a:lnTo>
                      <a:pt x="0" y="10"/>
                    </a:lnTo>
                    <a:lnTo>
                      <a:pt x="0" y="14"/>
                    </a:lnTo>
                    <a:lnTo>
                      <a:pt x="12" y="14"/>
                    </a:lnTo>
                    <a:lnTo>
                      <a:pt x="12" y="10"/>
                    </a:lnTo>
                    <a:lnTo>
                      <a:pt x="12" y="10"/>
                    </a:lnTo>
                    <a:lnTo>
                      <a:pt x="12" y="8"/>
                    </a:lnTo>
                    <a:lnTo>
                      <a:pt x="12" y="8"/>
                    </a:lnTo>
                    <a:lnTo>
                      <a:pt x="14" y="6"/>
                    </a:lnTo>
                    <a:lnTo>
                      <a:pt x="14" y="6"/>
                    </a:lnTo>
                    <a:lnTo>
                      <a:pt x="14" y="8"/>
                    </a:lnTo>
                    <a:lnTo>
                      <a:pt x="14" y="8"/>
                    </a:lnTo>
                    <a:lnTo>
                      <a:pt x="16" y="10"/>
                    </a:lnTo>
                    <a:lnTo>
                      <a:pt x="16" y="12"/>
                    </a:lnTo>
                    <a:lnTo>
                      <a:pt x="16" y="12"/>
                    </a:lnTo>
                    <a:lnTo>
                      <a:pt x="14" y="16"/>
                    </a:lnTo>
                    <a:lnTo>
                      <a:pt x="14" y="16"/>
                    </a:lnTo>
                    <a:lnTo>
                      <a:pt x="14" y="16"/>
                    </a:lnTo>
                    <a:lnTo>
                      <a:pt x="14" y="16"/>
                    </a:lnTo>
                    <a:lnTo>
                      <a:pt x="8" y="18"/>
                    </a:lnTo>
                    <a:lnTo>
                      <a:pt x="8" y="24"/>
                    </a:lnTo>
                    <a:lnTo>
                      <a:pt x="8" y="24"/>
                    </a:lnTo>
                    <a:lnTo>
                      <a:pt x="12" y="24"/>
                    </a:lnTo>
                    <a:lnTo>
                      <a:pt x="12" y="24"/>
                    </a:lnTo>
                    <a:lnTo>
                      <a:pt x="14" y="24"/>
                    </a:lnTo>
                    <a:lnTo>
                      <a:pt x="14" y="24"/>
                    </a:lnTo>
                    <a:lnTo>
                      <a:pt x="16" y="28"/>
                    </a:lnTo>
                    <a:lnTo>
                      <a:pt x="16" y="32"/>
                    </a:lnTo>
                    <a:lnTo>
                      <a:pt x="16" y="32"/>
                    </a:lnTo>
                    <a:lnTo>
                      <a:pt x="14" y="36"/>
                    </a:lnTo>
                    <a:lnTo>
                      <a:pt x="14" y="36"/>
                    </a:lnTo>
                    <a:lnTo>
                      <a:pt x="14" y="38"/>
                    </a:lnTo>
                    <a:lnTo>
                      <a:pt x="14" y="38"/>
                    </a:lnTo>
                    <a:lnTo>
                      <a:pt x="12" y="36"/>
                    </a:lnTo>
                    <a:lnTo>
                      <a:pt x="12" y="36"/>
                    </a:lnTo>
                    <a:lnTo>
                      <a:pt x="12" y="32"/>
                    </a:lnTo>
                    <a:lnTo>
                      <a:pt x="12" y="26"/>
                    </a:lnTo>
                    <a:lnTo>
                      <a:pt x="0" y="26"/>
                    </a:lnTo>
                    <a:lnTo>
                      <a:pt x="0" y="30"/>
                    </a:lnTo>
                    <a:lnTo>
                      <a:pt x="0" y="30"/>
                    </a:lnTo>
                    <a:lnTo>
                      <a:pt x="2" y="38"/>
                    </a:lnTo>
                    <a:lnTo>
                      <a:pt x="2" y="38"/>
                    </a:lnTo>
                    <a:lnTo>
                      <a:pt x="6" y="42"/>
                    </a:lnTo>
                    <a:lnTo>
                      <a:pt x="6" y="42"/>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10" name="Freeform 1048"/>
              <p:cNvSpPr/>
              <p:nvPr/>
            </p:nvSpPr>
            <p:spPr bwMode="auto">
              <a:xfrm>
                <a:off x="10117138" y="-4024313"/>
                <a:ext cx="28575" cy="47625"/>
              </a:xfrm>
              <a:custGeom>
                <a:avLst/>
                <a:gdLst/>
                <a:ahLst/>
                <a:cxnLst>
                  <a:cxn ang="0">
                    <a:pos x="10" y="30"/>
                  </a:cxn>
                  <a:cxn ang="0">
                    <a:pos x="18" y="30"/>
                  </a:cxn>
                  <a:cxn ang="0">
                    <a:pos x="18" y="0"/>
                  </a:cxn>
                  <a:cxn ang="0">
                    <a:pos x="12" y="0"/>
                  </a:cxn>
                  <a:cxn ang="0">
                    <a:pos x="12" y="0"/>
                  </a:cxn>
                  <a:cxn ang="0">
                    <a:pos x="8" y="6"/>
                  </a:cxn>
                  <a:cxn ang="0">
                    <a:pos x="8" y="6"/>
                  </a:cxn>
                  <a:cxn ang="0">
                    <a:pos x="0" y="8"/>
                  </a:cxn>
                  <a:cxn ang="0">
                    <a:pos x="0" y="14"/>
                  </a:cxn>
                  <a:cxn ang="0">
                    <a:pos x="0" y="14"/>
                  </a:cxn>
                  <a:cxn ang="0">
                    <a:pos x="10" y="8"/>
                  </a:cxn>
                  <a:cxn ang="0">
                    <a:pos x="10" y="30"/>
                  </a:cxn>
                </a:cxnLst>
                <a:rect l="0" t="0" r="r" b="b"/>
                <a:pathLst>
                  <a:path w="18" h="30">
                    <a:moveTo>
                      <a:pt x="10" y="30"/>
                    </a:moveTo>
                    <a:lnTo>
                      <a:pt x="18" y="30"/>
                    </a:lnTo>
                    <a:lnTo>
                      <a:pt x="18" y="0"/>
                    </a:lnTo>
                    <a:lnTo>
                      <a:pt x="12" y="0"/>
                    </a:lnTo>
                    <a:lnTo>
                      <a:pt x="12" y="0"/>
                    </a:lnTo>
                    <a:lnTo>
                      <a:pt x="8" y="6"/>
                    </a:lnTo>
                    <a:lnTo>
                      <a:pt x="8" y="6"/>
                    </a:lnTo>
                    <a:lnTo>
                      <a:pt x="0" y="8"/>
                    </a:lnTo>
                    <a:lnTo>
                      <a:pt x="0" y="14"/>
                    </a:lnTo>
                    <a:lnTo>
                      <a:pt x="0" y="14"/>
                    </a:lnTo>
                    <a:lnTo>
                      <a:pt x="10" y="8"/>
                    </a:lnTo>
                    <a:lnTo>
                      <a:pt x="10" y="30"/>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11" name="Freeform 1049"/>
              <p:cNvSpPr>
                <a:spLocks noEditPoints="1"/>
              </p:cNvSpPr>
              <p:nvPr/>
            </p:nvSpPr>
            <p:spPr bwMode="auto">
              <a:xfrm>
                <a:off x="10164763" y="-4024313"/>
                <a:ext cx="41275" cy="47625"/>
              </a:xfrm>
              <a:custGeom>
                <a:avLst/>
                <a:gdLst/>
                <a:ahLst/>
                <a:cxnLst>
                  <a:cxn ang="0">
                    <a:pos x="12" y="30"/>
                  </a:cxn>
                  <a:cxn ang="0">
                    <a:pos x="12" y="30"/>
                  </a:cxn>
                  <a:cxn ang="0">
                    <a:pos x="18" y="30"/>
                  </a:cxn>
                  <a:cxn ang="0">
                    <a:pos x="22" y="28"/>
                  </a:cxn>
                  <a:cxn ang="0">
                    <a:pos x="22" y="28"/>
                  </a:cxn>
                  <a:cxn ang="0">
                    <a:pos x="24" y="22"/>
                  </a:cxn>
                  <a:cxn ang="0">
                    <a:pos x="26" y="16"/>
                  </a:cxn>
                  <a:cxn ang="0">
                    <a:pos x="26" y="16"/>
                  </a:cxn>
                  <a:cxn ang="0">
                    <a:pos x="24" y="8"/>
                  </a:cxn>
                  <a:cxn ang="0">
                    <a:pos x="22" y="4"/>
                  </a:cxn>
                  <a:cxn ang="0">
                    <a:pos x="22" y="4"/>
                  </a:cxn>
                  <a:cxn ang="0">
                    <a:pos x="18" y="2"/>
                  </a:cxn>
                  <a:cxn ang="0">
                    <a:pos x="12" y="0"/>
                  </a:cxn>
                  <a:cxn ang="0">
                    <a:pos x="12" y="0"/>
                  </a:cxn>
                  <a:cxn ang="0">
                    <a:pos x="8" y="2"/>
                  </a:cxn>
                  <a:cxn ang="0">
                    <a:pos x="4" y="4"/>
                  </a:cxn>
                  <a:cxn ang="0">
                    <a:pos x="4" y="4"/>
                  </a:cxn>
                  <a:cxn ang="0">
                    <a:pos x="0" y="8"/>
                  </a:cxn>
                  <a:cxn ang="0">
                    <a:pos x="0" y="16"/>
                  </a:cxn>
                  <a:cxn ang="0">
                    <a:pos x="0" y="16"/>
                  </a:cxn>
                  <a:cxn ang="0">
                    <a:pos x="0" y="22"/>
                  </a:cxn>
                  <a:cxn ang="0">
                    <a:pos x="4" y="28"/>
                  </a:cxn>
                  <a:cxn ang="0">
                    <a:pos x="4" y="28"/>
                  </a:cxn>
                  <a:cxn ang="0">
                    <a:pos x="8" y="30"/>
                  </a:cxn>
                  <a:cxn ang="0">
                    <a:pos x="12" y="30"/>
                  </a:cxn>
                  <a:cxn ang="0">
                    <a:pos x="12" y="30"/>
                  </a:cxn>
                  <a:cxn ang="0">
                    <a:pos x="8" y="8"/>
                  </a:cxn>
                  <a:cxn ang="0">
                    <a:pos x="8" y="8"/>
                  </a:cxn>
                  <a:cxn ang="0">
                    <a:pos x="10" y="6"/>
                  </a:cxn>
                  <a:cxn ang="0">
                    <a:pos x="10" y="6"/>
                  </a:cxn>
                  <a:cxn ang="0">
                    <a:pos x="12" y="6"/>
                  </a:cxn>
                  <a:cxn ang="0">
                    <a:pos x="12" y="6"/>
                  </a:cxn>
                  <a:cxn ang="0">
                    <a:pos x="16" y="6"/>
                  </a:cxn>
                  <a:cxn ang="0">
                    <a:pos x="16" y="6"/>
                  </a:cxn>
                  <a:cxn ang="0">
                    <a:pos x="16" y="8"/>
                  </a:cxn>
                  <a:cxn ang="0">
                    <a:pos x="16" y="8"/>
                  </a:cxn>
                  <a:cxn ang="0">
                    <a:pos x="18" y="16"/>
                  </a:cxn>
                  <a:cxn ang="0">
                    <a:pos x="18" y="16"/>
                  </a:cxn>
                  <a:cxn ang="0">
                    <a:pos x="16" y="22"/>
                  </a:cxn>
                  <a:cxn ang="0">
                    <a:pos x="16" y="22"/>
                  </a:cxn>
                  <a:cxn ang="0">
                    <a:pos x="16" y="26"/>
                  </a:cxn>
                  <a:cxn ang="0">
                    <a:pos x="16" y="26"/>
                  </a:cxn>
                  <a:cxn ang="0">
                    <a:pos x="12" y="26"/>
                  </a:cxn>
                  <a:cxn ang="0">
                    <a:pos x="12" y="26"/>
                  </a:cxn>
                  <a:cxn ang="0">
                    <a:pos x="10" y="26"/>
                  </a:cxn>
                  <a:cxn ang="0">
                    <a:pos x="10" y="26"/>
                  </a:cxn>
                  <a:cxn ang="0">
                    <a:pos x="8" y="22"/>
                  </a:cxn>
                  <a:cxn ang="0">
                    <a:pos x="8" y="22"/>
                  </a:cxn>
                  <a:cxn ang="0">
                    <a:pos x="8" y="16"/>
                  </a:cxn>
                  <a:cxn ang="0">
                    <a:pos x="8" y="16"/>
                  </a:cxn>
                  <a:cxn ang="0">
                    <a:pos x="8" y="8"/>
                  </a:cxn>
                  <a:cxn ang="0">
                    <a:pos x="8" y="8"/>
                  </a:cxn>
                </a:cxnLst>
                <a:rect l="0" t="0" r="r" b="b"/>
                <a:pathLst>
                  <a:path w="26" h="30">
                    <a:moveTo>
                      <a:pt x="12" y="30"/>
                    </a:moveTo>
                    <a:lnTo>
                      <a:pt x="12" y="30"/>
                    </a:lnTo>
                    <a:lnTo>
                      <a:pt x="18" y="30"/>
                    </a:lnTo>
                    <a:lnTo>
                      <a:pt x="22" y="28"/>
                    </a:lnTo>
                    <a:lnTo>
                      <a:pt x="22" y="28"/>
                    </a:lnTo>
                    <a:lnTo>
                      <a:pt x="24" y="22"/>
                    </a:lnTo>
                    <a:lnTo>
                      <a:pt x="26" y="16"/>
                    </a:lnTo>
                    <a:lnTo>
                      <a:pt x="26" y="16"/>
                    </a:lnTo>
                    <a:lnTo>
                      <a:pt x="24" y="8"/>
                    </a:lnTo>
                    <a:lnTo>
                      <a:pt x="22" y="4"/>
                    </a:lnTo>
                    <a:lnTo>
                      <a:pt x="22" y="4"/>
                    </a:lnTo>
                    <a:lnTo>
                      <a:pt x="18" y="2"/>
                    </a:lnTo>
                    <a:lnTo>
                      <a:pt x="12" y="0"/>
                    </a:lnTo>
                    <a:lnTo>
                      <a:pt x="12" y="0"/>
                    </a:lnTo>
                    <a:lnTo>
                      <a:pt x="8" y="2"/>
                    </a:lnTo>
                    <a:lnTo>
                      <a:pt x="4" y="4"/>
                    </a:lnTo>
                    <a:lnTo>
                      <a:pt x="4" y="4"/>
                    </a:lnTo>
                    <a:lnTo>
                      <a:pt x="0" y="8"/>
                    </a:lnTo>
                    <a:lnTo>
                      <a:pt x="0" y="16"/>
                    </a:lnTo>
                    <a:lnTo>
                      <a:pt x="0" y="16"/>
                    </a:lnTo>
                    <a:lnTo>
                      <a:pt x="0" y="22"/>
                    </a:lnTo>
                    <a:lnTo>
                      <a:pt x="4" y="28"/>
                    </a:lnTo>
                    <a:lnTo>
                      <a:pt x="4" y="28"/>
                    </a:lnTo>
                    <a:lnTo>
                      <a:pt x="8" y="30"/>
                    </a:lnTo>
                    <a:lnTo>
                      <a:pt x="12" y="30"/>
                    </a:lnTo>
                    <a:lnTo>
                      <a:pt x="12" y="30"/>
                    </a:lnTo>
                    <a:close/>
                    <a:moveTo>
                      <a:pt x="8" y="8"/>
                    </a:moveTo>
                    <a:lnTo>
                      <a:pt x="8" y="8"/>
                    </a:lnTo>
                    <a:lnTo>
                      <a:pt x="10" y="6"/>
                    </a:lnTo>
                    <a:lnTo>
                      <a:pt x="10" y="6"/>
                    </a:lnTo>
                    <a:lnTo>
                      <a:pt x="12" y="6"/>
                    </a:lnTo>
                    <a:lnTo>
                      <a:pt x="12" y="6"/>
                    </a:lnTo>
                    <a:lnTo>
                      <a:pt x="16" y="6"/>
                    </a:lnTo>
                    <a:lnTo>
                      <a:pt x="16" y="6"/>
                    </a:lnTo>
                    <a:lnTo>
                      <a:pt x="16" y="8"/>
                    </a:lnTo>
                    <a:lnTo>
                      <a:pt x="16" y="8"/>
                    </a:lnTo>
                    <a:lnTo>
                      <a:pt x="18" y="16"/>
                    </a:lnTo>
                    <a:lnTo>
                      <a:pt x="18" y="16"/>
                    </a:lnTo>
                    <a:lnTo>
                      <a:pt x="16" y="22"/>
                    </a:lnTo>
                    <a:lnTo>
                      <a:pt x="16" y="22"/>
                    </a:lnTo>
                    <a:lnTo>
                      <a:pt x="16" y="26"/>
                    </a:lnTo>
                    <a:lnTo>
                      <a:pt x="16" y="26"/>
                    </a:lnTo>
                    <a:lnTo>
                      <a:pt x="12" y="26"/>
                    </a:lnTo>
                    <a:lnTo>
                      <a:pt x="12" y="26"/>
                    </a:lnTo>
                    <a:lnTo>
                      <a:pt x="10" y="26"/>
                    </a:lnTo>
                    <a:lnTo>
                      <a:pt x="10" y="26"/>
                    </a:lnTo>
                    <a:lnTo>
                      <a:pt x="8" y="22"/>
                    </a:lnTo>
                    <a:lnTo>
                      <a:pt x="8" y="22"/>
                    </a:lnTo>
                    <a:lnTo>
                      <a:pt x="8" y="16"/>
                    </a:lnTo>
                    <a:lnTo>
                      <a:pt x="8" y="16"/>
                    </a:lnTo>
                    <a:lnTo>
                      <a:pt x="8" y="8"/>
                    </a:lnTo>
                    <a:lnTo>
                      <a:pt x="8" y="8"/>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12" name="Freeform 1050"/>
              <p:cNvSpPr>
                <a:spLocks noEditPoints="1"/>
              </p:cNvSpPr>
              <p:nvPr/>
            </p:nvSpPr>
            <p:spPr bwMode="auto">
              <a:xfrm>
                <a:off x="10212388" y="-4024313"/>
                <a:ext cx="41275" cy="47625"/>
              </a:xfrm>
              <a:custGeom>
                <a:avLst/>
                <a:gdLst/>
                <a:ahLst/>
                <a:cxnLst>
                  <a:cxn ang="0">
                    <a:pos x="14" y="30"/>
                  </a:cxn>
                  <a:cxn ang="0">
                    <a:pos x="14" y="30"/>
                  </a:cxn>
                  <a:cxn ang="0">
                    <a:pos x="18" y="30"/>
                  </a:cxn>
                  <a:cxn ang="0">
                    <a:pos x="22" y="28"/>
                  </a:cxn>
                  <a:cxn ang="0">
                    <a:pos x="22" y="28"/>
                  </a:cxn>
                  <a:cxn ang="0">
                    <a:pos x="26" y="22"/>
                  </a:cxn>
                  <a:cxn ang="0">
                    <a:pos x="26" y="16"/>
                  </a:cxn>
                  <a:cxn ang="0">
                    <a:pos x="26" y="16"/>
                  </a:cxn>
                  <a:cxn ang="0">
                    <a:pos x="26" y="8"/>
                  </a:cxn>
                  <a:cxn ang="0">
                    <a:pos x="22" y="4"/>
                  </a:cxn>
                  <a:cxn ang="0">
                    <a:pos x="22" y="4"/>
                  </a:cxn>
                  <a:cxn ang="0">
                    <a:pos x="18" y="2"/>
                  </a:cxn>
                  <a:cxn ang="0">
                    <a:pos x="14" y="0"/>
                  </a:cxn>
                  <a:cxn ang="0">
                    <a:pos x="14" y="0"/>
                  </a:cxn>
                  <a:cxn ang="0">
                    <a:pos x="8" y="2"/>
                  </a:cxn>
                  <a:cxn ang="0">
                    <a:pos x="4" y="4"/>
                  </a:cxn>
                  <a:cxn ang="0">
                    <a:pos x="4" y="4"/>
                  </a:cxn>
                  <a:cxn ang="0">
                    <a:pos x="2" y="8"/>
                  </a:cxn>
                  <a:cxn ang="0">
                    <a:pos x="0" y="16"/>
                  </a:cxn>
                  <a:cxn ang="0">
                    <a:pos x="0" y="16"/>
                  </a:cxn>
                  <a:cxn ang="0">
                    <a:pos x="2" y="22"/>
                  </a:cxn>
                  <a:cxn ang="0">
                    <a:pos x="4" y="28"/>
                  </a:cxn>
                  <a:cxn ang="0">
                    <a:pos x="4" y="28"/>
                  </a:cxn>
                  <a:cxn ang="0">
                    <a:pos x="8" y="30"/>
                  </a:cxn>
                  <a:cxn ang="0">
                    <a:pos x="14" y="30"/>
                  </a:cxn>
                  <a:cxn ang="0">
                    <a:pos x="14" y="30"/>
                  </a:cxn>
                  <a:cxn ang="0">
                    <a:pos x="10" y="8"/>
                  </a:cxn>
                  <a:cxn ang="0">
                    <a:pos x="10" y="8"/>
                  </a:cxn>
                  <a:cxn ang="0">
                    <a:pos x="12" y="6"/>
                  </a:cxn>
                  <a:cxn ang="0">
                    <a:pos x="12" y="6"/>
                  </a:cxn>
                  <a:cxn ang="0">
                    <a:pos x="14" y="6"/>
                  </a:cxn>
                  <a:cxn ang="0">
                    <a:pos x="14" y="6"/>
                  </a:cxn>
                  <a:cxn ang="0">
                    <a:pos x="16" y="6"/>
                  </a:cxn>
                  <a:cxn ang="0">
                    <a:pos x="16" y="6"/>
                  </a:cxn>
                  <a:cxn ang="0">
                    <a:pos x="18" y="8"/>
                  </a:cxn>
                  <a:cxn ang="0">
                    <a:pos x="18" y="8"/>
                  </a:cxn>
                  <a:cxn ang="0">
                    <a:pos x="18" y="16"/>
                  </a:cxn>
                  <a:cxn ang="0">
                    <a:pos x="18" y="16"/>
                  </a:cxn>
                  <a:cxn ang="0">
                    <a:pos x="18" y="22"/>
                  </a:cxn>
                  <a:cxn ang="0">
                    <a:pos x="18" y="22"/>
                  </a:cxn>
                  <a:cxn ang="0">
                    <a:pos x="16" y="26"/>
                  </a:cxn>
                  <a:cxn ang="0">
                    <a:pos x="16" y="26"/>
                  </a:cxn>
                  <a:cxn ang="0">
                    <a:pos x="14" y="26"/>
                  </a:cxn>
                  <a:cxn ang="0">
                    <a:pos x="14" y="26"/>
                  </a:cxn>
                  <a:cxn ang="0">
                    <a:pos x="12" y="26"/>
                  </a:cxn>
                  <a:cxn ang="0">
                    <a:pos x="12" y="26"/>
                  </a:cxn>
                  <a:cxn ang="0">
                    <a:pos x="10" y="22"/>
                  </a:cxn>
                  <a:cxn ang="0">
                    <a:pos x="10" y="22"/>
                  </a:cxn>
                  <a:cxn ang="0">
                    <a:pos x="8" y="16"/>
                  </a:cxn>
                  <a:cxn ang="0">
                    <a:pos x="8" y="16"/>
                  </a:cxn>
                  <a:cxn ang="0">
                    <a:pos x="10" y="8"/>
                  </a:cxn>
                  <a:cxn ang="0">
                    <a:pos x="10" y="8"/>
                  </a:cxn>
                </a:cxnLst>
                <a:rect l="0" t="0" r="r" b="b"/>
                <a:pathLst>
                  <a:path w="26" h="30">
                    <a:moveTo>
                      <a:pt x="14" y="30"/>
                    </a:moveTo>
                    <a:lnTo>
                      <a:pt x="14" y="30"/>
                    </a:lnTo>
                    <a:lnTo>
                      <a:pt x="18" y="30"/>
                    </a:lnTo>
                    <a:lnTo>
                      <a:pt x="22" y="28"/>
                    </a:lnTo>
                    <a:lnTo>
                      <a:pt x="22" y="28"/>
                    </a:lnTo>
                    <a:lnTo>
                      <a:pt x="26" y="22"/>
                    </a:lnTo>
                    <a:lnTo>
                      <a:pt x="26" y="16"/>
                    </a:lnTo>
                    <a:lnTo>
                      <a:pt x="26" y="16"/>
                    </a:lnTo>
                    <a:lnTo>
                      <a:pt x="26" y="8"/>
                    </a:lnTo>
                    <a:lnTo>
                      <a:pt x="22" y="4"/>
                    </a:lnTo>
                    <a:lnTo>
                      <a:pt x="22" y="4"/>
                    </a:lnTo>
                    <a:lnTo>
                      <a:pt x="18" y="2"/>
                    </a:lnTo>
                    <a:lnTo>
                      <a:pt x="14" y="0"/>
                    </a:lnTo>
                    <a:lnTo>
                      <a:pt x="14" y="0"/>
                    </a:lnTo>
                    <a:lnTo>
                      <a:pt x="8" y="2"/>
                    </a:lnTo>
                    <a:lnTo>
                      <a:pt x="4" y="4"/>
                    </a:lnTo>
                    <a:lnTo>
                      <a:pt x="4" y="4"/>
                    </a:lnTo>
                    <a:lnTo>
                      <a:pt x="2" y="8"/>
                    </a:lnTo>
                    <a:lnTo>
                      <a:pt x="0" y="16"/>
                    </a:lnTo>
                    <a:lnTo>
                      <a:pt x="0" y="16"/>
                    </a:lnTo>
                    <a:lnTo>
                      <a:pt x="2" y="22"/>
                    </a:lnTo>
                    <a:lnTo>
                      <a:pt x="4" y="28"/>
                    </a:lnTo>
                    <a:lnTo>
                      <a:pt x="4" y="28"/>
                    </a:lnTo>
                    <a:lnTo>
                      <a:pt x="8" y="30"/>
                    </a:lnTo>
                    <a:lnTo>
                      <a:pt x="14" y="30"/>
                    </a:lnTo>
                    <a:lnTo>
                      <a:pt x="14" y="30"/>
                    </a:lnTo>
                    <a:close/>
                    <a:moveTo>
                      <a:pt x="10" y="8"/>
                    </a:moveTo>
                    <a:lnTo>
                      <a:pt x="10" y="8"/>
                    </a:lnTo>
                    <a:lnTo>
                      <a:pt x="12" y="6"/>
                    </a:lnTo>
                    <a:lnTo>
                      <a:pt x="12" y="6"/>
                    </a:lnTo>
                    <a:lnTo>
                      <a:pt x="14" y="6"/>
                    </a:lnTo>
                    <a:lnTo>
                      <a:pt x="14" y="6"/>
                    </a:lnTo>
                    <a:lnTo>
                      <a:pt x="16" y="6"/>
                    </a:lnTo>
                    <a:lnTo>
                      <a:pt x="16" y="6"/>
                    </a:lnTo>
                    <a:lnTo>
                      <a:pt x="18" y="8"/>
                    </a:lnTo>
                    <a:lnTo>
                      <a:pt x="18" y="8"/>
                    </a:lnTo>
                    <a:lnTo>
                      <a:pt x="18" y="16"/>
                    </a:lnTo>
                    <a:lnTo>
                      <a:pt x="18" y="16"/>
                    </a:lnTo>
                    <a:lnTo>
                      <a:pt x="18" y="22"/>
                    </a:lnTo>
                    <a:lnTo>
                      <a:pt x="18" y="22"/>
                    </a:lnTo>
                    <a:lnTo>
                      <a:pt x="16" y="26"/>
                    </a:lnTo>
                    <a:lnTo>
                      <a:pt x="16" y="26"/>
                    </a:lnTo>
                    <a:lnTo>
                      <a:pt x="14" y="26"/>
                    </a:lnTo>
                    <a:lnTo>
                      <a:pt x="14" y="26"/>
                    </a:lnTo>
                    <a:lnTo>
                      <a:pt x="12" y="26"/>
                    </a:lnTo>
                    <a:lnTo>
                      <a:pt x="12" y="26"/>
                    </a:lnTo>
                    <a:lnTo>
                      <a:pt x="10" y="22"/>
                    </a:lnTo>
                    <a:lnTo>
                      <a:pt x="10" y="22"/>
                    </a:lnTo>
                    <a:lnTo>
                      <a:pt x="8" y="16"/>
                    </a:lnTo>
                    <a:lnTo>
                      <a:pt x="8" y="16"/>
                    </a:lnTo>
                    <a:lnTo>
                      <a:pt x="10" y="8"/>
                    </a:lnTo>
                    <a:lnTo>
                      <a:pt x="10" y="8"/>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13" name="Rectangle 1051"/>
              <p:cNvSpPr>
                <a:spLocks noChangeArrowheads="1"/>
              </p:cNvSpPr>
              <p:nvPr/>
            </p:nvSpPr>
            <p:spPr bwMode="auto">
              <a:xfrm>
                <a:off x="10263188" y="-3998913"/>
                <a:ext cx="25400" cy="9525"/>
              </a:xfrm>
              <a:prstGeom prst="rect">
                <a:avLst/>
              </a:prstGeom>
              <a:solidFill>
                <a:srgbClr val="FFFFFF"/>
              </a:solidFill>
              <a:ln w="9525">
                <a:noFill/>
                <a:miter lim="800000"/>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14" name="Freeform 1052"/>
              <p:cNvSpPr/>
              <p:nvPr/>
            </p:nvSpPr>
            <p:spPr bwMode="auto">
              <a:xfrm>
                <a:off x="8780463" y="-4024313"/>
                <a:ext cx="44450" cy="47625"/>
              </a:xfrm>
              <a:custGeom>
                <a:avLst/>
                <a:gdLst/>
                <a:ahLst/>
                <a:cxnLst>
                  <a:cxn ang="0">
                    <a:pos x="28" y="24"/>
                  </a:cxn>
                  <a:cxn ang="0">
                    <a:pos x="8" y="24"/>
                  </a:cxn>
                  <a:cxn ang="0">
                    <a:pos x="8" y="0"/>
                  </a:cxn>
                  <a:cxn ang="0">
                    <a:pos x="0" y="0"/>
                  </a:cxn>
                  <a:cxn ang="0">
                    <a:pos x="0" y="30"/>
                  </a:cxn>
                  <a:cxn ang="0">
                    <a:pos x="28" y="30"/>
                  </a:cxn>
                  <a:cxn ang="0">
                    <a:pos x="28" y="24"/>
                  </a:cxn>
                </a:cxnLst>
                <a:rect l="0" t="0" r="r" b="b"/>
                <a:pathLst>
                  <a:path w="28" h="30">
                    <a:moveTo>
                      <a:pt x="28" y="24"/>
                    </a:moveTo>
                    <a:lnTo>
                      <a:pt x="8" y="24"/>
                    </a:lnTo>
                    <a:lnTo>
                      <a:pt x="8" y="0"/>
                    </a:lnTo>
                    <a:lnTo>
                      <a:pt x="0" y="0"/>
                    </a:lnTo>
                    <a:lnTo>
                      <a:pt x="0" y="30"/>
                    </a:lnTo>
                    <a:lnTo>
                      <a:pt x="28" y="30"/>
                    </a:lnTo>
                    <a:lnTo>
                      <a:pt x="28"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15" name="Freeform 1053"/>
              <p:cNvSpPr/>
              <p:nvPr/>
            </p:nvSpPr>
            <p:spPr bwMode="auto">
              <a:xfrm>
                <a:off x="8834438" y="-4024313"/>
                <a:ext cx="63500" cy="47625"/>
              </a:xfrm>
              <a:custGeom>
                <a:avLst/>
                <a:gdLst/>
                <a:ahLst/>
                <a:cxnLst>
                  <a:cxn ang="0">
                    <a:pos x="8" y="6"/>
                  </a:cxn>
                  <a:cxn ang="0">
                    <a:pos x="16" y="30"/>
                  </a:cxn>
                  <a:cxn ang="0">
                    <a:pos x="24" y="30"/>
                  </a:cxn>
                  <a:cxn ang="0">
                    <a:pos x="32" y="6"/>
                  </a:cxn>
                  <a:cxn ang="0">
                    <a:pos x="32" y="30"/>
                  </a:cxn>
                  <a:cxn ang="0">
                    <a:pos x="40" y="30"/>
                  </a:cxn>
                  <a:cxn ang="0">
                    <a:pos x="40" y="0"/>
                  </a:cxn>
                  <a:cxn ang="0">
                    <a:pos x="26" y="0"/>
                  </a:cxn>
                  <a:cxn ang="0">
                    <a:pos x="20" y="20"/>
                  </a:cxn>
                  <a:cxn ang="0">
                    <a:pos x="12" y="0"/>
                  </a:cxn>
                  <a:cxn ang="0">
                    <a:pos x="0" y="0"/>
                  </a:cxn>
                  <a:cxn ang="0">
                    <a:pos x="0" y="30"/>
                  </a:cxn>
                  <a:cxn ang="0">
                    <a:pos x="8" y="30"/>
                  </a:cxn>
                  <a:cxn ang="0">
                    <a:pos x="8" y="6"/>
                  </a:cxn>
                </a:cxnLst>
                <a:rect l="0" t="0" r="r" b="b"/>
                <a:pathLst>
                  <a:path w="40" h="30">
                    <a:moveTo>
                      <a:pt x="8" y="6"/>
                    </a:moveTo>
                    <a:lnTo>
                      <a:pt x="16" y="30"/>
                    </a:lnTo>
                    <a:lnTo>
                      <a:pt x="24" y="30"/>
                    </a:lnTo>
                    <a:lnTo>
                      <a:pt x="32" y="6"/>
                    </a:lnTo>
                    <a:lnTo>
                      <a:pt x="32" y="30"/>
                    </a:lnTo>
                    <a:lnTo>
                      <a:pt x="40" y="30"/>
                    </a:lnTo>
                    <a:lnTo>
                      <a:pt x="40" y="0"/>
                    </a:lnTo>
                    <a:lnTo>
                      <a:pt x="26" y="0"/>
                    </a:lnTo>
                    <a:lnTo>
                      <a:pt x="20" y="20"/>
                    </a:lnTo>
                    <a:lnTo>
                      <a:pt x="12" y="0"/>
                    </a:lnTo>
                    <a:lnTo>
                      <a:pt x="0" y="0"/>
                    </a:lnTo>
                    <a:lnTo>
                      <a:pt x="0" y="30"/>
                    </a:lnTo>
                    <a:lnTo>
                      <a:pt x="8" y="30"/>
                    </a:lnTo>
                    <a:lnTo>
                      <a:pt x="8" y="6"/>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16" name="Rectangle 1054"/>
              <p:cNvSpPr>
                <a:spLocks noChangeArrowheads="1"/>
              </p:cNvSpPr>
              <p:nvPr/>
            </p:nvSpPr>
            <p:spPr bwMode="auto">
              <a:xfrm>
                <a:off x="8755063" y="-4024313"/>
                <a:ext cx="12700" cy="47625"/>
              </a:xfrm>
              <a:prstGeom prst="rect">
                <a:avLst/>
              </a:prstGeom>
              <a:solidFill>
                <a:srgbClr val="FFFFFF"/>
              </a:solidFill>
              <a:ln w="9525">
                <a:noFill/>
                <a:miter lim="800000"/>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17" name="Freeform 1055"/>
              <p:cNvSpPr/>
              <p:nvPr/>
            </p:nvSpPr>
            <p:spPr bwMode="auto">
              <a:xfrm>
                <a:off x="8701088" y="-4024313"/>
                <a:ext cx="44450" cy="47625"/>
              </a:xfrm>
              <a:custGeom>
                <a:avLst/>
                <a:gdLst/>
                <a:ahLst/>
                <a:cxnLst>
                  <a:cxn ang="0">
                    <a:pos x="8" y="16"/>
                  </a:cxn>
                  <a:cxn ang="0">
                    <a:pos x="26" y="16"/>
                  </a:cxn>
                  <a:cxn ang="0">
                    <a:pos x="26" y="12"/>
                  </a:cxn>
                  <a:cxn ang="0">
                    <a:pos x="8" y="12"/>
                  </a:cxn>
                  <a:cxn ang="0">
                    <a:pos x="8" y="4"/>
                  </a:cxn>
                  <a:cxn ang="0">
                    <a:pos x="28" y="4"/>
                  </a:cxn>
                  <a:cxn ang="0">
                    <a:pos x="28" y="0"/>
                  </a:cxn>
                  <a:cxn ang="0">
                    <a:pos x="0" y="0"/>
                  </a:cxn>
                  <a:cxn ang="0">
                    <a:pos x="0" y="30"/>
                  </a:cxn>
                  <a:cxn ang="0">
                    <a:pos x="8" y="30"/>
                  </a:cxn>
                  <a:cxn ang="0">
                    <a:pos x="8" y="16"/>
                  </a:cxn>
                </a:cxnLst>
                <a:rect l="0" t="0" r="r" b="b"/>
                <a:pathLst>
                  <a:path w="28" h="30">
                    <a:moveTo>
                      <a:pt x="8" y="16"/>
                    </a:moveTo>
                    <a:lnTo>
                      <a:pt x="26" y="16"/>
                    </a:lnTo>
                    <a:lnTo>
                      <a:pt x="26" y="12"/>
                    </a:lnTo>
                    <a:lnTo>
                      <a:pt x="8" y="12"/>
                    </a:lnTo>
                    <a:lnTo>
                      <a:pt x="8" y="4"/>
                    </a:lnTo>
                    <a:lnTo>
                      <a:pt x="28" y="4"/>
                    </a:lnTo>
                    <a:lnTo>
                      <a:pt x="28" y="0"/>
                    </a:lnTo>
                    <a:lnTo>
                      <a:pt x="0" y="0"/>
                    </a:lnTo>
                    <a:lnTo>
                      <a:pt x="0" y="30"/>
                    </a:lnTo>
                    <a:lnTo>
                      <a:pt x="8" y="30"/>
                    </a:lnTo>
                    <a:lnTo>
                      <a:pt x="8" y="16"/>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18" name="Freeform 1056"/>
              <p:cNvSpPr/>
              <p:nvPr/>
            </p:nvSpPr>
            <p:spPr bwMode="auto">
              <a:xfrm>
                <a:off x="9898063" y="-4030663"/>
                <a:ext cx="25400" cy="47625"/>
              </a:xfrm>
              <a:custGeom>
                <a:avLst/>
                <a:gdLst/>
                <a:ahLst/>
                <a:cxnLst>
                  <a:cxn ang="0">
                    <a:pos x="10" y="30"/>
                  </a:cxn>
                  <a:cxn ang="0">
                    <a:pos x="16" y="30"/>
                  </a:cxn>
                  <a:cxn ang="0">
                    <a:pos x="16" y="0"/>
                  </a:cxn>
                  <a:cxn ang="0">
                    <a:pos x="10" y="0"/>
                  </a:cxn>
                  <a:cxn ang="0">
                    <a:pos x="10" y="0"/>
                  </a:cxn>
                  <a:cxn ang="0">
                    <a:pos x="6" y="6"/>
                  </a:cxn>
                  <a:cxn ang="0">
                    <a:pos x="6" y="6"/>
                  </a:cxn>
                  <a:cxn ang="0">
                    <a:pos x="0" y="8"/>
                  </a:cxn>
                  <a:cxn ang="0">
                    <a:pos x="0" y="14"/>
                  </a:cxn>
                  <a:cxn ang="0">
                    <a:pos x="0" y="14"/>
                  </a:cxn>
                  <a:cxn ang="0">
                    <a:pos x="10" y="10"/>
                  </a:cxn>
                  <a:cxn ang="0">
                    <a:pos x="10" y="30"/>
                  </a:cxn>
                </a:cxnLst>
                <a:rect l="0" t="0" r="r" b="b"/>
                <a:pathLst>
                  <a:path w="16" h="30">
                    <a:moveTo>
                      <a:pt x="10" y="30"/>
                    </a:moveTo>
                    <a:lnTo>
                      <a:pt x="16" y="30"/>
                    </a:lnTo>
                    <a:lnTo>
                      <a:pt x="16" y="0"/>
                    </a:lnTo>
                    <a:lnTo>
                      <a:pt x="10" y="0"/>
                    </a:lnTo>
                    <a:lnTo>
                      <a:pt x="10" y="0"/>
                    </a:lnTo>
                    <a:lnTo>
                      <a:pt x="6" y="6"/>
                    </a:lnTo>
                    <a:lnTo>
                      <a:pt x="6" y="6"/>
                    </a:lnTo>
                    <a:lnTo>
                      <a:pt x="0" y="8"/>
                    </a:lnTo>
                    <a:lnTo>
                      <a:pt x="0" y="14"/>
                    </a:lnTo>
                    <a:lnTo>
                      <a:pt x="0" y="14"/>
                    </a:lnTo>
                    <a:lnTo>
                      <a:pt x="10" y="10"/>
                    </a:lnTo>
                    <a:lnTo>
                      <a:pt x="10" y="30"/>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19" name="Freeform 1057"/>
              <p:cNvSpPr>
                <a:spLocks noEditPoints="1"/>
              </p:cNvSpPr>
              <p:nvPr/>
            </p:nvSpPr>
            <p:spPr bwMode="auto">
              <a:xfrm>
                <a:off x="9745663" y="-4030663"/>
                <a:ext cx="41275" cy="47625"/>
              </a:xfrm>
              <a:custGeom>
                <a:avLst/>
                <a:gdLst/>
                <a:ahLst/>
                <a:cxnLst>
                  <a:cxn ang="0">
                    <a:pos x="12" y="30"/>
                  </a:cxn>
                  <a:cxn ang="0">
                    <a:pos x="12" y="30"/>
                  </a:cxn>
                  <a:cxn ang="0">
                    <a:pos x="18" y="30"/>
                  </a:cxn>
                  <a:cxn ang="0">
                    <a:pos x="22" y="28"/>
                  </a:cxn>
                  <a:cxn ang="0">
                    <a:pos x="22" y="28"/>
                  </a:cxn>
                  <a:cxn ang="0">
                    <a:pos x="24" y="22"/>
                  </a:cxn>
                  <a:cxn ang="0">
                    <a:pos x="26" y="16"/>
                  </a:cxn>
                  <a:cxn ang="0">
                    <a:pos x="26" y="16"/>
                  </a:cxn>
                  <a:cxn ang="0">
                    <a:pos x="24" y="8"/>
                  </a:cxn>
                  <a:cxn ang="0">
                    <a:pos x="22" y="4"/>
                  </a:cxn>
                  <a:cxn ang="0">
                    <a:pos x="22" y="4"/>
                  </a:cxn>
                  <a:cxn ang="0">
                    <a:pos x="18" y="2"/>
                  </a:cxn>
                  <a:cxn ang="0">
                    <a:pos x="12" y="0"/>
                  </a:cxn>
                  <a:cxn ang="0">
                    <a:pos x="12" y="0"/>
                  </a:cxn>
                  <a:cxn ang="0">
                    <a:pos x="8" y="2"/>
                  </a:cxn>
                  <a:cxn ang="0">
                    <a:pos x="4" y="4"/>
                  </a:cxn>
                  <a:cxn ang="0">
                    <a:pos x="4" y="4"/>
                  </a:cxn>
                  <a:cxn ang="0">
                    <a:pos x="0" y="8"/>
                  </a:cxn>
                  <a:cxn ang="0">
                    <a:pos x="0" y="16"/>
                  </a:cxn>
                  <a:cxn ang="0">
                    <a:pos x="0" y="16"/>
                  </a:cxn>
                  <a:cxn ang="0">
                    <a:pos x="0" y="22"/>
                  </a:cxn>
                  <a:cxn ang="0">
                    <a:pos x="4" y="28"/>
                  </a:cxn>
                  <a:cxn ang="0">
                    <a:pos x="4" y="28"/>
                  </a:cxn>
                  <a:cxn ang="0">
                    <a:pos x="8" y="30"/>
                  </a:cxn>
                  <a:cxn ang="0">
                    <a:pos x="12" y="30"/>
                  </a:cxn>
                  <a:cxn ang="0">
                    <a:pos x="12" y="30"/>
                  </a:cxn>
                  <a:cxn ang="0">
                    <a:pos x="8" y="8"/>
                  </a:cxn>
                  <a:cxn ang="0">
                    <a:pos x="8" y="8"/>
                  </a:cxn>
                  <a:cxn ang="0">
                    <a:pos x="10" y="6"/>
                  </a:cxn>
                  <a:cxn ang="0">
                    <a:pos x="10" y="6"/>
                  </a:cxn>
                  <a:cxn ang="0">
                    <a:pos x="12" y="6"/>
                  </a:cxn>
                  <a:cxn ang="0">
                    <a:pos x="12" y="6"/>
                  </a:cxn>
                  <a:cxn ang="0">
                    <a:pos x="16" y="6"/>
                  </a:cxn>
                  <a:cxn ang="0">
                    <a:pos x="16" y="6"/>
                  </a:cxn>
                  <a:cxn ang="0">
                    <a:pos x="18" y="8"/>
                  </a:cxn>
                  <a:cxn ang="0">
                    <a:pos x="18" y="8"/>
                  </a:cxn>
                  <a:cxn ang="0">
                    <a:pos x="18" y="16"/>
                  </a:cxn>
                  <a:cxn ang="0">
                    <a:pos x="18" y="16"/>
                  </a:cxn>
                  <a:cxn ang="0">
                    <a:pos x="18" y="24"/>
                  </a:cxn>
                  <a:cxn ang="0">
                    <a:pos x="18" y="24"/>
                  </a:cxn>
                  <a:cxn ang="0">
                    <a:pos x="16" y="26"/>
                  </a:cxn>
                  <a:cxn ang="0">
                    <a:pos x="16" y="26"/>
                  </a:cxn>
                  <a:cxn ang="0">
                    <a:pos x="12" y="26"/>
                  </a:cxn>
                  <a:cxn ang="0">
                    <a:pos x="12" y="26"/>
                  </a:cxn>
                  <a:cxn ang="0">
                    <a:pos x="10" y="26"/>
                  </a:cxn>
                  <a:cxn ang="0">
                    <a:pos x="10" y="26"/>
                  </a:cxn>
                  <a:cxn ang="0">
                    <a:pos x="8" y="22"/>
                  </a:cxn>
                  <a:cxn ang="0">
                    <a:pos x="8" y="22"/>
                  </a:cxn>
                  <a:cxn ang="0">
                    <a:pos x="8" y="16"/>
                  </a:cxn>
                  <a:cxn ang="0">
                    <a:pos x="8" y="16"/>
                  </a:cxn>
                  <a:cxn ang="0">
                    <a:pos x="8" y="8"/>
                  </a:cxn>
                  <a:cxn ang="0">
                    <a:pos x="8" y="8"/>
                  </a:cxn>
                </a:cxnLst>
                <a:rect l="0" t="0" r="r" b="b"/>
                <a:pathLst>
                  <a:path w="26" h="30">
                    <a:moveTo>
                      <a:pt x="12" y="30"/>
                    </a:moveTo>
                    <a:lnTo>
                      <a:pt x="12" y="30"/>
                    </a:lnTo>
                    <a:lnTo>
                      <a:pt x="18" y="30"/>
                    </a:lnTo>
                    <a:lnTo>
                      <a:pt x="22" y="28"/>
                    </a:lnTo>
                    <a:lnTo>
                      <a:pt x="22" y="28"/>
                    </a:lnTo>
                    <a:lnTo>
                      <a:pt x="24" y="22"/>
                    </a:lnTo>
                    <a:lnTo>
                      <a:pt x="26" y="16"/>
                    </a:lnTo>
                    <a:lnTo>
                      <a:pt x="26" y="16"/>
                    </a:lnTo>
                    <a:lnTo>
                      <a:pt x="24" y="8"/>
                    </a:lnTo>
                    <a:lnTo>
                      <a:pt x="22" y="4"/>
                    </a:lnTo>
                    <a:lnTo>
                      <a:pt x="22" y="4"/>
                    </a:lnTo>
                    <a:lnTo>
                      <a:pt x="18" y="2"/>
                    </a:lnTo>
                    <a:lnTo>
                      <a:pt x="12" y="0"/>
                    </a:lnTo>
                    <a:lnTo>
                      <a:pt x="12" y="0"/>
                    </a:lnTo>
                    <a:lnTo>
                      <a:pt x="8" y="2"/>
                    </a:lnTo>
                    <a:lnTo>
                      <a:pt x="4" y="4"/>
                    </a:lnTo>
                    <a:lnTo>
                      <a:pt x="4" y="4"/>
                    </a:lnTo>
                    <a:lnTo>
                      <a:pt x="0" y="8"/>
                    </a:lnTo>
                    <a:lnTo>
                      <a:pt x="0" y="16"/>
                    </a:lnTo>
                    <a:lnTo>
                      <a:pt x="0" y="16"/>
                    </a:lnTo>
                    <a:lnTo>
                      <a:pt x="0" y="22"/>
                    </a:lnTo>
                    <a:lnTo>
                      <a:pt x="4" y="28"/>
                    </a:lnTo>
                    <a:lnTo>
                      <a:pt x="4" y="28"/>
                    </a:lnTo>
                    <a:lnTo>
                      <a:pt x="8" y="30"/>
                    </a:lnTo>
                    <a:lnTo>
                      <a:pt x="12" y="30"/>
                    </a:lnTo>
                    <a:lnTo>
                      <a:pt x="12" y="30"/>
                    </a:lnTo>
                    <a:close/>
                    <a:moveTo>
                      <a:pt x="8" y="8"/>
                    </a:moveTo>
                    <a:lnTo>
                      <a:pt x="8" y="8"/>
                    </a:lnTo>
                    <a:lnTo>
                      <a:pt x="10" y="6"/>
                    </a:lnTo>
                    <a:lnTo>
                      <a:pt x="10" y="6"/>
                    </a:lnTo>
                    <a:lnTo>
                      <a:pt x="12" y="6"/>
                    </a:lnTo>
                    <a:lnTo>
                      <a:pt x="12" y="6"/>
                    </a:lnTo>
                    <a:lnTo>
                      <a:pt x="16" y="6"/>
                    </a:lnTo>
                    <a:lnTo>
                      <a:pt x="16" y="6"/>
                    </a:lnTo>
                    <a:lnTo>
                      <a:pt x="18" y="8"/>
                    </a:lnTo>
                    <a:lnTo>
                      <a:pt x="18" y="8"/>
                    </a:lnTo>
                    <a:lnTo>
                      <a:pt x="18" y="16"/>
                    </a:lnTo>
                    <a:lnTo>
                      <a:pt x="18" y="16"/>
                    </a:lnTo>
                    <a:lnTo>
                      <a:pt x="18" y="24"/>
                    </a:lnTo>
                    <a:lnTo>
                      <a:pt x="18" y="24"/>
                    </a:lnTo>
                    <a:lnTo>
                      <a:pt x="16" y="26"/>
                    </a:lnTo>
                    <a:lnTo>
                      <a:pt x="16" y="26"/>
                    </a:lnTo>
                    <a:lnTo>
                      <a:pt x="12" y="26"/>
                    </a:lnTo>
                    <a:lnTo>
                      <a:pt x="12" y="26"/>
                    </a:lnTo>
                    <a:lnTo>
                      <a:pt x="10" y="26"/>
                    </a:lnTo>
                    <a:lnTo>
                      <a:pt x="10" y="26"/>
                    </a:lnTo>
                    <a:lnTo>
                      <a:pt x="8" y="22"/>
                    </a:lnTo>
                    <a:lnTo>
                      <a:pt x="8" y="22"/>
                    </a:lnTo>
                    <a:lnTo>
                      <a:pt x="8" y="16"/>
                    </a:lnTo>
                    <a:lnTo>
                      <a:pt x="8" y="16"/>
                    </a:lnTo>
                    <a:lnTo>
                      <a:pt x="8" y="8"/>
                    </a:lnTo>
                    <a:lnTo>
                      <a:pt x="8" y="8"/>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20" name="Freeform 1058"/>
              <p:cNvSpPr/>
              <p:nvPr/>
            </p:nvSpPr>
            <p:spPr bwMode="auto">
              <a:xfrm>
                <a:off x="9844088" y="-4027488"/>
                <a:ext cx="44450" cy="44450"/>
              </a:xfrm>
              <a:custGeom>
                <a:avLst/>
                <a:gdLst/>
                <a:ahLst/>
                <a:cxnLst>
                  <a:cxn ang="0">
                    <a:pos x="14" y="24"/>
                  </a:cxn>
                  <a:cxn ang="0">
                    <a:pos x="14" y="24"/>
                  </a:cxn>
                  <a:cxn ang="0">
                    <a:pos x="10" y="24"/>
                  </a:cxn>
                  <a:cxn ang="0">
                    <a:pos x="10" y="24"/>
                  </a:cxn>
                  <a:cxn ang="0">
                    <a:pos x="8" y="20"/>
                  </a:cxn>
                  <a:cxn ang="0">
                    <a:pos x="0" y="20"/>
                  </a:cxn>
                  <a:cxn ang="0">
                    <a:pos x="0" y="20"/>
                  </a:cxn>
                  <a:cxn ang="0">
                    <a:pos x="2" y="24"/>
                  </a:cxn>
                  <a:cxn ang="0">
                    <a:pos x="4" y="26"/>
                  </a:cxn>
                  <a:cxn ang="0">
                    <a:pos x="4" y="26"/>
                  </a:cxn>
                  <a:cxn ang="0">
                    <a:pos x="8" y="28"/>
                  </a:cxn>
                  <a:cxn ang="0">
                    <a:pos x="14" y="28"/>
                  </a:cxn>
                  <a:cxn ang="0">
                    <a:pos x="14" y="28"/>
                  </a:cxn>
                  <a:cxn ang="0">
                    <a:pos x="20" y="28"/>
                  </a:cxn>
                  <a:cxn ang="0">
                    <a:pos x="24" y="24"/>
                  </a:cxn>
                  <a:cxn ang="0">
                    <a:pos x="24" y="24"/>
                  </a:cxn>
                  <a:cxn ang="0">
                    <a:pos x="26" y="22"/>
                  </a:cxn>
                  <a:cxn ang="0">
                    <a:pos x="28" y="18"/>
                  </a:cxn>
                  <a:cxn ang="0">
                    <a:pos x="28" y="18"/>
                  </a:cxn>
                  <a:cxn ang="0">
                    <a:pos x="26" y="14"/>
                  </a:cxn>
                  <a:cxn ang="0">
                    <a:pos x="24" y="12"/>
                  </a:cxn>
                  <a:cxn ang="0">
                    <a:pos x="24" y="12"/>
                  </a:cxn>
                  <a:cxn ang="0">
                    <a:pos x="20" y="10"/>
                  </a:cxn>
                  <a:cxn ang="0">
                    <a:pos x="14" y="8"/>
                  </a:cxn>
                  <a:cxn ang="0">
                    <a:pos x="14" y="8"/>
                  </a:cxn>
                  <a:cxn ang="0">
                    <a:pos x="10" y="10"/>
                  </a:cxn>
                  <a:cxn ang="0">
                    <a:pos x="10" y="4"/>
                  </a:cxn>
                  <a:cxn ang="0">
                    <a:pos x="26" y="4"/>
                  </a:cxn>
                  <a:cxn ang="0">
                    <a:pos x="26" y="0"/>
                  </a:cxn>
                  <a:cxn ang="0">
                    <a:pos x="6" y="0"/>
                  </a:cxn>
                  <a:cxn ang="0">
                    <a:pos x="2" y="14"/>
                  </a:cxn>
                  <a:cxn ang="0">
                    <a:pos x="8" y="16"/>
                  </a:cxn>
                  <a:cxn ang="0">
                    <a:pos x="8" y="16"/>
                  </a:cxn>
                  <a:cxn ang="0">
                    <a:pos x="14" y="14"/>
                  </a:cxn>
                  <a:cxn ang="0">
                    <a:pos x="14" y="14"/>
                  </a:cxn>
                  <a:cxn ang="0">
                    <a:pos x="18" y="14"/>
                  </a:cxn>
                  <a:cxn ang="0">
                    <a:pos x="18" y="14"/>
                  </a:cxn>
                  <a:cxn ang="0">
                    <a:pos x="20" y="18"/>
                  </a:cxn>
                  <a:cxn ang="0">
                    <a:pos x="20" y="18"/>
                  </a:cxn>
                  <a:cxn ang="0">
                    <a:pos x="18" y="22"/>
                  </a:cxn>
                  <a:cxn ang="0">
                    <a:pos x="18" y="22"/>
                  </a:cxn>
                  <a:cxn ang="0">
                    <a:pos x="14" y="24"/>
                  </a:cxn>
                  <a:cxn ang="0">
                    <a:pos x="14" y="24"/>
                  </a:cxn>
                </a:cxnLst>
                <a:rect l="0" t="0" r="r" b="b"/>
                <a:pathLst>
                  <a:path w="28" h="28">
                    <a:moveTo>
                      <a:pt x="14" y="24"/>
                    </a:moveTo>
                    <a:lnTo>
                      <a:pt x="14" y="24"/>
                    </a:lnTo>
                    <a:lnTo>
                      <a:pt x="10" y="24"/>
                    </a:lnTo>
                    <a:lnTo>
                      <a:pt x="10" y="24"/>
                    </a:lnTo>
                    <a:lnTo>
                      <a:pt x="8" y="20"/>
                    </a:lnTo>
                    <a:lnTo>
                      <a:pt x="0" y="20"/>
                    </a:lnTo>
                    <a:lnTo>
                      <a:pt x="0" y="20"/>
                    </a:lnTo>
                    <a:lnTo>
                      <a:pt x="2" y="24"/>
                    </a:lnTo>
                    <a:lnTo>
                      <a:pt x="4" y="26"/>
                    </a:lnTo>
                    <a:lnTo>
                      <a:pt x="4" y="26"/>
                    </a:lnTo>
                    <a:lnTo>
                      <a:pt x="8" y="28"/>
                    </a:lnTo>
                    <a:lnTo>
                      <a:pt x="14" y="28"/>
                    </a:lnTo>
                    <a:lnTo>
                      <a:pt x="14" y="28"/>
                    </a:lnTo>
                    <a:lnTo>
                      <a:pt x="20" y="28"/>
                    </a:lnTo>
                    <a:lnTo>
                      <a:pt x="24" y="24"/>
                    </a:lnTo>
                    <a:lnTo>
                      <a:pt x="24" y="24"/>
                    </a:lnTo>
                    <a:lnTo>
                      <a:pt x="26" y="22"/>
                    </a:lnTo>
                    <a:lnTo>
                      <a:pt x="28" y="18"/>
                    </a:lnTo>
                    <a:lnTo>
                      <a:pt x="28" y="18"/>
                    </a:lnTo>
                    <a:lnTo>
                      <a:pt x="26" y="14"/>
                    </a:lnTo>
                    <a:lnTo>
                      <a:pt x="24" y="12"/>
                    </a:lnTo>
                    <a:lnTo>
                      <a:pt x="24" y="12"/>
                    </a:lnTo>
                    <a:lnTo>
                      <a:pt x="20" y="10"/>
                    </a:lnTo>
                    <a:lnTo>
                      <a:pt x="14" y="8"/>
                    </a:lnTo>
                    <a:lnTo>
                      <a:pt x="14" y="8"/>
                    </a:lnTo>
                    <a:lnTo>
                      <a:pt x="10" y="10"/>
                    </a:lnTo>
                    <a:lnTo>
                      <a:pt x="10" y="4"/>
                    </a:lnTo>
                    <a:lnTo>
                      <a:pt x="26" y="4"/>
                    </a:lnTo>
                    <a:lnTo>
                      <a:pt x="26" y="0"/>
                    </a:lnTo>
                    <a:lnTo>
                      <a:pt x="6" y="0"/>
                    </a:lnTo>
                    <a:lnTo>
                      <a:pt x="2" y="14"/>
                    </a:lnTo>
                    <a:lnTo>
                      <a:pt x="8" y="16"/>
                    </a:lnTo>
                    <a:lnTo>
                      <a:pt x="8" y="16"/>
                    </a:lnTo>
                    <a:lnTo>
                      <a:pt x="14" y="14"/>
                    </a:lnTo>
                    <a:lnTo>
                      <a:pt x="14" y="14"/>
                    </a:lnTo>
                    <a:lnTo>
                      <a:pt x="18" y="14"/>
                    </a:lnTo>
                    <a:lnTo>
                      <a:pt x="18" y="14"/>
                    </a:lnTo>
                    <a:lnTo>
                      <a:pt x="20" y="18"/>
                    </a:lnTo>
                    <a:lnTo>
                      <a:pt x="20" y="18"/>
                    </a:lnTo>
                    <a:lnTo>
                      <a:pt x="18" y="22"/>
                    </a:lnTo>
                    <a:lnTo>
                      <a:pt x="18" y="22"/>
                    </a:lnTo>
                    <a:lnTo>
                      <a:pt x="14" y="24"/>
                    </a:lnTo>
                    <a:lnTo>
                      <a:pt x="14"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21" name="Freeform 1059"/>
              <p:cNvSpPr/>
              <p:nvPr/>
            </p:nvSpPr>
            <p:spPr bwMode="auto">
              <a:xfrm>
                <a:off x="9793288" y="-4030663"/>
                <a:ext cx="41275" cy="47625"/>
              </a:xfrm>
              <a:custGeom>
                <a:avLst/>
                <a:gdLst/>
                <a:ahLst/>
                <a:cxnLst>
                  <a:cxn ang="0">
                    <a:pos x="12" y="18"/>
                  </a:cxn>
                  <a:cxn ang="0">
                    <a:pos x="12" y="18"/>
                  </a:cxn>
                  <a:cxn ang="0">
                    <a:pos x="2" y="24"/>
                  </a:cxn>
                  <a:cxn ang="0">
                    <a:pos x="2" y="24"/>
                  </a:cxn>
                  <a:cxn ang="0">
                    <a:pos x="0" y="30"/>
                  </a:cxn>
                  <a:cxn ang="0">
                    <a:pos x="26" y="30"/>
                  </a:cxn>
                  <a:cxn ang="0">
                    <a:pos x="26" y="26"/>
                  </a:cxn>
                  <a:cxn ang="0">
                    <a:pos x="12" y="26"/>
                  </a:cxn>
                  <a:cxn ang="0">
                    <a:pos x="12" y="26"/>
                  </a:cxn>
                  <a:cxn ang="0">
                    <a:pos x="14" y="24"/>
                  </a:cxn>
                  <a:cxn ang="0">
                    <a:pos x="14" y="24"/>
                  </a:cxn>
                  <a:cxn ang="0">
                    <a:pos x="18" y="20"/>
                  </a:cxn>
                  <a:cxn ang="0">
                    <a:pos x="18" y="20"/>
                  </a:cxn>
                  <a:cxn ang="0">
                    <a:pos x="22" y="16"/>
                  </a:cxn>
                  <a:cxn ang="0">
                    <a:pos x="22" y="16"/>
                  </a:cxn>
                  <a:cxn ang="0">
                    <a:pos x="26" y="12"/>
                  </a:cxn>
                  <a:cxn ang="0">
                    <a:pos x="26" y="12"/>
                  </a:cxn>
                  <a:cxn ang="0">
                    <a:pos x="26" y="8"/>
                  </a:cxn>
                  <a:cxn ang="0">
                    <a:pos x="26" y="8"/>
                  </a:cxn>
                  <a:cxn ang="0">
                    <a:pos x="26" y="6"/>
                  </a:cxn>
                  <a:cxn ang="0">
                    <a:pos x="24" y="4"/>
                  </a:cxn>
                  <a:cxn ang="0">
                    <a:pos x="24" y="4"/>
                  </a:cxn>
                  <a:cxn ang="0">
                    <a:pos x="20" y="2"/>
                  </a:cxn>
                  <a:cxn ang="0">
                    <a:pos x="14" y="0"/>
                  </a:cxn>
                  <a:cxn ang="0">
                    <a:pos x="14" y="0"/>
                  </a:cxn>
                  <a:cxn ang="0">
                    <a:pos x="6" y="2"/>
                  </a:cxn>
                  <a:cxn ang="0">
                    <a:pos x="6" y="2"/>
                  </a:cxn>
                  <a:cxn ang="0">
                    <a:pos x="2" y="6"/>
                  </a:cxn>
                  <a:cxn ang="0">
                    <a:pos x="0" y="10"/>
                  </a:cxn>
                  <a:cxn ang="0">
                    <a:pos x="8" y="10"/>
                  </a:cxn>
                  <a:cxn ang="0">
                    <a:pos x="8" y="10"/>
                  </a:cxn>
                  <a:cxn ang="0">
                    <a:pos x="10" y="6"/>
                  </a:cxn>
                  <a:cxn ang="0">
                    <a:pos x="10" y="6"/>
                  </a:cxn>
                  <a:cxn ang="0">
                    <a:pos x="14" y="6"/>
                  </a:cxn>
                  <a:cxn ang="0">
                    <a:pos x="14" y="6"/>
                  </a:cxn>
                  <a:cxn ang="0">
                    <a:pos x="18" y="6"/>
                  </a:cxn>
                  <a:cxn ang="0">
                    <a:pos x="18" y="6"/>
                  </a:cxn>
                  <a:cxn ang="0">
                    <a:pos x="20" y="10"/>
                  </a:cxn>
                  <a:cxn ang="0">
                    <a:pos x="20" y="10"/>
                  </a:cxn>
                  <a:cxn ang="0">
                    <a:pos x="18" y="12"/>
                  </a:cxn>
                  <a:cxn ang="0">
                    <a:pos x="18" y="12"/>
                  </a:cxn>
                  <a:cxn ang="0">
                    <a:pos x="12" y="18"/>
                  </a:cxn>
                  <a:cxn ang="0">
                    <a:pos x="12" y="18"/>
                  </a:cxn>
                </a:cxnLst>
                <a:rect l="0" t="0" r="r" b="b"/>
                <a:pathLst>
                  <a:path w="26" h="30">
                    <a:moveTo>
                      <a:pt x="12" y="18"/>
                    </a:moveTo>
                    <a:lnTo>
                      <a:pt x="12" y="18"/>
                    </a:lnTo>
                    <a:lnTo>
                      <a:pt x="2" y="24"/>
                    </a:lnTo>
                    <a:lnTo>
                      <a:pt x="2" y="24"/>
                    </a:lnTo>
                    <a:lnTo>
                      <a:pt x="0" y="30"/>
                    </a:lnTo>
                    <a:lnTo>
                      <a:pt x="26" y="30"/>
                    </a:lnTo>
                    <a:lnTo>
                      <a:pt x="26" y="26"/>
                    </a:lnTo>
                    <a:lnTo>
                      <a:pt x="12" y="26"/>
                    </a:lnTo>
                    <a:lnTo>
                      <a:pt x="12" y="26"/>
                    </a:lnTo>
                    <a:lnTo>
                      <a:pt x="14" y="24"/>
                    </a:lnTo>
                    <a:lnTo>
                      <a:pt x="14" y="24"/>
                    </a:lnTo>
                    <a:lnTo>
                      <a:pt x="18" y="20"/>
                    </a:lnTo>
                    <a:lnTo>
                      <a:pt x="18" y="20"/>
                    </a:lnTo>
                    <a:lnTo>
                      <a:pt x="22" y="16"/>
                    </a:lnTo>
                    <a:lnTo>
                      <a:pt x="22" y="16"/>
                    </a:lnTo>
                    <a:lnTo>
                      <a:pt x="26" y="12"/>
                    </a:lnTo>
                    <a:lnTo>
                      <a:pt x="26" y="12"/>
                    </a:lnTo>
                    <a:lnTo>
                      <a:pt x="26" y="8"/>
                    </a:lnTo>
                    <a:lnTo>
                      <a:pt x="26" y="8"/>
                    </a:lnTo>
                    <a:lnTo>
                      <a:pt x="26" y="6"/>
                    </a:lnTo>
                    <a:lnTo>
                      <a:pt x="24" y="4"/>
                    </a:lnTo>
                    <a:lnTo>
                      <a:pt x="24" y="4"/>
                    </a:lnTo>
                    <a:lnTo>
                      <a:pt x="20" y="2"/>
                    </a:lnTo>
                    <a:lnTo>
                      <a:pt x="14" y="0"/>
                    </a:lnTo>
                    <a:lnTo>
                      <a:pt x="14" y="0"/>
                    </a:lnTo>
                    <a:lnTo>
                      <a:pt x="6" y="2"/>
                    </a:lnTo>
                    <a:lnTo>
                      <a:pt x="6" y="2"/>
                    </a:lnTo>
                    <a:lnTo>
                      <a:pt x="2" y="6"/>
                    </a:lnTo>
                    <a:lnTo>
                      <a:pt x="0" y="10"/>
                    </a:lnTo>
                    <a:lnTo>
                      <a:pt x="8" y="10"/>
                    </a:lnTo>
                    <a:lnTo>
                      <a:pt x="8" y="10"/>
                    </a:lnTo>
                    <a:lnTo>
                      <a:pt x="10" y="6"/>
                    </a:lnTo>
                    <a:lnTo>
                      <a:pt x="10" y="6"/>
                    </a:lnTo>
                    <a:lnTo>
                      <a:pt x="14" y="6"/>
                    </a:lnTo>
                    <a:lnTo>
                      <a:pt x="14" y="6"/>
                    </a:lnTo>
                    <a:lnTo>
                      <a:pt x="18" y="6"/>
                    </a:lnTo>
                    <a:lnTo>
                      <a:pt x="18" y="6"/>
                    </a:lnTo>
                    <a:lnTo>
                      <a:pt x="20" y="10"/>
                    </a:lnTo>
                    <a:lnTo>
                      <a:pt x="20" y="10"/>
                    </a:lnTo>
                    <a:lnTo>
                      <a:pt x="18" y="12"/>
                    </a:lnTo>
                    <a:lnTo>
                      <a:pt x="18" y="12"/>
                    </a:lnTo>
                    <a:lnTo>
                      <a:pt x="12" y="18"/>
                    </a:lnTo>
                    <a:lnTo>
                      <a:pt x="12" y="18"/>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22" name="Freeform 1060"/>
              <p:cNvSpPr/>
              <p:nvPr/>
            </p:nvSpPr>
            <p:spPr bwMode="auto">
              <a:xfrm>
                <a:off x="8961438" y="-1744663"/>
                <a:ext cx="82550" cy="47625"/>
              </a:xfrm>
              <a:custGeom>
                <a:avLst/>
                <a:gdLst/>
                <a:ahLst/>
                <a:cxnLst>
                  <a:cxn ang="0">
                    <a:pos x="0" y="0"/>
                  </a:cxn>
                  <a:cxn ang="0">
                    <a:pos x="0" y="14"/>
                  </a:cxn>
                  <a:cxn ang="0">
                    <a:pos x="0" y="30"/>
                  </a:cxn>
                  <a:cxn ang="0">
                    <a:pos x="26" y="22"/>
                  </a:cxn>
                  <a:cxn ang="0">
                    <a:pos x="52" y="14"/>
                  </a:cxn>
                  <a:cxn ang="0">
                    <a:pos x="26" y="8"/>
                  </a:cxn>
                  <a:cxn ang="0">
                    <a:pos x="0" y="0"/>
                  </a:cxn>
                </a:cxnLst>
                <a:rect l="0" t="0" r="r" b="b"/>
                <a:pathLst>
                  <a:path w="52" h="30">
                    <a:moveTo>
                      <a:pt x="0" y="0"/>
                    </a:moveTo>
                    <a:lnTo>
                      <a:pt x="0" y="14"/>
                    </a:lnTo>
                    <a:lnTo>
                      <a:pt x="0" y="30"/>
                    </a:lnTo>
                    <a:lnTo>
                      <a:pt x="26" y="22"/>
                    </a:lnTo>
                    <a:lnTo>
                      <a:pt x="52" y="14"/>
                    </a:lnTo>
                    <a:lnTo>
                      <a:pt x="26" y="8"/>
                    </a:lnTo>
                    <a:lnTo>
                      <a:pt x="0" y="0"/>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23" name="Freeform 1061"/>
              <p:cNvSpPr/>
              <p:nvPr/>
            </p:nvSpPr>
            <p:spPr bwMode="auto">
              <a:xfrm>
                <a:off x="9024938" y="-1779588"/>
                <a:ext cx="31750" cy="47625"/>
              </a:xfrm>
              <a:custGeom>
                <a:avLst/>
                <a:gdLst/>
                <a:ahLst/>
                <a:cxnLst>
                  <a:cxn ang="0">
                    <a:pos x="14" y="14"/>
                  </a:cxn>
                  <a:cxn ang="0">
                    <a:pos x="14" y="14"/>
                  </a:cxn>
                  <a:cxn ang="0">
                    <a:pos x="16" y="10"/>
                  </a:cxn>
                  <a:cxn ang="0">
                    <a:pos x="18" y="8"/>
                  </a:cxn>
                  <a:cxn ang="0">
                    <a:pos x="18" y="8"/>
                  </a:cxn>
                  <a:cxn ang="0">
                    <a:pos x="16" y="2"/>
                  </a:cxn>
                  <a:cxn ang="0">
                    <a:pos x="16" y="2"/>
                  </a:cxn>
                  <a:cxn ang="0">
                    <a:pos x="14" y="0"/>
                  </a:cxn>
                  <a:cxn ang="0">
                    <a:pos x="10" y="0"/>
                  </a:cxn>
                  <a:cxn ang="0">
                    <a:pos x="10" y="0"/>
                  </a:cxn>
                  <a:cxn ang="0">
                    <a:pos x="6" y="2"/>
                  </a:cxn>
                  <a:cxn ang="0">
                    <a:pos x="6" y="2"/>
                  </a:cxn>
                  <a:cxn ang="0">
                    <a:pos x="2" y="4"/>
                  </a:cxn>
                  <a:cxn ang="0">
                    <a:pos x="2" y="4"/>
                  </a:cxn>
                  <a:cxn ang="0">
                    <a:pos x="0" y="8"/>
                  </a:cxn>
                  <a:cxn ang="0">
                    <a:pos x="6" y="8"/>
                  </a:cxn>
                  <a:cxn ang="0">
                    <a:pos x="6" y="8"/>
                  </a:cxn>
                  <a:cxn ang="0">
                    <a:pos x="8" y="6"/>
                  </a:cxn>
                  <a:cxn ang="0">
                    <a:pos x="8" y="6"/>
                  </a:cxn>
                  <a:cxn ang="0">
                    <a:pos x="10" y="4"/>
                  </a:cxn>
                  <a:cxn ang="0">
                    <a:pos x="10" y="4"/>
                  </a:cxn>
                  <a:cxn ang="0">
                    <a:pos x="12" y="6"/>
                  </a:cxn>
                  <a:cxn ang="0">
                    <a:pos x="12" y="6"/>
                  </a:cxn>
                  <a:cxn ang="0">
                    <a:pos x="12" y="8"/>
                  </a:cxn>
                  <a:cxn ang="0">
                    <a:pos x="12" y="8"/>
                  </a:cxn>
                  <a:cxn ang="0">
                    <a:pos x="12" y="10"/>
                  </a:cxn>
                  <a:cxn ang="0">
                    <a:pos x="12" y="10"/>
                  </a:cxn>
                  <a:cxn ang="0">
                    <a:pos x="8" y="12"/>
                  </a:cxn>
                  <a:cxn ang="0">
                    <a:pos x="8" y="16"/>
                  </a:cxn>
                  <a:cxn ang="0">
                    <a:pos x="8" y="16"/>
                  </a:cxn>
                  <a:cxn ang="0">
                    <a:pos x="10" y="16"/>
                  </a:cxn>
                  <a:cxn ang="0">
                    <a:pos x="10" y="16"/>
                  </a:cxn>
                  <a:cxn ang="0">
                    <a:pos x="12" y="16"/>
                  </a:cxn>
                  <a:cxn ang="0">
                    <a:pos x="12" y="16"/>
                  </a:cxn>
                  <a:cxn ang="0">
                    <a:pos x="14" y="20"/>
                  </a:cxn>
                  <a:cxn ang="0">
                    <a:pos x="14" y="20"/>
                  </a:cxn>
                  <a:cxn ang="0">
                    <a:pos x="12" y="24"/>
                  </a:cxn>
                  <a:cxn ang="0">
                    <a:pos x="12" y="24"/>
                  </a:cxn>
                  <a:cxn ang="0">
                    <a:pos x="10" y="24"/>
                  </a:cxn>
                  <a:cxn ang="0">
                    <a:pos x="10" y="24"/>
                  </a:cxn>
                  <a:cxn ang="0">
                    <a:pos x="8" y="24"/>
                  </a:cxn>
                  <a:cxn ang="0">
                    <a:pos x="8" y="24"/>
                  </a:cxn>
                  <a:cxn ang="0">
                    <a:pos x="6" y="20"/>
                  </a:cxn>
                  <a:cxn ang="0">
                    <a:pos x="0" y="22"/>
                  </a:cxn>
                  <a:cxn ang="0">
                    <a:pos x="0" y="22"/>
                  </a:cxn>
                  <a:cxn ang="0">
                    <a:pos x="2" y="24"/>
                  </a:cxn>
                  <a:cxn ang="0">
                    <a:pos x="4" y="28"/>
                  </a:cxn>
                  <a:cxn ang="0">
                    <a:pos x="4" y="28"/>
                  </a:cxn>
                  <a:cxn ang="0">
                    <a:pos x="6" y="28"/>
                  </a:cxn>
                  <a:cxn ang="0">
                    <a:pos x="10" y="30"/>
                  </a:cxn>
                  <a:cxn ang="0">
                    <a:pos x="10" y="30"/>
                  </a:cxn>
                  <a:cxn ang="0">
                    <a:pos x="14" y="28"/>
                  </a:cxn>
                  <a:cxn ang="0">
                    <a:pos x="16" y="26"/>
                  </a:cxn>
                  <a:cxn ang="0">
                    <a:pos x="16" y="26"/>
                  </a:cxn>
                  <a:cxn ang="0">
                    <a:pos x="18" y="24"/>
                  </a:cxn>
                  <a:cxn ang="0">
                    <a:pos x="20" y="20"/>
                  </a:cxn>
                  <a:cxn ang="0">
                    <a:pos x="20" y="20"/>
                  </a:cxn>
                  <a:cxn ang="0">
                    <a:pos x="18" y="16"/>
                  </a:cxn>
                  <a:cxn ang="0">
                    <a:pos x="18" y="16"/>
                  </a:cxn>
                  <a:cxn ang="0">
                    <a:pos x="14" y="14"/>
                  </a:cxn>
                  <a:cxn ang="0">
                    <a:pos x="14" y="14"/>
                  </a:cxn>
                </a:cxnLst>
                <a:rect l="0" t="0" r="r" b="b"/>
                <a:pathLst>
                  <a:path w="20" h="30">
                    <a:moveTo>
                      <a:pt x="14" y="14"/>
                    </a:moveTo>
                    <a:lnTo>
                      <a:pt x="14" y="14"/>
                    </a:lnTo>
                    <a:lnTo>
                      <a:pt x="16" y="10"/>
                    </a:lnTo>
                    <a:lnTo>
                      <a:pt x="18" y="8"/>
                    </a:lnTo>
                    <a:lnTo>
                      <a:pt x="18" y="8"/>
                    </a:lnTo>
                    <a:lnTo>
                      <a:pt x="16" y="2"/>
                    </a:lnTo>
                    <a:lnTo>
                      <a:pt x="16" y="2"/>
                    </a:lnTo>
                    <a:lnTo>
                      <a:pt x="14" y="0"/>
                    </a:lnTo>
                    <a:lnTo>
                      <a:pt x="10" y="0"/>
                    </a:lnTo>
                    <a:lnTo>
                      <a:pt x="10" y="0"/>
                    </a:lnTo>
                    <a:lnTo>
                      <a:pt x="6" y="2"/>
                    </a:lnTo>
                    <a:lnTo>
                      <a:pt x="6" y="2"/>
                    </a:lnTo>
                    <a:lnTo>
                      <a:pt x="2" y="4"/>
                    </a:lnTo>
                    <a:lnTo>
                      <a:pt x="2" y="4"/>
                    </a:lnTo>
                    <a:lnTo>
                      <a:pt x="0" y="8"/>
                    </a:lnTo>
                    <a:lnTo>
                      <a:pt x="6" y="8"/>
                    </a:lnTo>
                    <a:lnTo>
                      <a:pt x="6" y="8"/>
                    </a:lnTo>
                    <a:lnTo>
                      <a:pt x="8" y="6"/>
                    </a:lnTo>
                    <a:lnTo>
                      <a:pt x="8" y="6"/>
                    </a:lnTo>
                    <a:lnTo>
                      <a:pt x="10" y="4"/>
                    </a:lnTo>
                    <a:lnTo>
                      <a:pt x="10" y="4"/>
                    </a:lnTo>
                    <a:lnTo>
                      <a:pt x="12" y="6"/>
                    </a:lnTo>
                    <a:lnTo>
                      <a:pt x="12" y="6"/>
                    </a:lnTo>
                    <a:lnTo>
                      <a:pt x="12" y="8"/>
                    </a:lnTo>
                    <a:lnTo>
                      <a:pt x="12" y="8"/>
                    </a:lnTo>
                    <a:lnTo>
                      <a:pt x="12" y="10"/>
                    </a:lnTo>
                    <a:lnTo>
                      <a:pt x="12" y="10"/>
                    </a:lnTo>
                    <a:lnTo>
                      <a:pt x="8" y="12"/>
                    </a:lnTo>
                    <a:lnTo>
                      <a:pt x="8" y="16"/>
                    </a:lnTo>
                    <a:lnTo>
                      <a:pt x="8" y="16"/>
                    </a:lnTo>
                    <a:lnTo>
                      <a:pt x="10" y="16"/>
                    </a:lnTo>
                    <a:lnTo>
                      <a:pt x="10" y="16"/>
                    </a:lnTo>
                    <a:lnTo>
                      <a:pt x="12" y="16"/>
                    </a:lnTo>
                    <a:lnTo>
                      <a:pt x="12" y="16"/>
                    </a:lnTo>
                    <a:lnTo>
                      <a:pt x="14" y="20"/>
                    </a:lnTo>
                    <a:lnTo>
                      <a:pt x="14" y="20"/>
                    </a:lnTo>
                    <a:lnTo>
                      <a:pt x="12" y="24"/>
                    </a:lnTo>
                    <a:lnTo>
                      <a:pt x="12" y="24"/>
                    </a:lnTo>
                    <a:lnTo>
                      <a:pt x="10" y="24"/>
                    </a:lnTo>
                    <a:lnTo>
                      <a:pt x="10" y="24"/>
                    </a:lnTo>
                    <a:lnTo>
                      <a:pt x="8" y="24"/>
                    </a:lnTo>
                    <a:lnTo>
                      <a:pt x="8" y="24"/>
                    </a:lnTo>
                    <a:lnTo>
                      <a:pt x="6" y="20"/>
                    </a:lnTo>
                    <a:lnTo>
                      <a:pt x="0" y="22"/>
                    </a:lnTo>
                    <a:lnTo>
                      <a:pt x="0" y="22"/>
                    </a:lnTo>
                    <a:lnTo>
                      <a:pt x="2" y="24"/>
                    </a:lnTo>
                    <a:lnTo>
                      <a:pt x="4" y="28"/>
                    </a:lnTo>
                    <a:lnTo>
                      <a:pt x="4" y="28"/>
                    </a:lnTo>
                    <a:lnTo>
                      <a:pt x="6" y="28"/>
                    </a:lnTo>
                    <a:lnTo>
                      <a:pt x="10" y="30"/>
                    </a:lnTo>
                    <a:lnTo>
                      <a:pt x="10" y="30"/>
                    </a:lnTo>
                    <a:lnTo>
                      <a:pt x="14" y="28"/>
                    </a:lnTo>
                    <a:lnTo>
                      <a:pt x="16" y="26"/>
                    </a:lnTo>
                    <a:lnTo>
                      <a:pt x="16" y="26"/>
                    </a:lnTo>
                    <a:lnTo>
                      <a:pt x="18" y="24"/>
                    </a:lnTo>
                    <a:lnTo>
                      <a:pt x="20" y="20"/>
                    </a:lnTo>
                    <a:lnTo>
                      <a:pt x="20" y="20"/>
                    </a:lnTo>
                    <a:lnTo>
                      <a:pt x="18" y="16"/>
                    </a:lnTo>
                    <a:lnTo>
                      <a:pt x="18" y="16"/>
                    </a:lnTo>
                    <a:lnTo>
                      <a:pt x="14" y="14"/>
                    </a:lnTo>
                    <a:lnTo>
                      <a:pt x="14" y="1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24" name="Freeform 1062"/>
              <p:cNvSpPr/>
              <p:nvPr/>
            </p:nvSpPr>
            <p:spPr bwMode="auto">
              <a:xfrm>
                <a:off x="8199438" y="-1779588"/>
                <a:ext cx="38100" cy="69850"/>
              </a:xfrm>
              <a:custGeom>
                <a:avLst/>
                <a:gdLst/>
                <a:ahLst/>
                <a:cxnLst>
                  <a:cxn ang="0">
                    <a:pos x="20" y="20"/>
                  </a:cxn>
                  <a:cxn ang="0">
                    <a:pos x="22" y="16"/>
                  </a:cxn>
                  <a:cxn ang="0">
                    <a:pos x="24" y="12"/>
                  </a:cxn>
                  <a:cxn ang="0">
                    <a:pos x="20" y="4"/>
                  </a:cxn>
                  <a:cxn ang="0">
                    <a:pos x="16" y="2"/>
                  </a:cxn>
                  <a:cxn ang="0">
                    <a:pos x="10" y="0"/>
                  </a:cxn>
                  <a:cxn ang="0">
                    <a:pos x="2" y="2"/>
                  </a:cxn>
                  <a:cxn ang="0">
                    <a:pos x="0" y="6"/>
                  </a:cxn>
                  <a:cxn ang="0">
                    <a:pos x="0" y="14"/>
                  </a:cxn>
                  <a:cxn ang="0">
                    <a:pos x="10" y="10"/>
                  </a:cxn>
                  <a:cxn ang="0">
                    <a:pos x="10" y="8"/>
                  </a:cxn>
                  <a:cxn ang="0">
                    <a:pos x="12" y="6"/>
                  </a:cxn>
                  <a:cxn ang="0">
                    <a:pos x="12" y="8"/>
                  </a:cxn>
                  <a:cxn ang="0">
                    <a:pos x="14" y="10"/>
                  </a:cxn>
                  <a:cxn ang="0">
                    <a:pos x="14" y="12"/>
                  </a:cxn>
                  <a:cxn ang="0">
                    <a:pos x="12" y="16"/>
                  </a:cxn>
                  <a:cxn ang="0">
                    <a:pos x="12" y="18"/>
                  </a:cxn>
                  <a:cxn ang="0">
                    <a:pos x="8" y="24"/>
                  </a:cxn>
                  <a:cxn ang="0">
                    <a:pos x="12" y="24"/>
                  </a:cxn>
                  <a:cxn ang="0">
                    <a:pos x="12" y="26"/>
                  </a:cxn>
                  <a:cxn ang="0">
                    <a:pos x="14" y="28"/>
                  </a:cxn>
                  <a:cxn ang="0">
                    <a:pos x="14" y="32"/>
                  </a:cxn>
                  <a:cxn ang="0">
                    <a:pos x="12" y="36"/>
                  </a:cxn>
                  <a:cxn ang="0">
                    <a:pos x="12" y="38"/>
                  </a:cxn>
                  <a:cxn ang="0">
                    <a:pos x="10" y="36"/>
                  </a:cxn>
                  <a:cxn ang="0">
                    <a:pos x="10" y="26"/>
                  </a:cxn>
                  <a:cxn ang="0">
                    <a:pos x="0" y="30"/>
                  </a:cxn>
                  <a:cxn ang="0">
                    <a:pos x="0" y="38"/>
                  </a:cxn>
                  <a:cxn ang="0">
                    <a:pos x="4" y="42"/>
                  </a:cxn>
                  <a:cxn ang="0">
                    <a:pos x="12" y="44"/>
                  </a:cxn>
                  <a:cxn ang="0">
                    <a:pos x="18" y="42"/>
                  </a:cxn>
                  <a:cxn ang="0">
                    <a:pos x="22" y="38"/>
                  </a:cxn>
                  <a:cxn ang="0">
                    <a:pos x="24" y="30"/>
                  </a:cxn>
                  <a:cxn ang="0">
                    <a:pos x="22" y="22"/>
                  </a:cxn>
                  <a:cxn ang="0">
                    <a:pos x="20" y="20"/>
                  </a:cxn>
                </a:cxnLst>
                <a:rect l="0" t="0" r="r" b="b"/>
                <a:pathLst>
                  <a:path w="24" h="44">
                    <a:moveTo>
                      <a:pt x="20" y="20"/>
                    </a:moveTo>
                    <a:lnTo>
                      <a:pt x="20" y="20"/>
                    </a:lnTo>
                    <a:lnTo>
                      <a:pt x="22" y="16"/>
                    </a:lnTo>
                    <a:lnTo>
                      <a:pt x="22" y="16"/>
                    </a:lnTo>
                    <a:lnTo>
                      <a:pt x="24" y="12"/>
                    </a:lnTo>
                    <a:lnTo>
                      <a:pt x="24" y="12"/>
                    </a:lnTo>
                    <a:lnTo>
                      <a:pt x="22" y="6"/>
                    </a:lnTo>
                    <a:lnTo>
                      <a:pt x="20" y="4"/>
                    </a:lnTo>
                    <a:lnTo>
                      <a:pt x="20" y="4"/>
                    </a:lnTo>
                    <a:lnTo>
                      <a:pt x="16" y="2"/>
                    </a:lnTo>
                    <a:lnTo>
                      <a:pt x="10" y="0"/>
                    </a:lnTo>
                    <a:lnTo>
                      <a:pt x="10" y="0"/>
                    </a:lnTo>
                    <a:lnTo>
                      <a:pt x="6" y="2"/>
                    </a:lnTo>
                    <a:lnTo>
                      <a:pt x="2" y="2"/>
                    </a:lnTo>
                    <a:lnTo>
                      <a:pt x="2" y="2"/>
                    </a:lnTo>
                    <a:lnTo>
                      <a:pt x="0" y="6"/>
                    </a:lnTo>
                    <a:lnTo>
                      <a:pt x="0" y="10"/>
                    </a:lnTo>
                    <a:lnTo>
                      <a:pt x="0" y="14"/>
                    </a:lnTo>
                    <a:lnTo>
                      <a:pt x="10" y="14"/>
                    </a:lnTo>
                    <a:lnTo>
                      <a:pt x="10" y="10"/>
                    </a:lnTo>
                    <a:lnTo>
                      <a:pt x="10" y="10"/>
                    </a:lnTo>
                    <a:lnTo>
                      <a:pt x="10" y="8"/>
                    </a:lnTo>
                    <a:lnTo>
                      <a:pt x="10" y="8"/>
                    </a:lnTo>
                    <a:lnTo>
                      <a:pt x="12" y="6"/>
                    </a:lnTo>
                    <a:lnTo>
                      <a:pt x="12" y="6"/>
                    </a:lnTo>
                    <a:lnTo>
                      <a:pt x="12" y="8"/>
                    </a:lnTo>
                    <a:lnTo>
                      <a:pt x="12" y="8"/>
                    </a:lnTo>
                    <a:lnTo>
                      <a:pt x="14" y="10"/>
                    </a:lnTo>
                    <a:lnTo>
                      <a:pt x="14" y="12"/>
                    </a:lnTo>
                    <a:lnTo>
                      <a:pt x="14" y="12"/>
                    </a:lnTo>
                    <a:lnTo>
                      <a:pt x="12" y="16"/>
                    </a:lnTo>
                    <a:lnTo>
                      <a:pt x="12" y="16"/>
                    </a:lnTo>
                    <a:lnTo>
                      <a:pt x="12" y="18"/>
                    </a:lnTo>
                    <a:lnTo>
                      <a:pt x="12" y="18"/>
                    </a:lnTo>
                    <a:lnTo>
                      <a:pt x="8" y="18"/>
                    </a:lnTo>
                    <a:lnTo>
                      <a:pt x="8" y="24"/>
                    </a:lnTo>
                    <a:lnTo>
                      <a:pt x="8" y="24"/>
                    </a:lnTo>
                    <a:lnTo>
                      <a:pt x="12" y="24"/>
                    </a:lnTo>
                    <a:lnTo>
                      <a:pt x="12" y="24"/>
                    </a:lnTo>
                    <a:lnTo>
                      <a:pt x="12" y="26"/>
                    </a:lnTo>
                    <a:lnTo>
                      <a:pt x="12" y="26"/>
                    </a:lnTo>
                    <a:lnTo>
                      <a:pt x="14" y="28"/>
                    </a:lnTo>
                    <a:lnTo>
                      <a:pt x="14" y="32"/>
                    </a:lnTo>
                    <a:lnTo>
                      <a:pt x="14" y="32"/>
                    </a:lnTo>
                    <a:lnTo>
                      <a:pt x="12" y="36"/>
                    </a:lnTo>
                    <a:lnTo>
                      <a:pt x="12" y="36"/>
                    </a:lnTo>
                    <a:lnTo>
                      <a:pt x="12" y="38"/>
                    </a:lnTo>
                    <a:lnTo>
                      <a:pt x="12" y="38"/>
                    </a:lnTo>
                    <a:lnTo>
                      <a:pt x="10" y="36"/>
                    </a:lnTo>
                    <a:lnTo>
                      <a:pt x="10" y="36"/>
                    </a:lnTo>
                    <a:lnTo>
                      <a:pt x="10" y="34"/>
                    </a:lnTo>
                    <a:lnTo>
                      <a:pt x="10" y="26"/>
                    </a:lnTo>
                    <a:lnTo>
                      <a:pt x="0" y="26"/>
                    </a:lnTo>
                    <a:lnTo>
                      <a:pt x="0" y="30"/>
                    </a:lnTo>
                    <a:lnTo>
                      <a:pt x="0" y="30"/>
                    </a:lnTo>
                    <a:lnTo>
                      <a:pt x="0" y="38"/>
                    </a:lnTo>
                    <a:lnTo>
                      <a:pt x="0" y="38"/>
                    </a:lnTo>
                    <a:lnTo>
                      <a:pt x="4" y="42"/>
                    </a:lnTo>
                    <a:lnTo>
                      <a:pt x="4" y="42"/>
                    </a:lnTo>
                    <a:lnTo>
                      <a:pt x="12" y="44"/>
                    </a:lnTo>
                    <a:lnTo>
                      <a:pt x="12" y="44"/>
                    </a:lnTo>
                    <a:lnTo>
                      <a:pt x="18" y="42"/>
                    </a:lnTo>
                    <a:lnTo>
                      <a:pt x="18" y="42"/>
                    </a:lnTo>
                    <a:lnTo>
                      <a:pt x="22" y="38"/>
                    </a:lnTo>
                    <a:lnTo>
                      <a:pt x="22" y="38"/>
                    </a:lnTo>
                    <a:lnTo>
                      <a:pt x="24" y="30"/>
                    </a:lnTo>
                    <a:lnTo>
                      <a:pt x="24" y="30"/>
                    </a:lnTo>
                    <a:lnTo>
                      <a:pt x="22" y="22"/>
                    </a:lnTo>
                    <a:lnTo>
                      <a:pt x="22" y="22"/>
                    </a:lnTo>
                    <a:lnTo>
                      <a:pt x="20" y="20"/>
                    </a:lnTo>
                    <a:lnTo>
                      <a:pt x="20" y="20"/>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25" name="Freeform 1063"/>
              <p:cNvSpPr/>
              <p:nvPr/>
            </p:nvSpPr>
            <p:spPr bwMode="auto">
              <a:xfrm>
                <a:off x="8345488" y="-1776413"/>
                <a:ext cx="95250" cy="69850"/>
              </a:xfrm>
              <a:custGeom>
                <a:avLst/>
                <a:gdLst/>
                <a:ahLst/>
                <a:cxnLst>
                  <a:cxn ang="0">
                    <a:pos x="0" y="44"/>
                  </a:cxn>
                  <a:cxn ang="0">
                    <a:pos x="12" y="44"/>
                  </a:cxn>
                  <a:cxn ang="0">
                    <a:pos x="12" y="24"/>
                  </a:cxn>
                  <a:cxn ang="0">
                    <a:pos x="24" y="24"/>
                  </a:cxn>
                  <a:cxn ang="0">
                    <a:pos x="24" y="44"/>
                  </a:cxn>
                  <a:cxn ang="0">
                    <a:pos x="24" y="44"/>
                  </a:cxn>
                  <a:cxn ang="0">
                    <a:pos x="36" y="44"/>
                  </a:cxn>
                  <a:cxn ang="0">
                    <a:pos x="36" y="24"/>
                  </a:cxn>
                  <a:cxn ang="0">
                    <a:pos x="46" y="24"/>
                  </a:cxn>
                  <a:cxn ang="0">
                    <a:pos x="46" y="44"/>
                  </a:cxn>
                  <a:cxn ang="0">
                    <a:pos x="46" y="44"/>
                  </a:cxn>
                  <a:cxn ang="0">
                    <a:pos x="60" y="44"/>
                  </a:cxn>
                  <a:cxn ang="0">
                    <a:pos x="60" y="0"/>
                  </a:cxn>
                  <a:cxn ang="0">
                    <a:pos x="60" y="0"/>
                  </a:cxn>
                  <a:cxn ang="0">
                    <a:pos x="0" y="2"/>
                  </a:cxn>
                  <a:cxn ang="0">
                    <a:pos x="0" y="44"/>
                  </a:cxn>
                </a:cxnLst>
                <a:rect l="0" t="0" r="r" b="b"/>
                <a:pathLst>
                  <a:path w="60" h="44">
                    <a:moveTo>
                      <a:pt x="0" y="44"/>
                    </a:moveTo>
                    <a:lnTo>
                      <a:pt x="12" y="44"/>
                    </a:lnTo>
                    <a:lnTo>
                      <a:pt x="12" y="24"/>
                    </a:lnTo>
                    <a:lnTo>
                      <a:pt x="24" y="24"/>
                    </a:lnTo>
                    <a:lnTo>
                      <a:pt x="24" y="44"/>
                    </a:lnTo>
                    <a:lnTo>
                      <a:pt x="24" y="44"/>
                    </a:lnTo>
                    <a:lnTo>
                      <a:pt x="36" y="44"/>
                    </a:lnTo>
                    <a:lnTo>
                      <a:pt x="36" y="24"/>
                    </a:lnTo>
                    <a:lnTo>
                      <a:pt x="46" y="24"/>
                    </a:lnTo>
                    <a:lnTo>
                      <a:pt x="46" y="44"/>
                    </a:lnTo>
                    <a:lnTo>
                      <a:pt x="46" y="44"/>
                    </a:lnTo>
                    <a:lnTo>
                      <a:pt x="60" y="44"/>
                    </a:lnTo>
                    <a:lnTo>
                      <a:pt x="60" y="0"/>
                    </a:lnTo>
                    <a:lnTo>
                      <a:pt x="60" y="0"/>
                    </a:lnTo>
                    <a:lnTo>
                      <a:pt x="0" y="2"/>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26" name="Freeform 1064"/>
              <p:cNvSpPr/>
              <p:nvPr/>
            </p:nvSpPr>
            <p:spPr bwMode="auto">
              <a:xfrm>
                <a:off x="8456613" y="-1776413"/>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27" name="Freeform 1065"/>
              <p:cNvSpPr/>
              <p:nvPr/>
            </p:nvSpPr>
            <p:spPr bwMode="auto">
              <a:xfrm>
                <a:off x="8494713" y="-1776413"/>
                <a:ext cx="57150" cy="69850"/>
              </a:xfrm>
              <a:custGeom>
                <a:avLst/>
                <a:gdLst/>
                <a:ahLst/>
                <a:cxnLst>
                  <a:cxn ang="0">
                    <a:pos x="22" y="24"/>
                  </a:cxn>
                  <a:cxn ang="0">
                    <a:pos x="12" y="24"/>
                  </a:cxn>
                  <a:cxn ang="0">
                    <a:pos x="12" y="0"/>
                  </a:cxn>
                  <a:cxn ang="0">
                    <a:pos x="12" y="0"/>
                  </a:cxn>
                  <a:cxn ang="0">
                    <a:pos x="0" y="0"/>
                  </a:cxn>
                  <a:cxn ang="0">
                    <a:pos x="0" y="44"/>
                  </a:cxn>
                  <a:cxn ang="0">
                    <a:pos x="36" y="44"/>
                  </a:cxn>
                  <a:cxn ang="0">
                    <a:pos x="36" y="0"/>
                  </a:cxn>
                  <a:cxn ang="0">
                    <a:pos x="36" y="0"/>
                  </a:cxn>
                  <a:cxn ang="0">
                    <a:pos x="22" y="0"/>
                  </a:cxn>
                  <a:cxn ang="0">
                    <a:pos x="22" y="24"/>
                  </a:cxn>
                </a:cxnLst>
                <a:rect l="0" t="0" r="r" b="b"/>
                <a:pathLst>
                  <a:path w="36" h="44">
                    <a:moveTo>
                      <a:pt x="22" y="24"/>
                    </a:moveTo>
                    <a:lnTo>
                      <a:pt x="12" y="24"/>
                    </a:lnTo>
                    <a:lnTo>
                      <a:pt x="12" y="0"/>
                    </a:lnTo>
                    <a:lnTo>
                      <a:pt x="12" y="0"/>
                    </a:lnTo>
                    <a:lnTo>
                      <a:pt x="0" y="0"/>
                    </a:lnTo>
                    <a:lnTo>
                      <a:pt x="0" y="44"/>
                    </a:lnTo>
                    <a:lnTo>
                      <a:pt x="36" y="44"/>
                    </a:lnTo>
                    <a:lnTo>
                      <a:pt x="36" y="0"/>
                    </a:lnTo>
                    <a:lnTo>
                      <a:pt x="36" y="0"/>
                    </a:lnTo>
                    <a:lnTo>
                      <a:pt x="22" y="0"/>
                    </a:lnTo>
                    <a:lnTo>
                      <a:pt x="22"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28" name="Freeform 1066"/>
              <p:cNvSpPr/>
              <p:nvPr/>
            </p:nvSpPr>
            <p:spPr bwMode="auto">
              <a:xfrm>
                <a:off x="8567738" y="-1776413"/>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29" name="Freeform 1067"/>
              <p:cNvSpPr/>
              <p:nvPr/>
            </p:nvSpPr>
            <p:spPr bwMode="auto">
              <a:xfrm>
                <a:off x="8624888" y="-1776413"/>
                <a:ext cx="73025" cy="69850"/>
              </a:xfrm>
              <a:custGeom>
                <a:avLst/>
                <a:gdLst/>
                <a:ahLst/>
                <a:cxnLst>
                  <a:cxn ang="0">
                    <a:pos x="34" y="24"/>
                  </a:cxn>
                  <a:cxn ang="0">
                    <a:pos x="24" y="24"/>
                  </a:cxn>
                  <a:cxn ang="0">
                    <a:pos x="24" y="24"/>
                  </a:cxn>
                  <a:cxn ang="0">
                    <a:pos x="24" y="0"/>
                  </a:cxn>
                  <a:cxn ang="0">
                    <a:pos x="24" y="0"/>
                  </a:cxn>
                  <a:cxn ang="0">
                    <a:pos x="10" y="0"/>
                  </a:cxn>
                  <a:cxn ang="0">
                    <a:pos x="10" y="0"/>
                  </a:cxn>
                  <a:cxn ang="0">
                    <a:pos x="10" y="24"/>
                  </a:cxn>
                  <a:cxn ang="0">
                    <a:pos x="0" y="24"/>
                  </a:cxn>
                  <a:cxn ang="0">
                    <a:pos x="0" y="24"/>
                  </a:cxn>
                  <a:cxn ang="0">
                    <a:pos x="0" y="44"/>
                  </a:cxn>
                  <a:cxn ang="0">
                    <a:pos x="0" y="44"/>
                  </a:cxn>
                  <a:cxn ang="0">
                    <a:pos x="12" y="44"/>
                  </a:cxn>
                  <a:cxn ang="0">
                    <a:pos x="12" y="44"/>
                  </a:cxn>
                  <a:cxn ang="0">
                    <a:pos x="12" y="24"/>
                  </a:cxn>
                  <a:cxn ang="0">
                    <a:pos x="22" y="24"/>
                  </a:cxn>
                  <a:cxn ang="0">
                    <a:pos x="22" y="24"/>
                  </a:cxn>
                  <a:cxn ang="0">
                    <a:pos x="22" y="44"/>
                  </a:cxn>
                  <a:cxn ang="0">
                    <a:pos x="22" y="44"/>
                  </a:cxn>
                  <a:cxn ang="0">
                    <a:pos x="34" y="44"/>
                  </a:cxn>
                  <a:cxn ang="0">
                    <a:pos x="34" y="44"/>
                  </a:cxn>
                  <a:cxn ang="0">
                    <a:pos x="34" y="24"/>
                  </a:cxn>
                  <a:cxn ang="0">
                    <a:pos x="46" y="24"/>
                  </a:cxn>
                  <a:cxn ang="0">
                    <a:pos x="46" y="24"/>
                  </a:cxn>
                  <a:cxn ang="0">
                    <a:pos x="46" y="0"/>
                  </a:cxn>
                  <a:cxn ang="0">
                    <a:pos x="46" y="0"/>
                  </a:cxn>
                  <a:cxn ang="0">
                    <a:pos x="34" y="0"/>
                  </a:cxn>
                  <a:cxn ang="0">
                    <a:pos x="34" y="0"/>
                  </a:cxn>
                  <a:cxn ang="0">
                    <a:pos x="34" y="24"/>
                  </a:cxn>
                  <a:cxn ang="0">
                    <a:pos x="34" y="24"/>
                  </a:cxn>
                </a:cxnLst>
                <a:rect l="0" t="0" r="r" b="b"/>
                <a:pathLst>
                  <a:path w="46" h="44">
                    <a:moveTo>
                      <a:pt x="34" y="24"/>
                    </a:moveTo>
                    <a:lnTo>
                      <a:pt x="24" y="24"/>
                    </a:lnTo>
                    <a:lnTo>
                      <a:pt x="24" y="24"/>
                    </a:lnTo>
                    <a:lnTo>
                      <a:pt x="24" y="0"/>
                    </a:lnTo>
                    <a:lnTo>
                      <a:pt x="24" y="0"/>
                    </a:lnTo>
                    <a:lnTo>
                      <a:pt x="10" y="0"/>
                    </a:lnTo>
                    <a:lnTo>
                      <a:pt x="10" y="0"/>
                    </a:lnTo>
                    <a:lnTo>
                      <a:pt x="10" y="24"/>
                    </a:lnTo>
                    <a:lnTo>
                      <a:pt x="0" y="24"/>
                    </a:lnTo>
                    <a:lnTo>
                      <a:pt x="0" y="24"/>
                    </a:lnTo>
                    <a:lnTo>
                      <a:pt x="0" y="44"/>
                    </a:lnTo>
                    <a:lnTo>
                      <a:pt x="0" y="44"/>
                    </a:lnTo>
                    <a:lnTo>
                      <a:pt x="12" y="44"/>
                    </a:lnTo>
                    <a:lnTo>
                      <a:pt x="12" y="44"/>
                    </a:lnTo>
                    <a:lnTo>
                      <a:pt x="12" y="24"/>
                    </a:lnTo>
                    <a:lnTo>
                      <a:pt x="22" y="24"/>
                    </a:lnTo>
                    <a:lnTo>
                      <a:pt x="22" y="24"/>
                    </a:lnTo>
                    <a:lnTo>
                      <a:pt x="22" y="44"/>
                    </a:lnTo>
                    <a:lnTo>
                      <a:pt x="22" y="44"/>
                    </a:lnTo>
                    <a:lnTo>
                      <a:pt x="34" y="44"/>
                    </a:lnTo>
                    <a:lnTo>
                      <a:pt x="34" y="44"/>
                    </a:lnTo>
                    <a:lnTo>
                      <a:pt x="34" y="24"/>
                    </a:lnTo>
                    <a:lnTo>
                      <a:pt x="46" y="24"/>
                    </a:lnTo>
                    <a:lnTo>
                      <a:pt x="46" y="24"/>
                    </a:lnTo>
                    <a:lnTo>
                      <a:pt x="46" y="0"/>
                    </a:lnTo>
                    <a:lnTo>
                      <a:pt x="46" y="0"/>
                    </a:lnTo>
                    <a:lnTo>
                      <a:pt x="34" y="0"/>
                    </a:lnTo>
                    <a:lnTo>
                      <a:pt x="34" y="0"/>
                    </a:lnTo>
                    <a:lnTo>
                      <a:pt x="34" y="24"/>
                    </a:lnTo>
                    <a:lnTo>
                      <a:pt x="34"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30" name="Freeform 1068"/>
              <p:cNvSpPr/>
              <p:nvPr/>
            </p:nvSpPr>
            <p:spPr bwMode="auto">
              <a:xfrm>
                <a:off x="8605838" y="-1776413"/>
                <a:ext cx="19050" cy="38100"/>
              </a:xfrm>
              <a:custGeom>
                <a:avLst/>
                <a:gdLst/>
                <a:ahLst/>
                <a:cxnLst>
                  <a:cxn ang="0">
                    <a:pos x="12" y="0"/>
                  </a:cxn>
                  <a:cxn ang="0">
                    <a:pos x="12" y="0"/>
                  </a:cxn>
                  <a:cxn ang="0">
                    <a:pos x="0" y="0"/>
                  </a:cxn>
                  <a:cxn ang="0">
                    <a:pos x="0" y="0"/>
                  </a:cxn>
                  <a:cxn ang="0">
                    <a:pos x="0" y="24"/>
                  </a:cxn>
                  <a:cxn ang="0">
                    <a:pos x="0" y="24"/>
                  </a:cxn>
                  <a:cxn ang="0">
                    <a:pos x="12" y="24"/>
                  </a:cxn>
                  <a:cxn ang="0">
                    <a:pos x="12" y="24"/>
                  </a:cxn>
                  <a:cxn ang="0">
                    <a:pos x="12" y="0"/>
                  </a:cxn>
                  <a:cxn ang="0">
                    <a:pos x="12" y="0"/>
                  </a:cxn>
                </a:cxnLst>
                <a:rect l="0" t="0" r="r" b="b"/>
                <a:pathLst>
                  <a:path w="12" h="24">
                    <a:moveTo>
                      <a:pt x="12" y="0"/>
                    </a:moveTo>
                    <a:lnTo>
                      <a:pt x="12" y="0"/>
                    </a:lnTo>
                    <a:lnTo>
                      <a:pt x="0" y="0"/>
                    </a:lnTo>
                    <a:lnTo>
                      <a:pt x="0" y="0"/>
                    </a:lnTo>
                    <a:lnTo>
                      <a:pt x="0" y="24"/>
                    </a:lnTo>
                    <a:lnTo>
                      <a:pt x="0" y="24"/>
                    </a:lnTo>
                    <a:lnTo>
                      <a:pt x="12" y="24"/>
                    </a:lnTo>
                    <a:lnTo>
                      <a:pt x="12" y="24"/>
                    </a:lnTo>
                    <a:lnTo>
                      <a:pt x="12" y="0"/>
                    </a:lnTo>
                    <a:lnTo>
                      <a:pt x="12" y="0"/>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31" name="Freeform 1069"/>
              <p:cNvSpPr/>
              <p:nvPr/>
            </p:nvSpPr>
            <p:spPr bwMode="auto">
              <a:xfrm>
                <a:off x="8716963" y="-1776413"/>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32" name="Freeform 1070"/>
              <p:cNvSpPr/>
              <p:nvPr/>
            </p:nvSpPr>
            <p:spPr bwMode="auto">
              <a:xfrm>
                <a:off x="8751888" y="-1776413"/>
                <a:ext cx="19050" cy="69850"/>
              </a:xfrm>
              <a:custGeom>
                <a:avLst/>
                <a:gdLst/>
                <a:ahLst/>
                <a:cxnLst>
                  <a:cxn ang="0">
                    <a:pos x="0" y="44"/>
                  </a:cxn>
                  <a:cxn ang="0">
                    <a:pos x="0" y="44"/>
                  </a:cxn>
                  <a:cxn ang="0">
                    <a:pos x="12" y="44"/>
                  </a:cxn>
                  <a:cxn ang="0">
                    <a:pos x="12" y="44"/>
                  </a:cxn>
                  <a:cxn ang="0">
                    <a:pos x="12" y="0"/>
                  </a:cxn>
                  <a:cxn ang="0">
                    <a:pos x="12" y="0"/>
                  </a:cxn>
                  <a:cxn ang="0">
                    <a:pos x="0" y="0"/>
                  </a:cxn>
                  <a:cxn ang="0">
                    <a:pos x="0" y="0"/>
                  </a:cxn>
                  <a:cxn ang="0">
                    <a:pos x="0" y="44"/>
                  </a:cxn>
                  <a:cxn ang="0">
                    <a:pos x="0" y="44"/>
                  </a:cxn>
                </a:cxnLst>
                <a:rect l="0" t="0" r="r" b="b"/>
                <a:pathLst>
                  <a:path w="12" h="44">
                    <a:moveTo>
                      <a:pt x="0" y="44"/>
                    </a:moveTo>
                    <a:lnTo>
                      <a:pt x="0" y="44"/>
                    </a:lnTo>
                    <a:lnTo>
                      <a:pt x="12" y="44"/>
                    </a:lnTo>
                    <a:lnTo>
                      <a:pt x="12" y="44"/>
                    </a:lnTo>
                    <a:lnTo>
                      <a:pt x="12" y="0"/>
                    </a:lnTo>
                    <a:lnTo>
                      <a:pt x="12"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33" name="Freeform 1071"/>
              <p:cNvSpPr/>
              <p:nvPr/>
            </p:nvSpPr>
            <p:spPr bwMode="auto">
              <a:xfrm>
                <a:off x="8789988" y="-1776413"/>
                <a:ext cx="19050" cy="69850"/>
              </a:xfrm>
              <a:custGeom>
                <a:avLst/>
                <a:gdLst/>
                <a:ahLst/>
                <a:cxnLst>
                  <a:cxn ang="0">
                    <a:pos x="0" y="44"/>
                  </a:cxn>
                  <a:cxn ang="0">
                    <a:pos x="0" y="44"/>
                  </a:cxn>
                  <a:cxn ang="0">
                    <a:pos x="12" y="44"/>
                  </a:cxn>
                  <a:cxn ang="0">
                    <a:pos x="12" y="44"/>
                  </a:cxn>
                  <a:cxn ang="0">
                    <a:pos x="12" y="0"/>
                  </a:cxn>
                  <a:cxn ang="0">
                    <a:pos x="12" y="0"/>
                  </a:cxn>
                  <a:cxn ang="0">
                    <a:pos x="0" y="0"/>
                  </a:cxn>
                  <a:cxn ang="0">
                    <a:pos x="0" y="0"/>
                  </a:cxn>
                  <a:cxn ang="0">
                    <a:pos x="0" y="44"/>
                  </a:cxn>
                  <a:cxn ang="0">
                    <a:pos x="0" y="44"/>
                  </a:cxn>
                </a:cxnLst>
                <a:rect l="0" t="0" r="r" b="b"/>
                <a:pathLst>
                  <a:path w="12" h="44">
                    <a:moveTo>
                      <a:pt x="0" y="44"/>
                    </a:moveTo>
                    <a:lnTo>
                      <a:pt x="0" y="44"/>
                    </a:lnTo>
                    <a:lnTo>
                      <a:pt x="12" y="44"/>
                    </a:lnTo>
                    <a:lnTo>
                      <a:pt x="12" y="44"/>
                    </a:lnTo>
                    <a:lnTo>
                      <a:pt x="12" y="0"/>
                    </a:lnTo>
                    <a:lnTo>
                      <a:pt x="12"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34" name="Freeform 1072"/>
              <p:cNvSpPr/>
              <p:nvPr/>
            </p:nvSpPr>
            <p:spPr bwMode="auto">
              <a:xfrm>
                <a:off x="8828088" y="-1776413"/>
                <a:ext cx="19050" cy="69850"/>
              </a:xfrm>
              <a:custGeom>
                <a:avLst/>
                <a:gdLst/>
                <a:ahLst/>
                <a:cxnLst>
                  <a:cxn ang="0">
                    <a:pos x="0" y="44"/>
                  </a:cxn>
                  <a:cxn ang="0">
                    <a:pos x="0" y="44"/>
                  </a:cxn>
                  <a:cxn ang="0">
                    <a:pos x="12" y="44"/>
                  </a:cxn>
                  <a:cxn ang="0">
                    <a:pos x="12" y="44"/>
                  </a:cxn>
                  <a:cxn ang="0">
                    <a:pos x="12" y="0"/>
                  </a:cxn>
                  <a:cxn ang="0">
                    <a:pos x="12" y="0"/>
                  </a:cxn>
                  <a:cxn ang="0">
                    <a:pos x="0" y="0"/>
                  </a:cxn>
                  <a:cxn ang="0">
                    <a:pos x="0" y="0"/>
                  </a:cxn>
                  <a:cxn ang="0">
                    <a:pos x="0" y="44"/>
                  </a:cxn>
                  <a:cxn ang="0">
                    <a:pos x="0" y="44"/>
                  </a:cxn>
                </a:cxnLst>
                <a:rect l="0" t="0" r="r" b="b"/>
                <a:pathLst>
                  <a:path w="12" h="44">
                    <a:moveTo>
                      <a:pt x="0" y="44"/>
                    </a:moveTo>
                    <a:lnTo>
                      <a:pt x="0" y="44"/>
                    </a:lnTo>
                    <a:lnTo>
                      <a:pt x="12" y="44"/>
                    </a:lnTo>
                    <a:lnTo>
                      <a:pt x="12" y="44"/>
                    </a:lnTo>
                    <a:lnTo>
                      <a:pt x="12" y="0"/>
                    </a:lnTo>
                    <a:lnTo>
                      <a:pt x="12"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35" name="Freeform 1073"/>
              <p:cNvSpPr/>
              <p:nvPr/>
            </p:nvSpPr>
            <p:spPr bwMode="auto">
              <a:xfrm>
                <a:off x="8863013" y="-1776413"/>
                <a:ext cx="57150" cy="69850"/>
              </a:xfrm>
              <a:custGeom>
                <a:avLst/>
                <a:gdLst/>
                <a:ahLst/>
                <a:cxnLst>
                  <a:cxn ang="0">
                    <a:pos x="0" y="44"/>
                  </a:cxn>
                  <a:cxn ang="0">
                    <a:pos x="0" y="44"/>
                  </a:cxn>
                  <a:cxn ang="0">
                    <a:pos x="12" y="44"/>
                  </a:cxn>
                  <a:cxn ang="0">
                    <a:pos x="12" y="24"/>
                  </a:cxn>
                  <a:cxn ang="0">
                    <a:pos x="24" y="24"/>
                  </a:cxn>
                  <a:cxn ang="0">
                    <a:pos x="24" y="42"/>
                  </a:cxn>
                  <a:cxn ang="0">
                    <a:pos x="36" y="42"/>
                  </a:cxn>
                  <a:cxn ang="0">
                    <a:pos x="36" y="0"/>
                  </a:cxn>
                  <a:cxn ang="0">
                    <a:pos x="36" y="0"/>
                  </a:cxn>
                  <a:cxn ang="0">
                    <a:pos x="0" y="0"/>
                  </a:cxn>
                  <a:cxn ang="0">
                    <a:pos x="0" y="44"/>
                  </a:cxn>
                </a:cxnLst>
                <a:rect l="0" t="0" r="r" b="b"/>
                <a:pathLst>
                  <a:path w="36" h="44">
                    <a:moveTo>
                      <a:pt x="0" y="44"/>
                    </a:moveTo>
                    <a:lnTo>
                      <a:pt x="0" y="44"/>
                    </a:lnTo>
                    <a:lnTo>
                      <a:pt x="12" y="44"/>
                    </a:lnTo>
                    <a:lnTo>
                      <a:pt x="12" y="24"/>
                    </a:lnTo>
                    <a:lnTo>
                      <a:pt x="24" y="24"/>
                    </a:lnTo>
                    <a:lnTo>
                      <a:pt x="24" y="42"/>
                    </a:lnTo>
                    <a:lnTo>
                      <a:pt x="36" y="42"/>
                    </a:lnTo>
                    <a:lnTo>
                      <a:pt x="36" y="0"/>
                    </a:lnTo>
                    <a:lnTo>
                      <a:pt x="36" y="0"/>
                    </a:lnTo>
                    <a:lnTo>
                      <a:pt x="0" y="0"/>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grpSp>
        <p:sp>
          <p:nvSpPr>
            <p:cNvPr id="473" name="Rektangel 764"/>
            <p:cNvSpPr>
              <a:spLocks noChangeArrowheads="1"/>
            </p:cNvSpPr>
            <p:nvPr/>
          </p:nvSpPr>
          <p:spPr bwMode="auto">
            <a:xfrm>
              <a:off x="3836987" y="1571103"/>
              <a:ext cx="1520834" cy="311463"/>
            </a:xfrm>
            <a:prstGeom prst="rect">
              <a:avLst/>
            </a:prstGeom>
            <a:noFill/>
            <a:ln w="9525">
              <a:noFill/>
              <a:miter lim="800000"/>
            </a:ln>
          </p:spPr>
          <p:txBody>
            <a:bodyPr>
              <a:spAutoFit/>
            </a:bodyPr>
            <a:lstStyle/>
            <a:p>
              <a:pPr marL="0" marR="0" lvl="0" indent="0" algn="l" defTabSz="800100" rtl="0" eaLnBrk="1" fontAlgn="base" latinLnBrk="0" hangingPunct="1">
                <a:lnSpc>
                  <a:spcPct val="100000"/>
                </a:lnSpc>
                <a:spcBef>
                  <a:spcPct val="20000"/>
                </a:spcBef>
                <a:spcAft>
                  <a:spcPct val="0"/>
                </a:spcAft>
                <a:buClrTx/>
                <a:buSzTx/>
                <a:buFontTx/>
                <a:buNone/>
                <a:defRPr/>
              </a:pPr>
              <a:r>
                <a:rPr kumimoji="0" lang="zh-CN" altLang="en-US" sz="1865" b="1" i="0" u="none" strike="noStrike" kern="1200" cap="none" spc="0" normalizeH="0" baseline="0" noProof="1">
                  <a:ln>
                    <a:noFill/>
                  </a:ln>
                  <a:solidFill>
                    <a:srgbClr val="080808"/>
                  </a:solidFill>
                  <a:effectLst>
                    <a:outerShdw blurRad="38100" dist="38100" dir="2700000" algn="tl">
                      <a:srgbClr val="C0C0C0"/>
                    </a:outerShdw>
                  </a:effectLst>
                  <a:uLnTx/>
                  <a:uFillTx/>
                  <a:latin typeface="+mj-ea"/>
                  <a:ea typeface="+mj-ea"/>
                  <a:cs typeface="微软雅黑" panose="020B0503020204020204" charset="-122"/>
                </a:rPr>
                <a:t>第一次世界大战</a:t>
              </a:r>
              <a:endParaRPr kumimoji="0" lang="zh-CN" altLang="zh-CN" sz="1865" b="1" i="0" u="none" strike="noStrike" kern="1200" cap="none" spc="0" normalizeH="0" baseline="0" noProof="1">
                <a:ln>
                  <a:noFill/>
                </a:ln>
                <a:solidFill>
                  <a:srgbClr val="080808"/>
                </a:solidFill>
                <a:effectLst>
                  <a:outerShdw blurRad="38100" dist="38100" dir="2700000" algn="tl">
                    <a:srgbClr val="C0C0C0"/>
                  </a:outerShdw>
                </a:effectLst>
                <a:uLnTx/>
                <a:uFillTx/>
                <a:latin typeface="+mj-ea"/>
                <a:ea typeface="+mj-ea"/>
                <a:cs typeface="微软雅黑" panose="020B0503020204020204" charset="-122"/>
              </a:endParaRPr>
            </a:p>
          </p:txBody>
        </p:sp>
        <p:pic>
          <p:nvPicPr>
            <p:cNvPr id="12323" name="Picture 6"/>
            <p:cNvPicPr>
              <a:picLocks noChangeAspect="1" noChangeArrowheads="1"/>
            </p:cNvPicPr>
            <p:nvPr/>
          </p:nvPicPr>
          <p:blipFill>
            <a:blip r:embed="rId5"/>
            <a:stretch>
              <a:fillRect/>
            </a:stretch>
          </p:blipFill>
          <p:spPr bwMode="auto">
            <a:xfrm>
              <a:off x="3703906" y="249147"/>
              <a:ext cx="1603076" cy="1251654"/>
            </a:xfrm>
            <a:prstGeom prst="rect">
              <a:avLst/>
            </a:prstGeom>
            <a:noFill/>
            <a:ln w="9525">
              <a:noFill/>
              <a:miter lim="800000"/>
              <a:headEnd/>
              <a:tailEnd/>
            </a:ln>
          </p:spPr>
        </p:pic>
      </p:grpSp>
      <p:cxnSp>
        <p:nvCxnSpPr>
          <p:cNvPr id="537" name="直接连接符 536"/>
          <p:cNvCxnSpPr/>
          <p:nvPr/>
        </p:nvCxnSpPr>
        <p:spPr>
          <a:xfrm>
            <a:off x="1282064" y="3531195"/>
            <a:ext cx="467783" cy="2116"/>
          </a:xfrm>
          <a:prstGeom prst="line">
            <a:avLst/>
          </a:prstGeom>
          <a:ln>
            <a:prstDash val="sysDot"/>
          </a:ln>
        </p:spPr>
        <p:style>
          <a:lnRef idx="3">
            <a:schemeClr val="dk1"/>
          </a:lnRef>
          <a:fillRef idx="0">
            <a:schemeClr val="dk1"/>
          </a:fillRef>
          <a:effectRef idx="2">
            <a:schemeClr val="dk1"/>
          </a:effectRef>
          <a:fontRef idx="minor">
            <a:schemeClr val="tx1"/>
          </a:fontRef>
        </p:style>
      </p:cxnSp>
      <p:sp>
        <p:nvSpPr>
          <p:cNvPr id="3" name="文本框 2"/>
          <p:cNvSpPr txBox="1"/>
          <p:nvPr/>
        </p:nvSpPr>
        <p:spPr>
          <a:xfrm>
            <a:off x="-635" y="3846830"/>
            <a:ext cx="5906770" cy="3107690"/>
          </a:xfrm>
          <a:prstGeom prst="rect">
            <a:avLst/>
          </a:prstGeom>
          <a:noFill/>
        </p:spPr>
        <p:txBody>
          <a:bodyPr wrap="square" rtlCol="0">
            <a:spAutoFit/>
          </a:bodyPr>
          <a:p>
            <a:r>
              <a:rPr lang="zh-CN" altLang="en-US" sz="2800" b="1">
                <a:latin typeface="宋体" panose="02010600030101010101" pitchFamily="2" charset="-122"/>
                <a:ea typeface="宋体" panose="02010600030101010101" pitchFamily="2" charset="-122"/>
                <a:cs typeface="宋体" panose="02010600030101010101" pitchFamily="2" charset="-122"/>
              </a:rPr>
              <a:t>（</a:t>
            </a:r>
            <a:r>
              <a:rPr lang="en-US" altLang="zh-CN" sz="2800" b="1">
                <a:latin typeface="宋体" panose="02010600030101010101" pitchFamily="2" charset="-122"/>
                <a:ea typeface="宋体" panose="02010600030101010101" pitchFamily="2" charset="-122"/>
                <a:cs typeface="宋体" panose="02010600030101010101" pitchFamily="2" charset="-122"/>
              </a:rPr>
              <a:t>1</a:t>
            </a:r>
            <a:r>
              <a:rPr lang="zh-CN" altLang="en-US" sz="2800" b="1">
                <a:latin typeface="宋体" panose="02010600030101010101" pitchFamily="2" charset="-122"/>
                <a:ea typeface="宋体" panose="02010600030101010101" pitchFamily="2" charset="-122"/>
                <a:cs typeface="宋体" panose="02010600030101010101" pitchFamily="2" charset="-122"/>
              </a:rPr>
              <a:t>）背景</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r>
              <a:rPr lang="zh-CN" altLang="en-US" sz="2800" b="1">
                <a:latin typeface="宋体" panose="02010600030101010101" pitchFamily="2" charset="-122"/>
                <a:ea typeface="宋体" panose="02010600030101010101" pitchFamily="2" charset="-122"/>
                <a:cs typeface="宋体" panose="02010600030101010101" pitchFamily="2" charset="-122"/>
              </a:rPr>
              <a:t>①</a:t>
            </a:r>
            <a:r>
              <a:rPr lang="en-US" altLang="zh-CN" sz="2800" b="1">
                <a:latin typeface="宋体" panose="02010600030101010101" pitchFamily="2" charset="-122"/>
                <a:ea typeface="宋体" panose="02010600030101010101" pitchFamily="2" charset="-122"/>
                <a:cs typeface="宋体" panose="02010600030101010101" pitchFamily="2" charset="-122"/>
              </a:rPr>
              <a:t>1929</a:t>
            </a:r>
            <a:r>
              <a:rPr lang="zh-CN" altLang="en-US" sz="2800" b="1">
                <a:latin typeface="宋体" panose="02010600030101010101" pitchFamily="2" charset="-122"/>
                <a:ea typeface="宋体" panose="02010600030101010101" pitchFamily="2" charset="-122"/>
                <a:cs typeface="宋体" panose="02010600030101010101" pitchFamily="2" charset="-122"/>
              </a:rPr>
              <a:t>年</a:t>
            </a: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经济大危机</a:t>
            </a:r>
            <a:r>
              <a:rPr lang="zh-CN" altLang="en-US" sz="2800" b="1">
                <a:latin typeface="宋体" panose="02010600030101010101" pitchFamily="2" charset="-122"/>
                <a:ea typeface="宋体" panose="02010600030101010101" pitchFamily="2" charset="-122"/>
                <a:cs typeface="宋体" panose="02010600030101010101" pitchFamily="2" charset="-122"/>
              </a:rPr>
              <a:t>，暴露自由放任的弊端；</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r>
              <a:rPr lang="zh-CN" altLang="en-US" sz="2800" b="1">
                <a:latin typeface="宋体" panose="02010600030101010101" pitchFamily="2" charset="-122"/>
                <a:ea typeface="宋体" panose="02010600030101010101" pitchFamily="2" charset="-122"/>
                <a:cs typeface="宋体" panose="02010600030101010101" pitchFamily="2" charset="-122"/>
              </a:rPr>
              <a:t>②</a:t>
            </a: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二战</a:t>
            </a:r>
            <a:r>
              <a:rPr lang="zh-CN" altLang="en-US" sz="2800" b="1">
                <a:latin typeface="宋体" panose="02010600030101010101" pitchFamily="2" charset="-122"/>
                <a:ea typeface="宋体" panose="02010600030101010101" pitchFamily="2" charset="-122"/>
                <a:cs typeface="宋体" panose="02010600030101010101" pitchFamily="2" charset="-122"/>
              </a:rPr>
              <a:t>生死存亡的教训；</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r>
              <a:rPr lang="zh-CN" altLang="en-US" sz="2800" b="1">
                <a:latin typeface="宋体" panose="02010600030101010101" pitchFamily="2" charset="-122"/>
                <a:ea typeface="宋体" panose="02010600030101010101" pitchFamily="2" charset="-122"/>
                <a:cs typeface="宋体" panose="02010600030101010101" pitchFamily="2" charset="-122"/>
              </a:rPr>
              <a:t>③</a:t>
            </a: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社会主义</a:t>
            </a:r>
            <a:r>
              <a:rPr lang="zh-CN" altLang="en-US" sz="2800" b="1">
                <a:latin typeface="宋体" panose="02010600030101010101" pitchFamily="2" charset="-122"/>
                <a:ea typeface="宋体" panose="02010600030101010101" pitchFamily="2" charset="-122"/>
                <a:cs typeface="宋体" panose="02010600030101010101" pitchFamily="2" charset="-122"/>
              </a:rPr>
              <a:t>的冲击与影响；</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r>
              <a:rPr lang="zh-CN" altLang="en-US" sz="2800" b="1">
                <a:latin typeface="宋体" panose="02010600030101010101" pitchFamily="2" charset="-122"/>
                <a:ea typeface="宋体" panose="02010600030101010101" pitchFamily="2" charset="-122"/>
                <a:cs typeface="宋体" panose="02010600030101010101" pitchFamily="2" charset="-122"/>
              </a:rPr>
              <a:t>④二战时期</a:t>
            </a: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罗斯福新</a:t>
            </a:r>
            <a:r>
              <a:rPr lang="zh-CN" altLang="en-US" sz="2800" b="1">
                <a:latin typeface="宋体" panose="02010600030101010101" pitchFamily="2" charset="-122"/>
                <a:ea typeface="宋体" panose="02010600030101010101" pitchFamily="2" charset="-122"/>
                <a:cs typeface="宋体" panose="02010600030101010101" pitchFamily="2" charset="-122"/>
              </a:rPr>
              <a:t>政和</a:t>
            </a: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食物供应配给制</a:t>
            </a:r>
            <a:r>
              <a:rPr lang="zh-CN" altLang="en-US" sz="2800" b="1">
                <a:latin typeface="宋体" panose="02010600030101010101" pitchFamily="2" charset="-122"/>
                <a:ea typeface="宋体" panose="02010600030101010101" pitchFamily="2" charset="-122"/>
                <a:cs typeface="宋体" panose="02010600030101010101" pitchFamily="2" charset="-122"/>
              </a:rPr>
              <a:t>。</a:t>
            </a:r>
            <a:endParaRPr lang="zh-CN" altLang="en-US" sz="2800" b="1">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1575998" y="5271934"/>
            <a:ext cx="8064896" cy="1073785"/>
          </a:xfrm>
          <a:prstGeom prst="rect">
            <a:avLst/>
          </a:prstGeom>
          <a:solidFill>
            <a:srgbClr val="C00000"/>
          </a:solidFill>
          <a:ln>
            <a:noFill/>
          </a:ln>
        </p:spPr>
        <p:txBody>
          <a:bodyPr wrap="square" lIns="89834" tIns="44917" rIns="89834" bIns="44917">
            <a:spAutoFit/>
          </a:bodyPr>
          <a:lstStyle>
            <a:lvl1pPr algn="l" defTabSz="1386205">
              <a:defRPr sz="2400">
                <a:solidFill>
                  <a:schemeClr val="tx1"/>
                </a:solidFill>
                <a:latin typeface="Times New Roman" panose="02020603050405020304" pitchFamily="18" charset="0"/>
              </a:defRPr>
            </a:lvl1pPr>
            <a:lvl2pPr marL="1127125" indent="-433705" algn="l" defTabSz="1386205">
              <a:defRPr sz="2400">
                <a:solidFill>
                  <a:schemeClr val="tx1"/>
                </a:solidFill>
                <a:latin typeface="Times New Roman" panose="02020603050405020304" pitchFamily="18" charset="0"/>
              </a:defRPr>
            </a:lvl2pPr>
            <a:lvl3pPr marL="1733550" indent="-347980" algn="l" defTabSz="1386205">
              <a:defRPr sz="2400">
                <a:solidFill>
                  <a:schemeClr val="tx1"/>
                </a:solidFill>
                <a:latin typeface="Times New Roman" panose="02020603050405020304" pitchFamily="18" charset="0"/>
              </a:defRPr>
            </a:lvl3pPr>
            <a:lvl4pPr marL="2427605" indent="-347980" algn="l" defTabSz="1386205">
              <a:defRPr sz="2400">
                <a:solidFill>
                  <a:schemeClr val="tx1"/>
                </a:solidFill>
                <a:latin typeface="Times New Roman" panose="02020603050405020304" pitchFamily="18" charset="0"/>
              </a:defRPr>
            </a:lvl4pPr>
            <a:lvl5pPr marL="3119755" indent="-346075" algn="l" defTabSz="1386205">
              <a:defRPr sz="2400">
                <a:solidFill>
                  <a:schemeClr val="tx1"/>
                </a:solidFill>
                <a:latin typeface="Times New Roman" panose="02020603050405020304" pitchFamily="18" charset="0"/>
              </a:defRPr>
            </a:lvl5pPr>
            <a:lvl6pPr marL="3576955" indent="-346075" defTabSz="1386205" fontAlgn="base">
              <a:spcBef>
                <a:spcPct val="0"/>
              </a:spcBef>
              <a:spcAft>
                <a:spcPct val="0"/>
              </a:spcAft>
              <a:defRPr sz="2400">
                <a:solidFill>
                  <a:schemeClr val="tx1"/>
                </a:solidFill>
                <a:latin typeface="Times New Roman" panose="02020603050405020304" pitchFamily="18" charset="0"/>
              </a:defRPr>
            </a:lvl6pPr>
            <a:lvl7pPr marL="4034155" indent="-346075" defTabSz="1386205" fontAlgn="base">
              <a:spcBef>
                <a:spcPct val="0"/>
              </a:spcBef>
              <a:spcAft>
                <a:spcPct val="0"/>
              </a:spcAft>
              <a:defRPr sz="2400">
                <a:solidFill>
                  <a:schemeClr val="tx1"/>
                </a:solidFill>
                <a:latin typeface="Times New Roman" panose="02020603050405020304" pitchFamily="18" charset="0"/>
              </a:defRPr>
            </a:lvl7pPr>
            <a:lvl8pPr marL="4491355" indent="-346075" defTabSz="1386205" fontAlgn="base">
              <a:spcBef>
                <a:spcPct val="0"/>
              </a:spcBef>
              <a:spcAft>
                <a:spcPct val="0"/>
              </a:spcAft>
              <a:defRPr sz="2400">
                <a:solidFill>
                  <a:schemeClr val="tx1"/>
                </a:solidFill>
                <a:latin typeface="Times New Roman" panose="02020603050405020304" pitchFamily="18" charset="0"/>
              </a:defRPr>
            </a:lvl8pPr>
            <a:lvl9pPr marL="4948555" indent="-346075" defTabSz="1386205" fontAlgn="base">
              <a:spcBef>
                <a:spcPct val="0"/>
              </a:spcBef>
              <a:spcAft>
                <a:spcPct val="0"/>
              </a:spcAft>
              <a:defRPr sz="2400">
                <a:solidFill>
                  <a:schemeClr val="tx1"/>
                </a:solidFill>
                <a:latin typeface="Times New Roman" panose="02020603050405020304" pitchFamily="18" charset="0"/>
              </a:defRPr>
            </a:lvl9pPr>
          </a:lstStyle>
          <a:p>
            <a:pPr>
              <a:buFontTx/>
              <a:buNone/>
              <a:defRPr/>
            </a:pPr>
            <a:r>
              <a:rPr lang="zh-CN" altLang="en-US" sz="3200" dirty="0">
                <a:solidFill>
                  <a:schemeClr val="bg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        高福利未必完全等于社会和谐，            </a:t>
            </a:r>
            <a:endParaRPr lang="zh-CN" altLang="en-US" sz="3200" dirty="0">
              <a:solidFill>
                <a:schemeClr val="bg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endParaRPr>
          </a:p>
          <a:p>
            <a:pPr>
              <a:buFontTx/>
              <a:buNone/>
              <a:defRPr/>
            </a:pPr>
            <a:r>
              <a:rPr lang="zh-CN" altLang="en-US" sz="3200" dirty="0">
                <a:solidFill>
                  <a:schemeClr val="bg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        社会福利保障应该量力而行。</a:t>
            </a:r>
            <a:endParaRPr lang="zh-CN" altLang="en-US" sz="3200" dirty="0">
              <a:solidFill>
                <a:schemeClr val="bg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endParaRPr>
          </a:p>
        </p:txBody>
      </p:sp>
      <p:sp>
        <p:nvSpPr>
          <p:cNvPr id="11" name="文本框 10"/>
          <p:cNvSpPr txBox="1"/>
          <p:nvPr/>
        </p:nvSpPr>
        <p:spPr>
          <a:xfrm>
            <a:off x="1054791" y="1558708"/>
            <a:ext cx="11172143" cy="1076325"/>
          </a:xfrm>
          <a:prstGeom prst="rect">
            <a:avLst/>
          </a:prstGeom>
          <a:noFill/>
        </p:spPr>
        <p:txBody>
          <a:bodyPr wrap="square" rtlCol="0" anchor="t">
            <a:spAutoFit/>
          </a:bodyPr>
          <a:lstStyle/>
          <a:p>
            <a:pPr marL="342900" indent="-342900">
              <a:buFont typeface="Wingdings" panose="05000000000000000000" pitchFamily="2" charset="2"/>
              <a:buChar char="n"/>
            </a:pPr>
            <a:r>
              <a:rPr lang="zh-CN" altLang="en-US" sz="3200" u="sng" dirty="0">
                <a:solidFill>
                  <a:srgbClr val="0000FF"/>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sym typeface="+mn-ea"/>
              </a:rPr>
              <a:t>积极：</a:t>
            </a:r>
            <a:r>
              <a:rPr lang="zh-CN" altLang="en-US" sz="3200" u="sng" dirty="0">
                <a:solidFill>
                  <a:srgbClr val="00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sym typeface="+mn-ea"/>
              </a:rPr>
              <a:t>一定程度上保障人民的利益，促进社会公平；</a:t>
            </a:r>
            <a:endParaRPr lang="en-US" altLang="zh-CN" sz="3200" u="sng" dirty="0">
              <a:solidFill>
                <a:srgbClr val="00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r>
              <a:rPr lang="zh-CN" altLang="en-US" sz="3200" u="sng" dirty="0">
                <a:solidFill>
                  <a:srgbClr val="00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sym typeface="+mn-ea"/>
              </a:rPr>
              <a:t>   有效地缓解社会的矛盾，稳定社会秩序。</a:t>
            </a:r>
            <a:endParaRPr lang="zh-CN" altLang="en-US" sz="3200" u="sng"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12" name="文本框 11"/>
          <p:cNvSpPr txBox="1"/>
          <p:nvPr/>
        </p:nvSpPr>
        <p:spPr>
          <a:xfrm>
            <a:off x="1054791" y="3333780"/>
            <a:ext cx="12078547" cy="1938020"/>
          </a:xfrm>
          <a:prstGeom prst="rect">
            <a:avLst/>
          </a:prstGeom>
          <a:noFill/>
        </p:spPr>
        <p:txBody>
          <a:bodyPr wrap="square" rtlCol="0" anchor="t">
            <a:spAutoFit/>
          </a:bodyPr>
          <a:lstStyle/>
          <a:p>
            <a:pPr marL="342900" indent="-342900">
              <a:buFont typeface="Wingdings" panose="05000000000000000000" pitchFamily="2" charset="2"/>
              <a:buChar char="n"/>
            </a:pPr>
            <a:r>
              <a:rPr lang="en-US" altLang="zh-CN" sz="3200" u="sng" dirty="0">
                <a:solidFill>
                  <a:srgbClr val="0000FF"/>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sym typeface="+mn-ea"/>
              </a:rPr>
              <a:t>⑵</a:t>
            </a:r>
            <a:r>
              <a:rPr lang="zh-CN" altLang="en-US" sz="3200" u="sng" dirty="0">
                <a:solidFill>
                  <a:srgbClr val="0000FF"/>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sym typeface="+mn-ea"/>
              </a:rPr>
              <a:t>消极：</a:t>
            </a:r>
            <a:r>
              <a:rPr lang="zh-CN" altLang="en-US" sz="3200" u="sng" dirty="0">
                <a:solidFill>
                  <a:srgbClr val="00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sym typeface="+mn-ea"/>
              </a:rPr>
              <a:t>增加了政府财政支出，造成财政赤字；</a:t>
            </a:r>
            <a:endParaRPr lang="en-US" altLang="zh-CN" sz="3200" u="sng" dirty="0">
              <a:solidFill>
                <a:srgbClr val="00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r>
              <a:rPr lang="zh-CN" altLang="en-US" sz="3200" u="sng" dirty="0">
                <a:solidFill>
                  <a:srgbClr val="00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sym typeface="+mn-ea"/>
              </a:rPr>
              <a:t>    也助长了惰性，降低了人们的工作积极性；</a:t>
            </a:r>
            <a:endParaRPr lang="en-US" altLang="zh-CN" sz="3200" u="sng" dirty="0">
              <a:solidFill>
                <a:srgbClr val="00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r>
              <a:rPr lang="zh-CN" altLang="en-US" sz="3200" u="sng" dirty="0">
                <a:solidFill>
                  <a:srgbClr val="00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sym typeface="+mn-ea"/>
              </a:rPr>
              <a:t>    贫富差距仍然存在。</a:t>
            </a:r>
            <a:endParaRPr lang="zh-CN" altLang="en-US" sz="3200" u="sng" dirty="0">
              <a:solidFill>
                <a:srgbClr val="00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285750" indent="-285750">
              <a:buFont typeface="Wingdings" panose="05000000000000000000" pitchFamily="2" charset="2"/>
              <a:buChar char="n"/>
            </a:pPr>
            <a:endParaRPr lang="zh-CN" altLang="en-US" sz="2400" u="sng"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diamond(in)">
                                      <p:cBhvr>
                                        <p:cTn id="7" dur="2000"/>
                                        <p:tgtEl>
                                          <p:spTgt spid="11">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diamond(in)">
                                      <p:cBhvr>
                                        <p:cTn id="10" dur="2000"/>
                                        <p:tgtEl>
                                          <p:spTgt spid="1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diamond(in)">
                                      <p:cBhvr>
                                        <p:cTn id="15" dur="2000"/>
                                        <p:tgtEl>
                                          <p:spTgt spid="12">
                                            <p:txEl>
                                              <p:pRg st="0" end="0"/>
                                            </p:txEl>
                                          </p:spTgt>
                                        </p:tgtEl>
                                      </p:cBhvr>
                                    </p:animEffect>
                                  </p:childTnLst>
                                </p:cTn>
                              </p:par>
                              <p:par>
                                <p:cTn id="16" presetID="8" presetClass="entr" presetSubtype="16" fill="hold" nodeType="with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Effect transition="in" filter="diamond(in)">
                                      <p:cBhvr>
                                        <p:cTn id="18" dur="2000"/>
                                        <p:tgtEl>
                                          <p:spTgt spid="12">
                                            <p:txEl>
                                              <p:pRg st="1" end="1"/>
                                            </p:txEl>
                                          </p:spTgt>
                                        </p:tgtEl>
                                      </p:cBhvr>
                                    </p:animEffect>
                                  </p:childTnLst>
                                </p:cTn>
                              </p:par>
                              <p:par>
                                <p:cTn id="19" presetID="8" presetClass="entr" presetSubtype="16" fill="hold" nodeType="with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animEffect transition="in" filter="diamond(in)">
                                      <p:cBhvr>
                                        <p:cTn id="21" dur="2000"/>
                                        <p:tgtEl>
                                          <p:spTgt spid="1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1"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418412" y="2480930"/>
            <a:ext cx="260350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87847" y="2455742"/>
            <a:ext cx="4200525"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20047" y="2431043"/>
            <a:ext cx="4122737"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14232" y="5117803"/>
            <a:ext cx="3129600" cy="1814830"/>
          </a:xfrm>
          <a:prstGeom prst="rect">
            <a:avLst/>
          </a:prstGeom>
        </p:spPr>
        <p:txBody>
          <a:bodyPr wrap="square">
            <a:spAutoFit/>
          </a:bodyPr>
          <a:lstStyle/>
          <a:p>
            <a:r>
              <a:rPr lang="en-US" altLang="zh-CN" sz="2800" b="1">
                <a:latin typeface="宋体" panose="02010600030101010101" pitchFamily="2" charset="-122"/>
                <a:ea typeface="宋体" panose="02010600030101010101" pitchFamily="2" charset="-122"/>
                <a:cs typeface="宋体" panose="02010600030101010101" pitchFamily="2" charset="-122"/>
              </a:rPr>
              <a:t>1963</a:t>
            </a:r>
            <a:r>
              <a:rPr lang="zh-CN" altLang="zh-CN" sz="2800" b="1">
                <a:latin typeface="宋体" panose="02010600030101010101" pitchFamily="2" charset="-122"/>
                <a:ea typeface="宋体" panose="02010600030101010101" pitchFamily="2" charset="-122"/>
                <a:cs typeface="宋体" panose="02010600030101010101" pitchFamily="2" charset="-122"/>
              </a:rPr>
              <a:t>年，美国黑人民权运动领袖马丁</a:t>
            </a:r>
            <a:r>
              <a:rPr lang="en-US" altLang="zh-CN" sz="2800" b="1">
                <a:latin typeface="宋体" panose="02010600030101010101" pitchFamily="2" charset="-122"/>
                <a:ea typeface="宋体" panose="02010600030101010101" pitchFamily="2" charset="-122"/>
                <a:cs typeface="宋体" panose="02010600030101010101" pitchFamily="2" charset="-122"/>
              </a:rPr>
              <a:t>·</a:t>
            </a:r>
            <a:r>
              <a:rPr lang="zh-CN" altLang="zh-CN" sz="2800" b="1">
                <a:latin typeface="宋体" panose="02010600030101010101" pitchFamily="2" charset="-122"/>
                <a:ea typeface="宋体" panose="02010600030101010101" pitchFamily="2" charset="-122"/>
                <a:cs typeface="宋体" panose="02010600030101010101" pitchFamily="2" charset="-122"/>
              </a:rPr>
              <a:t>路德</a:t>
            </a:r>
            <a:r>
              <a:rPr lang="en-US" altLang="zh-CN" sz="2800" b="1">
                <a:latin typeface="宋体" panose="02010600030101010101" pitchFamily="2" charset="-122"/>
                <a:ea typeface="宋体" panose="02010600030101010101" pitchFamily="2" charset="-122"/>
                <a:cs typeface="宋体" panose="02010600030101010101" pitchFamily="2" charset="-122"/>
              </a:rPr>
              <a:t>·</a:t>
            </a:r>
            <a:r>
              <a:rPr lang="zh-CN" altLang="zh-CN" sz="2800" b="1">
                <a:latin typeface="宋体" panose="02010600030101010101" pitchFamily="2" charset="-122"/>
                <a:ea typeface="宋体" panose="02010600030101010101" pitchFamily="2" charset="-122"/>
                <a:cs typeface="宋体" panose="02010600030101010101" pitchFamily="2" charset="-122"/>
              </a:rPr>
              <a:t>金在演讲</a:t>
            </a:r>
            <a:endParaRPr lang="zh-CN" altLang="en-US">
              <a:latin typeface="宋体" panose="02010600030101010101" pitchFamily="2" charset="-122"/>
              <a:ea typeface="宋体" panose="02010600030101010101" pitchFamily="2" charset="-122"/>
              <a:cs typeface="宋体" panose="02010600030101010101" pitchFamily="2" charset="-122"/>
            </a:endParaRPr>
          </a:p>
        </p:txBody>
      </p:sp>
      <p:sp>
        <p:nvSpPr>
          <p:cNvPr id="8" name="矩形 7"/>
          <p:cNvSpPr/>
          <p:nvPr/>
        </p:nvSpPr>
        <p:spPr>
          <a:xfrm>
            <a:off x="3287846" y="5117803"/>
            <a:ext cx="4200525" cy="1383665"/>
          </a:xfrm>
          <a:prstGeom prst="rect">
            <a:avLst/>
          </a:prstGeom>
        </p:spPr>
        <p:txBody>
          <a:bodyPr wrap="square">
            <a:spAutoFit/>
          </a:bodyPr>
          <a:lstStyle/>
          <a:p>
            <a:r>
              <a:rPr lang="en-US" altLang="zh-CN" sz="2800" b="1">
                <a:latin typeface="宋体" panose="02010600030101010101" pitchFamily="2" charset="-122"/>
                <a:ea typeface="宋体" panose="02010600030101010101" pitchFamily="2" charset="-122"/>
                <a:cs typeface="宋体" panose="02010600030101010101" pitchFamily="2" charset="-122"/>
              </a:rPr>
              <a:t>1992</a:t>
            </a:r>
            <a:r>
              <a:rPr lang="zh-CN" altLang="zh-CN" sz="2800" b="1">
                <a:latin typeface="宋体" panose="02010600030101010101" pitchFamily="2" charset="-122"/>
                <a:ea typeface="宋体" panose="02010600030101010101" pitchFamily="2" charset="-122"/>
                <a:cs typeface="宋体" panose="02010600030101010101" pitchFamily="2" charset="-122"/>
              </a:rPr>
              <a:t>年，美国</a:t>
            </a:r>
            <a:r>
              <a:rPr lang="en-US" altLang="zh-CN" sz="2800" b="1">
                <a:latin typeface="宋体" panose="02010600030101010101" pitchFamily="2" charset="-122"/>
                <a:ea typeface="宋体" panose="02010600030101010101" pitchFamily="2" charset="-122"/>
                <a:cs typeface="宋体" panose="02010600030101010101" pitchFamily="2" charset="-122"/>
              </a:rPr>
              <a:t>“</a:t>
            </a:r>
            <a:r>
              <a:rPr lang="zh-CN" altLang="zh-CN" sz="2800" b="1">
                <a:latin typeface="宋体" panose="02010600030101010101" pitchFamily="2" charset="-122"/>
                <a:ea typeface="宋体" panose="02010600030101010101" pitchFamily="2" charset="-122"/>
                <a:cs typeface="宋体" panose="02010600030101010101" pitchFamily="2" charset="-122"/>
              </a:rPr>
              <a:t>全国妇女协会</a:t>
            </a:r>
            <a:r>
              <a:rPr lang="en-US" altLang="zh-CN" sz="2800" b="1">
                <a:latin typeface="宋体" panose="02010600030101010101" pitchFamily="2" charset="-122"/>
                <a:ea typeface="宋体" panose="02010600030101010101" pitchFamily="2" charset="-122"/>
                <a:cs typeface="宋体" panose="02010600030101010101" pitchFamily="2" charset="-122"/>
              </a:rPr>
              <a:t>”</a:t>
            </a:r>
            <a:r>
              <a:rPr lang="zh-CN" altLang="zh-CN" sz="2800" b="1">
                <a:latin typeface="宋体" panose="02010600030101010101" pitchFamily="2" charset="-122"/>
                <a:ea typeface="宋体" panose="02010600030101010101" pitchFamily="2" charset="-122"/>
                <a:cs typeface="宋体" panose="02010600030101010101" pitchFamily="2" charset="-122"/>
              </a:rPr>
              <a:t>成员在华盛顿示威游行</a:t>
            </a:r>
            <a:endParaRPr lang="zh-CN" altLang="en-US">
              <a:latin typeface="宋体" panose="02010600030101010101" pitchFamily="2" charset="-122"/>
              <a:ea typeface="宋体" panose="02010600030101010101" pitchFamily="2" charset="-122"/>
              <a:cs typeface="宋体" panose="02010600030101010101" pitchFamily="2" charset="-122"/>
            </a:endParaRPr>
          </a:p>
        </p:txBody>
      </p:sp>
      <p:sp>
        <p:nvSpPr>
          <p:cNvPr id="9" name="矩形 8"/>
          <p:cNvSpPr/>
          <p:nvPr/>
        </p:nvSpPr>
        <p:spPr>
          <a:xfrm>
            <a:off x="7707259" y="5117803"/>
            <a:ext cx="4200525" cy="1383665"/>
          </a:xfrm>
          <a:prstGeom prst="rect">
            <a:avLst/>
          </a:prstGeom>
        </p:spPr>
        <p:txBody>
          <a:bodyPr wrap="square">
            <a:spAutoFit/>
          </a:bodyPr>
          <a:lstStyle/>
          <a:p>
            <a:r>
              <a:rPr lang="zh-CN" altLang="zh-CN" sz="2800" b="1">
                <a:latin typeface="宋体" panose="02010600030101010101" pitchFamily="2" charset="-122"/>
                <a:ea typeface="宋体" panose="02010600030101010101" pitchFamily="2" charset="-122"/>
                <a:cs typeface="Times New Roman" panose="02020603050405020304" pitchFamily="18" charset="0"/>
              </a:rPr>
              <a:t>美国学生在反对越南战役运动中与军队在美国国防部前对峙</a:t>
            </a:r>
            <a:endParaRPr lang="zh-CN" altLang="zh-CN" sz="2800" b="1">
              <a:latin typeface="宋体" panose="02010600030101010101" pitchFamily="2" charset="-122"/>
              <a:ea typeface="宋体" panose="02010600030101010101" pitchFamily="2" charset="-122"/>
              <a:cs typeface="Times New Roman" panose="02020603050405020304" pitchFamily="18" charset="0"/>
            </a:endParaRPr>
          </a:p>
        </p:txBody>
      </p:sp>
      <p:sp>
        <p:nvSpPr>
          <p:cNvPr id="19458" name="TextBox 3"/>
          <p:cNvSpPr txBox="1">
            <a:spLocks noChangeArrowheads="1"/>
          </p:cNvSpPr>
          <p:nvPr/>
        </p:nvSpPr>
        <p:spPr bwMode="auto">
          <a:xfrm>
            <a:off x="435048" y="234739"/>
            <a:ext cx="5786120" cy="748030"/>
          </a:xfrm>
          <a:prstGeom prst="rect">
            <a:avLst/>
          </a:prstGeom>
          <a:noFill/>
          <a:ln w="9525">
            <a:noFill/>
            <a:miter lim="800000"/>
          </a:ln>
        </p:spPr>
        <p:txBody>
          <a:bodyPr wrap="none">
            <a:spAutoFit/>
          </a:bodyPr>
          <a:lstStyle/>
          <a:p>
            <a:r>
              <a:rPr lang="en-US" altLang="zh-CN" sz="4265" u="sng" dirty="0">
                <a:effectLst>
                  <a:outerShdw blurRad="38100" dist="38100" dir="2700000" algn="tl">
                    <a:srgbClr val="000000">
                      <a:alpha val="43137"/>
                    </a:srgbClr>
                  </a:outerShdw>
                </a:effectLst>
                <a:latin typeface="汉仪颜楷W" panose="00020600040101010101" pitchFamily="18" charset="-122"/>
                <a:ea typeface="汉仪颜楷W" panose="00020600040101010101" pitchFamily="18" charset="-122"/>
              </a:rPr>
              <a:t>(</a:t>
            </a:r>
            <a:r>
              <a:rPr lang="zh-CN" altLang="en-US" sz="4265" u="sng" dirty="0">
                <a:effectLst>
                  <a:outerShdw blurRad="38100" dist="38100" dir="2700000" algn="tl">
                    <a:srgbClr val="000000">
                      <a:alpha val="43137"/>
                    </a:srgbClr>
                  </a:outerShdw>
                </a:effectLst>
                <a:latin typeface="汉仪颜楷W" panose="00020600040101010101" pitchFamily="18" charset="-122"/>
                <a:ea typeface="汉仪颜楷W" panose="00020600040101010101" pitchFamily="18" charset="-122"/>
              </a:rPr>
              <a:t>二）社会运动的新发展</a:t>
            </a:r>
            <a:endParaRPr lang="zh-CN" altLang="en-US" sz="4265" u="sng" dirty="0">
              <a:effectLst>
                <a:outerShdw blurRad="38100" dist="38100" dir="2700000" algn="tl">
                  <a:srgbClr val="000000">
                    <a:alpha val="43137"/>
                  </a:srgbClr>
                </a:outerShdw>
              </a:effectLst>
              <a:latin typeface="汉仪颜楷W" panose="00020600040101010101" pitchFamily="18" charset="-122"/>
              <a:ea typeface="汉仪颜楷W" panose="00020600040101010101" pitchFamily="18" charset="-122"/>
            </a:endParaRPr>
          </a:p>
        </p:txBody>
      </p:sp>
      <p:sp>
        <p:nvSpPr>
          <p:cNvPr id="5" name="文本框 4"/>
          <p:cNvSpPr txBox="1"/>
          <p:nvPr/>
        </p:nvSpPr>
        <p:spPr>
          <a:xfrm>
            <a:off x="752475" y="982980"/>
            <a:ext cx="11090275" cy="1383665"/>
          </a:xfrm>
          <a:prstGeom prst="rect">
            <a:avLst/>
          </a:prstGeom>
        </p:spPr>
        <p:style>
          <a:lnRef idx="2">
            <a:schemeClr val="accent1"/>
          </a:lnRef>
          <a:fillRef idx="0">
            <a:srgbClr val="FFFFFF"/>
          </a:fillRef>
          <a:effectRef idx="0">
            <a:srgbClr val="FFFFFF"/>
          </a:effectRef>
          <a:fontRef idx="minor">
            <a:schemeClr val="tx1"/>
          </a:fontRef>
        </p:style>
        <p:txBody>
          <a:bodyPr wrap="square" rtlCol="0" anchor="t">
            <a:spAutoFit/>
          </a:bodyPr>
          <a:p>
            <a:pPr indent="713740">
              <a:tabLst>
                <a:tab pos="5671185" algn="l"/>
                <a:tab pos="9541510" algn="l"/>
              </a:tabLst>
            </a:pPr>
            <a:r>
              <a:rPr lang="zh-CN" altLang="zh-CN" sz="2800" b="1" kern="100">
                <a:solidFill>
                  <a:srgbClr val="FF0000"/>
                </a:solidFill>
                <a:latin typeface="宋体" panose="02010600030101010101" pitchFamily="2" charset="-122"/>
                <a:ea typeface="宋体" panose="02010600030101010101" pitchFamily="2" charset="-122"/>
                <a:cs typeface="Times New Roman" panose="02020603050405020304" pitchFamily="18" charset="0"/>
                <a:sym typeface="+mn-ea"/>
              </a:rPr>
              <a:t>社会根源：国家干预可以缓解社会矛盾，但不能触动造成不平等和贫困的资本主义生产资料所有制，不能从根本上解决资本主义的基本矛盾。</a:t>
            </a:r>
            <a:endParaRPr lang="zh-CN" altLang="zh-CN" sz="2800" b="1" kern="100">
              <a:solidFill>
                <a:srgbClr val="FF0000"/>
              </a:solidFill>
              <a:latin typeface="宋体" panose="02010600030101010101" pitchFamily="2" charset="-122"/>
              <a:ea typeface="宋体" panose="02010600030101010101" pitchFamily="2" charset="-122"/>
              <a:cs typeface="Times New Roman" panose="02020603050405020304" pitchFamily="18"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3"/>
          <p:cNvSpPr/>
          <p:nvPr>
            <p:custDataLst>
              <p:tags r:id="rId1"/>
            </p:custDataLst>
          </p:nvPr>
        </p:nvSpPr>
        <p:spPr>
          <a:xfrm>
            <a:off x="406400" y="1138555"/>
            <a:ext cx="11378565" cy="1420495"/>
          </a:xfrm>
          <a:prstGeom prst="rect">
            <a:avLst/>
          </a:prstGeom>
          <a:noFill/>
          <a:ln w="22225" cap="flat" cmpd="sng">
            <a:solidFill>
              <a:schemeClr val="accent1"/>
            </a:solidFill>
            <a:prstDash val="sysDash"/>
            <a:miter/>
            <a:headEnd type="none" w="med" len="med"/>
            <a:tailEnd type="none" w="med" len="med"/>
          </a:ln>
        </p:spPr>
        <p:txBody>
          <a:bodyPr wrap="square" lIns="121867" tIns="60933" rIns="121867" bIns="60933" anchor="t" anchorCtr="0">
            <a:spAutoFit/>
          </a:bodyPr>
          <a:lstStyle/>
          <a:p>
            <a:pPr latinLnBrk="0">
              <a:lnSpc>
                <a:spcPts val="3380"/>
              </a:lnSpc>
              <a:buClrTx/>
              <a:buFontTx/>
            </a:pPr>
            <a:r>
              <a:rPr lang="en-US" altLang="zh-CN" sz="2400">
                <a:latin typeface="楷体" panose="02010609060101010101" pitchFamily="49" charset="-122"/>
                <a:ea typeface="楷体" panose="02010609060101010101" pitchFamily="49" charset="-122"/>
                <a:cs typeface="楷体" panose="02010609060101010101" pitchFamily="49" charset="-122"/>
              </a:rPr>
              <a:t>    </a:t>
            </a:r>
            <a:r>
              <a:rPr lang="zh-CN" altLang="zh-CN" sz="2400">
                <a:latin typeface="宋体" panose="02010600030101010101" pitchFamily="2" charset="-122"/>
                <a:ea typeface="宋体" panose="02010600030101010101" pitchFamily="2" charset="-122"/>
                <a:cs typeface="宋体" panose="02010600030101010101" pitchFamily="2" charset="-122"/>
              </a:rPr>
              <a:t>今天回头来看美国走过的百年中</a:t>
            </a:r>
            <a:r>
              <a:rPr lang="en-US" altLang="zh-CN" sz="2400">
                <a:latin typeface="宋体" panose="02010600030101010101" pitchFamily="2" charset="-122"/>
                <a:ea typeface="宋体" panose="02010600030101010101" pitchFamily="2" charset="-122"/>
                <a:cs typeface="宋体" panose="02010600030101010101" pitchFamily="2" charset="-122"/>
              </a:rPr>
              <a:t>……</a:t>
            </a:r>
            <a:r>
              <a:rPr lang="zh-CN" altLang="zh-CN" sz="2400">
                <a:latin typeface="宋体" panose="02010600030101010101" pitchFamily="2" charset="-122"/>
                <a:ea typeface="宋体" panose="02010600030101010101" pitchFamily="2" charset="-122"/>
                <a:cs typeface="宋体" panose="02010600030101010101" pitchFamily="2" charset="-122"/>
              </a:rPr>
              <a:t>基本上在</a:t>
            </a:r>
            <a:r>
              <a:rPr lang="zh-CN" altLang="zh-CN" sz="2400">
                <a:solidFill>
                  <a:srgbClr val="FF0000"/>
                </a:solidFill>
                <a:latin typeface="宋体" panose="02010600030101010101" pitchFamily="2" charset="-122"/>
                <a:ea typeface="宋体" panose="02010600030101010101" pitchFamily="2" charset="-122"/>
                <a:cs typeface="宋体" panose="02010600030101010101" pitchFamily="2" charset="-122"/>
              </a:rPr>
              <a:t>原有的思想和政体的框架内</a:t>
            </a:r>
            <a:r>
              <a:rPr lang="zh-CN" altLang="zh-CN" sz="2400">
                <a:latin typeface="宋体" panose="02010600030101010101" pitchFamily="2" charset="-122"/>
                <a:ea typeface="宋体" panose="02010600030101010101" pitchFamily="2" charset="-122"/>
                <a:cs typeface="宋体" panose="02010600030101010101" pitchFamily="2" charset="-122"/>
              </a:rPr>
              <a:t>不断更新、变化</a:t>
            </a:r>
            <a:r>
              <a:rPr lang="en-US" altLang="zh-CN" sz="2400">
                <a:latin typeface="宋体" panose="02010600030101010101" pitchFamily="2" charset="-122"/>
                <a:ea typeface="宋体" panose="02010600030101010101" pitchFamily="2" charset="-122"/>
                <a:cs typeface="宋体" panose="02010600030101010101" pitchFamily="2" charset="-122"/>
              </a:rPr>
              <a:t>……</a:t>
            </a:r>
            <a:r>
              <a:rPr lang="zh-CN" altLang="zh-CN" sz="2400">
                <a:latin typeface="宋体" panose="02010600030101010101" pitchFamily="2" charset="-122"/>
                <a:ea typeface="宋体" panose="02010600030101010101" pitchFamily="2" charset="-122"/>
                <a:cs typeface="宋体" panose="02010600030101010101" pitchFamily="2" charset="-122"/>
              </a:rPr>
              <a:t>一个世纪独领风骚，其秘诀在于</a:t>
            </a:r>
            <a:r>
              <a:rPr lang="zh-CN" altLang="zh-CN" sz="2400">
                <a:solidFill>
                  <a:srgbClr val="FF0000"/>
                </a:solidFill>
                <a:latin typeface="宋体" panose="02010600030101010101" pitchFamily="2" charset="-122"/>
                <a:ea typeface="宋体" panose="02010600030101010101" pitchFamily="2" charset="-122"/>
                <a:cs typeface="宋体" panose="02010600030101010101" pitchFamily="2" charset="-122"/>
              </a:rPr>
              <a:t>渐进主义的改良</a:t>
            </a:r>
            <a:r>
              <a:rPr lang="zh-CN" altLang="zh-CN" sz="2400">
                <a:latin typeface="宋体" panose="02010600030101010101" pitchFamily="2" charset="-122"/>
                <a:ea typeface="宋体" panose="02010600030101010101" pitchFamily="2" charset="-122"/>
                <a:cs typeface="宋体" panose="02010600030101010101" pitchFamily="2" charset="-122"/>
              </a:rPr>
              <a:t>。</a:t>
            </a:r>
            <a:endParaRPr lang="en-US" altLang="zh-CN" sz="2400">
              <a:latin typeface="宋体" panose="02010600030101010101" pitchFamily="2" charset="-122"/>
              <a:ea typeface="宋体" panose="02010600030101010101" pitchFamily="2" charset="-122"/>
              <a:cs typeface="宋体" panose="02010600030101010101" pitchFamily="2" charset="-122"/>
            </a:endParaRPr>
          </a:p>
          <a:p>
            <a:pPr algn="r" latinLnBrk="0">
              <a:lnSpc>
                <a:spcPts val="3380"/>
              </a:lnSpc>
              <a:buClrTx/>
              <a:buFontTx/>
            </a:pPr>
            <a:r>
              <a:rPr lang="en-US" altLang="zh-CN" sz="2400">
                <a:latin typeface="宋体" panose="02010600030101010101" pitchFamily="2" charset="-122"/>
                <a:ea typeface="宋体" panose="02010600030101010101" pitchFamily="2" charset="-122"/>
                <a:cs typeface="宋体" panose="02010600030101010101" pitchFamily="2" charset="-122"/>
              </a:rPr>
              <a:t>——</a:t>
            </a:r>
            <a:r>
              <a:rPr lang="zh-CN" altLang="zh-CN" sz="2400">
                <a:latin typeface="宋体" panose="02010600030101010101" pitchFamily="2" charset="-122"/>
                <a:ea typeface="宋体" panose="02010600030101010101" pitchFamily="2" charset="-122"/>
                <a:cs typeface="宋体" panose="02010600030101010101" pitchFamily="2" charset="-122"/>
              </a:rPr>
              <a:t>资中筠《二十世纪的美国》</a:t>
            </a:r>
            <a:endParaRPr lang="zh-CN" altLang="zh-CN" sz="2400">
              <a:latin typeface="宋体" panose="02010600030101010101" pitchFamily="2" charset="-122"/>
              <a:ea typeface="宋体" panose="02010600030101010101" pitchFamily="2" charset="-122"/>
              <a:cs typeface="宋体" panose="02010600030101010101" pitchFamily="2" charset="-122"/>
            </a:endParaRPr>
          </a:p>
        </p:txBody>
      </p:sp>
      <p:sp>
        <p:nvSpPr>
          <p:cNvPr id="3" name="文本框 2"/>
          <p:cNvSpPr txBox="1"/>
          <p:nvPr>
            <p:custDataLst>
              <p:tags r:id="rId2"/>
            </p:custDataLst>
          </p:nvPr>
        </p:nvSpPr>
        <p:spPr>
          <a:xfrm>
            <a:off x="496570" y="226695"/>
            <a:ext cx="9874250" cy="583565"/>
          </a:xfrm>
          <a:prstGeom prst="rect">
            <a:avLst/>
          </a:prstGeom>
          <a:noFill/>
        </p:spPr>
        <p:txBody>
          <a:bodyPr wrap="square" rtlCol="0">
            <a:spAutoFit/>
          </a:bodyPr>
          <a:lstStyle/>
          <a:p>
            <a:r>
              <a:rPr lang="zh-CN" altLang="en-US" sz="3200" b="1">
                <a:solidFill>
                  <a:srgbClr val="C00000"/>
                </a:solidFill>
                <a:latin typeface="宋体" panose="02010600030101010101" pitchFamily="2" charset="-122"/>
                <a:ea typeface="宋体" panose="02010600030101010101" pitchFamily="2" charset="-122"/>
              </a:rPr>
              <a:t>探究：如何认识二战后资本主义国家的新变化？</a:t>
            </a:r>
            <a:endParaRPr lang="zh-CN" altLang="en-US" sz="3200" b="1">
              <a:solidFill>
                <a:srgbClr val="C00000"/>
              </a:solidFill>
              <a:latin typeface="宋体" panose="02010600030101010101" pitchFamily="2" charset="-122"/>
              <a:ea typeface="宋体" panose="02010600030101010101" pitchFamily="2" charset="-122"/>
            </a:endParaRPr>
          </a:p>
        </p:txBody>
      </p:sp>
      <p:sp>
        <p:nvSpPr>
          <p:cNvPr id="7" name="文本框 6"/>
          <p:cNvSpPr txBox="1"/>
          <p:nvPr>
            <p:custDataLst>
              <p:tags r:id="rId3"/>
            </p:custDataLst>
          </p:nvPr>
        </p:nvSpPr>
        <p:spPr>
          <a:xfrm>
            <a:off x="199390" y="2712085"/>
            <a:ext cx="7418070" cy="829945"/>
          </a:xfrm>
          <a:prstGeom prst="rect">
            <a:avLst/>
          </a:prstGeom>
          <a:noFill/>
        </p:spPr>
        <p:txBody>
          <a:bodyPr wrap="square" rtlCol="0" anchor="t">
            <a:spAutoFit/>
          </a:bodyPr>
          <a:lstStyle/>
          <a:p>
            <a:r>
              <a:rPr lang="en-US" altLang="zh-CN" sz="2400" b="1">
                <a:latin typeface="宋体" panose="02010600030101010101" pitchFamily="2" charset="-122"/>
                <a:ea typeface="宋体" panose="02010600030101010101" pitchFamily="2" charset="-122"/>
                <a:cs typeface="宋体" panose="02010600030101010101" pitchFamily="2" charset="-122"/>
                <a:sym typeface="+mn-ea"/>
              </a:rPr>
              <a:t>    </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新变化的</a:t>
            </a:r>
            <a:r>
              <a:rPr lang="zh-CN" altLang="en-US" sz="2400" b="1">
                <a:solidFill>
                  <a:schemeClr val="accent5">
                    <a:lumMod val="75000"/>
                  </a:schemeClr>
                </a:solidFill>
                <a:latin typeface="宋体" panose="02010600030101010101" pitchFamily="2" charset="-122"/>
                <a:ea typeface="宋体" panose="02010600030101010101" pitchFamily="2" charset="-122"/>
                <a:cs typeface="宋体" panose="02010600030101010101" pitchFamily="2" charset="-122"/>
                <a:sym typeface="+mn-ea"/>
              </a:rPr>
              <a:t>实质</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是</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资本主义生产关系的自我调整</a:t>
            </a:r>
            <a:r>
              <a:rPr lang="en-US" altLang="zh-CN" sz="2400" b="1">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2400" b="1">
              <a:latin typeface="宋体" panose="02010600030101010101" pitchFamily="2" charset="-122"/>
              <a:ea typeface="宋体" panose="02010600030101010101" pitchFamily="2" charset="-122"/>
              <a:cs typeface="宋体" panose="02010600030101010101" pitchFamily="2" charset="-122"/>
              <a:sym typeface="+mn-ea"/>
            </a:endParaRPr>
          </a:p>
          <a:p>
            <a:r>
              <a:rPr lang="zh-CN" altLang="en-US" sz="2400" b="1">
                <a:solidFill>
                  <a:schemeClr val="accent5">
                    <a:lumMod val="75000"/>
                  </a:schemeClr>
                </a:solidFill>
                <a:latin typeface="宋体" panose="02010600030101010101" pitchFamily="2" charset="-122"/>
                <a:ea typeface="宋体" panose="02010600030101010101" pitchFamily="2" charset="-122"/>
                <a:cs typeface="宋体" panose="02010600030101010101" pitchFamily="2" charset="-122"/>
                <a:sym typeface="+mn-ea"/>
              </a:rPr>
              <a:t>目的</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是</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克服经济危机</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缓和社会矛盾</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2400" b="1">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8" name="文本框 7"/>
          <p:cNvSpPr txBox="1"/>
          <p:nvPr>
            <p:custDataLst>
              <p:tags r:id="rId4"/>
            </p:custDataLst>
          </p:nvPr>
        </p:nvSpPr>
        <p:spPr>
          <a:xfrm>
            <a:off x="391795" y="3996055"/>
            <a:ext cx="6776720" cy="958215"/>
          </a:xfrm>
          <a:prstGeom prst="rect">
            <a:avLst/>
          </a:prstGeom>
          <a:noFill/>
        </p:spPr>
        <p:txBody>
          <a:bodyPr wrap="square" rtlCol="0" anchor="t">
            <a:spAutoFit/>
          </a:bodyPr>
          <a:lstStyle/>
          <a:p>
            <a:pPr latinLnBrk="0">
              <a:lnSpc>
                <a:spcPts val="3380"/>
              </a:lnSpc>
            </a:pPr>
            <a:r>
              <a:rPr lang="en-US" altLang="zh-CN" sz="2400" b="1">
                <a:latin typeface="宋体" panose="02010600030101010101" pitchFamily="2" charset="-122"/>
                <a:ea typeface="宋体" panose="02010600030101010101" pitchFamily="2" charset="-122"/>
                <a:cs typeface="宋体" panose="02010600030101010101" pitchFamily="2" charset="-122"/>
                <a:sym typeface="+mn-ea"/>
              </a:rPr>
              <a:t>    </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新变化所</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触及</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的主要是统治的</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手段</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和</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方法</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2400" b="1">
              <a:latin typeface="宋体" panose="02010600030101010101" pitchFamily="2" charset="-122"/>
              <a:ea typeface="宋体" panose="02010600030101010101" pitchFamily="2" charset="-122"/>
              <a:cs typeface="宋体" panose="02010600030101010101" pitchFamily="2" charset="-122"/>
              <a:sym typeface="+mn-ea"/>
            </a:endParaRPr>
          </a:p>
          <a:p>
            <a:pPr latinLnBrk="0">
              <a:lnSpc>
                <a:spcPts val="3380"/>
              </a:lnSpc>
            </a:pPr>
            <a:r>
              <a:rPr lang="zh-CN" altLang="en-US" sz="2400" b="1">
                <a:latin typeface="宋体" panose="02010600030101010101" pitchFamily="2" charset="-122"/>
                <a:ea typeface="宋体" panose="02010600030101010101" pitchFamily="2" charset="-122"/>
                <a:cs typeface="宋体" panose="02010600030101010101" pitchFamily="2" charset="-122"/>
                <a:sym typeface="+mn-ea"/>
              </a:rPr>
              <a:t>并</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没有克服资本主义</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的</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基本矛盾</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2400" b="1">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2" name="图片 1"/>
          <p:cNvPicPr>
            <a:picLocks noChangeAspect="1"/>
          </p:cNvPicPr>
          <p:nvPr>
            <p:custDataLst>
              <p:tags r:id="rId5"/>
            </p:custDataLst>
          </p:nvPr>
        </p:nvPicPr>
        <p:blipFill>
          <a:blip r:embed="rId6"/>
          <a:stretch>
            <a:fillRect/>
          </a:stretch>
        </p:blipFill>
        <p:spPr>
          <a:xfrm>
            <a:off x="7362190" y="3160395"/>
            <a:ext cx="4585970" cy="361442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xit" presetSubtype="10" fill="hold" grpId="0" nodeType="withEffect">
                                  <p:stCondLst>
                                    <p:cond delay="0"/>
                                  </p:stCondLst>
                                  <p:childTnLst>
                                    <p:animEffect transition="out" filter="blinds(horizontal)">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amond(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amond(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strips(down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a:stretch>
            <a:fillRect/>
          </a:stretch>
        </p:blipFill>
        <p:spPr>
          <a:xfrm>
            <a:off x="0" y="537845"/>
            <a:ext cx="12192000" cy="57816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20320" y="-16510"/>
            <a:ext cx="12248515" cy="569595"/>
          </a:xfrm>
          <a:prstGeom prst="rect">
            <a:avLst/>
          </a:prstGeom>
          <a:solidFill>
            <a:schemeClr val="accent5">
              <a:lumMod val="25000"/>
            </a:schemeClr>
          </a:solidFill>
          <a:ln w="9525" cap="flat" cmpd="sng" algn="ctr">
            <a:no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2400" b="1" i="0" u="none" strike="noStrike" cap="none" normalizeH="0" baseline="0" smtClean="0">
              <a:ln>
                <a:noFill/>
              </a:ln>
              <a:solidFill>
                <a:srgbClr val="0000FF"/>
              </a:solidFill>
              <a:effectLst/>
              <a:latin typeface="Arial" panose="020B0604020202020204" pitchFamily="34" charset="0"/>
              <a:ea typeface="宋体" panose="02010600030101010101" pitchFamily="2" charset="-122"/>
            </a:endParaRPr>
          </a:p>
        </p:txBody>
      </p:sp>
      <p:sp>
        <p:nvSpPr>
          <p:cNvPr id="2" name="文本框 1"/>
          <p:cNvSpPr txBox="1"/>
          <p:nvPr>
            <p:custDataLst>
              <p:tags r:id="rId2"/>
            </p:custDataLst>
          </p:nvPr>
        </p:nvSpPr>
        <p:spPr>
          <a:xfrm>
            <a:off x="5224780" y="36830"/>
            <a:ext cx="1742440" cy="521970"/>
          </a:xfrm>
          <a:prstGeom prst="rect">
            <a:avLst/>
          </a:prstGeom>
          <a:noFill/>
        </p:spPr>
        <p:txBody>
          <a:bodyPr wrap="square" rtlCol="0">
            <a:spAutoFit/>
          </a:bodyPr>
          <a:lstStyle/>
          <a:p>
            <a:r>
              <a:rPr lang="zh-CN" altLang="en-US" sz="2800" b="1">
                <a:solidFill>
                  <a:schemeClr val="bg1"/>
                </a:solidFill>
                <a:latin typeface="微软雅黑" panose="020B0503020204020204" charset="-122"/>
                <a:ea typeface="微软雅黑" panose="020B0503020204020204" charset="-122"/>
              </a:rPr>
              <a:t>随堂演练</a:t>
            </a:r>
            <a:endParaRPr lang="zh-CN" altLang="en-US" sz="2800" b="1">
              <a:solidFill>
                <a:schemeClr val="bg1"/>
              </a:solidFill>
              <a:latin typeface="微软雅黑" panose="020B0503020204020204" charset="-122"/>
              <a:ea typeface="微软雅黑" panose="020B0503020204020204" charset="-122"/>
            </a:endParaRPr>
          </a:p>
        </p:txBody>
      </p:sp>
      <p:sp>
        <p:nvSpPr>
          <p:cNvPr id="3" name="文本框 2"/>
          <p:cNvSpPr txBox="1"/>
          <p:nvPr>
            <p:custDataLst>
              <p:tags r:id="rId3"/>
            </p:custDataLst>
          </p:nvPr>
        </p:nvSpPr>
        <p:spPr>
          <a:xfrm>
            <a:off x="523240" y="553085"/>
            <a:ext cx="11031220" cy="2306320"/>
          </a:xfrm>
          <a:prstGeom prst="rect">
            <a:avLst/>
          </a:prstGeom>
          <a:noFill/>
        </p:spPr>
        <p:txBody>
          <a:bodyPr wrap="square" rtlCol="0" anchor="t">
            <a:spAutoFit/>
          </a:bodyPr>
          <a:lstStyle/>
          <a:p>
            <a:pPr>
              <a:lnSpc>
                <a:spcPct val="120000"/>
              </a:lnSpc>
            </a:pPr>
            <a:r>
              <a:rPr lang="en-US" altLang="zh-CN" sz="2400" b="1">
                <a:latin typeface="华文中宋" panose="02010600040101010101" pitchFamily="2" charset="-122"/>
                <a:ea typeface="华文中宋" panose="02010600040101010101" pitchFamily="2" charset="-122"/>
                <a:cs typeface="华文中宋" panose="02010600040101010101" pitchFamily="2" charset="-122"/>
                <a:sym typeface="+mn-ea"/>
              </a:rPr>
              <a:t>1</a:t>
            </a:r>
            <a:r>
              <a:rPr lang="zh-CN" altLang="en-US" sz="2400" b="1">
                <a:latin typeface="华文中宋" panose="02010600040101010101" pitchFamily="2" charset="-122"/>
                <a:ea typeface="华文中宋" panose="02010600040101010101" pitchFamily="2" charset="-122"/>
                <a:cs typeface="华文中宋" panose="02010600040101010101" pitchFamily="2" charset="-122"/>
                <a:sym typeface="+mn-ea"/>
              </a:rPr>
              <a:t>、(2022·湖北卷)20世纪80年代，联邦德国政府调整社会保障政策，推迟养老金随工资增长而提高的时间，同时严审申请养老金的条件，增加个人交纳额度。上述政策的主要目的是(　　)</a:t>
            </a:r>
            <a:endParaRPr lang="zh-CN" altLang="en-US" sz="2400" b="1">
              <a:latin typeface="华文中宋" panose="02010600040101010101" pitchFamily="2" charset="-122"/>
              <a:ea typeface="华文中宋" panose="02010600040101010101" pitchFamily="2" charset="-122"/>
              <a:cs typeface="华文中宋" panose="02010600040101010101" pitchFamily="2" charset="-122"/>
            </a:endParaRPr>
          </a:p>
          <a:p>
            <a:pPr>
              <a:lnSpc>
                <a:spcPct val="120000"/>
              </a:lnSpc>
            </a:pPr>
            <a:r>
              <a:rPr lang="zh-CN" altLang="en-US" sz="2400" b="1">
                <a:latin typeface="华文中宋" panose="02010600040101010101" pitchFamily="2" charset="-122"/>
                <a:ea typeface="华文中宋" panose="02010600040101010101" pitchFamily="2" charset="-122"/>
                <a:cs typeface="华文中宋" panose="02010600040101010101" pitchFamily="2" charset="-122"/>
                <a:sym typeface="+mn-ea"/>
              </a:rPr>
              <a:t>A．减轻公共财政负担</a:t>
            </a:r>
            <a:r>
              <a:rPr lang="en-US" altLang="zh-CN" sz="2400" b="1">
                <a:latin typeface="华文中宋" panose="02010600040101010101" pitchFamily="2" charset="-122"/>
                <a:ea typeface="华文中宋" panose="02010600040101010101" pitchFamily="2" charset="-122"/>
                <a:cs typeface="华文中宋" panose="02010600040101010101" pitchFamily="2" charset="-122"/>
                <a:sym typeface="+mn-ea"/>
              </a:rPr>
              <a:t>        </a:t>
            </a:r>
            <a:r>
              <a:rPr lang="zh-CN" altLang="en-US" sz="2400" b="1">
                <a:latin typeface="华文中宋" panose="02010600040101010101" pitchFamily="2" charset="-122"/>
                <a:ea typeface="华文中宋" panose="02010600040101010101" pitchFamily="2" charset="-122"/>
                <a:cs typeface="华文中宋" panose="02010600040101010101" pitchFamily="2" charset="-122"/>
                <a:sym typeface="+mn-ea"/>
              </a:rPr>
              <a:t>B．减缓老龄化进程</a:t>
            </a:r>
            <a:endParaRPr lang="zh-CN" altLang="en-US" sz="2400" b="1">
              <a:latin typeface="华文中宋" panose="02010600040101010101" pitchFamily="2" charset="-122"/>
              <a:ea typeface="华文中宋" panose="02010600040101010101" pitchFamily="2" charset="-122"/>
              <a:cs typeface="华文中宋" panose="02010600040101010101" pitchFamily="2" charset="-122"/>
            </a:endParaRPr>
          </a:p>
          <a:p>
            <a:pPr>
              <a:lnSpc>
                <a:spcPct val="120000"/>
              </a:lnSpc>
            </a:pPr>
            <a:r>
              <a:rPr lang="zh-CN" altLang="en-US" sz="2400" b="1">
                <a:latin typeface="华文中宋" panose="02010600040101010101" pitchFamily="2" charset="-122"/>
                <a:ea typeface="华文中宋" panose="02010600040101010101" pitchFamily="2" charset="-122"/>
                <a:cs typeface="华文中宋" panose="02010600040101010101" pitchFamily="2" charset="-122"/>
                <a:sym typeface="+mn-ea"/>
              </a:rPr>
              <a:t>C．提高劳动者积极性</a:t>
            </a:r>
            <a:r>
              <a:rPr lang="en-US" altLang="zh-CN" sz="2400" b="1">
                <a:latin typeface="华文中宋" panose="02010600040101010101" pitchFamily="2" charset="-122"/>
                <a:ea typeface="华文中宋" panose="02010600040101010101" pitchFamily="2" charset="-122"/>
                <a:cs typeface="华文中宋" panose="02010600040101010101" pitchFamily="2" charset="-122"/>
                <a:sym typeface="+mn-ea"/>
              </a:rPr>
              <a:t>        </a:t>
            </a:r>
            <a:r>
              <a:rPr lang="zh-CN" altLang="en-US" sz="2400" b="1">
                <a:latin typeface="华文中宋" panose="02010600040101010101" pitchFamily="2" charset="-122"/>
                <a:ea typeface="华文中宋" panose="02010600040101010101" pitchFamily="2" charset="-122"/>
                <a:cs typeface="华文中宋" panose="02010600040101010101" pitchFamily="2" charset="-122"/>
                <a:sym typeface="+mn-ea"/>
              </a:rPr>
              <a:t>D．缩小贫富间差距</a:t>
            </a:r>
            <a:endParaRPr lang="zh-CN" altLang="en-US" sz="2400" b="1">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6" name="文本框 5"/>
          <p:cNvSpPr txBox="1"/>
          <p:nvPr>
            <p:custDataLst>
              <p:tags r:id="rId4"/>
            </p:custDataLst>
          </p:nvPr>
        </p:nvSpPr>
        <p:spPr>
          <a:xfrm>
            <a:off x="8248015" y="1710690"/>
            <a:ext cx="831850" cy="768350"/>
          </a:xfrm>
          <a:prstGeom prst="rect">
            <a:avLst/>
          </a:prstGeom>
          <a:noFill/>
        </p:spPr>
        <p:txBody>
          <a:bodyPr wrap="square" rtlCol="0">
            <a:spAutoFit/>
          </a:bodyPr>
          <a:lstStyle/>
          <a:p>
            <a:r>
              <a:rPr lang="en-US" altLang="zh-CN" sz="4400" b="1">
                <a:solidFill>
                  <a:srgbClr val="C00000"/>
                </a:solidFill>
              </a:rPr>
              <a:t>A</a:t>
            </a:r>
            <a:endParaRPr lang="en-US" altLang="zh-CN" sz="4400" b="1">
              <a:solidFill>
                <a:srgbClr val="C00000"/>
              </a:solidFill>
            </a:endParaRPr>
          </a:p>
        </p:txBody>
      </p:sp>
      <p:sp>
        <p:nvSpPr>
          <p:cNvPr id="7" name="文本框 6"/>
          <p:cNvSpPr txBox="1"/>
          <p:nvPr>
            <p:custDataLst>
              <p:tags r:id="rId5"/>
            </p:custDataLst>
          </p:nvPr>
        </p:nvSpPr>
        <p:spPr>
          <a:xfrm>
            <a:off x="523240" y="3023235"/>
            <a:ext cx="10882630" cy="2306320"/>
          </a:xfrm>
          <a:prstGeom prst="rect">
            <a:avLst/>
          </a:prstGeom>
          <a:noFill/>
        </p:spPr>
        <p:txBody>
          <a:bodyPr wrap="square" rtlCol="0" anchor="t">
            <a:spAutoFit/>
          </a:bodyPr>
          <a:lstStyle/>
          <a:p>
            <a:pPr algn="l">
              <a:lnSpc>
                <a:spcPct val="120000"/>
              </a:lnSpc>
              <a:buClrTx/>
              <a:buSzTx/>
              <a:buNone/>
            </a:pPr>
            <a:r>
              <a:rPr lang="en-US" altLang="zh-CN" sz="2400" b="1">
                <a:latin typeface="华文中宋" panose="02010600040101010101" pitchFamily="2" charset="-122"/>
                <a:ea typeface="华文中宋" panose="02010600040101010101" pitchFamily="2" charset="-122"/>
                <a:cs typeface="华文中宋" panose="02010600040101010101" pitchFamily="2" charset="-122"/>
                <a:sym typeface="+mn-ea"/>
              </a:rPr>
              <a:t>2</a:t>
            </a:r>
            <a:r>
              <a:rPr lang="zh-CN" altLang="en-US" sz="2400" b="1">
                <a:latin typeface="华文中宋" panose="02010600040101010101" pitchFamily="2" charset="-122"/>
                <a:ea typeface="华文中宋" panose="02010600040101010101" pitchFamily="2" charset="-122"/>
                <a:cs typeface="华文中宋" panose="02010600040101010101" pitchFamily="2" charset="-122"/>
                <a:sym typeface="+mn-ea"/>
              </a:rPr>
              <a:t>、(2020·海南卷)1950年以后的20年里，大多数发达市场经济国家持续的高增长率使经济定期波动的特点大为改观。西欧在1952年和1958年出现两次衰退，但每次衰退的程度都很轻，衰退后都继之以更高的增长率。这主要得益于(　　)</a:t>
            </a:r>
            <a:endParaRPr lang="zh-CN" altLang="en-US" sz="2400" b="1">
              <a:latin typeface="华文中宋" panose="02010600040101010101" pitchFamily="2" charset="-122"/>
              <a:ea typeface="华文中宋" panose="02010600040101010101" pitchFamily="2" charset="-122"/>
              <a:cs typeface="华文中宋" panose="02010600040101010101" pitchFamily="2" charset="-122"/>
            </a:endParaRPr>
          </a:p>
          <a:p>
            <a:pPr algn="l">
              <a:lnSpc>
                <a:spcPct val="120000"/>
              </a:lnSpc>
              <a:buClrTx/>
              <a:buSzTx/>
              <a:buNone/>
            </a:pPr>
            <a:r>
              <a:rPr lang="zh-CN" altLang="en-US" sz="2400" b="1">
                <a:latin typeface="华文中宋" panose="02010600040101010101" pitchFamily="2" charset="-122"/>
                <a:ea typeface="华文中宋" panose="02010600040101010101" pitchFamily="2" charset="-122"/>
                <a:cs typeface="华文中宋" panose="02010600040101010101" pitchFamily="2" charset="-122"/>
                <a:sym typeface="+mn-ea"/>
              </a:rPr>
              <a:t>A．“自由放任”政策推行</a:t>
            </a:r>
            <a:r>
              <a:rPr lang="en-US" altLang="zh-CN" sz="2400" b="1">
                <a:latin typeface="华文中宋" panose="02010600040101010101" pitchFamily="2" charset="-122"/>
                <a:ea typeface="华文中宋" panose="02010600040101010101" pitchFamily="2" charset="-122"/>
                <a:cs typeface="华文中宋" panose="02010600040101010101" pitchFamily="2" charset="-122"/>
                <a:sym typeface="+mn-ea"/>
              </a:rPr>
              <a:t>        </a:t>
            </a:r>
            <a:r>
              <a:rPr lang="zh-CN" altLang="en-US" sz="2400" b="1">
                <a:latin typeface="华文中宋" panose="02010600040101010101" pitchFamily="2" charset="-122"/>
                <a:ea typeface="华文中宋" panose="02010600040101010101" pitchFamily="2" charset="-122"/>
                <a:cs typeface="华文中宋" panose="02010600040101010101" pitchFamily="2" charset="-122"/>
                <a:sym typeface="+mn-ea"/>
              </a:rPr>
              <a:t>B．“福利国家”的规模缩小</a:t>
            </a:r>
            <a:endParaRPr lang="zh-CN" altLang="en-US" sz="2400" b="1">
              <a:latin typeface="华文中宋" panose="02010600040101010101" pitchFamily="2" charset="-122"/>
              <a:ea typeface="华文中宋" panose="02010600040101010101" pitchFamily="2" charset="-122"/>
              <a:cs typeface="华文中宋" panose="02010600040101010101" pitchFamily="2" charset="-122"/>
            </a:endParaRPr>
          </a:p>
          <a:p>
            <a:pPr algn="l">
              <a:lnSpc>
                <a:spcPct val="120000"/>
              </a:lnSpc>
              <a:buClrTx/>
              <a:buSzTx/>
              <a:buNone/>
            </a:pPr>
            <a:r>
              <a:rPr lang="zh-CN" altLang="en-US" sz="2400" b="1">
                <a:latin typeface="华文中宋" panose="02010600040101010101" pitchFamily="2" charset="-122"/>
                <a:ea typeface="华文中宋" panose="02010600040101010101" pitchFamily="2" charset="-122"/>
                <a:cs typeface="华文中宋" panose="02010600040101010101" pitchFamily="2" charset="-122"/>
                <a:sym typeface="+mn-ea"/>
              </a:rPr>
              <a:t>C．国家对经济的宏观调控</a:t>
            </a:r>
            <a:r>
              <a:rPr lang="en-US" altLang="zh-CN" sz="2400" b="1">
                <a:latin typeface="华文中宋" panose="02010600040101010101" pitchFamily="2" charset="-122"/>
                <a:ea typeface="华文中宋" panose="02010600040101010101" pitchFamily="2" charset="-122"/>
                <a:cs typeface="华文中宋" panose="02010600040101010101" pitchFamily="2" charset="-122"/>
                <a:sym typeface="+mn-ea"/>
              </a:rPr>
              <a:t>        </a:t>
            </a:r>
            <a:r>
              <a:rPr lang="zh-CN" altLang="en-US" sz="2400" b="1">
                <a:latin typeface="华文中宋" panose="02010600040101010101" pitchFamily="2" charset="-122"/>
                <a:ea typeface="华文中宋" panose="02010600040101010101" pitchFamily="2" charset="-122"/>
                <a:cs typeface="华文中宋" panose="02010600040101010101" pitchFamily="2" charset="-122"/>
                <a:sym typeface="+mn-ea"/>
              </a:rPr>
              <a:t>D．“新经济”增长模式出现</a:t>
            </a:r>
            <a:endParaRPr lang="zh-CN" altLang="en-US" sz="2400" b="1">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8" name="文本框 7"/>
          <p:cNvSpPr txBox="1"/>
          <p:nvPr>
            <p:custDataLst>
              <p:tags r:id="rId6"/>
            </p:custDataLst>
          </p:nvPr>
        </p:nvSpPr>
        <p:spPr>
          <a:xfrm>
            <a:off x="9484360" y="4430395"/>
            <a:ext cx="831850" cy="768350"/>
          </a:xfrm>
          <a:prstGeom prst="rect">
            <a:avLst/>
          </a:prstGeom>
          <a:noFill/>
        </p:spPr>
        <p:txBody>
          <a:bodyPr wrap="square" rtlCol="0">
            <a:spAutoFit/>
          </a:bodyPr>
          <a:lstStyle/>
          <a:p>
            <a:r>
              <a:rPr lang="en-US" altLang="zh-CN" sz="4400" b="1">
                <a:solidFill>
                  <a:srgbClr val="C00000"/>
                </a:solidFill>
              </a:rPr>
              <a:t>C</a:t>
            </a:r>
            <a:endParaRPr lang="en-US" altLang="zh-CN" sz="4400" b="1">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custDataLst>
              <p:tags r:id="rId1"/>
            </p:custDataLst>
          </p:nvPr>
        </p:nvGrpSpPr>
        <p:grpSpPr>
          <a:xfrm>
            <a:off x="3454220" y="736302"/>
            <a:ext cx="5260659" cy="1855351"/>
            <a:chOff x="-113944" y="1447815"/>
            <a:chExt cx="5260659" cy="1855351"/>
          </a:xfrm>
        </p:grpSpPr>
        <p:pic>
          <p:nvPicPr>
            <p:cNvPr id="12" name="图片 11"/>
            <p:cNvPicPr>
              <a:picLocks noChangeAspect="1"/>
            </p:cNvPicPr>
            <p:nvPr>
              <p:custDataLst>
                <p:tags r:id="rId2"/>
              </p:custDataLst>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815168" y="1447815"/>
              <a:ext cx="1249063" cy="887492"/>
            </a:xfrm>
            <a:prstGeom prst="rect">
              <a:avLst/>
            </a:prstGeom>
          </p:spPr>
        </p:pic>
        <p:sp>
          <p:nvSpPr>
            <p:cNvPr id="13" name="Freeform 5"/>
            <p:cNvSpPr>
              <a:spLocks noEditPoints="1"/>
            </p:cNvSpPr>
            <p:nvPr>
              <p:custDataLst>
                <p:tags r:id="rId4"/>
              </p:custDataLst>
            </p:nvPr>
          </p:nvSpPr>
          <p:spPr bwMode="auto">
            <a:xfrm rot="16200000">
              <a:off x="-11875" y="2002016"/>
              <a:ext cx="1151495" cy="1355633"/>
            </a:xfrm>
            <a:custGeom>
              <a:avLst/>
              <a:gdLst>
                <a:gd name="T0" fmla="*/ 461 w 769"/>
                <a:gd name="T1" fmla="*/ 98 h 904"/>
                <a:gd name="T2" fmla="*/ 108 w 769"/>
                <a:gd name="T3" fmla="*/ 181 h 904"/>
                <a:gd name="T4" fmla="*/ 14 w 769"/>
                <a:gd name="T5" fmla="*/ 572 h 904"/>
                <a:gd name="T6" fmla="*/ 11 w 769"/>
                <a:gd name="T7" fmla="*/ 477 h 904"/>
                <a:gd name="T8" fmla="*/ 290 w 769"/>
                <a:gd name="T9" fmla="*/ 101 h 904"/>
                <a:gd name="T10" fmla="*/ 366 w 769"/>
                <a:gd name="T11" fmla="*/ 30 h 904"/>
                <a:gd name="T12" fmla="*/ 343 w 769"/>
                <a:gd name="T13" fmla="*/ 71 h 904"/>
                <a:gd name="T14" fmla="*/ 199 w 769"/>
                <a:gd name="T15" fmla="*/ 124 h 904"/>
                <a:gd name="T16" fmla="*/ 196 w 769"/>
                <a:gd name="T17" fmla="*/ 313 h 904"/>
                <a:gd name="T18" fmla="*/ 277 w 769"/>
                <a:gd name="T19" fmla="*/ 319 h 904"/>
                <a:gd name="T20" fmla="*/ 184 w 769"/>
                <a:gd name="T21" fmla="*/ 413 h 904"/>
                <a:gd name="T22" fmla="*/ 46 w 769"/>
                <a:gd name="T23" fmla="*/ 492 h 904"/>
                <a:gd name="T24" fmla="*/ 24 w 769"/>
                <a:gd name="T25" fmla="*/ 596 h 904"/>
                <a:gd name="T26" fmla="*/ 129 w 769"/>
                <a:gd name="T27" fmla="*/ 543 h 904"/>
                <a:gd name="T28" fmla="*/ 640 w 769"/>
                <a:gd name="T29" fmla="*/ 536 h 904"/>
                <a:gd name="T30" fmla="*/ 737 w 769"/>
                <a:gd name="T31" fmla="*/ 900 h 904"/>
                <a:gd name="T32" fmla="*/ 747 w 769"/>
                <a:gd name="T33" fmla="*/ 469 h 904"/>
                <a:gd name="T34" fmla="*/ 663 w 769"/>
                <a:gd name="T35" fmla="*/ 290 h 904"/>
                <a:gd name="T36" fmla="*/ 450 w 769"/>
                <a:gd name="T37" fmla="*/ 103 h 904"/>
                <a:gd name="T38" fmla="*/ 341 w 769"/>
                <a:gd name="T39" fmla="*/ 154 h 904"/>
                <a:gd name="T40" fmla="*/ 239 w 769"/>
                <a:gd name="T41" fmla="*/ 152 h 904"/>
                <a:gd name="T42" fmla="*/ 160 w 769"/>
                <a:gd name="T43" fmla="*/ 197 h 904"/>
                <a:gd name="T44" fmla="*/ 126 w 769"/>
                <a:gd name="T45" fmla="*/ 266 h 904"/>
                <a:gd name="T46" fmla="*/ 198 w 769"/>
                <a:gd name="T47" fmla="*/ 259 h 904"/>
                <a:gd name="T48" fmla="*/ 66 w 769"/>
                <a:gd name="T49" fmla="*/ 387 h 904"/>
                <a:gd name="T50" fmla="*/ 209 w 769"/>
                <a:gd name="T51" fmla="*/ 350 h 904"/>
                <a:gd name="T52" fmla="*/ 317 w 769"/>
                <a:gd name="T53" fmla="*/ 481 h 904"/>
                <a:gd name="T54" fmla="*/ 677 w 769"/>
                <a:gd name="T55" fmla="*/ 337 h 904"/>
                <a:gd name="T56" fmla="*/ 557 w 769"/>
                <a:gd name="T57" fmla="*/ 380 h 904"/>
                <a:gd name="T58" fmla="*/ 460 w 769"/>
                <a:gd name="T59" fmla="*/ 297 h 904"/>
                <a:gd name="T60" fmla="*/ 548 w 769"/>
                <a:gd name="T61" fmla="*/ 295 h 904"/>
                <a:gd name="T62" fmla="*/ 630 w 769"/>
                <a:gd name="T63" fmla="*/ 223 h 904"/>
                <a:gd name="T64" fmla="*/ 501 w 769"/>
                <a:gd name="T65" fmla="*/ 132 h 904"/>
                <a:gd name="T66" fmla="*/ 420 w 769"/>
                <a:gd name="T67" fmla="*/ 147 h 904"/>
                <a:gd name="T68" fmla="*/ 406 w 769"/>
                <a:gd name="T69" fmla="*/ 162 h 904"/>
                <a:gd name="T70" fmla="*/ 298 w 769"/>
                <a:gd name="T71" fmla="*/ 155 h 904"/>
                <a:gd name="T72" fmla="*/ 758 w 769"/>
                <a:gd name="T73" fmla="*/ 476 h 904"/>
                <a:gd name="T74" fmla="*/ 752 w 769"/>
                <a:gd name="T75" fmla="*/ 584 h 904"/>
                <a:gd name="T76" fmla="*/ 671 w 769"/>
                <a:gd name="T77" fmla="*/ 215 h 904"/>
                <a:gd name="T78" fmla="*/ 496 w 769"/>
                <a:gd name="T79" fmla="*/ 162 h 904"/>
                <a:gd name="T80" fmla="*/ 501 w 769"/>
                <a:gd name="T81" fmla="*/ 348 h 904"/>
                <a:gd name="T82" fmla="*/ 588 w 769"/>
                <a:gd name="T83" fmla="*/ 375 h 904"/>
                <a:gd name="T84" fmla="*/ 507 w 769"/>
                <a:gd name="T85" fmla="*/ 251 h 904"/>
                <a:gd name="T86" fmla="*/ 261 w 769"/>
                <a:gd name="T87" fmla="*/ 303 h 904"/>
                <a:gd name="T88" fmla="*/ 508 w 769"/>
                <a:gd name="T89" fmla="*/ 348 h 904"/>
                <a:gd name="T90" fmla="*/ 331 w 769"/>
                <a:gd name="T91" fmla="*/ 273 h 904"/>
                <a:gd name="T92" fmla="*/ 441 w 769"/>
                <a:gd name="T93" fmla="*/ 420 h 904"/>
                <a:gd name="T94" fmla="*/ 395 w 769"/>
                <a:gd name="T95" fmla="*/ 267 h 904"/>
                <a:gd name="T96" fmla="*/ 594 w 769"/>
                <a:gd name="T97" fmla="*/ 304 h 904"/>
                <a:gd name="T98" fmla="*/ 120 w 769"/>
                <a:gd name="T99" fmla="*/ 308 h 904"/>
                <a:gd name="T100" fmla="*/ 445 w 769"/>
                <a:gd name="T101" fmla="*/ 354 h 904"/>
                <a:gd name="T102" fmla="*/ 381 w 769"/>
                <a:gd name="T103" fmla="*/ 437 h 904"/>
                <a:gd name="T104" fmla="*/ 615 w 769"/>
                <a:gd name="T105" fmla="*/ 369 h 904"/>
                <a:gd name="T106" fmla="*/ 188 w 769"/>
                <a:gd name="T107" fmla="*/ 384 h 904"/>
                <a:gd name="T108" fmla="*/ 508 w 769"/>
                <a:gd name="T109" fmla="*/ 428 h 904"/>
                <a:gd name="T110" fmla="*/ 143 w 769"/>
                <a:gd name="T111" fmla="*/ 471 h 904"/>
                <a:gd name="T112" fmla="*/ 75 w 769"/>
                <a:gd name="T113" fmla="*/ 634 h 904"/>
                <a:gd name="T114" fmla="*/ 496 w 769"/>
                <a:gd name="T115" fmla="*/ 535 h 904"/>
                <a:gd name="T116" fmla="*/ 536 w 769"/>
                <a:gd name="T117" fmla="*/ 531 h 904"/>
                <a:gd name="T118" fmla="*/ 699 w 769"/>
                <a:gd name="T119" fmla="*/ 628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9" h="904">
                  <a:moveTo>
                    <a:pt x="402" y="8"/>
                  </a:moveTo>
                  <a:cubicBezTo>
                    <a:pt x="402" y="13"/>
                    <a:pt x="409" y="13"/>
                    <a:pt x="410" y="17"/>
                  </a:cubicBezTo>
                  <a:cubicBezTo>
                    <a:pt x="414" y="23"/>
                    <a:pt x="419" y="28"/>
                    <a:pt x="419" y="36"/>
                  </a:cubicBezTo>
                  <a:cubicBezTo>
                    <a:pt x="425" y="39"/>
                    <a:pt x="435" y="34"/>
                    <a:pt x="440" y="41"/>
                  </a:cubicBezTo>
                  <a:cubicBezTo>
                    <a:pt x="460" y="54"/>
                    <a:pt x="469" y="77"/>
                    <a:pt x="467" y="99"/>
                  </a:cubicBezTo>
                  <a:cubicBezTo>
                    <a:pt x="470" y="108"/>
                    <a:pt x="481" y="101"/>
                    <a:pt x="487" y="104"/>
                  </a:cubicBezTo>
                  <a:cubicBezTo>
                    <a:pt x="500" y="114"/>
                    <a:pt x="513" y="97"/>
                    <a:pt x="527" y="104"/>
                  </a:cubicBezTo>
                  <a:cubicBezTo>
                    <a:pt x="534" y="104"/>
                    <a:pt x="541" y="111"/>
                    <a:pt x="548" y="106"/>
                  </a:cubicBezTo>
                  <a:cubicBezTo>
                    <a:pt x="560" y="104"/>
                    <a:pt x="575" y="104"/>
                    <a:pt x="584" y="113"/>
                  </a:cubicBezTo>
                  <a:cubicBezTo>
                    <a:pt x="586" y="112"/>
                    <a:pt x="587" y="113"/>
                    <a:pt x="588" y="115"/>
                  </a:cubicBezTo>
                  <a:cubicBezTo>
                    <a:pt x="588" y="116"/>
                    <a:pt x="587" y="117"/>
                    <a:pt x="586" y="118"/>
                  </a:cubicBezTo>
                  <a:cubicBezTo>
                    <a:pt x="574" y="112"/>
                    <a:pt x="556" y="106"/>
                    <a:pt x="544" y="116"/>
                  </a:cubicBezTo>
                  <a:cubicBezTo>
                    <a:pt x="535" y="111"/>
                    <a:pt x="524" y="110"/>
                    <a:pt x="516" y="109"/>
                  </a:cubicBezTo>
                  <a:cubicBezTo>
                    <a:pt x="495" y="115"/>
                    <a:pt x="495" y="115"/>
                    <a:pt x="495" y="115"/>
                  </a:cubicBezTo>
                  <a:cubicBezTo>
                    <a:pt x="489" y="111"/>
                    <a:pt x="481" y="107"/>
                    <a:pt x="473" y="110"/>
                  </a:cubicBezTo>
                  <a:cubicBezTo>
                    <a:pt x="468" y="107"/>
                    <a:pt x="463" y="103"/>
                    <a:pt x="461" y="98"/>
                  </a:cubicBezTo>
                  <a:cubicBezTo>
                    <a:pt x="465" y="83"/>
                    <a:pt x="458" y="63"/>
                    <a:pt x="445" y="51"/>
                  </a:cubicBezTo>
                  <a:cubicBezTo>
                    <a:pt x="441" y="46"/>
                    <a:pt x="434" y="44"/>
                    <a:pt x="426" y="43"/>
                  </a:cubicBezTo>
                  <a:cubicBezTo>
                    <a:pt x="421" y="42"/>
                    <a:pt x="416" y="51"/>
                    <a:pt x="412" y="44"/>
                  </a:cubicBezTo>
                  <a:cubicBezTo>
                    <a:pt x="415" y="34"/>
                    <a:pt x="409" y="24"/>
                    <a:pt x="402" y="17"/>
                  </a:cubicBezTo>
                  <a:cubicBezTo>
                    <a:pt x="393" y="7"/>
                    <a:pt x="379" y="9"/>
                    <a:pt x="367" y="11"/>
                  </a:cubicBezTo>
                  <a:cubicBezTo>
                    <a:pt x="359" y="14"/>
                    <a:pt x="350" y="21"/>
                    <a:pt x="348" y="31"/>
                  </a:cubicBezTo>
                  <a:cubicBezTo>
                    <a:pt x="349" y="35"/>
                    <a:pt x="347" y="38"/>
                    <a:pt x="346" y="42"/>
                  </a:cubicBezTo>
                  <a:cubicBezTo>
                    <a:pt x="328" y="46"/>
                    <a:pt x="309" y="53"/>
                    <a:pt x="300" y="71"/>
                  </a:cubicBezTo>
                  <a:cubicBezTo>
                    <a:pt x="296" y="81"/>
                    <a:pt x="297" y="92"/>
                    <a:pt x="298" y="102"/>
                  </a:cubicBezTo>
                  <a:cubicBezTo>
                    <a:pt x="292" y="108"/>
                    <a:pt x="282" y="105"/>
                    <a:pt x="274" y="107"/>
                  </a:cubicBezTo>
                  <a:cubicBezTo>
                    <a:pt x="258" y="97"/>
                    <a:pt x="235" y="93"/>
                    <a:pt x="218" y="101"/>
                  </a:cubicBezTo>
                  <a:cubicBezTo>
                    <a:pt x="208" y="104"/>
                    <a:pt x="200" y="110"/>
                    <a:pt x="193" y="117"/>
                  </a:cubicBezTo>
                  <a:cubicBezTo>
                    <a:pt x="179" y="122"/>
                    <a:pt x="166" y="130"/>
                    <a:pt x="159" y="144"/>
                  </a:cubicBezTo>
                  <a:cubicBezTo>
                    <a:pt x="152" y="154"/>
                    <a:pt x="159" y="166"/>
                    <a:pt x="158" y="176"/>
                  </a:cubicBezTo>
                  <a:cubicBezTo>
                    <a:pt x="156" y="177"/>
                    <a:pt x="152" y="179"/>
                    <a:pt x="148" y="178"/>
                  </a:cubicBezTo>
                  <a:cubicBezTo>
                    <a:pt x="136" y="172"/>
                    <a:pt x="120" y="172"/>
                    <a:pt x="108" y="181"/>
                  </a:cubicBezTo>
                  <a:cubicBezTo>
                    <a:pt x="100" y="191"/>
                    <a:pt x="88" y="201"/>
                    <a:pt x="90" y="216"/>
                  </a:cubicBezTo>
                  <a:cubicBezTo>
                    <a:pt x="94" y="230"/>
                    <a:pt x="79" y="239"/>
                    <a:pt x="81" y="253"/>
                  </a:cubicBezTo>
                  <a:cubicBezTo>
                    <a:pt x="80" y="271"/>
                    <a:pt x="84" y="289"/>
                    <a:pt x="101" y="299"/>
                  </a:cubicBezTo>
                  <a:cubicBezTo>
                    <a:pt x="103" y="302"/>
                    <a:pt x="108" y="302"/>
                    <a:pt x="108" y="306"/>
                  </a:cubicBezTo>
                  <a:cubicBezTo>
                    <a:pt x="105" y="312"/>
                    <a:pt x="117" y="317"/>
                    <a:pt x="110" y="320"/>
                  </a:cubicBezTo>
                  <a:cubicBezTo>
                    <a:pt x="94" y="323"/>
                    <a:pt x="78" y="322"/>
                    <a:pt x="64" y="327"/>
                  </a:cubicBezTo>
                  <a:cubicBezTo>
                    <a:pt x="24" y="345"/>
                    <a:pt x="11" y="391"/>
                    <a:pt x="10" y="432"/>
                  </a:cubicBezTo>
                  <a:cubicBezTo>
                    <a:pt x="10" y="457"/>
                    <a:pt x="16" y="482"/>
                    <a:pt x="35" y="500"/>
                  </a:cubicBezTo>
                  <a:cubicBezTo>
                    <a:pt x="47" y="504"/>
                    <a:pt x="54" y="488"/>
                    <a:pt x="66" y="489"/>
                  </a:cubicBezTo>
                  <a:cubicBezTo>
                    <a:pt x="73" y="489"/>
                    <a:pt x="81" y="493"/>
                    <a:pt x="86" y="500"/>
                  </a:cubicBezTo>
                  <a:cubicBezTo>
                    <a:pt x="89" y="507"/>
                    <a:pt x="89" y="507"/>
                    <a:pt x="89" y="507"/>
                  </a:cubicBezTo>
                  <a:cubicBezTo>
                    <a:pt x="87" y="509"/>
                    <a:pt x="86" y="506"/>
                    <a:pt x="84" y="506"/>
                  </a:cubicBezTo>
                  <a:cubicBezTo>
                    <a:pt x="75" y="505"/>
                    <a:pt x="70" y="509"/>
                    <a:pt x="64" y="513"/>
                  </a:cubicBezTo>
                  <a:cubicBezTo>
                    <a:pt x="55" y="525"/>
                    <a:pt x="55" y="540"/>
                    <a:pt x="60" y="553"/>
                  </a:cubicBezTo>
                  <a:cubicBezTo>
                    <a:pt x="65" y="558"/>
                    <a:pt x="60" y="564"/>
                    <a:pt x="56" y="567"/>
                  </a:cubicBezTo>
                  <a:cubicBezTo>
                    <a:pt x="44" y="576"/>
                    <a:pt x="27" y="578"/>
                    <a:pt x="14" y="572"/>
                  </a:cubicBezTo>
                  <a:cubicBezTo>
                    <a:pt x="11" y="574"/>
                    <a:pt x="8" y="575"/>
                    <a:pt x="7" y="578"/>
                  </a:cubicBezTo>
                  <a:cubicBezTo>
                    <a:pt x="6" y="635"/>
                    <a:pt x="6" y="635"/>
                    <a:pt x="6" y="635"/>
                  </a:cubicBezTo>
                  <a:cubicBezTo>
                    <a:pt x="5" y="779"/>
                    <a:pt x="5" y="779"/>
                    <a:pt x="5" y="779"/>
                  </a:cubicBezTo>
                  <a:cubicBezTo>
                    <a:pt x="4" y="903"/>
                    <a:pt x="4" y="903"/>
                    <a:pt x="4" y="903"/>
                  </a:cubicBezTo>
                  <a:cubicBezTo>
                    <a:pt x="4" y="903"/>
                    <a:pt x="3" y="903"/>
                    <a:pt x="2" y="903"/>
                  </a:cubicBezTo>
                  <a:cubicBezTo>
                    <a:pt x="1" y="900"/>
                    <a:pt x="1" y="900"/>
                    <a:pt x="1" y="900"/>
                  </a:cubicBezTo>
                  <a:cubicBezTo>
                    <a:pt x="0" y="837"/>
                    <a:pt x="3" y="773"/>
                    <a:pt x="1" y="710"/>
                  </a:cubicBezTo>
                  <a:cubicBezTo>
                    <a:pt x="1" y="663"/>
                    <a:pt x="3" y="620"/>
                    <a:pt x="1" y="572"/>
                  </a:cubicBezTo>
                  <a:cubicBezTo>
                    <a:pt x="4" y="567"/>
                    <a:pt x="11" y="569"/>
                    <a:pt x="16" y="566"/>
                  </a:cubicBezTo>
                  <a:cubicBezTo>
                    <a:pt x="29" y="571"/>
                    <a:pt x="44" y="570"/>
                    <a:pt x="54" y="560"/>
                  </a:cubicBezTo>
                  <a:cubicBezTo>
                    <a:pt x="57" y="553"/>
                    <a:pt x="51" y="548"/>
                    <a:pt x="51" y="541"/>
                  </a:cubicBezTo>
                  <a:cubicBezTo>
                    <a:pt x="50" y="528"/>
                    <a:pt x="53" y="512"/>
                    <a:pt x="65" y="505"/>
                  </a:cubicBezTo>
                  <a:cubicBezTo>
                    <a:pt x="69" y="502"/>
                    <a:pt x="75" y="502"/>
                    <a:pt x="78" y="500"/>
                  </a:cubicBezTo>
                  <a:cubicBezTo>
                    <a:pt x="79" y="498"/>
                    <a:pt x="76" y="497"/>
                    <a:pt x="75" y="496"/>
                  </a:cubicBezTo>
                  <a:cubicBezTo>
                    <a:pt x="59" y="491"/>
                    <a:pt x="50" y="510"/>
                    <a:pt x="34" y="506"/>
                  </a:cubicBezTo>
                  <a:cubicBezTo>
                    <a:pt x="22" y="499"/>
                    <a:pt x="17" y="487"/>
                    <a:pt x="11" y="477"/>
                  </a:cubicBezTo>
                  <a:cubicBezTo>
                    <a:pt x="3" y="449"/>
                    <a:pt x="2" y="422"/>
                    <a:pt x="10" y="394"/>
                  </a:cubicBezTo>
                  <a:cubicBezTo>
                    <a:pt x="13" y="378"/>
                    <a:pt x="20" y="362"/>
                    <a:pt x="29" y="347"/>
                  </a:cubicBezTo>
                  <a:cubicBezTo>
                    <a:pt x="38" y="339"/>
                    <a:pt x="45" y="329"/>
                    <a:pt x="57" y="325"/>
                  </a:cubicBezTo>
                  <a:cubicBezTo>
                    <a:pt x="64" y="318"/>
                    <a:pt x="74" y="320"/>
                    <a:pt x="82" y="317"/>
                  </a:cubicBezTo>
                  <a:cubicBezTo>
                    <a:pt x="89" y="315"/>
                    <a:pt x="100" y="319"/>
                    <a:pt x="102" y="310"/>
                  </a:cubicBezTo>
                  <a:cubicBezTo>
                    <a:pt x="100" y="304"/>
                    <a:pt x="92" y="302"/>
                    <a:pt x="88" y="297"/>
                  </a:cubicBezTo>
                  <a:cubicBezTo>
                    <a:pt x="72" y="282"/>
                    <a:pt x="74" y="257"/>
                    <a:pt x="79" y="238"/>
                  </a:cubicBezTo>
                  <a:cubicBezTo>
                    <a:pt x="86" y="222"/>
                    <a:pt x="86" y="222"/>
                    <a:pt x="86" y="222"/>
                  </a:cubicBezTo>
                  <a:cubicBezTo>
                    <a:pt x="85" y="213"/>
                    <a:pt x="83" y="205"/>
                    <a:pt x="88" y="197"/>
                  </a:cubicBezTo>
                  <a:cubicBezTo>
                    <a:pt x="94" y="182"/>
                    <a:pt x="109" y="171"/>
                    <a:pt x="125" y="168"/>
                  </a:cubicBezTo>
                  <a:cubicBezTo>
                    <a:pt x="135" y="167"/>
                    <a:pt x="143" y="171"/>
                    <a:pt x="152" y="171"/>
                  </a:cubicBezTo>
                  <a:cubicBezTo>
                    <a:pt x="155" y="163"/>
                    <a:pt x="148" y="154"/>
                    <a:pt x="152" y="146"/>
                  </a:cubicBezTo>
                  <a:cubicBezTo>
                    <a:pt x="158" y="128"/>
                    <a:pt x="176" y="116"/>
                    <a:pt x="192" y="109"/>
                  </a:cubicBezTo>
                  <a:cubicBezTo>
                    <a:pt x="208" y="97"/>
                    <a:pt x="229" y="88"/>
                    <a:pt x="250" y="92"/>
                  </a:cubicBezTo>
                  <a:cubicBezTo>
                    <a:pt x="259" y="92"/>
                    <a:pt x="266" y="98"/>
                    <a:pt x="273" y="101"/>
                  </a:cubicBezTo>
                  <a:cubicBezTo>
                    <a:pt x="278" y="105"/>
                    <a:pt x="284" y="101"/>
                    <a:pt x="290" y="101"/>
                  </a:cubicBezTo>
                  <a:cubicBezTo>
                    <a:pt x="294" y="95"/>
                    <a:pt x="290" y="89"/>
                    <a:pt x="291" y="82"/>
                  </a:cubicBezTo>
                  <a:cubicBezTo>
                    <a:pt x="292" y="65"/>
                    <a:pt x="306" y="53"/>
                    <a:pt x="320" y="45"/>
                  </a:cubicBezTo>
                  <a:cubicBezTo>
                    <a:pt x="328" y="41"/>
                    <a:pt x="338" y="40"/>
                    <a:pt x="343" y="33"/>
                  </a:cubicBezTo>
                  <a:cubicBezTo>
                    <a:pt x="343" y="24"/>
                    <a:pt x="349" y="17"/>
                    <a:pt x="354" y="10"/>
                  </a:cubicBezTo>
                  <a:cubicBezTo>
                    <a:pt x="353" y="7"/>
                    <a:pt x="353" y="7"/>
                    <a:pt x="353" y="7"/>
                  </a:cubicBezTo>
                  <a:cubicBezTo>
                    <a:pt x="359" y="0"/>
                    <a:pt x="370" y="6"/>
                    <a:pt x="378" y="3"/>
                  </a:cubicBezTo>
                  <a:cubicBezTo>
                    <a:pt x="387" y="3"/>
                    <a:pt x="395" y="5"/>
                    <a:pt x="402" y="8"/>
                  </a:cubicBezTo>
                  <a:close/>
                  <a:moveTo>
                    <a:pt x="402" y="26"/>
                  </a:moveTo>
                  <a:cubicBezTo>
                    <a:pt x="397" y="19"/>
                    <a:pt x="386" y="18"/>
                    <a:pt x="379" y="17"/>
                  </a:cubicBezTo>
                  <a:cubicBezTo>
                    <a:pt x="369" y="18"/>
                    <a:pt x="358" y="24"/>
                    <a:pt x="355" y="33"/>
                  </a:cubicBezTo>
                  <a:cubicBezTo>
                    <a:pt x="351" y="45"/>
                    <a:pt x="360" y="54"/>
                    <a:pt x="367" y="61"/>
                  </a:cubicBezTo>
                  <a:cubicBezTo>
                    <a:pt x="373" y="65"/>
                    <a:pt x="381" y="64"/>
                    <a:pt x="388" y="63"/>
                  </a:cubicBezTo>
                  <a:cubicBezTo>
                    <a:pt x="395" y="60"/>
                    <a:pt x="404" y="55"/>
                    <a:pt x="405" y="46"/>
                  </a:cubicBezTo>
                  <a:cubicBezTo>
                    <a:pt x="410" y="40"/>
                    <a:pt x="404" y="33"/>
                    <a:pt x="402" y="26"/>
                  </a:cubicBezTo>
                  <a:close/>
                  <a:moveTo>
                    <a:pt x="394" y="29"/>
                  </a:moveTo>
                  <a:cubicBezTo>
                    <a:pt x="385" y="26"/>
                    <a:pt x="374" y="22"/>
                    <a:pt x="366" y="30"/>
                  </a:cubicBezTo>
                  <a:cubicBezTo>
                    <a:pt x="364" y="33"/>
                    <a:pt x="363" y="36"/>
                    <a:pt x="363" y="41"/>
                  </a:cubicBezTo>
                  <a:cubicBezTo>
                    <a:pt x="364" y="46"/>
                    <a:pt x="367" y="52"/>
                    <a:pt x="372" y="54"/>
                  </a:cubicBezTo>
                  <a:cubicBezTo>
                    <a:pt x="380" y="57"/>
                    <a:pt x="389" y="55"/>
                    <a:pt x="395" y="50"/>
                  </a:cubicBezTo>
                  <a:cubicBezTo>
                    <a:pt x="397" y="43"/>
                    <a:pt x="400" y="35"/>
                    <a:pt x="394" y="29"/>
                  </a:cubicBezTo>
                  <a:close/>
                  <a:moveTo>
                    <a:pt x="442" y="60"/>
                  </a:moveTo>
                  <a:cubicBezTo>
                    <a:pt x="438" y="55"/>
                    <a:pt x="435" y="49"/>
                    <a:pt x="428" y="49"/>
                  </a:cubicBezTo>
                  <a:cubicBezTo>
                    <a:pt x="422" y="50"/>
                    <a:pt x="423" y="56"/>
                    <a:pt x="423" y="60"/>
                  </a:cubicBezTo>
                  <a:cubicBezTo>
                    <a:pt x="421" y="68"/>
                    <a:pt x="413" y="73"/>
                    <a:pt x="407" y="76"/>
                  </a:cubicBezTo>
                  <a:cubicBezTo>
                    <a:pt x="394" y="89"/>
                    <a:pt x="391" y="105"/>
                    <a:pt x="395" y="122"/>
                  </a:cubicBezTo>
                  <a:cubicBezTo>
                    <a:pt x="390" y="129"/>
                    <a:pt x="387" y="139"/>
                    <a:pt x="390" y="148"/>
                  </a:cubicBezTo>
                  <a:cubicBezTo>
                    <a:pt x="391" y="153"/>
                    <a:pt x="396" y="157"/>
                    <a:pt x="396" y="162"/>
                  </a:cubicBezTo>
                  <a:cubicBezTo>
                    <a:pt x="390" y="166"/>
                    <a:pt x="387" y="173"/>
                    <a:pt x="381" y="175"/>
                  </a:cubicBezTo>
                  <a:cubicBezTo>
                    <a:pt x="376" y="172"/>
                    <a:pt x="372" y="168"/>
                    <a:pt x="370" y="162"/>
                  </a:cubicBezTo>
                  <a:cubicBezTo>
                    <a:pt x="383" y="149"/>
                    <a:pt x="380" y="130"/>
                    <a:pt x="374" y="114"/>
                  </a:cubicBezTo>
                  <a:cubicBezTo>
                    <a:pt x="377" y="110"/>
                    <a:pt x="375" y="104"/>
                    <a:pt x="375" y="99"/>
                  </a:cubicBezTo>
                  <a:cubicBezTo>
                    <a:pt x="371" y="83"/>
                    <a:pt x="355" y="79"/>
                    <a:pt x="343" y="71"/>
                  </a:cubicBezTo>
                  <a:cubicBezTo>
                    <a:pt x="337" y="66"/>
                    <a:pt x="340" y="59"/>
                    <a:pt x="340" y="53"/>
                  </a:cubicBezTo>
                  <a:cubicBezTo>
                    <a:pt x="337" y="50"/>
                    <a:pt x="332" y="53"/>
                    <a:pt x="328" y="53"/>
                  </a:cubicBezTo>
                  <a:cubicBezTo>
                    <a:pt x="319" y="55"/>
                    <a:pt x="314" y="64"/>
                    <a:pt x="307" y="70"/>
                  </a:cubicBezTo>
                  <a:cubicBezTo>
                    <a:pt x="304" y="79"/>
                    <a:pt x="300" y="88"/>
                    <a:pt x="304" y="97"/>
                  </a:cubicBezTo>
                  <a:cubicBezTo>
                    <a:pt x="302" y="102"/>
                    <a:pt x="306" y="108"/>
                    <a:pt x="306" y="112"/>
                  </a:cubicBezTo>
                  <a:cubicBezTo>
                    <a:pt x="301" y="117"/>
                    <a:pt x="298" y="123"/>
                    <a:pt x="297" y="130"/>
                  </a:cubicBezTo>
                  <a:cubicBezTo>
                    <a:pt x="298" y="137"/>
                    <a:pt x="297" y="146"/>
                    <a:pt x="303" y="151"/>
                  </a:cubicBezTo>
                  <a:cubicBezTo>
                    <a:pt x="305" y="157"/>
                    <a:pt x="311" y="157"/>
                    <a:pt x="313" y="163"/>
                  </a:cubicBezTo>
                  <a:cubicBezTo>
                    <a:pt x="309" y="167"/>
                    <a:pt x="308" y="173"/>
                    <a:pt x="303" y="176"/>
                  </a:cubicBezTo>
                  <a:cubicBezTo>
                    <a:pt x="295" y="173"/>
                    <a:pt x="295" y="173"/>
                    <a:pt x="295" y="173"/>
                  </a:cubicBezTo>
                  <a:cubicBezTo>
                    <a:pt x="279" y="167"/>
                    <a:pt x="262" y="178"/>
                    <a:pt x="247" y="167"/>
                  </a:cubicBezTo>
                  <a:cubicBezTo>
                    <a:pt x="245" y="164"/>
                    <a:pt x="243" y="161"/>
                    <a:pt x="244" y="157"/>
                  </a:cubicBezTo>
                  <a:cubicBezTo>
                    <a:pt x="249" y="148"/>
                    <a:pt x="257" y="160"/>
                    <a:pt x="263" y="154"/>
                  </a:cubicBezTo>
                  <a:cubicBezTo>
                    <a:pt x="273" y="146"/>
                    <a:pt x="273" y="133"/>
                    <a:pt x="270" y="122"/>
                  </a:cubicBezTo>
                  <a:cubicBezTo>
                    <a:pt x="268" y="110"/>
                    <a:pt x="254" y="110"/>
                    <a:pt x="247" y="105"/>
                  </a:cubicBezTo>
                  <a:cubicBezTo>
                    <a:pt x="228" y="104"/>
                    <a:pt x="210" y="109"/>
                    <a:pt x="199" y="124"/>
                  </a:cubicBezTo>
                  <a:cubicBezTo>
                    <a:pt x="189" y="122"/>
                    <a:pt x="181" y="127"/>
                    <a:pt x="174" y="135"/>
                  </a:cubicBezTo>
                  <a:cubicBezTo>
                    <a:pt x="163" y="147"/>
                    <a:pt x="166" y="165"/>
                    <a:pt x="172" y="178"/>
                  </a:cubicBezTo>
                  <a:cubicBezTo>
                    <a:pt x="167" y="183"/>
                    <a:pt x="159" y="187"/>
                    <a:pt x="153" y="191"/>
                  </a:cubicBezTo>
                  <a:cubicBezTo>
                    <a:pt x="149" y="182"/>
                    <a:pt x="138" y="185"/>
                    <a:pt x="131" y="181"/>
                  </a:cubicBezTo>
                  <a:cubicBezTo>
                    <a:pt x="123" y="182"/>
                    <a:pt x="115" y="185"/>
                    <a:pt x="110" y="191"/>
                  </a:cubicBezTo>
                  <a:cubicBezTo>
                    <a:pt x="102" y="201"/>
                    <a:pt x="95" y="213"/>
                    <a:pt x="97" y="225"/>
                  </a:cubicBezTo>
                  <a:cubicBezTo>
                    <a:pt x="102" y="234"/>
                    <a:pt x="89" y="237"/>
                    <a:pt x="88" y="244"/>
                  </a:cubicBezTo>
                  <a:cubicBezTo>
                    <a:pt x="83" y="256"/>
                    <a:pt x="87" y="268"/>
                    <a:pt x="90" y="279"/>
                  </a:cubicBezTo>
                  <a:cubicBezTo>
                    <a:pt x="97" y="289"/>
                    <a:pt x="107" y="299"/>
                    <a:pt x="120" y="297"/>
                  </a:cubicBezTo>
                  <a:cubicBezTo>
                    <a:pt x="128" y="297"/>
                    <a:pt x="136" y="292"/>
                    <a:pt x="138" y="284"/>
                  </a:cubicBezTo>
                  <a:cubicBezTo>
                    <a:pt x="135" y="279"/>
                    <a:pt x="132" y="272"/>
                    <a:pt x="135" y="264"/>
                  </a:cubicBezTo>
                  <a:cubicBezTo>
                    <a:pt x="137" y="259"/>
                    <a:pt x="143" y="257"/>
                    <a:pt x="150" y="258"/>
                  </a:cubicBezTo>
                  <a:cubicBezTo>
                    <a:pt x="153" y="259"/>
                    <a:pt x="157" y="261"/>
                    <a:pt x="158" y="264"/>
                  </a:cubicBezTo>
                  <a:cubicBezTo>
                    <a:pt x="158" y="281"/>
                    <a:pt x="166" y="296"/>
                    <a:pt x="179" y="304"/>
                  </a:cubicBezTo>
                  <a:cubicBezTo>
                    <a:pt x="180" y="307"/>
                    <a:pt x="181" y="310"/>
                    <a:pt x="183" y="311"/>
                  </a:cubicBezTo>
                  <a:cubicBezTo>
                    <a:pt x="187" y="309"/>
                    <a:pt x="191" y="313"/>
                    <a:pt x="196" y="313"/>
                  </a:cubicBezTo>
                  <a:cubicBezTo>
                    <a:pt x="202" y="320"/>
                    <a:pt x="206" y="330"/>
                    <a:pt x="215" y="334"/>
                  </a:cubicBezTo>
                  <a:cubicBezTo>
                    <a:pt x="222" y="337"/>
                    <a:pt x="229" y="337"/>
                    <a:pt x="236" y="334"/>
                  </a:cubicBezTo>
                  <a:cubicBezTo>
                    <a:pt x="247" y="332"/>
                    <a:pt x="255" y="321"/>
                    <a:pt x="257" y="311"/>
                  </a:cubicBezTo>
                  <a:cubicBezTo>
                    <a:pt x="258" y="306"/>
                    <a:pt x="254" y="301"/>
                    <a:pt x="257" y="297"/>
                  </a:cubicBezTo>
                  <a:cubicBezTo>
                    <a:pt x="264" y="293"/>
                    <a:pt x="272" y="287"/>
                    <a:pt x="274" y="279"/>
                  </a:cubicBezTo>
                  <a:cubicBezTo>
                    <a:pt x="274" y="266"/>
                    <a:pt x="271" y="252"/>
                    <a:pt x="260" y="245"/>
                  </a:cubicBezTo>
                  <a:cubicBezTo>
                    <a:pt x="253" y="243"/>
                    <a:pt x="243" y="239"/>
                    <a:pt x="236" y="245"/>
                  </a:cubicBezTo>
                  <a:cubicBezTo>
                    <a:pt x="237" y="256"/>
                    <a:pt x="237" y="256"/>
                    <a:pt x="237" y="256"/>
                  </a:cubicBezTo>
                  <a:cubicBezTo>
                    <a:pt x="233" y="259"/>
                    <a:pt x="230" y="264"/>
                    <a:pt x="225" y="266"/>
                  </a:cubicBezTo>
                  <a:cubicBezTo>
                    <a:pt x="221" y="268"/>
                    <a:pt x="214" y="267"/>
                    <a:pt x="210" y="264"/>
                  </a:cubicBezTo>
                  <a:cubicBezTo>
                    <a:pt x="204" y="256"/>
                    <a:pt x="203" y="247"/>
                    <a:pt x="204" y="237"/>
                  </a:cubicBezTo>
                  <a:cubicBezTo>
                    <a:pt x="209" y="226"/>
                    <a:pt x="222" y="219"/>
                    <a:pt x="233" y="217"/>
                  </a:cubicBezTo>
                  <a:cubicBezTo>
                    <a:pt x="251" y="214"/>
                    <a:pt x="268" y="220"/>
                    <a:pt x="280" y="231"/>
                  </a:cubicBezTo>
                  <a:cubicBezTo>
                    <a:pt x="294" y="244"/>
                    <a:pt x="297" y="263"/>
                    <a:pt x="298" y="281"/>
                  </a:cubicBezTo>
                  <a:cubicBezTo>
                    <a:pt x="297" y="289"/>
                    <a:pt x="299" y="297"/>
                    <a:pt x="294" y="304"/>
                  </a:cubicBezTo>
                  <a:cubicBezTo>
                    <a:pt x="287" y="308"/>
                    <a:pt x="282" y="314"/>
                    <a:pt x="277" y="319"/>
                  </a:cubicBezTo>
                  <a:cubicBezTo>
                    <a:pt x="268" y="331"/>
                    <a:pt x="265" y="344"/>
                    <a:pt x="264" y="359"/>
                  </a:cubicBezTo>
                  <a:cubicBezTo>
                    <a:pt x="264" y="375"/>
                    <a:pt x="267" y="392"/>
                    <a:pt x="272" y="407"/>
                  </a:cubicBezTo>
                  <a:cubicBezTo>
                    <a:pt x="273" y="423"/>
                    <a:pt x="270" y="441"/>
                    <a:pt x="263" y="456"/>
                  </a:cubicBezTo>
                  <a:cubicBezTo>
                    <a:pt x="252" y="472"/>
                    <a:pt x="233" y="481"/>
                    <a:pt x="214" y="481"/>
                  </a:cubicBezTo>
                  <a:cubicBezTo>
                    <a:pt x="207" y="486"/>
                    <a:pt x="203" y="495"/>
                    <a:pt x="194" y="497"/>
                  </a:cubicBezTo>
                  <a:cubicBezTo>
                    <a:pt x="177" y="504"/>
                    <a:pt x="156" y="502"/>
                    <a:pt x="143" y="489"/>
                  </a:cubicBezTo>
                  <a:cubicBezTo>
                    <a:pt x="123" y="470"/>
                    <a:pt x="108" y="446"/>
                    <a:pt x="83" y="433"/>
                  </a:cubicBezTo>
                  <a:cubicBezTo>
                    <a:pt x="76" y="430"/>
                    <a:pt x="68" y="433"/>
                    <a:pt x="62" y="428"/>
                  </a:cubicBezTo>
                  <a:cubicBezTo>
                    <a:pt x="60" y="410"/>
                    <a:pt x="69" y="391"/>
                    <a:pt x="83" y="380"/>
                  </a:cubicBezTo>
                  <a:cubicBezTo>
                    <a:pt x="94" y="371"/>
                    <a:pt x="112" y="368"/>
                    <a:pt x="125" y="375"/>
                  </a:cubicBezTo>
                  <a:cubicBezTo>
                    <a:pt x="133" y="380"/>
                    <a:pt x="136" y="368"/>
                    <a:pt x="143" y="367"/>
                  </a:cubicBezTo>
                  <a:cubicBezTo>
                    <a:pt x="153" y="360"/>
                    <a:pt x="168" y="364"/>
                    <a:pt x="179" y="368"/>
                  </a:cubicBezTo>
                  <a:cubicBezTo>
                    <a:pt x="187" y="375"/>
                    <a:pt x="198" y="383"/>
                    <a:pt x="202" y="394"/>
                  </a:cubicBezTo>
                  <a:cubicBezTo>
                    <a:pt x="206" y="403"/>
                    <a:pt x="207" y="415"/>
                    <a:pt x="198" y="423"/>
                  </a:cubicBezTo>
                  <a:cubicBezTo>
                    <a:pt x="196" y="424"/>
                    <a:pt x="192" y="425"/>
                    <a:pt x="189" y="424"/>
                  </a:cubicBezTo>
                  <a:cubicBezTo>
                    <a:pt x="186" y="421"/>
                    <a:pt x="186" y="416"/>
                    <a:pt x="184" y="413"/>
                  </a:cubicBezTo>
                  <a:cubicBezTo>
                    <a:pt x="180" y="404"/>
                    <a:pt x="171" y="396"/>
                    <a:pt x="162" y="394"/>
                  </a:cubicBezTo>
                  <a:cubicBezTo>
                    <a:pt x="153" y="393"/>
                    <a:pt x="146" y="396"/>
                    <a:pt x="140" y="401"/>
                  </a:cubicBezTo>
                  <a:cubicBezTo>
                    <a:pt x="135" y="406"/>
                    <a:pt x="128" y="411"/>
                    <a:pt x="127" y="419"/>
                  </a:cubicBezTo>
                  <a:cubicBezTo>
                    <a:pt x="126" y="431"/>
                    <a:pt x="127" y="444"/>
                    <a:pt x="133" y="454"/>
                  </a:cubicBezTo>
                  <a:cubicBezTo>
                    <a:pt x="144" y="472"/>
                    <a:pt x="167" y="470"/>
                    <a:pt x="186" y="468"/>
                  </a:cubicBezTo>
                  <a:cubicBezTo>
                    <a:pt x="204" y="475"/>
                    <a:pt x="226" y="468"/>
                    <a:pt x="240" y="457"/>
                  </a:cubicBezTo>
                  <a:cubicBezTo>
                    <a:pt x="254" y="445"/>
                    <a:pt x="260" y="429"/>
                    <a:pt x="258" y="410"/>
                  </a:cubicBezTo>
                  <a:cubicBezTo>
                    <a:pt x="256" y="382"/>
                    <a:pt x="239" y="354"/>
                    <a:pt x="213" y="344"/>
                  </a:cubicBezTo>
                  <a:cubicBezTo>
                    <a:pt x="206" y="340"/>
                    <a:pt x="202" y="332"/>
                    <a:pt x="194" y="328"/>
                  </a:cubicBezTo>
                  <a:cubicBezTo>
                    <a:pt x="177" y="312"/>
                    <a:pt x="151" y="318"/>
                    <a:pt x="133" y="328"/>
                  </a:cubicBezTo>
                  <a:cubicBezTo>
                    <a:pt x="120" y="329"/>
                    <a:pt x="108" y="324"/>
                    <a:pt x="96" y="328"/>
                  </a:cubicBezTo>
                  <a:cubicBezTo>
                    <a:pt x="77" y="329"/>
                    <a:pt x="62" y="336"/>
                    <a:pt x="47" y="347"/>
                  </a:cubicBezTo>
                  <a:cubicBezTo>
                    <a:pt x="40" y="356"/>
                    <a:pt x="31" y="365"/>
                    <a:pt x="29" y="378"/>
                  </a:cubicBezTo>
                  <a:cubicBezTo>
                    <a:pt x="20" y="401"/>
                    <a:pt x="11" y="426"/>
                    <a:pt x="18" y="451"/>
                  </a:cubicBezTo>
                  <a:cubicBezTo>
                    <a:pt x="21" y="465"/>
                    <a:pt x="26" y="481"/>
                    <a:pt x="38" y="491"/>
                  </a:cubicBezTo>
                  <a:cubicBezTo>
                    <a:pt x="40" y="494"/>
                    <a:pt x="44" y="494"/>
                    <a:pt x="46" y="492"/>
                  </a:cubicBezTo>
                  <a:cubicBezTo>
                    <a:pt x="51" y="486"/>
                    <a:pt x="57" y="481"/>
                    <a:pt x="64" y="480"/>
                  </a:cubicBezTo>
                  <a:cubicBezTo>
                    <a:pt x="79" y="479"/>
                    <a:pt x="90" y="490"/>
                    <a:pt x="98" y="501"/>
                  </a:cubicBezTo>
                  <a:cubicBezTo>
                    <a:pt x="102" y="506"/>
                    <a:pt x="107" y="511"/>
                    <a:pt x="106" y="516"/>
                  </a:cubicBezTo>
                  <a:cubicBezTo>
                    <a:pt x="95" y="511"/>
                    <a:pt x="82" y="513"/>
                    <a:pt x="72" y="521"/>
                  </a:cubicBezTo>
                  <a:cubicBezTo>
                    <a:pt x="67" y="530"/>
                    <a:pt x="67" y="530"/>
                    <a:pt x="67" y="530"/>
                  </a:cubicBezTo>
                  <a:cubicBezTo>
                    <a:pt x="62" y="541"/>
                    <a:pt x="72" y="551"/>
                    <a:pt x="71" y="562"/>
                  </a:cubicBezTo>
                  <a:cubicBezTo>
                    <a:pt x="62" y="576"/>
                    <a:pt x="46" y="584"/>
                    <a:pt x="30" y="587"/>
                  </a:cubicBezTo>
                  <a:cubicBezTo>
                    <a:pt x="25" y="589"/>
                    <a:pt x="20" y="586"/>
                    <a:pt x="17" y="588"/>
                  </a:cubicBezTo>
                  <a:cubicBezTo>
                    <a:pt x="14" y="611"/>
                    <a:pt x="14" y="611"/>
                    <a:pt x="14" y="611"/>
                  </a:cubicBezTo>
                  <a:cubicBezTo>
                    <a:pt x="15" y="704"/>
                    <a:pt x="13" y="805"/>
                    <a:pt x="13" y="902"/>
                  </a:cubicBezTo>
                  <a:cubicBezTo>
                    <a:pt x="14" y="903"/>
                    <a:pt x="14" y="903"/>
                    <a:pt x="14" y="903"/>
                  </a:cubicBezTo>
                  <a:cubicBezTo>
                    <a:pt x="16" y="903"/>
                    <a:pt x="19" y="904"/>
                    <a:pt x="21" y="902"/>
                  </a:cubicBezTo>
                  <a:cubicBezTo>
                    <a:pt x="20" y="898"/>
                    <a:pt x="24" y="895"/>
                    <a:pt x="21" y="891"/>
                  </a:cubicBezTo>
                  <a:cubicBezTo>
                    <a:pt x="23" y="712"/>
                    <a:pt x="23" y="712"/>
                    <a:pt x="23" y="712"/>
                  </a:cubicBezTo>
                  <a:cubicBezTo>
                    <a:pt x="22" y="598"/>
                    <a:pt x="22" y="598"/>
                    <a:pt x="22" y="598"/>
                  </a:cubicBezTo>
                  <a:cubicBezTo>
                    <a:pt x="24" y="596"/>
                    <a:pt x="24" y="596"/>
                    <a:pt x="24" y="596"/>
                  </a:cubicBezTo>
                  <a:cubicBezTo>
                    <a:pt x="45" y="592"/>
                    <a:pt x="64" y="584"/>
                    <a:pt x="80" y="568"/>
                  </a:cubicBezTo>
                  <a:cubicBezTo>
                    <a:pt x="90" y="556"/>
                    <a:pt x="71" y="548"/>
                    <a:pt x="74" y="535"/>
                  </a:cubicBezTo>
                  <a:cubicBezTo>
                    <a:pt x="75" y="530"/>
                    <a:pt x="77" y="523"/>
                    <a:pt x="84" y="522"/>
                  </a:cubicBezTo>
                  <a:cubicBezTo>
                    <a:pt x="97" y="517"/>
                    <a:pt x="110" y="526"/>
                    <a:pt x="118" y="536"/>
                  </a:cubicBezTo>
                  <a:cubicBezTo>
                    <a:pt x="119" y="538"/>
                    <a:pt x="118" y="541"/>
                    <a:pt x="120" y="543"/>
                  </a:cubicBezTo>
                  <a:cubicBezTo>
                    <a:pt x="125" y="567"/>
                    <a:pt x="113" y="589"/>
                    <a:pt x="95" y="605"/>
                  </a:cubicBezTo>
                  <a:cubicBezTo>
                    <a:pt x="83" y="612"/>
                    <a:pt x="71" y="619"/>
                    <a:pt x="59" y="622"/>
                  </a:cubicBezTo>
                  <a:cubicBezTo>
                    <a:pt x="59" y="654"/>
                    <a:pt x="57" y="684"/>
                    <a:pt x="57" y="715"/>
                  </a:cubicBezTo>
                  <a:cubicBezTo>
                    <a:pt x="55" y="897"/>
                    <a:pt x="55" y="897"/>
                    <a:pt x="55" y="897"/>
                  </a:cubicBezTo>
                  <a:cubicBezTo>
                    <a:pt x="56" y="902"/>
                    <a:pt x="56" y="902"/>
                    <a:pt x="56" y="902"/>
                  </a:cubicBezTo>
                  <a:cubicBezTo>
                    <a:pt x="58" y="903"/>
                    <a:pt x="61" y="903"/>
                    <a:pt x="63" y="902"/>
                  </a:cubicBezTo>
                  <a:cubicBezTo>
                    <a:pt x="64" y="863"/>
                    <a:pt x="65" y="829"/>
                    <a:pt x="65" y="792"/>
                  </a:cubicBezTo>
                  <a:cubicBezTo>
                    <a:pt x="67" y="627"/>
                    <a:pt x="67" y="627"/>
                    <a:pt x="67" y="627"/>
                  </a:cubicBezTo>
                  <a:cubicBezTo>
                    <a:pt x="69" y="624"/>
                    <a:pt x="69" y="624"/>
                    <a:pt x="69" y="624"/>
                  </a:cubicBezTo>
                  <a:cubicBezTo>
                    <a:pt x="91" y="619"/>
                    <a:pt x="112" y="603"/>
                    <a:pt x="123" y="581"/>
                  </a:cubicBezTo>
                  <a:cubicBezTo>
                    <a:pt x="128" y="570"/>
                    <a:pt x="131" y="557"/>
                    <a:pt x="129" y="543"/>
                  </a:cubicBezTo>
                  <a:cubicBezTo>
                    <a:pt x="130" y="542"/>
                    <a:pt x="130" y="542"/>
                    <a:pt x="130" y="542"/>
                  </a:cubicBezTo>
                  <a:cubicBezTo>
                    <a:pt x="141" y="549"/>
                    <a:pt x="155" y="552"/>
                    <a:pt x="167" y="552"/>
                  </a:cubicBezTo>
                  <a:cubicBezTo>
                    <a:pt x="193" y="548"/>
                    <a:pt x="217" y="541"/>
                    <a:pt x="237" y="522"/>
                  </a:cubicBezTo>
                  <a:cubicBezTo>
                    <a:pt x="258" y="520"/>
                    <a:pt x="258" y="520"/>
                    <a:pt x="258" y="520"/>
                  </a:cubicBezTo>
                  <a:cubicBezTo>
                    <a:pt x="272" y="517"/>
                    <a:pt x="283" y="512"/>
                    <a:pt x="293" y="502"/>
                  </a:cubicBezTo>
                  <a:cubicBezTo>
                    <a:pt x="302" y="500"/>
                    <a:pt x="306" y="478"/>
                    <a:pt x="317" y="491"/>
                  </a:cubicBezTo>
                  <a:cubicBezTo>
                    <a:pt x="333" y="510"/>
                    <a:pt x="359" y="515"/>
                    <a:pt x="382" y="518"/>
                  </a:cubicBezTo>
                  <a:cubicBezTo>
                    <a:pt x="412" y="521"/>
                    <a:pt x="438" y="506"/>
                    <a:pt x="453" y="481"/>
                  </a:cubicBezTo>
                  <a:cubicBezTo>
                    <a:pt x="465" y="497"/>
                    <a:pt x="476" y="515"/>
                    <a:pt x="496" y="521"/>
                  </a:cubicBezTo>
                  <a:cubicBezTo>
                    <a:pt x="507" y="523"/>
                    <a:pt x="518" y="528"/>
                    <a:pt x="531" y="524"/>
                  </a:cubicBezTo>
                  <a:cubicBezTo>
                    <a:pt x="541" y="518"/>
                    <a:pt x="547" y="530"/>
                    <a:pt x="554" y="535"/>
                  </a:cubicBezTo>
                  <a:cubicBezTo>
                    <a:pt x="557" y="538"/>
                    <a:pt x="561" y="537"/>
                    <a:pt x="564" y="541"/>
                  </a:cubicBezTo>
                  <a:cubicBezTo>
                    <a:pt x="585" y="548"/>
                    <a:pt x="585" y="548"/>
                    <a:pt x="585" y="548"/>
                  </a:cubicBezTo>
                  <a:cubicBezTo>
                    <a:pt x="597" y="553"/>
                    <a:pt x="608" y="547"/>
                    <a:pt x="619" y="546"/>
                  </a:cubicBezTo>
                  <a:cubicBezTo>
                    <a:pt x="639" y="535"/>
                    <a:pt x="639" y="535"/>
                    <a:pt x="639" y="535"/>
                  </a:cubicBezTo>
                  <a:cubicBezTo>
                    <a:pt x="640" y="536"/>
                    <a:pt x="640" y="536"/>
                    <a:pt x="640" y="536"/>
                  </a:cubicBezTo>
                  <a:cubicBezTo>
                    <a:pt x="638" y="547"/>
                    <a:pt x="631" y="558"/>
                    <a:pt x="635" y="571"/>
                  </a:cubicBezTo>
                  <a:cubicBezTo>
                    <a:pt x="640" y="593"/>
                    <a:pt x="658" y="615"/>
                    <a:pt x="683" y="621"/>
                  </a:cubicBezTo>
                  <a:cubicBezTo>
                    <a:pt x="686" y="622"/>
                    <a:pt x="691" y="626"/>
                    <a:pt x="695" y="622"/>
                  </a:cubicBezTo>
                  <a:cubicBezTo>
                    <a:pt x="696" y="621"/>
                    <a:pt x="696" y="618"/>
                    <a:pt x="694" y="617"/>
                  </a:cubicBezTo>
                  <a:cubicBezTo>
                    <a:pt x="685" y="612"/>
                    <a:pt x="674" y="611"/>
                    <a:pt x="665" y="604"/>
                  </a:cubicBezTo>
                  <a:cubicBezTo>
                    <a:pt x="648" y="592"/>
                    <a:pt x="638" y="570"/>
                    <a:pt x="642" y="548"/>
                  </a:cubicBezTo>
                  <a:cubicBezTo>
                    <a:pt x="648" y="536"/>
                    <a:pt x="656" y="520"/>
                    <a:pt x="673" y="520"/>
                  </a:cubicBezTo>
                  <a:cubicBezTo>
                    <a:pt x="680" y="518"/>
                    <a:pt x="687" y="522"/>
                    <a:pt x="692" y="526"/>
                  </a:cubicBezTo>
                  <a:cubicBezTo>
                    <a:pt x="695" y="530"/>
                    <a:pt x="695" y="535"/>
                    <a:pt x="696" y="540"/>
                  </a:cubicBezTo>
                  <a:cubicBezTo>
                    <a:pt x="695" y="548"/>
                    <a:pt x="686" y="548"/>
                    <a:pt x="682" y="553"/>
                  </a:cubicBezTo>
                  <a:cubicBezTo>
                    <a:pt x="680" y="565"/>
                    <a:pt x="686" y="577"/>
                    <a:pt x="695" y="583"/>
                  </a:cubicBezTo>
                  <a:cubicBezTo>
                    <a:pt x="698" y="586"/>
                    <a:pt x="704" y="582"/>
                    <a:pt x="704" y="588"/>
                  </a:cubicBezTo>
                  <a:cubicBezTo>
                    <a:pt x="715" y="592"/>
                    <a:pt x="727" y="594"/>
                    <a:pt x="739" y="597"/>
                  </a:cubicBezTo>
                  <a:cubicBezTo>
                    <a:pt x="740" y="612"/>
                    <a:pt x="737" y="628"/>
                    <a:pt x="739" y="642"/>
                  </a:cubicBezTo>
                  <a:cubicBezTo>
                    <a:pt x="736" y="846"/>
                    <a:pt x="736" y="846"/>
                    <a:pt x="736" y="846"/>
                  </a:cubicBezTo>
                  <a:cubicBezTo>
                    <a:pt x="737" y="863"/>
                    <a:pt x="735" y="882"/>
                    <a:pt x="737" y="900"/>
                  </a:cubicBezTo>
                  <a:cubicBezTo>
                    <a:pt x="739" y="900"/>
                    <a:pt x="741" y="901"/>
                    <a:pt x="742" y="899"/>
                  </a:cubicBezTo>
                  <a:cubicBezTo>
                    <a:pt x="744" y="852"/>
                    <a:pt x="743" y="801"/>
                    <a:pt x="744" y="754"/>
                  </a:cubicBezTo>
                  <a:cubicBezTo>
                    <a:pt x="745" y="741"/>
                    <a:pt x="744" y="726"/>
                    <a:pt x="746" y="713"/>
                  </a:cubicBezTo>
                  <a:cubicBezTo>
                    <a:pt x="744" y="679"/>
                    <a:pt x="746" y="644"/>
                    <a:pt x="746" y="611"/>
                  </a:cubicBezTo>
                  <a:cubicBezTo>
                    <a:pt x="746" y="604"/>
                    <a:pt x="750" y="594"/>
                    <a:pt x="743" y="591"/>
                  </a:cubicBezTo>
                  <a:cubicBezTo>
                    <a:pt x="736" y="584"/>
                    <a:pt x="727" y="588"/>
                    <a:pt x="719" y="585"/>
                  </a:cubicBezTo>
                  <a:cubicBezTo>
                    <a:pt x="709" y="580"/>
                    <a:pt x="695" y="578"/>
                    <a:pt x="692" y="565"/>
                  </a:cubicBezTo>
                  <a:cubicBezTo>
                    <a:pt x="689" y="558"/>
                    <a:pt x="695" y="554"/>
                    <a:pt x="699" y="549"/>
                  </a:cubicBezTo>
                  <a:cubicBezTo>
                    <a:pt x="705" y="542"/>
                    <a:pt x="700" y="532"/>
                    <a:pt x="699" y="524"/>
                  </a:cubicBezTo>
                  <a:cubicBezTo>
                    <a:pt x="695" y="517"/>
                    <a:pt x="687" y="512"/>
                    <a:pt x="679" y="512"/>
                  </a:cubicBezTo>
                  <a:cubicBezTo>
                    <a:pt x="674" y="511"/>
                    <a:pt x="668" y="515"/>
                    <a:pt x="664" y="512"/>
                  </a:cubicBezTo>
                  <a:cubicBezTo>
                    <a:pt x="670" y="498"/>
                    <a:pt x="679" y="481"/>
                    <a:pt x="696" y="479"/>
                  </a:cubicBezTo>
                  <a:cubicBezTo>
                    <a:pt x="704" y="479"/>
                    <a:pt x="710" y="481"/>
                    <a:pt x="716" y="487"/>
                  </a:cubicBezTo>
                  <a:cubicBezTo>
                    <a:pt x="717" y="489"/>
                    <a:pt x="716" y="492"/>
                    <a:pt x="717" y="494"/>
                  </a:cubicBezTo>
                  <a:cubicBezTo>
                    <a:pt x="721" y="496"/>
                    <a:pt x="726" y="496"/>
                    <a:pt x="729" y="497"/>
                  </a:cubicBezTo>
                  <a:cubicBezTo>
                    <a:pt x="737" y="489"/>
                    <a:pt x="742" y="479"/>
                    <a:pt x="747" y="469"/>
                  </a:cubicBezTo>
                  <a:cubicBezTo>
                    <a:pt x="749" y="452"/>
                    <a:pt x="758" y="439"/>
                    <a:pt x="756" y="421"/>
                  </a:cubicBezTo>
                  <a:cubicBezTo>
                    <a:pt x="752" y="390"/>
                    <a:pt x="740" y="360"/>
                    <a:pt x="714" y="342"/>
                  </a:cubicBezTo>
                  <a:cubicBezTo>
                    <a:pt x="706" y="335"/>
                    <a:pt x="695" y="333"/>
                    <a:pt x="685" y="329"/>
                  </a:cubicBezTo>
                  <a:cubicBezTo>
                    <a:pt x="676" y="329"/>
                    <a:pt x="666" y="325"/>
                    <a:pt x="658" y="328"/>
                  </a:cubicBezTo>
                  <a:cubicBezTo>
                    <a:pt x="646" y="323"/>
                    <a:pt x="634" y="317"/>
                    <a:pt x="621" y="316"/>
                  </a:cubicBezTo>
                  <a:cubicBezTo>
                    <a:pt x="609" y="316"/>
                    <a:pt x="598" y="320"/>
                    <a:pt x="589" y="327"/>
                  </a:cubicBezTo>
                  <a:cubicBezTo>
                    <a:pt x="582" y="328"/>
                    <a:pt x="580" y="343"/>
                    <a:pt x="573" y="334"/>
                  </a:cubicBezTo>
                  <a:cubicBezTo>
                    <a:pt x="575" y="328"/>
                    <a:pt x="582" y="323"/>
                    <a:pt x="582" y="316"/>
                  </a:cubicBezTo>
                  <a:cubicBezTo>
                    <a:pt x="585" y="312"/>
                    <a:pt x="580" y="304"/>
                    <a:pt x="585" y="300"/>
                  </a:cubicBezTo>
                  <a:cubicBezTo>
                    <a:pt x="598" y="296"/>
                    <a:pt x="604" y="284"/>
                    <a:pt x="608" y="273"/>
                  </a:cubicBezTo>
                  <a:cubicBezTo>
                    <a:pt x="607" y="270"/>
                    <a:pt x="608" y="266"/>
                    <a:pt x="609" y="263"/>
                  </a:cubicBezTo>
                  <a:cubicBezTo>
                    <a:pt x="611" y="259"/>
                    <a:pt x="614" y="252"/>
                    <a:pt x="620" y="252"/>
                  </a:cubicBezTo>
                  <a:cubicBezTo>
                    <a:pt x="627" y="252"/>
                    <a:pt x="632" y="254"/>
                    <a:pt x="636" y="258"/>
                  </a:cubicBezTo>
                  <a:cubicBezTo>
                    <a:pt x="637" y="263"/>
                    <a:pt x="640" y="269"/>
                    <a:pt x="635" y="274"/>
                  </a:cubicBezTo>
                  <a:cubicBezTo>
                    <a:pt x="631" y="280"/>
                    <a:pt x="637" y="284"/>
                    <a:pt x="640" y="289"/>
                  </a:cubicBezTo>
                  <a:cubicBezTo>
                    <a:pt x="648" y="292"/>
                    <a:pt x="655" y="293"/>
                    <a:pt x="663" y="290"/>
                  </a:cubicBezTo>
                  <a:cubicBezTo>
                    <a:pt x="670" y="286"/>
                    <a:pt x="676" y="278"/>
                    <a:pt x="679" y="269"/>
                  </a:cubicBezTo>
                  <a:cubicBezTo>
                    <a:pt x="684" y="253"/>
                    <a:pt x="680" y="235"/>
                    <a:pt x="667" y="224"/>
                  </a:cubicBezTo>
                  <a:cubicBezTo>
                    <a:pt x="666" y="213"/>
                    <a:pt x="664" y="203"/>
                    <a:pt x="657" y="195"/>
                  </a:cubicBezTo>
                  <a:cubicBezTo>
                    <a:pt x="648" y="182"/>
                    <a:pt x="633" y="176"/>
                    <a:pt x="618" y="181"/>
                  </a:cubicBezTo>
                  <a:cubicBezTo>
                    <a:pt x="614" y="183"/>
                    <a:pt x="614" y="183"/>
                    <a:pt x="614" y="183"/>
                  </a:cubicBezTo>
                  <a:cubicBezTo>
                    <a:pt x="604" y="190"/>
                    <a:pt x="602" y="173"/>
                    <a:pt x="595" y="169"/>
                  </a:cubicBezTo>
                  <a:cubicBezTo>
                    <a:pt x="596" y="165"/>
                    <a:pt x="598" y="161"/>
                    <a:pt x="597" y="156"/>
                  </a:cubicBezTo>
                  <a:cubicBezTo>
                    <a:pt x="595" y="142"/>
                    <a:pt x="589" y="128"/>
                    <a:pt x="576" y="122"/>
                  </a:cubicBezTo>
                  <a:cubicBezTo>
                    <a:pt x="565" y="117"/>
                    <a:pt x="553" y="119"/>
                    <a:pt x="543" y="124"/>
                  </a:cubicBezTo>
                  <a:cubicBezTo>
                    <a:pt x="538" y="119"/>
                    <a:pt x="532" y="118"/>
                    <a:pt x="526" y="117"/>
                  </a:cubicBezTo>
                  <a:cubicBezTo>
                    <a:pt x="513" y="116"/>
                    <a:pt x="501" y="121"/>
                    <a:pt x="493" y="131"/>
                  </a:cubicBezTo>
                  <a:cubicBezTo>
                    <a:pt x="491" y="131"/>
                    <a:pt x="491" y="131"/>
                    <a:pt x="491" y="131"/>
                  </a:cubicBezTo>
                  <a:cubicBezTo>
                    <a:pt x="490" y="129"/>
                    <a:pt x="486" y="126"/>
                    <a:pt x="489" y="122"/>
                  </a:cubicBezTo>
                  <a:cubicBezTo>
                    <a:pt x="487" y="114"/>
                    <a:pt x="478" y="119"/>
                    <a:pt x="473" y="117"/>
                  </a:cubicBezTo>
                  <a:cubicBezTo>
                    <a:pt x="471" y="119"/>
                    <a:pt x="468" y="119"/>
                    <a:pt x="467" y="121"/>
                  </a:cubicBezTo>
                  <a:cubicBezTo>
                    <a:pt x="464" y="112"/>
                    <a:pt x="458" y="107"/>
                    <a:pt x="450" y="103"/>
                  </a:cubicBezTo>
                  <a:cubicBezTo>
                    <a:pt x="451" y="94"/>
                    <a:pt x="455" y="85"/>
                    <a:pt x="450" y="77"/>
                  </a:cubicBezTo>
                  <a:cubicBezTo>
                    <a:pt x="450" y="70"/>
                    <a:pt x="445" y="65"/>
                    <a:pt x="442" y="60"/>
                  </a:cubicBezTo>
                  <a:close/>
                  <a:moveTo>
                    <a:pt x="331" y="68"/>
                  </a:moveTo>
                  <a:cubicBezTo>
                    <a:pt x="330" y="65"/>
                    <a:pt x="331" y="61"/>
                    <a:pt x="328" y="60"/>
                  </a:cubicBezTo>
                  <a:cubicBezTo>
                    <a:pt x="318" y="64"/>
                    <a:pt x="312" y="75"/>
                    <a:pt x="311" y="85"/>
                  </a:cubicBezTo>
                  <a:cubicBezTo>
                    <a:pt x="308" y="96"/>
                    <a:pt x="318" y="104"/>
                    <a:pt x="316" y="115"/>
                  </a:cubicBezTo>
                  <a:cubicBezTo>
                    <a:pt x="315" y="120"/>
                    <a:pt x="309" y="119"/>
                    <a:pt x="306" y="124"/>
                  </a:cubicBezTo>
                  <a:cubicBezTo>
                    <a:pt x="304" y="129"/>
                    <a:pt x="305" y="137"/>
                    <a:pt x="306" y="142"/>
                  </a:cubicBezTo>
                  <a:cubicBezTo>
                    <a:pt x="308" y="146"/>
                    <a:pt x="311" y="151"/>
                    <a:pt x="316" y="152"/>
                  </a:cubicBezTo>
                  <a:cubicBezTo>
                    <a:pt x="323" y="154"/>
                    <a:pt x="329" y="153"/>
                    <a:pt x="334" y="149"/>
                  </a:cubicBezTo>
                  <a:cubicBezTo>
                    <a:pt x="337" y="143"/>
                    <a:pt x="339" y="135"/>
                    <a:pt x="336" y="129"/>
                  </a:cubicBezTo>
                  <a:cubicBezTo>
                    <a:pt x="334" y="127"/>
                    <a:pt x="332" y="130"/>
                    <a:pt x="330" y="129"/>
                  </a:cubicBezTo>
                  <a:cubicBezTo>
                    <a:pt x="325" y="129"/>
                    <a:pt x="326" y="124"/>
                    <a:pt x="326" y="121"/>
                  </a:cubicBezTo>
                  <a:cubicBezTo>
                    <a:pt x="326" y="119"/>
                    <a:pt x="329" y="117"/>
                    <a:pt x="331" y="116"/>
                  </a:cubicBezTo>
                  <a:cubicBezTo>
                    <a:pt x="338" y="115"/>
                    <a:pt x="341" y="121"/>
                    <a:pt x="345" y="126"/>
                  </a:cubicBezTo>
                  <a:cubicBezTo>
                    <a:pt x="348" y="135"/>
                    <a:pt x="346" y="146"/>
                    <a:pt x="341" y="154"/>
                  </a:cubicBezTo>
                  <a:cubicBezTo>
                    <a:pt x="336" y="158"/>
                    <a:pt x="331" y="161"/>
                    <a:pt x="325" y="162"/>
                  </a:cubicBezTo>
                  <a:cubicBezTo>
                    <a:pt x="323" y="166"/>
                    <a:pt x="320" y="168"/>
                    <a:pt x="316" y="168"/>
                  </a:cubicBezTo>
                  <a:cubicBezTo>
                    <a:pt x="314" y="178"/>
                    <a:pt x="308" y="187"/>
                    <a:pt x="311" y="198"/>
                  </a:cubicBezTo>
                  <a:cubicBezTo>
                    <a:pt x="314" y="205"/>
                    <a:pt x="318" y="213"/>
                    <a:pt x="326" y="216"/>
                  </a:cubicBezTo>
                  <a:cubicBezTo>
                    <a:pt x="331" y="217"/>
                    <a:pt x="337" y="217"/>
                    <a:pt x="341" y="214"/>
                  </a:cubicBezTo>
                  <a:cubicBezTo>
                    <a:pt x="346" y="212"/>
                    <a:pt x="349" y="207"/>
                    <a:pt x="350" y="201"/>
                  </a:cubicBezTo>
                  <a:cubicBezTo>
                    <a:pt x="351" y="195"/>
                    <a:pt x="344" y="197"/>
                    <a:pt x="340" y="195"/>
                  </a:cubicBezTo>
                  <a:cubicBezTo>
                    <a:pt x="339" y="194"/>
                    <a:pt x="339" y="192"/>
                    <a:pt x="340" y="191"/>
                  </a:cubicBezTo>
                  <a:cubicBezTo>
                    <a:pt x="343" y="188"/>
                    <a:pt x="346" y="186"/>
                    <a:pt x="350" y="187"/>
                  </a:cubicBezTo>
                  <a:cubicBezTo>
                    <a:pt x="354" y="188"/>
                    <a:pt x="357" y="192"/>
                    <a:pt x="358" y="196"/>
                  </a:cubicBezTo>
                  <a:cubicBezTo>
                    <a:pt x="362" y="205"/>
                    <a:pt x="356" y="212"/>
                    <a:pt x="350" y="219"/>
                  </a:cubicBezTo>
                  <a:cubicBezTo>
                    <a:pt x="343" y="224"/>
                    <a:pt x="331" y="228"/>
                    <a:pt x="323" y="222"/>
                  </a:cubicBezTo>
                  <a:cubicBezTo>
                    <a:pt x="314" y="219"/>
                    <a:pt x="309" y="212"/>
                    <a:pt x="304" y="205"/>
                  </a:cubicBezTo>
                  <a:cubicBezTo>
                    <a:pt x="304" y="197"/>
                    <a:pt x="302" y="187"/>
                    <a:pt x="297" y="183"/>
                  </a:cubicBezTo>
                  <a:cubicBezTo>
                    <a:pt x="279" y="170"/>
                    <a:pt x="257" y="188"/>
                    <a:pt x="241" y="172"/>
                  </a:cubicBezTo>
                  <a:cubicBezTo>
                    <a:pt x="239" y="166"/>
                    <a:pt x="232" y="159"/>
                    <a:pt x="239" y="152"/>
                  </a:cubicBezTo>
                  <a:cubicBezTo>
                    <a:pt x="245" y="141"/>
                    <a:pt x="258" y="152"/>
                    <a:pt x="263" y="142"/>
                  </a:cubicBezTo>
                  <a:cubicBezTo>
                    <a:pt x="264" y="134"/>
                    <a:pt x="264" y="126"/>
                    <a:pt x="260" y="119"/>
                  </a:cubicBezTo>
                  <a:cubicBezTo>
                    <a:pt x="250" y="115"/>
                    <a:pt x="242" y="109"/>
                    <a:pt x="231" y="112"/>
                  </a:cubicBezTo>
                  <a:cubicBezTo>
                    <a:pt x="222" y="114"/>
                    <a:pt x="211" y="118"/>
                    <a:pt x="208" y="128"/>
                  </a:cubicBezTo>
                  <a:cubicBezTo>
                    <a:pt x="205" y="139"/>
                    <a:pt x="196" y="129"/>
                    <a:pt x="188" y="132"/>
                  </a:cubicBezTo>
                  <a:cubicBezTo>
                    <a:pt x="183" y="134"/>
                    <a:pt x="178" y="138"/>
                    <a:pt x="177" y="143"/>
                  </a:cubicBezTo>
                  <a:cubicBezTo>
                    <a:pt x="173" y="152"/>
                    <a:pt x="172" y="164"/>
                    <a:pt x="179" y="173"/>
                  </a:cubicBezTo>
                  <a:cubicBezTo>
                    <a:pt x="181" y="181"/>
                    <a:pt x="189" y="181"/>
                    <a:pt x="197" y="181"/>
                  </a:cubicBezTo>
                  <a:cubicBezTo>
                    <a:pt x="203" y="180"/>
                    <a:pt x="208" y="175"/>
                    <a:pt x="208" y="169"/>
                  </a:cubicBezTo>
                  <a:cubicBezTo>
                    <a:pt x="208" y="164"/>
                    <a:pt x="202" y="167"/>
                    <a:pt x="200" y="163"/>
                  </a:cubicBezTo>
                  <a:cubicBezTo>
                    <a:pt x="199" y="161"/>
                    <a:pt x="201" y="159"/>
                    <a:pt x="202" y="157"/>
                  </a:cubicBezTo>
                  <a:cubicBezTo>
                    <a:pt x="203" y="155"/>
                    <a:pt x="207" y="154"/>
                    <a:pt x="211" y="155"/>
                  </a:cubicBezTo>
                  <a:cubicBezTo>
                    <a:pt x="215" y="157"/>
                    <a:pt x="217" y="162"/>
                    <a:pt x="217" y="167"/>
                  </a:cubicBezTo>
                  <a:cubicBezTo>
                    <a:pt x="218" y="174"/>
                    <a:pt x="213" y="180"/>
                    <a:pt x="208" y="186"/>
                  </a:cubicBezTo>
                  <a:cubicBezTo>
                    <a:pt x="199" y="195"/>
                    <a:pt x="186" y="187"/>
                    <a:pt x="176" y="186"/>
                  </a:cubicBezTo>
                  <a:cubicBezTo>
                    <a:pt x="170" y="187"/>
                    <a:pt x="163" y="191"/>
                    <a:pt x="160" y="197"/>
                  </a:cubicBezTo>
                  <a:cubicBezTo>
                    <a:pt x="158" y="201"/>
                    <a:pt x="161" y="206"/>
                    <a:pt x="161" y="210"/>
                  </a:cubicBezTo>
                  <a:cubicBezTo>
                    <a:pt x="161" y="220"/>
                    <a:pt x="156" y="229"/>
                    <a:pt x="147" y="233"/>
                  </a:cubicBezTo>
                  <a:cubicBezTo>
                    <a:pt x="142" y="234"/>
                    <a:pt x="136" y="236"/>
                    <a:pt x="132" y="232"/>
                  </a:cubicBezTo>
                  <a:cubicBezTo>
                    <a:pt x="129" y="230"/>
                    <a:pt x="123" y="225"/>
                    <a:pt x="126" y="221"/>
                  </a:cubicBezTo>
                  <a:cubicBezTo>
                    <a:pt x="128" y="218"/>
                    <a:pt x="131" y="215"/>
                    <a:pt x="135" y="215"/>
                  </a:cubicBezTo>
                  <a:cubicBezTo>
                    <a:pt x="138" y="216"/>
                    <a:pt x="141" y="221"/>
                    <a:pt x="142" y="224"/>
                  </a:cubicBezTo>
                  <a:cubicBezTo>
                    <a:pt x="148" y="225"/>
                    <a:pt x="150" y="217"/>
                    <a:pt x="152" y="212"/>
                  </a:cubicBezTo>
                  <a:cubicBezTo>
                    <a:pt x="152" y="208"/>
                    <a:pt x="152" y="201"/>
                    <a:pt x="148" y="197"/>
                  </a:cubicBezTo>
                  <a:cubicBezTo>
                    <a:pt x="145" y="192"/>
                    <a:pt x="137" y="190"/>
                    <a:pt x="131" y="188"/>
                  </a:cubicBezTo>
                  <a:cubicBezTo>
                    <a:pt x="123" y="187"/>
                    <a:pt x="117" y="193"/>
                    <a:pt x="112" y="198"/>
                  </a:cubicBezTo>
                  <a:cubicBezTo>
                    <a:pt x="105" y="207"/>
                    <a:pt x="102" y="221"/>
                    <a:pt x="108" y="232"/>
                  </a:cubicBezTo>
                  <a:cubicBezTo>
                    <a:pt x="108" y="236"/>
                    <a:pt x="104" y="236"/>
                    <a:pt x="102" y="237"/>
                  </a:cubicBezTo>
                  <a:cubicBezTo>
                    <a:pt x="94" y="244"/>
                    <a:pt x="93" y="256"/>
                    <a:pt x="95" y="266"/>
                  </a:cubicBezTo>
                  <a:cubicBezTo>
                    <a:pt x="95" y="275"/>
                    <a:pt x="102" y="282"/>
                    <a:pt x="110" y="288"/>
                  </a:cubicBezTo>
                  <a:cubicBezTo>
                    <a:pt x="116" y="291"/>
                    <a:pt x="122" y="289"/>
                    <a:pt x="127" y="287"/>
                  </a:cubicBezTo>
                  <a:cubicBezTo>
                    <a:pt x="128" y="281"/>
                    <a:pt x="123" y="273"/>
                    <a:pt x="126" y="266"/>
                  </a:cubicBezTo>
                  <a:cubicBezTo>
                    <a:pt x="129" y="256"/>
                    <a:pt x="139" y="251"/>
                    <a:pt x="148" y="249"/>
                  </a:cubicBezTo>
                  <a:cubicBezTo>
                    <a:pt x="171" y="250"/>
                    <a:pt x="163" y="276"/>
                    <a:pt x="173" y="287"/>
                  </a:cubicBezTo>
                  <a:cubicBezTo>
                    <a:pt x="178" y="296"/>
                    <a:pt x="185" y="301"/>
                    <a:pt x="195" y="300"/>
                  </a:cubicBezTo>
                  <a:cubicBezTo>
                    <a:pt x="202" y="297"/>
                    <a:pt x="207" y="287"/>
                    <a:pt x="216" y="289"/>
                  </a:cubicBezTo>
                  <a:cubicBezTo>
                    <a:pt x="219" y="291"/>
                    <a:pt x="224" y="295"/>
                    <a:pt x="223" y="299"/>
                  </a:cubicBezTo>
                  <a:cubicBezTo>
                    <a:pt x="222" y="302"/>
                    <a:pt x="218" y="304"/>
                    <a:pt x="215" y="304"/>
                  </a:cubicBezTo>
                  <a:cubicBezTo>
                    <a:pt x="212" y="305"/>
                    <a:pt x="204" y="309"/>
                    <a:pt x="207" y="314"/>
                  </a:cubicBezTo>
                  <a:cubicBezTo>
                    <a:pt x="209" y="319"/>
                    <a:pt x="214" y="323"/>
                    <a:pt x="219" y="325"/>
                  </a:cubicBezTo>
                  <a:cubicBezTo>
                    <a:pt x="226" y="325"/>
                    <a:pt x="232" y="324"/>
                    <a:pt x="237" y="321"/>
                  </a:cubicBezTo>
                  <a:cubicBezTo>
                    <a:pt x="247" y="315"/>
                    <a:pt x="247" y="305"/>
                    <a:pt x="248" y="295"/>
                  </a:cubicBezTo>
                  <a:cubicBezTo>
                    <a:pt x="250" y="287"/>
                    <a:pt x="261" y="289"/>
                    <a:pt x="264" y="281"/>
                  </a:cubicBezTo>
                  <a:cubicBezTo>
                    <a:pt x="268" y="274"/>
                    <a:pt x="266" y="264"/>
                    <a:pt x="263" y="258"/>
                  </a:cubicBezTo>
                  <a:cubicBezTo>
                    <a:pt x="259" y="253"/>
                    <a:pt x="254" y="250"/>
                    <a:pt x="249" y="249"/>
                  </a:cubicBezTo>
                  <a:cubicBezTo>
                    <a:pt x="240" y="246"/>
                    <a:pt x="245" y="257"/>
                    <a:pt x="243" y="261"/>
                  </a:cubicBezTo>
                  <a:cubicBezTo>
                    <a:pt x="237" y="272"/>
                    <a:pt x="225" y="277"/>
                    <a:pt x="214" y="276"/>
                  </a:cubicBezTo>
                  <a:cubicBezTo>
                    <a:pt x="207" y="273"/>
                    <a:pt x="201" y="266"/>
                    <a:pt x="198" y="259"/>
                  </a:cubicBezTo>
                  <a:cubicBezTo>
                    <a:pt x="193" y="245"/>
                    <a:pt x="197" y="231"/>
                    <a:pt x="207" y="222"/>
                  </a:cubicBezTo>
                  <a:cubicBezTo>
                    <a:pt x="222" y="209"/>
                    <a:pt x="244" y="206"/>
                    <a:pt x="263" y="212"/>
                  </a:cubicBezTo>
                  <a:cubicBezTo>
                    <a:pt x="279" y="216"/>
                    <a:pt x="293" y="231"/>
                    <a:pt x="300" y="246"/>
                  </a:cubicBezTo>
                  <a:cubicBezTo>
                    <a:pt x="303" y="261"/>
                    <a:pt x="308" y="276"/>
                    <a:pt x="305" y="291"/>
                  </a:cubicBezTo>
                  <a:cubicBezTo>
                    <a:pt x="305" y="297"/>
                    <a:pt x="302" y="303"/>
                    <a:pt x="301" y="309"/>
                  </a:cubicBezTo>
                  <a:cubicBezTo>
                    <a:pt x="290" y="317"/>
                    <a:pt x="280" y="327"/>
                    <a:pt x="276" y="339"/>
                  </a:cubicBezTo>
                  <a:cubicBezTo>
                    <a:pt x="272" y="358"/>
                    <a:pt x="271" y="377"/>
                    <a:pt x="277" y="395"/>
                  </a:cubicBezTo>
                  <a:cubicBezTo>
                    <a:pt x="283" y="416"/>
                    <a:pt x="280" y="440"/>
                    <a:pt x="270" y="459"/>
                  </a:cubicBezTo>
                  <a:cubicBezTo>
                    <a:pt x="258" y="480"/>
                    <a:pt x="237" y="489"/>
                    <a:pt x="214" y="491"/>
                  </a:cubicBezTo>
                  <a:cubicBezTo>
                    <a:pt x="207" y="501"/>
                    <a:pt x="196" y="505"/>
                    <a:pt x="184" y="509"/>
                  </a:cubicBezTo>
                  <a:cubicBezTo>
                    <a:pt x="161" y="513"/>
                    <a:pt x="141" y="501"/>
                    <a:pt x="125" y="484"/>
                  </a:cubicBezTo>
                  <a:cubicBezTo>
                    <a:pt x="112" y="465"/>
                    <a:pt x="96" y="449"/>
                    <a:pt x="75" y="440"/>
                  </a:cubicBezTo>
                  <a:cubicBezTo>
                    <a:pt x="67" y="439"/>
                    <a:pt x="59" y="441"/>
                    <a:pt x="52" y="442"/>
                  </a:cubicBezTo>
                  <a:cubicBezTo>
                    <a:pt x="50" y="442"/>
                    <a:pt x="49" y="440"/>
                    <a:pt x="49" y="439"/>
                  </a:cubicBezTo>
                  <a:cubicBezTo>
                    <a:pt x="54" y="423"/>
                    <a:pt x="52" y="405"/>
                    <a:pt x="62" y="391"/>
                  </a:cubicBezTo>
                  <a:cubicBezTo>
                    <a:pt x="64" y="389"/>
                    <a:pt x="66" y="390"/>
                    <a:pt x="66" y="387"/>
                  </a:cubicBezTo>
                  <a:cubicBezTo>
                    <a:pt x="80" y="370"/>
                    <a:pt x="101" y="359"/>
                    <a:pt x="123" y="365"/>
                  </a:cubicBezTo>
                  <a:cubicBezTo>
                    <a:pt x="133" y="368"/>
                    <a:pt x="139" y="357"/>
                    <a:pt x="148" y="356"/>
                  </a:cubicBezTo>
                  <a:cubicBezTo>
                    <a:pt x="162" y="352"/>
                    <a:pt x="178" y="355"/>
                    <a:pt x="189" y="365"/>
                  </a:cubicBezTo>
                  <a:cubicBezTo>
                    <a:pt x="201" y="375"/>
                    <a:pt x="213" y="388"/>
                    <a:pt x="213" y="405"/>
                  </a:cubicBezTo>
                  <a:cubicBezTo>
                    <a:pt x="212" y="415"/>
                    <a:pt x="211" y="428"/>
                    <a:pt x="199" y="431"/>
                  </a:cubicBezTo>
                  <a:cubicBezTo>
                    <a:pt x="194" y="431"/>
                    <a:pt x="188" y="433"/>
                    <a:pt x="186" y="429"/>
                  </a:cubicBezTo>
                  <a:cubicBezTo>
                    <a:pt x="174" y="429"/>
                    <a:pt x="184" y="418"/>
                    <a:pt x="178" y="414"/>
                  </a:cubicBezTo>
                  <a:cubicBezTo>
                    <a:pt x="174" y="406"/>
                    <a:pt x="167" y="401"/>
                    <a:pt x="158" y="402"/>
                  </a:cubicBezTo>
                  <a:cubicBezTo>
                    <a:pt x="150" y="403"/>
                    <a:pt x="143" y="407"/>
                    <a:pt x="138" y="414"/>
                  </a:cubicBezTo>
                  <a:cubicBezTo>
                    <a:pt x="130" y="424"/>
                    <a:pt x="135" y="437"/>
                    <a:pt x="137" y="447"/>
                  </a:cubicBezTo>
                  <a:cubicBezTo>
                    <a:pt x="140" y="453"/>
                    <a:pt x="146" y="458"/>
                    <a:pt x="151" y="460"/>
                  </a:cubicBezTo>
                  <a:cubicBezTo>
                    <a:pt x="166" y="466"/>
                    <a:pt x="179" y="452"/>
                    <a:pt x="192" y="461"/>
                  </a:cubicBezTo>
                  <a:cubicBezTo>
                    <a:pt x="206" y="464"/>
                    <a:pt x="219" y="461"/>
                    <a:pt x="230" y="456"/>
                  </a:cubicBezTo>
                  <a:cubicBezTo>
                    <a:pt x="238" y="452"/>
                    <a:pt x="240" y="444"/>
                    <a:pt x="247" y="439"/>
                  </a:cubicBezTo>
                  <a:cubicBezTo>
                    <a:pt x="252" y="431"/>
                    <a:pt x="250" y="424"/>
                    <a:pt x="252" y="414"/>
                  </a:cubicBezTo>
                  <a:cubicBezTo>
                    <a:pt x="251" y="386"/>
                    <a:pt x="234" y="360"/>
                    <a:pt x="209" y="350"/>
                  </a:cubicBezTo>
                  <a:cubicBezTo>
                    <a:pt x="202" y="340"/>
                    <a:pt x="190" y="333"/>
                    <a:pt x="179" y="328"/>
                  </a:cubicBezTo>
                  <a:cubicBezTo>
                    <a:pt x="167" y="326"/>
                    <a:pt x="155" y="328"/>
                    <a:pt x="144" y="331"/>
                  </a:cubicBezTo>
                  <a:cubicBezTo>
                    <a:pt x="139" y="333"/>
                    <a:pt x="137" y="339"/>
                    <a:pt x="131" y="338"/>
                  </a:cubicBezTo>
                  <a:cubicBezTo>
                    <a:pt x="118" y="333"/>
                    <a:pt x="100" y="332"/>
                    <a:pt x="86" y="337"/>
                  </a:cubicBezTo>
                  <a:cubicBezTo>
                    <a:pt x="70" y="340"/>
                    <a:pt x="58" y="350"/>
                    <a:pt x="45" y="361"/>
                  </a:cubicBezTo>
                  <a:cubicBezTo>
                    <a:pt x="25" y="395"/>
                    <a:pt x="14" y="449"/>
                    <a:pt x="40" y="482"/>
                  </a:cubicBezTo>
                  <a:cubicBezTo>
                    <a:pt x="44" y="484"/>
                    <a:pt x="45" y="480"/>
                    <a:pt x="48" y="478"/>
                  </a:cubicBezTo>
                  <a:cubicBezTo>
                    <a:pt x="57" y="469"/>
                    <a:pt x="70" y="469"/>
                    <a:pt x="81" y="474"/>
                  </a:cubicBezTo>
                  <a:cubicBezTo>
                    <a:pt x="107" y="489"/>
                    <a:pt x="113" y="518"/>
                    <a:pt x="135" y="536"/>
                  </a:cubicBezTo>
                  <a:cubicBezTo>
                    <a:pt x="151" y="548"/>
                    <a:pt x="174" y="543"/>
                    <a:pt x="193" y="539"/>
                  </a:cubicBezTo>
                  <a:cubicBezTo>
                    <a:pt x="196" y="538"/>
                    <a:pt x="198" y="535"/>
                    <a:pt x="202" y="536"/>
                  </a:cubicBezTo>
                  <a:cubicBezTo>
                    <a:pt x="213" y="531"/>
                    <a:pt x="224" y="525"/>
                    <a:pt x="233" y="515"/>
                  </a:cubicBezTo>
                  <a:cubicBezTo>
                    <a:pt x="250" y="512"/>
                    <a:pt x="250" y="512"/>
                    <a:pt x="250" y="512"/>
                  </a:cubicBezTo>
                  <a:cubicBezTo>
                    <a:pt x="272" y="514"/>
                    <a:pt x="289" y="497"/>
                    <a:pt x="303" y="482"/>
                  </a:cubicBezTo>
                  <a:cubicBezTo>
                    <a:pt x="305" y="480"/>
                    <a:pt x="303" y="475"/>
                    <a:pt x="306" y="472"/>
                  </a:cubicBezTo>
                  <a:cubicBezTo>
                    <a:pt x="313" y="471"/>
                    <a:pt x="314" y="478"/>
                    <a:pt x="317" y="481"/>
                  </a:cubicBezTo>
                  <a:cubicBezTo>
                    <a:pt x="333" y="504"/>
                    <a:pt x="361" y="507"/>
                    <a:pt x="385" y="511"/>
                  </a:cubicBezTo>
                  <a:cubicBezTo>
                    <a:pt x="406" y="511"/>
                    <a:pt x="424" y="504"/>
                    <a:pt x="438" y="489"/>
                  </a:cubicBezTo>
                  <a:cubicBezTo>
                    <a:pt x="445" y="484"/>
                    <a:pt x="445" y="468"/>
                    <a:pt x="457" y="470"/>
                  </a:cubicBezTo>
                  <a:cubicBezTo>
                    <a:pt x="462" y="484"/>
                    <a:pt x="473" y="496"/>
                    <a:pt x="485" y="506"/>
                  </a:cubicBezTo>
                  <a:cubicBezTo>
                    <a:pt x="500" y="518"/>
                    <a:pt x="520" y="521"/>
                    <a:pt x="538" y="514"/>
                  </a:cubicBezTo>
                  <a:cubicBezTo>
                    <a:pt x="547" y="512"/>
                    <a:pt x="549" y="521"/>
                    <a:pt x="554" y="526"/>
                  </a:cubicBezTo>
                  <a:cubicBezTo>
                    <a:pt x="566" y="535"/>
                    <a:pt x="580" y="542"/>
                    <a:pt x="596" y="542"/>
                  </a:cubicBezTo>
                  <a:cubicBezTo>
                    <a:pt x="604" y="545"/>
                    <a:pt x="611" y="539"/>
                    <a:pt x="619" y="539"/>
                  </a:cubicBezTo>
                  <a:cubicBezTo>
                    <a:pt x="628" y="535"/>
                    <a:pt x="635" y="531"/>
                    <a:pt x="642" y="524"/>
                  </a:cubicBezTo>
                  <a:cubicBezTo>
                    <a:pt x="664" y="512"/>
                    <a:pt x="663" y="481"/>
                    <a:pt x="689" y="474"/>
                  </a:cubicBezTo>
                  <a:cubicBezTo>
                    <a:pt x="701" y="470"/>
                    <a:pt x="714" y="473"/>
                    <a:pt x="722" y="482"/>
                  </a:cubicBezTo>
                  <a:cubicBezTo>
                    <a:pt x="724" y="484"/>
                    <a:pt x="723" y="489"/>
                    <a:pt x="727" y="488"/>
                  </a:cubicBezTo>
                  <a:cubicBezTo>
                    <a:pt x="732" y="482"/>
                    <a:pt x="736" y="475"/>
                    <a:pt x="740" y="468"/>
                  </a:cubicBezTo>
                  <a:cubicBezTo>
                    <a:pt x="746" y="452"/>
                    <a:pt x="750" y="436"/>
                    <a:pt x="750" y="419"/>
                  </a:cubicBezTo>
                  <a:cubicBezTo>
                    <a:pt x="749" y="409"/>
                    <a:pt x="745" y="398"/>
                    <a:pt x="742" y="388"/>
                  </a:cubicBezTo>
                  <a:cubicBezTo>
                    <a:pt x="733" y="361"/>
                    <a:pt x="706" y="339"/>
                    <a:pt x="677" y="337"/>
                  </a:cubicBezTo>
                  <a:cubicBezTo>
                    <a:pt x="655" y="336"/>
                    <a:pt x="655" y="336"/>
                    <a:pt x="655" y="336"/>
                  </a:cubicBezTo>
                  <a:cubicBezTo>
                    <a:pt x="648" y="330"/>
                    <a:pt x="638" y="327"/>
                    <a:pt x="629" y="324"/>
                  </a:cubicBezTo>
                  <a:cubicBezTo>
                    <a:pt x="614" y="319"/>
                    <a:pt x="600" y="328"/>
                    <a:pt x="589" y="337"/>
                  </a:cubicBezTo>
                  <a:cubicBezTo>
                    <a:pt x="585" y="339"/>
                    <a:pt x="586" y="344"/>
                    <a:pt x="582" y="345"/>
                  </a:cubicBezTo>
                  <a:cubicBezTo>
                    <a:pt x="576" y="343"/>
                    <a:pt x="567" y="343"/>
                    <a:pt x="561" y="344"/>
                  </a:cubicBezTo>
                  <a:cubicBezTo>
                    <a:pt x="541" y="347"/>
                    <a:pt x="524" y="364"/>
                    <a:pt x="517" y="383"/>
                  </a:cubicBezTo>
                  <a:cubicBezTo>
                    <a:pt x="511" y="405"/>
                    <a:pt x="521" y="428"/>
                    <a:pt x="537" y="442"/>
                  </a:cubicBezTo>
                  <a:cubicBezTo>
                    <a:pt x="553" y="453"/>
                    <a:pt x="570" y="460"/>
                    <a:pt x="589" y="459"/>
                  </a:cubicBezTo>
                  <a:cubicBezTo>
                    <a:pt x="606" y="453"/>
                    <a:pt x="629" y="450"/>
                    <a:pt x="636" y="429"/>
                  </a:cubicBezTo>
                  <a:cubicBezTo>
                    <a:pt x="640" y="417"/>
                    <a:pt x="637" y="404"/>
                    <a:pt x="629" y="395"/>
                  </a:cubicBezTo>
                  <a:cubicBezTo>
                    <a:pt x="614" y="389"/>
                    <a:pt x="614" y="389"/>
                    <a:pt x="614" y="389"/>
                  </a:cubicBezTo>
                  <a:cubicBezTo>
                    <a:pt x="609" y="389"/>
                    <a:pt x="602" y="388"/>
                    <a:pt x="598" y="393"/>
                  </a:cubicBezTo>
                  <a:cubicBezTo>
                    <a:pt x="588" y="403"/>
                    <a:pt x="603" y="411"/>
                    <a:pt x="595" y="420"/>
                  </a:cubicBezTo>
                  <a:cubicBezTo>
                    <a:pt x="589" y="423"/>
                    <a:pt x="584" y="428"/>
                    <a:pt x="576" y="426"/>
                  </a:cubicBezTo>
                  <a:cubicBezTo>
                    <a:pt x="566" y="425"/>
                    <a:pt x="556" y="415"/>
                    <a:pt x="552" y="405"/>
                  </a:cubicBezTo>
                  <a:cubicBezTo>
                    <a:pt x="549" y="396"/>
                    <a:pt x="553" y="388"/>
                    <a:pt x="557" y="380"/>
                  </a:cubicBezTo>
                  <a:cubicBezTo>
                    <a:pt x="565" y="370"/>
                    <a:pt x="577" y="367"/>
                    <a:pt x="589" y="367"/>
                  </a:cubicBezTo>
                  <a:cubicBezTo>
                    <a:pt x="596" y="364"/>
                    <a:pt x="601" y="354"/>
                    <a:pt x="610" y="354"/>
                  </a:cubicBezTo>
                  <a:cubicBezTo>
                    <a:pt x="623" y="349"/>
                    <a:pt x="638" y="352"/>
                    <a:pt x="649" y="363"/>
                  </a:cubicBezTo>
                  <a:cubicBezTo>
                    <a:pt x="655" y="369"/>
                    <a:pt x="662" y="361"/>
                    <a:pt x="669" y="363"/>
                  </a:cubicBezTo>
                  <a:cubicBezTo>
                    <a:pt x="691" y="364"/>
                    <a:pt x="706" y="385"/>
                    <a:pt x="715" y="404"/>
                  </a:cubicBezTo>
                  <a:cubicBezTo>
                    <a:pt x="719" y="415"/>
                    <a:pt x="722" y="432"/>
                    <a:pt x="715" y="443"/>
                  </a:cubicBezTo>
                  <a:cubicBezTo>
                    <a:pt x="709" y="447"/>
                    <a:pt x="703" y="441"/>
                    <a:pt x="696" y="440"/>
                  </a:cubicBezTo>
                  <a:cubicBezTo>
                    <a:pt x="671" y="436"/>
                    <a:pt x="653" y="460"/>
                    <a:pt x="642" y="479"/>
                  </a:cubicBezTo>
                  <a:cubicBezTo>
                    <a:pt x="630" y="489"/>
                    <a:pt x="622" y="500"/>
                    <a:pt x="608" y="503"/>
                  </a:cubicBezTo>
                  <a:cubicBezTo>
                    <a:pt x="587" y="511"/>
                    <a:pt x="569" y="497"/>
                    <a:pt x="554" y="485"/>
                  </a:cubicBezTo>
                  <a:cubicBezTo>
                    <a:pt x="543" y="485"/>
                    <a:pt x="531" y="487"/>
                    <a:pt x="520" y="484"/>
                  </a:cubicBezTo>
                  <a:cubicBezTo>
                    <a:pt x="507" y="480"/>
                    <a:pt x="495" y="470"/>
                    <a:pt x="487" y="459"/>
                  </a:cubicBezTo>
                  <a:cubicBezTo>
                    <a:pt x="480" y="445"/>
                    <a:pt x="480" y="429"/>
                    <a:pt x="486" y="415"/>
                  </a:cubicBezTo>
                  <a:cubicBezTo>
                    <a:pt x="491" y="399"/>
                    <a:pt x="497" y="382"/>
                    <a:pt x="496" y="364"/>
                  </a:cubicBezTo>
                  <a:cubicBezTo>
                    <a:pt x="496" y="344"/>
                    <a:pt x="478" y="326"/>
                    <a:pt x="460" y="318"/>
                  </a:cubicBezTo>
                  <a:cubicBezTo>
                    <a:pt x="458" y="310"/>
                    <a:pt x="457" y="304"/>
                    <a:pt x="460" y="297"/>
                  </a:cubicBezTo>
                  <a:cubicBezTo>
                    <a:pt x="457" y="284"/>
                    <a:pt x="458" y="271"/>
                    <a:pt x="461" y="258"/>
                  </a:cubicBezTo>
                  <a:cubicBezTo>
                    <a:pt x="465" y="244"/>
                    <a:pt x="476" y="234"/>
                    <a:pt x="486" y="226"/>
                  </a:cubicBezTo>
                  <a:cubicBezTo>
                    <a:pt x="509" y="215"/>
                    <a:pt x="539" y="212"/>
                    <a:pt x="562" y="225"/>
                  </a:cubicBezTo>
                  <a:cubicBezTo>
                    <a:pt x="568" y="231"/>
                    <a:pt x="572" y="239"/>
                    <a:pt x="573" y="247"/>
                  </a:cubicBezTo>
                  <a:cubicBezTo>
                    <a:pt x="572" y="256"/>
                    <a:pt x="568" y="264"/>
                    <a:pt x="559" y="266"/>
                  </a:cubicBezTo>
                  <a:cubicBezTo>
                    <a:pt x="551" y="269"/>
                    <a:pt x="543" y="267"/>
                    <a:pt x="537" y="261"/>
                  </a:cubicBezTo>
                  <a:cubicBezTo>
                    <a:pt x="532" y="258"/>
                    <a:pt x="532" y="248"/>
                    <a:pt x="523" y="253"/>
                  </a:cubicBezTo>
                  <a:cubicBezTo>
                    <a:pt x="518" y="254"/>
                    <a:pt x="513" y="258"/>
                    <a:pt x="512" y="263"/>
                  </a:cubicBezTo>
                  <a:cubicBezTo>
                    <a:pt x="512" y="272"/>
                    <a:pt x="514" y="281"/>
                    <a:pt x="522" y="286"/>
                  </a:cubicBezTo>
                  <a:cubicBezTo>
                    <a:pt x="524" y="292"/>
                    <a:pt x="519" y="299"/>
                    <a:pt x="519" y="306"/>
                  </a:cubicBezTo>
                  <a:cubicBezTo>
                    <a:pt x="521" y="315"/>
                    <a:pt x="528" y="323"/>
                    <a:pt x="537" y="329"/>
                  </a:cubicBezTo>
                  <a:cubicBezTo>
                    <a:pt x="543" y="333"/>
                    <a:pt x="554" y="333"/>
                    <a:pt x="561" y="330"/>
                  </a:cubicBezTo>
                  <a:cubicBezTo>
                    <a:pt x="569" y="328"/>
                    <a:pt x="575" y="320"/>
                    <a:pt x="576" y="312"/>
                  </a:cubicBezTo>
                  <a:cubicBezTo>
                    <a:pt x="578" y="308"/>
                    <a:pt x="577" y="302"/>
                    <a:pt x="573" y="299"/>
                  </a:cubicBezTo>
                  <a:cubicBezTo>
                    <a:pt x="565" y="293"/>
                    <a:pt x="561" y="304"/>
                    <a:pt x="553" y="304"/>
                  </a:cubicBezTo>
                  <a:cubicBezTo>
                    <a:pt x="549" y="303"/>
                    <a:pt x="548" y="298"/>
                    <a:pt x="548" y="295"/>
                  </a:cubicBezTo>
                  <a:cubicBezTo>
                    <a:pt x="551" y="290"/>
                    <a:pt x="554" y="288"/>
                    <a:pt x="559" y="287"/>
                  </a:cubicBezTo>
                  <a:cubicBezTo>
                    <a:pt x="568" y="284"/>
                    <a:pt x="574" y="291"/>
                    <a:pt x="582" y="292"/>
                  </a:cubicBezTo>
                  <a:cubicBezTo>
                    <a:pt x="598" y="286"/>
                    <a:pt x="603" y="268"/>
                    <a:pt x="606" y="254"/>
                  </a:cubicBezTo>
                  <a:cubicBezTo>
                    <a:pt x="609" y="248"/>
                    <a:pt x="616" y="246"/>
                    <a:pt x="622" y="244"/>
                  </a:cubicBezTo>
                  <a:cubicBezTo>
                    <a:pt x="632" y="244"/>
                    <a:pt x="638" y="251"/>
                    <a:pt x="642" y="258"/>
                  </a:cubicBezTo>
                  <a:cubicBezTo>
                    <a:pt x="649" y="266"/>
                    <a:pt x="637" y="277"/>
                    <a:pt x="648" y="283"/>
                  </a:cubicBezTo>
                  <a:cubicBezTo>
                    <a:pt x="653" y="284"/>
                    <a:pt x="660" y="284"/>
                    <a:pt x="663" y="281"/>
                  </a:cubicBezTo>
                  <a:cubicBezTo>
                    <a:pt x="675" y="272"/>
                    <a:pt x="678" y="256"/>
                    <a:pt x="673" y="243"/>
                  </a:cubicBezTo>
                  <a:cubicBezTo>
                    <a:pt x="670" y="236"/>
                    <a:pt x="663" y="234"/>
                    <a:pt x="657" y="230"/>
                  </a:cubicBezTo>
                  <a:cubicBezTo>
                    <a:pt x="655" y="228"/>
                    <a:pt x="656" y="225"/>
                    <a:pt x="657" y="222"/>
                  </a:cubicBezTo>
                  <a:cubicBezTo>
                    <a:pt x="662" y="216"/>
                    <a:pt x="658" y="210"/>
                    <a:pt x="655" y="203"/>
                  </a:cubicBezTo>
                  <a:cubicBezTo>
                    <a:pt x="648" y="193"/>
                    <a:pt x="636" y="186"/>
                    <a:pt x="623" y="188"/>
                  </a:cubicBezTo>
                  <a:cubicBezTo>
                    <a:pt x="618" y="190"/>
                    <a:pt x="614" y="195"/>
                    <a:pt x="612" y="201"/>
                  </a:cubicBezTo>
                  <a:cubicBezTo>
                    <a:pt x="612" y="205"/>
                    <a:pt x="613" y="211"/>
                    <a:pt x="617" y="214"/>
                  </a:cubicBezTo>
                  <a:cubicBezTo>
                    <a:pt x="622" y="220"/>
                    <a:pt x="628" y="211"/>
                    <a:pt x="633" y="216"/>
                  </a:cubicBezTo>
                  <a:cubicBezTo>
                    <a:pt x="635" y="218"/>
                    <a:pt x="632" y="222"/>
                    <a:pt x="630" y="223"/>
                  </a:cubicBezTo>
                  <a:cubicBezTo>
                    <a:pt x="626" y="225"/>
                    <a:pt x="622" y="226"/>
                    <a:pt x="617" y="225"/>
                  </a:cubicBezTo>
                  <a:cubicBezTo>
                    <a:pt x="609" y="225"/>
                    <a:pt x="605" y="216"/>
                    <a:pt x="602" y="210"/>
                  </a:cubicBezTo>
                  <a:cubicBezTo>
                    <a:pt x="602" y="205"/>
                    <a:pt x="602" y="200"/>
                    <a:pt x="604" y="195"/>
                  </a:cubicBezTo>
                  <a:cubicBezTo>
                    <a:pt x="603" y="189"/>
                    <a:pt x="599" y="186"/>
                    <a:pt x="596" y="181"/>
                  </a:cubicBezTo>
                  <a:cubicBezTo>
                    <a:pt x="590" y="172"/>
                    <a:pt x="584" y="182"/>
                    <a:pt x="577" y="181"/>
                  </a:cubicBezTo>
                  <a:cubicBezTo>
                    <a:pt x="567" y="181"/>
                    <a:pt x="557" y="176"/>
                    <a:pt x="553" y="167"/>
                  </a:cubicBezTo>
                  <a:cubicBezTo>
                    <a:pt x="551" y="162"/>
                    <a:pt x="551" y="156"/>
                    <a:pt x="556" y="152"/>
                  </a:cubicBezTo>
                  <a:cubicBezTo>
                    <a:pt x="558" y="151"/>
                    <a:pt x="563" y="148"/>
                    <a:pt x="566" y="152"/>
                  </a:cubicBezTo>
                  <a:cubicBezTo>
                    <a:pt x="568" y="156"/>
                    <a:pt x="566" y="160"/>
                    <a:pt x="565" y="164"/>
                  </a:cubicBezTo>
                  <a:cubicBezTo>
                    <a:pt x="565" y="166"/>
                    <a:pt x="568" y="168"/>
                    <a:pt x="571" y="170"/>
                  </a:cubicBezTo>
                  <a:cubicBezTo>
                    <a:pt x="577" y="172"/>
                    <a:pt x="584" y="171"/>
                    <a:pt x="589" y="166"/>
                  </a:cubicBezTo>
                  <a:cubicBezTo>
                    <a:pt x="592" y="160"/>
                    <a:pt x="590" y="153"/>
                    <a:pt x="589" y="147"/>
                  </a:cubicBezTo>
                  <a:cubicBezTo>
                    <a:pt x="585" y="139"/>
                    <a:pt x="579" y="130"/>
                    <a:pt x="569" y="128"/>
                  </a:cubicBezTo>
                  <a:cubicBezTo>
                    <a:pt x="561" y="125"/>
                    <a:pt x="551" y="128"/>
                    <a:pt x="544" y="134"/>
                  </a:cubicBezTo>
                  <a:cubicBezTo>
                    <a:pt x="541" y="131"/>
                    <a:pt x="536" y="132"/>
                    <a:pt x="533" y="127"/>
                  </a:cubicBezTo>
                  <a:cubicBezTo>
                    <a:pt x="523" y="124"/>
                    <a:pt x="511" y="125"/>
                    <a:pt x="501" y="132"/>
                  </a:cubicBezTo>
                  <a:cubicBezTo>
                    <a:pt x="497" y="139"/>
                    <a:pt x="496" y="147"/>
                    <a:pt x="500" y="154"/>
                  </a:cubicBezTo>
                  <a:cubicBezTo>
                    <a:pt x="511" y="154"/>
                    <a:pt x="524" y="154"/>
                    <a:pt x="531" y="164"/>
                  </a:cubicBezTo>
                  <a:cubicBezTo>
                    <a:pt x="534" y="170"/>
                    <a:pt x="534" y="175"/>
                    <a:pt x="533" y="181"/>
                  </a:cubicBezTo>
                  <a:cubicBezTo>
                    <a:pt x="530" y="191"/>
                    <a:pt x="518" y="192"/>
                    <a:pt x="510" y="195"/>
                  </a:cubicBezTo>
                  <a:cubicBezTo>
                    <a:pt x="495" y="197"/>
                    <a:pt x="480" y="189"/>
                    <a:pt x="467" y="198"/>
                  </a:cubicBezTo>
                  <a:cubicBezTo>
                    <a:pt x="465" y="211"/>
                    <a:pt x="453" y="221"/>
                    <a:pt x="442" y="224"/>
                  </a:cubicBezTo>
                  <a:cubicBezTo>
                    <a:pt x="433" y="222"/>
                    <a:pt x="421" y="223"/>
                    <a:pt x="416" y="213"/>
                  </a:cubicBezTo>
                  <a:cubicBezTo>
                    <a:pt x="415" y="207"/>
                    <a:pt x="412" y="201"/>
                    <a:pt x="416" y="196"/>
                  </a:cubicBezTo>
                  <a:cubicBezTo>
                    <a:pt x="419" y="192"/>
                    <a:pt x="422" y="188"/>
                    <a:pt x="427" y="188"/>
                  </a:cubicBezTo>
                  <a:cubicBezTo>
                    <a:pt x="430" y="189"/>
                    <a:pt x="431" y="191"/>
                    <a:pt x="432" y="193"/>
                  </a:cubicBezTo>
                  <a:cubicBezTo>
                    <a:pt x="432" y="197"/>
                    <a:pt x="429" y="198"/>
                    <a:pt x="427" y="200"/>
                  </a:cubicBezTo>
                  <a:cubicBezTo>
                    <a:pt x="425" y="203"/>
                    <a:pt x="424" y="207"/>
                    <a:pt x="426" y="210"/>
                  </a:cubicBezTo>
                  <a:cubicBezTo>
                    <a:pt x="432" y="215"/>
                    <a:pt x="440" y="213"/>
                    <a:pt x="446" y="211"/>
                  </a:cubicBezTo>
                  <a:cubicBezTo>
                    <a:pt x="456" y="207"/>
                    <a:pt x="460" y="198"/>
                    <a:pt x="459" y="187"/>
                  </a:cubicBezTo>
                  <a:cubicBezTo>
                    <a:pt x="457" y="177"/>
                    <a:pt x="448" y="169"/>
                    <a:pt x="443" y="161"/>
                  </a:cubicBezTo>
                  <a:cubicBezTo>
                    <a:pt x="434" y="159"/>
                    <a:pt x="423" y="158"/>
                    <a:pt x="420" y="147"/>
                  </a:cubicBezTo>
                  <a:cubicBezTo>
                    <a:pt x="419" y="142"/>
                    <a:pt x="419" y="136"/>
                    <a:pt x="422" y="131"/>
                  </a:cubicBezTo>
                  <a:cubicBezTo>
                    <a:pt x="424" y="128"/>
                    <a:pt x="427" y="125"/>
                    <a:pt x="431" y="126"/>
                  </a:cubicBezTo>
                  <a:cubicBezTo>
                    <a:pt x="435" y="126"/>
                    <a:pt x="438" y="130"/>
                    <a:pt x="437" y="133"/>
                  </a:cubicBezTo>
                  <a:cubicBezTo>
                    <a:pt x="436" y="137"/>
                    <a:pt x="431" y="139"/>
                    <a:pt x="428" y="141"/>
                  </a:cubicBezTo>
                  <a:cubicBezTo>
                    <a:pt x="427" y="144"/>
                    <a:pt x="428" y="146"/>
                    <a:pt x="429" y="148"/>
                  </a:cubicBezTo>
                  <a:cubicBezTo>
                    <a:pt x="435" y="152"/>
                    <a:pt x="443" y="154"/>
                    <a:pt x="450" y="150"/>
                  </a:cubicBezTo>
                  <a:cubicBezTo>
                    <a:pt x="453" y="146"/>
                    <a:pt x="457" y="141"/>
                    <a:pt x="458" y="135"/>
                  </a:cubicBezTo>
                  <a:cubicBezTo>
                    <a:pt x="457" y="127"/>
                    <a:pt x="458" y="116"/>
                    <a:pt x="449" y="111"/>
                  </a:cubicBezTo>
                  <a:cubicBezTo>
                    <a:pt x="447" y="109"/>
                    <a:pt x="442" y="111"/>
                    <a:pt x="441" y="107"/>
                  </a:cubicBezTo>
                  <a:cubicBezTo>
                    <a:pt x="445" y="100"/>
                    <a:pt x="445" y="91"/>
                    <a:pt x="445" y="83"/>
                  </a:cubicBezTo>
                  <a:cubicBezTo>
                    <a:pt x="440" y="76"/>
                    <a:pt x="440" y="66"/>
                    <a:pt x="431" y="63"/>
                  </a:cubicBezTo>
                  <a:cubicBezTo>
                    <a:pt x="429" y="70"/>
                    <a:pt x="422" y="78"/>
                    <a:pt x="415" y="80"/>
                  </a:cubicBezTo>
                  <a:cubicBezTo>
                    <a:pt x="402" y="84"/>
                    <a:pt x="401" y="99"/>
                    <a:pt x="400" y="110"/>
                  </a:cubicBezTo>
                  <a:cubicBezTo>
                    <a:pt x="400" y="115"/>
                    <a:pt x="405" y="118"/>
                    <a:pt x="404" y="124"/>
                  </a:cubicBezTo>
                  <a:cubicBezTo>
                    <a:pt x="398" y="131"/>
                    <a:pt x="398" y="131"/>
                    <a:pt x="398" y="131"/>
                  </a:cubicBezTo>
                  <a:cubicBezTo>
                    <a:pt x="395" y="143"/>
                    <a:pt x="400" y="152"/>
                    <a:pt x="406" y="162"/>
                  </a:cubicBezTo>
                  <a:cubicBezTo>
                    <a:pt x="399" y="170"/>
                    <a:pt x="394" y="178"/>
                    <a:pt x="385" y="185"/>
                  </a:cubicBezTo>
                  <a:cubicBezTo>
                    <a:pt x="375" y="187"/>
                    <a:pt x="370" y="176"/>
                    <a:pt x="366" y="170"/>
                  </a:cubicBezTo>
                  <a:cubicBezTo>
                    <a:pt x="364" y="168"/>
                    <a:pt x="358" y="165"/>
                    <a:pt x="361" y="161"/>
                  </a:cubicBezTo>
                  <a:cubicBezTo>
                    <a:pt x="366" y="156"/>
                    <a:pt x="370" y="149"/>
                    <a:pt x="372" y="142"/>
                  </a:cubicBezTo>
                  <a:cubicBezTo>
                    <a:pt x="372" y="134"/>
                    <a:pt x="369" y="124"/>
                    <a:pt x="366" y="115"/>
                  </a:cubicBezTo>
                  <a:cubicBezTo>
                    <a:pt x="370" y="108"/>
                    <a:pt x="368" y="101"/>
                    <a:pt x="365" y="94"/>
                  </a:cubicBezTo>
                  <a:cubicBezTo>
                    <a:pt x="355" y="82"/>
                    <a:pt x="338" y="83"/>
                    <a:pt x="331" y="68"/>
                  </a:cubicBezTo>
                  <a:close/>
                  <a:moveTo>
                    <a:pt x="288" y="114"/>
                  </a:moveTo>
                  <a:cubicBezTo>
                    <a:pt x="286" y="114"/>
                    <a:pt x="283" y="117"/>
                    <a:pt x="281" y="114"/>
                  </a:cubicBezTo>
                  <a:cubicBezTo>
                    <a:pt x="279" y="113"/>
                    <a:pt x="274" y="112"/>
                    <a:pt x="274" y="116"/>
                  </a:cubicBezTo>
                  <a:cubicBezTo>
                    <a:pt x="276" y="122"/>
                    <a:pt x="277" y="128"/>
                    <a:pt x="279" y="134"/>
                  </a:cubicBezTo>
                  <a:cubicBezTo>
                    <a:pt x="279" y="145"/>
                    <a:pt x="275" y="156"/>
                    <a:pt x="265" y="161"/>
                  </a:cubicBezTo>
                  <a:cubicBezTo>
                    <a:pt x="260" y="163"/>
                    <a:pt x="252" y="157"/>
                    <a:pt x="251" y="164"/>
                  </a:cubicBezTo>
                  <a:cubicBezTo>
                    <a:pt x="262" y="174"/>
                    <a:pt x="275" y="162"/>
                    <a:pt x="289" y="164"/>
                  </a:cubicBezTo>
                  <a:cubicBezTo>
                    <a:pt x="294" y="163"/>
                    <a:pt x="303" y="171"/>
                    <a:pt x="304" y="161"/>
                  </a:cubicBezTo>
                  <a:cubicBezTo>
                    <a:pt x="304" y="157"/>
                    <a:pt x="300" y="156"/>
                    <a:pt x="298" y="155"/>
                  </a:cubicBezTo>
                  <a:cubicBezTo>
                    <a:pt x="288" y="145"/>
                    <a:pt x="293" y="131"/>
                    <a:pt x="295" y="119"/>
                  </a:cubicBezTo>
                  <a:cubicBezTo>
                    <a:pt x="294" y="116"/>
                    <a:pt x="290" y="116"/>
                    <a:pt x="288" y="114"/>
                  </a:cubicBezTo>
                  <a:close/>
                  <a:moveTo>
                    <a:pt x="603" y="130"/>
                  </a:moveTo>
                  <a:cubicBezTo>
                    <a:pt x="601" y="136"/>
                    <a:pt x="608" y="140"/>
                    <a:pt x="607" y="146"/>
                  </a:cubicBezTo>
                  <a:cubicBezTo>
                    <a:pt x="608" y="153"/>
                    <a:pt x="609" y="160"/>
                    <a:pt x="608" y="167"/>
                  </a:cubicBezTo>
                  <a:cubicBezTo>
                    <a:pt x="611" y="169"/>
                    <a:pt x="611" y="169"/>
                    <a:pt x="611" y="169"/>
                  </a:cubicBezTo>
                  <a:cubicBezTo>
                    <a:pt x="632" y="166"/>
                    <a:pt x="632" y="166"/>
                    <a:pt x="632" y="166"/>
                  </a:cubicBezTo>
                  <a:cubicBezTo>
                    <a:pt x="649" y="167"/>
                    <a:pt x="662" y="177"/>
                    <a:pt x="672" y="191"/>
                  </a:cubicBezTo>
                  <a:cubicBezTo>
                    <a:pt x="676" y="199"/>
                    <a:pt x="675" y="208"/>
                    <a:pt x="678" y="217"/>
                  </a:cubicBezTo>
                  <a:cubicBezTo>
                    <a:pt x="688" y="227"/>
                    <a:pt x="691" y="242"/>
                    <a:pt x="694" y="256"/>
                  </a:cubicBezTo>
                  <a:cubicBezTo>
                    <a:pt x="695" y="276"/>
                    <a:pt x="689" y="296"/>
                    <a:pt x="672" y="306"/>
                  </a:cubicBezTo>
                  <a:cubicBezTo>
                    <a:pt x="671" y="308"/>
                    <a:pt x="671" y="309"/>
                    <a:pt x="672" y="312"/>
                  </a:cubicBezTo>
                  <a:cubicBezTo>
                    <a:pt x="677" y="315"/>
                    <a:pt x="685" y="314"/>
                    <a:pt x="691" y="316"/>
                  </a:cubicBezTo>
                  <a:cubicBezTo>
                    <a:pt x="709" y="323"/>
                    <a:pt x="729" y="330"/>
                    <a:pt x="739" y="348"/>
                  </a:cubicBezTo>
                  <a:cubicBezTo>
                    <a:pt x="759" y="371"/>
                    <a:pt x="765" y="402"/>
                    <a:pt x="769" y="432"/>
                  </a:cubicBezTo>
                  <a:cubicBezTo>
                    <a:pt x="768" y="448"/>
                    <a:pt x="761" y="461"/>
                    <a:pt x="758" y="476"/>
                  </a:cubicBezTo>
                  <a:cubicBezTo>
                    <a:pt x="751" y="491"/>
                    <a:pt x="741" y="506"/>
                    <a:pt x="727" y="516"/>
                  </a:cubicBezTo>
                  <a:cubicBezTo>
                    <a:pt x="724" y="516"/>
                    <a:pt x="724" y="516"/>
                    <a:pt x="724" y="516"/>
                  </a:cubicBezTo>
                  <a:cubicBezTo>
                    <a:pt x="718" y="505"/>
                    <a:pt x="708" y="497"/>
                    <a:pt x="696" y="496"/>
                  </a:cubicBezTo>
                  <a:cubicBezTo>
                    <a:pt x="693" y="496"/>
                    <a:pt x="690" y="499"/>
                    <a:pt x="687" y="501"/>
                  </a:cubicBezTo>
                  <a:cubicBezTo>
                    <a:pt x="690" y="505"/>
                    <a:pt x="696" y="506"/>
                    <a:pt x="701" y="510"/>
                  </a:cubicBezTo>
                  <a:cubicBezTo>
                    <a:pt x="710" y="517"/>
                    <a:pt x="714" y="527"/>
                    <a:pt x="713" y="538"/>
                  </a:cubicBezTo>
                  <a:cubicBezTo>
                    <a:pt x="713" y="547"/>
                    <a:pt x="705" y="555"/>
                    <a:pt x="709" y="563"/>
                  </a:cubicBezTo>
                  <a:cubicBezTo>
                    <a:pt x="716" y="573"/>
                    <a:pt x="729" y="570"/>
                    <a:pt x="739" y="575"/>
                  </a:cubicBezTo>
                  <a:cubicBezTo>
                    <a:pt x="746" y="572"/>
                    <a:pt x="753" y="576"/>
                    <a:pt x="759" y="581"/>
                  </a:cubicBezTo>
                  <a:cubicBezTo>
                    <a:pt x="759" y="604"/>
                    <a:pt x="759" y="624"/>
                    <a:pt x="759" y="648"/>
                  </a:cubicBezTo>
                  <a:cubicBezTo>
                    <a:pt x="760" y="710"/>
                    <a:pt x="757" y="768"/>
                    <a:pt x="759" y="831"/>
                  </a:cubicBezTo>
                  <a:cubicBezTo>
                    <a:pt x="757" y="853"/>
                    <a:pt x="759" y="876"/>
                    <a:pt x="757" y="898"/>
                  </a:cubicBezTo>
                  <a:cubicBezTo>
                    <a:pt x="757" y="900"/>
                    <a:pt x="756" y="900"/>
                    <a:pt x="755" y="899"/>
                  </a:cubicBezTo>
                  <a:cubicBezTo>
                    <a:pt x="753" y="877"/>
                    <a:pt x="756" y="856"/>
                    <a:pt x="754" y="834"/>
                  </a:cubicBezTo>
                  <a:cubicBezTo>
                    <a:pt x="755" y="779"/>
                    <a:pt x="755" y="728"/>
                    <a:pt x="755" y="674"/>
                  </a:cubicBezTo>
                  <a:cubicBezTo>
                    <a:pt x="754" y="644"/>
                    <a:pt x="756" y="612"/>
                    <a:pt x="752" y="584"/>
                  </a:cubicBezTo>
                  <a:cubicBezTo>
                    <a:pt x="749" y="578"/>
                    <a:pt x="741" y="581"/>
                    <a:pt x="736" y="579"/>
                  </a:cubicBezTo>
                  <a:cubicBezTo>
                    <a:pt x="726" y="577"/>
                    <a:pt x="713" y="577"/>
                    <a:pt x="707" y="567"/>
                  </a:cubicBezTo>
                  <a:cubicBezTo>
                    <a:pt x="695" y="557"/>
                    <a:pt x="711" y="545"/>
                    <a:pt x="709" y="532"/>
                  </a:cubicBezTo>
                  <a:cubicBezTo>
                    <a:pt x="707" y="519"/>
                    <a:pt x="694" y="509"/>
                    <a:pt x="682" y="506"/>
                  </a:cubicBezTo>
                  <a:cubicBezTo>
                    <a:pt x="680" y="504"/>
                    <a:pt x="681" y="501"/>
                    <a:pt x="682" y="499"/>
                  </a:cubicBezTo>
                  <a:cubicBezTo>
                    <a:pt x="685" y="494"/>
                    <a:pt x="690" y="491"/>
                    <a:pt x="695" y="491"/>
                  </a:cubicBezTo>
                  <a:cubicBezTo>
                    <a:pt x="709" y="489"/>
                    <a:pt x="717" y="501"/>
                    <a:pt x="726" y="509"/>
                  </a:cubicBezTo>
                  <a:cubicBezTo>
                    <a:pt x="735" y="506"/>
                    <a:pt x="739" y="496"/>
                    <a:pt x="746" y="489"/>
                  </a:cubicBezTo>
                  <a:cubicBezTo>
                    <a:pt x="756" y="476"/>
                    <a:pt x="757" y="460"/>
                    <a:pt x="762" y="444"/>
                  </a:cubicBezTo>
                  <a:cubicBezTo>
                    <a:pt x="766" y="420"/>
                    <a:pt x="758" y="395"/>
                    <a:pt x="751" y="375"/>
                  </a:cubicBezTo>
                  <a:cubicBezTo>
                    <a:pt x="747" y="368"/>
                    <a:pt x="745" y="357"/>
                    <a:pt x="736" y="355"/>
                  </a:cubicBezTo>
                  <a:cubicBezTo>
                    <a:pt x="735" y="345"/>
                    <a:pt x="724" y="340"/>
                    <a:pt x="718" y="333"/>
                  </a:cubicBezTo>
                  <a:cubicBezTo>
                    <a:pt x="703" y="325"/>
                    <a:pt x="686" y="318"/>
                    <a:pt x="669" y="319"/>
                  </a:cubicBezTo>
                  <a:cubicBezTo>
                    <a:pt x="661" y="315"/>
                    <a:pt x="666" y="307"/>
                    <a:pt x="667" y="301"/>
                  </a:cubicBezTo>
                  <a:cubicBezTo>
                    <a:pt x="684" y="294"/>
                    <a:pt x="687" y="276"/>
                    <a:pt x="689" y="261"/>
                  </a:cubicBezTo>
                  <a:cubicBezTo>
                    <a:pt x="687" y="244"/>
                    <a:pt x="683" y="227"/>
                    <a:pt x="671" y="215"/>
                  </a:cubicBezTo>
                  <a:cubicBezTo>
                    <a:pt x="674" y="201"/>
                    <a:pt x="666" y="189"/>
                    <a:pt x="657" y="181"/>
                  </a:cubicBezTo>
                  <a:cubicBezTo>
                    <a:pt x="644" y="171"/>
                    <a:pt x="625" y="169"/>
                    <a:pt x="610" y="176"/>
                  </a:cubicBezTo>
                  <a:cubicBezTo>
                    <a:pt x="605" y="173"/>
                    <a:pt x="606" y="168"/>
                    <a:pt x="603" y="165"/>
                  </a:cubicBezTo>
                  <a:cubicBezTo>
                    <a:pt x="604" y="152"/>
                    <a:pt x="603" y="140"/>
                    <a:pt x="595" y="131"/>
                  </a:cubicBezTo>
                  <a:cubicBezTo>
                    <a:pt x="595" y="129"/>
                    <a:pt x="596" y="126"/>
                    <a:pt x="599" y="126"/>
                  </a:cubicBezTo>
                  <a:cubicBezTo>
                    <a:pt x="599" y="128"/>
                    <a:pt x="602" y="129"/>
                    <a:pt x="603" y="130"/>
                  </a:cubicBezTo>
                  <a:close/>
                  <a:moveTo>
                    <a:pt x="474" y="136"/>
                  </a:moveTo>
                  <a:cubicBezTo>
                    <a:pt x="473" y="134"/>
                    <a:pt x="471" y="134"/>
                    <a:pt x="470" y="134"/>
                  </a:cubicBezTo>
                  <a:cubicBezTo>
                    <a:pt x="465" y="147"/>
                    <a:pt x="465" y="147"/>
                    <a:pt x="465" y="147"/>
                  </a:cubicBezTo>
                  <a:cubicBezTo>
                    <a:pt x="461" y="152"/>
                    <a:pt x="456" y="156"/>
                    <a:pt x="453" y="160"/>
                  </a:cubicBezTo>
                  <a:cubicBezTo>
                    <a:pt x="458" y="169"/>
                    <a:pt x="467" y="177"/>
                    <a:pt x="467" y="188"/>
                  </a:cubicBezTo>
                  <a:cubicBezTo>
                    <a:pt x="472" y="190"/>
                    <a:pt x="475" y="187"/>
                    <a:pt x="479" y="186"/>
                  </a:cubicBezTo>
                  <a:cubicBezTo>
                    <a:pt x="494" y="185"/>
                    <a:pt x="512" y="193"/>
                    <a:pt x="524" y="181"/>
                  </a:cubicBezTo>
                  <a:cubicBezTo>
                    <a:pt x="527" y="177"/>
                    <a:pt x="526" y="175"/>
                    <a:pt x="526" y="171"/>
                  </a:cubicBezTo>
                  <a:cubicBezTo>
                    <a:pt x="520" y="162"/>
                    <a:pt x="508" y="163"/>
                    <a:pt x="500" y="164"/>
                  </a:cubicBezTo>
                  <a:cubicBezTo>
                    <a:pt x="496" y="162"/>
                    <a:pt x="496" y="162"/>
                    <a:pt x="496" y="162"/>
                  </a:cubicBezTo>
                  <a:cubicBezTo>
                    <a:pt x="488" y="156"/>
                    <a:pt x="489" y="147"/>
                    <a:pt x="490" y="137"/>
                  </a:cubicBezTo>
                  <a:cubicBezTo>
                    <a:pt x="488" y="137"/>
                    <a:pt x="488" y="137"/>
                    <a:pt x="488" y="137"/>
                  </a:cubicBezTo>
                  <a:cubicBezTo>
                    <a:pt x="486" y="144"/>
                    <a:pt x="483" y="150"/>
                    <a:pt x="483" y="157"/>
                  </a:cubicBezTo>
                  <a:cubicBezTo>
                    <a:pt x="484" y="161"/>
                    <a:pt x="487" y="164"/>
                    <a:pt x="490" y="166"/>
                  </a:cubicBezTo>
                  <a:cubicBezTo>
                    <a:pt x="496" y="168"/>
                    <a:pt x="503" y="170"/>
                    <a:pt x="509" y="170"/>
                  </a:cubicBezTo>
                  <a:cubicBezTo>
                    <a:pt x="512" y="171"/>
                    <a:pt x="519" y="169"/>
                    <a:pt x="519" y="176"/>
                  </a:cubicBezTo>
                  <a:cubicBezTo>
                    <a:pt x="511" y="182"/>
                    <a:pt x="498" y="182"/>
                    <a:pt x="488" y="180"/>
                  </a:cubicBezTo>
                  <a:cubicBezTo>
                    <a:pt x="482" y="177"/>
                    <a:pt x="476" y="182"/>
                    <a:pt x="471" y="176"/>
                  </a:cubicBezTo>
                  <a:cubicBezTo>
                    <a:pt x="470" y="170"/>
                    <a:pt x="463" y="165"/>
                    <a:pt x="463" y="157"/>
                  </a:cubicBezTo>
                  <a:cubicBezTo>
                    <a:pt x="471" y="154"/>
                    <a:pt x="472" y="144"/>
                    <a:pt x="474" y="136"/>
                  </a:cubicBezTo>
                  <a:close/>
                  <a:moveTo>
                    <a:pt x="562" y="236"/>
                  </a:moveTo>
                  <a:cubicBezTo>
                    <a:pt x="555" y="231"/>
                    <a:pt x="548" y="226"/>
                    <a:pt x="539" y="226"/>
                  </a:cubicBezTo>
                  <a:cubicBezTo>
                    <a:pt x="522" y="222"/>
                    <a:pt x="503" y="227"/>
                    <a:pt x="488" y="234"/>
                  </a:cubicBezTo>
                  <a:cubicBezTo>
                    <a:pt x="468" y="249"/>
                    <a:pt x="463" y="276"/>
                    <a:pt x="469" y="299"/>
                  </a:cubicBezTo>
                  <a:cubicBezTo>
                    <a:pt x="466" y="303"/>
                    <a:pt x="466" y="309"/>
                    <a:pt x="467" y="313"/>
                  </a:cubicBezTo>
                  <a:cubicBezTo>
                    <a:pt x="482" y="320"/>
                    <a:pt x="494" y="333"/>
                    <a:pt x="501" y="348"/>
                  </a:cubicBezTo>
                  <a:cubicBezTo>
                    <a:pt x="508" y="363"/>
                    <a:pt x="502" y="383"/>
                    <a:pt x="499" y="399"/>
                  </a:cubicBezTo>
                  <a:cubicBezTo>
                    <a:pt x="496" y="411"/>
                    <a:pt x="488" y="424"/>
                    <a:pt x="490" y="437"/>
                  </a:cubicBezTo>
                  <a:cubicBezTo>
                    <a:pt x="489" y="453"/>
                    <a:pt x="503" y="465"/>
                    <a:pt x="514" y="474"/>
                  </a:cubicBezTo>
                  <a:cubicBezTo>
                    <a:pt x="527" y="475"/>
                    <a:pt x="541" y="484"/>
                    <a:pt x="552" y="475"/>
                  </a:cubicBezTo>
                  <a:cubicBezTo>
                    <a:pt x="553" y="475"/>
                    <a:pt x="555" y="473"/>
                    <a:pt x="556" y="475"/>
                  </a:cubicBezTo>
                  <a:cubicBezTo>
                    <a:pt x="564" y="488"/>
                    <a:pt x="578" y="494"/>
                    <a:pt x="592" y="497"/>
                  </a:cubicBezTo>
                  <a:cubicBezTo>
                    <a:pt x="599" y="498"/>
                    <a:pt x="605" y="496"/>
                    <a:pt x="612" y="494"/>
                  </a:cubicBezTo>
                  <a:cubicBezTo>
                    <a:pt x="635" y="484"/>
                    <a:pt x="643" y="458"/>
                    <a:pt x="663" y="442"/>
                  </a:cubicBezTo>
                  <a:cubicBezTo>
                    <a:pt x="676" y="432"/>
                    <a:pt x="693" y="431"/>
                    <a:pt x="709" y="434"/>
                  </a:cubicBezTo>
                  <a:cubicBezTo>
                    <a:pt x="716" y="427"/>
                    <a:pt x="709" y="419"/>
                    <a:pt x="710" y="411"/>
                  </a:cubicBezTo>
                  <a:cubicBezTo>
                    <a:pt x="704" y="396"/>
                    <a:pt x="693" y="378"/>
                    <a:pt x="676" y="374"/>
                  </a:cubicBezTo>
                  <a:cubicBezTo>
                    <a:pt x="668" y="370"/>
                    <a:pt x="659" y="374"/>
                    <a:pt x="651" y="375"/>
                  </a:cubicBezTo>
                  <a:cubicBezTo>
                    <a:pt x="645" y="366"/>
                    <a:pt x="635" y="363"/>
                    <a:pt x="626" y="359"/>
                  </a:cubicBezTo>
                  <a:cubicBezTo>
                    <a:pt x="619" y="360"/>
                    <a:pt x="612" y="360"/>
                    <a:pt x="606" y="363"/>
                  </a:cubicBezTo>
                  <a:cubicBezTo>
                    <a:pt x="601" y="364"/>
                    <a:pt x="601" y="370"/>
                    <a:pt x="598" y="374"/>
                  </a:cubicBezTo>
                  <a:cubicBezTo>
                    <a:pt x="595" y="378"/>
                    <a:pt x="591" y="375"/>
                    <a:pt x="588" y="375"/>
                  </a:cubicBezTo>
                  <a:cubicBezTo>
                    <a:pt x="577" y="375"/>
                    <a:pt x="566" y="379"/>
                    <a:pt x="561" y="390"/>
                  </a:cubicBezTo>
                  <a:cubicBezTo>
                    <a:pt x="561" y="397"/>
                    <a:pt x="561" y="404"/>
                    <a:pt x="567" y="409"/>
                  </a:cubicBezTo>
                  <a:cubicBezTo>
                    <a:pt x="571" y="412"/>
                    <a:pt x="577" y="415"/>
                    <a:pt x="583" y="414"/>
                  </a:cubicBezTo>
                  <a:cubicBezTo>
                    <a:pt x="585" y="411"/>
                    <a:pt x="582" y="406"/>
                    <a:pt x="582" y="403"/>
                  </a:cubicBezTo>
                  <a:cubicBezTo>
                    <a:pt x="583" y="394"/>
                    <a:pt x="589" y="385"/>
                    <a:pt x="598" y="381"/>
                  </a:cubicBezTo>
                  <a:cubicBezTo>
                    <a:pt x="612" y="375"/>
                    <a:pt x="627" y="383"/>
                    <a:pt x="636" y="393"/>
                  </a:cubicBezTo>
                  <a:cubicBezTo>
                    <a:pt x="646" y="408"/>
                    <a:pt x="646" y="429"/>
                    <a:pt x="635" y="443"/>
                  </a:cubicBezTo>
                  <a:cubicBezTo>
                    <a:pt x="623" y="458"/>
                    <a:pt x="605" y="464"/>
                    <a:pt x="587" y="467"/>
                  </a:cubicBezTo>
                  <a:cubicBezTo>
                    <a:pt x="561" y="467"/>
                    <a:pt x="533" y="456"/>
                    <a:pt x="518" y="433"/>
                  </a:cubicBezTo>
                  <a:cubicBezTo>
                    <a:pt x="507" y="418"/>
                    <a:pt x="509" y="403"/>
                    <a:pt x="508" y="385"/>
                  </a:cubicBezTo>
                  <a:cubicBezTo>
                    <a:pt x="512" y="367"/>
                    <a:pt x="526" y="352"/>
                    <a:pt x="541" y="341"/>
                  </a:cubicBezTo>
                  <a:cubicBezTo>
                    <a:pt x="535" y="336"/>
                    <a:pt x="526" y="334"/>
                    <a:pt x="521" y="327"/>
                  </a:cubicBezTo>
                  <a:cubicBezTo>
                    <a:pt x="514" y="319"/>
                    <a:pt x="507" y="309"/>
                    <a:pt x="511" y="298"/>
                  </a:cubicBezTo>
                  <a:cubicBezTo>
                    <a:pt x="511" y="296"/>
                    <a:pt x="514" y="293"/>
                    <a:pt x="512" y="290"/>
                  </a:cubicBezTo>
                  <a:cubicBezTo>
                    <a:pt x="505" y="286"/>
                    <a:pt x="505" y="276"/>
                    <a:pt x="501" y="270"/>
                  </a:cubicBezTo>
                  <a:cubicBezTo>
                    <a:pt x="500" y="262"/>
                    <a:pt x="503" y="256"/>
                    <a:pt x="507" y="251"/>
                  </a:cubicBezTo>
                  <a:cubicBezTo>
                    <a:pt x="515" y="244"/>
                    <a:pt x="527" y="241"/>
                    <a:pt x="537" y="244"/>
                  </a:cubicBezTo>
                  <a:cubicBezTo>
                    <a:pt x="544" y="244"/>
                    <a:pt x="543" y="253"/>
                    <a:pt x="549" y="256"/>
                  </a:cubicBezTo>
                  <a:cubicBezTo>
                    <a:pt x="553" y="258"/>
                    <a:pt x="558" y="257"/>
                    <a:pt x="561" y="253"/>
                  </a:cubicBezTo>
                  <a:cubicBezTo>
                    <a:pt x="564" y="248"/>
                    <a:pt x="564" y="242"/>
                    <a:pt x="562" y="236"/>
                  </a:cubicBezTo>
                  <a:close/>
                  <a:moveTo>
                    <a:pt x="258" y="226"/>
                  </a:moveTo>
                  <a:cubicBezTo>
                    <a:pt x="250" y="225"/>
                    <a:pt x="250" y="225"/>
                    <a:pt x="250" y="225"/>
                  </a:cubicBezTo>
                  <a:cubicBezTo>
                    <a:pt x="235" y="227"/>
                    <a:pt x="216" y="227"/>
                    <a:pt x="211" y="246"/>
                  </a:cubicBezTo>
                  <a:cubicBezTo>
                    <a:pt x="208" y="251"/>
                    <a:pt x="213" y="254"/>
                    <a:pt x="216" y="257"/>
                  </a:cubicBezTo>
                  <a:cubicBezTo>
                    <a:pt x="219" y="258"/>
                    <a:pt x="222" y="260"/>
                    <a:pt x="225" y="258"/>
                  </a:cubicBezTo>
                  <a:cubicBezTo>
                    <a:pt x="228" y="252"/>
                    <a:pt x="231" y="247"/>
                    <a:pt x="230" y="239"/>
                  </a:cubicBezTo>
                  <a:cubicBezTo>
                    <a:pt x="236" y="233"/>
                    <a:pt x="245" y="230"/>
                    <a:pt x="254" y="231"/>
                  </a:cubicBezTo>
                  <a:cubicBezTo>
                    <a:pt x="264" y="234"/>
                    <a:pt x="273" y="240"/>
                    <a:pt x="279" y="249"/>
                  </a:cubicBezTo>
                  <a:cubicBezTo>
                    <a:pt x="279" y="251"/>
                    <a:pt x="278" y="254"/>
                    <a:pt x="281" y="256"/>
                  </a:cubicBezTo>
                  <a:cubicBezTo>
                    <a:pt x="281" y="265"/>
                    <a:pt x="283" y="271"/>
                    <a:pt x="279" y="279"/>
                  </a:cubicBezTo>
                  <a:cubicBezTo>
                    <a:pt x="278" y="287"/>
                    <a:pt x="272" y="292"/>
                    <a:pt x="268" y="299"/>
                  </a:cubicBezTo>
                  <a:cubicBezTo>
                    <a:pt x="266" y="302"/>
                    <a:pt x="262" y="299"/>
                    <a:pt x="261" y="303"/>
                  </a:cubicBezTo>
                  <a:cubicBezTo>
                    <a:pt x="264" y="312"/>
                    <a:pt x="258" y="320"/>
                    <a:pt x="255" y="329"/>
                  </a:cubicBezTo>
                  <a:cubicBezTo>
                    <a:pt x="248" y="336"/>
                    <a:pt x="240" y="340"/>
                    <a:pt x="232" y="343"/>
                  </a:cubicBezTo>
                  <a:cubicBezTo>
                    <a:pt x="231" y="345"/>
                    <a:pt x="231" y="345"/>
                    <a:pt x="231" y="345"/>
                  </a:cubicBezTo>
                  <a:cubicBezTo>
                    <a:pt x="237" y="350"/>
                    <a:pt x="243" y="354"/>
                    <a:pt x="248" y="361"/>
                  </a:cubicBezTo>
                  <a:cubicBezTo>
                    <a:pt x="252" y="365"/>
                    <a:pt x="249" y="374"/>
                    <a:pt x="257" y="373"/>
                  </a:cubicBezTo>
                  <a:cubicBezTo>
                    <a:pt x="261" y="368"/>
                    <a:pt x="254" y="365"/>
                    <a:pt x="255" y="361"/>
                  </a:cubicBezTo>
                  <a:cubicBezTo>
                    <a:pt x="264" y="329"/>
                    <a:pt x="264" y="329"/>
                    <a:pt x="264" y="329"/>
                  </a:cubicBezTo>
                  <a:cubicBezTo>
                    <a:pt x="269" y="317"/>
                    <a:pt x="280" y="308"/>
                    <a:pt x="290" y="298"/>
                  </a:cubicBezTo>
                  <a:cubicBezTo>
                    <a:pt x="296" y="280"/>
                    <a:pt x="289" y="264"/>
                    <a:pt x="284" y="247"/>
                  </a:cubicBezTo>
                  <a:cubicBezTo>
                    <a:pt x="279" y="237"/>
                    <a:pt x="268" y="231"/>
                    <a:pt x="258" y="226"/>
                  </a:cubicBezTo>
                  <a:close/>
                  <a:moveTo>
                    <a:pt x="561" y="244"/>
                  </a:moveTo>
                  <a:cubicBezTo>
                    <a:pt x="548" y="230"/>
                    <a:pt x="529" y="232"/>
                    <a:pt x="512" y="232"/>
                  </a:cubicBezTo>
                  <a:cubicBezTo>
                    <a:pt x="494" y="237"/>
                    <a:pt x="481" y="253"/>
                    <a:pt x="475" y="270"/>
                  </a:cubicBezTo>
                  <a:cubicBezTo>
                    <a:pt x="473" y="282"/>
                    <a:pt x="473" y="296"/>
                    <a:pt x="474" y="308"/>
                  </a:cubicBezTo>
                  <a:cubicBezTo>
                    <a:pt x="476" y="310"/>
                    <a:pt x="477" y="312"/>
                    <a:pt x="480" y="313"/>
                  </a:cubicBezTo>
                  <a:cubicBezTo>
                    <a:pt x="492" y="322"/>
                    <a:pt x="502" y="334"/>
                    <a:pt x="508" y="348"/>
                  </a:cubicBezTo>
                  <a:cubicBezTo>
                    <a:pt x="512" y="350"/>
                    <a:pt x="507" y="357"/>
                    <a:pt x="512" y="358"/>
                  </a:cubicBezTo>
                  <a:cubicBezTo>
                    <a:pt x="517" y="352"/>
                    <a:pt x="523" y="349"/>
                    <a:pt x="528" y="345"/>
                  </a:cubicBezTo>
                  <a:cubicBezTo>
                    <a:pt x="529" y="342"/>
                    <a:pt x="529" y="342"/>
                    <a:pt x="529" y="342"/>
                  </a:cubicBezTo>
                  <a:cubicBezTo>
                    <a:pt x="518" y="333"/>
                    <a:pt x="508" y="321"/>
                    <a:pt x="508" y="305"/>
                  </a:cubicBezTo>
                  <a:cubicBezTo>
                    <a:pt x="507" y="301"/>
                    <a:pt x="510" y="297"/>
                    <a:pt x="508" y="294"/>
                  </a:cubicBezTo>
                  <a:cubicBezTo>
                    <a:pt x="498" y="290"/>
                    <a:pt x="497" y="278"/>
                    <a:pt x="496" y="268"/>
                  </a:cubicBezTo>
                  <a:cubicBezTo>
                    <a:pt x="496" y="255"/>
                    <a:pt x="505" y="243"/>
                    <a:pt x="516" y="238"/>
                  </a:cubicBezTo>
                  <a:cubicBezTo>
                    <a:pt x="541" y="238"/>
                    <a:pt x="541" y="238"/>
                    <a:pt x="541" y="238"/>
                  </a:cubicBezTo>
                  <a:cubicBezTo>
                    <a:pt x="546" y="238"/>
                    <a:pt x="544" y="244"/>
                    <a:pt x="548" y="246"/>
                  </a:cubicBezTo>
                  <a:cubicBezTo>
                    <a:pt x="552" y="249"/>
                    <a:pt x="556" y="253"/>
                    <a:pt x="560" y="249"/>
                  </a:cubicBezTo>
                  <a:cubicBezTo>
                    <a:pt x="561" y="247"/>
                    <a:pt x="561" y="246"/>
                    <a:pt x="561" y="244"/>
                  </a:cubicBezTo>
                  <a:close/>
                  <a:moveTo>
                    <a:pt x="394" y="254"/>
                  </a:moveTo>
                  <a:cubicBezTo>
                    <a:pt x="385" y="236"/>
                    <a:pt x="385" y="236"/>
                    <a:pt x="385" y="236"/>
                  </a:cubicBezTo>
                  <a:cubicBezTo>
                    <a:pt x="383" y="236"/>
                    <a:pt x="381" y="234"/>
                    <a:pt x="379" y="236"/>
                  </a:cubicBezTo>
                  <a:cubicBezTo>
                    <a:pt x="376" y="249"/>
                    <a:pt x="367" y="262"/>
                    <a:pt x="354" y="267"/>
                  </a:cubicBezTo>
                  <a:cubicBezTo>
                    <a:pt x="346" y="269"/>
                    <a:pt x="336" y="263"/>
                    <a:pt x="331" y="273"/>
                  </a:cubicBezTo>
                  <a:cubicBezTo>
                    <a:pt x="333" y="284"/>
                    <a:pt x="338" y="296"/>
                    <a:pt x="334" y="308"/>
                  </a:cubicBezTo>
                  <a:cubicBezTo>
                    <a:pt x="351" y="313"/>
                    <a:pt x="372" y="323"/>
                    <a:pt x="376" y="343"/>
                  </a:cubicBezTo>
                  <a:cubicBezTo>
                    <a:pt x="378" y="353"/>
                    <a:pt x="377" y="364"/>
                    <a:pt x="380" y="373"/>
                  </a:cubicBezTo>
                  <a:cubicBezTo>
                    <a:pt x="379" y="387"/>
                    <a:pt x="365" y="395"/>
                    <a:pt x="354" y="400"/>
                  </a:cubicBezTo>
                  <a:cubicBezTo>
                    <a:pt x="347" y="403"/>
                    <a:pt x="336" y="402"/>
                    <a:pt x="331" y="395"/>
                  </a:cubicBezTo>
                  <a:cubicBezTo>
                    <a:pt x="328" y="389"/>
                    <a:pt x="328" y="382"/>
                    <a:pt x="329" y="374"/>
                  </a:cubicBezTo>
                  <a:cubicBezTo>
                    <a:pt x="333" y="364"/>
                    <a:pt x="349" y="363"/>
                    <a:pt x="346" y="349"/>
                  </a:cubicBezTo>
                  <a:cubicBezTo>
                    <a:pt x="343" y="344"/>
                    <a:pt x="340" y="339"/>
                    <a:pt x="334" y="336"/>
                  </a:cubicBezTo>
                  <a:cubicBezTo>
                    <a:pt x="328" y="332"/>
                    <a:pt x="320" y="335"/>
                    <a:pt x="314" y="338"/>
                  </a:cubicBezTo>
                  <a:cubicBezTo>
                    <a:pt x="303" y="345"/>
                    <a:pt x="297" y="357"/>
                    <a:pt x="293" y="369"/>
                  </a:cubicBezTo>
                  <a:cubicBezTo>
                    <a:pt x="294" y="385"/>
                    <a:pt x="293" y="400"/>
                    <a:pt x="304" y="413"/>
                  </a:cubicBezTo>
                  <a:cubicBezTo>
                    <a:pt x="309" y="422"/>
                    <a:pt x="319" y="428"/>
                    <a:pt x="328" y="432"/>
                  </a:cubicBezTo>
                  <a:cubicBezTo>
                    <a:pt x="328" y="441"/>
                    <a:pt x="335" y="448"/>
                    <a:pt x="338" y="455"/>
                  </a:cubicBezTo>
                  <a:cubicBezTo>
                    <a:pt x="350" y="473"/>
                    <a:pt x="373" y="475"/>
                    <a:pt x="393" y="472"/>
                  </a:cubicBezTo>
                  <a:cubicBezTo>
                    <a:pt x="408" y="472"/>
                    <a:pt x="418" y="460"/>
                    <a:pt x="429" y="452"/>
                  </a:cubicBezTo>
                  <a:cubicBezTo>
                    <a:pt x="436" y="443"/>
                    <a:pt x="437" y="430"/>
                    <a:pt x="441" y="420"/>
                  </a:cubicBezTo>
                  <a:cubicBezTo>
                    <a:pt x="452" y="413"/>
                    <a:pt x="452" y="413"/>
                    <a:pt x="452" y="413"/>
                  </a:cubicBezTo>
                  <a:cubicBezTo>
                    <a:pt x="467" y="401"/>
                    <a:pt x="467" y="381"/>
                    <a:pt x="463" y="365"/>
                  </a:cubicBezTo>
                  <a:cubicBezTo>
                    <a:pt x="459" y="357"/>
                    <a:pt x="453" y="348"/>
                    <a:pt x="445" y="344"/>
                  </a:cubicBezTo>
                  <a:cubicBezTo>
                    <a:pt x="438" y="343"/>
                    <a:pt x="432" y="345"/>
                    <a:pt x="427" y="347"/>
                  </a:cubicBezTo>
                  <a:cubicBezTo>
                    <a:pt x="420" y="349"/>
                    <a:pt x="423" y="357"/>
                    <a:pt x="420" y="362"/>
                  </a:cubicBezTo>
                  <a:cubicBezTo>
                    <a:pt x="423" y="364"/>
                    <a:pt x="428" y="366"/>
                    <a:pt x="428" y="370"/>
                  </a:cubicBezTo>
                  <a:cubicBezTo>
                    <a:pt x="431" y="376"/>
                    <a:pt x="429" y="382"/>
                    <a:pt x="426" y="387"/>
                  </a:cubicBezTo>
                  <a:cubicBezTo>
                    <a:pt x="422" y="394"/>
                    <a:pt x="415" y="395"/>
                    <a:pt x="409" y="397"/>
                  </a:cubicBezTo>
                  <a:cubicBezTo>
                    <a:pt x="401" y="397"/>
                    <a:pt x="395" y="392"/>
                    <a:pt x="391" y="386"/>
                  </a:cubicBezTo>
                  <a:cubicBezTo>
                    <a:pt x="389" y="379"/>
                    <a:pt x="384" y="371"/>
                    <a:pt x="386" y="364"/>
                  </a:cubicBezTo>
                  <a:cubicBezTo>
                    <a:pt x="382" y="346"/>
                    <a:pt x="390" y="330"/>
                    <a:pt x="405" y="320"/>
                  </a:cubicBezTo>
                  <a:cubicBezTo>
                    <a:pt x="411" y="316"/>
                    <a:pt x="419" y="315"/>
                    <a:pt x="425" y="310"/>
                  </a:cubicBezTo>
                  <a:cubicBezTo>
                    <a:pt x="425" y="296"/>
                    <a:pt x="425" y="284"/>
                    <a:pt x="430" y="271"/>
                  </a:cubicBezTo>
                  <a:cubicBezTo>
                    <a:pt x="429" y="269"/>
                    <a:pt x="429" y="269"/>
                    <a:pt x="429" y="269"/>
                  </a:cubicBezTo>
                  <a:cubicBezTo>
                    <a:pt x="416" y="266"/>
                    <a:pt x="402" y="264"/>
                    <a:pt x="394" y="254"/>
                  </a:cubicBezTo>
                  <a:close/>
                  <a:moveTo>
                    <a:pt x="395" y="267"/>
                  </a:moveTo>
                  <a:cubicBezTo>
                    <a:pt x="390" y="262"/>
                    <a:pt x="387" y="256"/>
                    <a:pt x="381" y="252"/>
                  </a:cubicBezTo>
                  <a:cubicBezTo>
                    <a:pt x="373" y="267"/>
                    <a:pt x="358" y="276"/>
                    <a:pt x="341" y="277"/>
                  </a:cubicBezTo>
                  <a:cubicBezTo>
                    <a:pt x="341" y="284"/>
                    <a:pt x="343" y="293"/>
                    <a:pt x="344" y="300"/>
                  </a:cubicBezTo>
                  <a:cubicBezTo>
                    <a:pt x="346" y="303"/>
                    <a:pt x="350" y="303"/>
                    <a:pt x="351" y="306"/>
                  </a:cubicBezTo>
                  <a:cubicBezTo>
                    <a:pt x="364" y="312"/>
                    <a:pt x="372" y="321"/>
                    <a:pt x="382" y="331"/>
                  </a:cubicBezTo>
                  <a:cubicBezTo>
                    <a:pt x="387" y="327"/>
                    <a:pt x="392" y="319"/>
                    <a:pt x="398" y="315"/>
                  </a:cubicBezTo>
                  <a:cubicBezTo>
                    <a:pt x="404" y="311"/>
                    <a:pt x="411" y="309"/>
                    <a:pt x="416" y="304"/>
                  </a:cubicBezTo>
                  <a:cubicBezTo>
                    <a:pt x="415" y="294"/>
                    <a:pt x="419" y="284"/>
                    <a:pt x="419" y="274"/>
                  </a:cubicBezTo>
                  <a:cubicBezTo>
                    <a:pt x="411" y="272"/>
                    <a:pt x="402" y="271"/>
                    <a:pt x="395" y="267"/>
                  </a:cubicBezTo>
                  <a:close/>
                  <a:moveTo>
                    <a:pt x="628" y="267"/>
                  </a:moveTo>
                  <a:cubicBezTo>
                    <a:pt x="626" y="277"/>
                    <a:pt x="624" y="289"/>
                    <a:pt x="634" y="296"/>
                  </a:cubicBezTo>
                  <a:cubicBezTo>
                    <a:pt x="640" y="303"/>
                    <a:pt x="650" y="302"/>
                    <a:pt x="656" y="308"/>
                  </a:cubicBezTo>
                  <a:cubicBezTo>
                    <a:pt x="658" y="310"/>
                    <a:pt x="655" y="312"/>
                    <a:pt x="654" y="312"/>
                  </a:cubicBezTo>
                  <a:cubicBezTo>
                    <a:pt x="639" y="310"/>
                    <a:pt x="626" y="305"/>
                    <a:pt x="612" y="308"/>
                  </a:cubicBezTo>
                  <a:cubicBezTo>
                    <a:pt x="605" y="309"/>
                    <a:pt x="599" y="314"/>
                    <a:pt x="593" y="312"/>
                  </a:cubicBezTo>
                  <a:cubicBezTo>
                    <a:pt x="592" y="309"/>
                    <a:pt x="591" y="306"/>
                    <a:pt x="594" y="304"/>
                  </a:cubicBezTo>
                  <a:cubicBezTo>
                    <a:pt x="612" y="297"/>
                    <a:pt x="613" y="279"/>
                    <a:pt x="617" y="263"/>
                  </a:cubicBezTo>
                  <a:cubicBezTo>
                    <a:pt x="620" y="258"/>
                    <a:pt x="628" y="261"/>
                    <a:pt x="628" y="267"/>
                  </a:cubicBezTo>
                  <a:close/>
                  <a:moveTo>
                    <a:pt x="384" y="264"/>
                  </a:moveTo>
                  <a:cubicBezTo>
                    <a:pt x="380" y="262"/>
                    <a:pt x="378" y="267"/>
                    <a:pt x="376" y="269"/>
                  </a:cubicBezTo>
                  <a:cubicBezTo>
                    <a:pt x="369" y="277"/>
                    <a:pt x="359" y="281"/>
                    <a:pt x="350" y="282"/>
                  </a:cubicBezTo>
                  <a:cubicBezTo>
                    <a:pt x="348" y="285"/>
                    <a:pt x="349" y="291"/>
                    <a:pt x="350" y="295"/>
                  </a:cubicBezTo>
                  <a:cubicBezTo>
                    <a:pt x="357" y="296"/>
                    <a:pt x="363" y="302"/>
                    <a:pt x="367" y="306"/>
                  </a:cubicBezTo>
                  <a:cubicBezTo>
                    <a:pt x="372" y="310"/>
                    <a:pt x="375" y="317"/>
                    <a:pt x="381" y="318"/>
                  </a:cubicBezTo>
                  <a:cubicBezTo>
                    <a:pt x="389" y="309"/>
                    <a:pt x="400" y="304"/>
                    <a:pt x="411" y="300"/>
                  </a:cubicBezTo>
                  <a:cubicBezTo>
                    <a:pt x="411" y="294"/>
                    <a:pt x="414" y="286"/>
                    <a:pt x="411" y="279"/>
                  </a:cubicBezTo>
                  <a:cubicBezTo>
                    <a:pt x="401" y="277"/>
                    <a:pt x="391" y="273"/>
                    <a:pt x="384" y="264"/>
                  </a:cubicBezTo>
                  <a:close/>
                  <a:moveTo>
                    <a:pt x="152" y="280"/>
                  </a:moveTo>
                  <a:cubicBezTo>
                    <a:pt x="151" y="275"/>
                    <a:pt x="151" y="269"/>
                    <a:pt x="147" y="266"/>
                  </a:cubicBezTo>
                  <a:cubicBezTo>
                    <a:pt x="145" y="265"/>
                    <a:pt x="142" y="265"/>
                    <a:pt x="141" y="267"/>
                  </a:cubicBezTo>
                  <a:cubicBezTo>
                    <a:pt x="140" y="274"/>
                    <a:pt x="144" y="280"/>
                    <a:pt x="145" y="287"/>
                  </a:cubicBezTo>
                  <a:cubicBezTo>
                    <a:pt x="144" y="300"/>
                    <a:pt x="131" y="305"/>
                    <a:pt x="120" y="308"/>
                  </a:cubicBezTo>
                  <a:cubicBezTo>
                    <a:pt x="118" y="310"/>
                    <a:pt x="121" y="312"/>
                    <a:pt x="122" y="314"/>
                  </a:cubicBezTo>
                  <a:cubicBezTo>
                    <a:pt x="123" y="317"/>
                    <a:pt x="127" y="319"/>
                    <a:pt x="131" y="319"/>
                  </a:cubicBezTo>
                  <a:cubicBezTo>
                    <a:pt x="142" y="313"/>
                    <a:pt x="156" y="308"/>
                    <a:pt x="168" y="311"/>
                  </a:cubicBezTo>
                  <a:cubicBezTo>
                    <a:pt x="170" y="313"/>
                    <a:pt x="172" y="309"/>
                    <a:pt x="171" y="307"/>
                  </a:cubicBezTo>
                  <a:cubicBezTo>
                    <a:pt x="159" y="302"/>
                    <a:pt x="158" y="289"/>
                    <a:pt x="152" y="280"/>
                  </a:cubicBezTo>
                  <a:close/>
                  <a:moveTo>
                    <a:pt x="339" y="353"/>
                  </a:moveTo>
                  <a:cubicBezTo>
                    <a:pt x="336" y="346"/>
                    <a:pt x="329" y="339"/>
                    <a:pt x="321" y="343"/>
                  </a:cubicBezTo>
                  <a:cubicBezTo>
                    <a:pt x="314" y="349"/>
                    <a:pt x="305" y="354"/>
                    <a:pt x="303" y="363"/>
                  </a:cubicBezTo>
                  <a:cubicBezTo>
                    <a:pt x="297" y="384"/>
                    <a:pt x="304" y="408"/>
                    <a:pt x="322" y="420"/>
                  </a:cubicBezTo>
                  <a:cubicBezTo>
                    <a:pt x="326" y="423"/>
                    <a:pt x="332" y="421"/>
                    <a:pt x="335" y="425"/>
                  </a:cubicBezTo>
                  <a:cubicBezTo>
                    <a:pt x="336" y="432"/>
                    <a:pt x="337" y="441"/>
                    <a:pt x="343" y="447"/>
                  </a:cubicBezTo>
                  <a:cubicBezTo>
                    <a:pt x="354" y="466"/>
                    <a:pt x="380" y="466"/>
                    <a:pt x="400" y="463"/>
                  </a:cubicBezTo>
                  <a:cubicBezTo>
                    <a:pt x="410" y="457"/>
                    <a:pt x="422" y="450"/>
                    <a:pt x="426" y="439"/>
                  </a:cubicBezTo>
                  <a:cubicBezTo>
                    <a:pt x="432" y="431"/>
                    <a:pt x="429" y="423"/>
                    <a:pt x="433" y="415"/>
                  </a:cubicBezTo>
                  <a:cubicBezTo>
                    <a:pt x="442" y="410"/>
                    <a:pt x="451" y="404"/>
                    <a:pt x="455" y="394"/>
                  </a:cubicBezTo>
                  <a:cubicBezTo>
                    <a:pt x="461" y="379"/>
                    <a:pt x="455" y="364"/>
                    <a:pt x="445" y="354"/>
                  </a:cubicBezTo>
                  <a:cubicBezTo>
                    <a:pt x="441" y="351"/>
                    <a:pt x="434" y="351"/>
                    <a:pt x="430" y="354"/>
                  </a:cubicBezTo>
                  <a:cubicBezTo>
                    <a:pt x="430" y="355"/>
                    <a:pt x="430" y="357"/>
                    <a:pt x="430" y="358"/>
                  </a:cubicBezTo>
                  <a:cubicBezTo>
                    <a:pt x="434" y="362"/>
                    <a:pt x="436" y="366"/>
                    <a:pt x="437" y="370"/>
                  </a:cubicBezTo>
                  <a:cubicBezTo>
                    <a:pt x="441" y="382"/>
                    <a:pt x="436" y="395"/>
                    <a:pt x="426" y="403"/>
                  </a:cubicBezTo>
                  <a:cubicBezTo>
                    <a:pt x="420" y="410"/>
                    <a:pt x="406" y="401"/>
                    <a:pt x="404" y="411"/>
                  </a:cubicBezTo>
                  <a:cubicBezTo>
                    <a:pt x="410" y="411"/>
                    <a:pt x="416" y="414"/>
                    <a:pt x="422" y="412"/>
                  </a:cubicBezTo>
                  <a:cubicBezTo>
                    <a:pt x="425" y="414"/>
                    <a:pt x="422" y="416"/>
                    <a:pt x="423" y="419"/>
                  </a:cubicBezTo>
                  <a:cubicBezTo>
                    <a:pt x="421" y="434"/>
                    <a:pt x="411" y="449"/>
                    <a:pt x="397" y="456"/>
                  </a:cubicBezTo>
                  <a:cubicBezTo>
                    <a:pt x="382" y="461"/>
                    <a:pt x="365" y="460"/>
                    <a:pt x="353" y="450"/>
                  </a:cubicBezTo>
                  <a:cubicBezTo>
                    <a:pt x="345" y="443"/>
                    <a:pt x="341" y="431"/>
                    <a:pt x="344" y="421"/>
                  </a:cubicBezTo>
                  <a:cubicBezTo>
                    <a:pt x="347" y="420"/>
                    <a:pt x="349" y="414"/>
                    <a:pt x="353" y="418"/>
                  </a:cubicBezTo>
                  <a:cubicBezTo>
                    <a:pt x="354" y="424"/>
                    <a:pt x="357" y="430"/>
                    <a:pt x="360" y="435"/>
                  </a:cubicBezTo>
                  <a:cubicBezTo>
                    <a:pt x="364" y="440"/>
                    <a:pt x="369" y="446"/>
                    <a:pt x="375" y="447"/>
                  </a:cubicBezTo>
                  <a:cubicBezTo>
                    <a:pt x="386" y="442"/>
                    <a:pt x="396" y="433"/>
                    <a:pt x="402" y="423"/>
                  </a:cubicBezTo>
                  <a:cubicBezTo>
                    <a:pt x="403" y="420"/>
                    <a:pt x="404" y="416"/>
                    <a:pt x="401" y="415"/>
                  </a:cubicBezTo>
                  <a:cubicBezTo>
                    <a:pt x="396" y="423"/>
                    <a:pt x="388" y="430"/>
                    <a:pt x="381" y="437"/>
                  </a:cubicBezTo>
                  <a:cubicBezTo>
                    <a:pt x="369" y="441"/>
                    <a:pt x="367" y="425"/>
                    <a:pt x="360" y="420"/>
                  </a:cubicBezTo>
                  <a:cubicBezTo>
                    <a:pt x="360" y="416"/>
                    <a:pt x="360" y="412"/>
                    <a:pt x="356" y="409"/>
                  </a:cubicBezTo>
                  <a:cubicBezTo>
                    <a:pt x="348" y="410"/>
                    <a:pt x="336" y="411"/>
                    <a:pt x="330" y="405"/>
                  </a:cubicBezTo>
                  <a:cubicBezTo>
                    <a:pt x="321" y="400"/>
                    <a:pt x="322" y="389"/>
                    <a:pt x="319" y="381"/>
                  </a:cubicBezTo>
                  <a:cubicBezTo>
                    <a:pt x="321" y="375"/>
                    <a:pt x="323" y="368"/>
                    <a:pt x="328" y="364"/>
                  </a:cubicBezTo>
                  <a:cubicBezTo>
                    <a:pt x="330" y="358"/>
                    <a:pt x="338" y="359"/>
                    <a:pt x="339" y="353"/>
                  </a:cubicBezTo>
                  <a:close/>
                  <a:moveTo>
                    <a:pt x="651" y="384"/>
                  </a:moveTo>
                  <a:cubicBezTo>
                    <a:pt x="659" y="384"/>
                    <a:pt x="666" y="378"/>
                    <a:pt x="675" y="381"/>
                  </a:cubicBezTo>
                  <a:cubicBezTo>
                    <a:pt x="693" y="388"/>
                    <a:pt x="704" y="405"/>
                    <a:pt x="704" y="424"/>
                  </a:cubicBezTo>
                  <a:cubicBezTo>
                    <a:pt x="702" y="430"/>
                    <a:pt x="696" y="423"/>
                    <a:pt x="693" y="424"/>
                  </a:cubicBezTo>
                  <a:cubicBezTo>
                    <a:pt x="674" y="420"/>
                    <a:pt x="658" y="431"/>
                    <a:pt x="648" y="445"/>
                  </a:cubicBezTo>
                  <a:cubicBezTo>
                    <a:pt x="646" y="446"/>
                    <a:pt x="646" y="444"/>
                    <a:pt x="646" y="442"/>
                  </a:cubicBezTo>
                  <a:cubicBezTo>
                    <a:pt x="647" y="439"/>
                    <a:pt x="649" y="435"/>
                    <a:pt x="651" y="433"/>
                  </a:cubicBezTo>
                  <a:cubicBezTo>
                    <a:pt x="653" y="413"/>
                    <a:pt x="651" y="392"/>
                    <a:pt x="634" y="379"/>
                  </a:cubicBezTo>
                  <a:cubicBezTo>
                    <a:pt x="627" y="378"/>
                    <a:pt x="620" y="374"/>
                    <a:pt x="613" y="373"/>
                  </a:cubicBezTo>
                  <a:cubicBezTo>
                    <a:pt x="611" y="371"/>
                    <a:pt x="614" y="369"/>
                    <a:pt x="615" y="369"/>
                  </a:cubicBezTo>
                  <a:cubicBezTo>
                    <a:pt x="618" y="368"/>
                    <a:pt x="618" y="368"/>
                    <a:pt x="618" y="368"/>
                  </a:cubicBezTo>
                  <a:cubicBezTo>
                    <a:pt x="630" y="371"/>
                    <a:pt x="643" y="374"/>
                    <a:pt x="651" y="384"/>
                  </a:cubicBezTo>
                  <a:close/>
                  <a:moveTo>
                    <a:pt x="188" y="384"/>
                  </a:moveTo>
                  <a:cubicBezTo>
                    <a:pt x="181" y="374"/>
                    <a:pt x="169" y="369"/>
                    <a:pt x="158" y="369"/>
                  </a:cubicBezTo>
                  <a:cubicBezTo>
                    <a:pt x="148" y="371"/>
                    <a:pt x="140" y="375"/>
                    <a:pt x="133" y="382"/>
                  </a:cubicBezTo>
                  <a:cubicBezTo>
                    <a:pt x="128" y="385"/>
                    <a:pt x="123" y="381"/>
                    <a:pt x="118" y="380"/>
                  </a:cubicBezTo>
                  <a:cubicBezTo>
                    <a:pt x="105" y="378"/>
                    <a:pt x="93" y="383"/>
                    <a:pt x="82" y="390"/>
                  </a:cubicBezTo>
                  <a:cubicBezTo>
                    <a:pt x="75" y="399"/>
                    <a:pt x="69" y="407"/>
                    <a:pt x="69" y="419"/>
                  </a:cubicBezTo>
                  <a:cubicBezTo>
                    <a:pt x="74" y="428"/>
                    <a:pt x="87" y="420"/>
                    <a:pt x="93" y="428"/>
                  </a:cubicBezTo>
                  <a:cubicBezTo>
                    <a:pt x="106" y="432"/>
                    <a:pt x="117" y="442"/>
                    <a:pt x="123" y="453"/>
                  </a:cubicBezTo>
                  <a:cubicBezTo>
                    <a:pt x="125" y="454"/>
                    <a:pt x="125" y="452"/>
                    <a:pt x="125" y="451"/>
                  </a:cubicBezTo>
                  <a:cubicBezTo>
                    <a:pt x="120" y="436"/>
                    <a:pt x="121" y="421"/>
                    <a:pt x="125" y="406"/>
                  </a:cubicBezTo>
                  <a:cubicBezTo>
                    <a:pt x="131" y="390"/>
                    <a:pt x="148" y="388"/>
                    <a:pt x="163" y="387"/>
                  </a:cubicBezTo>
                  <a:cubicBezTo>
                    <a:pt x="177" y="387"/>
                    <a:pt x="187" y="395"/>
                    <a:pt x="193" y="407"/>
                  </a:cubicBezTo>
                  <a:cubicBezTo>
                    <a:pt x="194" y="409"/>
                    <a:pt x="196" y="406"/>
                    <a:pt x="196" y="405"/>
                  </a:cubicBezTo>
                  <a:cubicBezTo>
                    <a:pt x="194" y="398"/>
                    <a:pt x="193" y="390"/>
                    <a:pt x="188" y="384"/>
                  </a:cubicBezTo>
                  <a:close/>
                  <a:moveTo>
                    <a:pt x="411" y="373"/>
                  </a:moveTo>
                  <a:cubicBezTo>
                    <a:pt x="411" y="372"/>
                    <a:pt x="410" y="371"/>
                    <a:pt x="409" y="371"/>
                  </a:cubicBezTo>
                  <a:cubicBezTo>
                    <a:pt x="409" y="373"/>
                    <a:pt x="409" y="373"/>
                    <a:pt x="410" y="374"/>
                  </a:cubicBezTo>
                  <a:cubicBezTo>
                    <a:pt x="411" y="373"/>
                    <a:pt x="411" y="373"/>
                    <a:pt x="411" y="373"/>
                  </a:cubicBezTo>
                  <a:close/>
                  <a:moveTo>
                    <a:pt x="582" y="388"/>
                  </a:moveTo>
                  <a:cubicBezTo>
                    <a:pt x="581" y="385"/>
                    <a:pt x="579" y="384"/>
                    <a:pt x="576" y="384"/>
                  </a:cubicBezTo>
                  <a:cubicBezTo>
                    <a:pt x="571" y="386"/>
                    <a:pt x="566" y="391"/>
                    <a:pt x="566" y="398"/>
                  </a:cubicBezTo>
                  <a:cubicBezTo>
                    <a:pt x="568" y="400"/>
                    <a:pt x="570" y="405"/>
                    <a:pt x="574" y="406"/>
                  </a:cubicBezTo>
                  <a:cubicBezTo>
                    <a:pt x="583" y="404"/>
                    <a:pt x="577" y="394"/>
                    <a:pt x="582" y="388"/>
                  </a:cubicBezTo>
                  <a:close/>
                  <a:moveTo>
                    <a:pt x="394" y="401"/>
                  </a:moveTo>
                  <a:cubicBezTo>
                    <a:pt x="389" y="398"/>
                    <a:pt x="387" y="390"/>
                    <a:pt x="381" y="389"/>
                  </a:cubicBezTo>
                  <a:cubicBezTo>
                    <a:pt x="377" y="394"/>
                    <a:pt x="369" y="398"/>
                    <a:pt x="366" y="404"/>
                  </a:cubicBezTo>
                  <a:cubicBezTo>
                    <a:pt x="366" y="411"/>
                    <a:pt x="367" y="418"/>
                    <a:pt x="372" y="424"/>
                  </a:cubicBezTo>
                  <a:cubicBezTo>
                    <a:pt x="376" y="428"/>
                    <a:pt x="379" y="421"/>
                    <a:pt x="383" y="421"/>
                  </a:cubicBezTo>
                  <a:cubicBezTo>
                    <a:pt x="389" y="415"/>
                    <a:pt x="396" y="409"/>
                    <a:pt x="394" y="401"/>
                  </a:cubicBezTo>
                  <a:close/>
                  <a:moveTo>
                    <a:pt x="508" y="428"/>
                  </a:moveTo>
                  <a:cubicBezTo>
                    <a:pt x="507" y="423"/>
                    <a:pt x="508" y="416"/>
                    <a:pt x="505" y="413"/>
                  </a:cubicBezTo>
                  <a:cubicBezTo>
                    <a:pt x="503" y="411"/>
                    <a:pt x="502" y="413"/>
                    <a:pt x="500" y="414"/>
                  </a:cubicBezTo>
                  <a:cubicBezTo>
                    <a:pt x="496" y="423"/>
                    <a:pt x="500" y="434"/>
                    <a:pt x="500" y="444"/>
                  </a:cubicBezTo>
                  <a:cubicBezTo>
                    <a:pt x="507" y="456"/>
                    <a:pt x="507" y="456"/>
                    <a:pt x="507" y="456"/>
                  </a:cubicBezTo>
                  <a:cubicBezTo>
                    <a:pt x="517" y="466"/>
                    <a:pt x="531" y="471"/>
                    <a:pt x="546" y="471"/>
                  </a:cubicBezTo>
                  <a:cubicBezTo>
                    <a:pt x="548" y="470"/>
                    <a:pt x="551" y="468"/>
                    <a:pt x="549" y="465"/>
                  </a:cubicBezTo>
                  <a:cubicBezTo>
                    <a:pt x="532" y="460"/>
                    <a:pt x="515" y="445"/>
                    <a:pt x="508" y="428"/>
                  </a:cubicBezTo>
                  <a:close/>
                  <a:moveTo>
                    <a:pt x="632" y="464"/>
                  </a:moveTo>
                  <a:cubicBezTo>
                    <a:pt x="628" y="455"/>
                    <a:pt x="622" y="467"/>
                    <a:pt x="616" y="469"/>
                  </a:cubicBezTo>
                  <a:cubicBezTo>
                    <a:pt x="603" y="477"/>
                    <a:pt x="585" y="469"/>
                    <a:pt x="570" y="474"/>
                  </a:cubicBezTo>
                  <a:cubicBezTo>
                    <a:pt x="573" y="485"/>
                    <a:pt x="585" y="487"/>
                    <a:pt x="595" y="489"/>
                  </a:cubicBezTo>
                  <a:cubicBezTo>
                    <a:pt x="599" y="489"/>
                    <a:pt x="603" y="487"/>
                    <a:pt x="606" y="489"/>
                  </a:cubicBezTo>
                  <a:cubicBezTo>
                    <a:pt x="612" y="483"/>
                    <a:pt x="622" y="479"/>
                    <a:pt x="627" y="471"/>
                  </a:cubicBezTo>
                  <a:cubicBezTo>
                    <a:pt x="628" y="468"/>
                    <a:pt x="632" y="468"/>
                    <a:pt x="632" y="464"/>
                  </a:cubicBezTo>
                  <a:close/>
                  <a:moveTo>
                    <a:pt x="153" y="474"/>
                  </a:moveTo>
                  <a:cubicBezTo>
                    <a:pt x="150" y="473"/>
                    <a:pt x="147" y="470"/>
                    <a:pt x="143" y="471"/>
                  </a:cubicBezTo>
                  <a:cubicBezTo>
                    <a:pt x="142" y="471"/>
                    <a:pt x="140" y="472"/>
                    <a:pt x="141" y="474"/>
                  </a:cubicBezTo>
                  <a:cubicBezTo>
                    <a:pt x="147" y="483"/>
                    <a:pt x="156" y="493"/>
                    <a:pt x="168" y="494"/>
                  </a:cubicBezTo>
                  <a:cubicBezTo>
                    <a:pt x="179" y="497"/>
                    <a:pt x="190" y="493"/>
                    <a:pt x="198" y="485"/>
                  </a:cubicBezTo>
                  <a:cubicBezTo>
                    <a:pt x="198" y="483"/>
                    <a:pt x="198" y="480"/>
                    <a:pt x="197" y="479"/>
                  </a:cubicBezTo>
                  <a:cubicBezTo>
                    <a:pt x="189" y="479"/>
                    <a:pt x="185" y="475"/>
                    <a:pt x="179" y="473"/>
                  </a:cubicBezTo>
                  <a:cubicBezTo>
                    <a:pt x="171" y="475"/>
                    <a:pt x="162" y="475"/>
                    <a:pt x="153" y="474"/>
                  </a:cubicBezTo>
                  <a:close/>
                  <a:moveTo>
                    <a:pt x="328" y="507"/>
                  </a:moveTo>
                  <a:cubicBezTo>
                    <a:pt x="316" y="497"/>
                    <a:pt x="316" y="497"/>
                    <a:pt x="316" y="497"/>
                  </a:cubicBezTo>
                  <a:cubicBezTo>
                    <a:pt x="310" y="493"/>
                    <a:pt x="305" y="500"/>
                    <a:pt x="301" y="503"/>
                  </a:cubicBezTo>
                  <a:cubicBezTo>
                    <a:pt x="283" y="517"/>
                    <a:pt x="262" y="531"/>
                    <a:pt x="238" y="526"/>
                  </a:cubicBezTo>
                  <a:cubicBezTo>
                    <a:pt x="226" y="538"/>
                    <a:pt x="212" y="546"/>
                    <a:pt x="197" y="552"/>
                  </a:cubicBezTo>
                  <a:cubicBezTo>
                    <a:pt x="179" y="557"/>
                    <a:pt x="158" y="557"/>
                    <a:pt x="140" y="555"/>
                  </a:cubicBezTo>
                  <a:cubicBezTo>
                    <a:pt x="136" y="556"/>
                    <a:pt x="136" y="556"/>
                    <a:pt x="136" y="556"/>
                  </a:cubicBezTo>
                  <a:cubicBezTo>
                    <a:pt x="135" y="567"/>
                    <a:pt x="132" y="577"/>
                    <a:pt x="127" y="586"/>
                  </a:cubicBezTo>
                  <a:cubicBezTo>
                    <a:pt x="120" y="602"/>
                    <a:pt x="107" y="614"/>
                    <a:pt x="92" y="624"/>
                  </a:cubicBezTo>
                  <a:cubicBezTo>
                    <a:pt x="86" y="628"/>
                    <a:pt x="77" y="626"/>
                    <a:pt x="75" y="634"/>
                  </a:cubicBezTo>
                  <a:cubicBezTo>
                    <a:pt x="74" y="660"/>
                    <a:pt x="77" y="684"/>
                    <a:pt x="75" y="708"/>
                  </a:cubicBezTo>
                  <a:cubicBezTo>
                    <a:pt x="74" y="735"/>
                    <a:pt x="75" y="762"/>
                    <a:pt x="75" y="790"/>
                  </a:cubicBezTo>
                  <a:cubicBezTo>
                    <a:pt x="74" y="827"/>
                    <a:pt x="73" y="866"/>
                    <a:pt x="74" y="902"/>
                  </a:cubicBezTo>
                  <a:cubicBezTo>
                    <a:pt x="75" y="902"/>
                    <a:pt x="76" y="903"/>
                    <a:pt x="77" y="902"/>
                  </a:cubicBezTo>
                  <a:cubicBezTo>
                    <a:pt x="80" y="815"/>
                    <a:pt x="77" y="723"/>
                    <a:pt x="81" y="635"/>
                  </a:cubicBezTo>
                  <a:cubicBezTo>
                    <a:pt x="105" y="626"/>
                    <a:pt x="127" y="604"/>
                    <a:pt x="136" y="582"/>
                  </a:cubicBezTo>
                  <a:cubicBezTo>
                    <a:pt x="138" y="575"/>
                    <a:pt x="140" y="568"/>
                    <a:pt x="142" y="562"/>
                  </a:cubicBezTo>
                  <a:cubicBezTo>
                    <a:pt x="148" y="561"/>
                    <a:pt x="155" y="563"/>
                    <a:pt x="162" y="562"/>
                  </a:cubicBezTo>
                  <a:cubicBezTo>
                    <a:pt x="191" y="565"/>
                    <a:pt x="217" y="551"/>
                    <a:pt x="239" y="533"/>
                  </a:cubicBezTo>
                  <a:cubicBezTo>
                    <a:pt x="256" y="533"/>
                    <a:pt x="274" y="528"/>
                    <a:pt x="288" y="519"/>
                  </a:cubicBezTo>
                  <a:cubicBezTo>
                    <a:pt x="297" y="516"/>
                    <a:pt x="302" y="507"/>
                    <a:pt x="310" y="504"/>
                  </a:cubicBezTo>
                  <a:cubicBezTo>
                    <a:pt x="320" y="506"/>
                    <a:pt x="325" y="515"/>
                    <a:pt x="335" y="518"/>
                  </a:cubicBezTo>
                  <a:cubicBezTo>
                    <a:pt x="356" y="531"/>
                    <a:pt x="387" y="534"/>
                    <a:pt x="411" y="526"/>
                  </a:cubicBezTo>
                  <a:cubicBezTo>
                    <a:pt x="421" y="524"/>
                    <a:pt x="429" y="518"/>
                    <a:pt x="437" y="515"/>
                  </a:cubicBezTo>
                  <a:cubicBezTo>
                    <a:pt x="443" y="512"/>
                    <a:pt x="447" y="507"/>
                    <a:pt x="453" y="506"/>
                  </a:cubicBezTo>
                  <a:cubicBezTo>
                    <a:pt x="466" y="517"/>
                    <a:pt x="478" y="531"/>
                    <a:pt x="496" y="535"/>
                  </a:cubicBezTo>
                  <a:cubicBezTo>
                    <a:pt x="509" y="538"/>
                    <a:pt x="522" y="538"/>
                    <a:pt x="536" y="537"/>
                  </a:cubicBezTo>
                  <a:cubicBezTo>
                    <a:pt x="540" y="540"/>
                    <a:pt x="544" y="542"/>
                    <a:pt x="548" y="546"/>
                  </a:cubicBezTo>
                  <a:cubicBezTo>
                    <a:pt x="569" y="558"/>
                    <a:pt x="594" y="568"/>
                    <a:pt x="620" y="561"/>
                  </a:cubicBezTo>
                  <a:cubicBezTo>
                    <a:pt x="621" y="562"/>
                    <a:pt x="621" y="562"/>
                    <a:pt x="621" y="562"/>
                  </a:cubicBezTo>
                  <a:cubicBezTo>
                    <a:pt x="628" y="587"/>
                    <a:pt x="640" y="612"/>
                    <a:pt x="665" y="626"/>
                  </a:cubicBezTo>
                  <a:cubicBezTo>
                    <a:pt x="671" y="631"/>
                    <a:pt x="681" y="631"/>
                    <a:pt x="686" y="638"/>
                  </a:cubicBezTo>
                  <a:cubicBezTo>
                    <a:pt x="684" y="723"/>
                    <a:pt x="686" y="812"/>
                    <a:pt x="684" y="897"/>
                  </a:cubicBezTo>
                  <a:cubicBezTo>
                    <a:pt x="684" y="899"/>
                    <a:pt x="684" y="902"/>
                    <a:pt x="686" y="902"/>
                  </a:cubicBezTo>
                  <a:cubicBezTo>
                    <a:pt x="689" y="900"/>
                    <a:pt x="688" y="896"/>
                    <a:pt x="688" y="893"/>
                  </a:cubicBezTo>
                  <a:cubicBezTo>
                    <a:pt x="688" y="809"/>
                    <a:pt x="689" y="724"/>
                    <a:pt x="690" y="641"/>
                  </a:cubicBezTo>
                  <a:cubicBezTo>
                    <a:pt x="689" y="637"/>
                    <a:pt x="690" y="633"/>
                    <a:pt x="687" y="631"/>
                  </a:cubicBezTo>
                  <a:cubicBezTo>
                    <a:pt x="660" y="617"/>
                    <a:pt x="660" y="617"/>
                    <a:pt x="660" y="617"/>
                  </a:cubicBezTo>
                  <a:cubicBezTo>
                    <a:pt x="639" y="603"/>
                    <a:pt x="629" y="578"/>
                    <a:pt x="626" y="553"/>
                  </a:cubicBezTo>
                  <a:cubicBezTo>
                    <a:pt x="619" y="552"/>
                    <a:pt x="614" y="558"/>
                    <a:pt x="607" y="558"/>
                  </a:cubicBezTo>
                  <a:cubicBezTo>
                    <a:pt x="588" y="558"/>
                    <a:pt x="570" y="553"/>
                    <a:pt x="554" y="544"/>
                  </a:cubicBezTo>
                  <a:cubicBezTo>
                    <a:pt x="547" y="541"/>
                    <a:pt x="544" y="531"/>
                    <a:pt x="536" y="531"/>
                  </a:cubicBezTo>
                  <a:cubicBezTo>
                    <a:pt x="511" y="535"/>
                    <a:pt x="483" y="531"/>
                    <a:pt x="467" y="511"/>
                  </a:cubicBezTo>
                  <a:cubicBezTo>
                    <a:pt x="463" y="508"/>
                    <a:pt x="458" y="503"/>
                    <a:pt x="457" y="499"/>
                  </a:cubicBezTo>
                  <a:cubicBezTo>
                    <a:pt x="457" y="496"/>
                    <a:pt x="455" y="496"/>
                    <a:pt x="453" y="496"/>
                  </a:cubicBezTo>
                  <a:cubicBezTo>
                    <a:pt x="450" y="496"/>
                    <a:pt x="449" y="500"/>
                    <a:pt x="448" y="502"/>
                  </a:cubicBezTo>
                  <a:cubicBezTo>
                    <a:pt x="438" y="510"/>
                    <a:pt x="426" y="513"/>
                    <a:pt x="415" y="519"/>
                  </a:cubicBezTo>
                  <a:cubicBezTo>
                    <a:pt x="387" y="527"/>
                    <a:pt x="351" y="528"/>
                    <a:pt x="328" y="507"/>
                  </a:cubicBezTo>
                  <a:close/>
                  <a:moveTo>
                    <a:pt x="708" y="625"/>
                  </a:moveTo>
                  <a:cubicBezTo>
                    <a:pt x="706" y="655"/>
                    <a:pt x="706" y="655"/>
                    <a:pt x="706" y="655"/>
                  </a:cubicBezTo>
                  <a:cubicBezTo>
                    <a:pt x="704" y="818"/>
                    <a:pt x="704" y="818"/>
                    <a:pt x="704" y="818"/>
                  </a:cubicBezTo>
                  <a:cubicBezTo>
                    <a:pt x="705" y="846"/>
                    <a:pt x="704" y="872"/>
                    <a:pt x="704" y="900"/>
                  </a:cubicBezTo>
                  <a:cubicBezTo>
                    <a:pt x="702" y="902"/>
                    <a:pt x="699" y="901"/>
                    <a:pt x="697" y="901"/>
                  </a:cubicBezTo>
                  <a:cubicBezTo>
                    <a:pt x="696" y="891"/>
                    <a:pt x="696" y="881"/>
                    <a:pt x="695" y="871"/>
                  </a:cubicBezTo>
                  <a:cubicBezTo>
                    <a:pt x="697" y="866"/>
                    <a:pt x="697" y="866"/>
                    <a:pt x="697" y="866"/>
                  </a:cubicBezTo>
                  <a:cubicBezTo>
                    <a:pt x="695" y="847"/>
                    <a:pt x="697" y="827"/>
                    <a:pt x="696" y="809"/>
                  </a:cubicBezTo>
                  <a:cubicBezTo>
                    <a:pt x="697" y="775"/>
                    <a:pt x="696" y="740"/>
                    <a:pt x="698" y="704"/>
                  </a:cubicBezTo>
                  <a:cubicBezTo>
                    <a:pt x="698" y="680"/>
                    <a:pt x="699" y="654"/>
                    <a:pt x="699" y="628"/>
                  </a:cubicBezTo>
                  <a:cubicBezTo>
                    <a:pt x="699" y="626"/>
                    <a:pt x="698" y="620"/>
                    <a:pt x="703" y="620"/>
                  </a:cubicBezTo>
                  <a:cubicBezTo>
                    <a:pt x="705" y="620"/>
                    <a:pt x="706" y="623"/>
                    <a:pt x="708" y="625"/>
                  </a:cubicBezTo>
                  <a:close/>
                </a:path>
              </a:pathLst>
            </a:custGeom>
            <a:solidFill>
              <a:srgbClr val="92887C"/>
            </a:solidFill>
            <a:ln>
              <a:noFill/>
            </a:ln>
          </p:spPr>
          <p:txBody>
            <a:bodyPr vert="horz" wrap="square" lIns="91440" tIns="45720" rIns="91440" bIns="45720" numCol="1" anchor="t" anchorCtr="0" compatLnSpc="1"/>
            <a:lstStyle/>
            <a:p>
              <a:endParaRPr lang="zh-CN" altLang="en-US" sz="1400"/>
            </a:p>
          </p:txBody>
        </p:sp>
        <p:sp>
          <p:nvSpPr>
            <p:cNvPr id="14" name="Freeform 5"/>
            <p:cNvSpPr>
              <a:spLocks noEditPoints="1"/>
            </p:cNvSpPr>
            <p:nvPr>
              <p:custDataLst>
                <p:tags r:id="rId5"/>
              </p:custDataLst>
            </p:nvPr>
          </p:nvSpPr>
          <p:spPr bwMode="auto">
            <a:xfrm rot="16200000" flipV="1">
              <a:off x="3932983" y="2041578"/>
              <a:ext cx="1151495" cy="1275968"/>
            </a:xfrm>
            <a:custGeom>
              <a:avLst/>
              <a:gdLst>
                <a:gd name="T0" fmla="*/ 461 w 769"/>
                <a:gd name="T1" fmla="*/ 98 h 904"/>
                <a:gd name="T2" fmla="*/ 108 w 769"/>
                <a:gd name="T3" fmla="*/ 181 h 904"/>
                <a:gd name="T4" fmla="*/ 14 w 769"/>
                <a:gd name="T5" fmla="*/ 572 h 904"/>
                <a:gd name="T6" fmla="*/ 11 w 769"/>
                <a:gd name="T7" fmla="*/ 477 h 904"/>
                <a:gd name="T8" fmla="*/ 290 w 769"/>
                <a:gd name="T9" fmla="*/ 101 h 904"/>
                <a:gd name="T10" fmla="*/ 366 w 769"/>
                <a:gd name="T11" fmla="*/ 30 h 904"/>
                <a:gd name="T12" fmla="*/ 343 w 769"/>
                <a:gd name="T13" fmla="*/ 71 h 904"/>
                <a:gd name="T14" fmla="*/ 199 w 769"/>
                <a:gd name="T15" fmla="*/ 124 h 904"/>
                <a:gd name="T16" fmla="*/ 196 w 769"/>
                <a:gd name="T17" fmla="*/ 313 h 904"/>
                <a:gd name="T18" fmla="*/ 277 w 769"/>
                <a:gd name="T19" fmla="*/ 319 h 904"/>
                <a:gd name="T20" fmla="*/ 184 w 769"/>
                <a:gd name="T21" fmla="*/ 413 h 904"/>
                <a:gd name="T22" fmla="*/ 46 w 769"/>
                <a:gd name="T23" fmla="*/ 492 h 904"/>
                <a:gd name="T24" fmla="*/ 24 w 769"/>
                <a:gd name="T25" fmla="*/ 596 h 904"/>
                <a:gd name="T26" fmla="*/ 129 w 769"/>
                <a:gd name="T27" fmla="*/ 543 h 904"/>
                <a:gd name="T28" fmla="*/ 640 w 769"/>
                <a:gd name="T29" fmla="*/ 536 h 904"/>
                <a:gd name="T30" fmla="*/ 737 w 769"/>
                <a:gd name="T31" fmla="*/ 900 h 904"/>
                <a:gd name="T32" fmla="*/ 747 w 769"/>
                <a:gd name="T33" fmla="*/ 469 h 904"/>
                <a:gd name="T34" fmla="*/ 663 w 769"/>
                <a:gd name="T35" fmla="*/ 290 h 904"/>
                <a:gd name="T36" fmla="*/ 450 w 769"/>
                <a:gd name="T37" fmla="*/ 103 h 904"/>
                <a:gd name="T38" fmla="*/ 341 w 769"/>
                <a:gd name="T39" fmla="*/ 154 h 904"/>
                <a:gd name="T40" fmla="*/ 239 w 769"/>
                <a:gd name="T41" fmla="*/ 152 h 904"/>
                <a:gd name="T42" fmla="*/ 160 w 769"/>
                <a:gd name="T43" fmla="*/ 197 h 904"/>
                <a:gd name="T44" fmla="*/ 126 w 769"/>
                <a:gd name="T45" fmla="*/ 266 h 904"/>
                <a:gd name="T46" fmla="*/ 198 w 769"/>
                <a:gd name="T47" fmla="*/ 259 h 904"/>
                <a:gd name="T48" fmla="*/ 66 w 769"/>
                <a:gd name="T49" fmla="*/ 387 h 904"/>
                <a:gd name="T50" fmla="*/ 209 w 769"/>
                <a:gd name="T51" fmla="*/ 350 h 904"/>
                <a:gd name="T52" fmla="*/ 317 w 769"/>
                <a:gd name="T53" fmla="*/ 481 h 904"/>
                <a:gd name="T54" fmla="*/ 677 w 769"/>
                <a:gd name="T55" fmla="*/ 337 h 904"/>
                <a:gd name="T56" fmla="*/ 557 w 769"/>
                <a:gd name="T57" fmla="*/ 380 h 904"/>
                <a:gd name="T58" fmla="*/ 460 w 769"/>
                <a:gd name="T59" fmla="*/ 297 h 904"/>
                <a:gd name="T60" fmla="*/ 548 w 769"/>
                <a:gd name="T61" fmla="*/ 295 h 904"/>
                <a:gd name="T62" fmla="*/ 630 w 769"/>
                <a:gd name="T63" fmla="*/ 223 h 904"/>
                <a:gd name="T64" fmla="*/ 501 w 769"/>
                <a:gd name="T65" fmla="*/ 132 h 904"/>
                <a:gd name="T66" fmla="*/ 420 w 769"/>
                <a:gd name="T67" fmla="*/ 147 h 904"/>
                <a:gd name="T68" fmla="*/ 406 w 769"/>
                <a:gd name="T69" fmla="*/ 162 h 904"/>
                <a:gd name="T70" fmla="*/ 298 w 769"/>
                <a:gd name="T71" fmla="*/ 155 h 904"/>
                <a:gd name="T72" fmla="*/ 758 w 769"/>
                <a:gd name="T73" fmla="*/ 476 h 904"/>
                <a:gd name="T74" fmla="*/ 752 w 769"/>
                <a:gd name="T75" fmla="*/ 584 h 904"/>
                <a:gd name="T76" fmla="*/ 671 w 769"/>
                <a:gd name="T77" fmla="*/ 215 h 904"/>
                <a:gd name="T78" fmla="*/ 496 w 769"/>
                <a:gd name="T79" fmla="*/ 162 h 904"/>
                <a:gd name="T80" fmla="*/ 501 w 769"/>
                <a:gd name="T81" fmla="*/ 348 h 904"/>
                <a:gd name="T82" fmla="*/ 588 w 769"/>
                <a:gd name="T83" fmla="*/ 375 h 904"/>
                <a:gd name="T84" fmla="*/ 507 w 769"/>
                <a:gd name="T85" fmla="*/ 251 h 904"/>
                <a:gd name="T86" fmla="*/ 261 w 769"/>
                <a:gd name="T87" fmla="*/ 303 h 904"/>
                <a:gd name="T88" fmla="*/ 508 w 769"/>
                <a:gd name="T89" fmla="*/ 348 h 904"/>
                <a:gd name="T90" fmla="*/ 331 w 769"/>
                <a:gd name="T91" fmla="*/ 273 h 904"/>
                <a:gd name="T92" fmla="*/ 441 w 769"/>
                <a:gd name="T93" fmla="*/ 420 h 904"/>
                <a:gd name="T94" fmla="*/ 395 w 769"/>
                <a:gd name="T95" fmla="*/ 267 h 904"/>
                <a:gd name="T96" fmla="*/ 594 w 769"/>
                <a:gd name="T97" fmla="*/ 304 h 904"/>
                <a:gd name="T98" fmla="*/ 120 w 769"/>
                <a:gd name="T99" fmla="*/ 308 h 904"/>
                <a:gd name="T100" fmla="*/ 445 w 769"/>
                <a:gd name="T101" fmla="*/ 354 h 904"/>
                <a:gd name="T102" fmla="*/ 381 w 769"/>
                <a:gd name="T103" fmla="*/ 437 h 904"/>
                <a:gd name="T104" fmla="*/ 615 w 769"/>
                <a:gd name="T105" fmla="*/ 369 h 904"/>
                <a:gd name="T106" fmla="*/ 188 w 769"/>
                <a:gd name="T107" fmla="*/ 384 h 904"/>
                <a:gd name="T108" fmla="*/ 508 w 769"/>
                <a:gd name="T109" fmla="*/ 428 h 904"/>
                <a:gd name="T110" fmla="*/ 143 w 769"/>
                <a:gd name="T111" fmla="*/ 471 h 904"/>
                <a:gd name="T112" fmla="*/ 75 w 769"/>
                <a:gd name="T113" fmla="*/ 634 h 904"/>
                <a:gd name="T114" fmla="*/ 496 w 769"/>
                <a:gd name="T115" fmla="*/ 535 h 904"/>
                <a:gd name="T116" fmla="*/ 536 w 769"/>
                <a:gd name="T117" fmla="*/ 531 h 904"/>
                <a:gd name="T118" fmla="*/ 699 w 769"/>
                <a:gd name="T119" fmla="*/ 628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9" h="904">
                  <a:moveTo>
                    <a:pt x="402" y="8"/>
                  </a:moveTo>
                  <a:cubicBezTo>
                    <a:pt x="402" y="13"/>
                    <a:pt x="409" y="13"/>
                    <a:pt x="410" y="17"/>
                  </a:cubicBezTo>
                  <a:cubicBezTo>
                    <a:pt x="414" y="23"/>
                    <a:pt x="419" y="28"/>
                    <a:pt x="419" y="36"/>
                  </a:cubicBezTo>
                  <a:cubicBezTo>
                    <a:pt x="425" y="39"/>
                    <a:pt x="435" y="34"/>
                    <a:pt x="440" y="41"/>
                  </a:cubicBezTo>
                  <a:cubicBezTo>
                    <a:pt x="460" y="54"/>
                    <a:pt x="469" y="77"/>
                    <a:pt x="467" y="99"/>
                  </a:cubicBezTo>
                  <a:cubicBezTo>
                    <a:pt x="470" y="108"/>
                    <a:pt x="481" y="101"/>
                    <a:pt x="487" y="104"/>
                  </a:cubicBezTo>
                  <a:cubicBezTo>
                    <a:pt x="500" y="114"/>
                    <a:pt x="513" y="97"/>
                    <a:pt x="527" y="104"/>
                  </a:cubicBezTo>
                  <a:cubicBezTo>
                    <a:pt x="534" y="104"/>
                    <a:pt x="541" y="111"/>
                    <a:pt x="548" y="106"/>
                  </a:cubicBezTo>
                  <a:cubicBezTo>
                    <a:pt x="560" y="104"/>
                    <a:pt x="575" y="104"/>
                    <a:pt x="584" y="113"/>
                  </a:cubicBezTo>
                  <a:cubicBezTo>
                    <a:pt x="586" y="112"/>
                    <a:pt x="587" y="113"/>
                    <a:pt x="588" y="115"/>
                  </a:cubicBezTo>
                  <a:cubicBezTo>
                    <a:pt x="588" y="116"/>
                    <a:pt x="587" y="117"/>
                    <a:pt x="586" y="118"/>
                  </a:cubicBezTo>
                  <a:cubicBezTo>
                    <a:pt x="574" y="112"/>
                    <a:pt x="556" y="106"/>
                    <a:pt x="544" y="116"/>
                  </a:cubicBezTo>
                  <a:cubicBezTo>
                    <a:pt x="535" y="111"/>
                    <a:pt x="524" y="110"/>
                    <a:pt x="516" y="109"/>
                  </a:cubicBezTo>
                  <a:cubicBezTo>
                    <a:pt x="495" y="115"/>
                    <a:pt x="495" y="115"/>
                    <a:pt x="495" y="115"/>
                  </a:cubicBezTo>
                  <a:cubicBezTo>
                    <a:pt x="489" y="111"/>
                    <a:pt x="481" y="107"/>
                    <a:pt x="473" y="110"/>
                  </a:cubicBezTo>
                  <a:cubicBezTo>
                    <a:pt x="468" y="107"/>
                    <a:pt x="463" y="103"/>
                    <a:pt x="461" y="98"/>
                  </a:cubicBezTo>
                  <a:cubicBezTo>
                    <a:pt x="465" y="83"/>
                    <a:pt x="458" y="63"/>
                    <a:pt x="445" y="51"/>
                  </a:cubicBezTo>
                  <a:cubicBezTo>
                    <a:pt x="441" y="46"/>
                    <a:pt x="434" y="44"/>
                    <a:pt x="426" y="43"/>
                  </a:cubicBezTo>
                  <a:cubicBezTo>
                    <a:pt x="421" y="42"/>
                    <a:pt x="416" y="51"/>
                    <a:pt x="412" y="44"/>
                  </a:cubicBezTo>
                  <a:cubicBezTo>
                    <a:pt x="415" y="34"/>
                    <a:pt x="409" y="24"/>
                    <a:pt x="402" y="17"/>
                  </a:cubicBezTo>
                  <a:cubicBezTo>
                    <a:pt x="393" y="7"/>
                    <a:pt x="379" y="9"/>
                    <a:pt x="367" y="11"/>
                  </a:cubicBezTo>
                  <a:cubicBezTo>
                    <a:pt x="359" y="14"/>
                    <a:pt x="350" y="21"/>
                    <a:pt x="348" y="31"/>
                  </a:cubicBezTo>
                  <a:cubicBezTo>
                    <a:pt x="349" y="35"/>
                    <a:pt x="347" y="38"/>
                    <a:pt x="346" y="42"/>
                  </a:cubicBezTo>
                  <a:cubicBezTo>
                    <a:pt x="328" y="46"/>
                    <a:pt x="309" y="53"/>
                    <a:pt x="300" y="71"/>
                  </a:cubicBezTo>
                  <a:cubicBezTo>
                    <a:pt x="296" y="81"/>
                    <a:pt x="297" y="92"/>
                    <a:pt x="298" y="102"/>
                  </a:cubicBezTo>
                  <a:cubicBezTo>
                    <a:pt x="292" y="108"/>
                    <a:pt x="282" y="105"/>
                    <a:pt x="274" y="107"/>
                  </a:cubicBezTo>
                  <a:cubicBezTo>
                    <a:pt x="258" y="97"/>
                    <a:pt x="235" y="93"/>
                    <a:pt x="218" y="101"/>
                  </a:cubicBezTo>
                  <a:cubicBezTo>
                    <a:pt x="208" y="104"/>
                    <a:pt x="200" y="110"/>
                    <a:pt x="193" y="117"/>
                  </a:cubicBezTo>
                  <a:cubicBezTo>
                    <a:pt x="179" y="122"/>
                    <a:pt x="166" y="130"/>
                    <a:pt x="159" y="144"/>
                  </a:cubicBezTo>
                  <a:cubicBezTo>
                    <a:pt x="152" y="154"/>
                    <a:pt x="159" y="166"/>
                    <a:pt x="158" y="176"/>
                  </a:cubicBezTo>
                  <a:cubicBezTo>
                    <a:pt x="156" y="177"/>
                    <a:pt x="152" y="179"/>
                    <a:pt x="148" y="178"/>
                  </a:cubicBezTo>
                  <a:cubicBezTo>
                    <a:pt x="136" y="172"/>
                    <a:pt x="120" y="172"/>
                    <a:pt x="108" y="181"/>
                  </a:cubicBezTo>
                  <a:cubicBezTo>
                    <a:pt x="100" y="191"/>
                    <a:pt x="88" y="201"/>
                    <a:pt x="90" y="216"/>
                  </a:cubicBezTo>
                  <a:cubicBezTo>
                    <a:pt x="94" y="230"/>
                    <a:pt x="79" y="239"/>
                    <a:pt x="81" y="253"/>
                  </a:cubicBezTo>
                  <a:cubicBezTo>
                    <a:pt x="80" y="271"/>
                    <a:pt x="84" y="289"/>
                    <a:pt x="101" y="299"/>
                  </a:cubicBezTo>
                  <a:cubicBezTo>
                    <a:pt x="103" y="302"/>
                    <a:pt x="108" y="302"/>
                    <a:pt x="108" y="306"/>
                  </a:cubicBezTo>
                  <a:cubicBezTo>
                    <a:pt x="105" y="312"/>
                    <a:pt x="117" y="317"/>
                    <a:pt x="110" y="320"/>
                  </a:cubicBezTo>
                  <a:cubicBezTo>
                    <a:pt x="94" y="323"/>
                    <a:pt x="78" y="322"/>
                    <a:pt x="64" y="327"/>
                  </a:cubicBezTo>
                  <a:cubicBezTo>
                    <a:pt x="24" y="345"/>
                    <a:pt x="11" y="391"/>
                    <a:pt x="10" y="432"/>
                  </a:cubicBezTo>
                  <a:cubicBezTo>
                    <a:pt x="10" y="457"/>
                    <a:pt x="16" y="482"/>
                    <a:pt x="35" y="500"/>
                  </a:cubicBezTo>
                  <a:cubicBezTo>
                    <a:pt x="47" y="504"/>
                    <a:pt x="54" y="488"/>
                    <a:pt x="66" y="489"/>
                  </a:cubicBezTo>
                  <a:cubicBezTo>
                    <a:pt x="73" y="489"/>
                    <a:pt x="81" y="493"/>
                    <a:pt x="86" y="500"/>
                  </a:cubicBezTo>
                  <a:cubicBezTo>
                    <a:pt x="89" y="507"/>
                    <a:pt x="89" y="507"/>
                    <a:pt x="89" y="507"/>
                  </a:cubicBezTo>
                  <a:cubicBezTo>
                    <a:pt x="87" y="509"/>
                    <a:pt x="86" y="506"/>
                    <a:pt x="84" y="506"/>
                  </a:cubicBezTo>
                  <a:cubicBezTo>
                    <a:pt x="75" y="505"/>
                    <a:pt x="70" y="509"/>
                    <a:pt x="64" y="513"/>
                  </a:cubicBezTo>
                  <a:cubicBezTo>
                    <a:pt x="55" y="525"/>
                    <a:pt x="55" y="540"/>
                    <a:pt x="60" y="553"/>
                  </a:cubicBezTo>
                  <a:cubicBezTo>
                    <a:pt x="65" y="558"/>
                    <a:pt x="60" y="564"/>
                    <a:pt x="56" y="567"/>
                  </a:cubicBezTo>
                  <a:cubicBezTo>
                    <a:pt x="44" y="576"/>
                    <a:pt x="27" y="578"/>
                    <a:pt x="14" y="572"/>
                  </a:cubicBezTo>
                  <a:cubicBezTo>
                    <a:pt x="11" y="574"/>
                    <a:pt x="8" y="575"/>
                    <a:pt x="7" y="578"/>
                  </a:cubicBezTo>
                  <a:cubicBezTo>
                    <a:pt x="6" y="635"/>
                    <a:pt x="6" y="635"/>
                    <a:pt x="6" y="635"/>
                  </a:cubicBezTo>
                  <a:cubicBezTo>
                    <a:pt x="5" y="779"/>
                    <a:pt x="5" y="779"/>
                    <a:pt x="5" y="779"/>
                  </a:cubicBezTo>
                  <a:cubicBezTo>
                    <a:pt x="4" y="903"/>
                    <a:pt x="4" y="903"/>
                    <a:pt x="4" y="903"/>
                  </a:cubicBezTo>
                  <a:cubicBezTo>
                    <a:pt x="4" y="903"/>
                    <a:pt x="3" y="903"/>
                    <a:pt x="2" y="903"/>
                  </a:cubicBezTo>
                  <a:cubicBezTo>
                    <a:pt x="1" y="900"/>
                    <a:pt x="1" y="900"/>
                    <a:pt x="1" y="900"/>
                  </a:cubicBezTo>
                  <a:cubicBezTo>
                    <a:pt x="0" y="837"/>
                    <a:pt x="3" y="773"/>
                    <a:pt x="1" y="710"/>
                  </a:cubicBezTo>
                  <a:cubicBezTo>
                    <a:pt x="1" y="663"/>
                    <a:pt x="3" y="620"/>
                    <a:pt x="1" y="572"/>
                  </a:cubicBezTo>
                  <a:cubicBezTo>
                    <a:pt x="4" y="567"/>
                    <a:pt x="11" y="569"/>
                    <a:pt x="16" y="566"/>
                  </a:cubicBezTo>
                  <a:cubicBezTo>
                    <a:pt x="29" y="571"/>
                    <a:pt x="44" y="570"/>
                    <a:pt x="54" y="560"/>
                  </a:cubicBezTo>
                  <a:cubicBezTo>
                    <a:pt x="57" y="553"/>
                    <a:pt x="51" y="548"/>
                    <a:pt x="51" y="541"/>
                  </a:cubicBezTo>
                  <a:cubicBezTo>
                    <a:pt x="50" y="528"/>
                    <a:pt x="53" y="512"/>
                    <a:pt x="65" y="505"/>
                  </a:cubicBezTo>
                  <a:cubicBezTo>
                    <a:pt x="69" y="502"/>
                    <a:pt x="75" y="502"/>
                    <a:pt x="78" y="500"/>
                  </a:cubicBezTo>
                  <a:cubicBezTo>
                    <a:pt x="79" y="498"/>
                    <a:pt x="76" y="497"/>
                    <a:pt x="75" y="496"/>
                  </a:cubicBezTo>
                  <a:cubicBezTo>
                    <a:pt x="59" y="491"/>
                    <a:pt x="50" y="510"/>
                    <a:pt x="34" y="506"/>
                  </a:cubicBezTo>
                  <a:cubicBezTo>
                    <a:pt x="22" y="499"/>
                    <a:pt x="17" y="487"/>
                    <a:pt x="11" y="477"/>
                  </a:cubicBezTo>
                  <a:cubicBezTo>
                    <a:pt x="3" y="449"/>
                    <a:pt x="2" y="422"/>
                    <a:pt x="10" y="394"/>
                  </a:cubicBezTo>
                  <a:cubicBezTo>
                    <a:pt x="13" y="378"/>
                    <a:pt x="20" y="362"/>
                    <a:pt x="29" y="347"/>
                  </a:cubicBezTo>
                  <a:cubicBezTo>
                    <a:pt x="38" y="339"/>
                    <a:pt x="45" y="329"/>
                    <a:pt x="57" y="325"/>
                  </a:cubicBezTo>
                  <a:cubicBezTo>
                    <a:pt x="64" y="318"/>
                    <a:pt x="74" y="320"/>
                    <a:pt x="82" y="317"/>
                  </a:cubicBezTo>
                  <a:cubicBezTo>
                    <a:pt x="89" y="315"/>
                    <a:pt x="100" y="319"/>
                    <a:pt x="102" y="310"/>
                  </a:cubicBezTo>
                  <a:cubicBezTo>
                    <a:pt x="100" y="304"/>
                    <a:pt x="92" y="302"/>
                    <a:pt x="88" y="297"/>
                  </a:cubicBezTo>
                  <a:cubicBezTo>
                    <a:pt x="72" y="282"/>
                    <a:pt x="74" y="257"/>
                    <a:pt x="79" y="238"/>
                  </a:cubicBezTo>
                  <a:cubicBezTo>
                    <a:pt x="86" y="222"/>
                    <a:pt x="86" y="222"/>
                    <a:pt x="86" y="222"/>
                  </a:cubicBezTo>
                  <a:cubicBezTo>
                    <a:pt x="85" y="213"/>
                    <a:pt x="83" y="205"/>
                    <a:pt x="88" y="197"/>
                  </a:cubicBezTo>
                  <a:cubicBezTo>
                    <a:pt x="94" y="182"/>
                    <a:pt x="109" y="171"/>
                    <a:pt x="125" y="168"/>
                  </a:cubicBezTo>
                  <a:cubicBezTo>
                    <a:pt x="135" y="167"/>
                    <a:pt x="143" y="171"/>
                    <a:pt x="152" y="171"/>
                  </a:cubicBezTo>
                  <a:cubicBezTo>
                    <a:pt x="155" y="163"/>
                    <a:pt x="148" y="154"/>
                    <a:pt x="152" y="146"/>
                  </a:cubicBezTo>
                  <a:cubicBezTo>
                    <a:pt x="158" y="128"/>
                    <a:pt x="176" y="116"/>
                    <a:pt x="192" y="109"/>
                  </a:cubicBezTo>
                  <a:cubicBezTo>
                    <a:pt x="208" y="97"/>
                    <a:pt x="229" y="88"/>
                    <a:pt x="250" y="92"/>
                  </a:cubicBezTo>
                  <a:cubicBezTo>
                    <a:pt x="259" y="92"/>
                    <a:pt x="266" y="98"/>
                    <a:pt x="273" y="101"/>
                  </a:cubicBezTo>
                  <a:cubicBezTo>
                    <a:pt x="278" y="105"/>
                    <a:pt x="284" y="101"/>
                    <a:pt x="290" y="101"/>
                  </a:cubicBezTo>
                  <a:cubicBezTo>
                    <a:pt x="294" y="95"/>
                    <a:pt x="290" y="89"/>
                    <a:pt x="291" y="82"/>
                  </a:cubicBezTo>
                  <a:cubicBezTo>
                    <a:pt x="292" y="65"/>
                    <a:pt x="306" y="53"/>
                    <a:pt x="320" y="45"/>
                  </a:cubicBezTo>
                  <a:cubicBezTo>
                    <a:pt x="328" y="41"/>
                    <a:pt x="338" y="40"/>
                    <a:pt x="343" y="33"/>
                  </a:cubicBezTo>
                  <a:cubicBezTo>
                    <a:pt x="343" y="24"/>
                    <a:pt x="349" y="17"/>
                    <a:pt x="354" y="10"/>
                  </a:cubicBezTo>
                  <a:cubicBezTo>
                    <a:pt x="353" y="7"/>
                    <a:pt x="353" y="7"/>
                    <a:pt x="353" y="7"/>
                  </a:cubicBezTo>
                  <a:cubicBezTo>
                    <a:pt x="359" y="0"/>
                    <a:pt x="370" y="6"/>
                    <a:pt x="378" y="3"/>
                  </a:cubicBezTo>
                  <a:cubicBezTo>
                    <a:pt x="387" y="3"/>
                    <a:pt x="395" y="5"/>
                    <a:pt x="402" y="8"/>
                  </a:cubicBezTo>
                  <a:close/>
                  <a:moveTo>
                    <a:pt x="402" y="26"/>
                  </a:moveTo>
                  <a:cubicBezTo>
                    <a:pt x="397" y="19"/>
                    <a:pt x="386" y="18"/>
                    <a:pt x="379" y="17"/>
                  </a:cubicBezTo>
                  <a:cubicBezTo>
                    <a:pt x="369" y="18"/>
                    <a:pt x="358" y="24"/>
                    <a:pt x="355" y="33"/>
                  </a:cubicBezTo>
                  <a:cubicBezTo>
                    <a:pt x="351" y="45"/>
                    <a:pt x="360" y="54"/>
                    <a:pt x="367" y="61"/>
                  </a:cubicBezTo>
                  <a:cubicBezTo>
                    <a:pt x="373" y="65"/>
                    <a:pt x="381" y="64"/>
                    <a:pt x="388" y="63"/>
                  </a:cubicBezTo>
                  <a:cubicBezTo>
                    <a:pt x="395" y="60"/>
                    <a:pt x="404" y="55"/>
                    <a:pt x="405" y="46"/>
                  </a:cubicBezTo>
                  <a:cubicBezTo>
                    <a:pt x="410" y="40"/>
                    <a:pt x="404" y="33"/>
                    <a:pt x="402" y="26"/>
                  </a:cubicBezTo>
                  <a:close/>
                  <a:moveTo>
                    <a:pt x="394" y="29"/>
                  </a:moveTo>
                  <a:cubicBezTo>
                    <a:pt x="385" y="26"/>
                    <a:pt x="374" y="22"/>
                    <a:pt x="366" y="30"/>
                  </a:cubicBezTo>
                  <a:cubicBezTo>
                    <a:pt x="364" y="33"/>
                    <a:pt x="363" y="36"/>
                    <a:pt x="363" y="41"/>
                  </a:cubicBezTo>
                  <a:cubicBezTo>
                    <a:pt x="364" y="46"/>
                    <a:pt x="367" y="52"/>
                    <a:pt x="372" y="54"/>
                  </a:cubicBezTo>
                  <a:cubicBezTo>
                    <a:pt x="380" y="57"/>
                    <a:pt x="389" y="55"/>
                    <a:pt x="395" y="50"/>
                  </a:cubicBezTo>
                  <a:cubicBezTo>
                    <a:pt x="397" y="43"/>
                    <a:pt x="400" y="35"/>
                    <a:pt x="394" y="29"/>
                  </a:cubicBezTo>
                  <a:close/>
                  <a:moveTo>
                    <a:pt x="442" y="60"/>
                  </a:moveTo>
                  <a:cubicBezTo>
                    <a:pt x="438" y="55"/>
                    <a:pt x="435" y="49"/>
                    <a:pt x="428" y="49"/>
                  </a:cubicBezTo>
                  <a:cubicBezTo>
                    <a:pt x="422" y="50"/>
                    <a:pt x="423" y="56"/>
                    <a:pt x="423" y="60"/>
                  </a:cubicBezTo>
                  <a:cubicBezTo>
                    <a:pt x="421" y="68"/>
                    <a:pt x="413" y="73"/>
                    <a:pt x="407" y="76"/>
                  </a:cubicBezTo>
                  <a:cubicBezTo>
                    <a:pt x="394" y="89"/>
                    <a:pt x="391" y="105"/>
                    <a:pt x="395" y="122"/>
                  </a:cubicBezTo>
                  <a:cubicBezTo>
                    <a:pt x="390" y="129"/>
                    <a:pt x="387" y="139"/>
                    <a:pt x="390" y="148"/>
                  </a:cubicBezTo>
                  <a:cubicBezTo>
                    <a:pt x="391" y="153"/>
                    <a:pt x="396" y="157"/>
                    <a:pt x="396" y="162"/>
                  </a:cubicBezTo>
                  <a:cubicBezTo>
                    <a:pt x="390" y="166"/>
                    <a:pt x="387" y="173"/>
                    <a:pt x="381" y="175"/>
                  </a:cubicBezTo>
                  <a:cubicBezTo>
                    <a:pt x="376" y="172"/>
                    <a:pt x="372" y="168"/>
                    <a:pt x="370" y="162"/>
                  </a:cubicBezTo>
                  <a:cubicBezTo>
                    <a:pt x="383" y="149"/>
                    <a:pt x="380" y="130"/>
                    <a:pt x="374" y="114"/>
                  </a:cubicBezTo>
                  <a:cubicBezTo>
                    <a:pt x="377" y="110"/>
                    <a:pt x="375" y="104"/>
                    <a:pt x="375" y="99"/>
                  </a:cubicBezTo>
                  <a:cubicBezTo>
                    <a:pt x="371" y="83"/>
                    <a:pt x="355" y="79"/>
                    <a:pt x="343" y="71"/>
                  </a:cubicBezTo>
                  <a:cubicBezTo>
                    <a:pt x="337" y="66"/>
                    <a:pt x="340" y="59"/>
                    <a:pt x="340" y="53"/>
                  </a:cubicBezTo>
                  <a:cubicBezTo>
                    <a:pt x="337" y="50"/>
                    <a:pt x="332" y="53"/>
                    <a:pt x="328" y="53"/>
                  </a:cubicBezTo>
                  <a:cubicBezTo>
                    <a:pt x="319" y="55"/>
                    <a:pt x="314" y="64"/>
                    <a:pt x="307" y="70"/>
                  </a:cubicBezTo>
                  <a:cubicBezTo>
                    <a:pt x="304" y="79"/>
                    <a:pt x="300" y="88"/>
                    <a:pt x="304" y="97"/>
                  </a:cubicBezTo>
                  <a:cubicBezTo>
                    <a:pt x="302" y="102"/>
                    <a:pt x="306" y="108"/>
                    <a:pt x="306" y="112"/>
                  </a:cubicBezTo>
                  <a:cubicBezTo>
                    <a:pt x="301" y="117"/>
                    <a:pt x="298" y="123"/>
                    <a:pt x="297" y="130"/>
                  </a:cubicBezTo>
                  <a:cubicBezTo>
                    <a:pt x="298" y="137"/>
                    <a:pt x="297" y="146"/>
                    <a:pt x="303" y="151"/>
                  </a:cubicBezTo>
                  <a:cubicBezTo>
                    <a:pt x="305" y="157"/>
                    <a:pt x="311" y="157"/>
                    <a:pt x="313" y="163"/>
                  </a:cubicBezTo>
                  <a:cubicBezTo>
                    <a:pt x="309" y="167"/>
                    <a:pt x="308" y="173"/>
                    <a:pt x="303" y="176"/>
                  </a:cubicBezTo>
                  <a:cubicBezTo>
                    <a:pt x="295" y="173"/>
                    <a:pt x="295" y="173"/>
                    <a:pt x="295" y="173"/>
                  </a:cubicBezTo>
                  <a:cubicBezTo>
                    <a:pt x="279" y="167"/>
                    <a:pt x="262" y="178"/>
                    <a:pt x="247" y="167"/>
                  </a:cubicBezTo>
                  <a:cubicBezTo>
                    <a:pt x="245" y="164"/>
                    <a:pt x="243" y="161"/>
                    <a:pt x="244" y="157"/>
                  </a:cubicBezTo>
                  <a:cubicBezTo>
                    <a:pt x="249" y="148"/>
                    <a:pt x="257" y="160"/>
                    <a:pt x="263" y="154"/>
                  </a:cubicBezTo>
                  <a:cubicBezTo>
                    <a:pt x="273" y="146"/>
                    <a:pt x="273" y="133"/>
                    <a:pt x="270" y="122"/>
                  </a:cubicBezTo>
                  <a:cubicBezTo>
                    <a:pt x="268" y="110"/>
                    <a:pt x="254" y="110"/>
                    <a:pt x="247" y="105"/>
                  </a:cubicBezTo>
                  <a:cubicBezTo>
                    <a:pt x="228" y="104"/>
                    <a:pt x="210" y="109"/>
                    <a:pt x="199" y="124"/>
                  </a:cubicBezTo>
                  <a:cubicBezTo>
                    <a:pt x="189" y="122"/>
                    <a:pt x="181" y="127"/>
                    <a:pt x="174" y="135"/>
                  </a:cubicBezTo>
                  <a:cubicBezTo>
                    <a:pt x="163" y="147"/>
                    <a:pt x="166" y="165"/>
                    <a:pt x="172" y="178"/>
                  </a:cubicBezTo>
                  <a:cubicBezTo>
                    <a:pt x="167" y="183"/>
                    <a:pt x="159" y="187"/>
                    <a:pt x="153" y="191"/>
                  </a:cubicBezTo>
                  <a:cubicBezTo>
                    <a:pt x="149" y="182"/>
                    <a:pt x="138" y="185"/>
                    <a:pt x="131" y="181"/>
                  </a:cubicBezTo>
                  <a:cubicBezTo>
                    <a:pt x="123" y="182"/>
                    <a:pt x="115" y="185"/>
                    <a:pt x="110" y="191"/>
                  </a:cubicBezTo>
                  <a:cubicBezTo>
                    <a:pt x="102" y="201"/>
                    <a:pt x="95" y="213"/>
                    <a:pt x="97" y="225"/>
                  </a:cubicBezTo>
                  <a:cubicBezTo>
                    <a:pt x="102" y="234"/>
                    <a:pt x="89" y="237"/>
                    <a:pt x="88" y="244"/>
                  </a:cubicBezTo>
                  <a:cubicBezTo>
                    <a:pt x="83" y="256"/>
                    <a:pt x="87" y="268"/>
                    <a:pt x="90" y="279"/>
                  </a:cubicBezTo>
                  <a:cubicBezTo>
                    <a:pt x="97" y="289"/>
                    <a:pt x="107" y="299"/>
                    <a:pt x="120" y="297"/>
                  </a:cubicBezTo>
                  <a:cubicBezTo>
                    <a:pt x="128" y="297"/>
                    <a:pt x="136" y="292"/>
                    <a:pt x="138" y="284"/>
                  </a:cubicBezTo>
                  <a:cubicBezTo>
                    <a:pt x="135" y="279"/>
                    <a:pt x="132" y="272"/>
                    <a:pt x="135" y="264"/>
                  </a:cubicBezTo>
                  <a:cubicBezTo>
                    <a:pt x="137" y="259"/>
                    <a:pt x="143" y="257"/>
                    <a:pt x="150" y="258"/>
                  </a:cubicBezTo>
                  <a:cubicBezTo>
                    <a:pt x="153" y="259"/>
                    <a:pt x="157" y="261"/>
                    <a:pt x="158" y="264"/>
                  </a:cubicBezTo>
                  <a:cubicBezTo>
                    <a:pt x="158" y="281"/>
                    <a:pt x="166" y="296"/>
                    <a:pt x="179" y="304"/>
                  </a:cubicBezTo>
                  <a:cubicBezTo>
                    <a:pt x="180" y="307"/>
                    <a:pt x="181" y="310"/>
                    <a:pt x="183" y="311"/>
                  </a:cubicBezTo>
                  <a:cubicBezTo>
                    <a:pt x="187" y="309"/>
                    <a:pt x="191" y="313"/>
                    <a:pt x="196" y="313"/>
                  </a:cubicBezTo>
                  <a:cubicBezTo>
                    <a:pt x="202" y="320"/>
                    <a:pt x="206" y="330"/>
                    <a:pt x="215" y="334"/>
                  </a:cubicBezTo>
                  <a:cubicBezTo>
                    <a:pt x="222" y="337"/>
                    <a:pt x="229" y="337"/>
                    <a:pt x="236" y="334"/>
                  </a:cubicBezTo>
                  <a:cubicBezTo>
                    <a:pt x="247" y="332"/>
                    <a:pt x="255" y="321"/>
                    <a:pt x="257" y="311"/>
                  </a:cubicBezTo>
                  <a:cubicBezTo>
                    <a:pt x="258" y="306"/>
                    <a:pt x="254" y="301"/>
                    <a:pt x="257" y="297"/>
                  </a:cubicBezTo>
                  <a:cubicBezTo>
                    <a:pt x="264" y="293"/>
                    <a:pt x="272" y="287"/>
                    <a:pt x="274" y="279"/>
                  </a:cubicBezTo>
                  <a:cubicBezTo>
                    <a:pt x="274" y="266"/>
                    <a:pt x="271" y="252"/>
                    <a:pt x="260" y="245"/>
                  </a:cubicBezTo>
                  <a:cubicBezTo>
                    <a:pt x="253" y="243"/>
                    <a:pt x="243" y="239"/>
                    <a:pt x="236" y="245"/>
                  </a:cubicBezTo>
                  <a:cubicBezTo>
                    <a:pt x="237" y="256"/>
                    <a:pt x="237" y="256"/>
                    <a:pt x="237" y="256"/>
                  </a:cubicBezTo>
                  <a:cubicBezTo>
                    <a:pt x="233" y="259"/>
                    <a:pt x="230" y="264"/>
                    <a:pt x="225" y="266"/>
                  </a:cubicBezTo>
                  <a:cubicBezTo>
                    <a:pt x="221" y="268"/>
                    <a:pt x="214" y="267"/>
                    <a:pt x="210" y="264"/>
                  </a:cubicBezTo>
                  <a:cubicBezTo>
                    <a:pt x="204" y="256"/>
                    <a:pt x="203" y="247"/>
                    <a:pt x="204" y="237"/>
                  </a:cubicBezTo>
                  <a:cubicBezTo>
                    <a:pt x="209" y="226"/>
                    <a:pt x="222" y="219"/>
                    <a:pt x="233" y="217"/>
                  </a:cubicBezTo>
                  <a:cubicBezTo>
                    <a:pt x="251" y="214"/>
                    <a:pt x="268" y="220"/>
                    <a:pt x="280" y="231"/>
                  </a:cubicBezTo>
                  <a:cubicBezTo>
                    <a:pt x="294" y="244"/>
                    <a:pt x="297" y="263"/>
                    <a:pt x="298" y="281"/>
                  </a:cubicBezTo>
                  <a:cubicBezTo>
                    <a:pt x="297" y="289"/>
                    <a:pt x="299" y="297"/>
                    <a:pt x="294" y="304"/>
                  </a:cubicBezTo>
                  <a:cubicBezTo>
                    <a:pt x="287" y="308"/>
                    <a:pt x="282" y="314"/>
                    <a:pt x="277" y="319"/>
                  </a:cubicBezTo>
                  <a:cubicBezTo>
                    <a:pt x="268" y="331"/>
                    <a:pt x="265" y="344"/>
                    <a:pt x="264" y="359"/>
                  </a:cubicBezTo>
                  <a:cubicBezTo>
                    <a:pt x="264" y="375"/>
                    <a:pt x="267" y="392"/>
                    <a:pt x="272" y="407"/>
                  </a:cubicBezTo>
                  <a:cubicBezTo>
                    <a:pt x="273" y="423"/>
                    <a:pt x="270" y="441"/>
                    <a:pt x="263" y="456"/>
                  </a:cubicBezTo>
                  <a:cubicBezTo>
                    <a:pt x="252" y="472"/>
                    <a:pt x="233" y="481"/>
                    <a:pt x="214" y="481"/>
                  </a:cubicBezTo>
                  <a:cubicBezTo>
                    <a:pt x="207" y="486"/>
                    <a:pt x="203" y="495"/>
                    <a:pt x="194" y="497"/>
                  </a:cubicBezTo>
                  <a:cubicBezTo>
                    <a:pt x="177" y="504"/>
                    <a:pt x="156" y="502"/>
                    <a:pt x="143" y="489"/>
                  </a:cubicBezTo>
                  <a:cubicBezTo>
                    <a:pt x="123" y="470"/>
                    <a:pt x="108" y="446"/>
                    <a:pt x="83" y="433"/>
                  </a:cubicBezTo>
                  <a:cubicBezTo>
                    <a:pt x="76" y="430"/>
                    <a:pt x="68" y="433"/>
                    <a:pt x="62" y="428"/>
                  </a:cubicBezTo>
                  <a:cubicBezTo>
                    <a:pt x="60" y="410"/>
                    <a:pt x="69" y="391"/>
                    <a:pt x="83" y="380"/>
                  </a:cubicBezTo>
                  <a:cubicBezTo>
                    <a:pt x="94" y="371"/>
                    <a:pt x="112" y="368"/>
                    <a:pt x="125" y="375"/>
                  </a:cubicBezTo>
                  <a:cubicBezTo>
                    <a:pt x="133" y="380"/>
                    <a:pt x="136" y="368"/>
                    <a:pt x="143" y="367"/>
                  </a:cubicBezTo>
                  <a:cubicBezTo>
                    <a:pt x="153" y="360"/>
                    <a:pt x="168" y="364"/>
                    <a:pt x="179" y="368"/>
                  </a:cubicBezTo>
                  <a:cubicBezTo>
                    <a:pt x="187" y="375"/>
                    <a:pt x="198" y="383"/>
                    <a:pt x="202" y="394"/>
                  </a:cubicBezTo>
                  <a:cubicBezTo>
                    <a:pt x="206" y="403"/>
                    <a:pt x="207" y="415"/>
                    <a:pt x="198" y="423"/>
                  </a:cubicBezTo>
                  <a:cubicBezTo>
                    <a:pt x="196" y="424"/>
                    <a:pt x="192" y="425"/>
                    <a:pt x="189" y="424"/>
                  </a:cubicBezTo>
                  <a:cubicBezTo>
                    <a:pt x="186" y="421"/>
                    <a:pt x="186" y="416"/>
                    <a:pt x="184" y="413"/>
                  </a:cubicBezTo>
                  <a:cubicBezTo>
                    <a:pt x="180" y="404"/>
                    <a:pt x="171" y="396"/>
                    <a:pt x="162" y="394"/>
                  </a:cubicBezTo>
                  <a:cubicBezTo>
                    <a:pt x="153" y="393"/>
                    <a:pt x="146" y="396"/>
                    <a:pt x="140" y="401"/>
                  </a:cubicBezTo>
                  <a:cubicBezTo>
                    <a:pt x="135" y="406"/>
                    <a:pt x="128" y="411"/>
                    <a:pt x="127" y="419"/>
                  </a:cubicBezTo>
                  <a:cubicBezTo>
                    <a:pt x="126" y="431"/>
                    <a:pt x="127" y="444"/>
                    <a:pt x="133" y="454"/>
                  </a:cubicBezTo>
                  <a:cubicBezTo>
                    <a:pt x="144" y="472"/>
                    <a:pt x="167" y="470"/>
                    <a:pt x="186" y="468"/>
                  </a:cubicBezTo>
                  <a:cubicBezTo>
                    <a:pt x="204" y="475"/>
                    <a:pt x="226" y="468"/>
                    <a:pt x="240" y="457"/>
                  </a:cubicBezTo>
                  <a:cubicBezTo>
                    <a:pt x="254" y="445"/>
                    <a:pt x="260" y="429"/>
                    <a:pt x="258" y="410"/>
                  </a:cubicBezTo>
                  <a:cubicBezTo>
                    <a:pt x="256" y="382"/>
                    <a:pt x="239" y="354"/>
                    <a:pt x="213" y="344"/>
                  </a:cubicBezTo>
                  <a:cubicBezTo>
                    <a:pt x="206" y="340"/>
                    <a:pt x="202" y="332"/>
                    <a:pt x="194" y="328"/>
                  </a:cubicBezTo>
                  <a:cubicBezTo>
                    <a:pt x="177" y="312"/>
                    <a:pt x="151" y="318"/>
                    <a:pt x="133" y="328"/>
                  </a:cubicBezTo>
                  <a:cubicBezTo>
                    <a:pt x="120" y="329"/>
                    <a:pt x="108" y="324"/>
                    <a:pt x="96" y="328"/>
                  </a:cubicBezTo>
                  <a:cubicBezTo>
                    <a:pt x="77" y="329"/>
                    <a:pt x="62" y="336"/>
                    <a:pt x="47" y="347"/>
                  </a:cubicBezTo>
                  <a:cubicBezTo>
                    <a:pt x="40" y="356"/>
                    <a:pt x="31" y="365"/>
                    <a:pt x="29" y="378"/>
                  </a:cubicBezTo>
                  <a:cubicBezTo>
                    <a:pt x="20" y="401"/>
                    <a:pt x="11" y="426"/>
                    <a:pt x="18" y="451"/>
                  </a:cubicBezTo>
                  <a:cubicBezTo>
                    <a:pt x="21" y="465"/>
                    <a:pt x="26" y="481"/>
                    <a:pt x="38" y="491"/>
                  </a:cubicBezTo>
                  <a:cubicBezTo>
                    <a:pt x="40" y="494"/>
                    <a:pt x="44" y="494"/>
                    <a:pt x="46" y="492"/>
                  </a:cubicBezTo>
                  <a:cubicBezTo>
                    <a:pt x="51" y="486"/>
                    <a:pt x="57" y="481"/>
                    <a:pt x="64" y="480"/>
                  </a:cubicBezTo>
                  <a:cubicBezTo>
                    <a:pt x="79" y="479"/>
                    <a:pt x="90" y="490"/>
                    <a:pt x="98" y="501"/>
                  </a:cubicBezTo>
                  <a:cubicBezTo>
                    <a:pt x="102" y="506"/>
                    <a:pt x="107" y="511"/>
                    <a:pt x="106" y="516"/>
                  </a:cubicBezTo>
                  <a:cubicBezTo>
                    <a:pt x="95" y="511"/>
                    <a:pt x="82" y="513"/>
                    <a:pt x="72" y="521"/>
                  </a:cubicBezTo>
                  <a:cubicBezTo>
                    <a:pt x="67" y="530"/>
                    <a:pt x="67" y="530"/>
                    <a:pt x="67" y="530"/>
                  </a:cubicBezTo>
                  <a:cubicBezTo>
                    <a:pt x="62" y="541"/>
                    <a:pt x="72" y="551"/>
                    <a:pt x="71" y="562"/>
                  </a:cubicBezTo>
                  <a:cubicBezTo>
                    <a:pt x="62" y="576"/>
                    <a:pt x="46" y="584"/>
                    <a:pt x="30" y="587"/>
                  </a:cubicBezTo>
                  <a:cubicBezTo>
                    <a:pt x="25" y="589"/>
                    <a:pt x="20" y="586"/>
                    <a:pt x="17" y="588"/>
                  </a:cubicBezTo>
                  <a:cubicBezTo>
                    <a:pt x="14" y="611"/>
                    <a:pt x="14" y="611"/>
                    <a:pt x="14" y="611"/>
                  </a:cubicBezTo>
                  <a:cubicBezTo>
                    <a:pt x="15" y="704"/>
                    <a:pt x="13" y="805"/>
                    <a:pt x="13" y="902"/>
                  </a:cubicBezTo>
                  <a:cubicBezTo>
                    <a:pt x="14" y="903"/>
                    <a:pt x="14" y="903"/>
                    <a:pt x="14" y="903"/>
                  </a:cubicBezTo>
                  <a:cubicBezTo>
                    <a:pt x="16" y="903"/>
                    <a:pt x="19" y="904"/>
                    <a:pt x="21" y="902"/>
                  </a:cubicBezTo>
                  <a:cubicBezTo>
                    <a:pt x="20" y="898"/>
                    <a:pt x="24" y="895"/>
                    <a:pt x="21" y="891"/>
                  </a:cubicBezTo>
                  <a:cubicBezTo>
                    <a:pt x="23" y="712"/>
                    <a:pt x="23" y="712"/>
                    <a:pt x="23" y="712"/>
                  </a:cubicBezTo>
                  <a:cubicBezTo>
                    <a:pt x="22" y="598"/>
                    <a:pt x="22" y="598"/>
                    <a:pt x="22" y="598"/>
                  </a:cubicBezTo>
                  <a:cubicBezTo>
                    <a:pt x="24" y="596"/>
                    <a:pt x="24" y="596"/>
                    <a:pt x="24" y="596"/>
                  </a:cubicBezTo>
                  <a:cubicBezTo>
                    <a:pt x="45" y="592"/>
                    <a:pt x="64" y="584"/>
                    <a:pt x="80" y="568"/>
                  </a:cubicBezTo>
                  <a:cubicBezTo>
                    <a:pt x="90" y="556"/>
                    <a:pt x="71" y="548"/>
                    <a:pt x="74" y="535"/>
                  </a:cubicBezTo>
                  <a:cubicBezTo>
                    <a:pt x="75" y="530"/>
                    <a:pt x="77" y="523"/>
                    <a:pt x="84" y="522"/>
                  </a:cubicBezTo>
                  <a:cubicBezTo>
                    <a:pt x="97" y="517"/>
                    <a:pt x="110" y="526"/>
                    <a:pt x="118" y="536"/>
                  </a:cubicBezTo>
                  <a:cubicBezTo>
                    <a:pt x="119" y="538"/>
                    <a:pt x="118" y="541"/>
                    <a:pt x="120" y="543"/>
                  </a:cubicBezTo>
                  <a:cubicBezTo>
                    <a:pt x="125" y="567"/>
                    <a:pt x="113" y="589"/>
                    <a:pt x="95" y="605"/>
                  </a:cubicBezTo>
                  <a:cubicBezTo>
                    <a:pt x="83" y="612"/>
                    <a:pt x="71" y="619"/>
                    <a:pt x="59" y="622"/>
                  </a:cubicBezTo>
                  <a:cubicBezTo>
                    <a:pt x="59" y="654"/>
                    <a:pt x="57" y="684"/>
                    <a:pt x="57" y="715"/>
                  </a:cubicBezTo>
                  <a:cubicBezTo>
                    <a:pt x="55" y="897"/>
                    <a:pt x="55" y="897"/>
                    <a:pt x="55" y="897"/>
                  </a:cubicBezTo>
                  <a:cubicBezTo>
                    <a:pt x="56" y="902"/>
                    <a:pt x="56" y="902"/>
                    <a:pt x="56" y="902"/>
                  </a:cubicBezTo>
                  <a:cubicBezTo>
                    <a:pt x="58" y="903"/>
                    <a:pt x="61" y="903"/>
                    <a:pt x="63" y="902"/>
                  </a:cubicBezTo>
                  <a:cubicBezTo>
                    <a:pt x="64" y="863"/>
                    <a:pt x="65" y="829"/>
                    <a:pt x="65" y="792"/>
                  </a:cubicBezTo>
                  <a:cubicBezTo>
                    <a:pt x="67" y="627"/>
                    <a:pt x="67" y="627"/>
                    <a:pt x="67" y="627"/>
                  </a:cubicBezTo>
                  <a:cubicBezTo>
                    <a:pt x="69" y="624"/>
                    <a:pt x="69" y="624"/>
                    <a:pt x="69" y="624"/>
                  </a:cubicBezTo>
                  <a:cubicBezTo>
                    <a:pt x="91" y="619"/>
                    <a:pt x="112" y="603"/>
                    <a:pt x="123" y="581"/>
                  </a:cubicBezTo>
                  <a:cubicBezTo>
                    <a:pt x="128" y="570"/>
                    <a:pt x="131" y="557"/>
                    <a:pt x="129" y="543"/>
                  </a:cubicBezTo>
                  <a:cubicBezTo>
                    <a:pt x="130" y="542"/>
                    <a:pt x="130" y="542"/>
                    <a:pt x="130" y="542"/>
                  </a:cubicBezTo>
                  <a:cubicBezTo>
                    <a:pt x="141" y="549"/>
                    <a:pt x="155" y="552"/>
                    <a:pt x="167" y="552"/>
                  </a:cubicBezTo>
                  <a:cubicBezTo>
                    <a:pt x="193" y="548"/>
                    <a:pt x="217" y="541"/>
                    <a:pt x="237" y="522"/>
                  </a:cubicBezTo>
                  <a:cubicBezTo>
                    <a:pt x="258" y="520"/>
                    <a:pt x="258" y="520"/>
                    <a:pt x="258" y="520"/>
                  </a:cubicBezTo>
                  <a:cubicBezTo>
                    <a:pt x="272" y="517"/>
                    <a:pt x="283" y="512"/>
                    <a:pt x="293" y="502"/>
                  </a:cubicBezTo>
                  <a:cubicBezTo>
                    <a:pt x="302" y="500"/>
                    <a:pt x="306" y="478"/>
                    <a:pt x="317" y="491"/>
                  </a:cubicBezTo>
                  <a:cubicBezTo>
                    <a:pt x="333" y="510"/>
                    <a:pt x="359" y="515"/>
                    <a:pt x="382" y="518"/>
                  </a:cubicBezTo>
                  <a:cubicBezTo>
                    <a:pt x="412" y="521"/>
                    <a:pt x="438" y="506"/>
                    <a:pt x="453" y="481"/>
                  </a:cubicBezTo>
                  <a:cubicBezTo>
                    <a:pt x="465" y="497"/>
                    <a:pt x="476" y="515"/>
                    <a:pt x="496" y="521"/>
                  </a:cubicBezTo>
                  <a:cubicBezTo>
                    <a:pt x="507" y="523"/>
                    <a:pt x="518" y="528"/>
                    <a:pt x="531" y="524"/>
                  </a:cubicBezTo>
                  <a:cubicBezTo>
                    <a:pt x="541" y="518"/>
                    <a:pt x="547" y="530"/>
                    <a:pt x="554" y="535"/>
                  </a:cubicBezTo>
                  <a:cubicBezTo>
                    <a:pt x="557" y="538"/>
                    <a:pt x="561" y="537"/>
                    <a:pt x="564" y="541"/>
                  </a:cubicBezTo>
                  <a:cubicBezTo>
                    <a:pt x="585" y="548"/>
                    <a:pt x="585" y="548"/>
                    <a:pt x="585" y="548"/>
                  </a:cubicBezTo>
                  <a:cubicBezTo>
                    <a:pt x="597" y="553"/>
                    <a:pt x="608" y="547"/>
                    <a:pt x="619" y="546"/>
                  </a:cubicBezTo>
                  <a:cubicBezTo>
                    <a:pt x="639" y="535"/>
                    <a:pt x="639" y="535"/>
                    <a:pt x="639" y="535"/>
                  </a:cubicBezTo>
                  <a:cubicBezTo>
                    <a:pt x="640" y="536"/>
                    <a:pt x="640" y="536"/>
                    <a:pt x="640" y="536"/>
                  </a:cubicBezTo>
                  <a:cubicBezTo>
                    <a:pt x="638" y="547"/>
                    <a:pt x="631" y="558"/>
                    <a:pt x="635" y="571"/>
                  </a:cubicBezTo>
                  <a:cubicBezTo>
                    <a:pt x="640" y="593"/>
                    <a:pt x="658" y="615"/>
                    <a:pt x="683" y="621"/>
                  </a:cubicBezTo>
                  <a:cubicBezTo>
                    <a:pt x="686" y="622"/>
                    <a:pt x="691" y="626"/>
                    <a:pt x="695" y="622"/>
                  </a:cubicBezTo>
                  <a:cubicBezTo>
                    <a:pt x="696" y="621"/>
                    <a:pt x="696" y="618"/>
                    <a:pt x="694" y="617"/>
                  </a:cubicBezTo>
                  <a:cubicBezTo>
                    <a:pt x="685" y="612"/>
                    <a:pt x="674" y="611"/>
                    <a:pt x="665" y="604"/>
                  </a:cubicBezTo>
                  <a:cubicBezTo>
                    <a:pt x="648" y="592"/>
                    <a:pt x="638" y="570"/>
                    <a:pt x="642" y="548"/>
                  </a:cubicBezTo>
                  <a:cubicBezTo>
                    <a:pt x="648" y="536"/>
                    <a:pt x="656" y="520"/>
                    <a:pt x="673" y="520"/>
                  </a:cubicBezTo>
                  <a:cubicBezTo>
                    <a:pt x="680" y="518"/>
                    <a:pt x="687" y="522"/>
                    <a:pt x="692" y="526"/>
                  </a:cubicBezTo>
                  <a:cubicBezTo>
                    <a:pt x="695" y="530"/>
                    <a:pt x="695" y="535"/>
                    <a:pt x="696" y="540"/>
                  </a:cubicBezTo>
                  <a:cubicBezTo>
                    <a:pt x="695" y="548"/>
                    <a:pt x="686" y="548"/>
                    <a:pt x="682" y="553"/>
                  </a:cubicBezTo>
                  <a:cubicBezTo>
                    <a:pt x="680" y="565"/>
                    <a:pt x="686" y="577"/>
                    <a:pt x="695" y="583"/>
                  </a:cubicBezTo>
                  <a:cubicBezTo>
                    <a:pt x="698" y="586"/>
                    <a:pt x="704" y="582"/>
                    <a:pt x="704" y="588"/>
                  </a:cubicBezTo>
                  <a:cubicBezTo>
                    <a:pt x="715" y="592"/>
                    <a:pt x="727" y="594"/>
                    <a:pt x="739" y="597"/>
                  </a:cubicBezTo>
                  <a:cubicBezTo>
                    <a:pt x="740" y="612"/>
                    <a:pt x="737" y="628"/>
                    <a:pt x="739" y="642"/>
                  </a:cubicBezTo>
                  <a:cubicBezTo>
                    <a:pt x="736" y="846"/>
                    <a:pt x="736" y="846"/>
                    <a:pt x="736" y="846"/>
                  </a:cubicBezTo>
                  <a:cubicBezTo>
                    <a:pt x="737" y="863"/>
                    <a:pt x="735" y="882"/>
                    <a:pt x="737" y="900"/>
                  </a:cubicBezTo>
                  <a:cubicBezTo>
                    <a:pt x="739" y="900"/>
                    <a:pt x="741" y="901"/>
                    <a:pt x="742" y="899"/>
                  </a:cubicBezTo>
                  <a:cubicBezTo>
                    <a:pt x="744" y="852"/>
                    <a:pt x="743" y="801"/>
                    <a:pt x="744" y="754"/>
                  </a:cubicBezTo>
                  <a:cubicBezTo>
                    <a:pt x="745" y="741"/>
                    <a:pt x="744" y="726"/>
                    <a:pt x="746" y="713"/>
                  </a:cubicBezTo>
                  <a:cubicBezTo>
                    <a:pt x="744" y="679"/>
                    <a:pt x="746" y="644"/>
                    <a:pt x="746" y="611"/>
                  </a:cubicBezTo>
                  <a:cubicBezTo>
                    <a:pt x="746" y="604"/>
                    <a:pt x="750" y="594"/>
                    <a:pt x="743" y="591"/>
                  </a:cubicBezTo>
                  <a:cubicBezTo>
                    <a:pt x="736" y="584"/>
                    <a:pt x="727" y="588"/>
                    <a:pt x="719" y="585"/>
                  </a:cubicBezTo>
                  <a:cubicBezTo>
                    <a:pt x="709" y="580"/>
                    <a:pt x="695" y="578"/>
                    <a:pt x="692" y="565"/>
                  </a:cubicBezTo>
                  <a:cubicBezTo>
                    <a:pt x="689" y="558"/>
                    <a:pt x="695" y="554"/>
                    <a:pt x="699" y="549"/>
                  </a:cubicBezTo>
                  <a:cubicBezTo>
                    <a:pt x="705" y="542"/>
                    <a:pt x="700" y="532"/>
                    <a:pt x="699" y="524"/>
                  </a:cubicBezTo>
                  <a:cubicBezTo>
                    <a:pt x="695" y="517"/>
                    <a:pt x="687" y="512"/>
                    <a:pt x="679" y="512"/>
                  </a:cubicBezTo>
                  <a:cubicBezTo>
                    <a:pt x="674" y="511"/>
                    <a:pt x="668" y="515"/>
                    <a:pt x="664" y="512"/>
                  </a:cubicBezTo>
                  <a:cubicBezTo>
                    <a:pt x="670" y="498"/>
                    <a:pt x="679" y="481"/>
                    <a:pt x="696" y="479"/>
                  </a:cubicBezTo>
                  <a:cubicBezTo>
                    <a:pt x="704" y="479"/>
                    <a:pt x="710" y="481"/>
                    <a:pt x="716" y="487"/>
                  </a:cubicBezTo>
                  <a:cubicBezTo>
                    <a:pt x="717" y="489"/>
                    <a:pt x="716" y="492"/>
                    <a:pt x="717" y="494"/>
                  </a:cubicBezTo>
                  <a:cubicBezTo>
                    <a:pt x="721" y="496"/>
                    <a:pt x="726" y="496"/>
                    <a:pt x="729" y="497"/>
                  </a:cubicBezTo>
                  <a:cubicBezTo>
                    <a:pt x="737" y="489"/>
                    <a:pt x="742" y="479"/>
                    <a:pt x="747" y="469"/>
                  </a:cubicBezTo>
                  <a:cubicBezTo>
                    <a:pt x="749" y="452"/>
                    <a:pt x="758" y="439"/>
                    <a:pt x="756" y="421"/>
                  </a:cubicBezTo>
                  <a:cubicBezTo>
                    <a:pt x="752" y="390"/>
                    <a:pt x="740" y="360"/>
                    <a:pt x="714" y="342"/>
                  </a:cubicBezTo>
                  <a:cubicBezTo>
                    <a:pt x="706" y="335"/>
                    <a:pt x="695" y="333"/>
                    <a:pt x="685" y="329"/>
                  </a:cubicBezTo>
                  <a:cubicBezTo>
                    <a:pt x="676" y="329"/>
                    <a:pt x="666" y="325"/>
                    <a:pt x="658" y="328"/>
                  </a:cubicBezTo>
                  <a:cubicBezTo>
                    <a:pt x="646" y="323"/>
                    <a:pt x="634" y="317"/>
                    <a:pt x="621" y="316"/>
                  </a:cubicBezTo>
                  <a:cubicBezTo>
                    <a:pt x="609" y="316"/>
                    <a:pt x="598" y="320"/>
                    <a:pt x="589" y="327"/>
                  </a:cubicBezTo>
                  <a:cubicBezTo>
                    <a:pt x="582" y="328"/>
                    <a:pt x="580" y="343"/>
                    <a:pt x="573" y="334"/>
                  </a:cubicBezTo>
                  <a:cubicBezTo>
                    <a:pt x="575" y="328"/>
                    <a:pt x="582" y="323"/>
                    <a:pt x="582" y="316"/>
                  </a:cubicBezTo>
                  <a:cubicBezTo>
                    <a:pt x="585" y="312"/>
                    <a:pt x="580" y="304"/>
                    <a:pt x="585" y="300"/>
                  </a:cubicBezTo>
                  <a:cubicBezTo>
                    <a:pt x="598" y="296"/>
                    <a:pt x="604" y="284"/>
                    <a:pt x="608" y="273"/>
                  </a:cubicBezTo>
                  <a:cubicBezTo>
                    <a:pt x="607" y="270"/>
                    <a:pt x="608" y="266"/>
                    <a:pt x="609" y="263"/>
                  </a:cubicBezTo>
                  <a:cubicBezTo>
                    <a:pt x="611" y="259"/>
                    <a:pt x="614" y="252"/>
                    <a:pt x="620" y="252"/>
                  </a:cubicBezTo>
                  <a:cubicBezTo>
                    <a:pt x="627" y="252"/>
                    <a:pt x="632" y="254"/>
                    <a:pt x="636" y="258"/>
                  </a:cubicBezTo>
                  <a:cubicBezTo>
                    <a:pt x="637" y="263"/>
                    <a:pt x="640" y="269"/>
                    <a:pt x="635" y="274"/>
                  </a:cubicBezTo>
                  <a:cubicBezTo>
                    <a:pt x="631" y="280"/>
                    <a:pt x="637" y="284"/>
                    <a:pt x="640" y="289"/>
                  </a:cubicBezTo>
                  <a:cubicBezTo>
                    <a:pt x="648" y="292"/>
                    <a:pt x="655" y="293"/>
                    <a:pt x="663" y="290"/>
                  </a:cubicBezTo>
                  <a:cubicBezTo>
                    <a:pt x="670" y="286"/>
                    <a:pt x="676" y="278"/>
                    <a:pt x="679" y="269"/>
                  </a:cubicBezTo>
                  <a:cubicBezTo>
                    <a:pt x="684" y="253"/>
                    <a:pt x="680" y="235"/>
                    <a:pt x="667" y="224"/>
                  </a:cubicBezTo>
                  <a:cubicBezTo>
                    <a:pt x="666" y="213"/>
                    <a:pt x="664" y="203"/>
                    <a:pt x="657" y="195"/>
                  </a:cubicBezTo>
                  <a:cubicBezTo>
                    <a:pt x="648" y="182"/>
                    <a:pt x="633" y="176"/>
                    <a:pt x="618" y="181"/>
                  </a:cubicBezTo>
                  <a:cubicBezTo>
                    <a:pt x="614" y="183"/>
                    <a:pt x="614" y="183"/>
                    <a:pt x="614" y="183"/>
                  </a:cubicBezTo>
                  <a:cubicBezTo>
                    <a:pt x="604" y="190"/>
                    <a:pt x="602" y="173"/>
                    <a:pt x="595" y="169"/>
                  </a:cubicBezTo>
                  <a:cubicBezTo>
                    <a:pt x="596" y="165"/>
                    <a:pt x="598" y="161"/>
                    <a:pt x="597" y="156"/>
                  </a:cubicBezTo>
                  <a:cubicBezTo>
                    <a:pt x="595" y="142"/>
                    <a:pt x="589" y="128"/>
                    <a:pt x="576" y="122"/>
                  </a:cubicBezTo>
                  <a:cubicBezTo>
                    <a:pt x="565" y="117"/>
                    <a:pt x="553" y="119"/>
                    <a:pt x="543" y="124"/>
                  </a:cubicBezTo>
                  <a:cubicBezTo>
                    <a:pt x="538" y="119"/>
                    <a:pt x="532" y="118"/>
                    <a:pt x="526" y="117"/>
                  </a:cubicBezTo>
                  <a:cubicBezTo>
                    <a:pt x="513" y="116"/>
                    <a:pt x="501" y="121"/>
                    <a:pt x="493" y="131"/>
                  </a:cubicBezTo>
                  <a:cubicBezTo>
                    <a:pt x="491" y="131"/>
                    <a:pt x="491" y="131"/>
                    <a:pt x="491" y="131"/>
                  </a:cubicBezTo>
                  <a:cubicBezTo>
                    <a:pt x="490" y="129"/>
                    <a:pt x="486" y="126"/>
                    <a:pt x="489" y="122"/>
                  </a:cubicBezTo>
                  <a:cubicBezTo>
                    <a:pt x="487" y="114"/>
                    <a:pt x="478" y="119"/>
                    <a:pt x="473" y="117"/>
                  </a:cubicBezTo>
                  <a:cubicBezTo>
                    <a:pt x="471" y="119"/>
                    <a:pt x="468" y="119"/>
                    <a:pt x="467" y="121"/>
                  </a:cubicBezTo>
                  <a:cubicBezTo>
                    <a:pt x="464" y="112"/>
                    <a:pt x="458" y="107"/>
                    <a:pt x="450" y="103"/>
                  </a:cubicBezTo>
                  <a:cubicBezTo>
                    <a:pt x="451" y="94"/>
                    <a:pt x="455" y="85"/>
                    <a:pt x="450" y="77"/>
                  </a:cubicBezTo>
                  <a:cubicBezTo>
                    <a:pt x="450" y="70"/>
                    <a:pt x="445" y="65"/>
                    <a:pt x="442" y="60"/>
                  </a:cubicBezTo>
                  <a:close/>
                  <a:moveTo>
                    <a:pt x="331" y="68"/>
                  </a:moveTo>
                  <a:cubicBezTo>
                    <a:pt x="330" y="65"/>
                    <a:pt x="331" y="61"/>
                    <a:pt x="328" y="60"/>
                  </a:cubicBezTo>
                  <a:cubicBezTo>
                    <a:pt x="318" y="64"/>
                    <a:pt x="312" y="75"/>
                    <a:pt x="311" y="85"/>
                  </a:cubicBezTo>
                  <a:cubicBezTo>
                    <a:pt x="308" y="96"/>
                    <a:pt x="318" y="104"/>
                    <a:pt x="316" y="115"/>
                  </a:cubicBezTo>
                  <a:cubicBezTo>
                    <a:pt x="315" y="120"/>
                    <a:pt x="309" y="119"/>
                    <a:pt x="306" y="124"/>
                  </a:cubicBezTo>
                  <a:cubicBezTo>
                    <a:pt x="304" y="129"/>
                    <a:pt x="305" y="137"/>
                    <a:pt x="306" y="142"/>
                  </a:cubicBezTo>
                  <a:cubicBezTo>
                    <a:pt x="308" y="146"/>
                    <a:pt x="311" y="151"/>
                    <a:pt x="316" y="152"/>
                  </a:cubicBezTo>
                  <a:cubicBezTo>
                    <a:pt x="323" y="154"/>
                    <a:pt x="329" y="153"/>
                    <a:pt x="334" y="149"/>
                  </a:cubicBezTo>
                  <a:cubicBezTo>
                    <a:pt x="337" y="143"/>
                    <a:pt x="339" y="135"/>
                    <a:pt x="336" y="129"/>
                  </a:cubicBezTo>
                  <a:cubicBezTo>
                    <a:pt x="334" y="127"/>
                    <a:pt x="332" y="130"/>
                    <a:pt x="330" y="129"/>
                  </a:cubicBezTo>
                  <a:cubicBezTo>
                    <a:pt x="325" y="129"/>
                    <a:pt x="326" y="124"/>
                    <a:pt x="326" y="121"/>
                  </a:cubicBezTo>
                  <a:cubicBezTo>
                    <a:pt x="326" y="119"/>
                    <a:pt x="329" y="117"/>
                    <a:pt x="331" y="116"/>
                  </a:cubicBezTo>
                  <a:cubicBezTo>
                    <a:pt x="338" y="115"/>
                    <a:pt x="341" y="121"/>
                    <a:pt x="345" y="126"/>
                  </a:cubicBezTo>
                  <a:cubicBezTo>
                    <a:pt x="348" y="135"/>
                    <a:pt x="346" y="146"/>
                    <a:pt x="341" y="154"/>
                  </a:cubicBezTo>
                  <a:cubicBezTo>
                    <a:pt x="336" y="158"/>
                    <a:pt x="331" y="161"/>
                    <a:pt x="325" y="162"/>
                  </a:cubicBezTo>
                  <a:cubicBezTo>
                    <a:pt x="323" y="166"/>
                    <a:pt x="320" y="168"/>
                    <a:pt x="316" y="168"/>
                  </a:cubicBezTo>
                  <a:cubicBezTo>
                    <a:pt x="314" y="178"/>
                    <a:pt x="308" y="187"/>
                    <a:pt x="311" y="198"/>
                  </a:cubicBezTo>
                  <a:cubicBezTo>
                    <a:pt x="314" y="205"/>
                    <a:pt x="318" y="213"/>
                    <a:pt x="326" y="216"/>
                  </a:cubicBezTo>
                  <a:cubicBezTo>
                    <a:pt x="331" y="217"/>
                    <a:pt x="337" y="217"/>
                    <a:pt x="341" y="214"/>
                  </a:cubicBezTo>
                  <a:cubicBezTo>
                    <a:pt x="346" y="212"/>
                    <a:pt x="349" y="207"/>
                    <a:pt x="350" y="201"/>
                  </a:cubicBezTo>
                  <a:cubicBezTo>
                    <a:pt x="351" y="195"/>
                    <a:pt x="344" y="197"/>
                    <a:pt x="340" y="195"/>
                  </a:cubicBezTo>
                  <a:cubicBezTo>
                    <a:pt x="339" y="194"/>
                    <a:pt x="339" y="192"/>
                    <a:pt x="340" y="191"/>
                  </a:cubicBezTo>
                  <a:cubicBezTo>
                    <a:pt x="343" y="188"/>
                    <a:pt x="346" y="186"/>
                    <a:pt x="350" y="187"/>
                  </a:cubicBezTo>
                  <a:cubicBezTo>
                    <a:pt x="354" y="188"/>
                    <a:pt x="357" y="192"/>
                    <a:pt x="358" y="196"/>
                  </a:cubicBezTo>
                  <a:cubicBezTo>
                    <a:pt x="362" y="205"/>
                    <a:pt x="356" y="212"/>
                    <a:pt x="350" y="219"/>
                  </a:cubicBezTo>
                  <a:cubicBezTo>
                    <a:pt x="343" y="224"/>
                    <a:pt x="331" y="228"/>
                    <a:pt x="323" y="222"/>
                  </a:cubicBezTo>
                  <a:cubicBezTo>
                    <a:pt x="314" y="219"/>
                    <a:pt x="309" y="212"/>
                    <a:pt x="304" y="205"/>
                  </a:cubicBezTo>
                  <a:cubicBezTo>
                    <a:pt x="304" y="197"/>
                    <a:pt x="302" y="187"/>
                    <a:pt x="297" y="183"/>
                  </a:cubicBezTo>
                  <a:cubicBezTo>
                    <a:pt x="279" y="170"/>
                    <a:pt x="257" y="188"/>
                    <a:pt x="241" y="172"/>
                  </a:cubicBezTo>
                  <a:cubicBezTo>
                    <a:pt x="239" y="166"/>
                    <a:pt x="232" y="159"/>
                    <a:pt x="239" y="152"/>
                  </a:cubicBezTo>
                  <a:cubicBezTo>
                    <a:pt x="245" y="141"/>
                    <a:pt x="258" y="152"/>
                    <a:pt x="263" y="142"/>
                  </a:cubicBezTo>
                  <a:cubicBezTo>
                    <a:pt x="264" y="134"/>
                    <a:pt x="264" y="126"/>
                    <a:pt x="260" y="119"/>
                  </a:cubicBezTo>
                  <a:cubicBezTo>
                    <a:pt x="250" y="115"/>
                    <a:pt x="242" y="109"/>
                    <a:pt x="231" y="112"/>
                  </a:cubicBezTo>
                  <a:cubicBezTo>
                    <a:pt x="222" y="114"/>
                    <a:pt x="211" y="118"/>
                    <a:pt x="208" y="128"/>
                  </a:cubicBezTo>
                  <a:cubicBezTo>
                    <a:pt x="205" y="139"/>
                    <a:pt x="196" y="129"/>
                    <a:pt x="188" y="132"/>
                  </a:cubicBezTo>
                  <a:cubicBezTo>
                    <a:pt x="183" y="134"/>
                    <a:pt x="178" y="138"/>
                    <a:pt x="177" y="143"/>
                  </a:cubicBezTo>
                  <a:cubicBezTo>
                    <a:pt x="173" y="152"/>
                    <a:pt x="172" y="164"/>
                    <a:pt x="179" y="173"/>
                  </a:cubicBezTo>
                  <a:cubicBezTo>
                    <a:pt x="181" y="181"/>
                    <a:pt x="189" y="181"/>
                    <a:pt x="197" y="181"/>
                  </a:cubicBezTo>
                  <a:cubicBezTo>
                    <a:pt x="203" y="180"/>
                    <a:pt x="208" y="175"/>
                    <a:pt x="208" y="169"/>
                  </a:cubicBezTo>
                  <a:cubicBezTo>
                    <a:pt x="208" y="164"/>
                    <a:pt x="202" y="167"/>
                    <a:pt x="200" y="163"/>
                  </a:cubicBezTo>
                  <a:cubicBezTo>
                    <a:pt x="199" y="161"/>
                    <a:pt x="201" y="159"/>
                    <a:pt x="202" y="157"/>
                  </a:cubicBezTo>
                  <a:cubicBezTo>
                    <a:pt x="203" y="155"/>
                    <a:pt x="207" y="154"/>
                    <a:pt x="211" y="155"/>
                  </a:cubicBezTo>
                  <a:cubicBezTo>
                    <a:pt x="215" y="157"/>
                    <a:pt x="217" y="162"/>
                    <a:pt x="217" y="167"/>
                  </a:cubicBezTo>
                  <a:cubicBezTo>
                    <a:pt x="218" y="174"/>
                    <a:pt x="213" y="180"/>
                    <a:pt x="208" y="186"/>
                  </a:cubicBezTo>
                  <a:cubicBezTo>
                    <a:pt x="199" y="195"/>
                    <a:pt x="186" y="187"/>
                    <a:pt x="176" y="186"/>
                  </a:cubicBezTo>
                  <a:cubicBezTo>
                    <a:pt x="170" y="187"/>
                    <a:pt x="163" y="191"/>
                    <a:pt x="160" y="197"/>
                  </a:cubicBezTo>
                  <a:cubicBezTo>
                    <a:pt x="158" y="201"/>
                    <a:pt x="161" y="206"/>
                    <a:pt x="161" y="210"/>
                  </a:cubicBezTo>
                  <a:cubicBezTo>
                    <a:pt x="161" y="220"/>
                    <a:pt x="156" y="229"/>
                    <a:pt x="147" y="233"/>
                  </a:cubicBezTo>
                  <a:cubicBezTo>
                    <a:pt x="142" y="234"/>
                    <a:pt x="136" y="236"/>
                    <a:pt x="132" y="232"/>
                  </a:cubicBezTo>
                  <a:cubicBezTo>
                    <a:pt x="129" y="230"/>
                    <a:pt x="123" y="225"/>
                    <a:pt x="126" y="221"/>
                  </a:cubicBezTo>
                  <a:cubicBezTo>
                    <a:pt x="128" y="218"/>
                    <a:pt x="131" y="215"/>
                    <a:pt x="135" y="215"/>
                  </a:cubicBezTo>
                  <a:cubicBezTo>
                    <a:pt x="138" y="216"/>
                    <a:pt x="141" y="221"/>
                    <a:pt x="142" y="224"/>
                  </a:cubicBezTo>
                  <a:cubicBezTo>
                    <a:pt x="148" y="225"/>
                    <a:pt x="150" y="217"/>
                    <a:pt x="152" y="212"/>
                  </a:cubicBezTo>
                  <a:cubicBezTo>
                    <a:pt x="152" y="208"/>
                    <a:pt x="152" y="201"/>
                    <a:pt x="148" y="197"/>
                  </a:cubicBezTo>
                  <a:cubicBezTo>
                    <a:pt x="145" y="192"/>
                    <a:pt x="137" y="190"/>
                    <a:pt x="131" y="188"/>
                  </a:cubicBezTo>
                  <a:cubicBezTo>
                    <a:pt x="123" y="187"/>
                    <a:pt x="117" y="193"/>
                    <a:pt x="112" y="198"/>
                  </a:cubicBezTo>
                  <a:cubicBezTo>
                    <a:pt x="105" y="207"/>
                    <a:pt x="102" y="221"/>
                    <a:pt x="108" y="232"/>
                  </a:cubicBezTo>
                  <a:cubicBezTo>
                    <a:pt x="108" y="236"/>
                    <a:pt x="104" y="236"/>
                    <a:pt x="102" y="237"/>
                  </a:cubicBezTo>
                  <a:cubicBezTo>
                    <a:pt x="94" y="244"/>
                    <a:pt x="93" y="256"/>
                    <a:pt x="95" y="266"/>
                  </a:cubicBezTo>
                  <a:cubicBezTo>
                    <a:pt x="95" y="275"/>
                    <a:pt x="102" y="282"/>
                    <a:pt x="110" y="288"/>
                  </a:cubicBezTo>
                  <a:cubicBezTo>
                    <a:pt x="116" y="291"/>
                    <a:pt x="122" y="289"/>
                    <a:pt x="127" y="287"/>
                  </a:cubicBezTo>
                  <a:cubicBezTo>
                    <a:pt x="128" y="281"/>
                    <a:pt x="123" y="273"/>
                    <a:pt x="126" y="266"/>
                  </a:cubicBezTo>
                  <a:cubicBezTo>
                    <a:pt x="129" y="256"/>
                    <a:pt x="139" y="251"/>
                    <a:pt x="148" y="249"/>
                  </a:cubicBezTo>
                  <a:cubicBezTo>
                    <a:pt x="171" y="250"/>
                    <a:pt x="163" y="276"/>
                    <a:pt x="173" y="287"/>
                  </a:cubicBezTo>
                  <a:cubicBezTo>
                    <a:pt x="178" y="296"/>
                    <a:pt x="185" y="301"/>
                    <a:pt x="195" y="300"/>
                  </a:cubicBezTo>
                  <a:cubicBezTo>
                    <a:pt x="202" y="297"/>
                    <a:pt x="207" y="287"/>
                    <a:pt x="216" y="289"/>
                  </a:cubicBezTo>
                  <a:cubicBezTo>
                    <a:pt x="219" y="291"/>
                    <a:pt x="224" y="295"/>
                    <a:pt x="223" y="299"/>
                  </a:cubicBezTo>
                  <a:cubicBezTo>
                    <a:pt x="222" y="302"/>
                    <a:pt x="218" y="304"/>
                    <a:pt x="215" y="304"/>
                  </a:cubicBezTo>
                  <a:cubicBezTo>
                    <a:pt x="212" y="305"/>
                    <a:pt x="204" y="309"/>
                    <a:pt x="207" y="314"/>
                  </a:cubicBezTo>
                  <a:cubicBezTo>
                    <a:pt x="209" y="319"/>
                    <a:pt x="214" y="323"/>
                    <a:pt x="219" y="325"/>
                  </a:cubicBezTo>
                  <a:cubicBezTo>
                    <a:pt x="226" y="325"/>
                    <a:pt x="232" y="324"/>
                    <a:pt x="237" y="321"/>
                  </a:cubicBezTo>
                  <a:cubicBezTo>
                    <a:pt x="247" y="315"/>
                    <a:pt x="247" y="305"/>
                    <a:pt x="248" y="295"/>
                  </a:cubicBezTo>
                  <a:cubicBezTo>
                    <a:pt x="250" y="287"/>
                    <a:pt x="261" y="289"/>
                    <a:pt x="264" y="281"/>
                  </a:cubicBezTo>
                  <a:cubicBezTo>
                    <a:pt x="268" y="274"/>
                    <a:pt x="266" y="264"/>
                    <a:pt x="263" y="258"/>
                  </a:cubicBezTo>
                  <a:cubicBezTo>
                    <a:pt x="259" y="253"/>
                    <a:pt x="254" y="250"/>
                    <a:pt x="249" y="249"/>
                  </a:cubicBezTo>
                  <a:cubicBezTo>
                    <a:pt x="240" y="246"/>
                    <a:pt x="245" y="257"/>
                    <a:pt x="243" y="261"/>
                  </a:cubicBezTo>
                  <a:cubicBezTo>
                    <a:pt x="237" y="272"/>
                    <a:pt x="225" y="277"/>
                    <a:pt x="214" y="276"/>
                  </a:cubicBezTo>
                  <a:cubicBezTo>
                    <a:pt x="207" y="273"/>
                    <a:pt x="201" y="266"/>
                    <a:pt x="198" y="259"/>
                  </a:cubicBezTo>
                  <a:cubicBezTo>
                    <a:pt x="193" y="245"/>
                    <a:pt x="197" y="231"/>
                    <a:pt x="207" y="222"/>
                  </a:cubicBezTo>
                  <a:cubicBezTo>
                    <a:pt x="222" y="209"/>
                    <a:pt x="244" y="206"/>
                    <a:pt x="263" y="212"/>
                  </a:cubicBezTo>
                  <a:cubicBezTo>
                    <a:pt x="279" y="216"/>
                    <a:pt x="293" y="231"/>
                    <a:pt x="300" y="246"/>
                  </a:cubicBezTo>
                  <a:cubicBezTo>
                    <a:pt x="303" y="261"/>
                    <a:pt x="308" y="276"/>
                    <a:pt x="305" y="291"/>
                  </a:cubicBezTo>
                  <a:cubicBezTo>
                    <a:pt x="305" y="297"/>
                    <a:pt x="302" y="303"/>
                    <a:pt x="301" y="309"/>
                  </a:cubicBezTo>
                  <a:cubicBezTo>
                    <a:pt x="290" y="317"/>
                    <a:pt x="280" y="327"/>
                    <a:pt x="276" y="339"/>
                  </a:cubicBezTo>
                  <a:cubicBezTo>
                    <a:pt x="272" y="358"/>
                    <a:pt x="271" y="377"/>
                    <a:pt x="277" y="395"/>
                  </a:cubicBezTo>
                  <a:cubicBezTo>
                    <a:pt x="283" y="416"/>
                    <a:pt x="280" y="440"/>
                    <a:pt x="270" y="459"/>
                  </a:cubicBezTo>
                  <a:cubicBezTo>
                    <a:pt x="258" y="480"/>
                    <a:pt x="237" y="489"/>
                    <a:pt x="214" y="491"/>
                  </a:cubicBezTo>
                  <a:cubicBezTo>
                    <a:pt x="207" y="501"/>
                    <a:pt x="196" y="505"/>
                    <a:pt x="184" y="509"/>
                  </a:cubicBezTo>
                  <a:cubicBezTo>
                    <a:pt x="161" y="513"/>
                    <a:pt x="141" y="501"/>
                    <a:pt x="125" y="484"/>
                  </a:cubicBezTo>
                  <a:cubicBezTo>
                    <a:pt x="112" y="465"/>
                    <a:pt x="96" y="449"/>
                    <a:pt x="75" y="440"/>
                  </a:cubicBezTo>
                  <a:cubicBezTo>
                    <a:pt x="67" y="439"/>
                    <a:pt x="59" y="441"/>
                    <a:pt x="52" y="442"/>
                  </a:cubicBezTo>
                  <a:cubicBezTo>
                    <a:pt x="50" y="442"/>
                    <a:pt x="49" y="440"/>
                    <a:pt x="49" y="439"/>
                  </a:cubicBezTo>
                  <a:cubicBezTo>
                    <a:pt x="54" y="423"/>
                    <a:pt x="52" y="405"/>
                    <a:pt x="62" y="391"/>
                  </a:cubicBezTo>
                  <a:cubicBezTo>
                    <a:pt x="64" y="389"/>
                    <a:pt x="66" y="390"/>
                    <a:pt x="66" y="387"/>
                  </a:cubicBezTo>
                  <a:cubicBezTo>
                    <a:pt x="80" y="370"/>
                    <a:pt x="101" y="359"/>
                    <a:pt x="123" y="365"/>
                  </a:cubicBezTo>
                  <a:cubicBezTo>
                    <a:pt x="133" y="368"/>
                    <a:pt x="139" y="357"/>
                    <a:pt x="148" y="356"/>
                  </a:cubicBezTo>
                  <a:cubicBezTo>
                    <a:pt x="162" y="352"/>
                    <a:pt x="178" y="355"/>
                    <a:pt x="189" y="365"/>
                  </a:cubicBezTo>
                  <a:cubicBezTo>
                    <a:pt x="201" y="375"/>
                    <a:pt x="213" y="388"/>
                    <a:pt x="213" y="405"/>
                  </a:cubicBezTo>
                  <a:cubicBezTo>
                    <a:pt x="212" y="415"/>
                    <a:pt x="211" y="428"/>
                    <a:pt x="199" y="431"/>
                  </a:cubicBezTo>
                  <a:cubicBezTo>
                    <a:pt x="194" y="431"/>
                    <a:pt x="188" y="433"/>
                    <a:pt x="186" y="429"/>
                  </a:cubicBezTo>
                  <a:cubicBezTo>
                    <a:pt x="174" y="429"/>
                    <a:pt x="184" y="418"/>
                    <a:pt x="178" y="414"/>
                  </a:cubicBezTo>
                  <a:cubicBezTo>
                    <a:pt x="174" y="406"/>
                    <a:pt x="167" y="401"/>
                    <a:pt x="158" y="402"/>
                  </a:cubicBezTo>
                  <a:cubicBezTo>
                    <a:pt x="150" y="403"/>
                    <a:pt x="143" y="407"/>
                    <a:pt x="138" y="414"/>
                  </a:cubicBezTo>
                  <a:cubicBezTo>
                    <a:pt x="130" y="424"/>
                    <a:pt x="135" y="437"/>
                    <a:pt x="137" y="447"/>
                  </a:cubicBezTo>
                  <a:cubicBezTo>
                    <a:pt x="140" y="453"/>
                    <a:pt x="146" y="458"/>
                    <a:pt x="151" y="460"/>
                  </a:cubicBezTo>
                  <a:cubicBezTo>
                    <a:pt x="166" y="466"/>
                    <a:pt x="179" y="452"/>
                    <a:pt x="192" y="461"/>
                  </a:cubicBezTo>
                  <a:cubicBezTo>
                    <a:pt x="206" y="464"/>
                    <a:pt x="219" y="461"/>
                    <a:pt x="230" y="456"/>
                  </a:cubicBezTo>
                  <a:cubicBezTo>
                    <a:pt x="238" y="452"/>
                    <a:pt x="240" y="444"/>
                    <a:pt x="247" y="439"/>
                  </a:cubicBezTo>
                  <a:cubicBezTo>
                    <a:pt x="252" y="431"/>
                    <a:pt x="250" y="424"/>
                    <a:pt x="252" y="414"/>
                  </a:cubicBezTo>
                  <a:cubicBezTo>
                    <a:pt x="251" y="386"/>
                    <a:pt x="234" y="360"/>
                    <a:pt x="209" y="350"/>
                  </a:cubicBezTo>
                  <a:cubicBezTo>
                    <a:pt x="202" y="340"/>
                    <a:pt x="190" y="333"/>
                    <a:pt x="179" y="328"/>
                  </a:cubicBezTo>
                  <a:cubicBezTo>
                    <a:pt x="167" y="326"/>
                    <a:pt x="155" y="328"/>
                    <a:pt x="144" y="331"/>
                  </a:cubicBezTo>
                  <a:cubicBezTo>
                    <a:pt x="139" y="333"/>
                    <a:pt x="137" y="339"/>
                    <a:pt x="131" y="338"/>
                  </a:cubicBezTo>
                  <a:cubicBezTo>
                    <a:pt x="118" y="333"/>
                    <a:pt x="100" y="332"/>
                    <a:pt x="86" y="337"/>
                  </a:cubicBezTo>
                  <a:cubicBezTo>
                    <a:pt x="70" y="340"/>
                    <a:pt x="58" y="350"/>
                    <a:pt x="45" y="361"/>
                  </a:cubicBezTo>
                  <a:cubicBezTo>
                    <a:pt x="25" y="395"/>
                    <a:pt x="14" y="449"/>
                    <a:pt x="40" y="482"/>
                  </a:cubicBezTo>
                  <a:cubicBezTo>
                    <a:pt x="44" y="484"/>
                    <a:pt x="45" y="480"/>
                    <a:pt x="48" y="478"/>
                  </a:cubicBezTo>
                  <a:cubicBezTo>
                    <a:pt x="57" y="469"/>
                    <a:pt x="70" y="469"/>
                    <a:pt x="81" y="474"/>
                  </a:cubicBezTo>
                  <a:cubicBezTo>
                    <a:pt x="107" y="489"/>
                    <a:pt x="113" y="518"/>
                    <a:pt x="135" y="536"/>
                  </a:cubicBezTo>
                  <a:cubicBezTo>
                    <a:pt x="151" y="548"/>
                    <a:pt x="174" y="543"/>
                    <a:pt x="193" y="539"/>
                  </a:cubicBezTo>
                  <a:cubicBezTo>
                    <a:pt x="196" y="538"/>
                    <a:pt x="198" y="535"/>
                    <a:pt x="202" y="536"/>
                  </a:cubicBezTo>
                  <a:cubicBezTo>
                    <a:pt x="213" y="531"/>
                    <a:pt x="224" y="525"/>
                    <a:pt x="233" y="515"/>
                  </a:cubicBezTo>
                  <a:cubicBezTo>
                    <a:pt x="250" y="512"/>
                    <a:pt x="250" y="512"/>
                    <a:pt x="250" y="512"/>
                  </a:cubicBezTo>
                  <a:cubicBezTo>
                    <a:pt x="272" y="514"/>
                    <a:pt x="289" y="497"/>
                    <a:pt x="303" y="482"/>
                  </a:cubicBezTo>
                  <a:cubicBezTo>
                    <a:pt x="305" y="480"/>
                    <a:pt x="303" y="475"/>
                    <a:pt x="306" y="472"/>
                  </a:cubicBezTo>
                  <a:cubicBezTo>
                    <a:pt x="313" y="471"/>
                    <a:pt x="314" y="478"/>
                    <a:pt x="317" y="481"/>
                  </a:cubicBezTo>
                  <a:cubicBezTo>
                    <a:pt x="333" y="504"/>
                    <a:pt x="361" y="507"/>
                    <a:pt x="385" y="511"/>
                  </a:cubicBezTo>
                  <a:cubicBezTo>
                    <a:pt x="406" y="511"/>
                    <a:pt x="424" y="504"/>
                    <a:pt x="438" y="489"/>
                  </a:cubicBezTo>
                  <a:cubicBezTo>
                    <a:pt x="445" y="484"/>
                    <a:pt x="445" y="468"/>
                    <a:pt x="457" y="470"/>
                  </a:cubicBezTo>
                  <a:cubicBezTo>
                    <a:pt x="462" y="484"/>
                    <a:pt x="473" y="496"/>
                    <a:pt x="485" y="506"/>
                  </a:cubicBezTo>
                  <a:cubicBezTo>
                    <a:pt x="500" y="518"/>
                    <a:pt x="520" y="521"/>
                    <a:pt x="538" y="514"/>
                  </a:cubicBezTo>
                  <a:cubicBezTo>
                    <a:pt x="547" y="512"/>
                    <a:pt x="549" y="521"/>
                    <a:pt x="554" y="526"/>
                  </a:cubicBezTo>
                  <a:cubicBezTo>
                    <a:pt x="566" y="535"/>
                    <a:pt x="580" y="542"/>
                    <a:pt x="596" y="542"/>
                  </a:cubicBezTo>
                  <a:cubicBezTo>
                    <a:pt x="604" y="545"/>
                    <a:pt x="611" y="539"/>
                    <a:pt x="619" y="539"/>
                  </a:cubicBezTo>
                  <a:cubicBezTo>
                    <a:pt x="628" y="535"/>
                    <a:pt x="635" y="531"/>
                    <a:pt x="642" y="524"/>
                  </a:cubicBezTo>
                  <a:cubicBezTo>
                    <a:pt x="664" y="512"/>
                    <a:pt x="663" y="481"/>
                    <a:pt x="689" y="474"/>
                  </a:cubicBezTo>
                  <a:cubicBezTo>
                    <a:pt x="701" y="470"/>
                    <a:pt x="714" y="473"/>
                    <a:pt x="722" y="482"/>
                  </a:cubicBezTo>
                  <a:cubicBezTo>
                    <a:pt x="724" y="484"/>
                    <a:pt x="723" y="489"/>
                    <a:pt x="727" y="488"/>
                  </a:cubicBezTo>
                  <a:cubicBezTo>
                    <a:pt x="732" y="482"/>
                    <a:pt x="736" y="475"/>
                    <a:pt x="740" y="468"/>
                  </a:cubicBezTo>
                  <a:cubicBezTo>
                    <a:pt x="746" y="452"/>
                    <a:pt x="750" y="436"/>
                    <a:pt x="750" y="419"/>
                  </a:cubicBezTo>
                  <a:cubicBezTo>
                    <a:pt x="749" y="409"/>
                    <a:pt x="745" y="398"/>
                    <a:pt x="742" y="388"/>
                  </a:cubicBezTo>
                  <a:cubicBezTo>
                    <a:pt x="733" y="361"/>
                    <a:pt x="706" y="339"/>
                    <a:pt x="677" y="337"/>
                  </a:cubicBezTo>
                  <a:cubicBezTo>
                    <a:pt x="655" y="336"/>
                    <a:pt x="655" y="336"/>
                    <a:pt x="655" y="336"/>
                  </a:cubicBezTo>
                  <a:cubicBezTo>
                    <a:pt x="648" y="330"/>
                    <a:pt x="638" y="327"/>
                    <a:pt x="629" y="324"/>
                  </a:cubicBezTo>
                  <a:cubicBezTo>
                    <a:pt x="614" y="319"/>
                    <a:pt x="600" y="328"/>
                    <a:pt x="589" y="337"/>
                  </a:cubicBezTo>
                  <a:cubicBezTo>
                    <a:pt x="585" y="339"/>
                    <a:pt x="586" y="344"/>
                    <a:pt x="582" y="345"/>
                  </a:cubicBezTo>
                  <a:cubicBezTo>
                    <a:pt x="576" y="343"/>
                    <a:pt x="567" y="343"/>
                    <a:pt x="561" y="344"/>
                  </a:cubicBezTo>
                  <a:cubicBezTo>
                    <a:pt x="541" y="347"/>
                    <a:pt x="524" y="364"/>
                    <a:pt x="517" y="383"/>
                  </a:cubicBezTo>
                  <a:cubicBezTo>
                    <a:pt x="511" y="405"/>
                    <a:pt x="521" y="428"/>
                    <a:pt x="537" y="442"/>
                  </a:cubicBezTo>
                  <a:cubicBezTo>
                    <a:pt x="553" y="453"/>
                    <a:pt x="570" y="460"/>
                    <a:pt x="589" y="459"/>
                  </a:cubicBezTo>
                  <a:cubicBezTo>
                    <a:pt x="606" y="453"/>
                    <a:pt x="629" y="450"/>
                    <a:pt x="636" y="429"/>
                  </a:cubicBezTo>
                  <a:cubicBezTo>
                    <a:pt x="640" y="417"/>
                    <a:pt x="637" y="404"/>
                    <a:pt x="629" y="395"/>
                  </a:cubicBezTo>
                  <a:cubicBezTo>
                    <a:pt x="614" y="389"/>
                    <a:pt x="614" y="389"/>
                    <a:pt x="614" y="389"/>
                  </a:cubicBezTo>
                  <a:cubicBezTo>
                    <a:pt x="609" y="389"/>
                    <a:pt x="602" y="388"/>
                    <a:pt x="598" y="393"/>
                  </a:cubicBezTo>
                  <a:cubicBezTo>
                    <a:pt x="588" y="403"/>
                    <a:pt x="603" y="411"/>
                    <a:pt x="595" y="420"/>
                  </a:cubicBezTo>
                  <a:cubicBezTo>
                    <a:pt x="589" y="423"/>
                    <a:pt x="584" y="428"/>
                    <a:pt x="576" y="426"/>
                  </a:cubicBezTo>
                  <a:cubicBezTo>
                    <a:pt x="566" y="425"/>
                    <a:pt x="556" y="415"/>
                    <a:pt x="552" y="405"/>
                  </a:cubicBezTo>
                  <a:cubicBezTo>
                    <a:pt x="549" y="396"/>
                    <a:pt x="553" y="388"/>
                    <a:pt x="557" y="380"/>
                  </a:cubicBezTo>
                  <a:cubicBezTo>
                    <a:pt x="565" y="370"/>
                    <a:pt x="577" y="367"/>
                    <a:pt x="589" y="367"/>
                  </a:cubicBezTo>
                  <a:cubicBezTo>
                    <a:pt x="596" y="364"/>
                    <a:pt x="601" y="354"/>
                    <a:pt x="610" y="354"/>
                  </a:cubicBezTo>
                  <a:cubicBezTo>
                    <a:pt x="623" y="349"/>
                    <a:pt x="638" y="352"/>
                    <a:pt x="649" y="363"/>
                  </a:cubicBezTo>
                  <a:cubicBezTo>
                    <a:pt x="655" y="369"/>
                    <a:pt x="662" y="361"/>
                    <a:pt x="669" y="363"/>
                  </a:cubicBezTo>
                  <a:cubicBezTo>
                    <a:pt x="691" y="364"/>
                    <a:pt x="706" y="385"/>
                    <a:pt x="715" y="404"/>
                  </a:cubicBezTo>
                  <a:cubicBezTo>
                    <a:pt x="719" y="415"/>
                    <a:pt x="722" y="432"/>
                    <a:pt x="715" y="443"/>
                  </a:cubicBezTo>
                  <a:cubicBezTo>
                    <a:pt x="709" y="447"/>
                    <a:pt x="703" y="441"/>
                    <a:pt x="696" y="440"/>
                  </a:cubicBezTo>
                  <a:cubicBezTo>
                    <a:pt x="671" y="436"/>
                    <a:pt x="653" y="460"/>
                    <a:pt x="642" y="479"/>
                  </a:cubicBezTo>
                  <a:cubicBezTo>
                    <a:pt x="630" y="489"/>
                    <a:pt x="622" y="500"/>
                    <a:pt x="608" y="503"/>
                  </a:cubicBezTo>
                  <a:cubicBezTo>
                    <a:pt x="587" y="511"/>
                    <a:pt x="569" y="497"/>
                    <a:pt x="554" y="485"/>
                  </a:cubicBezTo>
                  <a:cubicBezTo>
                    <a:pt x="543" y="485"/>
                    <a:pt x="531" y="487"/>
                    <a:pt x="520" y="484"/>
                  </a:cubicBezTo>
                  <a:cubicBezTo>
                    <a:pt x="507" y="480"/>
                    <a:pt x="495" y="470"/>
                    <a:pt x="487" y="459"/>
                  </a:cubicBezTo>
                  <a:cubicBezTo>
                    <a:pt x="480" y="445"/>
                    <a:pt x="480" y="429"/>
                    <a:pt x="486" y="415"/>
                  </a:cubicBezTo>
                  <a:cubicBezTo>
                    <a:pt x="491" y="399"/>
                    <a:pt x="497" y="382"/>
                    <a:pt x="496" y="364"/>
                  </a:cubicBezTo>
                  <a:cubicBezTo>
                    <a:pt x="496" y="344"/>
                    <a:pt x="478" y="326"/>
                    <a:pt x="460" y="318"/>
                  </a:cubicBezTo>
                  <a:cubicBezTo>
                    <a:pt x="458" y="310"/>
                    <a:pt x="457" y="304"/>
                    <a:pt x="460" y="297"/>
                  </a:cubicBezTo>
                  <a:cubicBezTo>
                    <a:pt x="457" y="284"/>
                    <a:pt x="458" y="271"/>
                    <a:pt x="461" y="258"/>
                  </a:cubicBezTo>
                  <a:cubicBezTo>
                    <a:pt x="465" y="244"/>
                    <a:pt x="476" y="234"/>
                    <a:pt x="486" y="226"/>
                  </a:cubicBezTo>
                  <a:cubicBezTo>
                    <a:pt x="509" y="215"/>
                    <a:pt x="539" y="212"/>
                    <a:pt x="562" y="225"/>
                  </a:cubicBezTo>
                  <a:cubicBezTo>
                    <a:pt x="568" y="231"/>
                    <a:pt x="572" y="239"/>
                    <a:pt x="573" y="247"/>
                  </a:cubicBezTo>
                  <a:cubicBezTo>
                    <a:pt x="572" y="256"/>
                    <a:pt x="568" y="264"/>
                    <a:pt x="559" y="266"/>
                  </a:cubicBezTo>
                  <a:cubicBezTo>
                    <a:pt x="551" y="269"/>
                    <a:pt x="543" y="267"/>
                    <a:pt x="537" y="261"/>
                  </a:cubicBezTo>
                  <a:cubicBezTo>
                    <a:pt x="532" y="258"/>
                    <a:pt x="532" y="248"/>
                    <a:pt x="523" y="253"/>
                  </a:cubicBezTo>
                  <a:cubicBezTo>
                    <a:pt x="518" y="254"/>
                    <a:pt x="513" y="258"/>
                    <a:pt x="512" y="263"/>
                  </a:cubicBezTo>
                  <a:cubicBezTo>
                    <a:pt x="512" y="272"/>
                    <a:pt x="514" y="281"/>
                    <a:pt x="522" y="286"/>
                  </a:cubicBezTo>
                  <a:cubicBezTo>
                    <a:pt x="524" y="292"/>
                    <a:pt x="519" y="299"/>
                    <a:pt x="519" y="306"/>
                  </a:cubicBezTo>
                  <a:cubicBezTo>
                    <a:pt x="521" y="315"/>
                    <a:pt x="528" y="323"/>
                    <a:pt x="537" y="329"/>
                  </a:cubicBezTo>
                  <a:cubicBezTo>
                    <a:pt x="543" y="333"/>
                    <a:pt x="554" y="333"/>
                    <a:pt x="561" y="330"/>
                  </a:cubicBezTo>
                  <a:cubicBezTo>
                    <a:pt x="569" y="328"/>
                    <a:pt x="575" y="320"/>
                    <a:pt x="576" y="312"/>
                  </a:cubicBezTo>
                  <a:cubicBezTo>
                    <a:pt x="578" y="308"/>
                    <a:pt x="577" y="302"/>
                    <a:pt x="573" y="299"/>
                  </a:cubicBezTo>
                  <a:cubicBezTo>
                    <a:pt x="565" y="293"/>
                    <a:pt x="561" y="304"/>
                    <a:pt x="553" y="304"/>
                  </a:cubicBezTo>
                  <a:cubicBezTo>
                    <a:pt x="549" y="303"/>
                    <a:pt x="548" y="298"/>
                    <a:pt x="548" y="295"/>
                  </a:cubicBezTo>
                  <a:cubicBezTo>
                    <a:pt x="551" y="290"/>
                    <a:pt x="554" y="288"/>
                    <a:pt x="559" y="287"/>
                  </a:cubicBezTo>
                  <a:cubicBezTo>
                    <a:pt x="568" y="284"/>
                    <a:pt x="574" y="291"/>
                    <a:pt x="582" y="292"/>
                  </a:cubicBezTo>
                  <a:cubicBezTo>
                    <a:pt x="598" y="286"/>
                    <a:pt x="603" y="268"/>
                    <a:pt x="606" y="254"/>
                  </a:cubicBezTo>
                  <a:cubicBezTo>
                    <a:pt x="609" y="248"/>
                    <a:pt x="616" y="246"/>
                    <a:pt x="622" y="244"/>
                  </a:cubicBezTo>
                  <a:cubicBezTo>
                    <a:pt x="632" y="244"/>
                    <a:pt x="638" y="251"/>
                    <a:pt x="642" y="258"/>
                  </a:cubicBezTo>
                  <a:cubicBezTo>
                    <a:pt x="649" y="266"/>
                    <a:pt x="637" y="277"/>
                    <a:pt x="648" y="283"/>
                  </a:cubicBezTo>
                  <a:cubicBezTo>
                    <a:pt x="653" y="284"/>
                    <a:pt x="660" y="284"/>
                    <a:pt x="663" y="281"/>
                  </a:cubicBezTo>
                  <a:cubicBezTo>
                    <a:pt x="675" y="272"/>
                    <a:pt x="678" y="256"/>
                    <a:pt x="673" y="243"/>
                  </a:cubicBezTo>
                  <a:cubicBezTo>
                    <a:pt x="670" y="236"/>
                    <a:pt x="663" y="234"/>
                    <a:pt x="657" y="230"/>
                  </a:cubicBezTo>
                  <a:cubicBezTo>
                    <a:pt x="655" y="228"/>
                    <a:pt x="656" y="225"/>
                    <a:pt x="657" y="222"/>
                  </a:cubicBezTo>
                  <a:cubicBezTo>
                    <a:pt x="662" y="216"/>
                    <a:pt x="658" y="210"/>
                    <a:pt x="655" y="203"/>
                  </a:cubicBezTo>
                  <a:cubicBezTo>
                    <a:pt x="648" y="193"/>
                    <a:pt x="636" y="186"/>
                    <a:pt x="623" y="188"/>
                  </a:cubicBezTo>
                  <a:cubicBezTo>
                    <a:pt x="618" y="190"/>
                    <a:pt x="614" y="195"/>
                    <a:pt x="612" y="201"/>
                  </a:cubicBezTo>
                  <a:cubicBezTo>
                    <a:pt x="612" y="205"/>
                    <a:pt x="613" y="211"/>
                    <a:pt x="617" y="214"/>
                  </a:cubicBezTo>
                  <a:cubicBezTo>
                    <a:pt x="622" y="220"/>
                    <a:pt x="628" y="211"/>
                    <a:pt x="633" y="216"/>
                  </a:cubicBezTo>
                  <a:cubicBezTo>
                    <a:pt x="635" y="218"/>
                    <a:pt x="632" y="222"/>
                    <a:pt x="630" y="223"/>
                  </a:cubicBezTo>
                  <a:cubicBezTo>
                    <a:pt x="626" y="225"/>
                    <a:pt x="622" y="226"/>
                    <a:pt x="617" y="225"/>
                  </a:cubicBezTo>
                  <a:cubicBezTo>
                    <a:pt x="609" y="225"/>
                    <a:pt x="605" y="216"/>
                    <a:pt x="602" y="210"/>
                  </a:cubicBezTo>
                  <a:cubicBezTo>
                    <a:pt x="602" y="205"/>
                    <a:pt x="602" y="200"/>
                    <a:pt x="604" y="195"/>
                  </a:cubicBezTo>
                  <a:cubicBezTo>
                    <a:pt x="603" y="189"/>
                    <a:pt x="599" y="186"/>
                    <a:pt x="596" y="181"/>
                  </a:cubicBezTo>
                  <a:cubicBezTo>
                    <a:pt x="590" y="172"/>
                    <a:pt x="584" y="182"/>
                    <a:pt x="577" y="181"/>
                  </a:cubicBezTo>
                  <a:cubicBezTo>
                    <a:pt x="567" y="181"/>
                    <a:pt x="557" y="176"/>
                    <a:pt x="553" y="167"/>
                  </a:cubicBezTo>
                  <a:cubicBezTo>
                    <a:pt x="551" y="162"/>
                    <a:pt x="551" y="156"/>
                    <a:pt x="556" y="152"/>
                  </a:cubicBezTo>
                  <a:cubicBezTo>
                    <a:pt x="558" y="151"/>
                    <a:pt x="563" y="148"/>
                    <a:pt x="566" y="152"/>
                  </a:cubicBezTo>
                  <a:cubicBezTo>
                    <a:pt x="568" y="156"/>
                    <a:pt x="566" y="160"/>
                    <a:pt x="565" y="164"/>
                  </a:cubicBezTo>
                  <a:cubicBezTo>
                    <a:pt x="565" y="166"/>
                    <a:pt x="568" y="168"/>
                    <a:pt x="571" y="170"/>
                  </a:cubicBezTo>
                  <a:cubicBezTo>
                    <a:pt x="577" y="172"/>
                    <a:pt x="584" y="171"/>
                    <a:pt x="589" y="166"/>
                  </a:cubicBezTo>
                  <a:cubicBezTo>
                    <a:pt x="592" y="160"/>
                    <a:pt x="590" y="153"/>
                    <a:pt x="589" y="147"/>
                  </a:cubicBezTo>
                  <a:cubicBezTo>
                    <a:pt x="585" y="139"/>
                    <a:pt x="579" y="130"/>
                    <a:pt x="569" y="128"/>
                  </a:cubicBezTo>
                  <a:cubicBezTo>
                    <a:pt x="561" y="125"/>
                    <a:pt x="551" y="128"/>
                    <a:pt x="544" y="134"/>
                  </a:cubicBezTo>
                  <a:cubicBezTo>
                    <a:pt x="541" y="131"/>
                    <a:pt x="536" y="132"/>
                    <a:pt x="533" y="127"/>
                  </a:cubicBezTo>
                  <a:cubicBezTo>
                    <a:pt x="523" y="124"/>
                    <a:pt x="511" y="125"/>
                    <a:pt x="501" y="132"/>
                  </a:cubicBezTo>
                  <a:cubicBezTo>
                    <a:pt x="497" y="139"/>
                    <a:pt x="496" y="147"/>
                    <a:pt x="500" y="154"/>
                  </a:cubicBezTo>
                  <a:cubicBezTo>
                    <a:pt x="511" y="154"/>
                    <a:pt x="524" y="154"/>
                    <a:pt x="531" y="164"/>
                  </a:cubicBezTo>
                  <a:cubicBezTo>
                    <a:pt x="534" y="170"/>
                    <a:pt x="534" y="175"/>
                    <a:pt x="533" y="181"/>
                  </a:cubicBezTo>
                  <a:cubicBezTo>
                    <a:pt x="530" y="191"/>
                    <a:pt x="518" y="192"/>
                    <a:pt x="510" y="195"/>
                  </a:cubicBezTo>
                  <a:cubicBezTo>
                    <a:pt x="495" y="197"/>
                    <a:pt x="480" y="189"/>
                    <a:pt x="467" y="198"/>
                  </a:cubicBezTo>
                  <a:cubicBezTo>
                    <a:pt x="465" y="211"/>
                    <a:pt x="453" y="221"/>
                    <a:pt x="442" y="224"/>
                  </a:cubicBezTo>
                  <a:cubicBezTo>
                    <a:pt x="433" y="222"/>
                    <a:pt x="421" y="223"/>
                    <a:pt x="416" y="213"/>
                  </a:cubicBezTo>
                  <a:cubicBezTo>
                    <a:pt x="415" y="207"/>
                    <a:pt x="412" y="201"/>
                    <a:pt x="416" y="196"/>
                  </a:cubicBezTo>
                  <a:cubicBezTo>
                    <a:pt x="419" y="192"/>
                    <a:pt x="422" y="188"/>
                    <a:pt x="427" y="188"/>
                  </a:cubicBezTo>
                  <a:cubicBezTo>
                    <a:pt x="430" y="189"/>
                    <a:pt x="431" y="191"/>
                    <a:pt x="432" y="193"/>
                  </a:cubicBezTo>
                  <a:cubicBezTo>
                    <a:pt x="432" y="197"/>
                    <a:pt x="429" y="198"/>
                    <a:pt x="427" y="200"/>
                  </a:cubicBezTo>
                  <a:cubicBezTo>
                    <a:pt x="425" y="203"/>
                    <a:pt x="424" y="207"/>
                    <a:pt x="426" y="210"/>
                  </a:cubicBezTo>
                  <a:cubicBezTo>
                    <a:pt x="432" y="215"/>
                    <a:pt x="440" y="213"/>
                    <a:pt x="446" y="211"/>
                  </a:cubicBezTo>
                  <a:cubicBezTo>
                    <a:pt x="456" y="207"/>
                    <a:pt x="460" y="198"/>
                    <a:pt x="459" y="187"/>
                  </a:cubicBezTo>
                  <a:cubicBezTo>
                    <a:pt x="457" y="177"/>
                    <a:pt x="448" y="169"/>
                    <a:pt x="443" y="161"/>
                  </a:cubicBezTo>
                  <a:cubicBezTo>
                    <a:pt x="434" y="159"/>
                    <a:pt x="423" y="158"/>
                    <a:pt x="420" y="147"/>
                  </a:cubicBezTo>
                  <a:cubicBezTo>
                    <a:pt x="419" y="142"/>
                    <a:pt x="419" y="136"/>
                    <a:pt x="422" y="131"/>
                  </a:cubicBezTo>
                  <a:cubicBezTo>
                    <a:pt x="424" y="128"/>
                    <a:pt x="427" y="125"/>
                    <a:pt x="431" y="126"/>
                  </a:cubicBezTo>
                  <a:cubicBezTo>
                    <a:pt x="435" y="126"/>
                    <a:pt x="438" y="130"/>
                    <a:pt x="437" y="133"/>
                  </a:cubicBezTo>
                  <a:cubicBezTo>
                    <a:pt x="436" y="137"/>
                    <a:pt x="431" y="139"/>
                    <a:pt x="428" y="141"/>
                  </a:cubicBezTo>
                  <a:cubicBezTo>
                    <a:pt x="427" y="144"/>
                    <a:pt x="428" y="146"/>
                    <a:pt x="429" y="148"/>
                  </a:cubicBezTo>
                  <a:cubicBezTo>
                    <a:pt x="435" y="152"/>
                    <a:pt x="443" y="154"/>
                    <a:pt x="450" y="150"/>
                  </a:cubicBezTo>
                  <a:cubicBezTo>
                    <a:pt x="453" y="146"/>
                    <a:pt x="457" y="141"/>
                    <a:pt x="458" y="135"/>
                  </a:cubicBezTo>
                  <a:cubicBezTo>
                    <a:pt x="457" y="127"/>
                    <a:pt x="458" y="116"/>
                    <a:pt x="449" y="111"/>
                  </a:cubicBezTo>
                  <a:cubicBezTo>
                    <a:pt x="447" y="109"/>
                    <a:pt x="442" y="111"/>
                    <a:pt x="441" y="107"/>
                  </a:cubicBezTo>
                  <a:cubicBezTo>
                    <a:pt x="445" y="100"/>
                    <a:pt x="445" y="91"/>
                    <a:pt x="445" y="83"/>
                  </a:cubicBezTo>
                  <a:cubicBezTo>
                    <a:pt x="440" y="76"/>
                    <a:pt x="440" y="66"/>
                    <a:pt x="431" y="63"/>
                  </a:cubicBezTo>
                  <a:cubicBezTo>
                    <a:pt x="429" y="70"/>
                    <a:pt x="422" y="78"/>
                    <a:pt x="415" y="80"/>
                  </a:cubicBezTo>
                  <a:cubicBezTo>
                    <a:pt x="402" y="84"/>
                    <a:pt x="401" y="99"/>
                    <a:pt x="400" y="110"/>
                  </a:cubicBezTo>
                  <a:cubicBezTo>
                    <a:pt x="400" y="115"/>
                    <a:pt x="405" y="118"/>
                    <a:pt x="404" y="124"/>
                  </a:cubicBezTo>
                  <a:cubicBezTo>
                    <a:pt x="398" y="131"/>
                    <a:pt x="398" y="131"/>
                    <a:pt x="398" y="131"/>
                  </a:cubicBezTo>
                  <a:cubicBezTo>
                    <a:pt x="395" y="143"/>
                    <a:pt x="400" y="152"/>
                    <a:pt x="406" y="162"/>
                  </a:cubicBezTo>
                  <a:cubicBezTo>
                    <a:pt x="399" y="170"/>
                    <a:pt x="394" y="178"/>
                    <a:pt x="385" y="185"/>
                  </a:cubicBezTo>
                  <a:cubicBezTo>
                    <a:pt x="375" y="187"/>
                    <a:pt x="370" y="176"/>
                    <a:pt x="366" y="170"/>
                  </a:cubicBezTo>
                  <a:cubicBezTo>
                    <a:pt x="364" y="168"/>
                    <a:pt x="358" y="165"/>
                    <a:pt x="361" y="161"/>
                  </a:cubicBezTo>
                  <a:cubicBezTo>
                    <a:pt x="366" y="156"/>
                    <a:pt x="370" y="149"/>
                    <a:pt x="372" y="142"/>
                  </a:cubicBezTo>
                  <a:cubicBezTo>
                    <a:pt x="372" y="134"/>
                    <a:pt x="369" y="124"/>
                    <a:pt x="366" y="115"/>
                  </a:cubicBezTo>
                  <a:cubicBezTo>
                    <a:pt x="370" y="108"/>
                    <a:pt x="368" y="101"/>
                    <a:pt x="365" y="94"/>
                  </a:cubicBezTo>
                  <a:cubicBezTo>
                    <a:pt x="355" y="82"/>
                    <a:pt x="338" y="83"/>
                    <a:pt x="331" y="68"/>
                  </a:cubicBezTo>
                  <a:close/>
                  <a:moveTo>
                    <a:pt x="288" y="114"/>
                  </a:moveTo>
                  <a:cubicBezTo>
                    <a:pt x="286" y="114"/>
                    <a:pt x="283" y="117"/>
                    <a:pt x="281" y="114"/>
                  </a:cubicBezTo>
                  <a:cubicBezTo>
                    <a:pt x="279" y="113"/>
                    <a:pt x="274" y="112"/>
                    <a:pt x="274" y="116"/>
                  </a:cubicBezTo>
                  <a:cubicBezTo>
                    <a:pt x="276" y="122"/>
                    <a:pt x="277" y="128"/>
                    <a:pt x="279" y="134"/>
                  </a:cubicBezTo>
                  <a:cubicBezTo>
                    <a:pt x="279" y="145"/>
                    <a:pt x="275" y="156"/>
                    <a:pt x="265" y="161"/>
                  </a:cubicBezTo>
                  <a:cubicBezTo>
                    <a:pt x="260" y="163"/>
                    <a:pt x="252" y="157"/>
                    <a:pt x="251" y="164"/>
                  </a:cubicBezTo>
                  <a:cubicBezTo>
                    <a:pt x="262" y="174"/>
                    <a:pt x="275" y="162"/>
                    <a:pt x="289" y="164"/>
                  </a:cubicBezTo>
                  <a:cubicBezTo>
                    <a:pt x="294" y="163"/>
                    <a:pt x="303" y="171"/>
                    <a:pt x="304" y="161"/>
                  </a:cubicBezTo>
                  <a:cubicBezTo>
                    <a:pt x="304" y="157"/>
                    <a:pt x="300" y="156"/>
                    <a:pt x="298" y="155"/>
                  </a:cubicBezTo>
                  <a:cubicBezTo>
                    <a:pt x="288" y="145"/>
                    <a:pt x="293" y="131"/>
                    <a:pt x="295" y="119"/>
                  </a:cubicBezTo>
                  <a:cubicBezTo>
                    <a:pt x="294" y="116"/>
                    <a:pt x="290" y="116"/>
                    <a:pt x="288" y="114"/>
                  </a:cubicBezTo>
                  <a:close/>
                  <a:moveTo>
                    <a:pt x="603" y="130"/>
                  </a:moveTo>
                  <a:cubicBezTo>
                    <a:pt x="601" y="136"/>
                    <a:pt x="608" y="140"/>
                    <a:pt x="607" y="146"/>
                  </a:cubicBezTo>
                  <a:cubicBezTo>
                    <a:pt x="608" y="153"/>
                    <a:pt x="609" y="160"/>
                    <a:pt x="608" y="167"/>
                  </a:cubicBezTo>
                  <a:cubicBezTo>
                    <a:pt x="611" y="169"/>
                    <a:pt x="611" y="169"/>
                    <a:pt x="611" y="169"/>
                  </a:cubicBezTo>
                  <a:cubicBezTo>
                    <a:pt x="632" y="166"/>
                    <a:pt x="632" y="166"/>
                    <a:pt x="632" y="166"/>
                  </a:cubicBezTo>
                  <a:cubicBezTo>
                    <a:pt x="649" y="167"/>
                    <a:pt x="662" y="177"/>
                    <a:pt x="672" y="191"/>
                  </a:cubicBezTo>
                  <a:cubicBezTo>
                    <a:pt x="676" y="199"/>
                    <a:pt x="675" y="208"/>
                    <a:pt x="678" y="217"/>
                  </a:cubicBezTo>
                  <a:cubicBezTo>
                    <a:pt x="688" y="227"/>
                    <a:pt x="691" y="242"/>
                    <a:pt x="694" y="256"/>
                  </a:cubicBezTo>
                  <a:cubicBezTo>
                    <a:pt x="695" y="276"/>
                    <a:pt x="689" y="296"/>
                    <a:pt x="672" y="306"/>
                  </a:cubicBezTo>
                  <a:cubicBezTo>
                    <a:pt x="671" y="308"/>
                    <a:pt x="671" y="309"/>
                    <a:pt x="672" y="312"/>
                  </a:cubicBezTo>
                  <a:cubicBezTo>
                    <a:pt x="677" y="315"/>
                    <a:pt x="685" y="314"/>
                    <a:pt x="691" y="316"/>
                  </a:cubicBezTo>
                  <a:cubicBezTo>
                    <a:pt x="709" y="323"/>
                    <a:pt x="729" y="330"/>
                    <a:pt x="739" y="348"/>
                  </a:cubicBezTo>
                  <a:cubicBezTo>
                    <a:pt x="759" y="371"/>
                    <a:pt x="765" y="402"/>
                    <a:pt x="769" y="432"/>
                  </a:cubicBezTo>
                  <a:cubicBezTo>
                    <a:pt x="768" y="448"/>
                    <a:pt x="761" y="461"/>
                    <a:pt x="758" y="476"/>
                  </a:cubicBezTo>
                  <a:cubicBezTo>
                    <a:pt x="751" y="491"/>
                    <a:pt x="741" y="506"/>
                    <a:pt x="727" y="516"/>
                  </a:cubicBezTo>
                  <a:cubicBezTo>
                    <a:pt x="724" y="516"/>
                    <a:pt x="724" y="516"/>
                    <a:pt x="724" y="516"/>
                  </a:cubicBezTo>
                  <a:cubicBezTo>
                    <a:pt x="718" y="505"/>
                    <a:pt x="708" y="497"/>
                    <a:pt x="696" y="496"/>
                  </a:cubicBezTo>
                  <a:cubicBezTo>
                    <a:pt x="693" y="496"/>
                    <a:pt x="690" y="499"/>
                    <a:pt x="687" y="501"/>
                  </a:cubicBezTo>
                  <a:cubicBezTo>
                    <a:pt x="690" y="505"/>
                    <a:pt x="696" y="506"/>
                    <a:pt x="701" y="510"/>
                  </a:cubicBezTo>
                  <a:cubicBezTo>
                    <a:pt x="710" y="517"/>
                    <a:pt x="714" y="527"/>
                    <a:pt x="713" y="538"/>
                  </a:cubicBezTo>
                  <a:cubicBezTo>
                    <a:pt x="713" y="547"/>
                    <a:pt x="705" y="555"/>
                    <a:pt x="709" y="563"/>
                  </a:cubicBezTo>
                  <a:cubicBezTo>
                    <a:pt x="716" y="573"/>
                    <a:pt x="729" y="570"/>
                    <a:pt x="739" y="575"/>
                  </a:cubicBezTo>
                  <a:cubicBezTo>
                    <a:pt x="746" y="572"/>
                    <a:pt x="753" y="576"/>
                    <a:pt x="759" y="581"/>
                  </a:cubicBezTo>
                  <a:cubicBezTo>
                    <a:pt x="759" y="604"/>
                    <a:pt x="759" y="624"/>
                    <a:pt x="759" y="648"/>
                  </a:cubicBezTo>
                  <a:cubicBezTo>
                    <a:pt x="760" y="710"/>
                    <a:pt x="757" y="768"/>
                    <a:pt x="759" y="831"/>
                  </a:cubicBezTo>
                  <a:cubicBezTo>
                    <a:pt x="757" y="853"/>
                    <a:pt x="759" y="876"/>
                    <a:pt x="757" y="898"/>
                  </a:cubicBezTo>
                  <a:cubicBezTo>
                    <a:pt x="757" y="900"/>
                    <a:pt x="756" y="900"/>
                    <a:pt x="755" y="899"/>
                  </a:cubicBezTo>
                  <a:cubicBezTo>
                    <a:pt x="753" y="877"/>
                    <a:pt x="756" y="856"/>
                    <a:pt x="754" y="834"/>
                  </a:cubicBezTo>
                  <a:cubicBezTo>
                    <a:pt x="755" y="779"/>
                    <a:pt x="755" y="728"/>
                    <a:pt x="755" y="674"/>
                  </a:cubicBezTo>
                  <a:cubicBezTo>
                    <a:pt x="754" y="644"/>
                    <a:pt x="756" y="612"/>
                    <a:pt x="752" y="584"/>
                  </a:cubicBezTo>
                  <a:cubicBezTo>
                    <a:pt x="749" y="578"/>
                    <a:pt x="741" y="581"/>
                    <a:pt x="736" y="579"/>
                  </a:cubicBezTo>
                  <a:cubicBezTo>
                    <a:pt x="726" y="577"/>
                    <a:pt x="713" y="577"/>
                    <a:pt x="707" y="567"/>
                  </a:cubicBezTo>
                  <a:cubicBezTo>
                    <a:pt x="695" y="557"/>
                    <a:pt x="711" y="545"/>
                    <a:pt x="709" y="532"/>
                  </a:cubicBezTo>
                  <a:cubicBezTo>
                    <a:pt x="707" y="519"/>
                    <a:pt x="694" y="509"/>
                    <a:pt x="682" y="506"/>
                  </a:cubicBezTo>
                  <a:cubicBezTo>
                    <a:pt x="680" y="504"/>
                    <a:pt x="681" y="501"/>
                    <a:pt x="682" y="499"/>
                  </a:cubicBezTo>
                  <a:cubicBezTo>
                    <a:pt x="685" y="494"/>
                    <a:pt x="690" y="491"/>
                    <a:pt x="695" y="491"/>
                  </a:cubicBezTo>
                  <a:cubicBezTo>
                    <a:pt x="709" y="489"/>
                    <a:pt x="717" y="501"/>
                    <a:pt x="726" y="509"/>
                  </a:cubicBezTo>
                  <a:cubicBezTo>
                    <a:pt x="735" y="506"/>
                    <a:pt x="739" y="496"/>
                    <a:pt x="746" y="489"/>
                  </a:cubicBezTo>
                  <a:cubicBezTo>
                    <a:pt x="756" y="476"/>
                    <a:pt x="757" y="460"/>
                    <a:pt x="762" y="444"/>
                  </a:cubicBezTo>
                  <a:cubicBezTo>
                    <a:pt x="766" y="420"/>
                    <a:pt x="758" y="395"/>
                    <a:pt x="751" y="375"/>
                  </a:cubicBezTo>
                  <a:cubicBezTo>
                    <a:pt x="747" y="368"/>
                    <a:pt x="745" y="357"/>
                    <a:pt x="736" y="355"/>
                  </a:cubicBezTo>
                  <a:cubicBezTo>
                    <a:pt x="735" y="345"/>
                    <a:pt x="724" y="340"/>
                    <a:pt x="718" y="333"/>
                  </a:cubicBezTo>
                  <a:cubicBezTo>
                    <a:pt x="703" y="325"/>
                    <a:pt x="686" y="318"/>
                    <a:pt x="669" y="319"/>
                  </a:cubicBezTo>
                  <a:cubicBezTo>
                    <a:pt x="661" y="315"/>
                    <a:pt x="666" y="307"/>
                    <a:pt x="667" y="301"/>
                  </a:cubicBezTo>
                  <a:cubicBezTo>
                    <a:pt x="684" y="294"/>
                    <a:pt x="687" y="276"/>
                    <a:pt x="689" y="261"/>
                  </a:cubicBezTo>
                  <a:cubicBezTo>
                    <a:pt x="687" y="244"/>
                    <a:pt x="683" y="227"/>
                    <a:pt x="671" y="215"/>
                  </a:cubicBezTo>
                  <a:cubicBezTo>
                    <a:pt x="674" y="201"/>
                    <a:pt x="666" y="189"/>
                    <a:pt x="657" y="181"/>
                  </a:cubicBezTo>
                  <a:cubicBezTo>
                    <a:pt x="644" y="171"/>
                    <a:pt x="625" y="169"/>
                    <a:pt x="610" y="176"/>
                  </a:cubicBezTo>
                  <a:cubicBezTo>
                    <a:pt x="605" y="173"/>
                    <a:pt x="606" y="168"/>
                    <a:pt x="603" y="165"/>
                  </a:cubicBezTo>
                  <a:cubicBezTo>
                    <a:pt x="604" y="152"/>
                    <a:pt x="603" y="140"/>
                    <a:pt x="595" y="131"/>
                  </a:cubicBezTo>
                  <a:cubicBezTo>
                    <a:pt x="595" y="129"/>
                    <a:pt x="596" y="126"/>
                    <a:pt x="599" y="126"/>
                  </a:cubicBezTo>
                  <a:cubicBezTo>
                    <a:pt x="599" y="128"/>
                    <a:pt x="602" y="129"/>
                    <a:pt x="603" y="130"/>
                  </a:cubicBezTo>
                  <a:close/>
                  <a:moveTo>
                    <a:pt x="474" y="136"/>
                  </a:moveTo>
                  <a:cubicBezTo>
                    <a:pt x="473" y="134"/>
                    <a:pt x="471" y="134"/>
                    <a:pt x="470" y="134"/>
                  </a:cubicBezTo>
                  <a:cubicBezTo>
                    <a:pt x="465" y="147"/>
                    <a:pt x="465" y="147"/>
                    <a:pt x="465" y="147"/>
                  </a:cubicBezTo>
                  <a:cubicBezTo>
                    <a:pt x="461" y="152"/>
                    <a:pt x="456" y="156"/>
                    <a:pt x="453" y="160"/>
                  </a:cubicBezTo>
                  <a:cubicBezTo>
                    <a:pt x="458" y="169"/>
                    <a:pt x="467" y="177"/>
                    <a:pt x="467" y="188"/>
                  </a:cubicBezTo>
                  <a:cubicBezTo>
                    <a:pt x="472" y="190"/>
                    <a:pt x="475" y="187"/>
                    <a:pt x="479" y="186"/>
                  </a:cubicBezTo>
                  <a:cubicBezTo>
                    <a:pt x="494" y="185"/>
                    <a:pt x="512" y="193"/>
                    <a:pt x="524" y="181"/>
                  </a:cubicBezTo>
                  <a:cubicBezTo>
                    <a:pt x="527" y="177"/>
                    <a:pt x="526" y="175"/>
                    <a:pt x="526" y="171"/>
                  </a:cubicBezTo>
                  <a:cubicBezTo>
                    <a:pt x="520" y="162"/>
                    <a:pt x="508" y="163"/>
                    <a:pt x="500" y="164"/>
                  </a:cubicBezTo>
                  <a:cubicBezTo>
                    <a:pt x="496" y="162"/>
                    <a:pt x="496" y="162"/>
                    <a:pt x="496" y="162"/>
                  </a:cubicBezTo>
                  <a:cubicBezTo>
                    <a:pt x="488" y="156"/>
                    <a:pt x="489" y="147"/>
                    <a:pt x="490" y="137"/>
                  </a:cubicBezTo>
                  <a:cubicBezTo>
                    <a:pt x="488" y="137"/>
                    <a:pt x="488" y="137"/>
                    <a:pt x="488" y="137"/>
                  </a:cubicBezTo>
                  <a:cubicBezTo>
                    <a:pt x="486" y="144"/>
                    <a:pt x="483" y="150"/>
                    <a:pt x="483" y="157"/>
                  </a:cubicBezTo>
                  <a:cubicBezTo>
                    <a:pt x="484" y="161"/>
                    <a:pt x="487" y="164"/>
                    <a:pt x="490" y="166"/>
                  </a:cubicBezTo>
                  <a:cubicBezTo>
                    <a:pt x="496" y="168"/>
                    <a:pt x="503" y="170"/>
                    <a:pt x="509" y="170"/>
                  </a:cubicBezTo>
                  <a:cubicBezTo>
                    <a:pt x="512" y="171"/>
                    <a:pt x="519" y="169"/>
                    <a:pt x="519" y="176"/>
                  </a:cubicBezTo>
                  <a:cubicBezTo>
                    <a:pt x="511" y="182"/>
                    <a:pt x="498" y="182"/>
                    <a:pt x="488" y="180"/>
                  </a:cubicBezTo>
                  <a:cubicBezTo>
                    <a:pt x="482" y="177"/>
                    <a:pt x="476" y="182"/>
                    <a:pt x="471" y="176"/>
                  </a:cubicBezTo>
                  <a:cubicBezTo>
                    <a:pt x="470" y="170"/>
                    <a:pt x="463" y="165"/>
                    <a:pt x="463" y="157"/>
                  </a:cubicBezTo>
                  <a:cubicBezTo>
                    <a:pt x="471" y="154"/>
                    <a:pt x="472" y="144"/>
                    <a:pt x="474" y="136"/>
                  </a:cubicBezTo>
                  <a:close/>
                  <a:moveTo>
                    <a:pt x="562" y="236"/>
                  </a:moveTo>
                  <a:cubicBezTo>
                    <a:pt x="555" y="231"/>
                    <a:pt x="548" y="226"/>
                    <a:pt x="539" y="226"/>
                  </a:cubicBezTo>
                  <a:cubicBezTo>
                    <a:pt x="522" y="222"/>
                    <a:pt x="503" y="227"/>
                    <a:pt x="488" y="234"/>
                  </a:cubicBezTo>
                  <a:cubicBezTo>
                    <a:pt x="468" y="249"/>
                    <a:pt x="463" y="276"/>
                    <a:pt x="469" y="299"/>
                  </a:cubicBezTo>
                  <a:cubicBezTo>
                    <a:pt x="466" y="303"/>
                    <a:pt x="466" y="309"/>
                    <a:pt x="467" y="313"/>
                  </a:cubicBezTo>
                  <a:cubicBezTo>
                    <a:pt x="482" y="320"/>
                    <a:pt x="494" y="333"/>
                    <a:pt x="501" y="348"/>
                  </a:cubicBezTo>
                  <a:cubicBezTo>
                    <a:pt x="508" y="363"/>
                    <a:pt x="502" y="383"/>
                    <a:pt x="499" y="399"/>
                  </a:cubicBezTo>
                  <a:cubicBezTo>
                    <a:pt x="496" y="411"/>
                    <a:pt x="488" y="424"/>
                    <a:pt x="490" y="437"/>
                  </a:cubicBezTo>
                  <a:cubicBezTo>
                    <a:pt x="489" y="453"/>
                    <a:pt x="503" y="465"/>
                    <a:pt x="514" y="474"/>
                  </a:cubicBezTo>
                  <a:cubicBezTo>
                    <a:pt x="527" y="475"/>
                    <a:pt x="541" y="484"/>
                    <a:pt x="552" y="475"/>
                  </a:cubicBezTo>
                  <a:cubicBezTo>
                    <a:pt x="553" y="475"/>
                    <a:pt x="555" y="473"/>
                    <a:pt x="556" y="475"/>
                  </a:cubicBezTo>
                  <a:cubicBezTo>
                    <a:pt x="564" y="488"/>
                    <a:pt x="578" y="494"/>
                    <a:pt x="592" y="497"/>
                  </a:cubicBezTo>
                  <a:cubicBezTo>
                    <a:pt x="599" y="498"/>
                    <a:pt x="605" y="496"/>
                    <a:pt x="612" y="494"/>
                  </a:cubicBezTo>
                  <a:cubicBezTo>
                    <a:pt x="635" y="484"/>
                    <a:pt x="643" y="458"/>
                    <a:pt x="663" y="442"/>
                  </a:cubicBezTo>
                  <a:cubicBezTo>
                    <a:pt x="676" y="432"/>
                    <a:pt x="693" y="431"/>
                    <a:pt x="709" y="434"/>
                  </a:cubicBezTo>
                  <a:cubicBezTo>
                    <a:pt x="716" y="427"/>
                    <a:pt x="709" y="419"/>
                    <a:pt x="710" y="411"/>
                  </a:cubicBezTo>
                  <a:cubicBezTo>
                    <a:pt x="704" y="396"/>
                    <a:pt x="693" y="378"/>
                    <a:pt x="676" y="374"/>
                  </a:cubicBezTo>
                  <a:cubicBezTo>
                    <a:pt x="668" y="370"/>
                    <a:pt x="659" y="374"/>
                    <a:pt x="651" y="375"/>
                  </a:cubicBezTo>
                  <a:cubicBezTo>
                    <a:pt x="645" y="366"/>
                    <a:pt x="635" y="363"/>
                    <a:pt x="626" y="359"/>
                  </a:cubicBezTo>
                  <a:cubicBezTo>
                    <a:pt x="619" y="360"/>
                    <a:pt x="612" y="360"/>
                    <a:pt x="606" y="363"/>
                  </a:cubicBezTo>
                  <a:cubicBezTo>
                    <a:pt x="601" y="364"/>
                    <a:pt x="601" y="370"/>
                    <a:pt x="598" y="374"/>
                  </a:cubicBezTo>
                  <a:cubicBezTo>
                    <a:pt x="595" y="378"/>
                    <a:pt x="591" y="375"/>
                    <a:pt x="588" y="375"/>
                  </a:cubicBezTo>
                  <a:cubicBezTo>
                    <a:pt x="577" y="375"/>
                    <a:pt x="566" y="379"/>
                    <a:pt x="561" y="390"/>
                  </a:cubicBezTo>
                  <a:cubicBezTo>
                    <a:pt x="561" y="397"/>
                    <a:pt x="561" y="404"/>
                    <a:pt x="567" y="409"/>
                  </a:cubicBezTo>
                  <a:cubicBezTo>
                    <a:pt x="571" y="412"/>
                    <a:pt x="577" y="415"/>
                    <a:pt x="583" y="414"/>
                  </a:cubicBezTo>
                  <a:cubicBezTo>
                    <a:pt x="585" y="411"/>
                    <a:pt x="582" y="406"/>
                    <a:pt x="582" y="403"/>
                  </a:cubicBezTo>
                  <a:cubicBezTo>
                    <a:pt x="583" y="394"/>
                    <a:pt x="589" y="385"/>
                    <a:pt x="598" y="381"/>
                  </a:cubicBezTo>
                  <a:cubicBezTo>
                    <a:pt x="612" y="375"/>
                    <a:pt x="627" y="383"/>
                    <a:pt x="636" y="393"/>
                  </a:cubicBezTo>
                  <a:cubicBezTo>
                    <a:pt x="646" y="408"/>
                    <a:pt x="646" y="429"/>
                    <a:pt x="635" y="443"/>
                  </a:cubicBezTo>
                  <a:cubicBezTo>
                    <a:pt x="623" y="458"/>
                    <a:pt x="605" y="464"/>
                    <a:pt x="587" y="467"/>
                  </a:cubicBezTo>
                  <a:cubicBezTo>
                    <a:pt x="561" y="467"/>
                    <a:pt x="533" y="456"/>
                    <a:pt x="518" y="433"/>
                  </a:cubicBezTo>
                  <a:cubicBezTo>
                    <a:pt x="507" y="418"/>
                    <a:pt x="509" y="403"/>
                    <a:pt x="508" y="385"/>
                  </a:cubicBezTo>
                  <a:cubicBezTo>
                    <a:pt x="512" y="367"/>
                    <a:pt x="526" y="352"/>
                    <a:pt x="541" y="341"/>
                  </a:cubicBezTo>
                  <a:cubicBezTo>
                    <a:pt x="535" y="336"/>
                    <a:pt x="526" y="334"/>
                    <a:pt x="521" y="327"/>
                  </a:cubicBezTo>
                  <a:cubicBezTo>
                    <a:pt x="514" y="319"/>
                    <a:pt x="507" y="309"/>
                    <a:pt x="511" y="298"/>
                  </a:cubicBezTo>
                  <a:cubicBezTo>
                    <a:pt x="511" y="296"/>
                    <a:pt x="514" y="293"/>
                    <a:pt x="512" y="290"/>
                  </a:cubicBezTo>
                  <a:cubicBezTo>
                    <a:pt x="505" y="286"/>
                    <a:pt x="505" y="276"/>
                    <a:pt x="501" y="270"/>
                  </a:cubicBezTo>
                  <a:cubicBezTo>
                    <a:pt x="500" y="262"/>
                    <a:pt x="503" y="256"/>
                    <a:pt x="507" y="251"/>
                  </a:cubicBezTo>
                  <a:cubicBezTo>
                    <a:pt x="515" y="244"/>
                    <a:pt x="527" y="241"/>
                    <a:pt x="537" y="244"/>
                  </a:cubicBezTo>
                  <a:cubicBezTo>
                    <a:pt x="544" y="244"/>
                    <a:pt x="543" y="253"/>
                    <a:pt x="549" y="256"/>
                  </a:cubicBezTo>
                  <a:cubicBezTo>
                    <a:pt x="553" y="258"/>
                    <a:pt x="558" y="257"/>
                    <a:pt x="561" y="253"/>
                  </a:cubicBezTo>
                  <a:cubicBezTo>
                    <a:pt x="564" y="248"/>
                    <a:pt x="564" y="242"/>
                    <a:pt x="562" y="236"/>
                  </a:cubicBezTo>
                  <a:close/>
                  <a:moveTo>
                    <a:pt x="258" y="226"/>
                  </a:moveTo>
                  <a:cubicBezTo>
                    <a:pt x="250" y="225"/>
                    <a:pt x="250" y="225"/>
                    <a:pt x="250" y="225"/>
                  </a:cubicBezTo>
                  <a:cubicBezTo>
                    <a:pt x="235" y="227"/>
                    <a:pt x="216" y="227"/>
                    <a:pt x="211" y="246"/>
                  </a:cubicBezTo>
                  <a:cubicBezTo>
                    <a:pt x="208" y="251"/>
                    <a:pt x="213" y="254"/>
                    <a:pt x="216" y="257"/>
                  </a:cubicBezTo>
                  <a:cubicBezTo>
                    <a:pt x="219" y="258"/>
                    <a:pt x="222" y="260"/>
                    <a:pt x="225" y="258"/>
                  </a:cubicBezTo>
                  <a:cubicBezTo>
                    <a:pt x="228" y="252"/>
                    <a:pt x="231" y="247"/>
                    <a:pt x="230" y="239"/>
                  </a:cubicBezTo>
                  <a:cubicBezTo>
                    <a:pt x="236" y="233"/>
                    <a:pt x="245" y="230"/>
                    <a:pt x="254" y="231"/>
                  </a:cubicBezTo>
                  <a:cubicBezTo>
                    <a:pt x="264" y="234"/>
                    <a:pt x="273" y="240"/>
                    <a:pt x="279" y="249"/>
                  </a:cubicBezTo>
                  <a:cubicBezTo>
                    <a:pt x="279" y="251"/>
                    <a:pt x="278" y="254"/>
                    <a:pt x="281" y="256"/>
                  </a:cubicBezTo>
                  <a:cubicBezTo>
                    <a:pt x="281" y="265"/>
                    <a:pt x="283" y="271"/>
                    <a:pt x="279" y="279"/>
                  </a:cubicBezTo>
                  <a:cubicBezTo>
                    <a:pt x="278" y="287"/>
                    <a:pt x="272" y="292"/>
                    <a:pt x="268" y="299"/>
                  </a:cubicBezTo>
                  <a:cubicBezTo>
                    <a:pt x="266" y="302"/>
                    <a:pt x="262" y="299"/>
                    <a:pt x="261" y="303"/>
                  </a:cubicBezTo>
                  <a:cubicBezTo>
                    <a:pt x="264" y="312"/>
                    <a:pt x="258" y="320"/>
                    <a:pt x="255" y="329"/>
                  </a:cubicBezTo>
                  <a:cubicBezTo>
                    <a:pt x="248" y="336"/>
                    <a:pt x="240" y="340"/>
                    <a:pt x="232" y="343"/>
                  </a:cubicBezTo>
                  <a:cubicBezTo>
                    <a:pt x="231" y="345"/>
                    <a:pt x="231" y="345"/>
                    <a:pt x="231" y="345"/>
                  </a:cubicBezTo>
                  <a:cubicBezTo>
                    <a:pt x="237" y="350"/>
                    <a:pt x="243" y="354"/>
                    <a:pt x="248" y="361"/>
                  </a:cubicBezTo>
                  <a:cubicBezTo>
                    <a:pt x="252" y="365"/>
                    <a:pt x="249" y="374"/>
                    <a:pt x="257" y="373"/>
                  </a:cubicBezTo>
                  <a:cubicBezTo>
                    <a:pt x="261" y="368"/>
                    <a:pt x="254" y="365"/>
                    <a:pt x="255" y="361"/>
                  </a:cubicBezTo>
                  <a:cubicBezTo>
                    <a:pt x="264" y="329"/>
                    <a:pt x="264" y="329"/>
                    <a:pt x="264" y="329"/>
                  </a:cubicBezTo>
                  <a:cubicBezTo>
                    <a:pt x="269" y="317"/>
                    <a:pt x="280" y="308"/>
                    <a:pt x="290" y="298"/>
                  </a:cubicBezTo>
                  <a:cubicBezTo>
                    <a:pt x="296" y="280"/>
                    <a:pt x="289" y="264"/>
                    <a:pt x="284" y="247"/>
                  </a:cubicBezTo>
                  <a:cubicBezTo>
                    <a:pt x="279" y="237"/>
                    <a:pt x="268" y="231"/>
                    <a:pt x="258" y="226"/>
                  </a:cubicBezTo>
                  <a:close/>
                  <a:moveTo>
                    <a:pt x="561" y="244"/>
                  </a:moveTo>
                  <a:cubicBezTo>
                    <a:pt x="548" y="230"/>
                    <a:pt x="529" y="232"/>
                    <a:pt x="512" y="232"/>
                  </a:cubicBezTo>
                  <a:cubicBezTo>
                    <a:pt x="494" y="237"/>
                    <a:pt x="481" y="253"/>
                    <a:pt x="475" y="270"/>
                  </a:cubicBezTo>
                  <a:cubicBezTo>
                    <a:pt x="473" y="282"/>
                    <a:pt x="473" y="296"/>
                    <a:pt x="474" y="308"/>
                  </a:cubicBezTo>
                  <a:cubicBezTo>
                    <a:pt x="476" y="310"/>
                    <a:pt x="477" y="312"/>
                    <a:pt x="480" y="313"/>
                  </a:cubicBezTo>
                  <a:cubicBezTo>
                    <a:pt x="492" y="322"/>
                    <a:pt x="502" y="334"/>
                    <a:pt x="508" y="348"/>
                  </a:cubicBezTo>
                  <a:cubicBezTo>
                    <a:pt x="512" y="350"/>
                    <a:pt x="507" y="357"/>
                    <a:pt x="512" y="358"/>
                  </a:cubicBezTo>
                  <a:cubicBezTo>
                    <a:pt x="517" y="352"/>
                    <a:pt x="523" y="349"/>
                    <a:pt x="528" y="345"/>
                  </a:cubicBezTo>
                  <a:cubicBezTo>
                    <a:pt x="529" y="342"/>
                    <a:pt x="529" y="342"/>
                    <a:pt x="529" y="342"/>
                  </a:cubicBezTo>
                  <a:cubicBezTo>
                    <a:pt x="518" y="333"/>
                    <a:pt x="508" y="321"/>
                    <a:pt x="508" y="305"/>
                  </a:cubicBezTo>
                  <a:cubicBezTo>
                    <a:pt x="507" y="301"/>
                    <a:pt x="510" y="297"/>
                    <a:pt x="508" y="294"/>
                  </a:cubicBezTo>
                  <a:cubicBezTo>
                    <a:pt x="498" y="290"/>
                    <a:pt x="497" y="278"/>
                    <a:pt x="496" y="268"/>
                  </a:cubicBezTo>
                  <a:cubicBezTo>
                    <a:pt x="496" y="255"/>
                    <a:pt x="505" y="243"/>
                    <a:pt x="516" y="238"/>
                  </a:cubicBezTo>
                  <a:cubicBezTo>
                    <a:pt x="541" y="238"/>
                    <a:pt x="541" y="238"/>
                    <a:pt x="541" y="238"/>
                  </a:cubicBezTo>
                  <a:cubicBezTo>
                    <a:pt x="546" y="238"/>
                    <a:pt x="544" y="244"/>
                    <a:pt x="548" y="246"/>
                  </a:cubicBezTo>
                  <a:cubicBezTo>
                    <a:pt x="552" y="249"/>
                    <a:pt x="556" y="253"/>
                    <a:pt x="560" y="249"/>
                  </a:cubicBezTo>
                  <a:cubicBezTo>
                    <a:pt x="561" y="247"/>
                    <a:pt x="561" y="246"/>
                    <a:pt x="561" y="244"/>
                  </a:cubicBezTo>
                  <a:close/>
                  <a:moveTo>
                    <a:pt x="394" y="254"/>
                  </a:moveTo>
                  <a:cubicBezTo>
                    <a:pt x="385" y="236"/>
                    <a:pt x="385" y="236"/>
                    <a:pt x="385" y="236"/>
                  </a:cubicBezTo>
                  <a:cubicBezTo>
                    <a:pt x="383" y="236"/>
                    <a:pt x="381" y="234"/>
                    <a:pt x="379" y="236"/>
                  </a:cubicBezTo>
                  <a:cubicBezTo>
                    <a:pt x="376" y="249"/>
                    <a:pt x="367" y="262"/>
                    <a:pt x="354" y="267"/>
                  </a:cubicBezTo>
                  <a:cubicBezTo>
                    <a:pt x="346" y="269"/>
                    <a:pt x="336" y="263"/>
                    <a:pt x="331" y="273"/>
                  </a:cubicBezTo>
                  <a:cubicBezTo>
                    <a:pt x="333" y="284"/>
                    <a:pt x="338" y="296"/>
                    <a:pt x="334" y="308"/>
                  </a:cubicBezTo>
                  <a:cubicBezTo>
                    <a:pt x="351" y="313"/>
                    <a:pt x="372" y="323"/>
                    <a:pt x="376" y="343"/>
                  </a:cubicBezTo>
                  <a:cubicBezTo>
                    <a:pt x="378" y="353"/>
                    <a:pt x="377" y="364"/>
                    <a:pt x="380" y="373"/>
                  </a:cubicBezTo>
                  <a:cubicBezTo>
                    <a:pt x="379" y="387"/>
                    <a:pt x="365" y="395"/>
                    <a:pt x="354" y="400"/>
                  </a:cubicBezTo>
                  <a:cubicBezTo>
                    <a:pt x="347" y="403"/>
                    <a:pt x="336" y="402"/>
                    <a:pt x="331" y="395"/>
                  </a:cubicBezTo>
                  <a:cubicBezTo>
                    <a:pt x="328" y="389"/>
                    <a:pt x="328" y="382"/>
                    <a:pt x="329" y="374"/>
                  </a:cubicBezTo>
                  <a:cubicBezTo>
                    <a:pt x="333" y="364"/>
                    <a:pt x="349" y="363"/>
                    <a:pt x="346" y="349"/>
                  </a:cubicBezTo>
                  <a:cubicBezTo>
                    <a:pt x="343" y="344"/>
                    <a:pt x="340" y="339"/>
                    <a:pt x="334" y="336"/>
                  </a:cubicBezTo>
                  <a:cubicBezTo>
                    <a:pt x="328" y="332"/>
                    <a:pt x="320" y="335"/>
                    <a:pt x="314" y="338"/>
                  </a:cubicBezTo>
                  <a:cubicBezTo>
                    <a:pt x="303" y="345"/>
                    <a:pt x="297" y="357"/>
                    <a:pt x="293" y="369"/>
                  </a:cubicBezTo>
                  <a:cubicBezTo>
                    <a:pt x="294" y="385"/>
                    <a:pt x="293" y="400"/>
                    <a:pt x="304" y="413"/>
                  </a:cubicBezTo>
                  <a:cubicBezTo>
                    <a:pt x="309" y="422"/>
                    <a:pt x="319" y="428"/>
                    <a:pt x="328" y="432"/>
                  </a:cubicBezTo>
                  <a:cubicBezTo>
                    <a:pt x="328" y="441"/>
                    <a:pt x="335" y="448"/>
                    <a:pt x="338" y="455"/>
                  </a:cubicBezTo>
                  <a:cubicBezTo>
                    <a:pt x="350" y="473"/>
                    <a:pt x="373" y="475"/>
                    <a:pt x="393" y="472"/>
                  </a:cubicBezTo>
                  <a:cubicBezTo>
                    <a:pt x="408" y="472"/>
                    <a:pt x="418" y="460"/>
                    <a:pt x="429" y="452"/>
                  </a:cubicBezTo>
                  <a:cubicBezTo>
                    <a:pt x="436" y="443"/>
                    <a:pt x="437" y="430"/>
                    <a:pt x="441" y="420"/>
                  </a:cubicBezTo>
                  <a:cubicBezTo>
                    <a:pt x="452" y="413"/>
                    <a:pt x="452" y="413"/>
                    <a:pt x="452" y="413"/>
                  </a:cubicBezTo>
                  <a:cubicBezTo>
                    <a:pt x="467" y="401"/>
                    <a:pt x="467" y="381"/>
                    <a:pt x="463" y="365"/>
                  </a:cubicBezTo>
                  <a:cubicBezTo>
                    <a:pt x="459" y="357"/>
                    <a:pt x="453" y="348"/>
                    <a:pt x="445" y="344"/>
                  </a:cubicBezTo>
                  <a:cubicBezTo>
                    <a:pt x="438" y="343"/>
                    <a:pt x="432" y="345"/>
                    <a:pt x="427" y="347"/>
                  </a:cubicBezTo>
                  <a:cubicBezTo>
                    <a:pt x="420" y="349"/>
                    <a:pt x="423" y="357"/>
                    <a:pt x="420" y="362"/>
                  </a:cubicBezTo>
                  <a:cubicBezTo>
                    <a:pt x="423" y="364"/>
                    <a:pt x="428" y="366"/>
                    <a:pt x="428" y="370"/>
                  </a:cubicBezTo>
                  <a:cubicBezTo>
                    <a:pt x="431" y="376"/>
                    <a:pt x="429" y="382"/>
                    <a:pt x="426" y="387"/>
                  </a:cubicBezTo>
                  <a:cubicBezTo>
                    <a:pt x="422" y="394"/>
                    <a:pt x="415" y="395"/>
                    <a:pt x="409" y="397"/>
                  </a:cubicBezTo>
                  <a:cubicBezTo>
                    <a:pt x="401" y="397"/>
                    <a:pt x="395" y="392"/>
                    <a:pt x="391" y="386"/>
                  </a:cubicBezTo>
                  <a:cubicBezTo>
                    <a:pt x="389" y="379"/>
                    <a:pt x="384" y="371"/>
                    <a:pt x="386" y="364"/>
                  </a:cubicBezTo>
                  <a:cubicBezTo>
                    <a:pt x="382" y="346"/>
                    <a:pt x="390" y="330"/>
                    <a:pt x="405" y="320"/>
                  </a:cubicBezTo>
                  <a:cubicBezTo>
                    <a:pt x="411" y="316"/>
                    <a:pt x="419" y="315"/>
                    <a:pt x="425" y="310"/>
                  </a:cubicBezTo>
                  <a:cubicBezTo>
                    <a:pt x="425" y="296"/>
                    <a:pt x="425" y="284"/>
                    <a:pt x="430" y="271"/>
                  </a:cubicBezTo>
                  <a:cubicBezTo>
                    <a:pt x="429" y="269"/>
                    <a:pt x="429" y="269"/>
                    <a:pt x="429" y="269"/>
                  </a:cubicBezTo>
                  <a:cubicBezTo>
                    <a:pt x="416" y="266"/>
                    <a:pt x="402" y="264"/>
                    <a:pt x="394" y="254"/>
                  </a:cubicBezTo>
                  <a:close/>
                  <a:moveTo>
                    <a:pt x="395" y="267"/>
                  </a:moveTo>
                  <a:cubicBezTo>
                    <a:pt x="390" y="262"/>
                    <a:pt x="387" y="256"/>
                    <a:pt x="381" y="252"/>
                  </a:cubicBezTo>
                  <a:cubicBezTo>
                    <a:pt x="373" y="267"/>
                    <a:pt x="358" y="276"/>
                    <a:pt x="341" y="277"/>
                  </a:cubicBezTo>
                  <a:cubicBezTo>
                    <a:pt x="341" y="284"/>
                    <a:pt x="343" y="293"/>
                    <a:pt x="344" y="300"/>
                  </a:cubicBezTo>
                  <a:cubicBezTo>
                    <a:pt x="346" y="303"/>
                    <a:pt x="350" y="303"/>
                    <a:pt x="351" y="306"/>
                  </a:cubicBezTo>
                  <a:cubicBezTo>
                    <a:pt x="364" y="312"/>
                    <a:pt x="372" y="321"/>
                    <a:pt x="382" y="331"/>
                  </a:cubicBezTo>
                  <a:cubicBezTo>
                    <a:pt x="387" y="327"/>
                    <a:pt x="392" y="319"/>
                    <a:pt x="398" y="315"/>
                  </a:cubicBezTo>
                  <a:cubicBezTo>
                    <a:pt x="404" y="311"/>
                    <a:pt x="411" y="309"/>
                    <a:pt x="416" y="304"/>
                  </a:cubicBezTo>
                  <a:cubicBezTo>
                    <a:pt x="415" y="294"/>
                    <a:pt x="419" y="284"/>
                    <a:pt x="419" y="274"/>
                  </a:cubicBezTo>
                  <a:cubicBezTo>
                    <a:pt x="411" y="272"/>
                    <a:pt x="402" y="271"/>
                    <a:pt x="395" y="267"/>
                  </a:cubicBezTo>
                  <a:close/>
                  <a:moveTo>
                    <a:pt x="628" y="267"/>
                  </a:moveTo>
                  <a:cubicBezTo>
                    <a:pt x="626" y="277"/>
                    <a:pt x="624" y="289"/>
                    <a:pt x="634" y="296"/>
                  </a:cubicBezTo>
                  <a:cubicBezTo>
                    <a:pt x="640" y="303"/>
                    <a:pt x="650" y="302"/>
                    <a:pt x="656" y="308"/>
                  </a:cubicBezTo>
                  <a:cubicBezTo>
                    <a:pt x="658" y="310"/>
                    <a:pt x="655" y="312"/>
                    <a:pt x="654" y="312"/>
                  </a:cubicBezTo>
                  <a:cubicBezTo>
                    <a:pt x="639" y="310"/>
                    <a:pt x="626" y="305"/>
                    <a:pt x="612" y="308"/>
                  </a:cubicBezTo>
                  <a:cubicBezTo>
                    <a:pt x="605" y="309"/>
                    <a:pt x="599" y="314"/>
                    <a:pt x="593" y="312"/>
                  </a:cubicBezTo>
                  <a:cubicBezTo>
                    <a:pt x="592" y="309"/>
                    <a:pt x="591" y="306"/>
                    <a:pt x="594" y="304"/>
                  </a:cubicBezTo>
                  <a:cubicBezTo>
                    <a:pt x="612" y="297"/>
                    <a:pt x="613" y="279"/>
                    <a:pt x="617" y="263"/>
                  </a:cubicBezTo>
                  <a:cubicBezTo>
                    <a:pt x="620" y="258"/>
                    <a:pt x="628" y="261"/>
                    <a:pt x="628" y="267"/>
                  </a:cubicBezTo>
                  <a:close/>
                  <a:moveTo>
                    <a:pt x="384" y="264"/>
                  </a:moveTo>
                  <a:cubicBezTo>
                    <a:pt x="380" y="262"/>
                    <a:pt x="378" y="267"/>
                    <a:pt x="376" y="269"/>
                  </a:cubicBezTo>
                  <a:cubicBezTo>
                    <a:pt x="369" y="277"/>
                    <a:pt x="359" y="281"/>
                    <a:pt x="350" y="282"/>
                  </a:cubicBezTo>
                  <a:cubicBezTo>
                    <a:pt x="348" y="285"/>
                    <a:pt x="349" y="291"/>
                    <a:pt x="350" y="295"/>
                  </a:cubicBezTo>
                  <a:cubicBezTo>
                    <a:pt x="357" y="296"/>
                    <a:pt x="363" y="302"/>
                    <a:pt x="367" y="306"/>
                  </a:cubicBezTo>
                  <a:cubicBezTo>
                    <a:pt x="372" y="310"/>
                    <a:pt x="375" y="317"/>
                    <a:pt x="381" y="318"/>
                  </a:cubicBezTo>
                  <a:cubicBezTo>
                    <a:pt x="389" y="309"/>
                    <a:pt x="400" y="304"/>
                    <a:pt x="411" y="300"/>
                  </a:cubicBezTo>
                  <a:cubicBezTo>
                    <a:pt x="411" y="294"/>
                    <a:pt x="414" y="286"/>
                    <a:pt x="411" y="279"/>
                  </a:cubicBezTo>
                  <a:cubicBezTo>
                    <a:pt x="401" y="277"/>
                    <a:pt x="391" y="273"/>
                    <a:pt x="384" y="264"/>
                  </a:cubicBezTo>
                  <a:close/>
                  <a:moveTo>
                    <a:pt x="152" y="280"/>
                  </a:moveTo>
                  <a:cubicBezTo>
                    <a:pt x="151" y="275"/>
                    <a:pt x="151" y="269"/>
                    <a:pt x="147" y="266"/>
                  </a:cubicBezTo>
                  <a:cubicBezTo>
                    <a:pt x="145" y="265"/>
                    <a:pt x="142" y="265"/>
                    <a:pt x="141" y="267"/>
                  </a:cubicBezTo>
                  <a:cubicBezTo>
                    <a:pt x="140" y="274"/>
                    <a:pt x="144" y="280"/>
                    <a:pt x="145" y="287"/>
                  </a:cubicBezTo>
                  <a:cubicBezTo>
                    <a:pt x="144" y="300"/>
                    <a:pt x="131" y="305"/>
                    <a:pt x="120" y="308"/>
                  </a:cubicBezTo>
                  <a:cubicBezTo>
                    <a:pt x="118" y="310"/>
                    <a:pt x="121" y="312"/>
                    <a:pt x="122" y="314"/>
                  </a:cubicBezTo>
                  <a:cubicBezTo>
                    <a:pt x="123" y="317"/>
                    <a:pt x="127" y="319"/>
                    <a:pt x="131" y="319"/>
                  </a:cubicBezTo>
                  <a:cubicBezTo>
                    <a:pt x="142" y="313"/>
                    <a:pt x="156" y="308"/>
                    <a:pt x="168" y="311"/>
                  </a:cubicBezTo>
                  <a:cubicBezTo>
                    <a:pt x="170" y="313"/>
                    <a:pt x="172" y="309"/>
                    <a:pt x="171" y="307"/>
                  </a:cubicBezTo>
                  <a:cubicBezTo>
                    <a:pt x="159" y="302"/>
                    <a:pt x="158" y="289"/>
                    <a:pt x="152" y="280"/>
                  </a:cubicBezTo>
                  <a:close/>
                  <a:moveTo>
                    <a:pt x="339" y="353"/>
                  </a:moveTo>
                  <a:cubicBezTo>
                    <a:pt x="336" y="346"/>
                    <a:pt x="329" y="339"/>
                    <a:pt x="321" y="343"/>
                  </a:cubicBezTo>
                  <a:cubicBezTo>
                    <a:pt x="314" y="349"/>
                    <a:pt x="305" y="354"/>
                    <a:pt x="303" y="363"/>
                  </a:cubicBezTo>
                  <a:cubicBezTo>
                    <a:pt x="297" y="384"/>
                    <a:pt x="304" y="408"/>
                    <a:pt x="322" y="420"/>
                  </a:cubicBezTo>
                  <a:cubicBezTo>
                    <a:pt x="326" y="423"/>
                    <a:pt x="332" y="421"/>
                    <a:pt x="335" y="425"/>
                  </a:cubicBezTo>
                  <a:cubicBezTo>
                    <a:pt x="336" y="432"/>
                    <a:pt x="337" y="441"/>
                    <a:pt x="343" y="447"/>
                  </a:cubicBezTo>
                  <a:cubicBezTo>
                    <a:pt x="354" y="466"/>
                    <a:pt x="380" y="466"/>
                    <a:pt x="400" y="463"/>
                  </a:cubicBezTo>
                  <a:cubicBezTo>
                    <a:pt x="410" y="457"/>
                    <a:pt x="422" y="450"/>
                    <a:pt x="426" y="439"/>
                  </a:cubicBezTo>
                  <a:cubicBezTo>
                    <a:pt x="432" y="431"/>
                    <a:pt x="429" y="423"/>
                    <a:pt x="433" y="415"/>
                  </a:cubicBezTo>
                  <a:cubicBezTo>
                    <a:pt x="442" y="410"/>
                    <a:pt x="451" y="404"/>
                    <a:pt x="455" y="394"/>
                  </a:cubicBezTo>
                  <a:cubicBezTo>
                    <a:pt x="461" y="379"/>
                    <a:pt x="455" y="364"/>
                    <a:pt x="445" y="354"/>
                  </a:cubicBezTo>
                  <a:cubicBezTo>
                    <a:pt x="441" y="351"/>
                    <a:pt x="434" y="351"/>
                    <a:pt x="430" y="354"/>
                  </a:cubicBezTo>
                  <a:cubicBezTo>
                    <a:pt x="430" y="355"/>
                    <a:pt x="430" y="357"/>
                    <a:pt x="430" y="358"/>
                  </a:cubicBezTo>
                  <a:cubicBezTo>
                    <a:pt x="434" y="362"/>
                    <a:pt x="436" y="366"/>
                    <a:pt x="437" y="370"/>
                  </a:cubicBezTo>
                  <a:cubicBezTo>
                    <a:pt x="441" y="382"/>
                    <a:pt x="436" y="395"/>
                    <a:pt x="426" y="403"/>
                  </a:cubicBezTo>
                  <a:cubicBezTo>
                    <a:pt x="420" y="410"/>
                    <a:pt x="406" y="401"/>
                    <a:pt x="404" y="411"/>
                  </a:cubicBezTo>
                  <a:cubicBezTo>
                    <a:pt x="410" y="411"/>
                    <a:pt x="416" y="414"/>
                    <a:pt x="422" y="412"/>
                  </a:cubicBezTo>
                  <a:cubicBezTo>
                    <a:pt x="425" y="414"/>
                    <a:pt x="422" y="416"/>
                    <a:pt x="423" y="419"/>
                  </a:cubicBezTo>
                  <a:cubicBezTo>
                    <a:pt x="421" y="434"/>
                    <a:pt x="411" y="449"/>
                    <a:pt x="397" y="456"/>
                  </a:cubicBezTo>
                  <a:cubicBezTo>
                    <a:pt x="382" y="461"/>
                    <a:pt x="365" y="460"/>
                    <a:pt x="353" y="450"/>
                  </a:cubicBezTo>
                  <a:cubicBezTo>
                    <a:pt x="345" y="443"/>
                    <a:pt x="341" y="431"/>
                    <a:pt x="344" y="421"/>
                  </a:cubicBezTo>
                  <a:cubicBezTo>
                    <a:pt x="347" y="420"/>
                    <a:pt x="349" y="414"/>
                    <a:pt x="353" y="418"/>
                  </a:cubicBezTo>
                  <a:cubicBezTo>
                    <a:pt x="354" y="424"/>
                    <a:pt x="357" y="430"/>
                    <a:pt x="360" y="435"/>
                  </a:cubicBezTo>
                  <a:cubicBezTo>
                    <a:pt x="364" y="440"/>
                    <a:pt x="369" y="446"/>
                    <a:pt x="375" y="447"/>
                  </a:cubicBezTo>
                  <a:cubicBezTo>
                    <a:pt x="386" y="442"/>
                    <a:pt x="396" y="433"/>
                    <a:pt x="402" y="423"/>
                  </a:cubicBezTo>
                  <a:cubicBezTo>
                    <a:pt x="403" y="420"/>
                    <a:pt x="404" y="416"/>
                    <a:pt x="401" y="415"/>
                  </a:cubicBezTo>
                  <a:cubicBezTo>
                    <a:pt x="396" y="423"/>
                    <a:pt x="388" y="430"/>
                    <a:pt x="381" y="437"/>
                  </a:cubicBezTo>
                  <a:cubicBezTo>
                    <a:pt x="369" y="441"/>
                    <a:pt x="367" y="425"/>
                    <a:pt x="360" y="420"/>
                  </a:cubicBezTo>
                  <a:cubicBezTo>
                    <a:pt x="360" y="416"/>
                    <a:pt x="360" y="412"/>
                    <a:pt x="356" y="409"/>
                  </a:cubicBezTo>
                  <a:cubicBezTo>
                    <a:pt x="348" y="410"/>
                    <a:pt x="336" y="411"/>
                    <a:pt x="330" y="405"/>
                  </a:cubicBezTo>
                  <a:cubicBezTo>
                    <a:pt x="321" y="400"/>
                    <a:pt x="322" y="389"/>
                    <a:pt x="319" y="381"/>
                  </a:cubicBezTo>
                  <a:cubicBezTo>
                    <a:pt x="321" y="375"/>
                    <a:pt x="323" y="368"/>
                    <a:pt x="328" y="364"/>
                  </a:cubicBezTo>
                  <a:cubicBezTo>
                    <a:pt x="330" y="358"/>
                    <a:pt x="338" y="359"/>
                    <a:pt x="339" y="353"/>
                  </a:cubicBezTo>
                  <a:close/>
                  <a:moveTo>
                    <a:pt x="651" y="384"/>
                  </a:moveTo>
                  <a:cubicBezTo>
                    <a:pt x="659" y="384"/>
                    <a:pt x="666" y="378"/>
                    <a:pt x="675" y="381"/>
                  </a:cubicBezTo>
                  <a:cubicBezTo>
                    <a:pt x="693" y="388"/>
                    <a:pt x="704" y="405"/>
                    <a:pt x="704" y="424"/>
                  </a:cubicBezTo>
                  <a:cubicBezTo>
                    <a:pt x="702" y="430"/>
                    <a:pt x="696" y="423"/>
                    <a:pt x="693" y="424"/>
                  </a:cubicBezTo>
                  <a:cubicBezTo>
                    <a:pt x="674" y="420"/>
                    <a:pt x="658" y="431"/>
                    <a:pt x="648" y="445"/>
                  </a:cubicBezTo>
                  <a:cubicBezTo>
                    <a:pt x="646" y="446"/>
                    <a:pt x="646" y="444"/>
                    <a:pt x="646" y="442"/>
                  </a:cubicBezTo>
                  <a:cubicBezTo>
                    <a:pt x="647" y="439"/>
                    <a:pt x="649" y="435"/>
                    <a:pt x="651" y="433"/>
                  </a:cubicBezTo>
                  <a:cubicBezTo>
                    <a:pt x="653" y="413"/>
                    <a:pt x="651" y="392"/>
                    <a:pt x="634" y="379"/>
                  </a:cubicBezTo>
                  <a:cubicBezTo>
                    <a:pt x="627" y="378"/>
                    <a:pt x="620" y="374"/>
                    <a:pt x="613" y="373"/>
                  </a:cubicBezTo>
                  <a:cubicBezTo>
                    <a:pt x="611" y="371"/>
                    <a:pt x="614" y="369"/>
                    <a:pt x="615" y="369"/>
                  </a:cubicBezTo>
                  <a:cubicBezTo>
                    <a:pt x="618" y="368"/>
                    <a:pt x="618" y="368"/>
                    <a:pt x="618" y="368"/>
                  </a:cubicBezTo>
                  <a:cubicBezTo>
                    <a:pt x="630" y="371"/>
                    <a:pt x="643" y="374"/>
                    <a:pt x="651" y="384"/>
                  </a:cubicBezTo>
                  <a:close/>
                  <a:moveTo>
                    <a:pt x="188" y="384"/>
                  </a:moveTo>
                  <a:cubicBezTo>
                    <a:pt x="181" y="374"/>
                    <a:pt x="169" y="369"/>
                    <a:pt x="158" y="369"/>
                  </a:cubicBezTo>
                  <a:cubicBezTo>
                    <a:pt x="148" y="371"/>
                    <a:pt x="140" y="375"/>
                    <a:pt x="133" y="382"/>
                  </a:cubicBezTo>
                  <a:cubicBezTo>
                    <a:pt x="128" y="385"/>
                    <a:pt x="123" y="381"/>
                    <a:pt x="118" y="380"/>
                  </a:cubicBezTo>
                  <a:cubicBezTo>
                    <a:pt x="105" y="378"/>
                    <a:pt x="93" y="383"/>
                    <a:pt x="82" y="390"/>
                  </a:cubicBezTo>
                  <a:cubicBezTo>
                    <a:pt x="75" y="399"/>
                    <a:pt x="69" y="407"/>
                    <a:pt x="69" y="419"/>
                  </a:cubicBezTo>
                  <a:cubicBezTo>
                    <a:pt x="74" y="428"/>
                    <a:pt x="87" y="420"/>
                    <a:pt x="93" y="428"/>
                  </a:cubicBezTo>
                  <a:cubicBezTo>
                    <a:pt x="106" y="432"/>
                    <a:pt x="117" y="442"/>
                    <a:pt x="123" y="453"/>
                  </a:cubicBezTo>
                  <a:cubicBezTo>
                    <a:pt x="125" y="454"/>
                    <a:pt x="125" y="452"/>
                    <a:pt x="125" y="451"/>
                  </a:cubicBezTo>
                  <a:cubicBezTo>
                    <a:pt x="120" y="436"/>
                    <a:pt x="121" y="421"/>
                    <a:pt x="125" y="406"/>
                  </a:cubicBezTo>
                  <a:cubicBezTo>
                    <a:pt x="131" y="390"/>
                    <a:pt x="148" y="388"/>
                    <a:pt x="163" y="387"/>
                  </a:cubicBezTo>
                  <a:cubicBezTo>
                    <a:pt x="177" y="387"/>
                    <a:pt x="187" y="395"/>
                    <a:pt x="193" y="407"/>
                  </a:cubicBezTo>
                  <a:cubicBezTo>
                    <a:pt x="194" y="409"/>
                    <a:pt x="196" y="406"/>
                    <a:pt x="196" y="405"/>
                  </a:cubicBezTo>
                  <a:cubicBezTo>
                    <a:pt x="194" y="398"/>
                    <a:pt x="193" y="390"/>
                    <a:pt x="188" y="384"/>
                  </a:cubicBezTo>
                  <a:close/>
                  <a:moveTo>
                    <a:pt x="411" y="373"/>
                  </a:moveTo>
                  <a:cubicBezTo>
                    <a:pt x="411" y="372"/>
                    <a:pt x="410" y="371"/>
                    <a:pt x="409" y="371"/>
                  </a:cubicBezTo>
                  <a:cubicBezTo>
                    <a:pt x="409" y="373"/>
                    <a:pt x="409" y="373"/>
                    <a:pt x="410" y="374"/>
                  </a:cubicBezTo>
                  <a:cubicBezTo>
                    <a:pt x="411" y="373"/>
                    <a:pt x="411" y="373"/>
                    <a:pt x="411" y="373"/>
                  </a:cubicBezTo>
                  <a:close/>
                  <a:moveTo>
                    <a:pt x="582" y="388"/>
                  </a:moveTo>
                  <a:cubicBezTo>
                    <a:pt x="581" y="385"/>
                    <a:pt x="579" y="384"/>
                    <a:pt x="576" y="384"/>
                  </a:cubicBezTo>
                  <a:cubicBezTo>
                    <a:pt x="571" y="386"/>
                    <a:pt x="566" y="391"/>
                    <a:pt x="566" y="398"/>
                  </a:cubicBezTo>
                  <a:cubicBezTo>
                    <a:pt x="568" y="400"/>
                    <a:pt x="570" y="405"/>
                    <a:pt x="574" y="406"/>
                  </a:cubicBezTo>
                  <a:cubicBezTo>
                    <a:pt x="583" y="404"/>
                    <a:pt x="577" y="394"/>
                    <a:pt x="582" y="388"/>
                  </a:cubicBezTo>
                  <a:close/>
                  <a:moveTo>
                    <a:pt x="394" y="401"/>
                  </a:moveTo>
                  <a:cubicBezTo>
                    <a:pt x="389" y="398"/>
                    <a:pt x="387" y="390"/>
                    <a:pt x="381" y="389"/>
                  </a:cubicBezTo>
                  <a:cubicBezTo>
                    <a:pt x="377" y="394"/>
                    <a:pt x="369" y="398"/>
                    <a:pt x="366" y="404"/>
                  </a:cubicBezTo>
                  <a:cubicBezTo>
                    <a:pt x="366" y="411"/>
                    <a:pt x="367" y="418"/>
                    <a:pt x="372" y="424"/>
                  </a:cubicBezTo>
                  <a:cubicBezTo>
                    <a:pt x="376" y="428"/>
                    <a:pt x="379" y="421"/>
                    <a:pt x="383" y="421"/>
                  </a:cubicBezTo>
                  <a:cubicBezTo>
                    <a:pt x="389" y="415"/>
                    <a:pt x="396" y="409"/>
                    <a:pt x="394" y="401"/>
                  </a:cubicBezTo>
                  <a:close/>
                  <a:moveTo>
                    <a:pt x="508" y="428"/>
                  </a:moveTo>
                  <a:cubicBezTo>
                    <a:pt x="507" y="423"/>
                    <a:pt x="508" y="416"/>
                    <a:pt x="505" y="413"/>
                  </a:cubicBezTo>
                  <a:cubicBezTo>
                    <a:pt x="503" y="411"/>
                    <a:pt x="502" y="413"/>
                    <a:pt x="500" y="414"/>
                  </a:cubicBezTo>
                  <a:cubicBezTo>
                    <a:pt x="496" y="423"/>
                    <a:pt x="500" y="434"/>
                    <a:pt x="500" y="444"/>
                  </a:cubicBezTo>
                  <a:cubicBezTo>
                    <a:pt x="507" y="456"/>
                    <a:pt x="507" y="456"/>
                    <a:pt x="507" y="456"/>
                  </a:cubicBezTo>
                  <a:cubicBezTo>
                    <a:pt x="517" y="466"/>
                    <a:pt x="531" y="471"/>
                    <a:pt x="546" y="471"/>
                  </a:cubicBezTo>
                  <a:cubicBezTo>
                    <a:pt x="548" y="470"/>
                    <a:pt x="551" y="468"/>
                    <a:pt x="549" y="465"/>
                  </a:cubicBezTo>
                  <a:cubicBezTo>
                    <a:pt x="532" y="460"/>
                    <a:pt x="515" y="445"/>
                    <a:pt x="508" y="428"/>
                  </a:cubicBezTo>
                  <a:close/>
                  <a:moveTo>
                    <a:pt x="632" y="464"/>
                  </a:moveTo>
                  <a:cubicBezTo>
                    <a:pt x="628" y="455"/>
                    <a:pt x="622" y="467"/>
                    <a:pt x="616" y="469"/>
                  </a:cubicBezTo>
                  <a:cubicBezTo>
                    <a:pt x="603" y="477"/>
                    <a:pt x="585" y="469"/>
                    <a:pt x="570" y="474"/>
                  </a:cubicBezTo>
                  <a:cubicBezTo>
                    <a:pt x="573" y="485"/>
                    <a:pt x="585" y="487"/>
                    <a:pt x="595" y="489"/>
                  </a:cubicBezTo>
                  <a:cubicBezTo>
                    <a:pt x="599" y="489"/>
                    <a:pt x="603" y="487"/>
                    <a:pt x="606" y="489"/>
                  </a:cubicBezTo>
                  <a:cubicBezTo>
                    <a:pt x="612" y="483"/>
                    <a:pt x="622" y="479"/>
                    <a:pt x="627" y="471"/>
                  </a:cubicBezTo>
                  <a:cubicBezTo>
                    <a:pt x="628" y="468"/>
                    <a:pt x="632" y="468"/>
                    <a:pt x="632" y="464"/>
                  </a:cubicBezTo>
                  <a:close/>
                  <a:moveTo>
                    <a:pt x="153" y="474"/>
                  </a:moveTo>
                  <a:cubicBezTo>
                    <a:pt x="150" y="473"/>
                    <a:pt x="147" y="470"/>
                    <a:pt x="143" y="471"/>
                  </a:cubicBezTo>
                  <a:cubicBezTo>
                    <a:pt x="142" y="471"/>
                    <a:pt x="140" y="472"/>
                    <a:pt x="141" y="474"/>
                  </a:cubicBezTo>
                  <a:cubicBezTo>
                    <a:pt x="147" y="483"/>
                    <a:pt x="156" y="493"/>
                    <a:pt x="168" y="494"/>
                  </a:cubicBezTo>
                  <a:cubicBezTo>
                    <a:pt x="179" y="497"/>
                    <a:pt x="190" y="493"/>
                    <a:pt x="198" y="485"/>
                  </a:cubicBezTo>
                  <a:cubicBezTo>
                    <a:pt x="198" y="483"/>
                    <a:pt x="198" y="480"/>
                    <a:pt x="197" y="479"/>
                  </a:cubicBezTo>
                  <a:cubicBezTo>
                    <a:pt x="189" y="479"/>
                    <a:pt x="185" y="475"/>
                    <a:pt x="179" y="473"/>
                  </a:cubicBezTo>
                  <a:cubicBezTo>
                    <a:pt x="171" y="475"/>
                    <a:pt x="162" y="475"/>
                    <a:pt x="153" y="474"/>
                  </a:cubicBezTo>
                  <a:close/>
                  <a:moveTo>
                    <a:pt x="328" y="507"/>
                  </a:moveTo>
                  <a:cubicBezTo>
                    <a:pt x="316" y="497"/>
                    <a:pt x="316" y="497"/>
                    <a:pt x="316" y="497"/>
                  </a:cubicBezTo>
                  <a:cubicBezTo>
                    <a:pt x="310" y="493"/>
                    <a:pt x="305" y="500"/>
                    <a:pt x="301" y="503"/>
                  </a:cubicBezTo>
                  <a:cubicBezTo>
                    <a:pt x="283" y="517"/>
                    <a:pt x="262" y="531"/>
                    <a:pt x="238" y="526"/>
                  </a:cubicBezTo>
                  <a:cubicBezTo>
                    <a:pt x="226" y="538"/>
                    <a:pt x="212" y="546"/>
                    <a:pt x="197" y="552"/>
                  </a:cubicBezTo>
                  <a:cubicBezTo>
                    <a:pt x="179" y="557"/>
                    <a:pt x="158" y="557"/>
                    <a:pt x="140" y="555"/>
                  </a:cubicBezTo>
                  <a:cubicBezTo>
                    <a:pt x="136" y="556"/>
                    <a:pt x="136" y="556"/>
                    <a:pt x="136" y="556"/>
                  </a:cubicBezTo>
                  <a:cubicBezTo>
                    <a:pt x="135" y="567"/>
                    <a:pt x="132" y="577"/>
                    <a:pt x="127" y="586"/>
                  </a:cubicBezTo>
                  <a:cubicBezTo>
                    <a:pt x="120" y="602"/>
                    <a:pt x="107" y="614"/>
                    <a:pt x="92" y="624"/>
                  </a:cubicBezTo>
                  <a:cubicBezTo>
                    <a:pt x="86" y="628"/>
                    <a:pt x="77" y="626"/>
                    <a:pt x="75" y="634"/>
                  </a:cubicBezTo>
                  <a:cubicBezTo>
                    <a:pt x="74" y="660"/>
                    <a:pt x="77" y="684"/>
                    <a:pt x="75" y="708"/>
                  </a:cubicBezTo>
                  <a:cubicBezTo>
                    <a:pt x="74" y="735"/>
                    <a:pt x="75" y="762"/>
                    <a:pt x="75" y="790"/>
                  </a:cubicBezTo>
                  <a:cubicBezTo>
                    <a:pt x="74" y="827"/>
                    <a:pt x="73" y="866"/>
                    <a:pt x="74" y="902"/>
                  </a:cubicBezTo>
                  <a:cubicBezTo>
                    <a:pt x="75" y="902"/>
                    <a:pt x="76" y="903"/>
                    <a:pt x="77" y="902"/>
                  </a:cubicBezTo>
                  <a:cubicBezTo>
                    <a:pt x="80" y="815"/>
                    <a:pt x="77" y="723"/>
                    <a:pt x="81" y="635"/>
                  </a:cubicBezTo>
                  <a:cubicBezTo>
                    <a:pt x="105" y="626"/>
                    <a:pt x="127" y="604"/>
                    <a:pt x="136" y="582"/>
                  </a:cubicBezTo>
                  <a:cubicBezTo>
                    <a:pt x="138" y="575"/>
                    <a:pt x="140" y="568"/>
                    <a:pt x="142" y="562"/>
                  </a:cubicBezTo>
                  <a:cubicBezTo>
                    <a:pt x="148" y="561"/>
                    <a:pt x="155" y="563"/>
                    <a:pt x="162" y="562"/>
                  </a:cubicBezTo>
                  <a:cubicBezTo>
                    <a:pt x="191" y="565"/>
                    <a:pt x="217" y="551"/>
                    <a:pt x="239" y="533"/>
                  </a:cubicBezTo>
                  <a:cubicBezTo>
                    <a:pt x="256" y="533"/>
                    <a:pt x="274" y="528"/>
                    <a:pt x="288" y="519"/>
                  </a:cubicBezTo>
                  <a:cubicBezTo>
                    <a:pt x="297" y="516"/>
                    <a:pt x="302" y="507"/>
                    <a:pt x="310" y="504"/>
                  </a:cubicBezTo>
                  <a:cubicBezTo>
                    <a:pt x="320" y="506"/>
                    <a:pt x="325" y="515"/>
                    <a:pt x="335" y="518"/>
                  </a:cubicBezTo>
                  <a:cubicBezTo>
                    <a:pt x="356" y="531"/>
                    <a:pt x="387" y="534"/>
                    <a:pt x="411" y="526"/>
                  </a:cubicBezTo>
                  <a:cubicBezTo>
                    <a:pt x="421" y="524"/>
                    <a:pt x="429" y="518"/>
                    <a:pt x="437" y="515"/>
                  </a:cubicBezTo>
                  <a:cubicBezTo>
                    <a:pt x="443" y="512"/>
                    <a:pt x="447" y="507"/>
                    <a:pt x="453" y="506"/>
                  </a:cubicBezTo>
                  <a:cubicBezTo>
                    <a:pt x="466" y="517"/>
                    <a:pt x="478" y="531"/>
                    <a:pt x="496" y="535"/>
                  </a:cubicBezTo>
                  <a:cubicBezTo>
                    <a:pt x="509" y="538"/>
                    <a:pt x="522" y="538"/>
                    <a:pt x="536" y="537"/>
                  </a:cubicBezTo>
                  <a:cubicBezTo>
                    <a:pt x="540" y="540"/>
                    <a:pt x="544" y="542"/>
                    <a:pt x="548" y="546"/>
                  </a:cubicBezTo>
                  <a:cubicBezTo>
                    <a:pt x="569" y="558"/>
                    <a:pt x="594" y="568"/>
                    <a:pt x="620" y="561"/>
                  </a:cubicBezTo>
                  <a:cubicBezTo>
                    <a:pt x="621" y="562"/>
                    <a:pt x="621" y="562"/>
                    <a:pt x="621" y="562"/>
                  </a:cubicBezTo>
                  <a:cubicBezTo>
                    <a:pt x="628" y="587"/>
                    <a:pt x="640" y="612"/>
                    <a:pt x="665" y="626"/>
                  </a:cubicBezTo>
                  <a:cubicBezTo>
                    <a:pt x="671" y="631"/>
                    <a:pt x="681" y="631"/>
                    <a:pt x="686" y="638"/>
                  </a:cubicBezTo>
                  <a:cubicBezTo>
                    <a:pt x="684" y="723"/>
                    <a:pt x="686" y="812"/>
                    <a:pt x="684" y="897"/>
                  </a:cubicBezTo>
                  <a:cubicBezTo>
                    <a:pt x="684" y="899"/>
                    <a:pt x="684" y="902"/>
                    <a:pt x="686" y="902"/>
                  </a:cubicBezTo>
                  <a:cubicBezTo>
                    <a:pt x="689" y="900"/>
                    <a:pt x="688" y="896"/>
                    <a:pt x="688" y="893"/>
                  </a:cubicBezTo>
                  <a:cubicBezTo>
                    <a:pt x="688" y="809"/>
                    <a:pt x="689" y="724"/>
                    <a:pt x="690" y="641"/>
                  </a:cubicBezTo>
                  <a:cubicBezTo>
                    <a:pt x="689" y="637"/>
                    <a:pt x="690" y="633"/>
                    <a:pt x="687" y="631"/>
                  </a:cubicBezTo>
                  <a:cubicBezTo>
                    <a:pt x="660" y="617"/>
                    <a:pt x="660" y="617"/>
                    <a:pt x="660" y="617"/>
                  </a:cubicBezTo>
                  <a:cubicBezTo>
                    <a:pt x="639" y="603"/>
                    <a:pt x="629" y="578"/>
                    <a:pt x="626" y="553"/>
                  </a:cubicBezTo>
                  <a:cubicBezTo>
                    <a:pt x="619" y="552"/>
                    <a:pt x="614" y="558"/>
                    <a:pt x="607" y="558"/>
                  </a:cubicBezTo>
                  <a:cubicBezTo>
                    <a:pt x="588" y="558"/>
                    <a:pt x="570" y="553"/>
                    <a:pt x="554" y="544"/>
                  </a:cubicBezTo>
                  <a:cubicBezTo>
                    <a:pt x="547" y="541"/>
                    <a:pt x="544" y="531"/>
                    <a:pt x="536" y="531"/>
                  </a:cubicBezTo>
                  <a:cubicBezTo>
                    <a:pt x="511" y="535"/>
                    <a:pt x="483" y="531"/>
                    <a:pt x="467" y="511"/>
                  </a:cubicBezTo>
                  <a:cubicBezTo>
                    <a:pt x="463" y="508"/>
                    <a:pt x="458" y="503"/>
                    <a:pt x="457" y="499"/>
                  </a:cubicBezTo>
                  <a:cubicBezTo>
                    <a:pt x="457" y="496"/>
                    <a:pt x="455" y="496"/>
                    <a:pt x="453" y="496"/>
                  </a:cubicBezTo>
                  <a:cubicBezTo>
                    <a:pt x="450" y="496"/>
                    <a:pt x="449" y="500"/>
                    <a:pt x="448" y="502"/>
                  </a:cubicBezTo>
                  <a:cubicBezTo>
                    <a:pt x="438" y="510"/>
                    <a:pt x="426" y="513"/>
                    <a:pt x="415" y="519"/>
                  </a:cubicBezTo>
                  <a:cubicBezTo>
                    <a:pt x="387" y="527"/>
                    <a:pt x="351" y="528"/>
                    <a:pt x="328" y="507"/>
                  </a:cubicBezTo>
                  <a:close/>
                  <a:moveTo>
                    <a:pt x="708" y="625"/>
                  </a:moveTo>
                  <a:cubicBezTo>
                    <a:pt x="706" y="655"/>
                    <a:pt x="706" y="655"/>
                    <a:pt x="706" y="655"/>
                  </a:cubicBezTo>
                  <a:cubicBezTo>
                    <a:pt x="704" y="818"/>
                    <a:pt x="704" y="818"/>
                    <a:pt x="704" y="818"/>
                  </a:cubicBezTo>
                  <a:cubicBezTo>
                    <a:pt x="705" y="846"/>
                    <a:pt x="704" y="872"/>
                    <a:pt x="704" y="900"/>
                  </a:cubicBezTo>
                  <a:cubicBezTo>
                    <a:pt x="702" y="902"/>
                    <a:pt x="699" y="901"/>
                    <a:pt x="697" y="901"/>
                  </a:cubicBezTo>
                  <a:cubicBezTo>
                    <a:pt x="696" y="891"/>
                    <a:pt x="696" y="881"/>
                    <a:pt x="695" y="871"/>
                  </a:cubicBezTo>
                  <a:cubicBezTo>
                    <a:pt x="697" y="866"/>
                    <a:pt x="697" y="866"/>
                    <a:pt x="697" y="866"/>
                  </a:cubicBezTo>
                  <a:cubicBezTo>
                    <a:pt x="695" y="847"/>
                    <a:pt x="697" y="827"/>
                    <a:pt x="696" y="809"/>
                  </a:cubicBezTo>
                  <a:cubicBezTo>
                    <a:pt x="697" y="775"/>
                    <a:pt x="696" y="740"/>
                    <a:pt x="698" y="704"/>
                  </a:cubicBezTo>
                  <a:cubicBezTo>
                    <a:pt x="698" y="680"/>
                    <a:pt x="699" y="654"/>
                    <a:pt x="699" y="628"/>
                  </a:cubicBezTo>
                  <a:cubicBezTo>
                    <a:pt x="699" y="626"/>
                    <a:pt x="698" y="620"/>
                    <a:pt x="703" y="620"/>
                  </a:cubicBezTo>
                  <a:cubicBezTo>
                    <a:pt x="705" y="620"/>
                    <a:pt x="706" y="623"/>
                    <a:pt x="708" y="625"/>
                  </a:cubicBezTo>
                  <a:close/>
                </a:path>
              </a:pathLst>
            </a:custGeom>
            <a:solidFill>
              <a:srgbClr val="92887C"/>
            </a:solidFill>
            <a:ln>
              <a:noFill/>
            </a:ln>
          </p:spPr>
          <p:txBody>
            <a:bodyPr vert="horz" wrap="square" lIns="91440" tIns="45720" rIns="91440" bIns="45720" numCol="1" anchor="t" anchorCtr="0" compatLnSpc="1"/>
            <a:lstStyle/>
            <a:p>
              <a:endParaRPr lang="zh-CN" altLang="en-US" sz="1400"/>
            </a:p>
          </p:txBody>
        </p:sp>
        <p:sp>
          <p:nvSpPr>
            <p:cNvPr id="17" name="文本框 16"/>
            <p:cNvSpPr txBox="1"/>
            <p:nvPr>
              <p:custDataLst>
                <p:tags r:id="rId6"/>
              </p:custDataLst>
            </p:nvPr>
          </p:nvSpPr>
          <p:spPr>
            <a:xfrm>
              <a:off x="1241499" y="2104286"/>
              <a:ext cx="2552700" cy="1198880"/>
            </a:xfrm>
            <a:prstGeom prst="rect">
              <a:avLst/>
            </a:prstGeom>
            <a:noFill/>
          </p:spPr>
          <p:txBody>
            <a:bodyPr wrap="none" rtlCol="0">
              <a:spAutoFit/>
            </a:bodyPr>
            <a:lstStyle/>
            <a:p>
              <a:r>
                <a:rPr lang="zh-CN" altLang="en-US" sz="7200">
                  <a:latin typeface="微软雅黑" panose="020B0503020204020204" charset="-122"/>
                  <a:ea typeface="微软雅黑" panose="020B0503020204020204" charset="-122"/>
                </a:rPr>
                <a:t>目</a:t>
              </a:r>
              <a:r>
                <a:rPr lang="en-US" altLang="zh-CN" sz="7200">
                  <a:latin typeface="微软雅黑" panose="020B0503020204020204" charset="-122"/>
                  <a:ea typeface="微软雅黑" panose="020B0503020204020204" charset="-122"/>
                </a:rPr>
                <a:t>  </a:t>
              </a:r>
              <a:r>
                <a:rPr lang="zh-CN" altLang="en-US" sz="7200">
                  <a:latin typeface="微软雅黑" panose="020B0503020204020204" charset="-122"/>
                  <a:ea typeface="微软雅黑" panose="020B0503020204020204" charset="-122"/>
                </a:rPr>
                <a:t>录</a:t>
              </a:r>
              <a:endParaRPr lang="zh-CN" altLang="en-US" sz="7200">
                <a:latin typeface="微软雅黑" panose="020B0503020204020204" charset="-122"/>
                <a:ea typeface="微软雅黑" panose="020B0503020204020204" charset="-122"/>
              </a:endParaRPr>
            </a:p>
          </p:txBody>
        </p:sp>
      </p:grpSp>
      <p:grpSp>
        <p:nvGrpSpPr>
          <p:cNvPr id="20" name="组合 19"/>
          <p:cNvGrpSpPr/>
          <p:nvPr>
            <p:custDataLst>
              <p:tags r:id="rId7"/>
            </p:custDataLst>
          </p:nvPr>
        </p:nvGrpSpPr>
        <p:grpSpPr>
          <a:xfrm>
            <a:off x="1953895" y="2934970"/>
            <a:ext cx="9204960" cy="914400"/>
            <a:chOff x="5527033" y="1904572"/>
            <a:chExt cx="4863443" cy="578221"/>
          </a:xfrm>
        </p:grpSpPr>
        <p:grpSp>
          <p:nvGrpSpPr>
            <p:cNvPr id="21" name="组合 20"/>
            <p:cNvGrpSpPr/>
            <p:nvPr>
              <p:custDataLst>
                <p:tags r:id="rId8"/>
              </p:custDataLst>
            </p:nvPr>
          </p:nvGrpSpPr>
          <p:grpSpPr>
            <a:xfrm>
              <a:off x="9914370" y="1904572"/>
              <a:ext cx="476106" cy="575162"/>
              <a:chOff x="6008688" y="3273425"/>
              <a:chExt cx="1182687" cy="1428751"/>
            </a:xfrm>
          </p:grpSpPr>
          <p:sp>
            <p:nvSpPr>
              <p:cNvPr id="31" name="Freeform 97"/>
              <p:cNvSpPr>
                <a:spLocks noEditPoints="1"/>
              </p:cNvSpPr>
              <p:nvPr>
                <p:custDataLst>
                  <p:tags r:id="rId9"/>
                </p:custDataLst>
              </p:nvPr>
            </p:nvSpPr>
            <p:spPr bwMode="auto">
              <a:xfrm>
                <a:off x="6429375" y="3960813"/>
                <a:ext cx="342900" cy="333375"/>
              </a:xfrm>
              <a:custGeom>
                <a:avLst/>
                <a:gdLst>
                  <a:gd name="T0" fmla="*/ 9 w 18"/>
                  <a:gd name="T1" fmla="*/ 0 h 18"/>
                  <a:gd name="T2" fmla="*/ 0 w 18"/>
                  <a:gd name="T3" fmla="*/ 9 h 18"/>
                  <a:gd name="T4" fmla="*/ 9 w 18"/>
                  <a:gd name="T5" fmla="*/ 18 h 18"/>
                  <a:gd name="T6" fmla="*/ 18 w 18"/>
                  <a:gd name="T7" fmla="*/ 9 h 18"/>
                  <a:gd name="T8" fmla="*/ 9 w 18"/>
                  <a:gd name="T9" fmla="*/ 0 h 18"/>
                  <a:gd name="T10" fmla="*/ 9 w 18"/>
                  <a:gd name="T11" fmla="*/ 17 h 18"/>
                  <a:gd name="T12" fmla="*/ 3 w 18"/>
                  <a:gd name="T13" fmla="*/ 11 h 18"/>
                  <a:gd name="T14" fmla="*/ 9 w 18"/>
                  <a:gd name="T15" fmla="*/ 4 h 18"/>
                  <a:gd name="T16" fmla="*/ 15 w 18"/>
                  <a:gd name="T17" fmla="*/ 11 h 18"/>
                  <a:gd name="T18" fmla="*/ 9 w 18"/>
                  <a:gd name="T19"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8">
                    <a:moveTo>
                      <a:pt x="9" y="0"/>
                    </a:moveTo>
                    <a:cubicBezTo>
                      <a:pt x="4" y="0"/>
                      <a:pt x="0" y="4"/>
                      <a:pt x="0" y="9"/>
                    </a:cubicBezTo>
                    <a:cubicBezTo>
                      <a:pt x="0" y="14"/>
                      <a:pt x="4" y="18"/>
                      <a:pt x="9" y="18"/>
                    </a:cubicBezTo>
                    <a:cubicBezTo>
                      <a:pt x="14" y="18"/>
                      <a:pt x="18" y="14"/>
                      <a:pt x="18" y="9"/>
                    </a:cubicBezTo>
                    <a:cubicBezTo>
                      <a:pt x="18" y="4"/>
                      <a:pt x="14" y="0"/>
                      <a:pt x="9" y="0"/>
                    </a:cubicBezTo>
                    <a:close/>
                    <a:moveTo>
                      <a:pt x="9" y="17"/>
                    </a:moveTo>
                    <a:cubicBezTo>
                      <a:pt x="6" y="17"/>
                      <a:pt x="3" y="14"/>
                      <a:pt x="3" y="11"/>
                    </a:cubicBezTo>
                    <a:cubicBezTo>
                      <a:pt x="3" y="7"/>
                      <a:pt x="6" y="4"/>
                      <a:pt x="9" y="4"/>
                    </a:cubicBezTo>
                    <a:cubicBezTo>
                      <a:pt x="12" y="4"/>
                      <a:pt x="15" y="7"/>
                      <a:pt x="15" y="11"/>
                    </a:cubicBezTo>
                    <a:cubicBezTo>
                      <a:pt x="15" y="14"/>
                      <a:pt x="12" y="17"/>
                      <a:pt x="9" y="17"/>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32" name="Freeform 98"/>
              <p:cNvSpPr/>
              <p:nvPr>
                <p:custDataLst>
                  <p:tags r:id="rId10"/>
                </p:custDataLst>
              </p:nvPr>
            </p:nvSpPr>
            <p:spPr bwMode="auto">
              <a:xfrm>
                <a:off x="6505575" y="4052888"/>
                <a:ext cx="76200" cy="204788"/>
              </a:xfrm>
              <a:custGeom>
                <a:avLst/>
                <a:gdLst>
                  <a:gd name="T0" fmla="*/ 4 w 4"/>
                  <a:gd name="T1" fmla="*/ 10 h 11"/>
                  <a:gd name="T2" fmla="*/ 1 w 4"/>
                  <a:gd name="T3" fmla="*/ 6 h 11"/>
                  <a:gd name="T4" fmla="*/ 2 w 4"/>
                  <a:gd name="T5" fmla="*/ 0 h 11"/>
                  <a:gd name="T6" fmla="*/ 1 w 4"/>
                  <a:gd name="T7" fmla="*/ 6 h 11"/>
                  <a:gd name="T8" fmla="*/ 2 w 4"/>
                  <a:gd name="T9" fmla="*/ 10 h 11"/>
                  <a:gd name="T10" fmla="*/ 4 w 4"/>
                  <a:gd name="T11" fmla="*/ 10 h 11"/>
                </a:gdLst>
                <a:ahLst/>
                <a:cxnLst>
                  <a:cxn ang="0">
                    <a:pos x="T0" y="T1"/>
                  </a:cxn>
                  <a:cxn ang="0">
                    <a:pos x="T2" y="T3"/>
                  </a:cxn>
                  <a:cxn ang="0">
                    <a:pos x="T4" y="T5"/>
                  </a:cxn>
                  <a:cxn ang="0">
                    <a:pos x="T6" y="T7"/>
                  </a:cxn>
                  <a:cxn ang="0">
                    <a:pos x="T8" y="T9"/>
                  </a:cxn>
                  <a:cxn ang="0">
                    <a:pos x="T10" y="T11"/>
                  </a:cxn>
                </a:cxnLst>
                <a:rect l="0" t="0" r="r" b="b"/>
                <a:pathLst>
                  <a:path w="4" h="11">
                    <a:moveTo>
                      <a:pt x="4" y="10"/>
                    </a:moveTo>
                    <a:cubicBezTo>
                      <a:pt x="4" y="8"/>
                      <a:pt x="2" y="8"/>
                      <a:pt x="1" y="6"/>
                    </a:cubicBezTo>
                    <a:cubicBezTo>
                      <a:pt x="1" y="4"/>
                      <a:pt x="1" y="2"/>
                      <a:pt x="2" y="0"/>
                    </a:cubicBezTo>
                    <a:cubicBezTo>
                      <a:pt x="1" y="2"/>
                      <a:pt x="0" y="4"/>
                      <a:pt x="1" y="6"/>
                    </a:cubicBezTo>
                    <a:cubicBezTo>
                      <a:pt x="1" y="8"/>
                      <a:pt x="1" y="9"/>
                      <a:pt x="2" y="10"/>
                    </a:cubicBezTo>
                    <a:cubicBezTo>
                      <a:pt x="3" y="11"/>
                      <a:pt x="4" y="10"/>
                      <a:pt x="4" y="10"/>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33" name="Freeform 99"/>
              <p:cNvSpPr/>
              <p:nvPr>
                <p:custDataLst>
                  <p:tags r:id="rId11"/>
                </p:custDataLst>
              </p:nvPr>
            </p:nvSpPr>
            <p:spPr bwMode="auto">
              <a:xfrm>
                <a:off x="6619875" y="4052888"/>
                <a:ext cx="76200" cy="204788"/>
              </a:xfrm>
              <a:custGeom>
                <a:avLst/>
                <a:gdLst>
                  <a:gd name="T0" fmla="*/ 0 w 4"/>
                  <a:gd name="T1" fmla="*/ 10 h 11"/>
                  <a:gd name="T2" fmla="*/ 3 w 4"/>
                  <a:gd name="T3" fmla="*/ 6 h 11"/>
                  <a:gd name="T4" fmla="*/ 2 w 4"/>
                  <a:gd name="T5" fmla="*/ 0 h 11"/>
                  <a:gd name="T6" fmla="*/ 3 w 4"/>
                  <a:gd name="T7" fmla="*/ 6 h 11"/>
                  <a:gd name="T8" fmla="*/ 2 w 4"/>
                  <a:gd name="T9" fmla="*/ 10 h 11"/>
                  <a:gd name="T10" fmla="*/ 0 w 4"/>
                  <a:gd name="T11" fmla="*/ 10 h 11"/>
                </a:gdLst>
                <a:ahLst/>
                <a:cxnLst>
                  <a:cxn ang="0">
                    <a:pos x="T0" y="T1"/>
                  </a:cxn>
                  <a:cxn ang="0">
                    <a:pos x="T2" y="T3"/>
                  </a:cxn>
                  <a:cxn ang="0">
                    <a:pos x="T4" y="T5"/>
                  </a:cxn>
                  <a:cxn ang="0">
                    <a:pos x="T6" y="T7"/>
                  </a:cxn>
                  <a:cxn ang="0">
                    <a:pos x="T8" y="T9"/>
                  </a:cxn>
                  <a:cxn ang="0">
                    <a:pos x="T10" y="T11"/>
                  </a:cxn>
                </a:cxnLst>
                <a:rect l="0" t="0" r="r" b="b"/>
                <a:pathLst>
                  <a:path w="4" h="11">
                    <a:moveTo>
                      <a:pt x="0" y="10"/>
                    </a:moveTo>
                    <a:cubicBezTo>
                      <a:pt x="0" y="8"/>
                      <a:pt x="2" y="8"/>
                      <a:pt x="3" y="6"/>
                    </a:cubicBezTo>
                    <a:cubicBezTo>
                      <a:pt x="3" y="4"/>
                      <a:pt x="3" y="2"/>
                      <a:pt x="2" y="0"/>
                    </a:cubicBezTo>
                    <a:cubicBezTo>
                      <a:pt x="3" y="2"/>
                      <a:pt x="4" y="4"/>
                      <a:pt x="3" y="6"/>
                    </a:cubicBezTo>
                    <a:cubicBezTo>
                      <a:pt x="3" y="8"/>
                      <a:pt x="3" y="9"/>
                      <a:pt x="2" y="10"/>
                    </a:cubicBezTo>
                    <a:cubicBezTo>
                      <a:pt x="1" y="11"/>
                      <a:pt x="0" y="10"/>
                      <a:pt x="0" y="10"/>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34" name="Freeform 100"/>
              <p:cNvSpPr/>
              <p:nvPr>
                <p:custDataLst>
                  <p:tags r:id="rId12"/>
                </p:custDataLst>
              </p:nvPr>
            </p:nvSpPr>
            <p:spPr bwMode="auto">
              <a:xfrm>
                <a:off x="6429375" y="3756025"/>
                <a:ext cx="171450" cy="296863"/>
              </a:xfrm>
              <a:custGeom>
                <a:avLst/>
                <a:gdLst>
                  <a:gd name="T0" fmla="*/ 0 w 9"/>
                  <a:gd name="T1" fmla="*/ 2 h 16"/>
                  <a:gd name="T2" fmla="*/ 6 w 9"/>
                  <a:gd name="T3" fmla="*/ 7 h 16"/>
                  <a:gd name="T4" fmla="*/ 7 w 9"/>
                  <a:gd name="T5" fmla="*/ 16 h 16"/>
                  <a:gd name="T6" fmla="*/ 3 w 9"/>
                  <a:gd name="T7" fmla="*/ 1 h 16"/>
                  <a:gd name="T8" fmla="*/ 0 w 9"/>
                  <a:gd name="T9" fmla="*/ 2 h 16"/>
                </a:gdLst>
                <a:ahLst/>
                <a:cxnLst>
                  <a:cxn ang="0">
                    <a:pos x="T0" y="T1"/>
                  </a:cxn>
                  <a:cxn ang="0">
                    <a:pos x="T2" y="T3"/>
                  </a:cxn>
                  <a:cxn ang="0">
                    <a:pos x="T4" y="T5"/>
                  </a:cxn>
                  <a:cxn ang="0">
                    <a:pos x="T6" y="T7"/>
                  </a:cxn>
                  <a:cxn ang="0">
                    <a:pos x="T8" y="T9"/>
                  </a:cxn>
                </a:cxnLst>
                <a:rect l="0" t="0" r="r" b="b"/>
                <a:pathLst>
                  <a:path w="9" h="16">
                    <a:moveTo>
                      <a:pt x="0" y="2"/>
                    </a:moveTo>
                    <a:cubicBezTo>
                      <a:pt x="0" y="4"/>
                      <a:pt x="4" y="4"/>
                      <a:pt x="6" y="7"/>
                    </a:cubicBezTo>
                    <a:cubicBezTo>
                      <a:pt x="7" y="9"/>
                      <a:pt x="8" y="13"/>
                      <a:pt x="7" y="16"/>
                    </a:cubicBezTo>
                    <a:cubicBezTo>
                      <a:pt x="8" y="13"/>
                      <a:pt x="9" y="4"/>
                      <a:pt x="3" y="1"/>
                    </a:cubicBezTo>
                    <a:cubicBezTo>
                      <a:pt x="2" y="0"/>
                      <a:pt x="0" y="1"/>
                      <a:pt x="0" y="2"/>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35" name="Freeform 101"/>
              <p:cNvSpPr/>
              <p:nvPr>
                <p:custDataLst>
                  <p:tags r:id="rId13"/>
                </p:custDataLst>
              </p:nvPr>
            </p:nvSpPr>
            <p:spPr bwMode="auto">
              <a:xfrm>
                <a:off x="6619875" y="3756025"/>
                <a:ext cx="152400" cy="296863"/>
              </a:xfrm>
              <a:custGeom>
                <a:avLst/>
                <a:gdLst>
                  <a:gd name="T0" fmla="*/ 8 w 8"/>
                  <a:gd name="T1" fmla="*/ 2 h 16"/>
                  <a:gd name="T2" fmla="*/ 2 w 8"/>
                  <a:gd name="T3" fmla="*/ 7 h 16"/>
                  <a:gd name="T4" fmla="*/ 1 w 8"/>
                  <a:gd name="T5" fmla="*/ 16 h 16"/>
                  <a:gd name="T6" fmla="*/ 5 w 8"/>
                  <a:gd name="T7" fmla="*/ 1 h 16"/>
                  <a:gd name="T8" fmla="*/ 8 w 8"/>
                  <a:gd name="T9" fmla="*/ 2 h 16"/>
                </a:gdLst>
                <a:ahLst/>
                <a:cxnLst>
                  <a:cxn ang="0">
                    <a:pos x="T0" y="T1"/>
                  </a:cxn>
                  <a:cxn ang="0">
                    <a:pos x="T2" y="T3"/>
                  </a:cxn>
                  <a:cxn ang="0">
                    <a:pos x="T4" y="T5"/>
                  </a:cxn>
                  <a:cxn ang="0">
                    <a:pos x="T6" y="T7"/>
                  </a:cxn>
                  <a:cxn ang="0">
                    <a:pos x="T8" y="T9"/>
                  </a:cxn>
                </a:cxnLst>
                <a:rect l="0" t="0" r="r" b="b"/>
                <a:pathLst>
                  <a:path w="8" h="16">
                    <a:moveTo>
                      <a:pt x="8" y="2"/>
                    </a:moveTo>
                    <a:cubicBezTo>
                      <a:pt x="8" y="4"/>
                      <a:pt x="4" y="4"/>
                      <a:pt x="2" y="7"/>
                    </a:cubicBezTo>
                    <a:cubicBezTo>
                      <a:pt x="1" y="9"/>
                      <a:pt x="1" y="13"/>
                      <a:pt x="1" y="16"/>
                    </a:cubicBezTo>
                    <a:cubicBezTo>
                      <a:pt x="0" y="13"/>
                      <a:pt x="0" y="4"/>
                      <a:pt x="5" y="1"/>
                    </a:cubicBezTo>
                    <a:cubicBezTo>
                      <a:pt x="7" y="0"/>
                      <a:pt x="8" y="1"/>
                      <a:pt x="8" y="2"/>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36" name="Freeform 102"/>
              <p:cNvSpPr/>
              <p:nvPr>
                <p:custDataLst>
                  <p:tags r:id="rId14"/>
                </p:custDataLst>
              </p:nvPr>
            </p:nvSpPr>
            <p:spPr bwMode="auto">
              <a:xfrm>
                <a:off x="6372225" y="3589338"/>
                <a:ext cx="190500" cy="185738"/>
              </a:xfrm>
              <a:custGeom>
                <a:avLst/>
                <a:gdLst>
                  <a:gd name="T0" fmla="*/ 10 w 10"/>
                  <a:gd name="T1" fmla="*/ 9 h 10"/>
                  <a:gd name="T2" fmla="*/ 0 w 10"/>
                  <a:gd name="T3" fmla="*/ 0 h 10"/>
                  <a:gd name="T4" fmla="*/ 5 w 10"/>
                  <a:gd name="T5" fmla="*/ 5 h 10"/>
                  <a:gd name="T6" fmla="*/ 1 w 10"/>
                  <a:gd name="T7" fmla="*/ 10 h 10"/>
                  <a:gd name="T8" fmla="*/ 6 w 10"/>
                  <a:gd name="T9" fmla="*/ 7 h 10"/>
                  <a:gd name="T10" fmla="*/ 10 w 10"/>
                  <a:gd name="T11" fmla="*/ 9 h 10"/>
                </a:gdLst>
                <a:ahLst/>
                <a:cxnLst>
                  <a:cxn ang="0">
                    <a:pos x="T0" y="T1"/>
                  </a:cxn>
                  <a:cxn ang="0">
                    <a:pos x="T2" y="T3"/>
                  </a:cxn>
                  <a:cxn ang="0">
                    <a:pos x="T4" y="T5"/>
                  </a:cxn>
                  <a:cxn ang="0">
                    <a:pos x="T6" y="T7"/>
                  </a:cxn>
                  <a:cxn ang="0">
                    <a:pos x="T8" y="T9"/>
                  </a:cxn>
                  <a:cxn ang="0">
                    <a:pos x="T10" y="T11"/>
                  </a:cxn>
                </a:cxnLst>
                <a:rect l="0" t="0" r="r" b="b"/>
                <a:pathLst>
                  <a:path w="10" h="10">
                    <a:moveTo>
                      <a:pt x="10" y="9"/>
                    </a:moveTo>
                    <a:cubicBezTo>
                      <a:pt x="10" y="9"/>
                      <a:pt x="8" y="2"/>
                      <a:pt x="0" y="0"/>
                    </a:cubicBezTo>
                    <a:cubicBezTo>
                      <a:pt x="0" y="0"/>
                      <a:pt x="4" y="2"/>
                      <a:pt x="5" y="5"/>
                    </a:cubicBezTo>
                    <a:cubicBezTo>
                      <a:pt x="5" y="5"/>
                      <a:pt x="1" y="6"/>
                      <a:pt x="1" y="10"/>
                    </a:cubicBezTo>
                    <a:cubicBezTo>
                      <a:pt x="1" y="10"/>
                      <a:pt x="2" y="7"/>
                      <a:pt x="6" y="7"/>
                    </a:cubicBezTo>
                    <a:cubicBezTo>
                      <a:pt x="9" y="7"/>
                      <a:pt x="10" y="9"/>
                      <a:pt x="10" y="9"/>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37" name="Freeform 103"/>
              <p:cNvSpPr/>
              <p:nvPr>
                <p:custDataLst>
                  <p:tags r:id="rId15"/>
                </p:custDataLst>
              </p:nvPr>
            </p:nvSpPr>
            <p:spPr bwMode="auto">
              <a:xfrm>
                <a:off x="6638925" y="3589338"/>
                <a:ext cx="190500" cy="185738"/>
              </a:xfrm>
              <a:custGeom>
                <a:avLst/>
                <a:gdLst>
                  <a:gd name="T0" fmla="*/ 0 w 10"/>
                  <a:gd name="T1" fmla="*/ 9 h 10"/>
                  <a:gd name="T2" fmla="*/ 10 w 10"/>
                  <a:gd name="T3" fmla="*/ 0 h 10"/>
                  <a:gd name="T4" fmla="*/ 5 w 10"/>
                  <a:gd name="T5" fmla="*/ 5 h 10"/>
                  <a:gd name="T6" fmla="*/ 9 w 10"/>
                  <a:gd name="T7" fmla="*/ 10 h 10"/>
                  <a:gd name="T8" fmla="*/ 5 w 10"/>
                  <a:gd name="T9" fmla="*/ 7 h 10"/>
                  <a:gd name="T10" fmla="*/ 0 w 10"/>
                  <a:gd name="T11" fmla="*/ 9 h 10"/>
                </a:gdLst>
                <a:ahLst/>
                <a:cxnLst>
                  <a:cxn ang="0">
                    <a:pos x="T0" y="T1"/>
                  </a:cxn>
                  <a:cxn ang="0">
                    <a:pos x="T2" y="T3"/>
                  </a:cxn>
                  <a:cxn ang="0">
                    <a:pos x="T4" y="T5"/>
                  </a:cxn>
                  <a:cxn ang="0">
                    <a:pos x="T6" y="T7"/>
                  </a:cxn>
                  <a:cxn ang="0">
                    <a:pos x="T8" y="T9"/>
                  </a:cxn>
                  <a:cxn ang="0">
                    <a:pos x="T10" y="T11"/>
                  </a:cxn>
                </a:cxnLst>
                <a:rect l="0" t="0" r="r" b="b"/>
                <a:pathLst>
                  <a:path w="10" h="10">
                    <a:moveTo>
                      <a:pt x="0" y="9"/>
                    </a:moveTo>
                    <a:cubicBezTo>
                      <a:pt x="0" y="9"/>
                      <a:pt x="3" y="2"/>
                      <a:pt x="10" y="0"/>
                    </a:cubicBezTo>
                    <a:cubicBezTo>
                      <a:pt x="10" y="0"/>
                      <a:pt x="6" y="2"/>
                      <a:pt x="5" y="5"/>
                    </a:cubicBezTo>
                    <a:cubicBezTo>
                      <a:pt x="5" y="5"/>
                      <a:pt x="9" y="6"/>
                      <a:pt x="9" y="10"/>
                    </a:cubicBezTo>
                    <a:cubicBezTo>
                      <a:pt x="9" y="10"/>
                      <a:pt x="8" y="7"/>
                      <a:pt x="5" y="7"/>
                    </a:cubicBezTo>
                    <a:cubicBezTo>
                      <a:pt x="2" y="7"/>
                      <a:pt x="0" y="9"/>
                      <a:pt x="0" y="9"/>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38" name="Oval 104"/>
              <p:cNvSpPr>
                <a:spLocks noChangeArrowheads="1"/>
              </p:cNvSpPr>
              <p:nvPr>
                <p:custDataLst>
                  <p:tags r:id="rId16"/>
                </p:custDataLst>
              </p:nvPr>
            </p:nvSpPr>
            <p:spPr bwMode="auto">
              <a:xfrm>
                <a:off x="6543675" y="3941763"/>
                <a:ext cx="114300" cy="111125"/>
              </a:xfrm>
              <a:prstGeom prst="ellipse">
                <a:avLst/>
              </a:pr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39" name="Freeform 105"/>
              <p:cNvSpPr/>
              <p:nvPr>
                <p:custDataLst>
                  <p:tags r:id="rId17"/>
                </p:custDataLst>
              </p:nvPr>
            </p:nvSpPr>
            <p:spPr bwMode="auto">
              <a:xfrm>
                <a:off x="6008688" y="3775075"/>
                <a:ext cx="592137" cy="463550"/>
              </a:xfrm>
              <a:custGeom>
                <a:avLst/>
                <a:gdLst>
                  <a:gd name="T0" fmla="*/ 16 w 31"/>
                  <a:gd name="T1" fmla="*/ 6 h 25"/>
                  <a:gd name="T2" fmla="*/ 7 w 31"/>
                  <a:gd name="T3" fmla="*/ 8 h 25"/>
                  <a:gd name="T4" fmla="*/ 6 w 31"/>
                  <a:gd name="T5" fmla="*/ 16 h 25"/>
                  <a:gd name="T6" fmla="*/ 12 w 31"/>
                  <a:gd name="T7" fmla="*/ 18 h 25"/>
                  <a:gd name="T8" fmla="*/ 15 w 31"/>
                  <a:gd name="T9" fmla="*/ 14 h 25"/>
                  <a:gd name="T10" fmla="*/ 13 w 31"/>
                  <a:gd name="T11" fmla="*/ 11 h 25"/>
                  <a:gd name="T12" fmla="*/ 14 w 31"/>
                  <a:gd name="T13" fmla="*/ 17 h 25"/>
                  <a:gd name="T14" fmla="*/ 10 w 31"/>
                  <a:gd name="T15" fmla="*/ 18 h 25"/>
                  <a:gd name="T16" fmla="*/ 7 w 31"/>
                  <a:gd name="T17" fmla="*/ 16 h 25"/>
                  <a:gd name="T18" fmla="*/ 6 w 31"/>
                  <a:gd name="T19" fmla="*/ 11 h 25"/>
                  <a:gd name="T20" fmla="*/ 9 w 31"/>
                  <a:gd name="T21" fmla="*/ 8 h 25"/>
                  <a:gd name="T22" fmla="*/ 12 w 31"/>
                  <a:gd name="T23" fmla="*/ 9 h 25"/>
                  <a:gd name="T24" fmla="*/ 13 w 31"/>
                  <a:gd name="T25" fmla="*/ 10 h 25"/>
                  <a:gd name="T26" fmla="*/ 15 w 31"/>
                  <a:gd name="T27" fmla="*/ 9 h 25"/>
                  <a:gd name="T28" fmla="*/ 18 w 31"/>
                  <a:gd name="T29" fmla="*/ 9 h 25"/>
                  <a:gd name="T30" fmla="*/ 18 w 31"/>
                  <a:gd name="T31" fmla="*/ 20 h 25"/>
                  <a:gd name="T32" fmla="*/ 13 w 31"/>
                  <a:gd name="T33" fmla="*/ 23 h 25"/>
                  <a:gd name="T34" fmla="*/ 6 w 31"/>
                  <a:gd name="T35" fmla="*/ 21 h 25"/>
                  <a:gd name="T36" fmla="*/ 4 w 31"/>
                  <a:gd name="T37" fmla="*/ 7 h 25"/>
                  <a:gd name="T38" fmla="*/ 16 w 31"/>
                  <a:gd name="T39" fmla="*/ 2 h 25"/>
                  <a:gd name="T40" fmla="*/ 26 w 31"/>
                  <a:gd name="T41" fmla="*/ 9 h 25"/>
                  <a:gd name="T42" fmla="*/ 29 w 31"/>
                  <a:gd name="T43" fmla="*/ 19 h 25"/>
                  <a:gd name="T44" fmla="*/ 29 w 31"/>
                  <a:gd name="T45" fmla="*/ 25 h 25"/>
                  <a:gd name="T46" fmla="*/ 30 w 31"/>
                  <a:gd name="T47" fmla="*/ 25 h 25"/>
                  <a:gd name="T48" fmla="*/ 29 w 31"/>
                  <a:gd name="T49" fmla="*/ 12 h 25"/>
                  <a:gd name="T50" fmla="*/ 24 w 31"/>
                  <a:gd name="T51" fmla="*/ 5 h 25"/>
                  <a:gd name="T52" fmla="*/ 15 w 31"/>
                  <a:gd name="T53" fmla="*/ 1 h 25"/>
                  <a:gd name="T54" fmla="*/ 5 w 31"/>
                  <a:gd name="T55" fmla="*/ 4 h 25"/>
                  <a:gd name="T56" fmla="*/ 1 w 31"/>
                  <a:gd name="T57" fmla="*/ 14 h 25"/>
                  <a:gd name="T58" fmla="*/ 7 w 31"/>
                  <a:gd name="T59" fmla="*/ 23 h 25"/>
                  <a:gd name="T60" fmla="*/ 12 w 31"/>
                  <a:gd name="T61" fmla="*/ 25 h 25"/>
                  <a:gd name="T62" fmla="*/ 18 w 31"/>
                  <a:gd name="T63" fmla="*/ 23 h 25"/>
                  <a:gd name="T64" fmla="*/ 22 w 31"/>
                  <a:gd name="T65" fmla="*/ 13 h 25"/>
                  <a:gd name="T66" fmla="*/ 16 w 31"/>
                  <a:gd name="T67"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 h="25">
                    <a:moveTo>
                      <a:pt x="16" y="6"/>
                    </a:moveTo>
                    <a:cubicBezTo>
                      <a:pt x="13" y="5"/>
                      <a:pt x="9" y="6"/>
                      <a:pt x="7" y="8"/>
                    </a:cubicBezTo>
                    <a:cubicBezTo>
                      <a:pt x="5" y="10"/>
                      <a:pt x="5" y="13"/>
                      <a:pt x="6" y="16"/>
                    </a:cubicBezTo>
                    <a:cubicBezTo>
                      <a:pt x="8" y="18"/>
                      <a:pt x="10" y="19"/>
                      <a:pt x="12" y="18"/>
                    </a:cubicBezTo>
                    <a:cubicBezTo>
                      <a:pt x="14" y="18"/>
                      <a:pt x="15" y="16"/>
                      <a:pt x="15" y="14"/>
                    </a:cubicBezTo>
                    <a:cubicBezTo>
                      <a:pt x="15" y="12"/>
                      <a:pt x="13" y="11"/>
                      <a:pt x="13" y="11"/>
                    </a:cubicBezTo>
                    <a:cubicBezTo>
                      <a:pt x="16" y="12"/>
                      <a:pt x="16" y="16"/>
                      <a:pt x="14" y="17"/>
                    </a:cubicBezTo>
                    <a:cubicBezTo>
                      <a:pt x="13" y="18"/>
                      <a:pt x="12" y="18"/>
                      <a:pt x="10" y="18"/>
                    </a:cubicBezTo>
                    <a:cubicBezTo>
                      <a:pt x="9" y="18"/>
                      <a:pt x="8" y="17"/>
                      <a:pt x="7" y="16"/>
                    </a:cubicBezTo>
                    <a:cubicBezTo>
                      <a:pt x="6" y="14"/>
                      <a:pt x="6" y="13"/>
                      <a:pt x="6" y="11"/>
                    </a:cubicBezTo>
                    <a:cubicBezTo>
                      <a:pt x="7" y="10"/>
                      <a:pt x="8" y="8"/>
                      <a:pt x="9" y="8"/>
                    </a:cubicBezTo>
                    <a:cubicBezTo>
                      <a:pt x="10" y="7"/>
                      <a:pt x="11" y="8"/>
                      <a:pt x="12" y="9"/>
                    </a:cubicBezTo>
                    <a:cubicBezTo>
                      <a:pt x="12" y="9"/>
                      <a:pt x="13" y="10"/>
                      <a:pt x="13" y="10"/>
                    </a:cubicBezTo>
                    <a:cubicBezTo>
                      <a:pt x="13" y="10"/>
                      <a:pt x="14" y="10"/>
                      <a:pt x="15" y="9"/>
                    </a:cubicBezTo>
                    <a:cubicBezTo>
                      <a:pt x="16" y="8"/>
                      <a:pt x="17" y="8"/>
                      <a:pt x="18" y="9"/>
                    </a:cubicBezTo>
                    <a:cubicBezTo>
                      <a:pt x="20" y="11"/>
                      <a:pt x="21" y="16"/>
                      <a:pt x="18" y="20"/>
                    </a:cubicBezTo>
                    <a:cubicBezTo>
                      <a:pt x="17" y="22"/>
                      <a:pt x="15" y="23"/>
                      <a:pt x="13" y="23"/>
                    </a:cubicBezTo>
                    <a:cubicBezTo>
                      <a:pt x="10" y="23"/>
                      <a:pt x="8" y="22"/>
                      <a:pt x="6" y="21"/>
                    </a:cubicBezTo>
                    <a:cubicBezTo>
                      <a:pt x="2" y="17"/>
                      <a:pt x="1" y="12"/>
                      <a:pt x="4" y="7"/>
                    </a:cubicBezTo>
                    <a:cubicBezTo>
                      <a:pt x="7" y="3"/>
                      <a:pt x="12" y="1"/>
                      <a:pt x="16" y="2"/>
                    </a:cubicBezTo>
                    <a:cubicBezTo>
                      <a:pt x="21" y="3"/>
                      <a:pt x="24" y="6"/>
                      <a:pt x="26" y="9"/>
                    </a:cubicBezTo>
                    <a:cubicBezTo>
                      <a:pt x="28" y="13"/>
                      <a:pt x="29" y="16"/>
                      <a:pt x="29" y="19"/>
                    </a:cubicBezTo>
                    <a:cubicBezTo>
                      <a:pt x="30" y="21"/>
                      <a:pt x="30" y="23"/>
                      <a:pt x="29" y="25"/>
                    </a:cubicBezTo>
                    <a:cubicBezTo>
                      <a:pt x="30" y="25"/>
                      <a:pt x="30" y="25"/>
                      <a:pt x="30" y="25"/>
                    </a:cubicBezTo>
                    <a:cubicBezTo>
                      <a:pt x="31" y="21"/>
                      <a:pt x="30" y="17"/>
                      <a:pt x="29" y="12"/>
                    </a:cubicBezTo>
                    <a:cubicBezTo>
                      <a:pt x="28" y="10"/>
                      <a:pt x="26" y="7"/>
                      <a:pt x="24" y="5"/>
                    </a:cubicBezTo>
                    <a:cubicBezTo>
                      <a:pt x="22" y="3"/>
                      <a:pt x="19" y="1"/>
                      <a:pt x="15" y="1"/>
                    </a:cubicBezTo>
                    <a:cubicBezTo>
                      <a:pt x="12" y="0"/>
                      <a:pt x="8" y="1"/>
                      <a:pt x="5" y="4"/>
                    </a:cubicBezTo>
                    <a:cubicBezTo>
                      <a:pt x="2" y="6"/>
                      <a:pt x="0" y="10"/>
                      <a:pt x="1" y="14"/>
                    </a:cubicBezTo>
                    <a:cubicBezTo>
                      <a:pt x="1" y="18"/>
                      <a:pt x="3" y="21"/>
                      <a:pt x="7" y="23"/>
                    </a:cubicBezTo>
                    <a:cubicBezTo>
                      <a:pt x="8" y="24"/>
                      <a:pt x="10" y="25"/>
                      <a:pt x="12" y="25"/>
                    </a:cubicBezTo>
                    <a:cubicBezTo>
                      <a:pt x="14" y="25"/>
                      <a:pt x="16" y="24"/>
                      <a:pt x="18" y="23"/>
                    </a:cubicBezTo>
                    <a:cubicBezTo>
                      <a:pt x="20" y="21"/>
                      <a:pt x="22" y="17"/>
                      <a:pt x="22" y="13"/>
                    </a:cubicBezTo>
                    <a:cubicBezTo>
                      <a:pt x="21" y="10"/>
                      <a:pt x="19" y="7"/>
                      <a:pt x="16" y="6"/>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40" name="Oval 106"/>
              <p:cNvSpPr>
                <a:spLocks noChangeArrowheads="1"/>
              </p:cNvSpPr>
              <p:nvPr>
                <p:custDataLst>
                  <p:tags r:id="rId18"/>
                </p:custDataLst>
              </p:nvPr>
            </p:nvSpPr>
            <p:spPr bwMode="auto">
              <a:xfrm>
                <a:off x="6180138" y="3978275"/>
                <a:ext cx="115887" cy="130175"/>
              </a:xfrm>
              <a:prstGeom prst="ellipse">
                <a:avLst/>
              </a:pr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41" name="Freeform 107"/>
              <p:cNvSpPr/>
              <p:nvPr>
                <p:custDataLst>
                  <p:tags r:id="rId19"/>
                </p:custDataLst>
              </p:nvPr>
            </p:nvSpPr>
            <p:spPr bwMode="auto">
              <a:xfrm>
                <a:off x="6600825" y="3775075"/>
                <a:ext cx="590550" cy="463550"/>
              </a:xfrm>
              <a:custGeom>
                <a:avLst/>
                <a:gdLst>
                  <a:gd name="T0" fmla="*/ 26 w 31"/>
                  <a:gd name="T1" fmla="*/ 4 h 25"/>
                  <a:gd name="T2" fmla="*/ 16 w 31"/>
                  <a:gd name="T3" fmla="*/ 1 h 25"/>
                  <a:gd name="T4" fmla="*/ 7 w 31"/>
                  <a:gd name="T5" fmla="*/ 5 h 25"/>
                  <a:gd name="T6" fmla="*/ 2 w 31"/>
                  <a:gd name="T7" fmla="*/ 12 h 25"/>
                  <a:gd name="T8" fmla="*/ 1 w 31"/>
                  <a:gd name="T9" fmla="*/ 25 h 25"/>
                  <a:gd name="T10" fmla="*/ 2 w 31"/>
                  <a:gd name="T11" fmla="*/ 25 h 25"/>
                  <a:gd name="T12" fmla="*/ 2 w 31"/>
                  <a:gd name="T13" fmla="*/ 19 h 25"/>
                  <a:gd name="T14" fmla="*/ 5 w 31"/>
                  <a:gd name="T15" fmla="*/ 9 h 25"/>
                  <a:gd name="T16" fmla="*/ 15 w 31"/>
                  <a:gd name="T17" fmla="*/ 2 h 25"/>
                  <a:gd name="T18" fmla="*/ 27 w 31"/>
                  <a:gd name="T19" fmla="*/ 7 h 25"/>
                  <a:gd name="T20" fmla="*/ 25 w 31"/>
                  <a:gd name="T21" fmla="*/ 21 h 25"/>
                  <a:gd name="T22" fmla="*/ 18 w 31"/>
                  <a:gd name="T23" fmla="*/ 23 h 25"/>
                  <a:gd name="T24" fmla="*/ 13 w 31"/>
                  <a:gd name="T25" fmla="*/ 20 h 25"/>
                  <a:gd name="T26" fmla="*/ 13 w 31"/>
                  <a:gd name="T27" fmla="*/ 9 h 25"/>
                  <a:gd name="T28" fmla="*/ 16 w 31"/>
                  <a:gd name="T29" fmla="*/ 9 h 25"/>
                  <a:gd name="T30" fmla="*/ 18 w 31"/>
                  <a:gd name="T31" fmla="*/ 10 h 25"/>
                  <a:gd name="T32" fmla="*/ 19 w 31"/>
                  <a:gd name="T33" fmla="*/ 9 h 25"/>
                  <a:gd name="T34" fmla="*/ 22 w 31"/>
                  <a:gd name="T35" fmla="*/ 8 h 25"/>
                  <a:gd name="T36" fmla="*/ 24 w 31"/>
                  <a:gd name="T37" fmla="*/ 11 h 25"/>
                  <a:gd name="T38" fmla="*/ 24 w 31"/>
                  <a:gd name="T39" fmla="*/ 16 h 25"/>
                  <a:gd name="T40" fmla="*/ 21 w 31"/>
                  <a:gd name="T41" fmla="*/ 18 h 25"/>
                  <a:gd name="T42" fmla="*/ 17 w 31"/>
                  <a:gd name="T43" fmla="*/ 17 h 25"/>
                  <a:gd name="T44" fmla="*/ 18 w 31"/>
                  <a:gd name="T45" fmla="*/ 11 h 25"/>
                  <a:gd name="T46" fmla="*/ 15 w 31"/>
                  <a:gd name="T47" fmla="*/ 14 h 25"/>
                  <a:gd name="T48" fmla="*/ 19 w 31"/>
                  <a:gd name="T49" fmla="*/ 18 h 25"/>
                  <a:gd name="T50" fmla="*/ 25 w 31"/>
                  <a:gd name="T51" fmla="*/ 16 h 25"/>
                  <a:gd name="T52" fmla="*/ 24 w 31"/>
                  <a:gd name="T53" fmla="*/ 8 h 25"/>
                  <a:gd name="T54" fmla="*/ 15 w 31"/>
                  <a:gd name="T55" fmla="*/ 6 h 25"/>
                  <a:gd name="T56" fmla="*/ 9 w 31"/>
                  <a:gd name="T57" fmla="*/ 13 h 25"/>
                  <a:gd name="T58" fmla="*/ 13 w 31"/>
                  <a:gd name="T59" fmla="*/ 23 h 25"/>
                  <a:gd name="T60" fmla="*/ 19 w 31"/>
                  <a:gd name="T61" fmla="*/ 25 h 25"/>
                  <a:gd name="T62" fmla="*/ 24 w 31"/>
                  <a:gd name="T63" fmla="*/ 23 h 25"/>
                  <a:gd name="T64" fmla="*/ 30 w 31"/>
                  <a:gd name="T65" fmla="*/ 14 h 25"/>
                  <a:gd name="T66" fmla="*/ 26 w 31"/>
                  <a:gd name="T67"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 h="25">
                    <a:moveTo>
                      <a:pt x="26" y="4"/>
                    </a:moveTo>
                    <a:cubicBezTo>
                      <a:pt x="23" y="1"/>
                      <a:pt x="19" y="0"/>
                      <a:pt x="16" y="1"/>
                    </a:cubicBezTo>
                    <a:cubicBezTo>
                      <a:pt x="12" y="1"/>
                      <a:pt x="9" y="3"/>
                      <a:pt x="7" y="5"/>
                    </a:cubicBezTo>
                    <a:cubicBezTo>
                      <a:pt x="5" y="7"/>
                      <a:pt x="3" y="10"/>
                      <a:pt x="2" y="12"/>
                    </a:cubicBezTo>
                    <a:cubicBezTo>
                      <a:pt x="1" y="17"/>
                      <a:pt x="0" y="21"/>
                      <a:pt x="1" y="25"/>
                    </a:cubicBezTo>
                    <a:cubicBezTo>
                      <a:pt x="1" y="25"/>
                      <a:pt x="1" y="25"/>
                      <a:pt x="2" y="25"/>
                    </a:cubicBezTo>
                    <a:cubicBezTo>
                      <a:pt x="1" y="23"/>
                      <a:pt x="1" y="21"/>
                      <a:pt x="2" y="19"/>
                    </a:cubicBezTo>
                    <a:cubicBezTo>
                      <a:pt x="2" y="16"/>
                      <a:pt x="3" y="13"/>
                      <a:pt x="5" y="9"/>
                    </a:cubicBezTo>
                    <a:cubicBezTo>
                      <a:pt x="7" y="6"/>
                      <a:pt x="10" y="3"/>
                      <a:pt x="15" y="2"/>
                    </a:cubicBezTo>
                    <a:cubicBezTo>
                      <a:pt x="19" y="1"/>
                      <a:pt x="24" y="3"/>
                      <a:pt x="27" y="7"/>
                    </a:cubicBezTo>
                    <a:cubicBezTo>
                      <a:pt x="30" y="12"/>
                      <a:pt x="29" y="17"/>
                      <a:pt x="25" y="21"/>
                    </a:cubicBezTo>
                    <a:cubicBezTo>
                      <a:pt x="23" y="22"/>
                      <a:pt x="21" y="23"/>
                      <a:pt x="18" y="23"/>
                    </a:cubicBezTo>
                    <a:cubicBezTo>
                      <a:pt x="16" y="23"/>
                      <a:pt x="14" y="22"/>
                      <a:pt x="13" y="20"/>
                    </a:cubicBezTo>
                    <a:cubicBezTo>
                      <a:pt x="9" y="16"/>
                      <a:pt x="11" y="11"/>
                      <a:pt x="13" y="9"/>
                    </a:cubicBezTo>
                    <a:cubicBezTo>
                      <a:pt x="14" y="8"/>
                      <a:pt x="15" y="8"/>
                      <a:pt x="16" y="9"/>
                    </a:cubicBezTo>
                    <a:cubicBezTo>
                      <a:pt x="17" y="10"/>
                      <a:pt x="18" y="10"/>
                      <a:pt x="18" y="10"/>
                    </a:cubicBezTo>
                    <a:cubicBezTo>
                      <a:pt x="18" y="10"/>
                      <a:pt x="19" y="9"/>
                      <a:pt x="19" y="9"/>
                    </a:cubicBezTo>
                    <a:cubicBezTo>
                      <a:pt x="20" y="8"/>
                      <a:pt x="21" y="7"/>
                      <a:pt x="22" y="8"/>
                    </a:cubicBezTo>
                    <a:cubicBezTo>
                      <a:pt x="23" y="8"/>
                      <a:pt x="24" y="10"/>
                      <a:pt x="24" y="11"/>
                    </a:cubicBezTo>
                    <a:cubicBezTo>
                      <a:pt x="25" y="13"/>
                      <a:pt x="24" y="14"/>
                      <a:pt x="24" y="16"/>
                    </a:cubicBezTo>
                    <a:cubicBezTo>
                      <a:pt x="23" y="17"/>
                      <a:pt x="22" y="18"/>
                      <a:pt x="21" y="18"/>
                    </a:cubicBezTo>
                    <a:cubicBezTo>
                      <a:pt x="19" y="18"/>
                      <a:pt x="18" y="18"/>
                      <a:pt x="17" y="17"/>
                    </a:cubicBezTo>
                    <a:cubicBezTo>
                      <a:pt x="15" y="16"/>
                      <a:pt x="15" y="12"/>
                      <a:pt x="18" y="11"/>
                    </a:cubicBezTo>
                    <a:cubicBezTo>
                      <a:pt x="18" y="11"/>
                      <a:pt x="15" y="12"/>
                      <a:pt x="15" y="14"/>
                    </a:cubicBezTo>
                    <a:cubicBezTo>
                      <a:pt x="16" y="16"/>
                      <a:pt x="17" y="18"/>
                      <a:pt x="19" y="18"/>
                    </a:cubicBezTo>
                    <a:cubicBezTo>
                      <a:pt x="21" y="19"/>
                      <a:pt x="23" y="18"/>
                      <a:pt x="25" y="16"/>
                    </a:cubicBezTo>
                    <a:cubicBezTo>
                      <a:pt x="26" y="13"/>
                      <a:pt x="26" y="10"/>
                      <a:pt x="24" y="8"/>
                    </a:cubicBezTo>
                    <a:cubicBezTo>
                      <a:pt x="22" y="6"/>
                      <a:pt x="18" y="5"/>
                      <a:pt x="15" y="6"/>
                    </a:cubicBezTo>
                    <a:cubicBezTo>
                      <a:pt x="12" y="7"/>
                      <a:pt x="10" y="10"/>
                      <a:pt x="9" y="13"/>
                    </a:cubicBezTo>
                    <a:cubicBezTo>
                      <a:pt x="9" y="17"/>
                      <a:pt x="11" y="21"/>
                      <a:pt x="13" y="23"/>
                    </a:cubicBezTo>
                    <a:cubicBezTo>
                      <a:pt x="15" y="24"/>
                      <a:pt x="17" y="25"/>
                      <a:pt x="19" y="25"/>
                    </a:cubicBezTo>
                    <a:cubicBezTo>
                      <a:pt x="21" y="25"/>
                      <a:pt x="23" y="24"/>
                      <a:pt x="24" y="23"/>
                    </a:cubicBezTo>
                    <a:cubicBezTo>
                      <a:pt x="28" y="21"/>
                      <a:pt x="30" y="18"/>
                      <a:pt x="30" y="14"/>
                    </a:cubicBezTo>
                    <a:cubicBezTo>
                      <a:pt x="31" y="10"/>
                      <a:pt x="29" y="6"/>
                      <a:pt x="26" y="4"/>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42" name="Oval 108"/>
              <p:cNvSpPr>
                <a:spLocks noChangeArrowheads="1"/>
              </p:cNvSpPr>
              <p:nvPr>
                <p:custDataLst>
                  <p:tags r:id="rId20"/>
                </p:custDataLst>
              </p:nvPr>
            </p:nvSpPr>
            <p:spPr bwMode="auto">
              <a:xfrm>
                <a:off x="6905625" y="3978275"/>
                <a:ext cx="114300" cy="130175"/>
              </a:xfrm>
              <a:prstGeom prst="ellipse">
                <a:avLst/>
              </a:pr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43" name="Freeform 109"/>
              <p:cNvSpPr/>
              <p:nvPr>
                <p:custDataLst>
                  <p:tags r:id="rId21"/>
                </p:custDataLst>
              </p:nvPr>
            </p:nvSpPr>
            <p:spPr bwMode="auto">
              <a:xfrm>
                <a:off x="6581775" y="3384550"/>
                <a:ext cx="228600" cy="446088"/>
              </a:xfrm>
              <a:custGeom>
                <a:avLst/>
                <a:gdLst>
                  <a:gd name="T0" fmla="*/ 9 w 12"/>
                  <a:gd name="T1" fmla="*/ 1 h 24"/>
                  <a:gd name="T2" fmla="*/ 5 w 12"/>
                  <a:gd name="T3" fmla="*/ 2 h 24"/>
                  <a:gd name="T4" fmla="*/ 8 w 12"/>
                  <a:gd name="T5" fmla="*/ 1 h 24"/>
                  <a:gd name="T6" fmla="*/ 8 w 12"/>
                  <a:gd name="T7" fmla="*/ 2 h 24"/>
                  <a:gd name="T8" fmla="*/ 8 w 12"/>
                  <a:gd name="T9" fmla="*/ 3 h 24"/>
                  <a:gd name="T10" fmla="*/ 10 w 12"/>
                  <a:gd name="T11" fmla="*/ 4 h 24"/>
                  <a:gd name="T12" fmla="*/ 9 w 12"/>
                  <a:gd name="T13" fmla="*/ 8 h 24"/>
                  <a:gd name="T14" fmla="*/ 4 w 12"/>
                  <a:gd name="T15" fmla="*/ 13 h 24"/>
                  <a:gd name="T16" fmla="*/ 2 w 12"/>
                  <a:gd name="T17" fmla="*/ 24 h 24"/>
                  <a:gd name="T18" fmla="*/ 3 w 12"/>
                  <a:gd name="T19" fmla="*/ 22 h 24"/>
                  <a:gd name="T20" fmla="*/ 2 w 12"/>
                  <a:gd name="T21" fmla="*/ 20 h 24"/>
                  <a:gd name="T22" fmla="*/ 7 w 12"/>
                  <a:gd name="T23" fmla="*/ 11 h 24"/>
                  <a:gd name="T24" fmla="*/ 12 w 12"/>
                  <a:gd name="T25" fmla="*/ 5 h 24"/>
                  <a:gd name="T26" fmla="*/ 9 w 12"/>
                  <a:gd name="T27"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24">
                    <a:moveTo>
                      <a:pt x="9" y="1"/>
                    </a:moveTo>
                    <a:cubicBezTo>
                      <a:pt x="8" y="0"/>
                      <a:pt x="6" y="0"/>
                      <a:pt x="5" y="2"/>
                    </a:cubicBezTo>
                    <a:cubicBezTo>
                      <a:pt x="6" y="1"/>
                      <a:pt x="7" y="1"/>
                      <a:pt x="8" y="1"/>
                    </a:cubicBezTo>
                    <a:cubicBezTo>
                      <a:pt x="8" y="1"/>
                      <a:pt x="9" y="2"/>
                      <a:pt x="8" y="2"/>
                    </a:cubicBezTo>
                    <a:cubicBezTo>
                      <a:pt x="8" y="3"/>
                      <a:pt x="8" y="3"/>
                      <a:pt x="8" y="3"/>
                    </a:cubicBezTo>
                    <a:cubicBezTo>
                      <a:pt x="9" y="3"/>
                      <a:pt x="9" y="4"/>
                      <a:pt x="10" y="4"/>
                    </a:cubicBezTo>
                    <a:cubicBezTo>
                      <a:pt x="10" y="5"/>
                      <a:pt x="10" y="7"/>
                      <a:pt x="9" y="8"/>
                    </a:cubicBezTo>
                    <a:cubicBezTo>
                      <a:pt x="8" y="10"/>
                      <a:pt x="6" y="11"/>
                      <a:pt x="4" y="13"/>
                    </a:cubicBezTo>
                    <a:cubicBezTo>
                      <a:pt x="2" y="16"/>
                      <a:pt x="0" y="19"/>
                      <a:pt x="2" y="24"/>
                    </a:cubicBezTo>
                    <a:cubicBezTo>
                      <a:pt x="2" y="24"/>
                      <a:pt x="3" y="22"/>
                      <a:pt x="3" y="22"/>
                    </a:cubicBezTo>
                    <a:cubicBezTo>
                      <a:pt x="3" y="21"/>
                      <a:pt x="1" y="20"/>
                      <a:pt x="2" y="20"/>
                    </a:cubicBezTo>
                    <a:cubicBezTo>
                      <a:pt x="2" y="17"/>
                      <a:pt x="4" y="13"/>
                      <a:pt x="7" y="11"/>
                    </a:cubicBezTo>
                    <a:cubicBezTo>
                      <a:pt x="10" y="9"/>
                      <a:pt x="12" y="7"/>
                      <a:pt x="12" y="5"/>
                    </a:cubicBezTo>
                    <a:cubicBezTo>
                      <a:pt x="12" y="3"/>
                      <a:pt x="10" y="1"/>
                      <a:pt x="9" y="1"/>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44" name="Freeform 110"/>
              <p:cNvSpPr/>
              <p:nvPr>
                <p:custDataLst>
                  <p:tags r:id="rId22"/>
                </p:custDataLst>
              </p:nvPr>
            </p:nvSpPr>
            <p:spPr bwMode="auto">
              <a:xfrm>
                <a:off x="6391275" y="3384550"/>
                <a:ext cx="228600" cy="446088"/>
              </a:xfrm>
              <a:custGeom>
                <a:avLst/>
                <a:gdLst>
                  <a:gd name="T0" fmla="*/ 8 w 12"/>
                  <a:gd name="T1" fmla="*/ 13 h 24"/>
                  <a:gd name="T2" fmla="*/ 3 w 12"/>
                  <a:gd name="T3" fmla="*/ 8 h 24"/>
                  <a:gd name="T4" fmla="*/ 2 w 12"/>
                  <a:gd name="T5" fmla="*/ 4 h 24"/>
                  <a:gd name="T6" fmla="*/ 4 w 12"/>
                  <a:gd name="T7" fmla="*/ 3 h 24"/>
                  <a:gd name="T8" fmla="*/ 3 w 12"/>
                  <a:gd name="T9" fmla="*/ 2 h 24"/>
                  <a:gd name="T10" fmla="*/ 4 w 12"/>
                  <a:gd name="T11" fmla="*/ 1 h 24"/>
                  <a:gd name="T12" fmla="*/ 7 w 12"/>
                  <a:gd name="T13" fmla="*/ 2 h 24"/>
                  <a:gd name="T14" fmla="*/ 3 w 12"/>
                  <a:gd name="T15" fmla="*/ 1 h 24"/>
                  <a:gd name="T16" fmla="*/ 0 w 12"/>
                  <a:gd name="T17" fmla="*/ 5 h 24"/>
                  <a:gd name="T18" fmla="*/ 5 w 12"/>
                  <a:gd name="T19" fmla="*/ 11 h 24"/>
                  <a:gd name="T20" fmla="*/ 10 w 12"/>
                  <a:gd name="T21" fmla="*/ 20 h 24"/>
                  <a:gd name="T22" fmla="*/ 9 w 12"/>
                  <a:gd name="T23" fmla="*/ 22 h 24"/>
                  <a:gd name="T24" fmla="*/ 10 w 12"/>
                  <a:gd name="T25" fmla="*/ 24 h 24"/>
                  <a:gd name="T26" fmla="*/ 8 w 12"/>
                  <a:gd name="T27" fmla="*/ 1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24">
                    <a:moveTo>
                      <a:pt x="8" y="13"/>
                    </a:moveTo>
                    <a:cubicBezTo>
                      <a:pt x="6" y="11"/>
                      <a:pt x="4" y="10"/>
                      <a:pt x="3" y="8"/>
                    </a:cubicBezTo>
                    <a:cubicBezTo>
                      <a:pt x="2" y="7"/>
                      <a:pt x="2" y="5"/>
                      <a:pt x="2" y="4"/>
                    </a:cubicBezTo>
                    <a:cubicBezTo>
                      <a:pt x="3" y="4"/>
                      <a:pt x="3" y="3"/>
                      <a:pt x="4" y="3"/>
                    </a:cubicBezTo>
                    <a:cubicBezTo>
                      <a:pt x="4" y="3"/>
                      <a:pt x="4" y="3"/>
                      <a:pt x="3" y="2"/>
                    </a:cubicBezTo>
                    <a:cubicBezTo>
                      <a:pt x="3" y="2"/>
                      <a:pt x="4" y="1"/>
                      <a:pt x="4" y="1"/>
                    </a:cubicBezTo>
                    <a:cubicBezTo>
                      <a:pt x="5" y="1"/>
                      <a:pt x="6" y="1"/>
                      <a:pt x="7" y="2"/>
                    </a:cubicBezTo>
                    <a:cubicBezTo>
                      <a:pt x="6" y="0"/>
                      <a:pt x="4" y="0"/>
                      <a:pt x="3" y="1"/>
                    </a:cubicBezTo>
                    <a:cubicBezTo>
                      <a:pt x="2" y="1"/>
                      <a:pt x="0" y="3"/>
                      <a:pt x="0" y="5"/>
                    </a:cubicBezTo>
                    <a:cubicBezTo>
                      <a:pt x="0" y="7"/>
                      <a:pt x="2" y="9"/>
                      <a:pt x="5" y="11"/>
                    </a:cubicBezTo>
                    <a:cubicBezTo>
                      <a:pt x="8" y="13"/>
                      <a:pt x="10" y="17"/>
                      <a:pt x="10" y="20"/>
                    </a:cubicBezTo>
                    <a:cubicBezTo>
                      <a:pt x="10" y="20"/>
                      <a:pt x="9" y="21"/>
                      <a:pt x="9" y="22"/>
                    </a:cubicBezTo>
                    <a:cubicBezTo>
                      <a:pt x="9" y="22"/>
                      <a:pt x="10" y="24"/>
                      <a:pt x="10" y="24"/>
                    </a:cubicBezTo>
                    <a:cubicBezTo>
                      <a:pt x="12" y="19"/>
                      <a:pt x="10" y="16"/>
                      <a:pt x="8" y="13"/>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45" name="Freeform 111"/>
              <p:cNvSpPr>
                <a:spLocks noEditPoints="1"/>
              </p:cNvSpPr>
              <p:nvPr>
                <p:custDataLst>
                  <p:tags r:id="rId23"/>
                </p:custDataLst>
              </p:nvPr>
            </p:nvSpPr>
            <p:spPr bwMode="auto">
              <a:xfrm>
                <a:off x="6467475" y="3273425"/>
                <a:ext cx="247650" cy="427038"/>
              </a:xfrm>
              <a:custGeom>
                <a:avLst/>
                <a:gdLst>
                  <a:gd name="T0" fmla="*/ 7 w 13"/>
                  <a:gd name="T1" fmla="*/ 0 h 23"/>
                  <a:gd name="T2" fmla="*/ 7 w 13"/>
                  <a:gd name="T3" fmla="*/ 23 h 23"/>
                  <a:gd name="T4" fmla="*/ 7 w 13"/>
                  <a:gd name="T5" fmla="*/ 0 h 23"/>
                  <a:gd name="T6" fmla="*/ 7 w 13"/>
                  <a:gd name="T7" fmla="*/ 13 h 23"/>
                  <a:gd name="T8" fmla="*/ 7 w 13"/>
                  <a:gd name="T9" fmla="*/ 22 h 23"/>
                  <a:gd name="T10" fmla="*/ 7 w 13"/>
                  <a:gd name="T11" fmla="*/ 13 h 23"/>
                  <a:gd name="T12" fmla="*/ 7 w 13"/>
                  <a:gd name="T13" fmla="*/ 10 h 23"/>
                  <a:gd name="T14" fmla="*/ 6 w 13"/>
                  <a:gd name="T15" fmla="*/ 20 h 23"/>
                  <a:gd name="T16" fmla="*/ 7 w 13"/>
                  <a:gd name="T17" fmla="*/ 5 h 23"/>
                  <a:gd name="T18" fmla="*/ 8 w 13"/>
                  <a:gd name="T19" fmla="*/ 19 h 23"/>
                  <a:gd name="T20" fmla="*/ 7 w 13"/>
                  <a:gd name="T21"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23">
                    <a:moveTo>
                      <a:pt x="7" y="0"/>
                    </a:moveTo>
                    <a:cubicBezTo>
                      <a:pt x="0" y="12"/>
                      <a:pt x="7" y="23"/>
                      <a:pt x="7" y="23"/>
                    </a:cubicBezTo>
                    <a:cubicBezTo>
                      <a:pt x="13" y="10"/>
                      <a:pt x="7" y="0"/>
                      <a:pt x="7" y="0"/>
                    </a:cubicBezTo>
                    <a:close/>
                    <a:moveTo>
                      <a:pt x="7" y="13"/>
                    </a:moveTo>
                    <a:cubicBezTo>
                      <a:pt x="7" y="13"/>
                      <a:pt x="9" y="17"/>
                      <a:pt x="7" y="22"/>
                    </a:cubicBezTo>
                    <a:cubicBezTo>
                      <a:pt x="7" y="22"/>
                      <a:pt x="5" y="18"/>
                      <a:pt x="7" y="13"/>
                    </a:cubicBezTo>
                    <a:close/>
                    <a:moveTo>
                      <a:pt x="7" y="10"/>
                    </a:moveTo>
                    <a:cubicBezTo>
                      <a:pt x="5" y="14"/>
                      <a:pt x="5" y="17"/>
                      <a:pt x="6" y="20"/>
                    </a:cubicBezTo>
                    <a:cubicBezTo>
                      <a:pt x="5" y="17"/>
                      <a:pt x="4" y="11"/>
                      <a:pt x="7" y="5"/>
                    </a:cubicBezTo>
                    <a:cubicBezTo>
                      <a:pt x="7" y="5"/>
                      <a:pt x="10" y="11"/>
                      <a:pt x="8" y="19"/>
                    </a:cubicBezTo>
                    <a:cubicBezTo>
                      <a:pt x="9" y="14"/>
                      <a:pt x="7" y="10"/>
                      <a:pt x="7" y="10"/>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46" name="Freeform 112"/>
              <p:cNvSpPr>
                <a:spLocks noEditPoints="1"/>
              </p:cNvSpPr>
              <p:nvPr>
                <p:custDataLst>
                  <p:tags r:id="rId24"/>
                </p:custDataLst>
              </p:nvPr>
            </p:nvSpPr>
            <p:spPr bwMode="auto">
              <a:xfrm>
                <a:off x="6486525" y="4294188"/>
                <a:ext cx="228600" cy="407988"/>
              </a:xfrm>
              <a:custGeom>
                <a:avLst/>
                <a:gdLst>
                  <a:gd name="T0" fmla="*/ 6 w 12"/>
                  <a:gd name="T1" fmla="*/ 22 h 22"/>
                  <a:gd name="T2" fmla="*/ 6 w 12"/>
                  <a:gd name="T3" fmla="*/ 0 h 22"/>
                  <a:gd name="T4" fmla="*/ 6 w 12"/>
                  <a:gd name="T5" fmla="*/ 22 h 22"/>
                  <a:gd name="T6" fmla="*/ 6 w 12"/>
                  <a:gd name="T7" fmla="*/ 9 h 22"/>
                  <a:gd name="T8" fmla="*/ 6 w 12"/>
                  <a:gd name="T9" fmla="*/ 1 h 22"/>
                  <a:gd name="T10" fmla="*/ 6 w 12"/>
                  <a:gd name="T11" fmla="*/ 9 h 22"/>
                  <a:gd name="T12" fmla="*/ 6 w 12"/>
                  <a:gd name="T13" fmla="*/ 12 h 22"/>
                  <a:gd name="T14" fmla="*/ 7 w 12"/>
                  <a:gd name="T15" fmla="*/ 3 h 22"/>
                  <a:gd name="T16" fmla="*/ 6 w 12"/>
                  <a:gd name="T17" fmla="*/ 17 h 22"/>
                  <a:gd name="T18" fmla="*/ 5 w 12"/>
                  <a:gd name="T19" fmla="*/ 3 h 22"/>
                  <a:gd name="T20" fmla="*/ 6 w 12"/>
                  <a:gd name="T21"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2">
                    <a:moveTo>
                      <a:pt x="6" y="22"/>
                    </a:moveTo>
                    <a:cubicBezTo>
                      <a:pt x="12" y="10"/>
                      <a:pt x="6" y="0"/>
                      <a:pt x="6" y="0"/>
                    </a:cubicBezTo>
                    <a:cubicBezTo>
                      <a:pt x="0" y="12"/>
                      <a:pt x="6" y="22"/>
                      <a:pt x="6" y="22"/>
                    </a:cubicBezTo>
                    <a:close/>
                    <a:moveTo>
                      <a:pt x="6" y="9"/>
                    </a:moveTo>
                    <a:cubicBezTo>
                      <a:pt x="6" y="9"/>
                      <a:pt x="4" y="5"/>
                      <a:pt x="6" y="1"/>
                    </a:cubicBezTo>
                    <a:cubicBezTo>
                      <a:pt x="6" y="1"/>
                      <a:pt x="8" y="4"/>
                      <a:pt x="6" y="9"/>
                    </a:cubicBezTo>
                    <a:close/>
                    <a:moveTo>
                      <a:pt x="6" y="12"/>
                    </a:moveTo>
                    <a:cubicBezTo>
                      <a:pt x="7" y="8"/>
                      <a:pt x="7" y="5"/>
                      <a:pt x="7" y="3"/>
                    </a:cubicBezTo>
                    <a:cubicBezTo>
                      <a:pt x="8" y="5"/>
                      <a:pt x="9" y="11"/>
                      <a:pt x="6" y="17"/>
                    </a:cubicBezTo>
                    <a:cubicBezTo>
                      <a:pt x="6" y="17"/>
                      <a:pt x="2" y="11"/>
                      <a:pt x="5" y="3"/>
                    </a:cubicBezTo>
                    <a:cubicBezTo>
                      <a:pt x="4" y="8"/>
                      <a:pt x="6" y="12"/>
                      <a:pt x="6" y="12"/>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47" name="Freeform 113"/>
              <p:cNvSpPr>
                <a:spLocks noEditPoints="1"/>
              </p:cNvSpPr>
              <p:nvPr>
                <p:custDataLst>
                  <p:tags r:id="rId25"/>
                </p:custDataLst>
              </p:nvPr>
            </p:nvSpPr>
            <p:spPr bwMode="auto">
              <a:xfrm>
                <a:off x="6657975" y="4387850"/>
                <a:ext cx="95250" cy="185738"/>
              </a:xfrm>
              <a:custGeom>
                <a:avLst/>
                <a:gdLst>
                  <a:gd name="T0" fmla="*/ 5 w 5"/>
                  <a:gd name="T1" fmla="*/ 10 h 10"/>
                  <a:gd name="T2" fmla="*/ 0 w 5"/>
                  <a:gd name="T3" fmla="*/ 0 h 10"/>
                  <a:gd name="T4" fmla="*/ 5 w 5"/>
                  <a:gd name="T5" fmla="*/ 10 h 10"/>
                  <a:gd name="T6" fmla="*/ 2 w 5"/>
                  <a:gd name="T7" fmla="*/ 4 h 10"/>
                  <a:gd name="T8" fmla="*/ 0 w 5"/>
                  <a:gd name="T9" fmla="*/ 0 h 10"/>
                  <a:gd name="T10" fmla="*/ 2 w 5"/>
                  <a:gd name="T11" fmla="*/ 4 h 10"/>
                  <a:gd name="T12" fmla="*/ 3 w 5"/>
                  <a:gd name="T13" fmla="*/ 6 h 10"/>
                  <a:gd name="T14" fmla="*/ 1 w 5"/>
                  <a:gd name="T15" fmla="*/ 1 h 10"/>
                  <a:gd name="T16" fmla="*/ 4 w 5"/>
                  <a:gd name="T17" fmla="*/ 8 h 10"/>
                  <a:gd name="T18" fmla="*/ 0 w 5"/>
                  <a:gd name="T19" fmla="*/ 2 h 10"/>
                  <a:gd name="T20" fmla="*/ 3 w 5"/>
                  <a:gd name="T21"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0">
                    <a:moveTo>
                      <a:pt x="5" y="10"/>
                    </a:moveTo>
                    <a:cubicBezTo>
                      <a:pt x="5" y="3"/>
                      <a:pt x="0" y="0"/>
                      <a:pt x="0" y="0"/>
                    </a:cubicBezTo>
                    <a:cubicBezTo>
                      <a:pt x="0" y="7"/>
                      <a:pt x="5" y="10"/>
                      <a:pt x="5" y="10"/>
                    </a:cubicBezTo>
                    <a:close/>
                    <a:moveTo>
                      <a:pt x="2" y="4"/>
                    </a:moveTo>
                    <a:cubicBezTo>
                      <a:pt x="2" y="4"/>
                      <a:pt x="1" y="3"/>
                      <a:pt x="0" y="0"/>
                    </a:cubicBezTo>
                    <a:cubicBezTo>
                      <a:pt x="0" y="0"/>
                      <a:pt x="2" y="2"/>
                      <a:pt x="2" y="4"/>
                    </a:cubicBezTo>
                    <a:close/>
                    <a:moveTo>
                      <a:pt x="3" y="6"/>
                    </a:moveTo>
                    <a:cubicBezTo>
                      <a:pt x="3" y="3"/>
                      <a:pt x="2" y="2"/>
                      <a:pt x="1" y="1"/>
                    </a:cubicBezTo>
                    <a:cubicBezTo>
                      <a:pt x="2" y="2"/>
                      <a:pt x="4" y="4"/>
                      <a:pt x="4" y="8"/>
                    </a:cubicBezTo>
                    <a:cubicBezTo>
                      <a:pt x="4" y="8"/>
                      <a:pt x="1" y="6"/>
                      <a:pt x="0" y="2"/>
                    </a:cubicBezTo>
                    <a:cubicBezTo>
                      <a:pt x="1" y="4"/>
                      <a:pt x="3" y="6"/>
                      <a:pt x="3" y="6"/>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48" name="Freeform 114"/>
              <p:cNvSpPr>
                <a:spLocks noEditPoints="1"/>
              </p:cNvSpPr>
              <p:nvPr>
                <p:custDataLst>
                  <p:tags r:id="rId26"/>
                </p:custDataLst>
              </p:nvPr>
            </p:nvSpPr>
            <p:spPr bwMode="auto">
              <a:xfrm>
                <a:off x="6448425" y="4387850"/>
                <a:ext cx="95250" cy="185738"/>
              </a:xfrm>
              <a:custGeom>
                <a:avLst/>
                <a:gdLst>
                  <a:gd name="T0" fmla="*/ 5 w 5"/>
                  <a:gd name="T1" fmla="*/ 0 h 10"/>
                  <a:gd name="T2" fmla="*/ 0 w 5"/>
                  <a:gd name="T3" fmla="*/ 10 h 10"/>
                  <a:gd name="T4" fmla="*/ 5 w 5"/>
                  <a:gd name="T5" fmla="*/ 0 h 10"/>
                  <a:gd name="T6" fmla="*/ 5 w 5"/>
                  <a:gd name="T7" fmla="*/ 1 h 10"/>
                  <a:gd name="T8" fmla="*/ 3 w 5"/>
                  <a:gd name="T9" fmla="*/ 4 h 10"/>
                  <a:gd name="T10" fmla="*/ 5 w 5"/>
                  <a:gd name="T11" fmla="*/ 1 h 10"/>
                  <a:gd name="T12" fmla="*/ 5 w 5"/>
                  <a:gd name="T13" fmla="*/ 2 h 10"/>
                  <a:gd name="T14" fmla="*/ 1 w 5"/>
                  <a:gd name="T15" fmla="*/ 8 h 10"/>
                  <a:gd name="T16" fmla="*/ 4 w 5"/>
                  <a:gd name="T17" fmla="*/ 1 h 10"/>
                  <a:gd name="T18" fmla="*/ 2 w 5"/>
                  <a:gd name="T19" fmla="*/ 6 h 10"/>
                  <a:gd name="T20" fmla="*/ 5 w 5"/>
                  <a:gd name="T21"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0">
                    <a:moveTo>
                      <a:pt x="5" y="0"/>
                    </a:moveTo>
                    <a:cubicBezTo>
                      <a:pt x="5" y="0"/>
                      <a:pt x="0" y="3"/>
                      <a:pt x="0" y="10"/>
                    </a:cubicBezTo>
                    <a:cubicBezTo>
                      <a:pt x="0" y="10"/>
                      <a:pt x="5" y="7"/>
                      <a:pt x="5" y="0"/>
                    </a:cubicBezTo>
                    <a:close/>
                    <a:moveTo>
                      <a:pt x="5" y="1"/>
                    </a:moveTo>
                    <a:cubicBezTo>
                      <a:pt x="4" y="3"/>
                      <a:pt x="3" y="4"/>
                      <a:pt x="3" y="4"/>
                    </a:cubicBezTo>
                    <a:cubicBezTo>
                      <a:pt x="3" y="2"/>
                      <a:pt x="5" y="1"/>
                      <a:pt x="5" y="1"/>
                    </a:cubicBezTo>
                    <a:close/>
                    <a:moveTo>
                      <a:pt x="5" y="2"/>
                    </a:moveTo>
                    <a:cubicBezTo>
                      <a:pt x="4" y="6"/>
                      <a:pt x="1" y="8"/>
                      <a:pt x="1" y="8"/>
                    </a:cubicBezTo>
                    <a:cubicBezTo>
                      <a:pt x="1" y="4"/>
                      <a:pt x="3" y="2"/>
                      <a:pt x="4" y="1"/>
                    </a:cubicBezTo>
                    <a:cubicBezTo>
                      <a:pt x="3" y="2"/>
                      <a:pt x="2" y="4"/>
                      <a:pt x="2" y="6"/>
                    </a:cubicBezTo>
                    <a:cubicBezTo>
                      <a:pt x="2" y="6"/>
                      <a:pt x="4" y="4"/>
                      <a:pt x="5" y="2"/>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49" name="Freeform 115"/>
              <p:cNvSpPr>
                <a:spLocks noEditPoints="1"/>
              </p:cNvSpPr>
              <p:nvPr>
                <p:custDataLst>
                  <p:tags r:id="rId27"/>
                </p:custDataLst>
              </p:nvPr>
            </p:nvSpPr>
            <p:spPr bwMode="auto">
              <a:xfrm>
                <a:off x="6505575" y="4219575"/>
                <a:ext cx="190500" cy="185738"/>
              </a:xfrm>
              <a:custGeom>
                <a:avLst/>
                <a:gdLst>
                  <a:gd name="T0" fmla="*/ 5 w 10"/>
                  <a:gd name="T1" fmla="*/ 10 h 10"/>
                  <a:gd name="T2" fmla="*/ 10 w 10"/>
                  <a:gd name="T3" fmla="*/ 5 h 10"/>
                  <a:gd name="T4" fmla="*/ 5 w 10"/>
                  <a:gd name="T5" fmla="*/ 0 h 10"/>
                  <a:gd name="T6" fmla="*/ 0 w 10"/>
                  <a:gd name="T7" fmla="*/ 5 h 10"/>
                  <a:gd name="T8" fmla="*/ 5 w 10"/>
                  <a:gd name="T9" fmla="*/ 10 h 10"/>
                  <a:gd name="T10" fmla="*/ 5 w 10"/>
                  <a:gd name="T11" fmla="*/ 1 h 10"/>
                  <a:gd name="T12" fmla="*/ 8 w 10"/>
                  <a:gd name="T13" fmla="*/ 4 h 10"/>
                  <a:gd name="T14" fmla="*/ 5 w 10"/>
                  <a:gd name="T15" fmla="*/ 8 h 10"/>
                  <a:gd name="T16" fmla="*/ 2 w 10"/>
                  <a:gd name="T17" fmla="*/ 4 h 10"/>
                  <a:gd name="T18" fmla="*/ 5 w 10"/>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5" y="10"/>
                    </a:moveTo>
                    <a:cubicBezTo>
                      <a:pt x="8" y="10"/>
                      <a:pt x="10" y="8"/>
                      <a:pt x="10" y="5"/>
                    </a:cubicBezTo>
                    <a:cubicBezTo>
                      <a:pt x="10" y="3"/>
                      <a:pt x="8" y="0"/>
                      <a:pt x="5" y="0"/>
                    </a:cubicBezTo>
                    <a:cubicBezTo>
                      <a:pt x="2" y="0"/>
                      <a:pt x="0" y="3"/>
                      <a:pt x="0" y="5"/>
                    </a:cubicBezTo>
                    <a:cubicBezTo>
                      <a:pt x="0" y="8"/>
                      <a:pt x="2" y="10"/>
                      <a:pt x="5" y="10"/>
                    </a:cubicBezTo>
                    <a:close/>
                    <a:moveTo>
                      <a:pt x="5" y="1"/>
                    </a:moveTo>
                    <a:cubicBezTo>
                      <a:pt x="7" y="1"/>
                      <a:pt x="8" y="2"/>
                      <a:pt x="8" y="4"/>
                    </a:cubicBezTo>
                    <a:cubicBezTo>
                      <a:pt x="8" y="6"/>
                      <a:pt x="7" y="8"/>
                      <a:pt x="5" y="8"/>
                    </a:cubicBezTo>
                    <a:cubicBezTo>
                      <a:pt x="3" y="8"/>
                      <a:pt x="2" y="6"/>
                      <a:pt x="2" y="4"/>
                    </a:cubicBezTo>
                    <a:cubicBezTo>
                      <a:pt x="2" y="2"/>
                      <a:pt x="3" y="1"/>
                      <a:pt x="5" y="1"/>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50" name="Freeform 116"/>
              <p:cNvSpPr>
                <a:spLocks noEditPoints="1"/>
              </p:cNvSpPr>
              <p:nvPr>
                <p:custDataLst>
                  <p:tags r:id="rId28"/>
                </p:custDataLst>
              </p:nvPr>
            </p:nvSpPr>
            <p:spPr bwMode="auto">
              <a:xfrm>
                <a:off x="6905625" y="4219575"/>
                <a:ext cx="133350" cy="223838"/>
              </a:xfrm>
              <a:custGeom>
                <a:avLst/>
                <a:gdLst>
                  <a:gd name="T0" fmla="*/ 3 w 7"/>
                  <a:gd name="T1" fmla="*/ 12 h 12"/>
                  <a:gd name="T2" fmla="*/ 3 w 7"/>
                  <a:gd name="T3" fmla="*/ 0 h 12"/>
                  <a:gd name="T4" fmla="*/ 3 w 7"/>
                  <a:gd name="T5" fmla="*/ 12 h 12"/>
                  <a:gd name="T6" fmla="*/ 3 w 7"/>
                  <a:gd name="T7" fmla="*/ 5 h 12"/>
                  <a:gd name="T8" fmla="*/ 3 w 7"/>
                  <a:gd name="T9" fmla="*/ 0 h 12"/>
                  <a:gd name="T10" fmla="*/ 3 w 7"/>
                  <a:gd name="T11" fmla="*/ 5 h 12"/>
                  <a:gd name="T12" fmla="*/ 3 w 7"/>
                  <a:gd name="T13" fmla="*/ 7 h 12"/>
                  <a:gd name="T14" fmla="*/ 4 w 7"/>
                  <a:gd name="T15" fmla="*/ 1 h 12"/>
                  <a:gd name="T16" fmla="*/ 3 w 7"/>
                  <a:gd name="T17" fmla="*/ 9 h 12"/>
                  <a:gd name="T18" fmla="*/ 3 w 7"/>
                  <a:gd name="T19" fmla="*/ 2 h 12"/>
                  <a:gd name="T20" fmla="*/ 3 w 7"/>
                  <a:gd name="T21"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2">
                    <a:moveTo>
                      <a:pt x="3" y="12"/>
                    </a:moveTo>
                    <a:cubicBezTo>
                      <a:pt x="7" y="6"/>
                      <a:pt x="3" y="0"/>
                      <a:pt x="3" y="0"/>
                    </a:cubicBezTo>
                    <a:cubicBezTo>
                      <a:pt x="0" y="7"/>
                      <a:pt x="3" y="12"/>
                      <a:pt x="3" y="12"/>
                    </a:cubicBezTo>
                    <a:close/>
                    <a:moveTo>
                      <a:pt x="3" y="5"/>
                    </a:moveTo>
                    <a:cubicBezTo>
                      <a:pt x="3" y="5"/>
                      <a:pt x="2" y="3"/>
                      <a:pt x="3" y="0"/>
                    </a:cubicBezTo>
                    <a:cubicBezTo>
                      <a:pt x="3" y="0"/>
                      <a:pt x="4" y="2"/>
                      <a:pt x="3" y="5"/>
                    </a:cubicBezTo>
                    <a:close/>
                    <a:moveTo>
                      <a:pt x="3" y="7"/>
                    </a:moveTo>
                    <a:cubicBezTo>
                      <a:pt x="4" y="4"/>
                      <a:pt x="4" y="3"/>
                      <a:pt x="4" y="1"/>
                    </a:cubicBezTo>
                    <a:cubicBezTo>
                      <a:pt x="4" y="3"/>
                      <a:pt x="5" y="6"/>
                      <a:pt x="3" y="9"/>
                    </a:cubicBezTo>
                    <a:cubicBezTo>
                      <a:pt x="3" y="9"/>
                      <a:pt x="1" y="6"/>
                      <a:pt x="3" y="2"/>
                    </a:cubicBezTo>
                    <a:cubicBezTo>
                      <a:pt x="2" y="4"/>
                      <a:pt x="3" y="7"/>
                      <a:pt x="3" y="7"/>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51" name="Freeform 117"/>
              <p:cNvSpPr>
                <a:spLocks noEditPoints="1"/>
              </p:cNvSpPr>
              <p:nvPr>
                <p:custDataLst>
                  <p:tags r:id="rId29"/>
                </p:custDataLst>
              </p:nvPr>
            </p:nvSpPr>
            <p:spPr bwMode="auto">
              <a:xfrm>
                <a:off x="6981825" y="4238625"/>
                <a:ext cx="57150" cy="93663"/>
              </a:xfrm>
              <a:custGeom>
                <a:avLst/>
                <a:gdLst>
                  <a:gd name="T0" fmla="*/ 3 w 3"/>
                  <a:gd name="T1" fmla="*/ 5 h 5"/>
                  <a:gd name="T2" fmla="*/ 0 w 3"/>
                  <a:gd name="T3" fmla="*/ 0 h 5"/>
                  <a:gd name="T4" fmla="*/ 3 w 3"/>
                  <a:gd name="T5" fmla="*/ 5 h 5"/>
                  <a:gd name="T6" fmla="*/ 1 w 3"/>
                  <a:gd name="T7" fmla="*/ 2 h 5"/>
                  <a:gd name="T8" fmla="*/ 0 w 3"/>
                  <a:gd name="T9" fmla="*/ 0 h 5"/>
                  <a:gd name="T10" fmla="*/ 1 w 3"/>
                  <a:gd name="T11" fmla="*/ 2 h 5"/>
                  <a:gd name="T12" fmla="*/ 2 w 3"/>
                  <a:gd name="T13" fmla="*/ 2 h 5"/>
                  <a:gd name="T14" fmla="*/ 1 w 3"/>
                  <a:gd name="T15" fmla="*/ 0 h 5"/>
                  <a:gd name="T16" fmla="*/ 2 w 3"/>
                  <a:gd name="T17" fmla="*/ 4 h 5"/>
                  <a:gd name="T18" fmla="*/ 0 w 3"/>
                  <a:gd name="T19" fmla="*/ 0 h 5"/>
                  <a:gd name="T20" fmla="*/ 2 w 3"/>
                  <a:gd name="T2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5">
                    <a:moveTo>
                      <a:pt x="3" y="5"/>
                    </a:moveTo>
                    <a:cubicBezTo>
                      <a:pt x="3" y="1"/>
                      <a:pt x="0" y="0"/>
                      <a:pt x="0" y="0"/>
                    </a:cubicBezTo>
                    <a:cubicBezTo>
                      <a:pt x="0" y="3"/>
                      <a:pt x="3" y="5"/>
                      <a:pt x="3" y="5"/>
                    </a:cubicBezTo>
                    <a:close/>
                    <a:moveTo>
                      <a:pt x="1" y="2"/>
                    </a:moveTo>
                    <a:cubicBezTo>
                      <a:pt x="1" y="2"/>
                      <a:pt x="0" y="1"/>
                      <a:pt x="0" y="0"/>
                    </a:cubicBezTo>
                    <a:cubicBezTo>
                      <a:pt x="0" y="0"/>
                      <a:pt x="1" y="0"/>
                      <a:pt x="1" y="2"/>
                    </a:cubicBezTo>
                    <a:close/>
                    <a:moveTo>
                      <a:pt x="2" y="2"/>
                    </a:moveTo>
                    <a:cubicBezTo>
                      <a:pt x="2" y="1"/>
                      <a:pt x="1" y="1"/>
                      <a:pt x="1" y="0"/>
                    </a:cubicBezTo>
                    <a:cubicBezTo>
                      <a:pt x="1" y="1"/>
                      <a:pt x="2" y="2"/>
                      <a:pt x="2" y="4"/>
                    </a:cubicBezTo>
                    <a:cubicBezTo>
                      <a:pt x="2" y="4"/>
                      <a:pt x="1" y="3"/>
                      <a:pt x="0" y="0"/>
                    </a:cubicBezTo>
                    <a:cubicBezTo>
                      <a:pt x="1" y="2"/>
                      <a:pt x="2" y="2"/>
                      <a:pt x="2" y="2"/>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52" name="Freeform 118"/>
              <p:cNvSpPr>
                <a:spLocks noEditPoints="1"/>
              </p:cNvSpPr>
              <p:nvPr>
                <p:custDataLst>
                  <p:tags r:id="rId30"/>
                </p:custDataLst>
              </p:nvPr>
            </p:nvSpPr>
            <p:spPr bwMode="auto">
              <a:xfrm>
                <a:off x="6905625" y="4238625"/>
                <a:ext cx="38100" cy="93663"/>
              </a:xfrm>
              <a:custGeom>
                <a:avLst/>
                <a:gdLst>
                  <a:gd name="T0" fmla="*/ 2 w 2"/>
                  <a:gd name="T1" fmla="*/ 0 h 5"/>
                  <a:gd name="T2" fmla="*/ 0 w 2"/>
                  <a:gd name="T3" fmla="*/ 5 h 5"/>
                  <a:gd name="T4" fmla="*/ 2 w 2"/>
                  <a:gd name="T5" fmla="*/ 0 h 5"/>
                  <a:gd name="T6" fmla="*/ 2 w 2"/>
                  <a:gd name="T7" fmla="*/ 0 h 5"/>
                  <a:gd name="T8" fmla="*/ 1 w 2"/>
                  <a:gd name="T9" fmla="*/ 2 h 5"/>
                  <a:gd name="T10" fmla="*/ 2 w 2"/>
                  <a:gd name="T11" fmla="*/ 0 h 5"/>
                  <a:gd name="T12" fmla="*/ 2 w 2"/>
                  <a:gd name="T13" fmla="*/ 0 h 5"/>
                  <a:gd name="T14" fmla="*/ 0 w 2"/>
                  <a:gd name="T15" fmla="*/ 4 h 5"/>
                  <a:gd name="T16" fmla="*/ 2 w 2"/>
                  <a:gd name="T17" fmla="*/ 0 h 5"/>
                  <a:gd name="T18" fmla="*/ 1 w 2"/>
                  <a:gd name="T19" fmla="*/ 3 h 5"/>
                  <a:gd name="T20" fmla="*/ 2 w 2"/>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5">
                    <a:moveTo>
                      <a:pt x="2" y="0"/>
                    </a:moveTo>
                    <a:cubicBezTo>
                      <a:pt x="2" y="0"/>
                      <a:pt x="0" y="1"/>
                      <a:pt x="0" y="5"/>
                    </a:cubicBezTo>
                    <a:cubicBezTo>
                      <a:pt x="0" y="5"/>
                      <a:pt x="2" y="3"/>
                      <a:pt x="2" y="0"/>
                    </a:cubicBezTo>
                    <a:close/>
                    <a:moveTo>
                      <a:pt x="2" y="0"/>
                    </a:moveTo>
                    <a:cubicBezTo>
                      <a:pt x="2" y="1"/>
                      <a:pt x="1" y="2"/>
                      <a:pt x="1" y="2"/>
                    </a:cubicBezTo>
                    <a:cubicBezTo>
                      <a:pt x="1" y="0"/>
                      <a:pt x="2" y="0"/>
                      <a:pt x="2" y="0"/>
                    </a:cubicBezTo>
                    <a:close/>
                    <a:moveTo>
                      <a:pt x="2" y="0"/>
                    </a:moveTo>
                    <a:cubicBezTo>
                      <a:pt x="2" y="3"/>
                      <a:pt x="0" y="4"/>
                      <a:pt x="0" y="4"/>
                    </a:cubicBezTo>
                    <a:cubicBezTo>
                      <a:pt x="0" y="2"/>
                      <a:pt x="1" y="1"/>
                      <a:pt x="2" y="0"/>
                    </a:cubicBezTo>
                    <a:cubicBezTo>
                      <a:pt x="1" y="1"/>
                      <a:pt x="1" y="1"/>
                      <a:pt x="1" y="3"/>
                    </a:cubicBezTo>
                    <a:cubicBezTo>
                      <a:pt x="1" y="3"/>
                      <a:pt x="2" y="2"/>
                      <a:pt x="2" y="0"/>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53" name="Freeform 119"/>
              <p:cNvSpPr>
                <a:spLocks noEditPoints="1"/>
              </p:cNvSpPr>
              <p:nvPr>
                <p:custDataLst>
                  <p:tags r:id="rId31"/>
                </p:custDataLst>
              </p:nvPr>
            </p:nvSpPr>
            <p:spPr bwMode="auto">
              <a:xfrm>
                <a:off x="6161088" y="4219575"/>
                <a:ext cx="134937" cy="223838"/>
              </a:xfrm>
              <a:custGeom>
                <a:avLst/>
                <a:gdLst>
                  <a:gd name="T0" fmla="*/ 4 w 7"/>
                  <a:gd name="T1" fmla="*/ 12 h 12"/>
                  <a:gd name="T2" fmla="*/ 4 w 7"/>
                  <a:gd name="T3" fmla="*/ 0 h 12"/>
                  <a:gd name="T4" fmla="*/ 4 w 7"/>
                  <a:gd name="T5" fmla="*/ 12 h 12"/>
                  <a:gd name="T6" fmla="*/ 4 w 7"/>
                  <a:gd name="T7" fmla="*/ 5 h 12"/>
                  <a:gd name="T8" fmla="*/ 4 w 7"/>
                  <a:gd name="T9" fmla="*/ 0 h 12"/>
                  <a:gd name="T10" fmla="*/ 4 w 7"/>
                  <a:gd name="T11" fmla="*/ 5 h 12"/>
                  <a:gd name="T12" fmla="*/ 4 w 7"/>
                  <a:gd name="T13" fmla="*/ 7 h 12"/>
                  <a:gd name="T14" fmla="*/ 4 w 7"/>
                  <a:gd name="T15" fmla="*/ 1 h 12"/>
                  <a:gd name="T16" fmla="*/ 4 w 7"/>
                  <a:gd name="T17" fmla="*/ 9 h 12"/>
                  <a:gd name="T18" fmla="*/ 3 w 7"/>
                  <a:gd name="T19" fmla="*/ 2 h 12"/>
                  <a:gd name="T20" fmla="*/ 4 w 7"/>
                  <a:gd name="T21"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2">
                    <a:moveTo>
                      <a:pt x="4" y="12"/>
                    </a:moveTo>
                    <a:cubicBezTo>
                      <a:pt x="7" y="6"/>
                      <a:pt x="4" y="0"/>
                      <a:pt x="4" y="0"/>
                    </a:cubicBezTo>
                    <a:cubicBezTo>
                      <a:pt x="0" y="7"/>
                      <a:pt x="4" y="12"/>
                      <a:pt x="4" y="12"/>
                    </a:cubicBezTo>
                    <a:close/>
                    <a:moveTo>
                      <a:pt x="4" y="5"/>
                    </a:moveTo>
                    <a:cubicBezTo>
                      <a:pt x="4" y="5"/>
                      <a:pt x="3" y="3"/>
                      <a:pt x="4" y="0"/>
                    </a:cubicBezTo>
                    <a:cubicBezTo>
                      <a:pt x="4" y="0"/>
                      <a:pt x="5" y="2"/>
                      <a:pt x="4" y="5"/>
                    </a:cubicBezTo>
                    <a:close/>
                    <a:moveTo>
                      <a:pt x="4" y="7"/>
                    </a:moveTo>
                    <a:cubicBezTo>
                      <a:pt x="4" y="4"/>
                      <a:pt x="4" y="3"/>
                      <a:pt x="4" y="1"/>
                    </a:cubicBezTo>
                    <a:cubicBezTo>
                      <a:pt x="5" y="3"/>
                      <a:pt x="5" y="6"/>
                      <a:pt x="4" y="9"/>
                    </a:cubicBezTo>
                    <a:cubicBezTo>
                      <a:pt x="4" y="9"/>
                      <a:pt x="2" y="6"/>
                      <a:pt x="3" y="2"/>
                    </a:cubicBezTo>
                    <a:cubicBezTo>
                      <a:pt x="3" y="4"/>
                      <a:pt x="4" y="7"/>
                      <a:pt x="4" y="7"/>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54" name="Freeform 120"/>
              <p:cNvSpPr>
                <a:spLocks noEditPoints="1"/>
              </p:cNvSpPr>
              <p:nvPr>
                <p:custDataLst>
                  <p:tags r:id="rId32"/>
                </p:custDataLst>
              </p:nvPr>
            </p:nvSpPr>
            <p:spPr bwMode="auto">
              <a:xfrm>
                <a:off x="6256338" y="4238625"/>
                <a:ext cx="39687" cy="93663"/>
              </a:xfrm>
              <a:custGeom>
                <a:avLst/>
                <a:gdLst>
                  <a:gd name="T0" fmla="*/ 2 w 2"/>
                  <a:gd name="T1" fmla="*/ 5 h 5"/>
                  <a:gd name="T2" fmla="*/ 0 w 2"/>
                  <a:gd name="T3" fmla="*/ 0 h 5"/>
                  <a:gd name="T4" fmla="*/ 2 w 2"/>
                  <a:gd name="T5" fmla="*/ 5 h 5"/>
                  <a:gd name="T6" fmla="*/ 1 w 2"/>
                  <a:gd name="T7" fmla="*/ 2 h 5"/>
                  <a:gd name="T8" fmla="*/ 0 w 2"/>
                  <a:gd name="T9" fmla="*/ 0 h 5"/>
                  <a:gd name="T10" fmla="*/ 1 w 2"/>
                  <a:gd name="T11" fmla="*/ 2 h 5"/>
                  <a:gd name="T12" fmla="*/ 1 w 2"/>
                  <a:gd name="T13" fmla="*/ 2 h 5"/>
                  <a:gd name="T14" fmla="*/ 0 w 2"/>
                  <a:gd name="T15" fmla="*/ 0 h 5"/>
                  <a:gd name="T16" fmla="*/ 2 w 2"/>
                  <a:gd name="T17" fmla="*/ 4 h 5"/>
                  <a:gd name="T18" fmla="*/ 0 w 2"/>
                  <a:gd name="T19" fmla="*/ 0 h 5"/>
                  <a:gd name="T20" fmla="*/ 1 w 2"/>
                  <a:gd name="T2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5">
                    <a:moveTo>
                      <a:pt x="2" y="5"/>
                    </a:moveTo>
                    <a:cubicBezTo>
                      <a:pt x="2" y="1"/>
                      <a:pt x="0" y="0"/>
                      <a:pt x="0" y="0"/>
                    </a:cubicBezTo>
                    <a:cubicBezTo>
                      <a:pt x="0" y="3"/>
                      <a:pt x="2" y="5"/>
                      <a:pt x="2" y="5"/>
                    </a:cubicBezTo>
                    <a:close/>
                    <a:moveTo>
                      <a:pt x="1" y="2"/>
                    </a:moveTo>
                    <a:cubicBezTo>
                      <a:pt x="1" y="2"/>
                      <a:pt x="0" y="1"/>
                      <a:pt x="0" y="0"/>
                    </a:cubicBezTo>
                    <a:cubicBezTo>
                      <a:pt x="0" y="0"/>
                      <a:pt x="1" y="0"/>
                      <a:pt x="1" y="2"/>
                    </a:cubicBezTo>
                    <a:close/>
                    <a:moveTo>
                      <a:pt x="1" y="2"/>
                    </a:moveTo>
                    <a:cubicBezTo>
                      <a:pt x="1" y="1"/>
                      <a:pt x="1" y="1"/>
                      <a:pt x="0" y="0"/>
                    </a:cubicBezTo>
                    <a:cubicBezTo>
                      <a:pt x="1" y="1"/>
                      <a:pt x="2" y="2"/>
                      <a:pt x="2" y="4"/>
                    </a:cubicBezTo>
                    <a:cubicBezTo>
                      <a:pt x="2" y="4"/>
                      <a:pt x="0" y="3"/>
                      <a:pt x="0" y="0"/>
                    </a:cubicBezTo>
                    <a:cubicBezTo>
                      <a:pt x="0" y="2"/>
                      <a:pt x="1" y="2"/>
                      <a:pt x="1" y="2"/>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55" name="Freeform 121"/>
              <p:cNvSpPr>
                <a:spLocks noEditPoints="1"/>
              </p:cNvSpPr>
              <p:nvPr>
                <p:custDataLst>
                  <p:tags r:id="rId33"/>
                </p:custDataLst>
              </p:nvPr>
            </p:nvSpPr>
            <p:spPr bwMode="auto">
              <a:xfrm>
                <a:off x="6161088" y="4238625"/>
                <a:ext cx="57150" cy="93663"/>
              </a:xfrm>
              <a:custGeom>
                <a:avLst/>
                <a:gdLst>
                  <a:gd name="T0" fmla="*/ 3 w 3"/>
                  <a:gd name="T1" fmla="*/ 0 h 5"/>
                  <a:gd name="T2" fmla="*/ 0 w 3"/>
                  <a:gd name="T3" fmla="*/ 5 h 5"/>
                  <a:gd name="T4" fmla="*/ 3 w 3"/>
                  <a:gd name="T5" fmla="*/ 0 h 5"/>
                  <a:gd name="T6" fmla="*/ 3 w 3"/>
                  <a:gd name="T7" fmla="*/ 0 h 5"/>
                  <a:gd name="T8" fmla="*/ 2 w 3"/>
                  <a:gd name="T9" fmla="*/ 2 h 5"/>
                  <a:gd name="T10" fmla="*/ 3 w 3"/>
                  <a:gd name="T11" fmla="*/ 0 h 5"/>
                  <a:gd name="T12" fmla="*/ 3 w 3"/>
                  <a:gd name="T13" fmla="*/ 0 h 5"/>
                  <a:gd name="T14" fmla="*/ 1 w 3"/>
                  <a:gd name="T15" fmla="*/ 4 h 5"/>
                  <a:gd name="T16" fmla="*/ 2 w 3"/>
                  <a:gd name="T17" fmla="*/ 0 h 5"/>
                  <a:gd name="T18" fmla="*/ 1 w 3"/>
                  <a:gd name="T19" fmla="*/ 3 h 5"/>
                  <a:gd name="T20" fmla="*/ 3 w 3"/>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5">
                    <a:moveTo>
                      <a:pt x="3" y="0"/>
                    </a:moveTo>
                    <a:cubicBezTo>
                      <a:pt x="3" y="0"/>
                      <a:pt x="0" y="1"/>
                      <a:pt x="0" y="5"/>
                    </a:cubicBezTo>
                    <a:cubicBezTo>
                      <a:pt x="0" y="5"/>
                      <a:pt x="3" y="3"/>
                      <a:pt x="3" y="0"/>
                    </a:cubicBezTo>
                    <a:close/>
                    <a:moveTo>
                      <a:pt x="3" y="0"/>
                    </a:moveTo>
                    <a:cubicBezTo>
                      <a:pt x="2" y="1"/>
                      <a:pt x="2" y="2"/>
                      <a:pt x="2" y="2"/>
                    </a:cubicBezTo>
                    <a:cubicBezTo>
                      <a:pt x="2" y="0"/>
                      <a:pt x="3" y="0"/>
                      <a:pt x="3" y="0"/>
                    </a:cubicBezTo>
                    <a:close/>
                    <a:moveTo>
                      <a:pt x="3" y="0"/>
                    </a:moveTo>
                    <a:cubicBezTo>
                      <a:pt x="2" y="3"/>
                      <a:pt x="1" y="4"/>
                      <a:pt x="1" y="4"/>
                    </a:cubicBezTo>
                    <a:cubicBezTo>
                      <a:pt x="1" y="2"/>
                      <a:pt x="2" y="1"/>
                      <a:pt x="2" y="0"/>
                    </a:cubicBezTo>
                    <a:cubicBezTo>
                      <a:pt x="2" y="1"/>
                      <a:pt x="1" y="1"/>
                      <a:pt x="1" y="3"/>
                    </a:cubicBezTo>
                    <a:cubicBezTo>
                      <a:pt x="1" y="3"/>
                      <a:pt x="2" y="2"/>
                      <a:pt x="3" y="0"/>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grpSp>
        <p:grpSp>
          <p:nvGrpSpPr>
            <p:cNvPr id="22" name="Group 4"/>
            <p:cNvGrpSpPr>
              <a:grpSpLocks noChangeAspect="1"/>
            </p:cNvGrpSpPr>
            <p:nvPr>
              <p:custDataLst>
                <p:tags r:id="rId34"/>
              </p:custDataLst>
            </p:nvPr>
          </p:nvGrpSpPr>
          <p:grpSpPr>
            <a:xfrm>
              <a:off x="5527033" y="2331223"/>
              <a:ext cx="4515615" cy="151570"/>
              <a:chOff x="1679" y="2040"/>
              <a:chExt cx="4547" cy="146"/>
            </a:xfrm>
          </p:grpSpPr>
          <p:sp>
            <p:nvSpPr>
              <p:cNvPr id="24" name="Rectangle 5"/>
              <p:cNvSpPr>
                <a:spLocks noChangeArrowheads="1"/>
              </p:cNvSpPr>
              <p:nvPr>
                <p:custDataLst>
                  <p:tags r:id="rId35"/>
                </p:custDataLst>
              </p:nvPr>
            </p:nvSpPr>
            <p:spPr bwMode="auto">
              <a:xfrm>
                <a:off x="1740" y="2110"/>
                <a:ext cx="4442" cy="15"/>
              </a:xfrm>
              <a:prstGeom prst="rect">
                <a:avLst/>
              </a:prstGeom>
              <a:solidFill>
                <a:srgbClr val="6E47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400"/>
              </a:p>
            </p:txBody>
          </p:sp>
          <p:sp>
            <p:nvSpPr>
              <p:cNvPr id="25" name="Freeform 6"/>
              <p:cNvSpPr/>
              <p:nvPr>
                <p:custDataLst>
                  <p:tags r:id="rId36"/>
                </p:custDataLst>
              </p:nvPr>
            </p:nvSpPr>
            <p:spPr bwMode="auto">
              <a:xfrm>
                <a:off x="1966" y="2040"/>
                <a:ext cx="264" cy="146"/>
              </a:xfrm>
              <a:custGeom>
                <a:avLst/>
                <a:gdLst>
                  <a:gd name="T0" fmla="*/ 42 w 42"/>
                  <a:gd name="T1" fmla="*/ 10 h 20"/>
                  <a:gd name="T2" fmla="*/ 21 w 42"/>
                  <a:gd name="T3" fmla="*/ 0 h 20"/>
                  <a:gd name="T4" fmla="*/ 0 w 42"/>
                  <a:gd name="T5" fmla="*/ 10 h 20"/>
                  <a:gd name="T6" fmla="*/ 21 w 42"/>
                  <a:gd name="T7" fmla="*/ 20 h 20"/>
                  <a:gd name="T8" fmla="*/ 42 w 42"/>
                  <a:gd name="T9" fmla="*/ 10 h 20"/>
                </a:gdLst>
                <a:ahLst/>
                <a:cxnLst>
                  <a:cxn ang="0">
                    <a:pos x="T0" y="T1"/>
                  </a:cxn>
                  <a:cxn ang="0">
                    <a:pos x="T2" y="T3"/>
                  </a:cxn>
                  <a:cxn ang="0">
                    <a:pos x="T4" y="T5"/>
                  </a:cxn>
                  <a:cxn ang="0">
                    <a:pos x="T6" y="T7"/>
                  </a:cxn>
                  <a:cxn ang="0">
                    <a:pos x="T8" y="T9"/>
                  </a:cxn>
                </a:cxnLst>
                <a:rect l="0" t="0" r="r" b="b"/>
                <a:pathLst>
                  <a:path w="42" h="20">
                    <a:moveTo>
                      <a:pt x="42" y="10"/>
                    </a:moveTo>
                    <a:cubicBezTo>
                      <a:pt x="28" y="8"/>
                      <a:pt x="25" y="7"/>
                      <a:pt x="21" y="0"/>
                    </a:cubicBezTo>
                    <a:cubicBezTo>
                      <a:pt x="17" y="7"/>
                      <a:pt x="14" y="8"/>
                      <a:pt x="0" y="10"/>
                    </a:cubicBezTo>
                    <a:cubicBezTo>
                      <a:pt x="14" y="12"/>
                      <a:pt x="17" y="13"/>
                      <a:pt x="21" y="20"/>
                    </a:cubicBezTo>
                    <a:cubicBezTo>
                      <a:pt x="25" y="13"/>
                      <a:pt x="28" y="12"/>
                      <a:pt x="42" y="10"/>
                    </a:cubicBezTo>
                    <a:close/>
                  </a:path>
                </a:pathLst>
              </a:custGeom>
              <a:solidFill>
                <a:srgbClr val="6E47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26" name="Freeform 7"/>
              <p:cNvSpPr/>
              <p:nvPr>
                <p:custDataLst>
                  <p:tags r:id="rId37"/>
                </p:custDataLst>
              </p:nvPr>
            </p:nvSpPr>
            <p:spPr bwMode="auto">
              <a:xfrm>
                <a:off x="1822" y="2062"/>
                <a:ext cx="201" cy="110"/>
              </a:xfrm>
              <a:custGeom>
                <a:avLst/>
                <a:gdLst>
                  <a:gd name="T0" fmla="*/ 32 w 32"/>
                  <a:gd name="T1" fmla="*/ 7 h 15"/>
                  <a:gd name="T2" fmla="*/ 16 w 32"/>
                  <a:gd name="T3" fmla="*/ 0 h 15"/>
                  <a:gd name="T4" fmla="*/ 0 w 32"/>
                  <a:gd name="T5" fmla="*/ 7 h 15"/>
                  <a:gd name="T6" fmla="*/ 16 w 32"/>
                  <a:gd name="T7" fmla="*/ 15 h 15"/>
                  <a:gd name="T8" fmla="*/ 32 w 32"/>
                  <a:gd name="T9" fmla="*/ 7 h 15"/>
                </a:gdLst>
                <a:ahLst/>
                <a:cxnLst>
                  <a:cxn ang="0">
                    <a:pos x="T0" y="T1"/>
                  </a:cxn>
                  <a:cxn ang="0">
                    <a:pos x="T2" y="T3"/>
                  </a:cxn>
                  <a:cxn ang="0">
                    <a:pos x="T4" y="T5"/>
                  </a:cxn>
                  <a:cxn ang="0">
                    <a:pos x="T6" y="T7"/>
                  </a:cxn>
                  <a:cxn ang="0">
                    <a:pos x="T8" y="T9"/>
                  </a:cxn>
                </a:cxnLst>
                <a:rect l="0" t="0" r="r" b="b"/>
                <a:pathLst>
                  <a:path w="32" h="15">
                    <a:moveTo>
                      <a:pt x="32" y="7"/>
                    </a:moveTo>
                    <a:cubicBezTo>
                      <a:pt x="21" y="6"/>
                      <a:pt x="19" y="4"/>
                      <a:pt x="16" y="0"/>
                    </a:cubicBezTo>
                    <a:cubicBezTo>
                      <a:pt x="13" y="4"/>
                      <a:pt x="11" y="6"/>
                      <a:pt x="0" y="7"/>
                    </a:cubicBezTo>
                    <a:cubicBezTo>
                      <a:pt x="11" y="8"/>
                      <a:pt x="13" y="10"/>
                      <a:pt x="16" y="15"/>
                    </a:cubicBezTo>
                    <a:cubicBezTo>
                      <a:pt x="19" y="10"/>
                      <a:pt x="21" y="8"/>
                      <a:pt x="32" y="7"/>
                    </a:cubicBezTo>
                    <a:close/>
                  </a:path>
                </a:pathLst>
              </a:custGeom>
              <a:solidFill>
                <a:srgbClr val="6E47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27" name="Freeform 8"/>
              <p:cNvSpPr/>
              <p:nvPr>
                <p:custDataLst>
                  <p:tags r:id="rId38"/>
                </p:custDataLst>
              </p:nvPr>
            </p:nvSpPr>
            <p:spPr bwMode="auto">
              <a:xfrm>
                <a:off x="1679" y="2070"/>
                <a:ext cx="155" cy="87"/>
              </a:xfrm>
              <a:custGeom>
                <a:avLst/>
                <a:gdLst>
                  <a:gd name="T0" fmla="*/ 23 w 23"/>
                  <a:gd name="T1" fmla="*/ 6 h 12"/>
                  <a:gd name="T2" fmla="*/ 12 w 23"/>
                  <a:gd name="T3" fmla="*/ 0 h 12"/>
                  <a:gd name="T4" fmla="*/ 0 w 23"/>
                  <a:gd name="T5" fmla="*/ 6 h 12"/>
                  <a:gd name="T6" fmla="*/ 12 w 23"/>
                  <a:gd name="T7" fmla="*/ 12 h 12"/>
                  <a:gd name="T8" fmla="*/ 23 w 23"/>
                  <a:gd name="T9" fmla="*/ 6 h 12"/>
                </a:gdLst>
                <a:ahLst/>
                <a:cxnLst>
                  <a:cxn ang="0">
                    <a:pos x="T0" y="T1"/>
                  </a:cxn>
                  <a:cxn ang="0">
                    <a:pos x="T2" y="T3"/>
                  </a:cxn>
                  <a:cxn ang="0">
                    <a:pos x="T4" y="T5"/>
                  </a:cxn>
                  <a:cxn ang="0">
                    <a:pos x="T6" y="T7"/>
                  </a:cxn>
                  <a:cxn ang="0">
                    <a:pos x="T8" y="T9"/>
                  </a:cxn>
                </a:cxnLst>
                <a:rect l="0" t="0" r="r" b="b"/>
                <a:pathLst>
                  <a:path w="23" h="12">
                    <a:moveTo>
                      <a:pt x="23" y="6"/>
                    </a:moveTo>
                    <a:cubicBezTo>
                      <a:pt x="16" y="5"/>
                      <a:pt x="14" y="4"/>
                      <a:pt x="12" y="0"/>
                    </a:cubicBezTo>
                    <a:cubicBezTo>
                      <a:pt x="9" y="4"/>
                      <a:pt x="8" y="5"/>
                      <a:pt x="0" y="6"/>
                    </a:cubicBezTo>
                    <a:cubicBezTo>
                      <a:pt x="8" y="7"/>
                      <a:pt x="9" y="8"/>
                      <a:pt x="12" y="12"/>
                    </a:cubicBezTo>
                    <a:cubicBezTo>
                      <a:pt x="14" y="8"/>
                      <a:pt x="16" y="7"/>
                      <a:pt x="23" y="6"/>
                    </a:cubicBezTo>
                    <a:close/>
                  </a:path>
                </a:pathLst>
              </a:custGeom>
              <a:solidFill>
                <a:srgbClr val="6E47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28" name="Freeform 9"/>
              <p:cNvSpPr/>
              <p:nvPr>
                <p:custDataLst>
                  <p:tags r:id="rId39"/>
                </p:custDataLst>
              </p:nvPr>
            </p:nvSpPr>
            <p:spPr bwMode="auto">
              <a:xfrm>
                <a:off x="5686" y="2040"/>
                <a:ext cx="264" cy="146"/>
              </a:xfrm>
              <a:custGeom>
                <a:avLst/>
                <a:gdLst>
                  <a:gd name="T0" fmla="*/ 0 w 42"/>
                  <a:gd name="T1" fmla="*/ 10 h 20"/>
                  <a:gd name="T2" fmla="*/ 21 w 42"/>
                  <a:gd name="T3" fmla="*/ 0 h 20"/>
                  <a:gd name="T4" fmla="*/ 42 w 42"/>
                  <a:gd name="T5" fmla="*/ 10 h 20"/>
                  <a:gd name="T6" fmla="*/ 21 w 42"/>
                  <a:gd name="T7" fmla="*/ 20 h 20"/>
                  <a:gd name="T8" fmla="*/ 0 w 42"/>
                  <a:gd name="T9" fmla="*/ 10 h 20"/>
                </a:gdLst>
                <a:ahLst/>
                <a:cxnLst>
                  <a:cxn ang="0">
                    <a:pos x="T0" y="T1"/>
                  </a:cxn>
                  <a:cxn ang="0">
                    <a:pos x="T2" y="T3"/>
                  </a:cxn>
                  <a:cxn ang="0">
                    <a:pos x="T4" y="T5"/>
                  </a:cxn>
                  <a:cxn ang="0">
                    <a:pos x="T6" y="T7"/>
                  </a:cxn>
                  <a:cxn ang="0">
                    <a:pos x="T8" y="T9"/>
                  </a:cxn>
                </a:cxnLst>
                <a:rect l="0" t="0" r="r" b="b"/>
                <a:pathLst>
                  <a:path w="42" h="20">
                    <a:moveTo>
                      <a:pt x="0" y="10"/>
                    </a:moveTo>
                    <a:cubicBezTo>
                      <a:pt x="14" y="8"/>
                      <a:pt x="17" y="7"/>
                      <a:pt x="21" y="0"/>
                    </a:cubicBezTo>
                    <a:cubicBezTo>
                      <a:pt x="25" y="7"/>
                      <a:pt x="28" y="8"/>
                      <a:pt x="42" y="10"/>
                    </a:cubicBezTo>
                    <a:cubicBezTo>
                      <a:pt x="28" y="12"/>
                      <a:pt x="25" y="13"/>
                      <a:pt x="21" y="20"/>
                    </a:cubicBezTo>
                    <a:cubicBezTo>
                      <a:pt x="17" y="13"/>
                      <a:pt x="14" y="12"/>
                      <a:pt x="0" y="10"/>
                    </a:cubicBezTo>
                    <a:close/>
                  </a:path>
                </a:pathLst>
              </a:custGeom>
              <a:solidFill>
                <a:srgbClr val="6E47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29" name="Freeform 10"/>
              <p:cNvSpPr/>
              <p:nvPr>
                <p:custDataLst>
                  <p:tags r:id="rId40"/>
                </p:custDataLst>
              </p:nvPr>
            </p:nvSpPr>
            <p:spPr bwMode="auto">
              <a:xfrm>
                <a:off x="5893" y="2062"/>
                <a:ext cx="201" cy="110"/>
              </a:xfrm>
              <a:custGeom>
                <a:avLst/>
                <a:gdLst>
                  <a:gd name="T0" fmla="*/ 0 w 32"/>
                  <a:gd name="T1" fmla="*/ 7 h 15"/>
                  <a:gd name="T2" fmla="*/ 16 w 32"/>
                  <a:gd name="T3" fmla="*/ 0 h 15"/>
                  <a:gd name="T4" fmla="*/ 32 w 32"/>
                  <a:gd name="T5" fmla="*/ 7 h 15"/>
                  <a:gd name="T6" fmla="*/ 16 w 32"/>
                  <a:gd name="T7" fmla="*/ 15 h 15"/>
                  <a:gd name="T8" fmla="*/ 0 w 32"/>
                  <a:gd name="T9" fmla="*/ 7 h 15"/>
                </a:gdLst>
                <a:ahLst/>
                <a:cxnLst>
                  <a:cxn ang="0">
                    <a:pos x="T0" y="T1"/>
                  </a:cxn>
                  <a:cxn ang="0">
                    <a:pos x="T2" y="T3"/>
                  </a:cxn>
                  <a:cxn ang="0">
                    <a:pos x="T4" y="T5"/>
                  </a:cxn>
                  <a:cxn ang="0">
                    <a:pos x="T6" y="T7"/>
                  </a:cxn>
                  <a:cxn ang="0">
                    <a:pos x="T8" y="T9"/>
                  </a:cxn>
                </a:cxnLst>
                <a:rect l="0" t="0" r="r" b="b"/>
                <a:pathLst>
                  <a:path w="32" h="15">
                    <a:moveTo>
                      <a:pt x="0" y="7"/>
                    </a:moveTo>
                    <a:cubicBezTo>
                      <a:pt x="11" y="6"/>
                      <a:pt x="13" y="4"/>
                      <a:pt x="16" y="0"/>
                    </a:cubicBezTo>
                    <a:cubicBezTo>
                      <a:pt x="19" y="4"/>
                      <a:pt x="21" y="6"/>
                      <a:pt x="32" y="7"/>
                    </a:cubicBezTo>
                    <a:cubicBezTo>
                      <a:pt x="21" y="8"/>
                      <a:pt x="19" y="10"/>
                      <a:pt x="16" y="15"/>
                    </a:cubicBezTo>
                    <a:cubicBezTo>
                      <a:pt x="13" y="10"/>
                      <a:pt x="11" y="8"/>
                      <a:pt x="0" y="7"/>
                    </a:cubicBezTo>
                    <a:close/>
                  </a:path>
                </a:pathLst>
              </a:custGeom>
              <a:solidFill>
                <a:srgbClr val="6E47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30" name="Freeform 11"/>
              <p:cNvSpPr/>
              <p:nvPr>
                <p:custDataLst>
                  <p:tags r:id="rId41"/>
                </p:custDataLst>
              </p:nvPr>
            </p:nvSpPr>
            <p:spPr bwMode="auto">
              <a:xfrm>
                <a:off x="6082" y="2070"/>
                <a:ext cx="144" cy="87"/>
              </a:xfrm>
              <a:custGeom>
                <a:avLst/>
                <a:gdLst>
                  <a:gd name="T0" fmla="*/ 0 w 23"/>
                  <a:gd name="T1" fmla="*/ 6 h 12"/>
                  <a:gd name="T2" fmla="*/ 11 w 23"/>
                  <a:gd name="T3" fmla="*/ 0 h 12"/>
                  <a:gd name="T4" fmla="*/ 23 w 23"/>
                  <a:gd name="T5" fmla="*/ 6 h 12"/>
                  <a:gd name="T6" fmla="*/ 11 w 23"/>
                  <a:gd name="T7" fmla="*/ 12 h 12"/>
                  <a:gd name="T8" fmla="*/ 0 w 23"/>
                  <a:gd name="T9" fmla="*/ 6 h 12"/>
                </a:gdLst>
                <a:ahLst/>
                <a:cxnLst>
                  <a:cxn ang="0">
                    <a:pos x="T0" y="T1"/>
                  </a:cxn>
                  <a:cxn ang="0">
                    <a:pos x="T2" y="T3"/>
                  </a:cxn>
                  <a:cxn ang="0">
                    <a:pos x="T4" y="T5"/>
                  </a:cxn>
                  <a:cxn ang="0">
                    <a:pos x="T6" y="T7"/>
                  </a:cxn>
                  <a:cxn ang="0">
                    <a:pos x="T8" y="T9"/>
                  </a:cxn>
                </a:cxnLst>
                <a:rect l="0" t="0" r="r" b="b"/>
                <a:pathLst>
                  <a:path w="23" h="12">
                    <a:moveTo>
                      <a:pt x="0" y="6"/>
                    </a:moveTo>
                    <a:cubicBezTo>
                      <a:pt x="7" y="5"/>
                      <a:pt x="9" y="4"/>
                      <a:pt x="11" y="0"/>
                    </a:cubicBezTo>
                    <a:cubicBezTo>
                      <a:pt x="14" y="4"/>
                      <a:pt x="15" y="5"/>
                      <a:pt x="23" y="6"/>
                    </a:cubicBezTo>
                    <a:cubicBezTo>
                      <a:pt x="15" y="7"/>
                      <a:pt x="14" y="8"/>
                      <a:pt x="11" y="12"/>
                    </a:cubicBezTo>
                    <a:cubicBezTo>
                      <a:pt x="9" y="8"/>
                      <a:pt x="7" y="7"/>
                      <a:pt x="0" y="6"/>
                    </a:cubicBezTo>
                    <a:close/>
                  </a:path>
                </a:pathLst>
              </a:custGeom>
              <a:solidFill>
                <a:srgbClr val="6E47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grpSp>
      </p:grpSp>
      <p:sp>
        <p:nvSpPr>
          <p:cNvPr id="14346" name="矩形 11"/>
          <p:cNvSpPr>
            <a:spLocks noChangeArrowheads="1"/>
          </p:cNvSpPr>
          <p:nvPr>
            <p:custDataLst>
              <p:tags r:id="rId42"/>
            </p:custDataLst>
          </p:nvPr>
        </p:nvSpPr>
        <p:spPr bwMode="auto">
          <a:xfrm>
            <a:off x="1449070" y="2908935"/>
            <a:ext cx="853249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28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微软雅黑" panose="020B0503020204020204" charset="-122"/>
              </a:rPr>
              <a:t>          </a:t>
            </a:r>
            <a:r>
              <a:rPr lang="zh-CN" altLang="en-US" sz="28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微软雅黑" panose="020B0503020204020204" charset="-122"/>
              </a:rPr>
              <a:t>一</a:t>
            </a:r>
            <a:r>
              <a:rPr lang="zh-CN" altLang="en-US" sz="2800">
                <a:solidFill>
                  <a:schemeClr val="tx1"/>
                </a:solidFill>
                <a:effectLst/>
                <a:latin typeface="微软雅黑" panose="020B0503020204020204" charset="-122"/>
                <a:ea typeface="微软雅黑" panose="020B0503020204020204" charset="-122"/>
                <a:sym typeface="微软雅黑" panose="020B0503020204020204" charset="-122"/>
              </a:rPr>
              <a:t>、战后资本主义的经济之变</a:t>
            </a:r>
            <a:endParaRPr lang="zh-CN" sz="2800" b="1">
              <a:solidFill>
                <a:schemeClr val="tx1"/>
              </a:solidFill>
              <a:effectLst/>
              <a:latin typeface="微软雅黑" panose="020B0503020204020204" charset="-122"/>
              <a:ea typeface="微软雅黑" panose="020B0503020204020204" charset="-122"/>
              <a:sym typeface="微软雅黑" panose="020B0503020204020204" charset="-122"/>
            </a:endParaRPr>
          </a:p>
        </p:txBody>
      </p:sp>
      <p:grpSp>
        <p:nvGrpSpPr>
          <p:cNvPr id="2" name="组合 1"/>
          <p:cNvGrpSpPr/>
          <p:nvPr>
            <p:custDataLst>
              <p:tags r:id="rId43"/>
            </p:custDataLst>
          </p:nvPr>
        </p:nvGrpSpPr>
        <p:grpSpPr>
          <a:xfrm>
            <a:off x="1953895" y="4996180"/>
            <a:ext cx="9339580" cy="881380"/>
            <a:chOff x="5527033" y="1904572"/>
            <a:chExt cx="4863443" cy="578221"/>
          </a:xfrm>
        </p:grpSpPr>
        <p:grpSp>
          <p:nvGrpSpPr>
            <p:cNvPr id="3" name="组合 2"/>
            <p:cNvGrpSpPr/>
            <p:nvPr>
              <p:custDataLst>
                <p:tags r:id="rId44"/>
              </p:custDataLst>
            </p:nvPr>
          </p:nvGrpSpPr>
          <p:grpSpPr>
            <a:xfrm>
              <a:off x="9914370" y="1904572"/>
              <a:ext cx="476106" cy="575162"/>
              <a:chOff x="6008688" y="3273425"/>
              <a:chExt cx="1182687" cy="1428751"/>
            </a:xfrm>
          </p:grpSpPr>
          <p:sp>
            <p:nvSpPr>
              <p:cNvPr id="4" name="Freeform 97"/>
              <p:cNvSpPr>
                <a:spLocks noEditPoints="1"/>
              </p:cNvSpPr>
              <p:nvPr>
                <p:custDataLst>
                  <p:tags r:id="rId45"/>
                </p:custDataLst>
              </p:nvPr>
            </p:nvSpPr>
            <p:spPr bwMode="auto">
              <a:xfrm>
                <a:off x="6429375" y="3960813"/>
                <a:ext cx="342900" cy="333375"/>
              </a:xfrm>
              <a:custGeom>
                <a:avLst/>
                <a:gdLst>
                  <a:gd name="T0" fmla="*/ 9 w 18"/>
                  <a:gd name="T1" fmla="*/ 0 h 18"/>
                  <a:gd name="T2" fmla="*/ 0 w 18"/>
                  <a:gd name="T3" fmla="*/ 9 h 18"/>
                  <a:gd name="T4" fmla="*/ 9 w 18"/>
                  <a:gd name="T5" fmla="*/ 18 h 18"/>
                  <a:gd name="T6" fmla="*/ 18 w 18"/>
                  <a:gd name="T7" fmla="*/ 9 h 18"/>
                  <a:gd name="T8" fmla="*/ 9 w 18"/>
                  <a:gd name="T9" fmla="*/ 0 h 18"/>
                  <a:gd name="T10" fmla="*/ 9 w 18"/>
                  <a:gd name="T11" fmla="*/ 17 h 18"/>
                  <a:gd name="T12" fmla="*/ 3 w 18"/>
                  <a:gd name="T13" fmla="*/ 11 h 18"/>
                  <a:gd name="T14" fmla="*/ 9 w 18"/>
                  <a:gd name="T15" fmla="*/ 4 h 18"/>
                  <a:gd name="T16" fmla="*/ 15 w 18"/>
                  <a:gd name="T17" fmla="*/ 11 h 18"/>
                  <a:gd name="T18" fmla="*/ 9 w 18"/>
                  <a:gd name="T19"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8">
                    <a:moveTo>
                      <a:pt x="9" y="0"/>
                    </a:moveTo>
                    <a:cubicBezTo>
                      <a:pt x="4" y="0"/>
                      <a:pt x="0" y="4"/>
                      <a:pt x="0" y="9"/>
                    </a:cubicBezTo>
                    <a:cubicBezTo>
                      <a:pt x="0" y="14"/>
                      <a:pt x="4" y="18"/>
                      <a:pt x="9" y="18"/>
                    </a:cubicBezTo>
                    <a:cubicBezTo>
                      <a:pt x="14" y="18"/>
                      <a:pt x="18" y="14"/>
                      <a:pt x="18" y="9"/>
                    </a:cubicBezTo>
                    <a:cubicBezTo>
                      <a:pt x="18" y="4"/>
                      <a:pt x="14" y="0"/>
                      <a:pt x="9" y="0"/>
                    </a:cubicBezTo>
                    <a:close/>
                    <a:moveTo>
                      <a:pt x="9" y="17"/>
                    </a:moveTo>
                    <a:cubicBezTo>
                      <a:pt x="6" y="17"/>
                      <a:pt x="3" y="14"/>
                      <a:pt x="3" y="11"/>
                    </a:cubicBezTo>
                    <a:cubicBezTo>
                      <a:pt x="3" y="7"/>
                      <a:pt x="6" y="4"/>
                      <a:pt x="9" y="4"/>
                    </a:cubicBezTo>
                    <a:cubicBezTo>
                      <a:pt x="12" y="4"/>
                      <a:pt x="15" y="7"/>
                      <a:pt x="15" y="11"/>
                    </a:cubicBezTo>
                    <a:cubicBezTo>
                      <a:pt x="15" y="14"/>
                      <a:pt x="12" y="17"/>
                      <a:pt x="9" y="17"/>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5" name="Freeform 98"/>
              <p:cNvSpPr/>
              <p:nvPr>
                <p:custDataLst>
                  <p:tags r:id="rId46"/>
                </p:custDataLst>
              </p:nvPr>
            </p:nvSpPr>
            <p:spPr bwMode="auto">
              <a:xfrm>
                <a:off x="6505575" y="4052888"/>
                <a:ext cx="76200" cy="204788"/>
              </a:xfrm>
              <a:custGeom>
                <a:avLst/>
                <a:gdLst>
                  <a:gd name="T0" fmla="*/ 4 w 4"/>
                  <a:gd name="T1" fmla="*/ 10 h 11"/>
                  <a:gd name="T2" fmla="*/ 1 w 4"/>
                  <a:gd name="T3" fmla="*/ 6 h 11"/>
                  <a:gd name="T4" fmla="*/ 2 w 4"/>
                  <a:gd name="T5" fmla="*/ 0 h 11"/>
                  <a:gd name="T6" fmla="*/ 1 w 4"/>
                  <a:gd name="T7" fmla="*/ 6 h 11"/>
                  <a:gd name="T8" fmla="*/ 2 w 4"/>
                  <a:gd name="T9" fmla="*/ 10 h 11"/>
                  <a:gd name="T10" fmla="*/ 4 w 4"/>
                  <a:gd name="T11" fmla="*/ 10 h 11"/>
                </a:gdLst>
                <a:ahLst/>
                <a:cxnLst>
                  <a:cxn ang="0">
                    <a:pos x="T0" y="T1"/>
                  </a:cxn>
                  <a:cxn ang="0">
                    <a:pos x="T2" y="T3"/>
                  </a:cxn>
                  <a:cxn ang="0">
                    <a:pos x="T4" y="T5"/>
                  </a:cxn>
                  <a:cxn ang="0">
                    <a:pos x="T6" y="T7"/>
                  </a:cxn>
                  <a:cxn ang="0">
                    <a:pos x="T8" y="T9"/>
                  </a:cxn>
                  <a:cxn ang="0">
                    <a:pos x="T10" y="T11"/>
                  </a:cxn>
                </a:cxnLst>
                <a:rect l="0" t="0" r="r" b="b"/>
                <a:pathLst>
                  <a:path w="4" h="11">
                    <a:moveTo>
                      <a:pt x="4" y="10"/>
                    </a:moveTo>
                    <a:cubicBezTo>
                      <a:pt x="4" y="8"/>
                      <a:pt x="2" y="8"/>
                      <a:pt x="1" y="6"/>
                    </a:cubicBezTo>
                    <a:cubicBezTo>
                      <a:pt x="1" y="4"/>
                      <a:pt x="1" y="2"/>
                      <a:pt x="2" y="0"/>
                    </a:cubicBezTo>
                    <a:cubicBezTo>
                      <a:pt x="1" y="2"/>
                      <a:pt x="0" y="4"/>
                      <a:pt x="1" y="6"/>
                    </a:cubicBezTo>
                    <a:cubicBezTo>
                      <a:pt x="1" y="8"/>
                      <a:pt x="1" y="9"/>
                      <a:pt x="2" y="10"/>
                    </a:cubicBezTo>
                    <a:cubicBezTo>
                      <a:pt x="3" y="11"/>
                      <a:pt x="4" y="10"/>
                      <a:pt x="4" y="10"/>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6" name="Freeform 99"/>
              <p:cNvSpPr/>
              <p:nvPr>
                <p:custDataLst>
                  <p:tags r:id="rId47"/>
                </p:custDataLst>
              </p:nvPr>
            </p:nvSpPr>
            <p:spPr bwMode="auto">
              <a:xfrm>
                <a:off x="6619875" y="4052888"/>
                <a:ext cx="76200" cy="204788"/>
              </a:xfrm>
              <a:custGeom>
                <a:avLst/>
                <a:gdLst>
                  <a:gd name="T0" fmla="*/ 0 w 4"/>
                  <a:gd name="T1" fmla="*/ 10 h 11"/>
                  <a:gd name="T2" fmla="*/ 3 w 4"/>
                  <a:gd name="T3" fmla="*/ 6 h 11"/>
                  <a:gd name="T4" fmla="*/ 2 w 4"/>
                  <a:gd name="T5" fmla="*/ 0 h 11"/>
                  <a:gd name="T6" fmla="*/ 3 w 4"/>
                  <a:gd name="T7" fmla="*/ 6 h 11"/>
                  <a:gd name="T8" fmla="*/ 2 w 4"/>
                  <a:gd name="T9" fmla="*/ 10 h 11"/>
                  <a:gd name="T10" fmla="*/ 0 w 4"/>
                  <a:gd name="T11" fmla="*/ 10 h 11"/>
                </a:gdLst>
                <a:ahLst/>
                <a:cxnLst>
                  <a:cxn ang="0">
                    <a:pos x="T0" y="T1"/>
                  </a:cxn>
                  <a:cxn ang="0">
                    <a:pos x="T2" y="T3"/>
                  </a:cxn>
                  <a:cxn ang="0">
                    <a:pos x="T4" y="T5"/>
                  </a:cxn>
                  <a:cxn ang="0">
                    <a:pos x="T6" y="T7"/>
                  </a:cxn>
                  <a:cxn ang="0">
                    <a:pos x="T8" y="T9"/>
                  </a:cxn>
                  <a:cxn ang="0">
                    <a:pos x="T10" y="T11"/>
                  </a:cxn>
                </a:cxnLst>
                <a:rect l="0" t="0" r="r" b="b"/>
                <a:pathLst>
                  <a:path w="4" h="11">
                    <a:moveTo>
                      <a:pt x="0" y="10"/>
                    </a:moveTo>
                    <a:cubicBezTo>
                      <a:pt x="0" y="8"/>
                      <a:pt x="2" y="8"/>
                      <a:pt x="3" y="6"/>
                    </a:cubicBezTo>
                    <a:cubicBezTo>
                      <a:pt x="3" y="4"/>
                      <a:pt x="3" y="2"/>
                      <a:pt x="2" y="0"/>
                    </a:cubicBezTo>
                    <a:cubicBezTo>
                      <a:pt x="3" y="2"/>
                      <a:pt x="4" y="4"/>
                      <a:pt x="3" y="6"/>
                    </a:cubicBezTo>
                    <a:cubicBezTo>
                      <a:pt x="3" y="8"/>
                      <a:pt x="3" y="9"/>
                      <a:pt x="2" y="10"/>
                    </a:cubicBezTo>
                    <a:cubicBezTo>
                      <a:pt x="1" y="11"/>
                      <a:pt x="0" y="10"/>
                      <a:pt x="0" y="10"/>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7" name="Freeform 100"/>
              <p:cNvSpPr/>
              <p:nvPr>
                <p:custDataLst>
                  <p:tags r:id="rId48"/>
                </p:custDataLst>
              </p:nvPr>
            </p:nvSpPr>
            <p:spPr bwMode="auto">
              <a:xfrm>
                <a:off x="6429375" y="3756025"/>
                <a:ext cx="171450" cy="296863"/>
              </a:xfrm>
              <a:custGeom>
                <a:avLst/>
                <a:gdLst>
                  <a:gd name="T0" fmla="*/ 0 w 9"/>
                  <a:gd name="T1" fmla="*/ 2 h 16"/>
                  <a:gd name="T2" fmla="*/ 6 w 9"/>
                  <a:gd name="T3" fmla="*/ 7 h 16"/>
                  <a:gd name="T4" fmla="*/ 7 w 9"/>
                  <a:gd name="T5" fmla="*/ 16 h 16"/>
                  <a:gd name="T6" fmla="*/ 3 w 9"/>
                  <a:gd name="T7" fmla="*/ 1 h 16"/>
                  <a:gd name="T8" fmla="*/ 0 w 9"/>
                  <a:gd name="T9" fmla="*/ 2 h 16"/>
                </a:gdLst>
                <a:ahLst/>
                <a:cxnLst>
                  <a:cxn ang="0">
                    <a:pos x="T0" y="T1"/>
                  </a:cxn>
                  <a:cxn ang="0">
                    <a:pos x="T2" y="T3"/>
                  </a:cxn>
                  <a:cxn ang="0">
                    <a:pos x="T4" y="T5"/>
                  </a:cxn>
                  <a:cxn ang="0">
                    <a:pos x="T6" y="T7"/>
                  </a:cxn>
                  <a:cxn ang="0">
                    <a:pos x="T8" y="T9"/>
                  </a:cxn>
                </a:cxnLst>
                <a:rect l="0" t="0" r="r" b="b"/>
                <a:pathLst>
                  <a:path w="9" h="16">
                    <a:moveTo>
                      <a:pt x="0" y="2"/>
                    </a:moveTo>
                    <a:cubicBezTo>
                      <a:pt x="0" y="4"/>
                      <a:pt x="4" y="4"/>
                      <a:pt x="6" y="7"/>
                    </a:cubicBezTo>
                    <a:cubicBezTo>
                      <a:pt x="7" y="9"/>
                      <a:pt x="8" y="13"/>
                      <a:pt x="7" y="16"/>
                    </a:cubicBezTo>
                    <a:cubicBezTo>
                      <a:pt x="8" y="13"/>
                      <a:pt x="9" y="4"/>
                      <a:pt x="3" y="1"/>
                    </a:cubicBezTo>
                    <a:cubicBezTo>
                      <a:pt x="2" y="0"/>
                      <a:pt x="0" y="1"/>
                      <a:pt x="0" y="2"/>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8" name="Freeform 101"/>
              <p:cNvSpPr/>
              <p:nvPr>
                <p:custDataLst>
                  <p:tags r:id="rId49"/>
                </p:custDataLst>
              </p:nvPr>
            </p:nvSpPr>
            <p:spPr bwMode="auto">
              <a:xfrm>
                <a:off x="6619875" y="3756025"/>
                <a:ext cx="152400" cy="296863"/>
              </a:xfrm>
              <a:custGeom>
                <a:avLst/>
                <a:gdLst>
                  <a:gd name="T0" fmla="*/ 8 w 8"/>
                  <a:gd name="T1" fmla="*/ 2 h 16"/>
                  <a:gd name="T2" fmla="*/ 2 w 8"/>
                  <a:gd name="T3" fmla="*/ 7 h 16"/>
                  <a:gd name="T4" fmla="*/ 1 w 8"/>
                  <a:gd name="T5" fmla="*/ 16 h 16"/>
                  <a:gd name="T6" fmla="*/ 5 w 8"/>
                  <a:gd name="T7" fmla="*/ 1 h 16"/>
                  <a:gd name="T8" fmla="*/ 8 w 8"/>
                  <a:gd name="T9" fmla="*/ 2 h 16"/>
                </a:gdLst>
                <a:ahLst/>
                <a:cxnLst>
                  <a:cxn ang="0">
                    <a:pos x="T0" y="T1"/>
                  </a:cxn>
                  <a:cxn ang="0">
                    <a:pos x="T2" y="T3"/>
                  </a:cxn>
                  <a:cxn ang="0">
                    <a:pos x="T4" y="T5"/>
                  </a:cxn>
                  <a:cxn ang="0">
                    <a:pos x="T6" y="T7"/>
                  </a:cxn>
                  <a:cxn ang="0">
                    <a:pos x="T8" y="T9"/>
                  </a:cxn>
                </a:cxnLst>
                <a:rect l="0" t="0" r="r" b="b"/>
                <a:pathLst>
                  <a:path w="8" h="16">
                    <a:moveTo>
                      <a:pt x="8" y="2"/>
                    </a:moveTo>
                    <a:cubicBezTo>
                      <a:pt x="8" y="4"/>
                      <a:pt x="4" y="4"/>
                      <a:pt x="2" y="7"/>
                    </a:cubicBezTo>
                    <a:cubicBezTo>
                      <a:pt x="1" y="9"/>
                      <a:pt x="1" y="13"/>
                      <a:pt x="1" y="16"/>
                    </a:cubicBezTo>
                    <a:cubicBezTo>
                      <a:pt x="0" y="13"/>
                      <a:pt x="0" y="4"/>
                      <a:pt x="5" y="1"/>
                    </a:cubicBezTo>
                    <a:cubicBezTo>
                      <a:pt x="7" y="0"/>
                      <a:pt x="8" y="1"/>
                      <a:pt x="8" y="2"/>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9" name="Freeform 102"/>
              <p:cNvSpPr/>
              <p:nvPr>
                <p:custDataLst>
                  <p:tags r:id="rId50"/>
                </p:custDataLst>
              </p:nvPr>
            </p:nvSpPr>
            <p:spPr bwMode="auto">
              <a:xfrm>
                <a:off x="6372225" y="3589338"/>
                <a:ext cx="190500" cy="185738"/>
              </a:xfrm>
              <a:custGeom>
                <a:avLst/>
                <a:gdLst>
                  <a:gd name="T0" fmla="*/ 10 w 10"/>
                  <a:gd name="T1" fmla="*/ 9 h 10"/>
                  <a:gd name="T2" fmla="*/ 0 w 10"/>
                  <a:gd name="T3" fmla="*/ 0 h 10"/>
                  <a:gd name="T4" fmla="*/ 5 w 10"/>
                  <a:gd name="T5" fmla="*/ 5 h 10"/>
                  <a:gd name="T6" fmla="*/ 1 w 10"/>
                  <a:gd name="T7" fmla="*/ 10 h 10"/>
                  <a:gd name="T8" fmla="*/ 6 w 10"/>
                  <a:gd name="T9" fmla="*/ 7 h 10"/>
                  <a:gd name="T10" fmla="*/ 10 w 10"/>
                  <a:gd name="T11" fmla="*/ 9 h 10"/>
                </a:gdLst>
                <a:ahLst/>
                <a:cxnLst>
                  <a:cxn ang="0">
                    <a:pos x="T0" y="T1"/>
                  </a:cxn>
                  <a:cxn ang="0">
                    <a:pos x="T2" y="T3"/>
                  </a:cxn>
                  <a:cxn ang="0">
                    <a:pos x="T4" y="T5"/>
                  </a:cxn>
                  <a:cxn ang="0">
                    <a:pos x="T6" y="T7"/>
                  </a:cxn>
                  <a:cxn ang="0">
                    <a:pos x="T8" y="T9"/>
                  </a:cxn>
                  <a:cxn ang="0">
                    <a:pos x="T10" y="T11"/>
                  </a:cxn>
                </a:cxnLst>
                <a:rect l="0" t="0" r="r" b="b"/>
                <a:pathLst>
                  <a:path w="10" h="10">
                    <a:moveTo>
                      <a:pt x="10" y="9"/>
                    </a:moveTo>
                    <a:cubicBezTo>
                      <a:pt x="10" y="9"/>
                      <a:pt x="8" y="2"/>
                      <a:pt x="0" y="0"/>
                    </a:cubicBezTo>
                    <a:cubicBezTo>
                      <a:pt x="0" y="0"/>
                      <a:pt x="4" y="2"/>
                      <a:pt x="5" y="5"/>
                    </a:cubicBezTo>
                    <a:cubicBezTo>
                      <a:pt x="5" y="5"/>
                      <a:pt x="1" y="6"/>
                      <a:pt x="1" y="10"/>
                    </a:cubicBezTo>
                    <a:cubicBezTo>
                      <a:pt x="1" y="10"/>
                      <a:pt x="2" y="7"/>
                      <a:pt x="6" y="7"/>
                    </a:cubicBezTo>
                    <a:cubicBezTo>
                      <a:pt x="9" y="7"/>
                      <a:pt x="10" y="9"/>
                      <a:pt x="10" y="9"/>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10" name="Freeform 103"/>
              <p:cNvSpPr/>
              <p:nvPr>
                <p:custDataLst>
                  <p:tags r:id="rId51"/>
                </p:custDataLst>
              </p:nvPr>
            </p:nvSpPr>
            <p:spPr bwMode="auto">
              <a:xfrm>
                <a:off x="6638925" y="3589338"/>
                <a:ext cx="190500" cy="185738"/>
              </a:xfrm>
              <a:custGeom>
                <a:avLst/>
                <a:gdLst>
                  <a:gd name="T0" fmla="*/ 0 w 10"/>
                  <a:gd name="T1" fmla="*/ 9 h 10"/>
                  <a:gd name="T2" fmla="*/ 10 w 10"/>
                  <a:gd name="T3" fmla="*/ 0 h 10"/>
                  <a:gd name="T4" fmla="*/ 5 w 10"/>
                  <a:gd name="T5" fmla="*/ 5 h 10"/>
                  <a:gd name="T6" fmla="*/ 9 w 10"/>
                  <a:gd name="T7" fmla="*/ 10 h 10"/>
                  <a:gd name="T8" fmla="*/ 5 w 10"/>
                  <a:gd name="T9" fmla="*/ 7 h 10"/>
                  <a:gd name="T10" fmla="*/ 0 w 10"/>
                  <a:gd name="T11" fmla="*/ 9 h 10"/>
                </a:gdLst>
                <a:ahLst/>
                <a:cxnLst>
                  <a:cxn ang="0">
                    <a:pos x="T0" y="T1"/>
                  </a:cxn>
                  <a:cxn ang="0">
                    <a:pos x="T2" y="T3"/>
                  </a:cxn>
                  <a:cxn ang="0">
                    <a:pos x="T4" y="T5"/>
                  </a:cxn>
                  <a:cxn ang="0">
                    <a:pos x="T6" y="T7"/>
                  </a:cxn>
                  <a:cxn ang="0">
                    <a:pos x="T8" y="T9"/>
                  </a:cxn>
                  <a:cxn ang="0">
                    <a:pos x="T10" y="T11"/>
                  </a:cxn>
                </a:cxnLst>
                <a:rect l="0" t="0" r="r" b="b"/>
                <a:pathLst>
                  <a:path w="10" h="10">
                    <a:moveTo>
                      <a:pt x="0" y="9"/>
                    </a:moveTo>
                    <a:cubicBezTo>
                      <a:pt x="0" y="9"/>
                      <a:pt x="3" y="2"/>
                      <a:pt x="10" y="0"/>
                    </a:cubicBezTo>
                    <a:cubicBezTo>
                      <a:pt x="10" y="0"/>
                      <a:pt x="6" y="2"/>
                      <a:pt x="5" y="5"/>
                    </a:cubicBezTo>
                    <a:cubicBezTo>
                      <a:pt x="5" y="5"/>
                      <a:pt x="9" y="6"/>
                      <a:pt x="9" y="10"/>
                    </a:cubicBezTo>
                    <a:cubicBezTo>
                      <a:pt x="9" y="10"/>
                      <a:pt x="8" y="7"/>
                      <a:pt x="5" y="7"/>
                    </a:cubicBezTo>
                    <a:cubicBezTo>
                      <a:pt x="2" y="7"/>
                      <a:pt x="0" y="9"/>
                      <a:pt x="0" y="9"/>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11" name="Oval 104"/>
              <p:cNvSpPr>
                <a:spLocks noChangeArrowheads="1"/>
              </p:cNvSpPr>
              <p:nvPr>
                <p:custDataLst>
                  <p:tags r:id="rId52"/>
                </p:custDataLst>
              </p:nvPr>
            </p:nvSpPr>
            <p:spPr bwMode="auto">
              <a:xfrm>
                <a:off x="6543675" y="3941763"/>
                <a:ext cx="114300" cy="111125"/>
              </a:xfrm>
              <a:prstGeom prst="ellipse">
                <a:avLst/>
              </a:pr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15" name="Freeform 105"/>
              <p:cNvSpPr/>
              <p:nvPr>
                <p:custDataLst>
                  <p:tags r:id="rId53"/>
                </p:custDataLst>
              </p:nvPr>
            </p:nvSpPr>
            <p:spPr bwMode="auto">
              <a:xfrm>
                <a:off x="6008688" y="3775075"/>
                <a:ext cx="592137" cy="463550"/>
              </a:xfrm>
              <a:custGeom>
                <a:avLst/>
                <a:gdLst>
                  <a:gd name="T0" fmla="*/ 16 w 31"/>
                  <a:gd name="T1" fmla="*/ 6 h 25"/>
                  <a:gd name="T2" fmla="*/ 7 w 31"/>
                  <a:gd name="T3" fmla="*/ 8 h 25"/>
                  <a:gd name="T4" fmla="*/ 6 w 31"/>
                  <a:gd name="T5" fmla="*/ 16 h 25"/>
                  <a:gd name="T6" fmla="*/ 12 w 31"/>
                  <a:gd name="T7" fmla="*/ 18 h 25"/>
                  <a:gd name="T8" fmla="*/ 15 w 31"/>
                  <a:gd name="T9" fmla="*/ 14 h 25"/>
                  <a:gd name="T10" fmla="*/ 13 w 31"/>
                  <a:gd name="T11" fmla="*/ 11 h 25"/>
                  <a:gd name="T12" fmla="*/ 14 w 31"/>
                  <a:gd name="T13" fmla="*/ 17 h 25"/>
                  <a:gd name="T14" fmla="*/ 10 w 31"/>
                  <a:gd name="T15" fmla="*/ 18 h 25"/>
                  <a:gd name="T16" fmla="*/ 7 w 31"/>
                  <a:gd name="T17" fmla="*/ 16 h 25"/>
                  <a:gd name="T18" fmla="*/ 6 w 31"/>
                  <a:gd name="T19" fmla="*/ 11 h 25"/>
                  <a:gd name="T20" fmla="*/ 9 w 31"/>
                  <a:gd name="T21" fmla="*/ 8 h 25"/>
                  <a:gd name="T22" fmla="*/ 12 w 31"/>
                  <a:gd name="T23" fmla="*/ 9 h 25"/>
                  <a:gd name="T24" fmla="*/ 13 w 31"/>
                  <a:gd name="T25" fmla="*/ 10 h 25"/>
                  <a:gd name="T26" fmla="*/ 15 w 31"/>
                  <a:gd name="T27" fmla="*/ 9 h 25"/>
                  <a:gd name="T28" fmla="*/ 18 w 31"/>
                  <a:gd name="T29" fmla="*/ 9 h 25"/>
                  <a:gd name="T30" fmla="*/ 18 w 31"/>
                  <a:gd name="T31" fmla="*/ 20 h 25"/>
                  <a:gd name="T32" fmla="*/ 13 w 31"/>
                  <a:gd name="T33" fmla="*/ 23 h 25"/>
                  <a:gd name="T34" fmla="*/ 6 w 31"/>
                  <a:gd name="T35" fmla="*/ 21 h 25"/>
                  <a:gd name="T36" fmla="*/ 4 w 31"/>
                  <a:gd name="T37" fmla="*/ 7 h 25"/>
                  <a:gd name="T38" fmla="*/ 16 w 31"/>
                  <a:gd name="T39" fmla="*/ 2 h 25"/>
                  <a:gd name="T40" fmla="*/ 26 w 31"/>
                  <a:gd name="T41" fmla="*/ 9 h 25"/>
                  <a:gd name="T42" fmla="*/ 29 w 31"/>
                  <a:gd name="T43" fmla="*/ 19 h 25"/>
                  <a:gd name="T44" fmla="*/ 29 w 31"/>
                  <a:gd name="T45" fmla="*/ 25 h 25"/>
                  <a:gd name="T46" fmla="*/ 30 w 31"/>
                  <a:gd name="T47" fmla="*/ 25 h 25"/>
                  <a:gd name="T48" fmla="*/ 29 w 31"/>
                  <a:gd name="T49" fmla="*/ 12 h 25"/>
                  <a:gd name="T50" fmla="*/ 24 w 31"/>
                  <a:gd name="T51" fmla="*/ 5 h 25"/>
                  <a:gd name="T52" fmla="*/ 15 w 31"/>
                  <a:gd name="T53" fmla="*/ 1 h 25"/>
                  <a:gd name="T54" fmla="*/ 5 w 31"/>
                  <a:gd name="T55" fmla="*/ 4 h 25"/>
                  <a:gd name="T56" fmla="*/ 1 w 31"/>
                  <a:gd name="T57" fmla="*/ 14 h 25"/>
                  <a:gd name="T58" fmla="*/ 7 w 31"/>
                  <a:gd name="T59" fmla="*/ 23 h 25"/>
                  <a:gd name="T60" fmla="*/ 12 w 31"/>
                  <a:gd name="T61" fmla="*/ 25 h 25"/>
                  <a:gd name="T62" fmla="*/ 18 w 31"/>
                  <a:gd name="T63" fmla="*/ 23 h 25"/>
                  <a:gd name="T64" fmla="*/ 22 w 31"/>
                  <a:gd name="T65" fmla="*/ 13 h 25"/>
                  <a:gd name="T66" fmla="*/ 16 w 31"/>
                  <a:gd name="T67"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 h="25">
                    <a:moveTo>
                      <a:pt x="16" y="6"/>
                    </a:moveTo>
                    <a:cubicBezTo>
                      <a:pt x="13" y="5"/>
                      <a:pt x="9" y="6"/>
                      <a:pt x="7" y="8"/>
                    </a:cubicBezTo>
                    <a:cubicBezTo>
                      <a:pt x="5" y="10"/>
                      <a:pt x="5" y="13"/>
                      <a:pt x="6" y="16"/>
                    </a:cubicBezTo>
                    <a:cubicBezTo>
                      <a:pt x="8" y="18"/>
                      <a:pt x="10" y="19"/>
                      <a:pt x="12" y="18"/>
                    </a:cubicBezTo>
                    <a:cubicBezTo>
                      <a:pt x="14" y="18"/>
                      <a:pt x="15" y="16"/>
                      <a:pt x="15" y="14"/>
                    </a:cubicBezTo>
                    <a:cubicBezTo>
                      <a:pt x="15" y="12"/>
                      <a:pt x="13" y="11"/>
                      <a:pt x="13" y="11"/>
                    </a:cubicBezTo>
                    <a:cubicBezTo>
                      <a:pt x="16" y="12"/>
                      <a:pt x="16" y="16"/>
                      <a:pt x="14" y="17"/>
                    </a:cubicBezTo>
                    <a:cubicBezTo>
                      <a:pt x="13" y="18"/>
                      <a:pt x="12" y="18"/>
                      <a:pt x="10" y="18"/>
                    </a:cubicBezTo>
                    <a:cubicBezTo>
                      <a:pt x="9" y="18"/>
                      <a:pt x="8" y="17"/>
                      <a:pt x="7" y="16"/>
                    </a:cubicBezTo>
                    <a:cubicBezTo>
                      <a:pt x="6" y="14"/>
                      <a:pt x="6" y="13"/>
                      <a:pt x="6" y="11"/>
                    </a:cubicBezTo>
                    <a:cubicBezTo>
                      <a:pt x="7" y="10"/>
                      <a:pt x="8" y="8"/>
                      <a:pt x="9" y="8"/>
                    </a:cubicBezTo>
                    <a:cubicBezTo>
                      <a:pt x="10" y="7"/>
                      <a:pt x="11" y="8"/>
                      <a:pt x="12" y="9"/>
                    </a:cubicBezTo>
                    <a:cubicBezTo>
                      <a:pt x="12" y="9"/>
                      <a:pt x="13" y="10"/>
                      <a:pt x="13" y="10"/>
                    </a:cubicBezTo>
                    <a:cubicBezTo>
                      <a:pt x="13" y="10"/>
                      <a:pt x="14" y="10"/>
                      <a:pt x="15" y="9"/>
                    </a:cubicBezTo>
                    <a:cubicBezTo>
                      <a:pt x="16" y="8"/>
                      <a:pt x="17" y="8"/>
                      <a:pt x="18" y="9"/>
                    </a:cubicBezTo>
                    <a:cubicBezTo>
                      <a:pt x="20" y="11"/>
                      <a:pt x="21" y="16"/>
                      <a:pt x="18" y="20"/>
                    </a:cubicBezTo>
                    <a:cubicBezTo>
                      <a:pt x="17" y="22"/>
                      <a:pt x="15" y="23"/>
                      <a:pt x="13" y="23"/>
                    </a:cubicBezTo>
                    <a:cubicBezTo>
                      <a:pt x="10" y="23"/>
                      <a:pt x="8" y="22"/>
                      <a:pt x="6" y="21"/>
                    </a:cubicBezTo>
                    <a:cubicBezTo>
                      <a:pt x="2" y="17"/>
                      <a:pt x="1" y="12"/>
                      <a:pt x="4" y="7"/>
                    </a:cubicBezTo>
                    <a:cubicBezTo>
                      <a:pt x="7" y="3"/>
                      <a:pt x="12" y="1"/>
                      <a:pt x="16" y="2"/>
                    </a:cubicBezTo>
                    <a:cubicBezTo>
                      <a:pt x="21" y="3"/>
                      <a:pt x="24" y="6"/>
                      <a:pt x="26" y="9"/>
                    </a:cubicBezTo>
                    <a:cubicBezTo>
                      <a:pt x="28" y="13"/>
                      <a:pt x="29" y="16"/>
                      <a:pt x="29" y="19"/>
                    </a:cubicBezTo>
                    <a:cubicBezTo>
                      <a:pt x="30" y="21"/>
                      <a:pt x="30" y="23"/>
                      <a:pt x="29" y="25"/>
                    </a:cubicBezTo>
                    <a:cubicBezTo>
                      <a:pt x="30" y="25"/>
                      <a:pt x="30" y="25"/>
                      <a:pt x="30" y="25"/>
                    </a:cubicBezTo>
                    <a:cubicBezTo>
                      <a:pt x="31" y="21"/>
                      <a:pt x="30" y="17"/>
                      <a:pt x="29" y="12"/>
                    </a:cubicBezTo>
                    <a:cubicBezTo>
                      <a:pt x="28" y="10"/>
                      <a:pt x="26" y="7"/>
                      <a:pt x="24" y="5"/>
                    </a:cubicBezTo>
                    <a:cubicBezTo>
                      <a:pt x="22" y="3"/>
                      <a:pt x="19" y="1"/>
                      <a:pt x="15" y="1"/>
                    </a:cubicBezTo>
                    <a:cubicBezTo>
                      <a:pt x="12" y="0"/>
                      <a:pt x="8" y="1"/>
                      <a:pt x="5" y="4"/>
                    </a:cubicBezTo>
                    <a:cubicBezTo>
                      <a:pt x="2" y="6"/>
                      <a:pt x="0" y="10"/>
                      <a:pt x="1" y="14"/>
                    </a:cubicBezTo>
                    <a:cubicBezTo>
                      <a:pt x="1" y="18"/>
                      <a:pt x="3" y="21"/>
                      <a:pt x="7" y="23"/>
                    </a:cubicBezTo>
                    <a:cubicBezTo>
                      <a:pt x="8" y="24"/>
                      <a:pt x="10" y="25"/>
                      <a:pt x="12" y="25"/>
                    </a:cubicBezTo>
                    <a:cubicBezTo>
                      <a:pt x="14" y="25"/>
                      <a:pt x="16" y="24"/>
                      <a:pt x="18" y="23"/>
                    </a:cubicBezTo>
                    <a:cubicBezTo>
                      <a:pt x="20" y="21"/>
                      <a:pt x="22" y="17"/>
                      <a:pt x="22" y="13"/>
                    </a:cubicBezTo>
                    <a:cubicBezTo>
                      <a:pt x="21" y="10"/>
                      <a:pt x="19" y="7"/>
                      <a:pt x="16" y="6"/>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16" name="Oval 106"/>
              <p:cNvSpPr>
                <a:spLocks noChangeArrowheads="1"/>
              </p:cNvSpPr>
              <p:nvPr>
                <p:custDataLst>
                  <p:tags r:id="rId54"/>
                </p:custDataLst>
              </p:nvPr>
            </p:nvSpPr>
            <p:spPr bwMode="auto">
              <a:xfrm>
                <a:off x="6180138" y="3978275"/>
                <a:ext cx="115887" cy="130175"/>
              </a:xfrm>
              <a:prstGeom prst="ellipse">
                <a:avLst/>
              </a:pr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18" name="Freeform 107"/>
              <p:cNvSpPr/>
              <p:nvPr>
                <p:custDataLst>
                  <p:tags r:id="rId55"/>
                </p:custDataLst>
              </p:nvPr>
            </p:nvSpPr>
            <p:spPr bwMode="auto">
              <a:xfrm>
                <a:off x="6600825" y="3775075"/>
                <a:ext cx="590550" cy="463550"/>
              </a:xfrm>
              <a:custGeom>
                <a:avLst/>
                <a:gdLst>
                  <a:gd name="T0" fmla="*/ 26 w 31"/>
                  <a:gd name="T1" fmla="*/ 4 h 25"/>
                  <a:gd name="T2" fmla="*/ 16 w 31"/>
                  <a:gd name="T3" fmla="*/ 1 h 25"/>
                  <a:gd name="T4" fmla="*/ 7 w 31"/>
                  <a:gd name="T5" fmla="*/ 5 h 25"/>
                  <a:gd name="T6" fmla="*/ 2 w 31"/>
                  <a:gd name="T7" fmla="*/ 12 h 25"/>
                  <a:gd name="T8" fmla="*/ 1 w 31"/>
                  <a:gd name="T9" fmla="*/ 25 h 25"/>
                  <a:gd name="T10" fmla="*/ 2 w 31"/>
                  <a:gd name="T11" fmla="*/ 25 h 25"/>
                  <a:gd name="T12" fmla="*/ 2 w 31"/>
                  <a:gd name="T13" fmla="*/ 19 h 25"/>
                  <a:gd name="T14" fmla="*/ 5 w 31"/>
                  <a:gd name="T15" fmla="*/ 9 h 25"/>
                  <a:gd name="T16" fmla="*/ 15 w 31"/>
                  <a:gd name="T17" fmla="*/ 2 h 25"/>
                  <a:gd name="T18" fmla="*/ 27 w 31"/>
                  <a:gd name="T19" fmla="*/ 7 h 25"/>
                  <a:gd name="T20" fmla="*/ 25 w 31"/>
                  <a:gd name="T21" fmla="*/ 21 h 25"/>
                  <a:gd name="T22" fmla="*/ 18 w 31"/>
                  <a:gd name="T23" fmla="*/ 23 h 25"/>
                  <a:gd name="T24" fmla="*/ 13 w 31"/>
                  <a:gd name="T25" fmla="*/ 20 h 25"/>
                  <a:gd name="T26" fmla="*/ 13 w 31"/>
                  <a:gd name="T27" fmla="*/ 9 h 25"/>
                  <a:gd name="T28" fmla="*/ 16 w 31"/>
                  <a:gd name="T29" fmla="*/ 9 h 25"/>
                  <a:gd name="T30" fmla="*/ 18 w 31"/>
                  <a:gd name="T31" fmla="*/ 10 h 25"/>
                  <a:gd name="T32" fmla="*/ 19 w 31"/>
                  <a:gd name="T33" fmla="*/ 9 h 25"/>
                  <a:gd name="T34" fmla="*/ 22 w 31"/>
                  <a:gd name="T35" fmla="*/ 8 h 25"/>
                  <a:gd name="T36" fmla="*/ 24 w 31"/>
                  <a:gd name="T37" fmla="*/ 11 h 25"/>
                  <a:gd name="T38" fmla="*/ 24 w 31"/>
                  <a:gd name="T39" fmla="*/ 16 h 25"/>
                  <a:gd name="T40" fmla="*/ 21 w 31"/>
                  <a:gd name="T41" fmla="*/ 18 h 25"/>
                  <a:gd name="T42" fmla="*/ 17 w 31"/>
                  <a:gd name="T43" fmla="*/ 17 h 25"/>
                  <a:gd name="T44" fmla="*/ 18 w 31"/>
                  <a:gd name="T45" fmla="*/ 11 h 25"/>
                  <a:gd name="T46" fmla="*/ 15 w 31"/>
                  <a:gd name="T47" fmla="*/ 14 h 25"/>
                  <a:gd name="T48" fmla="*/ 19 w 31"/>
                  <a:gd name="T49" fmla="*/ 18 h 25"/>
                  <a:gd name="T50" fmla="*/ 25 w 31"/>
                  <a:gd name="T51" fmla="*/ 16 h 25"/>
                  <a:gd name="T52" fmla="*/ 24 w 31"/>
                  <a:gd name="T53" fmla="*/ 8 h 25"/>
                  <a:gd name="T54" fmla="*/ 15 w 31"/>
                  <a:gd name="T55" fmla="*/ 6 h 25"/>
                  <a:gd name="T56" fmla="*/ 9 w 31"/>
                  <a:gd name="T57" fmla="*/ 13 h 25"/>
                  <a:gd name="T58" fmla="*/ 13 w 31"/>
                  <a:gd name="T59" fmla="*/ 23 h 25"/>
                  <a:gd name="T60" fmla="*/ 19 w 31"/>
                  <a:gd name="T61" fmla="*/ 25 h 25"/>
                  <a:gd name="T62" fmla="*/ 24 w 31"/>
                  <a:gd name="T63" fmla="*/ 23 h 25"/>
                  <a:gd name="T64" fmla="*/ 30 w 31"/>
                  <a:gd name="T65" fmla="*/ 14 h 25"/>
                  <a:gd name="T66" fmla="*/ 26 w 31"/>
                  <a:gd name="T67"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 h="25">
                    <a:moveTo>
                      <a:pt x="26" y="4"/>
                    </a:moveTo>
                    <a:cubicBezTo>
                      <a:pt x="23" y="1"/>
                      <a:pt x="19" y="0"/>
                      <a:pt x="16" y="1"/>
                    </a:cubicBezTo>
                    <a:cubicBezTo>
                      <a:pt x="12" y="1"/>
                      <a:pt x="9" y="3"/>
                      <a:pt x="7" y="5"/>
                    </a:cubicBezTo>
                    <a:cubicBezTo>
                      <a:pt x="5" y="7"/>
                      <a:pt x="3" y="10"/>
                      <a:pt x="2" y="12"/>
                    </a:cubicBezTo>
                    <a:cubicBezTo>
                      <a:pt x="1" y="17"/>
                      <a:pt x="0" y="21"/>
                      <a:pt x="1" y="25"/>
                    </a:cubicBezTo>
                    <a:cubicBezTo>
                      <a:pt x="1" y="25"/>
                      <a:pt x="1" y="25"/>
                      <a:pt x="2" y="25"/>
                    </a:cubicBezTo>
                    <a:cubicBezTo>
                      <a:pt x="1" y="23"/>
                      <a:pt x="1" y="21"/>
                      <a:pt x="2" y="19"/>
                    </a:cubicBezTo>
                    <a:cubicBezTo>
                      <a:pt x="2" y="16"/>
                      <a:pt x="3" y="13"/>
                      <a:pt x="5" y="9"/>
                    </a:cubicBezTo>
                    <a:cubicBezTo>
                      <a:pt x="7" y="6"/>
                      <a:pt x="10" y="3"/>
                      <a:pt x="15" y="2"/>
                    </a:cubicBezTo>
                    <a:cubicBezTo>
                      <a:pt x="19" y="1"/>
                      <a:pt x="24" y="3"/>
                      <a:pt x="27" y="7"/>
                    </a:cubicBezTo>
                    <a:cubicBezTo>
                      <a:pt x="30" y="12"/>
                      <a:pt x="29" y="17"/>
                      <a:pt x="25" y="21"/>
                    </a:cubicBezTo>
                    <a:cubicBezTo>
                      <a:pt x="23" y="22"/>
                      <a:pt x="21" y="23"/>
                      <a:pt x="18" y="23"/>
                    </a:cubicBezTo>
                    <a:cubicBezTo>
                      <a:pt x="16" y="23"/>
                      <a:pt x="14" y="22"/>
                      <a:pt x="13" y="20"/>
                    </a:cubicBezTo>
                    <a:cubicBezTo>
                      <a:pt x="9" y="16"/>
                      <a:pt x="11" y="11"/>
                      <a:pt x="13" y="9"/>
                    </a:cubicBezTo>
                    <a:cubicBezTo>
                      <a:pt x="14" y="8"/>
                      <a:pt x="15" y="8"/>
                      <a:pt x="16" y="9"/>
                    </a:cubicBezTo>
                    <a:cubicBezTo>
                      <a:pt x="17" y="10"/>
                      <a:pt x="18" y="10"/>
                      <a:pt x="18" y="10"/>
                    </a:cubicBezTo>
                    <a:cubicBezTo>
                      <a:pt x="18" y="10"/>
                      <a:pt x="19" y="9"/>
                      <a:pt x="19" y="9"/>
                    </a:cubicBezTo>
                    <a:cubicBezTo>
                      <a:pt x="20" y="8"/>
                      <a:pt x="21" y="7"/>
                      <a:pt x="22" y="8"/>
                    </a:cubicBezTo>
                    <a:cubicBezTo>
                      <a:pt x="23" y="8"/>
                      <a:pt x="24" y="10"/>
                      <a:pt x="24" y="11"/>
                    </a:cubicBezTo>
                    <a:cubicBezTo>
                      <a:pt x="25" y="13"/>
                      <a:pt x="24" y="14"/>
                      <a:pt x="24" y="16"/>
                    </a:cubicBezTo>
                    <a:cubicBezTo>
                      <a:pt x="23" y="17"/>
                      <a:pt x="22" y="18"/>
                      <a:pt x="21" y="18"/>
                    </a:cubicBezTo>
                    <a:cubicBezTo>
                      <a:pt x="19" y="18"/>
                      <a:pt x="18" y="18"/>
                      <a:pt x="17" y="17"/>
                    </a:cubicBezTo>
                    <a:cubicBezTo>
                      <a:pt x="15" y="16"/>
                      <a:pt x="15" y="12"/>
                      <a:pt x="18" y="11"/>
                    </a:cubicBezTo>
                    <a:cubicBezTo>
                      <a:pt x="18" y="11"/>
                      <a:pt x="15" y="12"/>
                      <a:pt x="15" y="14"/>
                    </a:cubicBezTo>
                    <a:cubicBezTo>
                      <a:pt x="16" y="16"/>
                      <a:pt x="17" y="18"/>
                      <a:pt x="19" y="18"/>
                    </a:cubicBezTo>
                    <a:cubicBezTo>
                      <a:pt x="21" y="19"/>
                      <a:pt x="23" y="18"/>
                      <a:pt x="25" y="16"/>
                    </a:cubicBezTo>
                    <a:cubicBezTo>
                      <a:pt x="26" y="13"/>
                      <a:pt x="26" y="10"/>
                      <a:pt x="24" y="8"/>
                    </a:cubicBezTo>
                    <a:cubicBezTo>
                      <a:pt x="22" y="6"/>
                      <a:pt x="18" y="5"/>
                      <a:pt x="15" y="6"/>
                    </a:cubicBezTo>
                    <a:cubicBezTo>
                      <a:pt x="12" y="7"/>
                      <a:pt x="10" y="10"/>
                      <a:pt x="9" y="13"/>
                    </a:cubicBezTo>
                    <a:cubicBezTo>
                      <a:pt x="9" y="17"/>
                      <a:pt x="11" y="21"/>
                      <a:pt x="13" y="23"/>
                    </a:cubicBezTo>
                    <a:cubicBezTo>
                      <a:pt x="15" y="24"/>
                      <a:pt x="17" y="25"/>
                      <a:pt x="19" y="25"/>
                    </a:cubicBezTo>
                    <a:cubicBezTo>
                      <a:pt x="21" y="25"/>
                      <a:pt x="23" y="24"/>
                      <a:pt x="24" y="23"/>
                    </a:cubicBezTo>
                    <a:cubicBezTo>
                      <a:pt x="28" y="21"/>
                      <a:pt x="30" y="18"/>
                      <a:pt x="30" y="14"/>
                    </a:cubicBezTo>
                    <a:cubicBezTo>
                      <a:pt x="31" y="10"/>
                      <a:pt x="29" y="6"/>
                      <a:pt x="26" y="4"/>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23" name="Oval 108"/>
              <p:cNvSpPr>
                <a:spLocks noChangeArrowheads="1"/>
              </p:cNvSpPr>
              <p:nvPr>
                <p:custDataLst>
                  <p:tags r:id="rId56"/>
                </p:custDataLst>
              </p:nvPr>
            </p:nvSpPr>
            <p:spPr bwMode="auto">
              <a:xfrm>
                <a:off x="6905625" y="3978275"/>
                <a:ext cx="114300" cy="130175"/>
              </a:xfrm>
              <a:prstGeom prst="ellipse">
                <a:avLst/>
              </a:pr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56" name="Freeform 109"/>
              <p:cNvSpPr/>
              <p:nvPr>
                <p:custDataLst>
                  <p:tags r:id="rId57"/>
                </p:custDataLst>
              </p:nvPr>
            </p:nvSpPr>
            <p:spPr bwMode="auto">
              <a:xfrm>
                <a:off x="6581775" y="3384550"/>
                <a:ext cx="228600" cy="446088"/>
              </a:xfrm>
              <a:custGeom>
                <a:avLst/>
                <a:gdLst>
                  <a:gd name="T0" fmla="*/ 9 w 12"/>
                  <a:gd name="T1" fmla="*/ 1 h 24"/>
                  <a:gd name="T2" fmla="*/ 5 w 12"/>
                  <a:gd name="T3" fmla="*/ 2 h 24"/>
                  <a:gd name="T4" fmla="*/ 8 w 12"/>
                  <a:gd name="T5" fmla="*/ 1 h 24"/>
                  <a:gd name="T6" fmla="*/ 8 w 12"/>
                  <a:gd name="T7" fmla="*/ 2 h 24"/>
                  <a:gd name="T8" fmla="*/ 8 w 12"/>
                  <a:gd name="T9" fmla="*/ 3 h 24"/>
                  <a:gd name="T10" fmla="*/ 10 w 12"/>
                  <a:gd name="T11" fmla="*/ 4 h 24"/>
                  <a:gd name="T12" fmla="*/ 9 w 12"/>
                  <a:gd name="T13" fmla="*/ 8 h 24"/>
                  <a:gd name="T14" fmla="*/ 4 w 12"/>
                  <a:gd name="T15" fmla="*/ 13 h 24"/>
                  <a:gd name="T16" fmla="*/ 2 w 12"/>
                  <a:gd name="T17" fmla="*/ 24 h 24"/>
                  <a:gd name="T18" fmla="*/ 3 w 12"/>
                  <a:gd name="T19" fmla="*/ 22 h 24"/>
                  <a:gd name="T20" fmla="*/ 2 w 12"/>
                  <a:gd name="T21" fmla="*/ 20 h 24"/>
                  <a:gd name="T22" fmla="*/ 7 w 12"/>
                  <a:gd name="T23" fmla="*/ 11 h 24"/>
                  <a:gd name="T24" fmla="*/ 12 w 12"/>
                  <a:gd name="T25" fmla="*/ 5 h 24"/>
                  <a:gd name="T26" fmla="*/ 9 w 12"/>
                  <a:gd name="T27"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24">
                    <a:moveTo>
                      <a:pt x="9" y="1"/>
                    </a:moveTo>
                    <a:cubicBezTo>
                      <a:pt x="8" y="0"/>
                      <a:pt x="6" y="0"/>
                      <a:pt x="5" y="2"/>
                    </a:cubicBezTo>
                    <a:cubicBezTo>
                      <a:pt x="6" y="1"/>
                      <a:pt x="7" y="1"/>
                      <a:pt x="8" y="1"/>
                    </a:cubicBezTo>
                    <a:cubicBezTo>
                      <a:pt x="8" y="1"/>
                      <a:pt x="9" y="2"/>
                      <a:pt x="8" y="2"/>
                    </a:cubicBezTo>
                    <a:cubicBezTo>
                      <a:pt x="8" y="3"/>
                      <a:pt x="8" y="3"/>
                      <a:pt x="8" y="3"/>
                    </a:cubicBezTo>
                    <a:cubicBezTo>
                      <a:pt x="9" y="3"/>
                      <a:pt x="9" y="4"/>
                      <a:pt x="10" y="4"/>
                    </a:cubicBezTo>
                    <a:cubicBezTo>
                      <a:pt x="10" y="5"/>
                      <a:pt x="10" y="7"/>
                      <a:pt x="9" y="8"/>
                    </a:cubicBezTo>
                    <a:cubicBezTo>
                      <a:pt x="8" y="10"/>
                      <a:pt x="6" y="11"/>
                      <a:pt x="4" y="13"/>
                    </a:cubicBezTo>
                    <a:cubicBezTo>
                      <a:pt x="2" y="16"/>
                      <a:pt x="0" y="19"/>
                      <a:pt x="2" y="24"/>
                    </a:cubicBezTo>
                    <a:cubicBezTo>
                      <a:pt x="2" y="24"/>
                      <a:pt x="3" y="22"/>
                      <a:pt x="3" y="22"/>
                    </a:cubicBezTo>
                    <a:cubicBezTo>
                      <a:pt x="3" y="21"/>
                      <a:pt x="1" y="20"/>
                      <a:pt x="2" y="20"/>
                    </a:cubicBezTo>
                    <a:cubicBezTo>
                      <a:pt x="2" y="17"/>
                      <a:pt x="4" y="13"/>
                      <a:pt x="7" y="11"/>
                    </a:cubicBezTo>
                    <a:cubicBezTo>
                      <a:pt x="10" y="9"/>
                      <a:pt x="12" y="7"/>
                      <a:pt x="12" y="5"/>
                    </a:cubicBezTo>
                    <a:cubicBezTo>
                      <a:pt x="12" y="3"/>
                      <a:pt x="10" y="1"/>
                      <a:pt x="9" y="1"/>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57" name="Freeform 110"/>
              <p:cNvSpPr/>
              <p:nvPr>
                <p:custDataLst>
                  <p:tags r:id="rId58"/>
                </p:custDataLst>
              </p:nvPr>
            </p:nvSpPr>
            <p:spPr bwMode="auto">
              <a:xfrm>
                <a:off x="6391275" y="3384550"/>
                <a:ext cx="228600" cy="446088"/>
              </a:xfrm>
              <a:custGeom>
                <a:avLst/>
                <a:gdLst>
                  <a:gd name="T0" fmla="*/ 8 w 12"/>
                  <a:gd name="T1" fmla="*/ 13 h 24"/>
                  <a:gd name="T2" fmla="*/ 3 w 12"/>
                  <a:gd name="T3" fmla="*/ 8 h 24"/>
                  <a:gd name="T4" fmla="*/ 2 w 12"/>
                  <a:gd name="T5" fmla="*/ 4 h 24"/>
                  <a:gd name="T6" fmla="*/ 4 w 12"/>
                  <a:gd name="T7" fmla="*/ 3 h 24"/>
                  <a:gd name="T8" fmla="*/ 3 w 12"/>
                  <a:gd name="T9" fmla="*/ 2 h 24"/>
                  <a:gd name="T10" fmla="*/ 4 w 12"/>
                  <a:gd name="T11" fmla="*/ 1 h 24"/>
                  <a:gd name="T12" fmla="*/ 7 w 12"/>
                  <a:gd name="T13" fmla="*/ 2 h 24"/>
                  <a:gd name="T14" fmla="*/ 3 w 12"/>
                  <a:gd name="T15" fmla="*/ 1 h 24"/>
                  <a:gd name="T16" fmla="*/ 0 w 12"/>
                  <a:gd name="T17" fmla="*/ 5 h 24"/>
                  <a:gd name="T18" fmla="*/ 5 w 12"/>
                  <a:gd name="T19" fmla="*/ 11 h 24"/>
                  <a:gd name="T20" fmla="*/ 10 w 12"/>
                  <a:gd name="T21" fmla="*/ 20 h 24"/>
                  <a:gd name="T22" fmla="*/ 9 w 12"/>
                  <a:gd name="T23" fmla="*/ 22 h 24"/>
                  <a:gd name="T24" fmla="*/ 10 w 12"/>
                  <a:gd name="T25" fmla="*/ 24 h 24"/>
                  <a:gd name="T26" fmla="*/ 8 w 12"/>
                  <a:gd name="T27" fmla="*/ 1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24">
                    <a:moveTo>
                      <a:pt x="8" y="13"/>
                    </a:moveTo>
                    <a:cubicBezTo>
                      <a:pt x="6" y="11"/>
                      <a:pt x="4" y="10"/>
                      <a:pt x="3" y="8"/>
                    </a:cubicBezTo>
                    <a:cubicBezTo>
                      <a:pt x="2" y="7"/>
                      <a:pt x="2" y="5"/>
                      <a:pt x="2" y="4"/>
                    </a:cubicBezTo>
                    <a:cubicBezTo>
                      <a:pt x="3" y="4"/>
                      <a:pt x="3" y="3"/>
                      <a:pt x="4" y="3"/>
                    </a:cubicBezTo>
                    <a:cubicBezTo>
                      <a:pt x="4" y="3"/>
                      <a:pt x="4" y="3"/>
                      <a:pt x="3" y="2"/>
                    </a:cubicBezTo>
                    <a:cubicBezTo>
                      <a:pt x="3" y="2"/>
                      <a:pt x="4" y="1"/>
                      <a:pt x="4" y="1"/>
                    </a:cubicBezTo>
                    <a:cubicBezTo>
                      <a:pt x="5" y="1"/>
                      <a:pt x="6" y="1"/>
                      <a:pt x="7" y="2"/>
                    </a:cubicBezTo>
                    <a:cubicBezTo>
                      <a:pt x="6" y="0"/>
                      <a:pt x="4" y="0"/>
                      <a:pt x="3" y="1"/>
                    </a:cubicBezTo>
                    <a:cubicBezTo>
                      <a:pt x="2" y="1"/>
                      <a:pt x="0" y="3"/>
                      <a:pt x="0" y="5"/>
                    </a:cubicBezTo>
                    <a:cubicBezTo>
                      <a:pt x="0" y="7"/>
                      <a:pt x="2" y="9"/>
                      <a:pt x="5" y="11"/>
                    </a:cubicBezTo>
                    <a:cubicBezTo>
                      <a:pt x="8" y="13"/>
                      <a:pt x="10" y="17"/>
                      <a:pt x="10" y="20"/>
                    </a:cubicBezTo>
                    <a:cubicBezTo>
                      <a:pt x="10" y="20"/>
                      <a:pt x="9" y="21"/>
                      <a:pt x="9" y="22"/>
                    </a:cubicBezTo>
                    <a:cubicBezTo>
                      <a:pt x="9" y="22"/>
                      <a:pt x="10" y="24"/>
                      <a:pt x="10" y="24"/>
                    </a:cubicBezTo>
                    <a:cubicBezTo>
                      <a:pt x="12" y="19"/>
                      <a:pt x="10" y="16"/>
                      <a:pt x="8" y="13"/>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58" name="Freeform 111"/>
              <p:cNvSpPr>
                <a:spLocks noEditPoints="1"/>
              </p:cNvSpPr>
              <p:nvPr>
                <p:custDataLst>
                  <p:tags r:id="rId59"/>
                </p:custDataLst>
              </p:nvPr>
            </p:nvSpPr>
            <p:spPr bwMode="auto">
              <a:xfrm>
                <a:off x="6467475" y="3273425"/>
                <a:ext cx="247650" cy="427038"/>
              </a:xfrm>
              <a:custGeom>
                <a:avLst/>
                <a:gdLst>
                  <a:gd name="T0" fmla="*/ 7 w 13"/>
                  <a:gd name="T1" fmla="*/ 0 h 23"/>
                  <a:gd name="T2" fmla="*/ 7 w 13"/>
                  <a:gd name="T3" fmla="*/ 23 h 23"/>
                  <a:gd name="T4" fmla="*/ 7 w 13"/>
                  <a:gd name="T5" fmla="*/ 0 h 23"/>
                  <a:gd name="T6" fmla="*/ 7 w 13"/>
                  <a:gd name="T7" fmla="*/ 13 h 23"/>
                  <a:gd name="T8" fmla="*/ 7 w 13"/>
                  <a:gd name="T9" fmla="*/ 22 h 23"/>
                  <a:gd name="T10" fmla="*/ 7 w 13"/>
                  <a:gd name="T11" fmla="*/ 13 h 23"/>
                  <a:gd name="T12" fmla="*/ 7 w 13"/>
                  <a:gd name="T13" fmla="*/ 10 h 23"/>
                  <a:gd name="T14" fmla="*/ 6 w 13"/>
                  <a:gd name="T15" fmla="*/ 20 h 23"/>
                  <a:gd name="T16" fmla="*/ 7 w 13"/>
                  <a:gd name="T17" fmla="*/ 5 h 23"/>
                  <a:gd name="T18" fmla="*/ 8 w 13"/>
                  <a:gd name="T19" fmla="*/ 19 h 23"/>
                  <a:gd name="T20" fmla="*/ 7 w 13"/>
                  <a:gd name="T21"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23">
                    <a:moveTo>
                      <a:pt x="7" y="0"/>
                    </a:moveTo>
                    <a:cubicBezTo>
                      <a:pt x="0" y="12"/>
                      <a:pt x="7" y="23"/>
                      <a:pt x="7" y="23"/>
                    </a:cubicBezTo>
                    <a:cubicBezTo>
                      <a:pt x="13" y="10"/>
                      <a:pt x="7" y="0"/>
                      <a:pt x="7" y="0"/>
                    </a:cubicBezTo>
                    <a:close/>
                    <a:moveTo>
                      <a:pt x="7" y="13"/>
                    </a:moveTo>
                    <a:cubicBezTo>
                      <a:pt x="7" y="13"/>
                      <a:pt x="9" y="17"/>
                      <a:pt x="7" y="22"/>
                    </a:cubicBezTo>
                    <a:cubicBezTo>
                      <a:pt x="7" y="22"/>
                      <a:pt x="5" y="18"/>
                      <a:pt x="7" y="13"/>
                    </a:cubicBezTo>
                    <a:close/>
                    <a:moveTo>
                      <a:pt x="7" y="10"/>
                    </a:moveTo>
                    <a:cubicBezTo>
                      <a:pt x="5" y="14"/>
                      <a:pt x="5" y="17"/>
                      <a:pt x="6" y="20"/>
                    </a:cubicBezTo>
                    <a:cubicBezTo>
                      <a:pt x="5" y="17"/>
                      <a:pt x="4" y="11"/>
                      <a:pt x="7" y="5"/>
                    </a:cubicBezTo>
                    <a:cubicBezTo>
                      <a:pt x="7" y="5"/>
                      <a:pt x="10" y="11"/>
                      <a:pt x="8" y="19"/>
                    </a:cubicBezTo>
                    <a:cubicBezTo>
                      <a:pt x="9" y="14"/>
                      <a:pt x="7" y="10"/>
                      <a:pt x="7" y="10"/>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59" name="Freeform 112"/>
              <p:cNvSpPr>
                <a:spLocks noEditPoints="1"/>
              </p:cNvSpPr>
              <p:nvPr>
                <p:custDataLst>
                  <p:tags r:id="rId60"/>
                </p:custDataLst>
              </p:nvPr>
            </p:nvSpPr>
            <p:spPr bwMode="auto">
              <a:xfrm>
                <a:off x="6486525" y="4294188"/>
                <a:ext cx="228600" cy="407988"/>
              </a:xfrm>
              <a:custGeom>
                <a:avLst/>
                <a:gdLst>
                  <a:gd name="T0" fmla="*/ 6 w 12"/>
                  <a:gd name="T1" fmla="*/ 22 h 22"/>
                  <a:gd name="T2" fmla="*/ 6 w 12"/>
                  <a:gd name="T3" fmla="*/ 0 h 22"/>
                  <a:gd name="T4" fmla="*/ 6 w 12"/>
                  <a:gd name="T5" fmla="*/ 22 h 22"/>
                  <a:gd name="T6" fmla="*/ 6 w 12"/>
                  <a:gd name="T7" fmla="*/ 9 h 22"/>
                  <a:gd name="T8" fmla="*/ 6 w 12"/>
                  <a:gd name="T9" fmla="*/ 1 h 22"/>
                  <a:gd name="T10" fmla="*/ 6 w 12"/>
                  <a:gd name="T11" fmla="*/ 9 h 22"/>
                  <a:gd name="T12" fmla="*/ 6 w 12"/>
                  <a:gd name="T13" fmla="*/ 12 h 22"/>
                  <a:gd name="T14" fmla="*/ 7 w 12"/>
                  <a:gd name="T15" fmla="*/ 3 h 22"/>
                  <a:gd name="T16" fmla="*/ 6 w 12"/>
                  <a:gd name="T17" fmla="*/ 17 h 22"/>
                  <a:gd name="T18" fmla="*/ 5 w 12"/>
                  <a:gd name="T19" fmla="*/ 3 h 22"/>
                  <a:gd name="T20" fmla="*/ 6 w 12"/>
                  <a:gd name="T21"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2">
                    <a:moveTo>
                      <a:pt x="6" y="22"/>
                    </a:moveTo>
                    <a:cubicBezTo>
                      <a:pt x="12" y="10"/>
                      <a:pt x="6" y="0"/>
                      <a:pt x="6" y="0"/>
                    </a:cubicBezTo>
                    <a:cubicBezTo>
                      <a:pt x="0" y="12"/>
                      <a:pt x="6" y="22"/>
                      <a:pt x="6" y="22"/>
                    </a:cubicBezTo>
                    <a:close/>
                    <a:moveTo>
                      <a:pt x="6" y="9"/>
                    </a:moveTo>
                    <a:cubicBezTo>
                      <a:pt x="6" y="9"/>
                      <a:pt x="4" y="5"/>
                      <a:pt x="6" y="1"/>
                    </a:cubicBezTo>
                    <a:cubicBezTo>
                      <a:pt x="6" y="1"/>
                      <a:pt x="8" y="4"/>
                      <a:pt x="6" y="9"/>
                    </a:cubicBezTo>
                    <a:close/>
                    <a:moveTo>
                      <a:pt x="6" y="12"/>
                    </a:moveTo>
                    <a:cubicBezTo>
                      <a:pt x="7" y="8"/>
                      <a:pt x="7" y="5"/>
                      <a:pt x="7" y="3"/>
                    </a:cubicBezTo>
                    <a:cubicBezTo>
                      <a:pt x="8" y="5"/>
                      <a:pt x="9" y="11"/>
                      <a:pt x="6" y="17"/>
                    </a:cubicBezTo>
                    <a:cubicBezTo>
                      <a:pt x="6" y="17"/>
                      <a:pt x="2" y="11"/>
                      <a:pt x="5" y="3"/>
                    </a:cubicBezTo>
                    <a:cubicBezTo>
                      <a:pt x="4" y="8"/>
                      <a:pt x="6" y="12"/>
                      <a:pt x="6" y="12"/>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60" name="Freeform 113"/>
              <p:cNvSpPr>
                <a:spLocks noEditPoints="1"/>
              </p:cNvSpPr>
              <p:nvPr>
                <p:custDataLst>
                  <p:tags r:id="rId61"/>
                </p:custDataLst>
              </p:nvPr>
            </p:nvSpPr>
            <p:spPr bwMode="auto">
              <a:xfrm>
                <a:off x="6657975" y="4387850"/>
                <a:ext cx="95250" cy="185738"/>
              </a:xfrm>
              <a:custGeom>
                <a:avLst/>
                <a:gdLst>
                  <a:gd name="T0" fmla="*/ 5 w 5"/>
                  <a:gd name="T1" fmla="*/ 10 h 10"/>
                  <a:gd name="T2" fmla="*/ 0 w 5"/>
                  <a:gd name="T3" fmla="*/ 0 h 10"/>
                  <a:gd name="T4" fmla="*/ 5 w 5"/>
                  <a:gd name="T5" fmla="*/ 10 h 10"/>
                  <a:gd name="T6" fmla="*/ 2 w 5"/>
                  <a:gd name="T7" fmla="*/ 4 h 10"/>
                  <a:gd name="T8" fmla="*/ 0 w 5"/>
                  <a:gd name="T9" fmla="*/ 0 h 10"/>
                  <a:gd name="T10" fmla="*/ 2 w 5"/>
                  <a:gd name="T11" fmla="*/ 4 h 10"/>
                  <a:gd name="T12" fmla="*/ 3 w 5"/>
                  <a:gd name="T13" fmla="*/ 6 h 10"/>
                  <a:gd name="T14" fmla="*/ 1 w 5"/>
                  <a:gd name="T15" fmla="*/ 1 h 10"/>
                  <a:gd name="T16" fmla="*/ 4 w 5"/>
                  <a:gd name="T17" fmla="*/ 8 h 10"/>
                  <a:gd name="T18" fmla="*/ 0 w 5"/>
                  <a:gd name="T19" fmla="*/ 2 h 10"/>
                  <a:gd name="T20" fmla="*/ 3 w 5"/>
                  <a:gd name="T21"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0">
                    <a:moveTo>
                      <a:pt x="5" y="10"/>
                    </a:moveTo>
                    <a:cubicBezTo>
                      <a:pt x="5" y="3"/>
                      <a:pt x="0" y="0"/>
                      <a:pt x="0" y="0"/>
                    </a:cubicBezTo>
                    <a:cubicBezTo>
                      <a:pt x="0" y="7"/>
                      <a:pt x="5" y="10"/>
                      <a:pt x="5" y="10"/>
                    </a:cubicBezTo>
                    <a:close/>
                    <a:moveTo>
                      <a:pt x="2" y="4"/>
                    </a:moveTo>
                    <a:cubicBezTo>
                      <a:pt x="2" y="4"/>
                      <a:pt x="1" y="3"/>
                      <a:pt x="0" y="0"/>
                    </a:cubicBezTo>
                    <a:cubicBezTo>
                      <a:pt x="0" y="0"/>
                      <a:pt x="2" y="2"/>
                      <a:pt x="2" y="4"/>
                    </a:cubicBezTo>
                    <a:close/>
                    <a:moveTo>
                      <a:pt x="3" y="6"/>
                    </a:moveTo>
                    <a:cubicBezTo>
                      <a:pt x="3" y="3"/>
                      <a:pt x="2" y="2"/>
                      <a:pt x="1" y="1"/>
                    </a:cubicBezTo>
                    <a:cubicBezTo>
                      <a:pt x="2" y="2"/>
                      <a:pt x="4" y="4"/>
                      <a:pt x="4" y="8"/>
                    </a:cubicBezTo>
                    <a:cubicBezTo>
                      <a:pt x="4" y="8"/>
                      <a:pt x="1" y="6"/>
                      <a:pt x="0" y="2"/>
                    </a:cubicBezTo>
                    <a:cubicBezTo>
                      <a:pt x="1" y="4"/>
                      <a:pt x="3" y="6"/>
                      <a:pt x="3" y="6"/>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61" name="Freeform 114"/>
              <p:cNvSpPr>
                <a:spLocks noEditPoints="1"/>
              </p:cNvSpPr>
              <p:nvPr>
                <p:custDataLst>
                  <p:tags r:id="rId62"/>
                </p:custDataLst>
              </p:nvPr>
            </p:nvSpPr>
            <p:spPr bwMode="auto">
              <a:xfrm>
                <a:off x="6448425" y="4387850"/>
                <a:ext cx="95250" cy="185738"/>
              </a:xfrm>
              <a:custGeom>
                <a:avLst/>
                <a:gdLst>
                  <a:gd name="T0" fmla="*/ 5 w 5"/>
                  <a:gd name="T1" fmla="*/ 0 h 10"/>
                  <a:gd name="T2" fmla="*/ 0 w 5"/>
                  <a:gd name="T3" fmla="*/ 10 h 10"/>
                  <a:gd name="T4" fmla="*/ 5 w 5"/>
                  <a:gd name="T5" fmla="*/ 0 h 10"/>
                  <a:gd name="T6" fmla="*/ 5 w 5"/>
                  <a:gd name="T7" fmla="*/ 1 h 10"/>
                  <a:gd name="T8" fmla="*/ 3 w 5"/>
                  <a:gd name="T9" fmla="*/ 4 h 10"/>
                  <a:gd name="T10" fmla="*/ 5 w 5"/>
                  <a:gd name="T11" fmla="*/ 1 h 10"/>
                  <a:gd name="T12" fmla="*/ 5 w 5"/>
                  <a:gd name="T13" fmla="*/ 2 h 10"/>
                  <a:gd name="T14" fmla="*/ 1 w 5"/>
                  <a:gd name="T15" fmla="*/ 8 h 10"/>
                  <a:gd name="T16" fmla="*/ 4 w 5"/>
                  <a:gd name="T17" fmla="*/ 1 h 10"/>
                  <a:gd name="T18" fmla="*/ 2 w 5"/>
                  <a:gd name="T19" fmla="*/ 6 h 10"/>
                  <a:gd name="T20" fmla="*/ 5 w 5"/>
                  <a:gd name="T21"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0">
                    <a:moveTo>
                      <a:pt x="5" y="0"/>
                    </a:moveTo>
                    <a:cubicBezTo>
                      <a:pt x="5" y="0"/>
                      <a:pt x="0" y="3"/>
                      <a:pt x="0" y="10"/>
                    </a:cubicBezTo>
                    <a:cubicBezTo>
                      <a:pt x="0" y="10"/>
                      <a:pt x="5" y="7"/>
                      <a:pt x="5" y="0"/>
                    </a:cubicBezTo>
                    <a:close/>
                    <a:moveTo>
                      <a:pt x="5" y="1"/>
                    </a:moveTo>
                    <a:cubicBezTo>
                      <a:pt x="4" y="3"/>
                      <a:pt x="3" y="4"/>
                      <a:pt x="3" y="4"/>
                    </a:cubicBezTo>
                    <a:cubicBezTo>
                      <a:pt x="3" y="2"/>
                      <a:pt x="5" y="1"/>
                      <a:pt x="5" y="1"/>
                    </a:cubicBezTo>
                    <a:close/>
                    <a:moveTo>
                      <a:pt x="5" y="2"/>
                    </a:moveTo>
                    <a:cubicBezTo>
                      <a:pt x="4" y="6"/>
                      <a:pt x="1" y="8"/>
                      <a:pt x="1" y="8"/>
                    </a:cubicBezTo>
                    <a:cubicBezTo>
                      <a:pt x="1" y="4"/>
                      <a:pt x="3" y="2"/>
                      <a:pt x="4" y="1"/>
                    </a:cubicBezTo>
                    <a:cubicBezTo>
                      <a:pt x="3" y="2"/>
                      <a:pt x="2" y="4"/>
                      <a:pt x="2" y="6"/>
                    </a:cubicBezTo>
                    <a:cubicBezTo>
                      <a:pt x="2" y="6"/>
                      <a:pt x="4" y="4"/>
                      <a:pt x="5" y="2"/>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62" name="Freeform 115"/>
              <p:cNvSpPr>
                <a:spLocks noEditPoints="1"/>
              </p:cNvSpPr>
              <p:nvPr>
                <p:custDataLst>
                  <p:tags r:id="rId63"/>
                </p:custDataLst>
              </p:nvPr>
            </p:nvSpPr>
            <p:spPr bwMode="auto">
              <a:xfrm>
                <a:off x="6505575" y="4219575"/>
                <a:ext cx="190500" cy="185738"/>
              </a:xfrm>
              <a:custGeom>
                <a:avLst/>
                <a:gdLst>
                  <a:gd name="T0" fmla="*/ 5 w 10"/>
                  <a:gd name="T1" fmla="*/ 10 h 10"/>
                  <a:gd name="T2" fmla="*/ 10 w 10"/>
                  <a:gd name="T3" fmla="*/ 5 h 10"/>
                  <a:gd name="T4" fmla="*/ 5 w 10"/>
                  <a:gd name="T5" fmla="*/ 0 h 10"/>
                  <a:gd name="T6" fmla="*/ 0 w 10"/>
                  <a:gd name="T7" fmla="*/ 5 h 10"/>
                  <a:gd name="T8" fmla="*/ 5 w 10"/>
                  <a:gd name="T9" fmla="*/ 10 h 10"/>
                  <a:gd name="T10" fmla="*/ 5 w 10"/>
                  <a:gd name="T11" fmla="*/ 1 h 10"/>
                  <a:gd name="T12" fmla="*/ 8 w 10"/>
                  <a:gd name="T13" fmla="*/ 4 h 10"/>
                  <a:gd name="T14" fmla="*/ 5 w 10"/>
                  <a:gd name="T15" fmla="*/ 8 h 10"/>
                  <a:gd name="T16" fmla="*/ 2 w 10"/>
                  <a:gd name="T17" fmla="*/ 4 h 10"/>
                  <a:gd name="T18" fmla="*/ 5 w 10"/>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5" y="10"/>
                    </a:moveTo>
                    <a:cubicBezTo>
                      <a:pt x="8" y="10"/>
                      <a:pt x="10" y="8"/>
                      <a:pt x="10" y="5"/>
                    </a:cubicBezTo>
                    <a:cubicBezTo>
                      <a:pt x="10" y="3"/>
                      <a:pt x="8" y="0"/>
                      <a:pt x="5" y="0"/>
                    </a:cubicBezTo>
                    <a:cubicBezTo>
                      <a:pt x="2" y="0"/>
                      <a:pt x="0" y="3"/>
                      <a:pt x="0" y="5"/>
                    </a:cubicBezTo>
                    <a:cubicBezTo>
                      <a:pt x="0" y="8"/>
                      <a:pt x="2" y="10"/>
                      <a:pt x="5" y="10"/>
                    </a:cubicBezTo>
                    <a:close/>
                    <a:moveTo>
                      <a:pt x="5" y="1"/>
                    </a:moveTo>
                    <a:cubicBezTo>
                      <a:pt x="7" y="1"/>
                      <a:pt x="8" y="2"/>
                      <a:pt x="8" y="4"/>
                    </a:cubicBezTo>
                    <a:cubicBezTo>
                      <a:pt x="8" y="6"/>
                      <a:pt x="7" y="8"/>
                      <a:pt x="5" y="8"/>
                    </a:cubicBezTo>
                    <a:cubicBezTo>
                      <a:pt x="3" y="8"/>
                      <a:pt x="2" y="6"/>
                      <a:pt x="2" y="4"/>
                    </a:cubicBezTo>
                    <a:cubicBezTo>
                      <a:pt x="2" y="2"/>
                      <a:pt x="3" y="1"/>
                      <a:pt x="5" y="1"/>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63" name="Freeform 116"/>
              <p:cNvSpPr>
                <a:spLocks noEditPoints="1"/>
              </p:cNvSpPr>
              <p:nvPr>
                <p:custDataLst>
                  <p:tags r:id="rId64"/>
                </p:custDataLst>
              </p:nvPr>
            </p:nvSpPr>
            <p:spPr bwMode="auto">
              <a:xfrm>
                <a:off x="6905625" y="4219575"/>
                <a:ext cx="133350" cy="223838"/>
              </a:xfrm>
              <a:custGeom>
                <a:avLst/>
                <a:gdLst>
                  <a:gd name="T0" fmla="*/ 3 w 7"/>
                  <a:gd name="T1" fmla="*/ 12 h 12"/>
                  <a:gd name="T2" fmla="*/ 3 w 7"/>
                  <a:gd name="T3" fmla="*/ 0 h 12"/>
                  <a:gd name="T4" fmla="*/ 3 w 7"/>
                  <a:gd name="T5" fmla="*/ 12 h 12"/>
                  <a:gd name="T6" fmla="*/ 3 w 7"/>
                  <a:gd name="T7" fmla="*/ 5 h 12"/>
                  <a:gd name="T8" fmla="*/ 3 w 7"/>
                  <a:gd name="T9" fmla="*/ 0 h 12"/>
                  <a:gd name="T10" fmla="*/ 3 w 7"/>
                  <a:gd name="T11" fmla="*/ 5 h 12"/>
                  <a:gd name="T12" fmla="*/ 3 w 7"/>
                  <a:gd name="T13" fmla="*/ 7 h 12"/>
                  <a:gd name="T14" fmla="*/ 4 w 7"/>
                  <a:gd name="T15" fmla="*/ 1 h 12"/>
                  <a:gd name="T16" fmla="*/ 3 w 7"/>
                  <a:gd name="T17" fmla="*/ 9 h 12"/>
                  <a:gd name="T18" fmla="*/ 3 w 7"/>
                  <a:gd name="T19" fmla="*/ 2 h 12"/>
                  <a:gd name="T20" fmla="*/ 3 w 7"/>
                  <a:gd name="T21"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2">
                    <a:moveTo>
                      <a:pt x="3" y="12"/>
                    </a:moveTo>
                    <a:cubicBezTo>
                      <a:pt x="7" y="6"/>
                      <a:pt x="3" y="0"/>
                      <a:pt x="3" y="0"/>
                    </a:cubicBezTo>
                    <a:cubicBezTo>
                      <a:pt x="0" y="7"/>
                      <a:pt x="3" y="12"/>
                      <a:pt x="3" y="12"/>
                    </a:cubicBezTo>
                    <a:close/>
                    <a:moveTo>
                      <a:pt x="3" y="5"/>
                    </a:moveTo>
                    <a:cubicBezTo>
                      <a:pt x="3" y="5"/>
                      <a:pt x="2" y="3"/>
                      <a:pt x="3" y="0"/>
                    </a:cubicBezTo>
                    <a:cubicBezTo>
                      <a:pt x="3" y="0"/>
                      <a:pt x="4" y="2"/>
                      <a:pt x="3" y="5"/>
                    </a:cubicBezTo>
                    <a:close/>
                    <a:moveTo>
                      <a:pt x="3" y="7"/>
                    </a:moveTo>
                    <a:cubicBezTo>
                      <a:pt x="4" y="4"/>
                      <a:pt x="4" y="3"/>
                      <a:pt x="4" y="1"/>
                    </a:cubicBezTo>
                    <a:cubicBezTo>
                      <a:pt x="4" y="3"/>
                      <a:pt x="5" y="6"/>
                      <a:pt x="3" y="9"/>
                    </a:cubicBezTo>
                    <a:cubicBezTo>
                      <a:pt x="3" y="9"/>
                      <a:pt x="1" y="6"/>
                      <a:pt x="3" y="2"/>
                    </a:cubicBezTo>
                    <a:cubicBezTo>
                      <a:pt x="2" y="4"/>
                      <a:pt x="3" y="7"/>
                      <a:pt x="3" y="7"/>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64" name="Freeform 117"/>
              <p:cNvSpPr>
                <a:spLocks noEditPoints="1"/>
              </p:cNvSpPr>
              <p:nvPr>
                <p:custDataLst>
                  <p:tags r:id="rId65"/>
                </p:custDataLst>
              </p:nvPr>
            </p:nvSpPr>
            <p:spPr bwMode="auto">
              <a:xfrm>
                <a:off x="6981825" y="4238625"/>
                <a:ext cx="57150" cy="93663"/>
              </a:xfrm>
              <a:custGeom>
                <a:avLst/>
                <a:gdLst>
                  <a:gd name="T0" fmla="*/ 3 w 3"/>
                  <a:gd name="T1" fmla="*/ 5 h 5"/>
                  <a:gd name="T2" fmla="*/ 0 w 3"/>
                  <a:gd name="T3" fmla="*/ 0 h 5"/>
                  <a:gd name="T4" fmla="*/ 3 w 3"/>
                  <a:gd name="T5" fmla="*/ 5 h 5"/>
                  <a:gd name="T6" fmla="*/ 1 w 3"/>
                  <a:gd name="T7" fmla="*/ 2 h 5"/>
                  <a:gd name="T8" fmla="*/ 0 w 3"/>
                  <a:gd name="T9" fmla="*/ 0 h 5"/>
                  <a:gd name="T10" fmla="*/ 1 w 3"/>
                  <a:gd name="T11" fmla="*/ 2 h 5"/>
                  <a:gd name="T12" fmla="*/ 2 w 3"/>
                  <a:gd name="T13" fmla="*/ 2 h 5"/>
                  <a:gd name="T14" fmla="*/ 1 w 3"/>
                  <a:gd name="T15" fmla="*/ 0 h 5"/>
                  <a:gd name="T16" fmla="*/ 2 w 3"/>
                  <a:gd name="T17" fmla="*/ 4 h 5"/>
                  <a:gd name="T18" fmla="*/ 0 w 3"/>
                  <a:gd name="T19" fmla="*/ 0 h 5"/>
                  <a:gd name="T20" fmla="*/ 2 w 3"/>
                  <a:gd name="T2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5">
                    <a:moveTo>
                      <a:pt x="3" y="5"/>
                    </a:moveTo>
                    <a:cubicBezTo>
                      <a:pt x="3" y="1"/>
                      <a:pt x="0" y="0"/>
                      <a:pt x="0" y="0"/>
                    </a:cubicBezTo>
                    <a:cubicBezTo>
                      <a:pt x="0" y="3"/>
                      <a:pt x="3" y="5"/>
                      <a:pt x="3" y="5"/>
                    </a:cubicBezTo>
                    <a:close/>
                    <a:moveTo>
                      <a:pt x="1" y="2"/>
                    </a:moveTo>
                    <a:cubicBezTo>
                      <a:pt x="1" y="2"/>
                      <a:pt x="0" y="1"/>
                      <a:pt x="0" y="0"/>
                    </a:cubicBezTo>
                    <a:cubicBezTo>
                      <a:pt x="0" y="0"/>
                      <a:pt x="1" y="0"/>
                      <a:pt x="1" y="2"/>
                    </a:cubicBezTo>
                    <a:close/>
                    <a:moveTo>
                      <a:pt x="2" y="2"/>
                    </a:moveTo>
                    <a:cubicBezTo>
                      <a:pt x="2" y="1"/>
                      <a:pt x="1" y="1"/>
                      <a:pt x="1" y="0"/>
                    </a:cubicBezTo>
                    <a:cubicBezTo>
                      <a:pt x="1" y="1"/>
                      <a:pt x="2" y="2"/>
                      <a:pt x="2" y="4"/>
                    </a:cubicBezTo>
                    <a:cubicBezTo>
                      <a:pt x="2" y="4"/>
                      <a:pt x="1" y="3"/>
                      <a:pt x="0" y="0"/>
                    </a:cubicBezTo>
                    <a:cubicBezTo>
                      <a:pt x="1" y="2"/>
                      <a:pt x="2" y="2"/>
                      <a:pt x="2" y="2"/>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65" name="Freeform 118"/>
              <p:cNvSpPr>
                <a:spLocks noEditPoints="1"/>
              </p:cNvSpPr>
              <p:nvPr>
                <p:custDataLst>
                  <p:tags r:id="rId66"/>
                </p:custDataLst>
              </p:nvPr>
            </p:nvSpPr>
            <p:spPr bwMode="auto">
              <a:xfrm>
                <a:off x="6905625" y="4238625"/>
                <a:ext cx="38100" cy="93663"/>
              </a:xfrm>
              <a:custGeom>
                <a:avLst/>
                <a:gdLst>
                  <a:gd name="T0" fmla="*/ 2 w 2"/>
                  <a:gd name="T1" fmla="*/ 0 h 5"/>
                  <a:gd name="T2" fmla="*/ 0 w 2"/>
                  <a:gd name="T3" fmla="*/ 5 h 5"/>
                  <a:gd name="T4" fmla="*/ 2 w 2"/>
                  <a:gd name="T5" fmla="*/ 0 h 5"/>
                  <a:gd name="T6" fmla="*/ 2 w 2"/>
                  <a:gd name="T7" fmla="*/ 0 h 5"/>
                  <a:gd name="T8" fmla="*/ 1 w 2"/>
                  <a:gd name="T9" fmla="*/ 2 h 5"/>
                  <a:gd name="T10" fmla="*/ 2 w 2"/>
                  <a:gd name="T11" fmla="*/ 0 h 5"/>
                  <a:gd name="T12" fmla="*/ 2 w 2"/>
                  <a:gd name="T13" fmla="*/ 0 h 5"/>
                  <a:gd name="T14" fmla="*/ 0 w 2"/>
                  <a:gd name="T15" fmla="*/ 4 h 5"/>
                  <a:gd name="T16" fmla="*/ 2 w 2"/>
                  <a:gd name="T17" fmla="*/ 0 h 5"/>
                  <a:gd name="T18" fmla="*/ 1 w 2"/>
                  <a:gd name="T19" fmla="*/ 3 h 5"/>
                  <a:gd name="T20" fmla="*/ 2 w 2"/>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5">
                    <a:moveTo>
                      <a:pt x="2" y="0"/>
                    </a:moveTo>
                    <a:cubicBezTo>
                      <a:pt x="2" y="0"/>
                      <a:pt x="0" y="1"/>
                      <a:pt x="0" y="5"/>
                    </a:cubicBezTo>
                    <a:cubicBezTo>
                      <a:pt x="0" y="5"/>
                      <a:pt x="2" y="3"/>
                      <a:pt x="2" y="0"/>
                    </a:cubicBezTo>
                    <a:close/>
                    <a:moveTo>
                      <a:pt x="2" y="0"/>
                    </a:moveTo>
                    <a:cubicBezTo>
                      <a:pt x="2" y="1"/>
                      <a:pt x="1" y="2"/>
                      <a:pt x="1" y="2"/>
                    </a:cubicBezTo>
                    <a:cubicBezTo>
                      <a:pt x="1" y="0"/>
                      <a:pt x="2" y="0"/>
                      <a:pt x="2" y="0"/>
                    </a:cubicBezTo>
                    <a:close/>
                    <a:moveTo>
                      <a:pt x="2" y="0"/>
                    </a:moveTo>
                    <a:cubicBezTo>
                      <a:pt x="2" y="3"/>
                      <a:pt x="0" y="4"/>
                      <a:pt x="0" y="4"/>
                    </a:cubicBezTo>
                    <a:cubicBezTo>
                      <a:pt x="0" y="2"/>
                      <a:pt x="1" y="1"/>
                      <a:pt x="2" y="0"/>
                    </a:cubicBezTo>
                    <a:cubicBezTo>
                      <a:pt x="1" y="1"/>
                      <a:pt x="1" y="1"/>
                      <a:pt x="1" y="3"/>
                    </a:cubicBezTo>
                    <a:cubicBezTo>
                      <a:pt x="1" y="3"/>
                      <a:pt x="2" y="2"/>
                      <a:pt x="2" y="0"/>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66" name="Freeform 119"/>
              <p:cNvSpPr>
                <a:spLocks noEditPoints="1"/>
              </p:cNvSpPr>
              <p:nvPr>
                <p:custDataLst>
                  <p:tags r:id="rId67"/>
                </p:custDataLst>
              </p:nvPr>
            </p:nvSpPr>
            <p:spPr bwMode="auto">
              <a:xfrm>
                <a:off x="6161088" y="4219575"/>
                <a:ext cx="134937" cy="223838"/>
              </a:xfrm>
              <a:custGeom>
                <a:avLst/>
                <a:gdLst>
                  <a:gd name="T0" fmla="*/ 4 w 7"/>
                  <a:gd name="T1" fmla="*/ 12 h 12"/>
                  <a:gd name="T2" fmla="*/ 4 w 7"/>
                  <a:gd name="T3" fmla="*/ 0 h 12"/>
                  <a:gd name="T4" fmla="*/ 4 w 7"/>
                  <a:gd name="T5" fmla="*/ 12 h 12"/>
                  <a:gd name="T6" fmla="*/ 4 w 7"/>
                  <a:gd name="T7" fmla="*/ 5 h 12"/>
                  <a:gd name="T8" fmla="*/ 4 w 7"/>
                  <a:gd name="T9" fmla="*/ 0 h 12"/>
                  <a:gd name="T10" fmla="*/ 4 w 7"/>
                  <a:gd name="T11" fmla="*/ 5 h 12"/>
                  <a:gd name="T12" fmla="*/ 4 w 7"/>
                  <a:gd name="T13" fmla="*/ 7 h 12"/>
                  <a:gd name="T14" fmla="*/ 4 w 7"/>
                  <a:gd name="T15" fmla="*/ 1 h 12"/>
                  <a:gd name="T16" fmla="*/ 4 w 7"/>
                  <a:gd name="T17" fmla="*/ 9 h 12"/>
                  <a:gd name="T18" fmla="*/ 3 w 7"/>
                  <a:gd name="T19" fmla="*/ 2 h 12"/>
                  <a:gd name="T20" fmla="*/ 4 w 7"/>
                  <a:gd name="T21"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2">
                    <a:moveTo>
                      <a:pt x="4" y="12"/>
                    </a:moveTo>
                    <a:cubicBezTo>
                      <a:pt x="7" y="6"/>
                      <a:pt x="4" y="0"/>
                      <a:pt x="4" y="0"/>
                    </a:cubicBezTo>
                    <a:cubicBezTo>
                      <a:pt x="0" y="7"/>
                      <a:pt x="4" y="12"/>
                      <a:pt x="4" y="12"/>
                    </a:cubicBezTo>
                    <a:close/>
                    <a:moveTo>
                      <a:pt x="4" y="5"/>
                    </a:moveTo>
                    <a:cubicBezTo>
                      <a:pt x="4" y="5"/>
                      <a:pt x="3" y="3"/>
                      <a:pt x="4" y="0"/>
                    </a:cubicBezTo>
                    <a:cubicBezTo>
                      <a:pt x="4" y="0"/>
                      <a:pt x="5" y="2"/>
                      <a:pt x="4" y="5"/>
                    </a:cubicBezTo>
                    <a:close/>
                    <a:moveTo>
                      <a:pt x="4" y="7"/>
                    </a:moveTo>
                    <a:cubicBezTo>
                      <a:pt x="4" y="4"/>
                      <a:pt x="4" y="3"/>
                      <a:pt x="4" y="1"/>
                    </a:cubicBezTo>
                    <a:cubicBezTo>
                      <a:pt x="5" y="3"/>
                      <a:pt x="5" y="6"/>
                      <a:pt x="4" y="9"/>
                    </a:cubicBezTo>
                    <a:cubicBezTo>
                      <a:pt x="4" y="9"/>
                      <a:pt x="2" y="6"/>
                      <a:pt x="3" y="2"/>
                    </a:cubicBezTo>
                    <a:cubicBezTo>
                      <a:pt x="3" y="4"/>
                      <a:pt x="4" y="7"/>
                      <a:pt x="4" y="7"/>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67" name="Freeform 120"/>
              <p:cNvSpPr>
                <a:spLocks noEditPoints="1"/>
              </p:cNvSpPr>
              <p:nvPr>
                <p:custDataLst>
                  <p:tags r:id="rId68"/>
                </p:custDataLst>
              </p:nvPr>
            </p:nvSpPr>
            <p:spPr bwMode="auto">
              <a:xfrm>
                <a:off x="6256338" y="4238625"/>
                <a:ext cx="39687" cy="93663"/>
              </a:xfrm>
              <a:custGeom>
                <a:avLst/>
                <a:gdLst>
                  <a:gd name="T0" fmla="*/ 2 w 2"/>
                  <a:gd name="T1" fmla="*/ 5 h 5"/>
                  <a:gd name="T2" fmla="*/ 0 w 2"/>
                  <a:gd name="T3" fmla="*/ 0 h 5"/>
                  <a:gd name="T4" fmla="*/ 2 w 2"/>
                  <a:gd name="T5" fmla="*/ 5 h 5"/>
                  <a:gd name="T6" fmla="*/ 1 w 2"/>
                  <a:gd name="T7" fmla="*/ 2 h 5"/>
                  <a:gd name="T8" fmla="*/ 0 w 2"/>
                  <a:gd name="T9" fmla="*/ 0 h 5"/>
                  <a:gd name="T10" fmla="*/ 1 w 2"/>
                  <a:gd name="T11" fmla="*/ 2 h 5"/>
                  <a:gd name="T12" fmla="*/ 1 w 2"/>
                  <a:gd name="T13" fmla="*/ 2 h 5"/>
                  <a:gd name="T14" fmla="*/ 0 w 2"/>
                  <a:gd name="T15" fmla="*/ 0 h 5"/>
                  <a:gd name="T16" fmla="*/ 2 w 2"/>
                  <a:gd name="T17" fmla="*/ 4 h 5"/>
                  <a:gd name="T18" fmla="*/ 0 w 2"/>
                  <a:gd name="T19" fmla="*/ 0 h 5"/>
                  <a:gd name="T20" fmla="*/ 1 w 2"/>
                  <a:gd name="T2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5">
                    <a:moveTo>
                      <a:pt x="2" y="5"/>
                    </a:moveTo>
                    <a:cubicBezTo>
                      <a:pt x="2" y="1"/>
                      <a:pt x="0" y="0"/>
                      <a:pt x="0" y="0"/>
                    </a:cubicBezTo>
                    <a:cubicBezTo>
                      <a:pt x="0" y="3"/>
                      <a:pt x="2" y="5"/>
                      <a:pt x="2" y="5"/>
                    </a:cubicBezTo>
                    <a:close/>
                    <a:moveTo>
                      <a:pt x="1" y="2"/>
                    </a:moveTo>
                    <a:cubicBezTo>
                      <a:pt x="1" y="2"/>
                      <a:pt x="0" y="1"/>
                      <a:pt x="0" y="0"/>
                    </a:cubicBezTo>
                    <a:cubicBezTo>
                      <a:pt x="0" y="0"/>
                      <a:pt x="1" y="0"/>
                      <a:pt x="1" y="2"/>
                    </a:cubicBezTo>
                    <a:close/>
                    <a:moveTo>
                      <a:pt x="1" y="2"/>
                    </a:moveTo>
                    <a:cubicBezTo>
                      <a:pt x="1" y="1"/>
                      <a:pt x="1" y="1"/>
                      <a:pt x="0" y="0"/>
                    </a:cubicBezTo>
                    <a:cubicBezTo>
                      <a:pt x="1" y="1"/>
                      <a:pt x="2" y="2"/>
                      <a:pt x="2" y="4"/>
                    </a:cubicBezTo>
                    <a:cubicBezTo>
                      <a:pt x="2" y="4"/>
                      <a:pt x="0" y="3"/>
                      <a:pt x="0" y="0"/>
                    </a:cubicBezTo>
                    <a:cubicBezTo>
                      <a:pt x="0" y="2"/>
                      <a:pt x="1" y="2"/>
                      <a:pt x="1" y="2"/>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68" name="Freeform 121"/>
              <p:cNvSpPr>
                <a:spLocks noEditPoints="1"/>
              </p:cNvSpPr>
              <p:nvPr>
                <p:custDataLst>
                  <p:tags r:id="rId69"/>
                </p:custDataLst>
              </p:nvPr>
            </p:nvSpPr>
            <p:spPr bwMode="auto">
              <a:xfrm>
                <a:off x="6161088" y="4238625"/>
                <a:ext cx="57150" cy="93663"/>
              </a:xfrm>
              <a:custGeom>
                <a:avLst/>
                <a:gdLst>
                  <a:gd name="T0" fmla="*/ 3 w 3"/>
                  <a:gd name="T1" fmla="*/ 0 h 5"/>
                  <a:gd name="T2" fmla="*/ 0 w 3"/>
                  <a:gd name="T3" fmla="*/ 5 h 5"/>
                  <a:gd name="T4" fmla="*/ 3 w 3"/>
                  <a:gd name="T5" fmla="*/ 0 h 5"/>
                  <a:gd name="T6" fmla="*/ 3 w 3"/>
                  <a:gd name="T7" fmla="*/ 0 h 5"/>
                  <a:gd name="T8" fmla="*/ 2 w 3"/>
                  <a:gd name="T9" fmla="*/ 2 h 5"/>
                  <a:gd name="T10" fmla="*/ 3 w 3"/>
                  <a:gd name="T11" fmla="*/ 0 h 5"/>
                  <a:gd name="T12" fmla="*/ 3 w 3"/>
                  <a:gd name="T13" fmla="*/ 0 h 5"/>
                  <a:gd name="T14" fmla="*/ 1 w 3"/>
                  <a:gd name="T15" fmla="*/ 4 h 5"/>
                  <a:gd name="T16" fmla="*/ 2 w 3"/>
                  <a:gd name="T17" fmla="*/ 0 h 5"/>
                  <a:gd name="T18" fmla="*/ 1 w 3"/>
                  <a:gd name="T19" fmla="*/ 3 h 5"/>
                  <a:gd name="T20" fmla="*/ 3 w 3"/>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5">
                    <a:moveTo>
                      <a:pt x="3" y="0"/>
                    </a:moveTo>
                    <a:cubicBezTo>
                      <a:pt x="3" y="0"/>
                      <a:pt x="0" y="1"/>
                      <a:pt x="0" y="5"/>
                    </a:cubicBezTo>
                    <a:cubicBezTo>
                      <a:pt x="0" y="5"/>
                      <a:pt x="3" y="3"/>
                      <a:pt x="3" y="0"/>
                    </a:cubicBezTo>
                    <a:close/>
                    <a:moveTo>
                      <a:pt x="3" y="0"/>
                    </a:moveTo>
                    <a:cubicBezTo>
                      <a:pt x="2" y="1"/>
                      <a:pt x="2" y="2"/>
                      <a:pt x="2" y="2"/>
                    </a:cubicBezTo>
                    <a:cubicBezTo>
                      <a:pt x="2" y="0"/>
                      <a:pt x="3" y="0"/>
                      <a:pt x="3" y="0"/>
                    </a:cubicBezTo>
                    <a:close/>
                    <a:moveTo>
                      <a:pt x="3" y="0"/>
                    </a:moveTo>
                    <a:cubicBezTo>
                      <a:pt x="2" y="3"/>
                      <a:pt x="1" y="4"/>
                      <a:pt x="1" y="4"/>
                    </a:cubicBezTo>
                    <a:cubicBezTo>
                      <a:pt x="1" y="2"/>
                      <a:pt x="2" y="1"/>
                      <a:pt x="2" y="0"/>
                    </a:cubicBezTo>
                    <a:cubicBezTo>
                      <a:pt x="2" y="1"/>
                      <a:pt x="1" y="1"/>
                      <a:pt x="1" y="3"/>
                    </a:cubicBezTo>
                    <a:cubicBezTo>
                      <a:pt x="1" y="3"/>
                      <a:pt x="2" y="2"/>
                      <a:pt x="3" y="0"/>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grpSp>
        <p:grpSp>
          <p:nvGrpSpPr>
            <p:cNvPr id="69" name="Group 4"/>
            <p:cNvGrpSpPr>
              <a:grpSpLocks noChangeAspect="1"/>
            </p:cNvGrpSpPr>
            <p:nvPr>
              <p:custDataLst>
                <p:tags r:id="rId70"/>
              </p:custDataLst>
            </p:nvPr>
          </p:nvGrpSpPr>
          <p:grpSpPr>
            <a:xfrm>
              <a:off x="5527033" y="2331223"/>
              <a:ext cx="4515615" cy="151570"/>
              <a:chOff x="1679" y="2040"/>
              <a:chExt cx="4547" cy="146"/>
            </a:xfrm>
          </p:grpSpPr>
          <p:sp>
            <p:nvSpPr>
              <p:cNvPr id="70" name="Rectangle 5"/>
              <p:cNvSpPr>
                <a:spLocks noChangeArrowheads="1"/>
              </p:cNvSpPr>
              <p:nvPr>
                <p:custDataLst>
                  <p:tags r:id="rId71"/>
                </p:custDataLst>
              </p:nvPr>
            </p:nvSpPr>
            <p:spPr bwMode="auto">
              <a:xfrm>
                <a:off x="1740" y="2110"/>
                <a:ext cx="4442" cy="15"/>
              </a:xfrm>
              <a:prstGeom prst="rect">
                <a:avLst/>
              </a:prstGeom>
              <a:solidFill>
                <a:srgbClr val="6E47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400"/>
              </a:p>
            </p:txBody>
          </p:sp>
          <p:sp>
            <p:nvSpPr>
              <p:cNvPr id="71" name="Freeform 6"/>
              <p:cNvSpPr/>
              <p:nvPr>
                <p:custDataLst>
                  <p:tags r:id="rId72"/>
                </p:custDataLst>
              </p:nvPr>
            </p:nvSpPr>
            <p:spPr bwMode="auto">
              <a:xfrm>
                <a:off x="1966" y="2040"/>
                <a:ext cx="264" cy="146"/>
              </a:xfrm>
              <a:custGeom>
                <a:avLst/>
                <a:gdLst>
                  <a:gd name="T0" fmla="*/ 42 w 42"/>
                  <a:gd name="T1" fmla="*/ 10 h 20"/>
                  <a:gd name="T2" fmla="*/ 21 w 42"/>
                  <a:gd name="T3" fmla="*/ 0 h 20"/>
                  <a:gd name="T4" fmla="*/ 0 w 42"/>
                  <a:gd name="T5" fmla="*/ 10 h 20"/>
                  <a:gd name="T6" fmla="*/ 21 w 42"/>
                  <a:gd name="T7" fmla="*/ 20 h 20"/>
                  <a:gd name="T8" fmla="*/ 42 w 42"/>
                  <a:gd name="T9" fmla="*/ 10 h 20"/>
                </a:gdLst>
                <a:ahLst/>
                <a:cxnLst>
                  <a:cxn ang="0">
                    <a:pos x="T0" y="T1"/>
                  </a:cxn>
                  <a:cxn ang="0">
                    <a:pos x="T2" y="T3"/>
                  </a:cxn>
                  <a:cxn ang="0">
                    <a:pos x="T4" y="T5"/>
                  </a:cxn>
                  <a:cxn ang="0">
                    <a:pos x="T6" y="T7"/>
                  </a:cxn>
                  <a:cxn ang="0">
                    <a:pos x="T8" y="T9"/>
                  </a:cxn>
                </a:cxnLst>
                <a:rect l="0" t="0" r="r" b="b"/>
                <a:pathLst>
                  <a:path w="42" h="20">
                    <a:moveTo>
                      <a:pt x="42" y="10"/>
                    </a:moveTo>
                    <a:cubicBezTo>
                      <a:pt x="28" y="8"/>
                      <a:pt x="25" y="7"/>
                      <a:pt x="21" y="0"/>
                    </a:cubicBezTo>
                    <a:cubicBezTo>
                      <a:pt x="17" y="7"/>
                      <a:pt x="14" y="8"/>
                      <a:pt x="0" y="10"/>
                    </a:cubicBezTo>
                    <a:cubicBezTo>
                      <a:pt x="14" y="12"/>
                      <a:pt x="17" y="13"/>
                      <a:pt x="21" y="20"/>
                    </a:cubicBezTo>
                    <a:cubicBezTo>
                      <a:pt x="25" y="13"/>
                      <a:pt x="28" y="12"/>
                      <a:pt x="42" y="10"/>
                    </a:cubicBezTo>
                    <a:close/>
                  </a:path>
                </a:pathLst>
              </a:custGeom>
              <a:solidFill>
                <a:srgbClr val="6E47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72" name="Freeform 7"/>
              <p:cNvSpPr/>
              <p:nvPr>
                <p:custDataLst>
                  <p:tags r:id="rId73"/>
                </p:custDataLst>
              </p:nvPr>
            </p:nvSpPr>
            <p:spPr bwMode="auto">
              <a:xfrm>
                <a:off x="1822" y="2062"/>
                <a:ext cx="201" cy="110"/>
              </a:xfrm>
              <a:custGeom>
                <a:avLst/>
                <a:gdLst>
                  <a:gd name="T0" fmla="*/ 32 w 32"/>
                  <a:gd name="T1" fmla="*/ 7 h 15"/>
                  <a:gd name="T2" fmla="*/ 16 w 32"/>
                  <a:gd name="T3" fmla="*/ 0 h 15"/>
                  <a:gd name="T4" fmla="*/ 0 w 32"/>
                  <a:gd name="T5" fmla="*/ 7 h 15"/>
                  <a:gd name="T6" fmla="*/ 16 w 32"/>
                  <a:gd name="T7" fmla="*/ 15 h 15"/>
                  <a:gd name="T8" fmla="*/ 32 w 32"/>
                  <a:gd name="T9" fmla="*/ 7 h 15"/>
                </a:gdLst>
                <a:ahLst/>
                <a:cxnLst>
                  <a:cxn ang="0">
                    <a:pos x="T0" y="T1"/>
                  </a:cxn>
                  <a:cxn ang="0">
                    <a:pos x="T2" y="T3"/>
                  </a:cxn>
                  <a:cxn ang="0">
                    <a:pos x="T4" y="T5"/>
                  </a:cxn>
                  <a:cxn ang="0">
                    <a:pos x="T6" y="T7"/>
                  </a:cxn>
                  <a:cxn ang="0">
                    <a:pos x="T8" y="T9"/>
                  </a:cxn>
                </a:cxnLst>
                <a:rect l="0" t="0" r="r" b="b"/>
                <a:pathLst>
                  <a:path w="32" h="15">
                    <a:moveTo>
                      <a:pt x="32" y="7"/>
                    </a:moveTo>
                    <a:cubicBezTo>
                      <a:pt x="21" y="6"/>
                      <a:pt x="19" y="4"/>
                      <a:pt x="16" y="0"/>
                    </a:cubicBezTo>
                    <a:cubicBezTo>
                      <a:pt x="13" y="4"/>
                      <a:pt x="11" y="6"/>
                      <a:pt x="0" y="7"/>
                    </a:cubicBezTo>
                    <a:cubicBezTo>
                      <a:pt x="11" y="8"/>
                      <a:pt x="13" y="10"/>
                      <a:pt x="16" y="15"/>
                    </a:cubicBezTo>
                    <a:cubicBezTo>
                      <a:pt x="19" y="10"/>
                      <a:pt x="21" y="8"/>
                      <a:pt x="32" y="7"/>
                    </a:cubicBezTo>
                    <a:close/>
                  </a:path>
                </a:pathLst>
              </a:custGeom>
              <a:solidFill>
                <a:srgbClr val="6E47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73" name="Freeform 8"/>
              <p:cNvSpPr/>
              <p:nvPr>
                <p:custDataLst>
                  <p:tags r:id="rId74"/>
                </p:custDataLst>
              </p:nvPr>
            </p:nvSpPr>
            <p:spPr bwMode="auto">
              <a:xfrm>
                <a:off x="1679" y="2070"/>
                <a:ext cx="155" cy="87"/>
              </a:xfrm>
              <a:custGeom>
                <a:avLst/>
                <a:gdLst>
                  <a:gd name="T0" fmla="*/ 23 w 23"/>
                  <a:gd name="T1" fmla="*/ 6 h 12"/>
                  <a:gd name="T2" fmla="*/ 12 w 23"/>
                  <a:gd name="T3" fmla="*/ 0 h 12"/>
                  <a:gd name="T4" fmla="*/ 0 w 23"/>
                  <a:gd name="T5" fmla="*/ 6 h 12"/>
                  <a:gd name="T6" fmla="*/ 12 w 23"/>
                  <a:gd name="T7" fmla="*/ 12 h 12"/>
                  <a:gd name="T8" fmla="*/ 23 w 23"/>
                  <a:gd name="T9" fmla="*/ 6 h 12"/>
                </a:gdLst>
                <a:ahLst/>
                <a:cxnLst>
                  <a:cxn ang="0">
                    <a:pos x="T0" y="T1"/>
                  </a:cxn>
                  <a:cxn ang="0">
                    <a:pos x="T2" y="T3"/>
                  </a:cxn>
                  <a:cxn ang="0">
                    <a:pos x="T4" y="T5"/>
                  </a:cxn>
                  <a:cxn ang="0">
                    <a:pos x="T6" y="T7"/>
                  </a:cxn>
                  <a:cxn ang="0">
                    <a:pos x="T8" y="T9"/>
                  </a:cxn>
                </a:cxnLst>
                <a:rect l="0" t="0" r="r" b="b"/>
                <a:pathLst>
                  <a:path w="23" h="12">
                    <a:moveTo>
                      <a:pt x="23" y="6"/>
                    </a:moveTo>
                    <a:cubicBezTo>
                      <a:pt x="16" y="5"/>
                      <a:pt x="14" y="4"/>
                      <a:pt x="12" y="0"/>
                    </a:cubicBezTo>
                    <a:cubicBezTo>
                      <a:pt x="9" y="4"/>
                      <a:pt x="8" y="5"/>
                      <a:pt x="0" y="6"/>
                    </a:cubicBezTo>
                    <a:cubicBezTo>
                      <a:pt x="8" y="7"/>
                      <a:pt x="9" y="8"/>
                      <a:pt x="12" y="12"/>
                    </a:cubicBezTo>
                    <a:cubicBezTo>
                      <a:pt x="14" y="8"/>
                      <a:pt x="16" y="7"/>
                      <a:pt x="23" y="6"/>
                    </a:cubicBezTo>
                    <a:close/>
                  </a:path>
                </a:pathLst>
              </a:custGeom>
              <a:solidFill>
                <a:srgbClr val="6E47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74" name="Freeform 9"/>
              <p:cNvSpPr/>
              <p:nvPr>
                <p:custDataLst>
                  <p:tags r:id="rId75"/>
                </p:custDataLst>
              </p:nvPr>
            </p:nvSpPr>
            <p:spPr bwMode="auto">
              <a:xfrm>
                <a:off x="5686" y="2040"/>
                <a:ext cx="264" cy="146"/>
              </a:xfrm>
              <a:custGeom>
                <a:avLst/>
                <a:gdLst>
                  <a:gd name="T0" fmla="*/ 0 w 42"/>
                  <a:gd name="T1" fmla="*/ 10 h 20"/>
                  <a:gd name="T2" fmla="*/ 21 w 42"/>
                  <a:gd name="T3" fmla="*/ 0 h 20"/>
                  <a:gd name="T4" fmla="*/ 42 w 42"/>
                  <a:gd name="T5" fmla="*/ 10 h 20"/>
                  <a:gd name="T6" fmla="*/ 21 w 42"/>
                  <a:gd name="T7" fmla="*/ 20 h 20"/>
                  <a:gd name="T8" fmla="*/ 0 w 42"/>
                  <a:gd name="T9" fmla="*/ 10 h 20"/>
                </a:gdLst>
                <a:ahLst/>
                <a:cxnLst>
                  <a:cxn ang="0">
                    <a:pos x="T0" y="T1"/>
                  </a:cxn>
                  <a:cxn ang="0">
                    <a:pos x="T2" y="T3"/>
                  </a:cxn>
                  <a:cxn ang="0">
                    <a:pos x="T4" y="T5"/>
                  </a:cxn>
                  <a:cxn ang="0">
                    <a:pos x="T6" y="T7"/>
                  </a:cxn>
                  <a:cxn ang="0">
                    <a:pos x="T8" y="T9"/>
                  </a:cxn>
                </a:cxnLst>
                <a:rect l="0" t="0" r="r" b="b"/>
                <a:pathLst>
                  <a:path w="42" h="20">
                    <a:moveTo>
                      <a:pt x="0" y="10"/>
                    </a:moveTo>
                    <a:cubicBezTo>
                      <a:pt x="14" y="8"/>
                      <a:pt x="17" y="7"/>
                      <a:pt x="21" y="0"/>
                    </a:cubicBezTo>
                    <a:cubicBezTo>
                      <a:pt x="25" y="7"/>
                      <a:pt x="28" y="8"/>
                      <a:pt x="42" y="10"/>
                    </a:cubicBezTo>
                    <a:cubicBezTo>
                      <a:pt x="28" y="12"/>
                      <a:pt x="25" y="13"/>
                      <a:pt x="21" y="20"/>
                    </a:cubicBezTo>
                    <a:cubicBezTo>
                      <a:pt x="17" y="13"/>
                      <a:pt x="14" y="12"/>
                      <a:pt x="0" y="10"/>
                    </a:cubicBezTo>
                    <a:close/>
                  </a:path>
                </a:pathLst>
              </a:custGeom>
              <a:solidFill>
                <a:srgbClr val="6E47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75" name="Freeform 10"/>
              <p:cNvSpPr/>
              <p:nvPr>
                <p:custDataLst>
                  <p:tags r:id="rId76"/>
                </p:custDataLst>
              </p:nvPr>
            </p:nvSpPr>
            <p:spPr bwMode="auto">
              <a:xfrm>
                <a:off x="5893" y="2062"/>
                <a:ext cx="201" cy="110"/>
              </a:xfrm>
              <a:custGeom>
                <a:avLst/>
                <a:gdLst>
                  <a:gd name="T0" fmla="*/ 0 w 32"/>
                  <a:gd name="T1" fmla="*/ 7 h 15"/>
                  <a:gd name="T2" fmla="*/ 16 w 32"/>
                  <a:gd name="T3" fmla="*/ 0 h 15"/>
                  <a:gd name="T4" fmla="*/ 32 w 32"/>
                  <a:gd name="T5" fmla="*/ 7 h 15"/>
                  <a:gd name="T6" fmla="*/ 16 w 32"/>
                  <a:gd name="T7" fmla="*/ 15 h 15"/>
                  <a:gd name="T8" fmla="*/ 0 w 32"/>
                  <a:gd name="T9" fmla="*/ 7 h 15"/>
                </a:gdLst>
                <a:ahLst/>
                <a:cxnLst>
                  <a:cxn ang="0">
                    <a:pos x="T0" y="T1"/>
                  </a:cxn>
                  <a:cxn ang="0">
                    <a:pos x="T2" y="T3"/>
                  </a:cxn>
                  <a:cxn ang="0">
                    <a:pos x="T4" y="T5"/>
                  </a:cxn>
                  <a:cxn ang="0">
                    <a:pos x="T6" y="T7"/>
                  </a:cxn>
                  <a:cxn ang="0">
                    <a:pos x="T8" y="T9"/>
                  </a:cxn>
                </a:cxnLst>
                <a:rect l="0" t="0" r="r" b="b"/>
                <a:pathLst>
                  <a:path w="32" h="15">
                    <a:moveTo>
                      <a:pt x="0" y="7"/>
                    </a:moveTo>
                    <a:cubicBezTo>
                      <a:pt x="11" y="6"/>
                      <a:pt x="13" y="4"/>
                      <a:pt x="16" y="0"/>
                    </a:cubicBezTo>
                    <a:cubicBezTo>
                      <a:pt x="19" y="4"/>
                      <a:pt x="21" y="6"/>
                      <a:pt x="32" y="7"/>
                    </a:cubicBezTo>
                    <a:cubicBezTo>
                      <a:pt x="21" y="8"/>
                      <a:pt x="19" y="10"/>
                      <a:pt x="16" y="15"/>
                    </a:cubicBezTo>
                    <a:cubicBezTo>
                      <a:pt x="13" y="10"/>
                      <a:pt x="11" y="8"/>
                      <a:pt x="0" y="7"/>
                    </a:cubicBezTo>
                    <a:close/>
                  </a:path>
                </a:pathLst>
              </a:custGeom>
              <a:solidFill>
                <a:srgbClr val="6E47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76" name="Freeform 11"/>
              <p:cNvSpPr/>
              <p:nvPr>
                <p:custDataLst>
                  <p:tags r:id="rId77"/>
                </p:custDataLst>
              </p:nvPr>
            </p:nvSpPr>
            <p:spPr bwMode="auto">
              <a:xfrm>
                <a:off x="6082" y="2070"/>
                <a:ext cx="144" cy="87"/>
              </a:xfrm>
              <a:custGeom>
                <a:avLst/>
                <a:gdLst>
                  <a:gd name="T0" fmla="*/ 0 w 23"/>
                  <a:gd name="T1" fmla="*/ 6 h 12"/>
                  <a:gd name="T2" fmla="*/ 11 w 23"/>
                  <a:gd name="T3" fmla="*/ 0 h 12"/>
                  <a:gd name="T4" fmla="*/ 23 w 23"/>
                  <a:gd name="T5" fmla="*/ 6 h 12"/>
                  <a:gd name="T6" fmla="*/ 11 w 23"/>
                  <a:gd name="T7" fmla="*/ 12 h 12"/>
                  <a:gd name="T8" fmla="*/ 0 w 23"/>
                  <a:gd name="T9" fmla="*/ 6 h 12"/>
                </a:gdLst>
                <a:ahLst/>
                <a:cxnLst>
                  <a:cxn ang="0">
                    <a:pos x="T0" y="T1"/>
                  </a:cxn>
                  <a:cxn ang="0">
                    <a:pos x="T2" y="T3"/>
                  </a:cxn>
                  <a:cxn ang="0">
                    <a:pos x="T4" y="T5"/>
                  </a:cxn>
                  <a:cxn ang="0">
                    <a:pos x="T6" y="T7"/>
                  </a:cxn>
                  <a:cxn ang="0">
                    <a:pos x="T8" y="T9"/>
                  </a:cxn>
                </a:cxnLst>
                <a:rect l="0" t="0" r="r" b="b"/>
                <a:pathLst>
                  <a:path w="23" h="12">
                    <a:moveTo>
                      <a:pt x="0" y="6"/>
                    </a:moveTo>
                    <a:cubicBezTo>
                      <a:pt x="7" y="5"/>
                      <a:pt x="9" y="4"/>
                      <a:pt x="11" y="0"/>
                    </a:cubicBezTo>
                    <a:cubicBezTo>
                      <a:pt x="14" y="4"/>
                      <a:pt x="15" y="5"/>
                      <a:pt x="23" y="6"/>
                    </a:cubicBezTo>
                    <a:cubicBezTo>
                      <a:pt x="15" y="7"/>
                      <a:pt x="14" y="8"/>
                      <a:pt x="11" y="12"/>
                    </a:cubicBezTo>
                    <a:cubicBezTo>
                      <a:pt x="9" y="8"/>
                      <a:pt x="7" y="7"/>
                      <a:pt x="0" y="6"/>
                    </a:cubicBezTo>
                    <a:close/>
                  </a:path>
                </a:pathLst>
              </a:custGeom>
              <a:solidFill>
                <a:srgbClr val="6E47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grpSp>
      </p:grpSp>
      <p:sp>
        <p:nvSpPr>
          <p:cNvPr id="77" name="矩形 11"/>
          <p:cNvSpPr>
            <a:spLocks noChangeArrowheads="1"/>
          </p:cNvSpPr>
          <p:nvPr>
            <p:custDataLst>
              <p:tags r:id="rId78"/>
            </p:custDataLst>
          </p:nvPr>
        </p:nvSpPr>
        <p:spPr bwMode="auto">
          <a:xfrm>
            <a:off x="3720843" y="3911197"/>
            <a:ext cx="7596592"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buFont typeface="Arial" panose="020B0604020202020204" pitchFamily="34" charset="0"/>
              <a:buNone/>
            </a:pPr>
            <a:r>
              <a:rPr lang="en-US" altLang="zh-CN" sz="28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微软雅黑" panose="020B0503020204020204" charset="-122"/>
              </a:rPr>
              <a:t> </a:t>
            </a:r>
            <a:r>
              <a:rPr lang="zh-CN" altLang="en-US" sz="28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微软雅黑" panose="020B0503020204020204" charset="-122"/>
              </a:rPr>
              <a:t>二、</a:t>
            </a:r>
            <a:r>
              <a:rPr lang="zh-CN" altLang="en-US" sz="2800">
                <a:effectLst/>
                <a:latin typeface="微软雅黑" panose="020B0503020204020204" charset="-122"/>
                <a:ea typeface="微软雅黑" panose="020B0503020204020204" charset="-122"/>
                <a:sym typeface="微软雅黑" panose="020B0503020204020204" charset="-122"/>
              </a:rPr>
              <a:t>战后资本主义的科技之变</a:t>
            </a:r>
            <a:endParaRPr lang="zh-CN" sz="28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微软雅黑" panose="020B0503020204020204" charset="-122"/>
            </a:endParaRPr>
          </a:p>
        </p:txBody>
      </p:sp>
      <p:grpSp>
        <p:nvGrpSpPr>
          <p:cNvPr id="78" name="组合 77"/>
          <p:cNvGrpSpPr/>
          <p:nvPr>
            <p:custDataLst>
              <p:tags r:id="rId79"/>
            </p:custDataLst>
          </p:nvPr>
        </p:nvGrpSpPr>
        <p:grpSpPr>
          <a:xfrm>
            <a:off x="1953260" y="4167505"/>
            <a:ext cx="9219565" cy="570230"/>
            <a:chOff x="5527033" y="1904572"/>
            <a:chExt cx="4863443" cy="578221"/>
          </a:xfrm>
        </p:grpSpPr>
        <p:grpSp>
          <p:nvGrpSpPr>
            <p:cNvPr id="79" name="组合 78"/>
            <p:cNvGrpSpPr/>
            <p:nvPr>
              <p:custDataLst>
                <p:tags r:id="rId80"/>
              </p:custDataLst>
            </p:nvPr>
          </p:nvGrpSpPr>
          <p:grpSpPr>
            <a:xfrm>
              <a:off x="9914370" y="1904572"/>
              <a:ext cx="476106" cy="575162"/>
              <a:chOff x="6008688" y="3273425"/>
              <a:chExt cx="1182687" cy="1428751"/>
            </a:xfrm>
          </p:grpSpPr>
          <p:sp>
            <p:nvSpPr>
              <p:cNvPr id="80" name="Freeform 97"/>
              <p:cNvSpPr>
                <a:spLocks noEditPoints="1"/>
              </p:cNvSpPr>
              <p:nvPr>
                <p:custDataLst>
                  <p:tags r:id="rId81"/>
                </p:custDataLst>
              </p:nvPr>
            </p:nvSpPr>
            <p:spPr bwMode="auto">
              <a:xfrm>
                <a:off x="6429375" y="3960813"/>
                <a:ext cx="342900" cy="333375"/>
              </a:xfrm>
              <a:custGeom>
                <a:avLst/>
                <a:gdLst>
                  <a:gd name="T0" fmla="*/ 9 w 18"/>
                  <a:gd name="T1" fmla="*/ 0 h 18"/>
                  <a:gd name="T2" fmla="*/ 0 w 18"/>
                  <a:gd name="T3" fmla="*/ 9 h 18"/>
                  <a:gd name="T4" fmla="*/ 9 w 18"/>
                  <a:gd name="T5" fmla="*/ 18 h 18"/>
                  <a:gd name="T6" fmla="*/ 18 w 18"/>
                  <a:gd name="T7" fmla="*/ 9 h 18"/>
                  <a:gd name="T8" fmla="*/ 9 w 18"/>
                  <a:gd name="T9" fmla="*/ 0 h 18"/>
                  <a:gd name="T10" fmla="*/ 9 w 18"/>
                  <a:gd name="T11" fmla="*/ 17 h 18"/>
                  <a:gd name="T12" fmla="*/ 3 w 18"/>
                  <a:gd name="T13" fmla="*/ 11 h 18"/>
                  <a:gd name="T14" fmla="*/ 9 w 18"/>
                  <a:gd name="T15" fmla="*/ 4 h 18"/>
                  <a:gd name="T16" fmla="*/ 15 w 18"/>
                  <a:gd name="T17" fmla="*/ 11 h 18"/>
                  <a:gd name="T18" fmla="*/ 9 w 18"/>
                  <a:gd name="T19"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8">
                    <a:moveTo>
                      <a:pt x="9" y="0"/>
                    </a:moveTo>
                    <a:cubicBezTo>
                      <a:pt x="4" y="0"/>
                      <a:pt x="0" y="4"/>
                      <a:pt x="0" y="9"/>
                    </a:cubicBezTo>
                    <a:cubicBezTo>
                      <a:pt x="0" y="14"/>
                      <a:pt x="4" y="18"/>
                      <a:pt x="9" y="18"/>
                    </a:cubicBezTo>
                    <a:cubicBezTo>
                      <a:pt x="14" y="18"/>
                      <a:pt x="18" y="14"/>
                      <a:pt x="18" y="9"/>
                    </a:cubicBezTo>
                    <a:cubicBezTo>
                      <a:pt x="18" y="4"/>
                      <a:pt x="14" y="0"/>
                      <a:pt x="9" y="0"/>
                    </a:cubicBezTo>
                    <a:close/>
                    <a:moveTo>
                      <a:pt x="9" y="17"/>
                    </a:moveTo>
                    <a:cubicBezTo>
                      <a:pt x="6" y="17"/>
                      <a:pt x="3" y="14"/>
                      <a:pt x="3" y="11"/>
                    </a:cubicBezTo>
                    <a:cubicBezTo>
                      <a:pt x="3" y="7"/>
                      <a:pt x="6" y="4"/>
                      <a:pt x="9" y="4"/>
                    </a:cubicBezTo>
                    <a:cubicBezTo>
                      <a:pt x="12" y="4"/>
                      <a:pt x="15" y="7"/>
                      <a:pt x="15" y="11"/>
                    </a:cubicBezTo>
                    <a:cubicBezTo>
                      <a:pt x="15" y="14"/>
                      <a:pt x="12" y="17"/>
                      <a:pt x="9" y="17"/>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81" name="Freeform 98"/>
              <p:cNvSpPr/>
              <p:nvPr>
                <p:custDataLst>
                  <p:tags r:id="rId82"/>
                </p:custDataLst>
              </p:nvPr>
            </p:nvSpPr>
            <p:spPr bwMode="auto">
              <a:xfrm>
                <a:off x="6505575" y="4052888"/>
                <a:ext cx="76200" cy="204788"/>
              </a:xfrm>
              <a:custGeom>
                <a:avLst/>
                <a:gdLst>
                  <a:gd name="T0" fmla="*/ 4 w 4"/>
                  <a:gd name="T1" fmla="*/ 10 h 11"/>
                  <a:gd name="T2" fmla="*/ 1 w 4"/>
                  <a:gd name="T3" fmla="*/ 6 h 11"/>
                  <a:gd name="T4" fmla="*/ 2 w 4"/>
                  <a:gd name="T5" fmla="*/ 0 h 11"/>
                  <a:gd name="T6" fmla="*/ 1 w 4"/>
                  <a:gd name="T7" fmla="*/ 6 h 11"/>
                  <a:gd name="T8" fmla="*/ 2 w 4"/>
                  <a:gd name="T9" fmla="*/ 10 h 11"/>
                  <a:gd name="T10" fmla="*/ 4 w 4"/>
                  <a:gd name="T11" fmla="*/ 10 h 11"/>
                </a:gdLst>
                <a:ahLst/>
                <a:cxnLst>
                  <a:cxn ang="0">
                    <a:pos x="T0" y="T1"/>
                  </a:cxn>
                  <a:cxn ang="0">
                    <a:pos x="T2" y="T3"/>
                  </a:cxn>
                  <a:cxn ang="0">
                    <a:pos x="T4" y="T5"/>
                  </a:cxn>
                  <a:cxn ang="0">
                    <a:pos x="T6" y="T7"/>
                  </a:cxn>
                  <a:cxn ang="0">
                    <a:pos x="T8" y="T9"/>
                  </a:cxn>
                  <a:cxn ang="0">
                    <a:pos x="T10" y="T11"/>
                  </a:cxn>
                </a:cxnLst>
                <a:rect l="0" t="0" r="r" b="b"/>
                <a:pathLst>
                  <a:path w="4" h="11">
                    <a:moveTo>
                      <a:pt x="4" y="10"/>
                    </a:moveTo>
                    <a:cubicBezTo>
                      <a:pt x="4" y="8"/>
                      <a:pt x="2" y="8"/>
                      <a:pt x="1" y="6"/>
                    </a:cubicBezTo>
                    <a:cubicBezTo>
                      <a:pt x="1" y="4"/>
                      <a:pt x="1" y="2"/>
                      <a:pt x="2" y="0"/>
                    </a:cubicBezTo>
                    <a:cubicBezTo>
                      <a:pt x="1" y="2"/>
                      <a:pt x="0" y="4"/>
                      <a:pt x="1" y="6"/>
                    </a:cubicBezTo>
                    <a:cubicBezTo>
                      <a:pt x="1" y="8"/>
                      <a:pt x="1" y="9"/>
                      <a:pt x="2" y="10"/>
                    </a:cubicBezTo>
                    <a:cubicBezTo>
                      <a:pt x="3" y="11"/>
                      <a:pt x="4" y="10"/>
                      <a:pt x="4" y="10"/>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82" name="Freeform 99"/>
              <p:cNvSpPr/>
              <p:nvPr>
                <p:custDataLst>
                  <p:tags r:id="rId83"/>
                </p:custDataLst>
              </p:nvPr>
            </p:nvSpPr>
            <p:spPr bwMode="auto">
              <a:xfrm>
                <a:off x="6619875" y="4052888"/>
                <a:ext cx="76200" cy="204788"/>
              </a:xfrm>
              <a:custGeom>
                <a:avLst/>
                <a:gdLst>
                  <a:gd name="T0" fmla="*/ 0 w 4"/>
                  <a:gd name="T1" fmla="*/ 10 h 11"/>
                  <a:gd name="T2" fmla="*/ 3 w 4"/>
                  <a:gd name="T3" fmla="*/ 6 h 11"/>
                  <a:gd name="T4" fmla="*/ 2 w 4"/>
                  <a:gd name="T5" fmla="*/ 0 h 11"/>
                  <a:gd name="T6" fmla="*/ 3 w 4"/>
                  <a:gd name="T7" fmla="*/ 6 h 11"/>
                  <a:gd name="T8" fmla="*/ 2 w 4"/>
                  <a:gd name="T9" fmla="*/ 10 h 11"/>
                  <a:gd name="T10" fmla="*/ 0 w 4"/>
                  <a:gd name="T11" fmla="*/ 10 h 11"/>
                </a:gdLst>
                <a:ahLst/>
                <a:cxnLst>
                  <a:cxn ang="0">
                    <a:pos x="T0" y="T1"/>
                  </a:cxn>
                  <a:cxn ang="0">
                    <a:pos x="T2" y="T3"/>
                  </a:cxn>
                  <a:cxn ang="0">
                    <a:pos x="T4" y="T5"/>
                  </a:cxn>
                  <a:cxn ang="0">
                    <a:pos x="T6" y="T7"/>
                  </a:cxn>
                  <a:cxn ang="0">
                    <a:pos x="T8" y="T9"/>
                  </a:cxn>
                  <a:cxn ang="0">
                    <a:pos x="T10" y="T11"/>
                  </a:cxn>
                </a:cxnLst>
                <a:rect l="0" t="0" r="r" b="b"/>
                <a:pathLst>
                  <a:path w="4" h="11">
                    <a:moveTo>
                      <a:pt x="0" y="10"/>
                    </a:moveTo>
                    <a:cubicBezTo>
                      <a:pt x="0" y="8"/>
                      <a:pt x="2" y="8"/>
                      <a:pt x="3" y="6"/>
                    </a:cubicBezTo>
                    <a:cubicBezTo>
                      <a:pt x="3" y="4"/>
                      <a:pt x="3" y="2"/>
                      <a:pt x="2" y="0"/>
                    </a:cubicBezTo>
                    <a:cubicBezTo>
                      <a:pt x="3" y="2"/>
                      <a:pt x="4" y="4"/>
                      <a:pt x="3" y="6"/>
                    </a:cubicBezTo>
                    <a:cubicBezTo>
                      <a:pt x="3" y="8"/>
                      <a:pt x="3" y="9"/>
                      <a:pt x="2" y="10"/>
                    </a:cubicBezTo>
                    <a:cubicBezTo>
                      <a:pt x="1" y="11"/>
                      <a:pt x="0" y="10"/>
                      <a:pt x="0" y="10"/>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83" name="Freeform 100"/>
              <p:cNvSpPr/>
              <p:nvPr>
                <p:custDataLst>
                  <p:tags r:id="rId84"/>
                </p:custDataLst>
              </p:nvPr>
            </p:nvSpPr>
            <p:spPr bwMode="auto">
              <a:xfrm>
                <a:off x="6429375" y="3756025"/>
                <a:ext cx="171450" cy="296863"/>
              </a:xfrm>
              <a:custGeom>
                <a:avLst/>
                <a:gdLst>
                  <a:gd name="T0" fmla="*/ 0 w 9"/>
                  <a:gd name="T1" fmla="*/ 2 h 16"/>
                  <a:gd name="T2" fmla="*/ 6 w 9"/>
                  <a:gd name="T3" fmla="*/ 7 h 16"/>
                  <a:gd name="T4" fmla="*/ 7 w 9"/>
                  <a:gd name="T5" fmla="*/ 16 h 16"/>
                  <a:gd name="T6" fmla="*/ 3 w 9"/>
                  <a:gd name="T7" fmla="*/ 1 h 16"/>
                  <a:gd name="T8" fmla="*/ 0 w 9"/>
                  <a:gd name="T9" fmla="*/ 2 h 16"/>
                </a:gdLst>
                <a:ahLst/>
                <a:cxnLst>
                  <a:cxn ang="0">
                    <a:pos x="T0" y="T1"/>
                  </a:cxn>
                  <a:cxn ang="0">
                    <a:pos x="T2" y="T3"/>
                  </a:cxn>
                  <a:cxn ang="0">
                    <a:pos x="T4" y="T5"/>
                  </a:cxn>
                  <a:cxn ang="0">
                    <a:pos x="T6" y="T7"/>
                  </a:cxn>
                  <a:cxn ang="0">
                    <a:pos x="T8" y="T9"/>
                  </a:cxn>
                </a:cxnLst>
                <a:rect l="0" t="0" r="r" b="b"/>
                <a:pathLst>
                  <a:path w="9" h="16">
                    <a:moveTo>
                      <a:pt x="0" y="2"/>
                    </a:moveTo>
                    <a:cubicBezTo>
                      <a:pt x="0" y="4"/>
                      <a:pt x="4" y="4"/>
                      <a:pt x="6" y="7"/>
                    </a:cubicBezTo>
                    <a:cubicBezTo>
                      <a:pt x="7" y="9"/>
                      <a:pt x="8" y="13"/>
                      <a:pt x="7" y="16"/>
                    </a:cubicBezTo>
                    <a:cubicBezTo>
                      <a:pt x="8" y="13"/>
                      <a:pt x="9" y="4"/>
                      <a:pt x="3" y="1"/>
                    </a:cubicBezTo>
                    <a:cubicBezTo>
                      <a:pt x="2" y="0"/>
                      <a:pt x="0" y="1"/>
                      <a:pt x="0" y="2"/>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84" name="Freeform 101"/>
              <p:cNvSpPr/>
              <p:nvPr>
                <p:custDataLst>
                  <p:tags r:id="rId85"/>
                </p:custDataLst>
              </p:nvPr>
            </p:nvSpPr>
            <p:spPr bwMode="auto">
              <a:xfrm>
                <a:off x="6619875" y="3756025"/>
                <a:ext cx="152400" cy="296863"/>
              </a:xfrm>
              <a:custGeom>
                <a:avLst/>
                <a:gdLst>
                  <a:gd name="T0" fmla="*/ 8 w 8"/>
                  <a:gd name="T1" fmla="*/ 2 h 16"/>
                  <a:gd name="T2" fmla="*/ 2 w 8"/>
                  <a:gd name="T3" fmla="*/ 7 h 16"/>
                  <a:gd name="T4" fmla="*/ 1 w 8"/>
                  <a:gd name="T5" fmla="*/ 16 h 16"/>
                  <a:gd name="T6" fmla="*/ 5 w 8"/>
                  <a:gd name="T7" fmla="*/ 1 h 16"/>
                  <a:gd name="T8" fmla="*/ 8 w 8"/>
                  <a:gd name="T9" fmla="*/ 2 h 16"/>
                </a:gdLst>
                <a:ahLst/>
                <a:cxnLst>
                  <a:cxn ang="0">
                    <a:pos x="T0" y="T1"/>
                  </a:cxn>
                  <a:cxn ang="0">
                    <a:pos x="T2" y="T3"/>
                  </a:cxn>
                  <a:cxn ang="0">
                    <a:pos x="T4" y="T5"/>
                  </a:cxn>
                  <a:cxn ang="0">
                    <a:pos x="T6" y="T7"/>
                  </a:cxn>
                  <a:cxn ang="0">
                    <a:pos x="T8" y="T9"/>
                  </a:cxn>
                </a:cxnLst>
                <a:rect l="0" t="0" r="r" b="b"/>
                <a:pathLst>
                  <a:path w="8" h="16">
                    <a:moveTo>
                      <a:pt x="8" y="2"/>
                    </a:moveTo>
                    <a:cubicBezTo>
                      <a:pt x="8" y="4"/>
                      <a:pt x="4" y="4"/>
                      <a:pt x="2" y="7"/>
                    </a:cubicBezTo>
                    <a:cubicBezTo>
                      <a:pt x="1" y="9"/>
                      <a:pt x="1" y="13"/>
                      <a:pt x="1" y="16"/>
                    </a:cubicBezTo>
                    <a:cubicBezTo>
                      <a:pt x="0" y="13"/>
                      <a:pt x="0" y="4"/>
                      <a:pt x="5" y="1"/>
                    </a:cubicBezTo>
                    <a:cubicBezTo>
                      <a:pt x="7" y="0"/>
                      <a:pt x="8" y="1"/>
                      <a:pt x="8" y="2"/>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85" name="Freeform 102"/>
              <p:cNvSpPr/>
              <p:nvPr>
                <p:custDataLst>
                  <p:tags r:id="rId86"/>
                </p:custDataLst>
              </p:nvPr>
            </p:nvSpPr>
            <p:spPr bwMode="auto">
              <a:xfrm>
                <a:off x="6372225" y="3589338"/>
                <a:ext cx="190500" cy="185738"/>
              </a:xfrm>
              <a:custGeom>
                <a:avLst/>
                <a:gdLst>
                  <a:gd name="T0" fmla="*/ 10 w 10"/>
                  <a:gd name="T1" fmla="*/ 9 h 10"/>
                  <a:gd name="T2" fmla="*/ 0 w 10"/>
                  <a:gd name="T3" fmla="*/ 0 h 10"/>
                  <a:gd name="T4" fmla="*/ 5 w 10"/>
                  <a:gd name="T5" fmla="*/ 5 h 10"/>
                  <a:gd name="T6" fmla="*/ 1 w 10"/>
                  <a:gd name="T7" fmla="*/ 10 h 10"/>
                  <a:gd name="T8" fmla="*/ 6 w 10"/>
                  <a:gd name="T9" fmla="*/ 7 h 10"/>
                  <a:gd name="T10" fmla="*/ 10 w 10"/>
                  <a:gd name="T11" fmla="*/ 9 h 10"/>
                </a:gdLst>
                <a:ahLst/>
                <a:cxnLst>
                  <a:cxn ang="0">
                    <a:pos x="T0" y="T1"/>
                  </a:cxn>
                  <a:cxn ang="0">
                    <a:pos x="T2" y="T3"/>
                  </a:cxn>
                  <a:cxn ang="0">
                    <a:pos x="T4" y="T5"/>
                  </a:cxn>
                  <a:cxn ang="0">
                    <a:pos x="T6" y="T7"/>
                  </a:cxn>
                  <a:cxn ang="0">
                    <a:pos x="T8" y="T9"/>
                  </a:cxn>
                  <a:cxn ang="0">
                    <a:pos x="T10" y="T11"/>
                  </a:cxn>
                </a:cxnLst>
                <a:rect l="0" t="0" r="r" b="b"/>
                <a:pathLst>
                  <a:path w="10" h="10">
                    <a:moveTo>
                      <a:pt x="10" y="9"/>
                    </a:moveTo>
                    <a:cubicBezTo>
                      <a:pt x="10" y="9"/>
                      <a:pt x="8" y="2"/>
                      <a:pt x="0" y="0"/>
                    </a:cubicBezTo>
                    <a:cubicBezTo>
                      <a:pt x="0" y="0"/>
                      <a:pt x="4" y="2"/>
                      <a:pt x="5" y="5"/>
                    </a:cubicBezTo>
                    <a:cubicBezTo>
                      <a:pt x="5" y="5"/>
                      <a:pt x="1" y="6"/>
                      <a:pt x="1" y="10"/>
                    </a:cubicBezTo>
                    <a:cubicBezTo>
                      <a:pt x="1" y="10"/>
                      <a:pt x="2" y="7"/>
                      <a:pt x="6" y="7"/>
                    </a:cubicBezTo>
                    <a:cubicBezTo>
                      <a:pt x="9" y="7"/>
                      <a:pt x="10" y="9"/>
                      <a:pt x="10" y="9"/>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86" name="Freeform 103"/>
              <p:cNvSpPr/>
              <p:nvPr>
                <p:custDataLst>
                  <p:tags r:id="rId87"/>
                </p:custDataLst>
              </p:nvPr>
            </p:nvSpPr>
            <p:spPr bwMode="auto">
              <a:xfrm>
                <a:off x="6638925" y="3589338"/>
                <a:ext cx="190500" cy="185738"/>
              </a:xfrm>
              <a:custGeom>
                <a:avLst/>
                <a:gdLst>
                  <a:gd name="T0" fmla="*/ 0 w 10"/>
                  <a:gd name="T1" fmla="*/ 9 h 10"/>
                  <a:gd name="T2" fmla="*/ 10 w 10"/>
                  <a:gd name="T3" fmla="*/ 0 h 10"/>
                  <a:gd name="T4" fmla="*/ 5 w 10"/>
                  <a:gd name="T5" fmla="*/ 5 h 10"/>
                  <a:gd name="T6" fmla="*/ 9 w 10"/>
                  <a:gd name="T7" fmla="*/ 10 h 10"/>
                  <a:gd name="T8" fmla="*/ 5 w 10"/>
                  <a:gd name="T9" fmla="*/ 7 h 10"/>
                  <a:gd name="T10" fmla="*/ 0 w 10"/>
                  <a:gd name="T11" fmla="*/ 9 h 10"/>
                </a:gdLst>
                <a:ahLst/>
                <a:cxnLst>
                  <a:cxn ang="0">
                    <a:pos x="T0" y="T1"/>
                  </a:cxn>
                  <a:cxn ang="0">
                    <a:pos x="T2" y="T3"/>
                  </a:cxn>
                  <a:cxn ang="0">
                    <a:pos x="T4" y="T5"/>
                  </a:cxn>
                  <a:cxn ang="0">
                    <a:pos x="T6" y="T7"/>
                  </a:cxn>
                  <a:cxn ang="0">
                    <a:pos x="T8" y="T9"/>
                  </a:cxn>
                  <a:cxn ang="0">
                    <a:pos x="T10" y="T11"/>
                  </a:cxn>
                </a:cxnLst>
                <a:rect l="0" t="0" r="r" b="b"/>
                <a:pathLst>
                  <a:path w="10" h="10">
                    <a:moveTo>
                      <a:pt x="0" y="9"/>
                    </a:moveTo>
                    <a:cubicBezTo>
                      <a:pt x="0" y="9"/>
                      <a:pt x="3" y="2"/>
                      <a:pt x="10" y="0"/>
                    </a:cubicBezTo>
                    <a:cubicBezTo>
                      <a:pt x="10" y="0"/>
                      <a:pt x="6" y="2"/>
                      <a:pt x="5" y="5"/>
                    </a:cubicBezTo>
                    <a:cubicBezTo>
                      <a:pt x="5" y="5"/>
                      <a:pt x="9" y="6"/>
                      <a:pt x="9" y="10"/>
                    </a:cubicBezTo>
                    <a:cubicBezTo>
                      <a:pt x="9" y="10"/>
                      <a:pt x="8" y="7"/>
                      <a:pt x="5" y="7"/>
                    </a:cubicBezTo>
                    <a:cubicBezTo>
                      <a:pt x="2" y="7"/>
                      <a:pt x="0" y="9"/>
                      <a:pt x="0" y="9"/>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87" name="Oval 104"/>
              <p:cNvSpPr>
                <a:spLocks noChangeArrowheads="1"/>
              </p:cNvSpPr>
              <p:nvPr>
                <p:custDataLst>
                  <p:tags r:id="rId88"/>
                </p:custDataLst>
              </p:nvPr>
            </p:nvSpPr>
            <p:spPr bwMode="auto">
              <a:xfrm>
                <a:off x="6543675" y="3941763"/>
                <a:ext cx="114300" cy="111125"/>
              </a:xfrm>
              <a:prstGeom prst="ellipse">
                <a:avLst/>
              </a:pr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88" name="Freeform 105"/>
              <p:cNvSpPr/>
              <p:nvPr>
                <p:custDataLst>
                  <p:tags r:id="rId89"/>
                </p:custDataLst>
              </p:nvPr>
            </p:nvSpPr>
            <p:spPr bwMode="auto">
              <a:xfrm>
                <a:off x="6008688" y="3775075"/>
                <a:ext cx="592137" cy="463550"/>
              </a:xfrm>
              <a:custGeom>
                <a:avLst/>
                <a:gdLst>
                  <a:gd name="T0" fmla="*/ 16 w 31"/>
                  <a:gd name="T1" fmla="*/ 6 h 25"/>
                  <a:gd name="T2" fmla="*/ 7 w 31"/>
                  <a:gd name="T3" fmla="*/ 8 h 25"/>
                  <a:gd name="T4" fmla="*/ 6 w 31"/>
                  <a:gd name="T5" fmla="*/ 16 h 25"/>
                  <a:gd name="T6" fmla="*/ 12 w 31"/>
                  <a:gd name="T7" fmla="*/ 18 h 25"/>
                  <a:gd name="T8" fmla="*/ 15 w 31"/>
                  <a:gd name="T9" fmla="*/ 14 h 25"/>
                  <a:gd name="T10" fmla="*/ 13 w 31"/>
                  <a:gd name="T11" fmla="*/ 11 h 25"/>
                  <a:gd name="T12" fmla="*/ 14 w 31"/>
                  <a:gd name="T13" fmla="*/ 17 h 25"/>
                  <a:gd name="T14" fmla="*/ 10 w 31"/>
                  <a:gd name="T15" fmla="*/ 18 h 25"/>
                  <a:gd name="T16" fmla="*/ 7 w 31"/>
                  <a:gd name="T17" fmla="*/ 16 h 25"/>
                  <a:gd name="T18" fmla="*/ 6 w 31"/>
                  <a:gd name="T19" fmla="*/ 11 h 25"/>
                  <a:gd name="T20" fmla="*/ 9 w 31"/>
                  <a:gd name="T21" fmla="*/ 8 h 25"/>
                  <a:gd name="T22" fmla="*/ 12 w 31"/>
                  <a:gd name="T23" fmla="*/ 9 h 25"/>
                  <a:gd name="T24" fmla="*/ 13 w 31"/>
                  <a:gd name="T25" fmla="*/ 10 h 25"/>
                  <a:gd name="T26" fmla="*/ 15 w 31"/>
                  <a:gd name="T27" fmla="*/ 9 h 25"/>
                  <a:gd name="T28" fmla="*/ 18 w 31"/>
                  <a:gd name="T29" fmla="*/ 9 h 25"/>
                  <a:gd name="T30" fmla="*/ 18 w 31"/>
                  <a:gd name="T31" fmla="*/ 20 h 25"/>
                  <a:gd name="T32" fmla="*/ 13 w 31"/>
                  <a:gd name="T33" fmla="*/ 23 h 25"/>
                  <a:gd name="T34" fmla="*/ 6 w 31"/>
                  <a:gd name="T35" fmla="*/ 21 h 25"/>
                  <a:gd name="T36" fmla="*/ 4 w 31"/>
                  <a:gd name="T37" fmla="*/ 7 h 25"/>
                  <a:gd name="T38" fmla="*/ 16 w 31"/>
                  <a:gd name="T39" fmla="*/ 2 h 25"/>
                  <a:gd name="T40" fmla="*/ 26 w 31"/>
                  <a:gd name="T41" fmla="*/ 9 h 25"/>
                  <a:gd name="T42" fmla="*/ 29 w 31"/>
                  <a:gd name="T43" fmla="*/ 19 h 25"/>
                  <a:gd name="T44" fmla="*/ 29 w 31"/>
                  <a:gd name="T45" fmla="*/ 25 h 25"/>
                  <a:gd name="T46" fmla="*/ 30 w 31"/>
                  <a:gd name="T47" fmla="*/ 25 h 25"/>
                  <a:gd name="T48" fmla="*/ 29 w 31"/>
                  <a:gd name="T49" fmla="*/ 12 h 25"/>
                  <a:gd name="T50" fmla="*/ 24 w 31"/>
                  <a:gd name="T51" fmla="*/ 5 h 25"/>
                  <a:gd name="T52" fmla="*/ 15 w 31"/>
                  <a:gd name="T53" fmla="*/ 1 h 25"/>
                  <a:gd name="T54" fmla="*/ 5 w 31"/>
                  <a:gd name="T55" fmla="*/ 4 h 25"/>
                  <a:gd name="T56" fmla="*/ 1 w 31"/>
                  <a:gd name="T57" fmla="*/ 14 h 25"/>
                  <a:gd name="T58" fmla="*/ 7 w 31"/>
                  <a:gd name="T59" fmla="*/ 23 h 25"/>
                  <a:gd name="T60" fmla="*/ 12 w 31"/>
                  <a:gd name="T61" fmla="*/ 25 h 25"/>
                  <a:gd name="T62" fmla="*/ 18 w 31"/>
                  <a:gd name="T63" fmla="*/ 23 h 25"/>
                  <a:gd name="T64" fmla="*/ 22 w 31"/>
                  <a:gd name="T65" fmla="*/ 13 h 25"/>
                  <a:gd name="T66" fmla="*/ 16 w 31"/>
                  <a:gd name="T67"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 h="25">
                    <a:moveTo>
                      <a:pt x="16" y="6"/>
                    </a:moveTo>
                    <a:cubicBezTo>
                      <a:pt x="13" y="5"/>
                      <a:pt x="9" y="6"/>
                      <a:pt x="7" y="8"/>
                    </a:cubicBezTo>
                    <a:cubicBezTo>
                      <a:pt x="5" y="10"/>
                      <a:pt x="5" y="13"/>
                      <a:pt x="6" y="16"/>
                    </a:cubicBezTo>
                    <a:cubicBezTo>
                      <a:pt x="8" y="18"/>
                      <a:pt x="10" y="19"/>
                      <a:pt x="12" y="18"/>
                    </a:cubicBezTo>
                    <a:cubicBezTo>
                      <a:pt x="14" y="18"/>
                      <a:pt x="15" y="16"/>
                      <a:pt x="15" y="14"/>
                    </a:cubicBezTo>
                    <a:cubicBezTo>
                      <a:pt x="15" y="12"/>
                      <a:pt x="13" y="11"/>
                      <a:pt x="13" y="11"/>
                    </a:cubicBezTo>
                    <a:cubicBezTo>
                      <a:pt x="16" y="12"/>
                      <a:pt x="16" y="16"/>
                      <a:pt x="14" y="17"/>
                    </a:cubicBezTo>
                    <a:cubicBezTo>
                      <a:pt x="13" y="18"/>
                      <a:pt x="12" y="18"/>
                      <a:pt x="10" y="18"/>
                    </a:cubicBezTo>
                    <a:cubicBezTo>
                      <a:pt x="9" y="18"/>
                      <a:pt x="8" y="17"/>
                      <a:pt x="7" y="16"/>
                    </a:cubicBezTo>
                    <a:cubicBezTo>
                      <a:pt x="6" y="14"/>
                      <a:pt x="6" y="13"/>
                      <a:pt x="6" y="11"/>
                    </a:cubicBezTo>
                    <a:cubicBezTo>
                      <a:pt x="7" y="10"/>
                      <a:pt x="8" y="8"/>
                      <a:pt x="9" y="8"/>
                    </a:cubicBezTo>
                    <a:cubicBezTo>
                      <a:pt x="10" y="7"/>
                      <a:pt x="11" y="8"/>
                      <a:pt x="12" y="9"/>
                    </a:cubicBezTo>
                    <a:cubicBezTo>
                      <a:pt x="12" y="9"/>
                      <a:pt x="13" y="10"/>
                      <a:pt x="13" y="10"/>
                    </a:cubicBezTo>
                    <a:cubicBezTo>
                      <a:pt x="13" y="10"/>
                      <a:pt x="14" y="10"/>
                      <a:pt x="15" y="9"/>
                    </a:cubicBezTo>
                    <a:cubicBezTo>
                      <a:pt x="16" y="8"/>
                      <a:pt x="17" y="8"/>
                      <a:pt x="18" y="9"/>
                    </a:cubicBezTo>
                    <a:cubicBezTo>
                      <a:pt x="20" y="11"/>
                      <a:pt x="21" y="16"/>
                      <a:pt x="18" y="20"/>
                    </a:cubicBezTo>
                    <a:cubicBezTo>
                      <a:pt x="17" y="22"/>
                      <a:pt x="15" y="23"/>
                      <a:pt x="13" y="23"/>
                    </a:cubicBezTo>
                    <a:cubicBezTo>
                      <a:pt x="10" y="23"/>
                      <a:pt x="8" y="22"/>
                      <a:pt x="6" y="21"/>
                    </a:cubicBezTo>
                    <a:cubicBezTo>
                      <a:pt x="2" y="17"/>
                      <a:pt x="1" y="12"/>
                      <a:pt x="4" y="7"/>
                    </a:cubicBezTo>
                    <a:cubicBezTo>
                      <a:pt x="7" y="3"/>
                      <a:pt x="12" y="1"/>
                      <a:pt x="16" y="2"/>
                    </a:cubicBezTo>
                    <a:cubicBezTo>
                      <a:pt x="21" y="3"/>
                      <a:pt x="24" y="6"/>
                      <a:pt x="26" y="9"/>
                    </a:cubicBezTo>
                    <a:cubicBezTo>
                      <a:pt x="28" y="13"/>
                      <a:pt x="29" y="16"/>
                      <a:pt x="29" y="19"/>
                    </a:cubicBezTo>
                    <a:cubicBezTo>
                      <a:pt x="30" y="21"/>
                      <a:pt x="30" y="23"/>
                      <a:pt x="29" y="25"/>
                    </a:cubicBezTo>
                    <a:cubicBezTo>
                      <a:pt x="30" y="25"/>
                      <a:pt x="30" y="25"/>
                      <a:pt x="30" y="25"/>
                    </a:cubicBezTo>
                    <a:cubicBezTo>
                      <a:pt x="31" y="21"/>
                      <a:pt x="30" y="17"/>
                      <a:pt x="29" y="12"/>
                    </a:cubicBezTo>
                    <a:cubicBezTo>
                      <a:pt x="28" y="10"/>
                      <a:pt x="26" y="7"/>
                      <a:pt x="24" y="5"/>
                    </a:cubicBezTo>
                    <a:cubicBezTo>
                      <a:pt x="22" y="3"/>
                      <a:pt x="19" y="1"/>
                      <a:pt x="15" y="1"/>
                    </a:cubicBezTo>
                    <a:cubicBezTo>
                      <a:pt x="12" y="0"/>
                      <a:pt x="8" y="1"/>
                      <a:pt x="5" y="4"/>
                    </a:cubicBezTo>
                    <a:cubicBezTo>
                      <a:pt x="2" y="6"/>
                      <a:pt x="0" y="10"/>
                      <a:pt x="1" y="14"/>
                    </a:cubicBezTo>
                    <a:cubicBezTo>
                      <a:pt x="1" y="18"/>
                      <a:pt x="3" y="21"/>
                      <a:pt x="7" y="23"/>
                    </a:cubicBezTo>
                    <a:cubicBezTo>
                      <a:pt x="8" y="24"/>
                      <a:pt x="10" y="25"/>
                      <a:pt x="12" y="25"/>
                    </a:cubicBezTo>
                    <a:cubicBezTo>
                      <a:pt x="14" y="25"/>
                      <a:pt x="16" y="24"/>
                      <a:pt x="18" y="23"/>
                    </a:cubicBezTo>
                    <a:cubicBezTo>
                      <a:pt x="20" y="21"/>
                      <a:pt x="22" y="17"/>
                      <a:pt x="22" y="13"/>
                    </a:cubicBezTo>
                    <a:cubicBezTo>
                      <a:pt x="21" y="10"/>
                      <a:pt x="19" y="7"/>
                      <a:pt x="16" y="6"/>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89" name="Oval 106"/>
              <p:cNvSpPr>
                <a:spLocks noChangeArrowheads="1"/>
              </p:cNvSpPr>
              <p:nvPr>
                <p:custDataLst>
                  <p:tags r:id="rId90"/>
                </p:custDataLst>
              </p:nvPr>
            </p:nvSpPr>
            <p:spPr bwMode="auto">
              <a:xfrm>
                <a:off x="6180138" y="3978275"/>
                <a:ext cx="115887" cy="130175"/>
              </a:xfrm>
              <a:prstGeom prst="ellipse">
                <a:avLst/>
              </a:pr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90" name="Freeform 107"/>
              <p:cNvSpPr/>
              <p:nvPr>
                <p:custDataLst>
                  <p:tags r:id="rId91"/>
                </p:custDataLst>
              </p:nvPr>
            </p:nvSpPr>
            <p:spPr bwMode="auto">
              <a:xfrm>
                <a:off x="6600825" y="3775075"/>
                <a:ext cx="590550" cy="463550"/>
              </a:xfrm>
              <a:custGeom>
                <a:avLst/>
                <a:gdLst>
                  <a:gd name="T0" fmla="*/ 26 w 31"/>
                  <a:gd name="T1" fmla="*/ 4 h 25"/>
                  <a:gd name="T2" fmla="*/ 16 w 31"/>
                  <a:gd name="T3" fmla="*/ 1 h 25"/>
                  <a:gd name="T4" fmla="*/ 7 w 31"/>
                  <a:gd name="T5" fmla="*/ 5 h 25"/>
                  <a:gd name="T6" fmla="*/ 2 w 31"/>
                  <a:gd name="T7" fmla="*/ 12 h 25"/>
                  <a:gd name="T8" fmla="*/ 1 w 31"/>
                  <a:gd name="T9" fmla="*/ 25 h 25"/>
                  <a:gd name="T10" fmla="*/ 2 w 31"/>
                  <a:gd name="T11" fmla="*/ 25 h 25"/>
                  <a:gd name="T12" fmla="*/ 2 w 31"/>
                  <a:gd name="T13" fmla="*/ 19 h 25"/>
                  <a:gd name="T14" fmla="*/ 5 w 31"/>
                  <a:gd name="T15" fmla="*/ 9 h 25"/>
                  <a:gd name="T16" fmla="*/ 15 w 31"/>
                  <a:gd name="T17" fmla="*/ 2 h 25"/>
                  <a:gd name="T18" fmla="*/ 27 w 31"/>
                  <a:gd name="T19" fmla="*/ 7 h 25"/>
                  <a:gd name="T20" fmla="*/ 25 w 31"/>
                  <a:gd name="T21" fmla="*/ 21 h 25"/>
                  <a:gd name="T22" fmla="*/ 18 w 31"/>
                  <a:gd name="T23" fmla="*/ 23 h 25"/>
                  <a:gd name="T24" fmla="*/ 13 w 31"/>
                  <a:gd name="T25" fmla="*/ 20 h 25"/>
                  <a:gd name="T26" fmla="*/ 13 w 31"/>
                  <a:gd name="T27" fmla="*/ 9 h 25"/>
                  <a:gd name="T28" fmla="*/ 16 w 31"/>
                  <a:gd name="T29" fmla="*/ 9 h 25"/>
                  <a:gd name="T30" fmla="*/ 18 w 31"/>
                  <a:gd name="T31" fmla="*/ 10 h 25"/>
                  <a:gd name="T32" fmla="*/ 19 w 31"/>
                  <a:gd name="T33" fmla="*/ 9 h 25"/>
                  <a:gd name="T34" fmla="*/ 22 w 31"/>
                  <a:gd name="T35" fmla="*/ 8 h 25"/>
                  <a:gd name="T36" fmla="*/ 24 w 31"/>
                  <a:gd name="T37" fmla="*/ 11 h 25"/>
                  <a:gd name="T38" fmla="*/ 24 w 31"/>
                  <a:gd name="T39" fmla="*/ 16 h 25"/>
                  <a:gd name="T40" fmla="*/ 21 w 31"/>
                  <a:gd name="T41" fmla="*/ 18 h 25"/>
                  <a:gd name="T42" fmla="*/ 17 w 31"/>
                  <a:gd name="T43" fmla="*/ 17 h 25"/>
                  <a:gd name="T44" fmla="*/ 18 w 31"/>
                  <a:gd name="T45" fmla="*/ 11 h 25"/>
                  <a:gd name="T46" fmla="*/ 15 w 31"/>
                  <a:gd name="T47" fmla="*/ 14 h 25"/>
                  <a:gd name="T48" fmla="*/ 19 w 31"/>
                  <a:gd name="T49" fmla="*/ 18 h 25"/>
                  <a:gd name="T50" fmla="*/ 25 w 31"/>
                  <a:gd name="T51" fmla="*/ 16 h 25"/>
                  <a:gd name="T52" fmla="*/ 24 w 31"/>
                  <a:gd name="T53" fmla="*/ 8 h 25"/>
                  <a:gd name="T54" fmla="*/ 15 w 31"/>
                  <a:gd name="T55" fmla="*/ 6 h 25"/>
                  <a:gd name="T56" fmla="*/ 9 w 31"/>
                  <a:gd name="T57" fmla="*/ 13 h 25"/>
                  <a:gd name="T58" fmla="*/ 13 w 31"/>
                  <a:gd name="T59" fmla="*/ 23 h 25"/>
                  <a:gd name="T60" fmla="*/ 19 w 31"/>
                  <a:gd name="T61" fmla="*/ 25 h 25"/>
                  <a:gd name="T62" fmla="*/ 24 w 31"/>
                  <a:gd name="T63" fmla="*/ 23 h 25"/>
                  <a:gd name="T64" fmla="*/ 30 w 31"/>
                  <a:gd name="T65" fmla="*/ 14 h 25"/>
                  <a:gd name="T66" fmla="*/ 26 w 31"/>
                  <a:gd name="T67"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 h="25">
                    <a:moveTo>
                      <a:pt x="26" y="4"/>
                    </a:moveTo>
                    <a:cubicBezTo>
                      <a:pt x="23" y="1"/>
                      <a:pt x="19" y="0"/>
                      <a:pt x="16" y="1"/>
                    </a:cubicBezTo>
                    <a:cubicBezTo>
                      <a:pt x="12" y="1"/>
                      <a:pt x="9" y="3"/>
                      <a:pt x="7" y="5"/>
                    </a:cubicBezTo>
                    <a:cubicBezTo>
                      <a:pt x="5" y="7"/>
                      <a:pt x="3" y="10"/>
                      <a:pt x="2" y="12"/>
                    </a:cubicBezTo>
                    <a:cubicBezTo>
                      <a:pt x="1" y="17"/>
                      <a:pt x="0" y="21"/>
                      <a:pt x="1" y="25"/>
                    </a:cubicBezTo>
                    <a:cubicBezTo>
                      <a:pt x="1" y="25"/>
                      <a:pt x="1" y="25"/>
                      <a:pt x="2" y="25"/>
                    </a:cubicBezTo>
                    <a:cubicBezTo>
                      <a:pt x="1" y="23"/>
                      <a:pt x="1" y="21"/>
                      <a:pt x="2" y="19"/>
                    </a:cubicBezTo>
                    <a:cubicBezTo>
                      <a:pt x="2" y="16"/>
                      <a:pt x="3" y="13"/>
                      <a:pt x="5" y="9"/>
                    </a:cubicBezTo>
                    <a:cubicBezTo>
                      <a:pt x="7" y="6"/>
                      <a:pt x="10" y="3"/>
                      <a:pt x="15" y="2"/>
                    </a:cubicBezTo>
                    <a:cubicBezTo>
                      <a:pt x="19" y="1"/>
                      <a:pt x="24" y="3"/>
                      <a:pt x="27" y="7"/>
                    </a:cubicBezTo>
                    <a:cubicBezTo>
                      <a:pt x="30" y="12"/>
                      <a:pt x="29" y="17"/>
                      <a:pt x="25" y="21"/>
                    </a:cubicBezTo>
                    <a:cubicBezTo>
                      <a:pt x="23" y="22"/>
                      <a:pt x="21" y="23"/>
                      <a:pt x="18" y="23"/>
                    </a:cubicBezTo>
                    <a:cubicBezTo>
                      <a:pt x="16" y="23"/>
                      <a:pt x="14" y="22"/>
                      <a:pt x="13" y="20"/>
                    </a:cubicBezTo>
                    <a:cubicBezTo>
                      <a:pt x="9" y="16"/>
                      <a:pt x="11" y="11"/>
                      <a:pt x="13" y="9"/>
                    </a:cubicBezTo>
                    <a:cubicBezTo>
                      <a:pt x="14" y="8"/>
                      <a:pt x="15" y="8"/>
                      <a:pt x="16" y="9"/>
                    </a:cubicBezTo>
                    <a:cubicBezTo>
                      <a:pt x="17" y="10"/>
                      <a:pt x="18" y="10"/>
                      <a:pt x="18" y="10"/>
                    </a:cubicBezTo>
                    <a:cubicBezTo>
                      <a:pt x="18" y="10"/>
                      <a:pt x="19" y="9"/>
                      <a:pt x="19" y="9"/>
                    </a:cubicBezTo>
                    <a:cubicBezTo>
                      <a:pt x="20" y="8"/>
                      <a:pt x="21" y="7"/>
                      <a:pt x="22" y="8"/>
                    </a:cubicBezTo>
                    <a:cubicBezTo>
                      <a:pt x="23" y="8"/>
                      <a:pt x="24" y="10"/>
                      <a:pt x="24" y="11"/>
                    </a:cubicBezTo>
                    <a:cubicBezTo>
                      <a:pt x="25" y="13"/>
                      <a:pt x="24" y="14"/>
                      <a:pt x="24" y="16"/>
                    </a:cubicBezTo>
                    <a:cubicBezTo>
                      <a:pt x="23" y="17"/>
                      <a:pt x="22" y="18"/>
                      <a:pt x="21" y="18"/>
                    </a:cubicBezTo>
                    <a:cubicBezTo>
                      <a:pt x="19" y="18"/>
                      <a:pt x="18" y="18"/>
                      <a:pt x="17" y="17"/>
                    </a:cubicBezTo>
                    <a:cubicBezTo>
                      <a:pt x="15" y="16"/>
                      <a:pt x="15" y="12"/>
                      <a:pt x="18" y="11"/>
                    </a:cubicBezTo>
                    <a:cubicBezTo>
                      <a:pt x="18" y="11"/>
                      <a:pt x="15" y="12"/>
                      <a:pt x="15" y="14"/>
                    </a:cubicBezTo>
                    <a:cubicBezTo>
                      <a:pt x="16" y="16"/>
                      <a:pt x="17" y="18"/>
                      <a:pt x="19" y="18"/>
                    </a:cubicBezTo>
                    <a:cubicBezTo>
                      <a:pt x="21" y="19"/>
                      <a:pt x="23" y="18"/>
                      <a:pt x="25" y="16"/>
                    </a:cubicBezTo>
                    <a:cubicBezTo>
                      <a:pt x="26" y="13"/>
                      <a:pt x="26" y="10"/>
                      <a:pt x="24" y="8"/>
                    </a:cubicBezTo>
                    <a:cubicBezTo>
                      <a:pt x="22" y="6"/>
                      <a:pt x="18" y="5"/>
                      <a:pt x="15" y="6"/>
                    </a:cubicBezTo>
                    <a:cubicBezTo>
                      <a:pt x="12" y="7"/>
                      <a:pt x="10" y="10"/>
                      <a:pt x="9" y="13"/>
                    </a:cubicBezTo>
                    <a:cubicBezTo>
                      <a:pt x="9" y="17"/>
                      <a:pt x="11" y="21"/>
                      <a:pt x="13" y="23"/>
                    </a:cubicBezTo>
                    <a:cubicBezTo>
                      <a:pt x="15" y="24"/>
                      <a:pt x="17" y="25"/>
                      <a:pt x="19" y="25"/>
                    </a:cubicBezTo>
                    <a:cubicBezTo>
                      <a:pt x="21" y="25"/>
                      <a:pt x="23" y="24"/>
                      <a:pt x="24" y="23"/>
                    </a:cubicBezTo>
                    <a:cubicBezTo>
                      <a:pt x="28" y="21"/>
                      <a:pt x="30" y="18"/>
                      <a:pt x="30" y="14"/>
                    </a:cubicBezTo>
                    <a:cubicBezTo>
                      <a:pt x="31" y="10"/>
                      <a:pt x="29" y="6"/>
                      <a:pt x="26" y="4"/>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91" name="Oval 108"/>
              <p:cNvSpPr>
                <a:spLocks noChangeArrowheads="1"/>
              </p:cNvSpPr>
              <p:nvPr>
                <p:custDataLst>
                  <p:tags r:id="rId92"/>
                </p:custDataLst>
              </p:nvPr>
            </p:nvSpPr>
            <p:spPr bwMode="auto">
              <a:xfrm>
                <a:off x="6905625" y="3978275"/>
                <a:ext cx="114300" cy="130175"/>
              </a:xfrm>
              <a:prstGeom prst="ellipse">
                <a:avLst/>
              </a:pr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92" name="Freeform 109"/>
              <p:cNvSpPr/>
              <p:nvPr>
                <p:custDataLst>
                  <p:tags r:id="rId93"/>
                </p:custDataLst>
              </p:nvPr>
            </p:nvSpPr>
            <p:spPr bwMode="auto">
              <a:xfrm>
                <a:off x="6581775" y="3384550"/>
                <a:ext cx="228600" cy="446088"/>
              </a:xfrm>
              <a:custGeom>
                <a:avLst/>
                <a:gdLst>
                  <a:gd name="T0" fmla="*/ 9 w 12"/>
                  <a:gd name="T1" fmla="*/ 1 h 24"/>
                  <a:gd name="T2" fmla="*/ 5 w 12"/>
                  <a:gd name="T3" fmla="*/ 2 h 24"/>
                  <a:gd name="T4" fmla="*/ 8 w 12"/>
                  <a:gd name="T5" fmla="*/ 1 h 24"/>
                  <a:gd name="T6" fmla="*/ 8 w 12"/>
                  <a:gd name="T7" fmla="*/ 2 h 24"/>
                  <a:gd name="T8" fmla="*/ 8 w 12"/>
                  <a:gd name="T9" fmla="*/ 3 h 24"/>
                  <a:gd name="T10" fmla="*/ 10 w 12"/>
                  <a:gd name="T11" fmla="*/ 4 h 24"/>
                  <a:gd name="T12" fmla="*/ 9 w 12"/>
                  <a:gd name="T13" fmla="*/ 8 h 24"/>
                  <a:gd name="T14" fmla="*/ 4 w 12"/>
                  <a:gd name="T15" fmla="*/ 13 h 24"/>
                  <a:gd name="T16" fmla="*/ 2 w 12"/>
                  <a:gd name="T17" fmla="*/ 24 h 24"/>
                  <a:gd name="T18" fmla="*/ 3 w 12"/>
                  <a:gd name="T19" fmla="*/ 22 h 24"/>
                  <a:gd name="T20" fmla="*/ 2 w 12"/>
                  <a:gd name="T21" fmla="*/ 20 h 24"/>
                  <a:gd name="T22" fmla="*/ 7 w 12"/>
                  <a:gd name="T23" fmla="*/ 11 h 24"/>
                  <a:gd name="T24" fmla="*/ 12 w 12"/>
                  <a:gd name="T25" fmla="*/ 5 h 24"/>
                  <a:gd name="T26" fmla="*/ 9 w 12"/>
                  <a:gd name="T27"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24">
                    <a:moveTo>
                      <a:pt x="9" y="1"/>
                    </a:moveTo>
                    <a:cubicBezTo>
                      <a:pt x="8" y="0"/>
                      <a:pt x="6" y="0"/>
                      <a:pt x="5" y="2"/>
                    </a:cubicBezTo>
                    <a:cubicBezTo>
                      <a:pt x="6" y="1"/>
                      <a:pt x="7" y="1"/>
                      <a:pt x="8" y="1"/>
                    </a:cubicBezTo>
                    <a:cubicBezTo>
                      <a:pt x="8" y="1"/>
                      <a:pt x="9" y="2"/>
                      <a:pt x="8" y="2"/>
                    </a:cubicBezTo>
                    <a:cubicBezTo>
                      <a:pt x="8" y="3"/>
                      <a:pt x="8" y="3"/>
                      <a:pt x="8" y="3"/>
                    </a:cubicBezTo>
                    <a:cubicBezTo>
                      <a:pt x="9" y="3"/>
                      <a:pt x="9" y="4"/>
                      <a:pt x="10" y="4"/>
                    </a:cubicBezTo>
                    <a:cubicBezTo>
                      <a:pt x="10" y="5"/>
                      <a:pt x="10" y="7"/>
                      <a:pt x="9" y="8"/>
                    </a:cubicBezTo>
                    <a:cubicBezTo>
                      <a:pt x="8" y="10"/>
                      <a:pt x="6" y="11"/>
                      <a:pt x="4" y="13"/>
                    </a:cubicBezTo>
                    <a:cubicBezTo>
                      <a:pt x="2" y="16"/>
                      <a:pt x="0" y="19"/>
                      <a:pt x="2" y="24"/>
                    </a:cubicBezTo>
                    <a:cubicBezTo>
                      <a:pt x="2" y="24"/>
                      <a:pt x="3" y="22"/>
                      <a:pt x="3" y="22"/>
                    </a:cubicBezTo>
                    <a:cubicBezTo>
                      <a:pt x="3" y="21"/>
                      <a:pt x="1" y="20"/>
                      <a:pt x="2" y="20"/>
                    </a:cubicBezTo>
                    <a:cubicBezTo>
                      <a:pt x="2" y="17"/>
                      <a:pt x="4" y="13"/>
                      <a:pt x="7" y="11"/>
                    </a:cubicBezTo>
                    <a:cubicBezTo>
                      <a:pt x="10" y="9"/>
                      <a:pt x="12" y="7"/>
                      <a:pt x="12" y="5"/>
                    </a:cubicBezTo>
                    <a:cubicBezTo>
                      <a:pt x="12" y="3"/>
                      <a:pt x="10" y="1"/>
                      <a:pt x="9" y="1"/>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93" name="Freeform 110"/>
              <p:cNvSpPr/>
              <p:nvPr>
                <p:custDataLst>
                  <p:tags r:id="rId94"/>
                </p:custDataLst>
              </p:nvPr>
            </p:nvSpPr>
            <p:spPr bwMode="auto">
              <a:xfrm>
                <a:off x="6391275" y="3384550"/>
                <a:ext cx="228600" cy="446088"/>
              </a:xfrm>
              <a:custGeom>
                <a:avLst/>
                <a:gdLst>
                  <a:gd name="T0" fmla="*/ 8 w 12"/>
                  <a:gd name="T1" fmla="*/ 13 h 24"/>
                  <a:gd name="T2" fmla="*/ 3 w 12"/>
                  <a:gd name="T3" fmla="*/ 8 h 24"/>
                  <a:gd name="T4" fmla="*/ 2 w 12"/>
                  <a:gd name="T5" fmla="*/ 4 h 24"/>
                  <a:gd name="T6" fmla="*/ 4 w 12"/>
                  <a:gd name="T7" fmla="*/ 3 h 24"/>
                  <a:gd name="T8" fmla="*/ 3 w 12"/>
                  <a:gd name="T9" fmla="*/ 2 h 24"/>
                  <a:gd name="T10" fmla="*/ 4 w 12"/>
                  <a:gd name="T11" fmla="*/ 1 h 24"/>
                  <a:gd name="T12" fmla="*/ 7 w 12"/>
                  <a:gd name="T13" fmla="*/ 2 h 24"/>
                  <a:gd name="T14" fmla="*/ 3 w 12"/>
                  <a:gd name="T15" fmla="*/ 1 h 24"/>
                  <a:gd name="T16" fmla="*/ 0 w 12"/>
                  <a:gd name="T17" fmla="*/ 5 h 24"/>
                  <a:gd name="T18" fmla="*/ 5 w 12"/>
                  <a:gd name="T19" fmla="*/ 11 h 24"/>
                  <a:gd name="T20" fmla="*/ 10 w 12"/>
                  <a:gd name="T21" fmla="*/ 20 h 24"/>
                  <a:gd name="T22" fmla="*/ 9 w 12"/>
                  <a:gd name="T23" fmla="*/ 22 h 24"/>
                  <a:gd name="T24" fmla="*/ 10 w 12"/>
                  <a:gd name="T25" fmla="*/ 24 h 24"/>
                  <a:gd name="T26" fmla="*/ 8 w 12"/>
                  <a:gd name="T27" fmla="*/ 1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24">
                    <a:moveTo>
                      <a:pt x="8" y="13"/>
                    </a:moveTo>
                    <a:cubicBezTo>
                      <a:pt x="6" y="11"/>
                      <a:pt x="4" y="10"/>
                      <a:pt x="3" y="8"/>
                    </a:cubicBezTo>
                    <a:cubicBezTo>
                      <a:pt x="2" y="7"/>
                      <a:pt x="2" y="5"/>
                      <a:pt x="2" y="4"/>
                    </a:cubicBezTo>
                    <a:cubicBezTo>
                      <a:pt x="3" y="4"/>
                      <a:pt x="3" y="3"/>
                      <a:pt x="4" y="3"/>
                    </a:cubicBezTo>
                    <a:cubicBezTo>
                      <a:pt x="4" y="3"/>
                      <a:pt x="4" y="3"/>
                      <a:pt x="3" y="2"/>
                    </a:cubicBezTo>
                    <a:cubicBezTo>
                      <a:pt x="3" y="2"/>
                      <a:pt x="4" y="1"/>
                      <a:pt x="4" y="1"/>
                    </a:cubicBezTo>
                    <a:cubicBezTo>
                      <a:pt x="5" y="1"/>
                      <a:pt x="6" y="1"/>
                      <a:pt x="7" y="2"/>
                    </a:cubicBezTo>
                    <a:cubicBezTo>
                      <a:pt x="6" y="0"/>
                      <a:pt x="4" y="0"/>
                      <a:pt x="3" y="1"/>
                    </a:cubicBezTo>
                    <a:cubicBezTo>
                      <a:pt x="2" y="1"/>
                      <a:pt x="0" y="3"/>
                      <a:pt x="0" y="5"/>
                    </a:cubicBezTo>
                    <a:cubicBezTo>
                      <a:pt x="0" y="7"/>
                      <a:pt x="2" y="9"/>
                      <a:pt x="5" y="11"/>
                    </a:cubicBezTo>
                    <a:cubicBezTo>
                      <a:pt x="8" y="13"/>
                      <a:pt x="10" y="17"/>
                      <a:pt x="10" y="20"/>
                    </a:cubicBezTo>
                    <a:cubicBezTo>
                      <a:pt x="10" y="20"/>
                      <a:pt x="9" y="21"/>
                      <a:pt x="9" y="22"/>
                    </a:cubicBezTo>
                    <a:cubicBezTo>
                      <a:pt x="9" y="22"/>
                      <a:pt x="10" y="24"/>
                      <a:pt x="10" y="24"/>
                    </a:cubicBezTo>
                    <a:cubicBezTo>
                      <a:pt x="12" y="19"/>
                      <a:pt x="10" y="16"/>
                      <a:pt x="8" y="13"/>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94" name="Freeform 111"/>
              <p:cNvSpPr>
                <a:spLocks noEditPoints="1"/>
              </p:cNvSpPr>
              <p:nvPr>
                <p:custDataLst>
                  <p:tags r:id="rId95"/>
                </p:custDataLst>
              </p:nvPr>
            </p:nvSpPr>
            <p:spPr bwMode="auto">
              <a:xfrm>
                <a:off x="6467475" y="3273425"/>
                <a:ext cx="247650" cy="427038"/>
              </a:xfrm>
              <a:custGeom>
                <a:avLst/>
                <a:gdLst>
                  <a:gd name="T0" fmla="*/ 7 w 13"/>
                  <a:gd name="T1" fmla="*/ 0 h 23"/>
                  <a:gd name="T2" fmla="*/ 7 w 13"/>
                  <a:gd name="T3" fmla="*/ 23 h 23"/>
                  <a:gd name="T4" fmla="*/ 7 w 13"/>
                  <a:gd name="T5" fmla="*/ 0 h 23"/>
                  <a:gd name="T6" fmla="*/ 7 w 13"/>
                  <a:gd name="T7" fmla="*/ 13 h 23"/>
                  <a:gd name="T8" fmla="*/ 7 w 13"/>
                  <a:gd name="T9" fmla="*/ 22 h 23"/>
                  <a:gd name="T10" fmla="*/ 7 w 13"/>
                  <a:gd name="T11" fmla="*/ 13 h 23"/>
                  <a:gd name="T12" fmla="*/ 7 w 13"/>
                  <a:gd name="T13" fmla="*/ 10 h 23"/>
                  <a:gd name="T14" fmla="*/ 6 w 13"/>
                  <a:gd name="T15" fmla="*/ 20 h 23"/>
                  <a:gd name="T16" fmla="*/ 7 w 13"/>
                  <a:gd name="T17" fmla="*/ 5 h 23"/>
                  <a:gd name="T18" fmla="*/ 8 w 13"/>
                  <a:gd name="T19" fmla="*/ 19 h 23"/>
                  <a:gd name="T20" fmla="*/ 7 w 13"/>
                  <a:gd name="T21"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23">
                    <a:moveTo>
                      <a:pt x="7" y="0"/>
                    </a:moveTo>
                    <a:cubicBezTo>
                      <a:pt x="0" y="12"/>
                      <a:pt x="7" y="23"/>
                      <a:pt x="7" y="23"/>
                    </a:cubicBezTo>
                    <a:cubicBezTo>
                      <a:pt x="13" y="10"/>
                      <a:pt x="7" y="0"/>
                      <a:pt x="7" y="0"/>
                    </a:cubicBezTo>
                    <a:close/>
                    <a:moveTo>
                      <a:pt x="7" y="13"/>
                    </a:moveTo>
                    <a:cubicBezTo>
                      <a:pt x="7" y="13"/>
                      <a:pt x="9" y="17"/>
                      <a:pt x="7" y="22"/>
                    </a:cubicBezTo>
                    <a:cubicBezTo>
                      <a:pt x="7" y="22"/>
                      <a:pt x="5" y="18"/>
                      <a:pt x="7" y="13"/>
                    </a:cubicBezTo>
                    <a:close/>
                    <a:moveTo>
                      <a:pt x="7" y="10"/>
                    </a:moveTo>
                    <a:cubicBezTo>
                      <a:pt x="5" y="14"/>
                      <a:pt x="5" y="17"/>
                      <a:pt x="6" y="20"/>
                    </a:cubicBezTo>
                    <a:cubicBezTo>
                      <a:pt x="5" y="17"/>
                      <a:pt x="4" y="11"/>
                      <a:pt x="7" y="5"/>
                    </a:cubicBezTo>
                    <a:cubicBezTo>
                      <a:pt x="7" y="5"/>
                      <a:pt x="10" y="11"/>
                      <a:pt x="8" y="19"/>
                    </a:cubicBezTo>
                    <a:cubicBezTo>
                      <a:pt x="9" y="14"/>
                      <a:pt x="7" y="10"/>
                      <a:pt x="7" y="10"/>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95" name="Freeform 112"/>
              <p:cNvSpPr>
                <a:spLocks noEditPoints="1"/>
              </p:cNvSpPr>
              <p:nvPr>
                <p:custDataLst>
                  <p:tags r:id="rId96"/>
                </p:custDataLst>
              </p:nvPr>
            </p:nvSpPr>
            <p:spPr bwMode="auto">
              <a:xfrm>
                <a:off x="6486525" y="4294188"/>
                <a:ext cx="228600" cy="407988"/>
              </a:xfrm>
              <a:custGeom>
                <a:avLst/>
                <a:gdLst>
                  <a:gd name="T0" fmla="*/ 6 w 12"/>
                  <a:gd name="T1" fmla="*/ 22 h 22"/>
                  <a:gd name="T2" fmla="*/ 6 w 12"/>
                  <a:gd name="T3" fmla="*/ 0 h 22"/>
                  <a:gd name="T4" fmla="*/ 6 w 12"/>
                  <a:gd name="T5" fmla="*/ 22 h 22"/>
                  <a:gd name="T6" fmla="*/ 6 w 12"/>
                  <a:gd name="T7" fmla="*/ 9 h 22"/>
                  <a:gd name="T8" fmla="*/ 6 w 12"/>
                  <a:gd name="T9" fmla="*/ 1 h 22"/>
                  <a:gd name="T10" fmla="*/ 6 w 12"/>
                  <a:gd name="T11" fmla="*/ 9 h 22"/>
                  <a:gd name="T12" fmla="*/ 6 w 12"/>
                  <a:gd name="T13" fmla="*/ 12 h 22"/>
                  <a:gd name="T14" fmla="*/ 7 w 12"/>
                  <a:gd name="T15" fmla="*/ 3 h 22"/>
                  <a:gd name="T16" fmla="*/ 6 w 12"/>
                  <a:gd name="T17" fmla="*/ 17 h 22"/>
                  <a:gd name="T18" fmla="*/ 5 w 12"/>
                  <a:gd name="T19" fmla="*/ 3 h 22"/>
                  <a:gd name="T20" fmla="*/ 6 w 12"/>
                  <a:gd name="T21"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2">
                    <a:moveTo>
                      <a:pt x="6" y="22"/>
                    </a:moveTo>
                    <a:cubicBezTo>
                      <a:pt x="12" y="10"/>
                      <a:pt x="6" y="0"/>
                      <a:pt x="6" y="0"/>
                    </a:cubicBezTo>
                    <a:cubicBezTo>
                      <a:pt x="0" y="12"/>
                      <a:pt x="6" y="22"/>
                      <a:pt x="6" y="22"/>
                    </a:cubicBezTo>
                    <a:close/>
                    <a:moveTo>
                      <a:pt x="6" y="9"/>
                    </a:moveTo>
                    <a:cubicBezTo>
                      <a:pt x="6" y="9"/>
                      <a:pt x="4" y="5"/>
                      <a:pt x="6" y="1"/>
                    </a:cubicBezTo>
                    <a:cubicBezTo>
                      <a:pt x="6" y="1"/>
                      <a:pt x="8" y="4"/>
                      <a:pt x="6" y="9"/>
                    </a:cubicBezTo>
                    <a:close/>
                    <a:moveTo>
                      <a:pt x="6" y="12"/>
                    </a:moveTo>
                    <a:cubicBezTo>
                      <a:pt x="7" y="8"/>
                      <a:pt x="7" y="5"/>
                      <a:pt x="7" y="3"/>
                    </a:cubicBezTo>
                    <a:cubicBezTo>
                      <a:pt x="8" y="5"/>
                      <a:pt x="9" y="11"/>
                      <a:pt x="6" y="17"/>
                    </a:cubicBezTo>
                    <a:cubicBezTo>
                      <a:pt x="6" y="17"/>
                      <a:pt x="2" y="11"/>
                      <a:pt x="5" y="3"/>
                    </a:cubicBezTo>
                    <a:cubicBezTo>
                      <a:pt x="4" y="8"/>
                      <a:pt x="6" y="12"/>
                      <a:pt x="6" y="12"/>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96" name="Freeform 113"/>
              <p:cNvSpPr>
                <a:spLocks noEditPoints="1"/>
              </p:cNvSpPr>
              <p:nvPr>
                <p:custDataLst>
                  <p:tags r:id="rId97"/>
                </p:custDataLst>
              </p:nvPr>
            </p:nvSpPr>
            <p:spPr bwMode="auto">
              <a:xfrm>
                <a:off x="6657975" y="4387850"/>
                <a:ext cx="95250" cy="185738"/>
              </a:xfrm>
              <a:custGeom>
                <a:avLst/>
                <a:gdLst>
                  <a:gd name="T0" fmla="*/ 5 w 5"/>
                  <a:gd name="T1" fmla="*/ 10 h 10"/>
                  <a:gd name="T2" fmla="*/ 0 w 5"/>
                  <a:gd name="T3" fmla="*/ 0 h 10"/>
                  <a:gd name="T4" fmla="*/ 5 w 5"/>
                  <a:gd name="T5" fmla="*/ 10 h 10"/>
                  <a:gd name="T6" fmla="*/ 2 w 5"/>
                  <a:gd name="T7" fmla="*/ 4 h 10"/>
                  <a:gd name="T8" fmla="*/ 0 w 5"/>
                  <a:gd name="T9" fmla="*/ 0 h 10"/>
                  <a:gd name="T10" fmla="*/ 2 w 5"/>
                  <a:gd name="T11" fmla="*/ 4 h 10"/>
                  <a:gd name="T12" fmla="*/ 3 w 5"/>
                  <a:gd name="T13" fmla="*/ 6 h 10"/>
                  <a:gd name="T14" fmla="*/ 1 w 5"/>
                  <a:gd name="T15" fmla="*/ 1 h 10"/>
                  <a:gd name="T16" fmla="*/ 4 w 5"/>
                  <a:gd name="T17" fmla="*/ 8 h 10"/>
                  <a:gd name="T18" fmla="*/ 0 w 5"/>
                  <a:gd name="T19" fmla="*/ 2 h 10"/>
                  <a:gd name="T20" fmla="*/ 3 w 5"/>
                  <a:gd name="T21"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0">
                    <a:moveTo>
                      <a:pt x="5" y="10"/>
                    </a:moveTo>
                    <a:cubicBezTo>
                      <a:pt x="5" y="3"/>
                      <a:pt x="0" y="0"/>
                      <a:pt x="0" y="0"/>
                    </a:cubicBezTo>
                    <a:cubicBezTo>
                      <a:pt x="0" y="7"/>
                      <a:pt x="5" y="10"/>
                      <a:pt x="5" y="10"/>
                    </a:cubicBezTo>
                    <a:close/>
                    <a:moveTo>
                      <a:pt x="2" y="4"/>
                    </a:moveTo>
                    <a:cubicBezTo>
                      <a:pt x="2" y="4"/>
                      <a:pt x="1" y="3"/>
                      <a:pt x="0" y="0"/>
                    </a:cubicBezTo>
                    <a:cubicBezTo>
                      <a:pt x="0" y="0"/>
                      <a:pt x="2" y="2"/>
                      <a:pt x="2" y="4"/>
                    </a:cubicBezTo>
                    <a:close/>
                    <a:moveTo>
                      <a:pt x="3" y="6"/>
                    </a:moveTo>
                    <a:cubicBezTo>
                      <a:pt x="3" y="3"/>
                      <a:pt x="2" y="2"/>
                      <a:pt x="1" y="1"/>
                    </a:cubicBezTo>
                    <a:cubicBezTo>
                      <a:pt x="2" y="2"/>
                      <a:pt x="4" y="4"/>
                      <a:pt x="4" y="8"/>
                    </a:cubicBezTo>
                    <a:cubicBezTo>
                      <a:pt x="4" y="8"/>
                      <a:pt x="1" y="6"/>
                      <a:pt x="0" y="2"/>
                    </a:cubicBezTo>
                    <a:cubicBezTo>
                      <a:pt x="1" y="4"/>
                      <a:pt x="3" y="6"/>
                      <a:pt x="3" y="6"/>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97" name="Freeform 114"/>
              <p:cNvSpPr>
                <a:spLocks noEditPoints="1"/>
              </p:cNvSpPr>
              <p:nvPr>
                <p:custDataLst>
                  <p:tags r:id="rId98"/>
                </p:custDataLst>
              </p:nvPr>
            </p:nvSpPr>
            <p:spPr bwMode="auto">
              <a:xfrm>
                <a:off x="6448425" y="4387850"/>
                <a:ext cx="95250" cy="185738"/>
              </a:xfrm>
              <a:custGeom>
                <a:avLst/>
                <a:gdLst>
                  <a:gd name="T0" fmla="*/ 5 w 5"/>
                  <a:gd name="T1" fmla="*/ 0 h 10"/>
                  <a:gd name="T2" fmla="*/ 0 w 5"/>
                  <a:gd name="T3" fmla="*/ 10 h 10"/>
                  <a:gd name="T4" fmla="*/ 5 w 5"/>
                  <a:gd name="T5" fmla="*/ 0 h 10"/>
                  <a:gd name="T6" fmla="*/ 5 w 5"/>
                  <a:gd name="T7" fmla="*/ 1 h 10"/>
                  <a:gd name="T8" fmla="*/ 3 w 5"/>
                  <a:gd name="T9" fmla="*/ 4 h 10"/>
                  <a:gd name="T10" fmla="*/ 5 w 5"/>
                  <a:gd name="T11" fmla="*/ 1 h 10"/>
                  <a:gd name="T12" fmla="*/ 5 w 5"/>
                  <a:gd name="T13" fmla="*/ 2 h 10"/>
                  <a:gd name="T14" fmla="*/ 1 w 5"/>
                  <a:gd name="T15" fmla="*/ 8 h 10"/>
                  <a:gd name="T16" fmla="*/ 4 w 5"/>
                  <a:gd name="T17" fmla="*/ 1 h 10"/>
                  <a:gd name="T18" fmla="*/ 2 w 5"/>
                  <a:gd name="T19" fmla="*/ 6 h 10"/>
                  <a:gd name="T20" fmla="*/ 5 w 5"/>
                  <a:gd name="T21"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0">
                    <a:moveTo>
                      <a:pt x="5" y="0"/>
                    </a:moveTo>
                    <a:cubicBezTo>
                      <a:pt x="5" y="0"/>
                      <a:pt x="0" y="3"/>
                      <a:pt x="0" y="10"/>
                    </a:cubicBezTo>
                    <a:cubicBezTo>
                      <a:pt x="0" y="10"/>
                      <a:pt x="5" y="7"/>
                      <a:pt x="5" y="0"/>
                    </a:cubicBezTo>
                    <a:close/>
                    <a:moveTo>
                      <a:pt x="5" y="1"/>
                    </a:moveTo>
                    <a:cubicBezTo>
                      <a:pt x="4" y="3"/>
                      <a:pt x="3" y="4"/>
                      <a:pt x="3" y="4"/>
                    </a:cubicBezTo>
                    <a:cubicBezTo>
                      <a:pt x="3" y="2"/>
                      <a:pt x="5" y="1"/>
                      <a:pt x="5" y="1"/>
                    </a:cubicBezTo>
                    <a:close/>
                    <a:moveTo>
                      <a:pt x="5" y="2"/>
                    </a:moveTo>
                    <a:cubicBezTo>
                      <a:pt x="4" y="6"/>
                      <a:pt x="1" y="8"/>
                      <a:pt x="1" y="8"/>
                    </a:cubicBezTo>
                    <a:cubicBezTo>
                      <a:pt x="1" y="4"/>
                      <a:pt x="3" y="2"/>
                      <a:pt x="4" y="1"/>
                    </a:cubicBezTo>
                    <a:cubicBezTo>
                      <a:pt x="3" y="2"/>
                      <a:pt x="2" y="4"/>
                      <a:pt x="2" y="6"/>
                    </a:cubicBezTo>
                    <a:cubicBezTo>
                      <a:pt x="2" y="6"/>
                      <a:pt x="4" y="4"/>
                      <a:pt x="5" y="2"/>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98" name="Freeform 115"/>
              <p:cNvSpPr>
                <a:spLocks noEditPoints="1"/>
              </p:cNvSpPr>
              <p:nvPr>
                <p:custDataLst>
                  <p:tags r:id="rId99"/>
                </p:custDataLst>
              </p:nvPr>
            </p:nvSpPr>
            <p:spPr bwMode="auto">
              <a:xfrm>
                <a:off x="6505575" y="4219575"/>
                <a:ext cx="190500" cy="185738"/>
              </a:xfrm>
              <a:custGeom>
                <a:avLst/>
                <a:gdLst>
                  <a:gd name="T0" fmla="*/ 5 w 10"/>
                  <a:gd name="T1" fmla="*/ 10 h 10"/>
                  <a:gd name="T2" fmla="*/ 10 w 10"/>
                  <a:gd name="T3" fmla="*/ 5 h 10"/>
                  <a:gd name="T4" fmla="*/ 5 w 10"/>
                  <a:gd name="T5" fmla="*/ 0 h 10"/>
                  <a:gd name="T6" fmla="*/ 0 w 10"/>
                  <a:gd name="T7" fmla="*/ 5 h 10"/>
                  <a:gd name="T8" fmla="*/ 5 w 10"/>
                  <a:gd name="T9" fmla="*/ 10 h 10"/>
                  <a:gd name="T10" fmla="*/ 5 w 10"/>
                  <a:gd name="T11" fmla="*/ 1 h 10"/>
                  <a:gd name="T12" fmla="*/ 8 w 10"/>
                  <a:gd name="T13" fmla="*/ 4 h 10"/>
                  <a:gd name="T14" fmla="*/ 5 w 10"/>
                  <a:gd name="T15" fmla="*/ 8 h 10"/>
                  <a:gd name="T16" fmla="*/ 2 w 10"/>
                  <a:gd name="T17" fmla="*/ 4 h 10"/>
                  <a:gd name="T18" fmla="*/ 5 w 10"/>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5" y="10"/>
                    </a:moveTo>
                    <a:cubicBezTo>
                      <a:pt x="8" y="10"/>
                      <a:pt x="10" y="8"/>
                      <a:pt x="10" y="5"/>
                    </a:cubicBezTo>
                    <a:cubicBezTo>
                      <a:pt x="10" y="3"/>
                      <a:pt x="8" y="0"/>
                      <a:pt x="5" y="0"/>
                    </a:cubicBezTo>
                    <a:cubicBezTo>
                      <a:pt x="2" y="0"/>
                      <a:pt x="0" y="3"/>
                      <a:pt x="0" y="5"/>
                    </a:cubicBezTo>
                    <a:cubicBezTo>
                      <a:pt x="0" y="8"/>
                      <a:pt x="2" y="10"/>
                      <a:pt x="5" y="10"/>
                    </a:cubicBezTo>
                    <a:close/>
                    <a:moveTo>
                      <a:pt x="5" y="1"/>
                    </a:moveTo>
                    <a:cubicBezTo>
                      <a:pt x="7" y="1"/>
                      <a:pt x="8" y="2"/>
                      <a:pt x="8" y="4"/>
                    </a:cubicBezTo>
                    <a:cubicBezTo>
                      <a:pt x="8" y="6"/>
                      <a:pt x="7" y="8"/>
                      <a:pt x="5" y="8"/>
                    </a:cubicBezTo>
                    <a:cubicBezTo>
                      <a:pt x="3" y="8"/>
                      <a:pt x="2" y="6"/>
                      <a:pt x="2" y="4"/>
                    </a:cubicBezTo>
                    <a:cubicBezTo>
                      <a:pt x="2" y="2"/>
                      <a:pt x="3" y="1"/>
                      <a:pt x="5" y="1"/>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99" name="Freeform 116"/>
              <p:cNvSpPr>
                <a:spLocks noEditPoints="1"/>
              </p:cNvSpPr>
              <p:nvPr>
                <p:custDataLst>
                  <p:tags r:id="rId100"/>
                </p:custDataLst>
              </p:nvPr>
            </p:nvSpPr>
            <p:spPr bwMode="auto">
              <a:xfrm>
                <a:off x="6905625" y="4219575"/>
                <a:ext cx="133350" cy="223838"/>
              </a:xfrm>
              <a:custGeom>
                <a:avLst/>
                <a:gdLst>
                  <a:gd name="T0" fmla="*/ 3 w 7"/>
                  <a:gd name="T1" fmla="*/ 12 h 12"/>
                  <a:gd name="T2" fmla="*/ 3 w 7"/>
                  <a:gd name="T3" fmla="*/ 0 h 12"/>
                  <a:gd name="T4" fmla="*/ 3 w 7"/>
                  <a:gd name="T5" fmla="*/ 12 h 12"/>
                  <a:gd name="T6" fmla="*/ 3 w 7"/>
                  <a:gd name="T7" fmla="*/ 5 h 12"/>
                  <a:gd name="T8" fmla="*/ 3 w 7"/>
                  <a:gd name="T9" fmla="*/ 0 h 12"/>
                  <a:gd name="T10" fmla="*/ 3 w 7"/>
                  <a:gd name="T11" fmla="*/ 5 h 12"/>
                  <a:gd name="T12" fmla="*/ 3 w 7"/>
                  <a:gd name="T13" fmla="*/ 7 h 12"/>
                  <a:gd name="T14" fmla="*/ 4 w 7"/>
                  <a:gd name="T15" fmla="*/ 1 h 12"/>
                  <a:gd name="T16" fmla="*/ 3 w 7"/>
                  <a:gd name="T17" fmla="*/ 9 h 12"/>
                  <a:gd name="T18" fmla="*/ 3 w 7"/>
                  <a:gd name="T19" fmla="*/ 2 h 12"/>
                  <a:gd name="T20" fmla="*/ 3 w 7"/>
                  <a:gd name="T21"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2">
                    <a:moveTo>
                      <a:pt x="3" y="12"/>
                    </a:moveTo>
                    <a:cubicBezTo>
                      <a:pt x="7" y="6"/>
                      <a:pt x="3" y="0"/>
                      <a:pt x="3" y="0"/>
                    </a:cubicBezTo>
                    <a:cubicBezTo>
                      <a:pt x="0" y="7"/>
                      <a:pt x="3" y="12"/>
                      <a:pt x="3" y="12"/>
                    </a:cubicBezTo>
                    <a:close/>
                    <a:moveTo>
                      <a:pt x="3" y="5"/>
                    </a:moveTo>
                    <a:cubicBezTo>
                      <a:pt x="3" y="5"/>
                      <a:pt x="2" y="3"/>
                      <a:pt x="3" y="0"/>
                    </a:cubicBezTo>
                    <a:cubicBezTo>
                      <a:pt x="3" y="0"/>
                      <a:pt x="4" y="2"/>
                      <a:pt x="3" y="5"/>
                    </a:cubicBezTo>
                    <a:close/>
                    <a:moveTo>
                      <a:pt x="3" y="7"/>
                    </a:moveTo>
                    <a:cubicBezTo>
                      <a:pt x="4" y="4"/>
                      <a:pt x="4" y="3"/>
                      <a:pt x="4" y="1"/>
                    </a:cubicBezTo>
                    <a:cubicBezTo>
                      <a:pt x="4" y="3"/>
                      <a:pt x="5" y="6"/>
                      <a:pt x="3" y="9"/>
                    </a:cubicBezTo>
                    <a:cubicBezTo>
                      <a:pt x="3" y="9"/>
                      <a:pt x="1" y="6"/>
                      <a:pt x="3" y="2"/>
                    </a:cubicBezTo>
                    <a:cubicBezTo>
                      <a:pt x="2" y="4"/>
                      <a:pt x="3" y="7"/>
                      <a:pt x="3" y="7"/>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100" name="Freeform 117"/>
              <p:cNvSpPr>
                <a:spLocks noEditPoints="1"/>
              </p:cNvSpPr>
              <p:nvPr>
                <p:custDataLst>
                  <p:tags r:id="rId101"/>
                </p:custDataLst>
              </p:nvPr>
            </p:nvSpPr>
            <p:spPr bwMode="auto">
              <a:xfrm>
                <a:off x="6981825" y="4238625"/>
                <a:ext cx="57150" cy="93663"/>
              </a:xfrm>
              <a:custGeom>
                <a:avLst/>
                <a:gdLst>
                  <a:gd name="T0" fmla="*/ 3 w 3"/>
                  <a:gd name="T1" fmla="*/ 5 h 5"/>
                  <a:gd name="T2" fmla="*/ 0 w 3"/>
                  <a:gd name="T3" fmla="*/ 0 h 5"/>
                  <a:gd name="T4" fmla="*/ 3 w 3"/>
                  <a:gd name="T5" fmla="*/ 5 h 5"/>
                  <a:gd name="T6" fmla="*/ 1 w 3"/>
                  <a:gd name="T7" fmla="*/ 2 h 5"/>
                  <a:gd name="T8" fmla="*/ 0 w 3"/>
                  <a:gd name="T9" fmla="*/ 0 h 5"/>
                  <a:gd name="T10" fmla="*/ 1 w 3"/>
                  <a:gd name="T11" fmla="*/ 2 h 5"/>
                  <a:gd name="T12" fmla="*/ 2 w 3"/>
                  <a:gd name="T13" fmla="*/ 2 h 5"/>
                  <a:gd name="T14" fmla="*/ 1 w 3"/>
                  <a:gd name="T15" fmla="*/ 0 h 5"/>
                  <a:gd name="T16" fmla="*/ 2 w 3"/>
                  <a:gd name="T17" fmla="*/ 4 h 5"/>
                  <a:gd name="T18" fmla="*/ 0 w 3"/>
                  <a:gd name="T19" fmla="*/ 0 h 5"/>
                  <a:gd name="T20" fmla="*/ 2 w 3"/>
                  <a:gd name="T2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5">
                    <a:moveTo>
                      <a:pt x="3" y="5"/>
                    </a:moveTo>
                    <a:cubicBezTo>
                      <a:pt x="3" y="1"/>
                      <a:pt x="0" y="0"/>
                      <a:pt x="0" y="0"/>
                    </a:cubicBezTo>
                    <a:cubicBezTo>
                      <a:pt x="0" y="3"/>
                      <a:pt x="3" y="5"/>
                      <a:pt x="3" y="5"/>
                    </a:cubicBezTo>
                    <a:close/>
                    <a:moveTo>
                      <a:pt x="1" y="2"/>
                    </a:moveTo>
                    <a:cubicBezTo>
                      <a:pt x="1" y="2"/>
                      <a:pt x="0" y="1"/>
                      <a:pt x="0" y="0"/>
                    </a:cubicBezTo>
                    <a:cubicBezTo>
                      <a:pt x="0" y="0"/>
                      <a:pt x="1" y="0"/>
                      <a:pt x="1" y="2"/>
                    </a:cubicBezTo>
                    <a:close/>
                    <a:moveTo>
                      <a:pt x="2" y="2"/>
                    </a:moveTo>
                    <a:cubicBezTo>
                      <a:pt x="2" y="1"/>
                      <a:pt x="1" y="1"/>
                      <a:pt x="1" y="0"/>
                    </a:cubicBezTo>
                    <a:cubicBezTo>
                      <a:pt x="1" y="1"/>
                      <a:pt x="2" y="2"/>
                      <a:pt x="2" y="4"/>
                    </a:cubicBezTo>
                    <a:cubicBezTo>
                      <a:pt x="2" y="4"/>
                      <a:pt x="1" y="3"/>
                      <a:pt x="0" y="0"/>
                    </a:cubicBezTo>
                    <a:cubicBezTo>
                      <a:pt x="1" y="2"/>
                      <a:pt x="2" y="2"/>
                      <a:pt x="2" y="2"/>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101" name="Freeform 118"/>
              <p:cNvSpPr>
                <a:spLocks noEditPoints="1"/>
              </p:cNvSpPr>
              <p:nvPr>
                <p:custDataLst>
                  <p:tags r:id="rId102"/>
                </p:custDataLst>
              </p:nvPr>
            </p:nvSpPr>
            <p:spPr bwMode="auto">
              <a:xfrm>
                <a:off x="6905625" y="4238625"/>
                <a:ext cx="38100" cy="93663"/>
              </a:xfrm>
              <a:custGeom>
                <a:avLst/>
                <a:gdLst>
                  <a:gd name="T0" fmla="*/ 2 w 2"/>
                  <a:gd name="T1" fmla="*/ 0 h 5"/>
                  <a:gd name="T2" fmla="*/ 0 w 2"/>
                  <a:gd name="T3" fmla="*/ 5 h 5"/>
                  <a:gd name="T4" fmla="*/ 2 w 2"/>
                  <a:gd name="T5" fmla="*/ 0 h 5"/>
                  <a:gd name="T6" fmla="*/ 2 w 2"/>
                  <a:gd name="T7" fmla="*/ 0 h 5"/>
                  <a:gd name="T8" fmla="*/ 1 w 2"/>
                  <a:gd name="T9" fmla="*/ 2 h 5"/>
                  <a:gd name="T10" fmla="*/ 2 w 2"/>
                  <a:gd name="T11" fmla="*/ 0 h 5"/>
                  <a:gd name="T12" fmla="*/ 2 w 2"/>
                  <a:gd name="T13" fmla="*/ 0 h 5"/>
                  <a:gd name="T14" fmla="*/ 0 w 2"/>
                  <a:gd name="T15" fmla="*/ 4 h 5"/>
                  <a:gd name="T16" fmla="*/ 2 w 2"/>
                  <a:gd name="T17" fmla="*/ 0 h 5"/>
                  <a:gd name="T18" fmla="*/ 1 w 2"/>
                  <a:gd name="T19" fmla="*/ 3 h 5"/>
                  <a:gd name="T20" fmla="*/ 2 w 2"/>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5">
                    <a:moveTo>
                      <a:pt x="2" y="0"/>
                    </a:moveTo>
                    <a:cubicBezTo>
                      <a:pt x="2" y="0"/>
                      <a:pt x="0" y="1"/>
                      <a:pt x="0" y="5"/>
                    </a:cubicBezTo>
                    <a:cubicBezTo>
                      <a:pt x="0" y="5"/>
                      <a:pt x="2" y="3"/>
                      <a:pt x="2" y="0"/>
                    </a:cubicBezTo>
                    <a:close/>
                    <a:moveTo>
                      <a:pt x="2" y="0"/>
                    </a:moveTo>
                    <a:cubicBezTo>
                      <a:pt x="2" y="1"/>
                      <a:pt x="1" y="2"/>
                      <a:pt x="1" y="2"/>
                    </a:cubicBezTo>
                    <a:cubicBezTo>
                      <a:pt x="1" y="0"/>
                      <a:pt x="2" y="0"/>
                      <a:pt x="2" y="0"/>
                    </a:cubicBezTo>
                    <a:close/>
                    <a:moveTo>
                      <a:pt x="2" y="0"/>
                    </a:moveTo>
                    <a:cubicBezTo>
                      <a:pt x="2" y="3"/>
                      <a:pt x="0" y="4"/>
                      <a:pt x="0" y="4"/>
                    </a:cubicBezTo>
                    <a:cubicBezTo>
                      <a:pt x="0" y="2"/>
                      <a:pt x="1" y="1"/>
                      <a:pt x="2" y="0"/>
                    </a:cubicBezTo>
                    <a:cubicBezTo>
                      <a:pt x="1" y="1"/>
                      <a:pt x="1" y="1"/>
                      <a:pt x="1" y="3"/>
                    </a:cubicBezTo>
                    <a:cubicBezTo>
                      <a:pt x="1" y="3"/>
                      <a:pt x="2" y="2"/>
                      <a:pt x="2" y="0"/>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102" name="Freeform 119"/>
              <p:cNvSpPr>
                <a:spLocks noEditPoints="1"/>
              </p:cNvSpPr>
              <p:nvPr>
                <p:custDataLst>
                  <p:tags r:id="rId103"/>
                </p:custDataLst>
              </p:nvPr>
            </p:nvSpPr>
            <p:spPr bwMode="auto">
              <a:xfrm>
                <a:off x="6161088" y="4219575"/>
                <a:ext cx="134937" cy="223838"/>
              </a:xfrm>
              <a:custGeom>
                <a:avLst/>
                <a:gdLst>
                  <a:gd name="T0" fmla="*/ 4 w 7"/>
                  <a:gd name="T1" fmla="*/ 12 h 12"/>
                  <a:gd name="T2" fmla="*/ 4 w 7"/>
                  <a:gd name="T3" fmla="*/ 0 h 12"/>
                  <a:gd name="T4" fmla="*/ 4 w 7"/>
                  <a:gd name="T5" fmla="*/ 12 h 12"/>
                  <a:gd name="T6" fmla="*/ 4 w 7"/>
                  <a:gd name="T7" fmla="*/ 5 h 12"/>
                  <a:gd name="T8" fmla="*/ 4 w 7"/>
                  <a:gd name="T9" fmla="*/ 0 h 12"/>
                  <a:gd name="T10" fmla="*/ 4 w 7"/>
                  <a:gd name="T11" fmla="*/ 5 h 12"/>
                  <a:gd name="T12" fmla="*/ 4 w 7"/>
                  <a:gd name="T13" fmla="*/ 7 h 12"/>
                  <a:gd name="T14" fmla="*/ 4 w 7"/>
                  <a:gd name="T15" fmla="*/ 1 h 12"/>
                  <a:gd name="T16" fmla="*/ 4 w 7"/>
                  <a:gd name="T17" fmla="*/ 9 h 12"/>
                  <a:gd name="T18" fmla="*/ 3 w 7"/>
                  <a:gd name="T19" fmla="*/ 2 h 12"/>
                  <a:gd name="T20" fmla="*/ 4 w 7"/>
                  <a:gd name="T21"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2">
                    <a:moveTo>
                      <a:pt x="4" y="12"/>
                    </a:moveTo>
                    <a:cubicBezTo>
                      <a:pt x="7" y="6"/>
                      <a:pt x="4" y="0"/>
                      <a:pt x="4" y="0"/>
                    </a:cubicBezTo>
                    <a:cubicBezTo>
                      <a:pt x="0" y="7"/>
                      <a:pt x="4" y="12"/>
                      <a:pt x="4" y="12"/>
                    </a:cubicBezTo>
                    <a:close/>
                    <a:moveTo>
                      <a:pt x="4" y="5"/>
                    </a:moveTo>
                    <a:cubicBezTo>
                      <a:pt x="4" y="5"/>
                      <a:pt x="3" y="3"/>
                      <a:pt x="4" y="0"/>
                    </a:cubicBezTo>
                    <a:cubicBezTo>
                      <a:pt x="4" y="0"/>
                      <a:pt x="5" y="2"/>
                      <a:pt x="4" y="5"/>
                    </a:cubicBezTo>
                    <a:close/>
                    <a:moveTo>
                      <a:pt x="4" y="7"/>
                    </a:moveTo>
                    <a:cubicBezTo>
                      <a:pt x="4" y="4"/>
                      <a:pt x="4" y="3"/>
                      <a:pt x="4" y="1"/>
                    </a:cubicBezTo>
                    <a:cubicBezTo>
                      <a:pt x="5" y="3"/>
                      <a:pt x="5" y="6"/>
                      <a:pt x="4" y="9"/>
                    </a:cubicBezTo>
                    <a:cubicBezTo>
                      <a:pt x="4" y="9"/>
                      <a:pt x="2" y="6"/>
                      <a:pt x="3" y="2"/>
                    </a:cubicBezTo>
                    <a:cubicBezTo>
                      <a:pt x="3" y="4"/>
                      <a:pt x="4" y="7"/>
                      <a:pt x="4" y="7"/>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103" name="Freeform 120"/>
              <p:cNvSpPr>
                <a:spLocks noEditPoints="1"/>
              </p:cNvSpPr>
              <p:nvPr>
                <p:custDataLst>
                  <p:tags r:id="rId104"/>
                </p:custDataLst>
              </p:nvPr>
            </p:nvSpPr>
            <p:spPr bwMode="auto">
              <a:xfrm>
                <a:off x="6256338" y="4238625"/>
                <a:ext cx="39687" cy="93663"/>
              </a:xfrm>
              <a:custGeom>
                <a:avLst/>
                <a:gdLst>
                  <a:gd name="T0" fmla="*/ 2 w 2"/>
                  <a:gd name="T1" fmla="*/ 5 h 5"/>
                  <a:gd name="T2" fmla="*/ 0 w 2"/>
                  <a:gd name="T3" fmla="*/ 0 h 5"/>
                  <a:gd name="T4" fmla="*/ 2 w 2"/>
                  <a:gd name="T5" fmla="*/ 5 h 5"/>
                  <a:gd name="T6" fmla="*/ 1 w 2"/>
                  <a:gd name="T7" fmla="*/ 2 h 5"/>
                  <a:gd name="T8" fmla="*/ 0 w 2"/>
                  <a:gd name="T9" fmla="*/ 0 h 5"/>
                  <a:gd name="T10" fmla="*/ 1 w 2"/>
                  <a:gd name="T11" fmla="*/ 2 h 5"/>
                  <a:gd name="T12" fmla="*/ 1 w 2"/>
                  <a:gd name="T13" fmla="*/ 2 h 5"/>
                  <a:gd name="T14" fmla="*/ 0 w 2"/>
                  <a:gd name="T15" fmla="*/ 0 h 5"/>
                  <a:gd name="T16" fmla="*/ 2 w 2"/>
                  <a:gd name="T17" fmla="*/ 4 h 5"/>
                  <a:gd name="T18" fmla="*/ 0 w 2"/>
                  <a:gd name="T19" fmla="*/ 0 h 5"/>
                  <a:gd name="T20" fmla="*/ 1 w 2"/>
                  <a:gd name="T2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5">
                    <a:moveTo>
                      <a:pt x="2" y="5"/>
                    </a:moveTo>
                    <a:cubicBezTo>
                      <a:pt x="2" y="1"/>
                      <a:pt x="0" y="0"/>
                      <a:pt x="0" y="0"/>
                    </a:cubicBezTo>
                    <a:cubicBezTo>
                      <a:pt x="0" y="3"/>
                      <a:pt x="2" y="5"/>
                      <a:pt x="2" y="5"/>
                    </a:cubicBezTo>
                    <a:close/>
                    <a:moveTo>
                      <a:pt x="1" y="2"/>
                    </a:moveTo>
                    <a:cubicBezTo>
                      <a:pt x="1" y="2"/>
                      <a:pt x="0" y="1"/>
                      <a:pt x="0" y="0"/>
                    </a:cubicBezTo>
                    <a:cubicBezTo>
                      <a:pt x="0" y="0"/>
                      <a:pt x="1" y="0"/>
                      <a:pt x="1" y="2"/>
                    </a:cubicBezTo>
                    <a:close/>
                    <a:moveTo>
                      <a:pt x="1" y="2"/>
                    </a:moveTo>
                    <a:cubicBezTo>
                      <a:pt x="1" y="1"/>
                      <a:pt x="1" y="1"/>
                      <a:pt x="0" y="0"/>
                    </a:cubicBezTo>
                    <a:cubicBezTo>
                      <a:pt x="1" y="1"/>
                      <a:pt x="2" y="2"/>
                      <a:pt x="2" y="4"/>
                    </a:cubicBezTo>
                    <a:cubicBezTo>
                      <a:pt x="2" y="4"/>
                      <a:pt x="0" y="3"/>
                      <a:pt x="0" y="0"/>
                    </a:cubicBezTo>
                    <a:cubicBezTo>
                      <a:pt x="0" y="2"/>
                      <a:pt x="1" y="2"/>
                      <a:pt x="1" y="2"/>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104" name="Freeform 121"/>
              <p:cNvSpPr>
                <a:spLocks noEditPoints="1"/>
              </p:cNvSpPr>
              <p:nvPr>
                <p:custDataLst>
                  <p:tags r:id="rId105"/>
                </p:custDataLst>
              </p:nvPr>
            </p:nvSpPr>
            <p:spPr bwMode="auto">
              <a:xfrm>
                <a:off x="6161088" y="4238625"/>
                <a:ext cx="57150" cy="93663"/>
              </a:xfrm>
              <a:custGeom>
                <a:avLst/>
                <a:gdLst>
                  <a:gd name="T0" fmla="*/ 3 w 3"/>
                  <a:gd name="T1" fmla="*/ 0 h 5"/>
                  <a:gd name="T2" fmla="*/ 0 w 3"/>
                  <a:gd name="T3" fmla="*/ 5 h 5"/>
                  <a:gd name="T4" fmla="*/ 3 w 3"/>
                  <a:gd name="T5" fmla="*/ 0 h 5"/>
                  <a:gd name="T6" fmla="*/ 3 w 3"/>
                  <a:gd name="T7" fmla="*/ 0 h 5"/>
                  <a:gd name="T8" fmla="*/ 2 w 3"/>
                  <a:gd name="T9" fmla="*/ 2 h 5"/>
                  <a:gd name="T10" fmla="*/ 3 w 3"/>
                  <a:gd name="T11" fmla="*/ 0 h 5"/>
                  <a:gd name="T12" fmla="*/ 3 w 3"/>
                  <a:gd name="T13" fmla="*/ 0 h 5"/>
                  <a:gd name="T14" fmla="*/ 1 w 3"/>
                  <a:gd name="T15" fmla="*/ 4 h 5"/>
                  <a:gd name="T16" fmla="*/ 2 w 3"/>
                  <a:gd name="T17" fmla="*/ 0 h 5"/>
                  <a:gd name="T18" fmla="*/ 1 w 3"/>
                  <a:gd name="T19" fmla="*/ 3 h 5"/>
                  <a:gd name="T20" fmla="*/ 3 w 3"/>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5">
                    <a:moveTo>
                      <a:pt x="3" y="0"/>
                    </a:moveTo>
                    <a:cubicBezTo>
                      <a:pt x="3" y="0"/>
                      <a:pt x="0" y="1"/>
                      <a:pt x="0" y="5"/>
                    </a:cubicBezTo>
                    <a:cubicBezTo>
                      <a:pt x="0" y="5"/>
                      <a:pt x="3" y="3"/>
                      <a:pt x="3" y="0"/>
                    </a:cubicBezTo>
                    <a:close/>
                    <a:moveTo>
                      <a:pt x="3" y="0"/>
                    </a:moveTo>
                    <a:cubicBezTo>
                      <a:pt x="2" y="1"/>
                      <a:pt x="2" y="2"/>
                      <a:pt x="2" y="2"/>
                    </a:cubicBezTo>
                    <a:cubicBezTo>
                      <a:pt x="2" y="0"/>
                      <a:pt x="3" y="0"/>
                      <a:pt x="3" y="0"/>
                    </a:cubicBezTo>
                    <a:close/>
                    <a:moveTo>
                      <a:pt x="3" y="0"/>
                    </a:moveTo>
                    <a:cubicBezTo>
                      <a:pt x="2" y="3"/>
                      <a:pt x="1" y="4"/>
                      <a:pt x="1" y="4"/>
                    </a:cubicBezTo>
                    <a:cubicBezTo>
                      <a:pt x="1" y="2"/>
                      <a:pt x="2" y="1"/>
                      <a:pt x="2" y="0"/>
                    </a:cubicBezTo>
                    <a:cubicBezTo>
                      <a:pt x="2" y="1"/>
                      <a:pt x="1" y="1"/>
                      <a:pt x="1" y="3"/>
                    </a:cubicBezTo>
                    <a:cubicBezTo>
                      <a:pt x="1" y="3"/>
                      <a:pt x="2" y="2"/>
                      <a:pt x="3" y="0"/>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grpSp>
        <p:grpSp>
          <p:nvGrpSpPr>
            <p:cNvPr id="105" name="Group 4"/>
            <p:cNvGrpSpPr>
              <a:grpSpLocks noChangeAspect="1"/>
            </p:cNvGrpSpPr>
            <p:nvPr>
              <p:custDataLst>
                <p:tags r:id="rId106"/>
              </p:custDataLst>
            </p:nvPr>
          </p:nvGrpSpPr>
          <p:grpSpPr>
            <a:xfrm>
              <a:off x="5527033" y="2331223"/>
              <a:ext cx="4515615" cy="151570"/>
              <a:chOff x="1679" y="2040"/>
              <a:chExt cx="4547" cy="146"/>
            </a:xfrm>
          </p:grpSpPr>
          <p:sp>
            <p:nvSpPr>
              <p:cNvPr id="106" name="Rectangle 5"/>
              <p:cNvSpPr>
                <a:spLocks noChangeArrowheads="1"/>
              </p:cNvSpPr>
              <p:nvPr>
                <p:custDataLst>
                  <p:tags r:id="rId107"/>
                </p:custDataLst>
              </p:nvPr>
            </p:nvSpPr>
            <p:spPr bwMode="auto">
              <a:xfrm>
                <a:off x="1740" y="2110"/>
                <a:ext cx="4442" cy="15"/>
              </a:xfrm>
              <a:prstGeom prst="rect">
                <a:avLst/>
              </a:prstGeom>
              <a:solidFill>
                <a:srgbClr val="6E47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400"/>
              </a:p>
            </p:txBody>
          </p:sp>
          <p:sp>
            <p:nvSpPr>
              <p:cNvPr id="107" name="Freeform 6"/>
              <p:cNvSpPr/>
              <p:nvPr>
                <p:custDataLst>
                  <p:tags r:id="rId108"/>
                </p:custDataLst>
              </p:nvPr>
            </p:nvSpPr>
            <p:spPr bwMode="auto">
              <a:xfrm>
                <a:off x="1966" y="2040"/>
                <a:ext cx="264" cy="146"/>
              </a:xfrm>
              <a:custGeom>
                <a:avLst/>
                <a:gdLst>
                  <a:gd name="T0" fmla="*/ 42 w 42"/>
                  <a:gd name="T1" fmla="*/ 10 h 20"/>
                  <a:gd name="T2" fmla="*/ 21 w 42"/>
                  <a:gd name="T3" fmla="*/ 0 h 20"/>
                  <a:gd name="T4" fmla="*/ 0 w 42"/>
                  <a:gd name="T5" fmla="*/ 10 h 20"/>
                  <a:gd name="T6" fmla="*/ 21 w 42"/>
                  <a:gd name="T7" fmla="*/ 20 h 20"/>
                  <a:gd name="T8" fmla="*/ 42 w 42"/>
                  <a:gd name="T9" fmla="*/ 10 h 20"/>
                </a:gdLst>
                <a:ahLst/>
                <a:cxnLst>
                  <a:cxn ang="0">
                    <a:pos x="T0" y="T1"/>
                  </a:cxn>
                  <a:cxn ang="0">
                    <a:pos x="T2" y="T3"/>
                  </a:cxn>
                  <a:cxn ang="0">
                    <a:pos x="T4" y="T5"/>
                  </a:cxn>
                  <a:cxn ang="0">
                    <a:pos x="T6" y="T7"/>
                  </a:cxn>
                  <a:cxn ang="0">
                    <a:pos x="T8" y="T9"/>
                  </a:cxn>
                </a:cxnLst>
                <a:rect l="0" t="0" r="r" b="b"/>
                <a:pathLst>
                  <a:path w="42" h="20">
                    <a:moveTo>
                      <a:pt x="42" y="10"/>
                    </a:moveTo>
                    <a:cubicBezTo>
                      <a:pt x="28" y="8"/>
                      <a:pt x="25" y="7"/>
                      <a:pt x="21" y="0"/>
                    </a:cubicBezTo>
                    <a:cubicBezTo>
                      <a:pt x="17" y="7"/>
                      <a:pt x="14" y="8"/>
                      <a:pt x="0" y="10"/>
                    </a:cubicBezTo>
                    <a:cubicBezTo>
                      <a:pt x="14" y="12"/>
                      <a:pt x="17" y="13"/>
                      <a:pt x="21" y="20"/>
                    </a:cubicBezTo>
                    <a:cubicBezTo>
                      <a:pt x="25" y="13"/>
                      <a:pt x="28" y="12"/>
                      <a:pt x="42" y="10"/>
                    </a:cubicBezTo>
                    <a:close/>
                  </a:path>
                </a:pathLst>
              </a:custGeom>
              <a:solidFill>
                <a:srgbClr val="6E47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108" name="Freeform 7"/>
              <p:cNvSpPr/>
              <p:nvPr>
                <p:custDataLst>
                  <p:tags r:id="rId109"/>
                </p:custDataLst>
              </p:nvPr>
            </p:nvSpPr>
            <p:spPr bwMode="auto">
              <a:xfrm>
                <a:off x="1822" y="2062"/>
                <a:ext cx="201" cy="110"/>
              </a:xfrm>
              <a:custGeom>
                <a:avLst/>
                <a:gdLst>
                  <a:gd name="T0" fmla="*/ 32 w 32"/>
                  <a:gd name="T1" fmla="*/ 7 h 15"/>
                  <a:gd name="T2" fmla="*/ 16 w 32"/>
                  <a:gd name="T3" fmla="*/ 0 h 15"/>
                  <a:gd name="T4" fmla="*/ 0 w 32"/>
                  <a:gd name="T5" fmla="*/ 7 h 15"/>
                  <a:gd name="T6" fmla="*/ 16 w 32"/>
                  <a:gd name="T7" fmla="*/ 15 h 15"/>
                  <a:gd name="T8" fmla="*/ 32 w 32"/>
                  <a:gd name="T9" fmla="*/ 7 h 15"/>
                </a:gdLst>
                <a:ahLst/>
                <a:cxnLst>
                  <a:cxn ang="0">
                    <a:pos x="T0" y="T1"/>
                  </a:cxn>
                  <a:cxn ang="0">
                    <a:pos x="T2" y="T3"/>
                  </a:cxn>
                  <a:cxn ang="0">
                    <a:pos x="T4" y="T5"/>
                  </a:cxn>
                  <a:cxn ang="0">
                    <a:pos x="T6" y="T7"/>
                  </a:cxn>
                  <a:cxn ang="0">
                    <a:pos x="T8" y="T9"/>
                  </a:cxn>
                </a:cxnLst>
                <a:rect l="0" t="0" r="r" b="b"/>
                <a:pathLst>
                  <a:path w="32" h="15">
                    <a:moveTo>
                      <a:pt x="32" y="7"/>
                    </a:moveTo>
                    <a:cubicBezTo>
                      <a:pt x="21" y="6"/>
                      <a:pt x="19" y="4"/>
                      <a:pt x="16" y="0"/>
                    </a:cubicBezTo>
                    <a:cubicBezTo>
                      <a:pt x="13" y="4"/>
                      <a:pt x="11" y="6"/>
                      <a:pt x="0" y="7"/>
                    </a:cubicBezTo>
                    <a:cubicBezTo>
                      <a:pt x="11" y="8"/>
                      <a:pt x="13" y="10"/>
                      <a:pt x="16" y="15"/>
                    </a:cubicBezTo>
                    <a:cubicBezTo>
                      <a:pt x="19" y="10"/>
                      <a:pt x="21" y="8"/>
                      <a:pt x="32" y="7"/>
                    </a:cubicBezTo>
                    <a:close/>
                  </a:path>
                </a:pathLst>
              </a:custGeom>
              <a:solidFill>
                <a:srgbClr val="6E47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109" name="Freeform 8"/>
              <p:cNvSpPr/>
              <p:nvPr>
                <p:custDataLst>
                  <p:tags r:id="rId110"/>
                </p:custDataLst>
              </p:nvPr>
            </p:nvSpPr>
            <p:spPr bwMode="auto">
              <a:xfrm>
                <a:off x="1679" y="2070"/>
                <a:ext cx="155" cy="87"/>
              </a:xfrm>
              <a:custGeom>
                <a:avLst/>
                <a:gdLst>
                  <a:gd name="T0" fmla="*/ 23 w 23"/>
                  <a:gd name="T1" fmla="*/ 6 h 12"/>
                  <a:gd name="T2" fmla="*/ 12 w 23"/>
                  <a:gd name="T3" fmla="*/ 0 h 12"/>
                  <a:gd name="T4" fmla="*/ 0 w 23"/>
                  <a:gd name="T5" fmla="*/ 6 h 12"/>
                  <a:gd name="T6" fmla="*/ 12 w 23"/>
                  <a:gd name="T7" fmla="*/ 12 h 12"/>
                  <a:gd name="T8" fmla="*/ 23 w 23"/>
                  <a:gd name="T9" fmla="*/ 6 h 12"/>
                </a:gdLst>
                <a:ahLst/>
                <a:cxnLst>
                  <a:cxn ang="0">
                    <a:pos x="T0" y="T1"/>
                  </a:cxn>
                  <a:cxn ang="0">
                    <a:pos x="T2" y="T3"/>
                  </a:cxn>
                  <a:cxn ang="0">
                    <a:pos x="T4" y="T5"/>
                  </a:cxn>
                  <a:cxn ang="0">
                    <a:pos x="T6" y="T7"/>
                  </a:cxn>
                  <a:cxn ang="0">
                    <a:pos x="T8" y="T9"/>
                  </a:cxn>
                </a:cxnLst>
                <a:rect l="0" t="0" r="r" b="b"/>
                <a:pathLst>
                  <a:path w="23" h="12">
                    <a:moveTo>
                      <a:pt x="23" y="6"/>
                    </a:moveTo>
                    <a:cubicBezTo>
                      <a:pt x="16" y="5"/>
                      <a:pt x="14" y="4"/>
                      <a:pt x="12" y="0"/>
                    </a:cubicBezTo>
                    <a:cubicBezTo>
                      <a:pt x="9" y="4"/>
                      <a:pt x="8" y="5"/>
                      <a:pt x="0" y="6"/>
                    </a:cubicBezTo>
                    <a:cubicBezTo>
                      <a:pt x="8" y="7"/>
                      <a:pt x="9" y="8"/>
                      <a:pt x="12" y="12"/>
                    </a:cubicBezTo>
                    <a:cubicBezTo>
                      <a:pt x="14" y="8"/>
                      <a:pt x="16" y="7"/>
                      <a:pt x="23" y="6"/>
                    </a:cubicBezTo>
                    <a:close/>
                  </a:path>
                </a:pathLst>
              </a:custGeom>
              <a:solidFill>
                <a:srgbClr val="6E47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110" name="Freeform 9"/>
              <p:cNvSpPr/>
              <p:nvPr>
                <p:custDataLst>
                  <p:tags r:id="rId111"/>
                </p:custDataLst>
              </p:nvPr>
            </p:nvSpPr>
            <p:spPr bwMode="auto">
              <a:xfrm>
                <a:off x="5686" y="2040"/>
                <a:ext cx="264" cy="146"/>
              </a:xfrm>
              <a:custGeom>
                <a:avLst/>
                <a:gdLst>
                  <a:gd name="T0" fmla="*/ 0 w 42"/>
                  <a:gd name="T1" fmla="*/ 10 h 20"/>
                  <a:gd name="T2" fmla="*/ 21 w 42"/>
                  <a:gd name="T3" fmla="*/ 0 h 20"/>
                  <a:gd name="T4" fmla="*/ 42 w 42"/>
                  <a:gd name="T5" fmla="*/ 10 h 20"/>
                  <a:gd name="T6" fmla="*/ 21 w 42"/>
                  <a:gd name="T7" fmla="*/ 20 h 20"/>
                  <a:gd name="T8" fmla="*/ 0 w 42"/>
                  <a:gd name="T9" fmla="*/ 10 h 20"/>
                </a:gdLst>
                <a:ahLst/>
                <a:cxnLst>
                  <a:cxn ang="0">
                    <a:pos x="T0" y="T1"/>
                  </a:cxn>
                  <a:cxn ang="0">
                    <a:pos x="T2" y="T3"/>
                  </a:cxn>
                  <a:cxn ang="0">
                    <a:pos x="T4" y="T5"/>
                  </a:cxn>
                  <a:cxn ang="0">
                    <a:pos x="T6" y="T7"/>
                  </a:cxn>
                  <a:cxn ang="0">
                    <a:pos x="T8" y="T9"/>
                  </a:cxn>
                </a:cxnLst>
                <a:rect l="0" t="0" r="r" b="b"/>
                <a:pathLst>
                  <a:path w="42" h="20">
                    <a:moveTo>
                      <a:pt x="0" y="10"/>
                    </a:moveTo>
                    <a:cubicBezTo>
                      <a:pt x="14" y="8"/>
                      <a:pt x="17" y="7"/>
                      <a:pt x="21" y="0"/>
                    </a:cubicBezTo>
                    <a:cubicBezTo>
                      <a:pt x="25" y="7"/>
                      <a:pt x="28" y="8"/>
                      <a:pt x="42" y="10"/>
                    </a:cubicBezTo>
                    <a:cubicBezTo>
                      <a:pt x="28" y="12"/>
                      <a:pt x="25" y="13"/>
                      <a:pt x="21" y="20"/>
                    </a:cubicBezTo>
                    <a:cubicBezTo>
                      <a:pt x="17" y="13"/>
                      <a:pt x="14" y="12"/>
                      <a:pt x="0" y="10"/>
                    </a:cubicBezTo>
                    <a:close/>
                  </a:path>
                </a:pathLst>
              </a:custGeom>
              <a:solidFill>
                <a:srgbClr val="6E47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111" name="Freeform 10"/>
              <p:cNvSpPr/>
              <p:nvPr>
                <p:custDataLst>
                  <p:tags r:id="rId112"/>
                </p:custDataLst>
              </p:nvPr>
            </p:nvSpPr>
            <p:spPr bwMode="auto">
              <a:xfrm>
                <a:off x="5893" y="2062"/>
                <a:ext cx="201" cy="110"/>
              </a:xfrm>
              <a:custGeom>
                <a:avLst/>
                <a:gdLst>
                  <a:gd name="T0" fmla="*/ 0 w 32"/>
                  <a:gd name="T1" fmla="*/ 7 h 15"/>
                  <a:gd name="T2" fmla="*/ 16 w 32"/>
                  <a:gd name="T3" fmla="*/ 0 h 15"/>
                  <a:gd name="T4" fmla="*/ 32 w 32"/>
                  <a:gd name="T5" fmla="*/ 7 h 15"/>
                  <a:gd name="T6" fmla="*/ 16 w 32"/>
                  <a:gd name="T7" fmla="*/ 15 h 15"/>
                  <a:gd name="T8" fmla="*/ 0 w 32"/>
                  <a:gd name="T9" fmla="*/ 7 h 15"/>
                </a:gdLst>
                <a:ahLst/>
                <a:cxnLst>
                  <a:cxn ang="0">
                    <a:pos x="T0" y="T1"/>
                  </a:cxn>
                  <a:cxn ang="0">
                    <a:pos x="T2" y="T3"/>
                  </a:cxn>
                  <a:cxn ang="0">
                    <a:pos x="T4" y="T5"/>
                  </a:cxn>
                  <a:cxn ang="0">
                    <a:pos x="T6" y="T7"/>
                  </a:cxn>
                  <a:cxn ang="0">
                    <a:pos x="T8" y="T9"/>
                  </a:cxn>
                </a:cxnLst>
                <a:rect l="0" t="0" r="r" b="b"/>
                <a:pathLst>
                  <a:path w="32" h="15">
                    <a:moveTo>
                      <a:pt x="0" y="7"/>
                    </a:moveTo>
                    <a:cubicBezTo>
                      <a:pt x="11" y="6"/>
                      <a:pt x="13" y="4"/>
                      <a:pt x="16" y="0"/>
                    </a:cubicBezTo>
                    <a:cubicBezTo>
                      <a:pt x="19" y="4"/>
                      <a:pt x="21" y="6"/>
                      <a:pt x="32" y="7"/>
                    </a:cubicBezTo>
                    <a:cubicBezTo>
                      <a:pt x="21" y="8"/>
                      <a:pt x="19" y="10"/>
                      <a:pt x="16" y="15"/>
                    </a:cubicBezTo>
                    <a:cubicBezTo>
                      <a:pt x="13" y="10"/>
                      <a:pt x="11" y="8"/>
                      <a:pt x="0" y="7"/>
                    </a:cubicBezTo>
                    <a:close/>
                  </a:path>
                </a:pathLst>
              </a:custGeom>
              <a:solidFill>
                <a:srgbClr val="6E47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112" name="Freeform 11"/>
              <p:cNvSpPr/>
              <p:nvPr>
                <p:custDataLst>
                  <p:tags r:id="rId113"/>
                </p:custDataLst>
              </p:nvPr>
            </p:nvSpPr>
            <p:spPr bwMode="auto">
              <a:xfrm>
                <a:off x="6082" y="2070"/>
                <a:ext cx="144" cy="87"/>
              </a:xfrm>
              <a:custGeom>
                <a:avLst/>
                <a:gdLst>
                  <a:gd name="T0" fmla="*/ 0 w 23"/>
                  <a:gd name="T1" fmla="*/ 6 h 12"/>
                  <a:gd name="T2" fmla="*/ 11 w 23"/>
                  <a:gd name="T3" fmla="*/ 0 h 12"/>
                  <a:gd name="T4" fmla="*/ 23 w 23"/>
                  <a:gd name="T5" fmla="*/ 6 h 12"/>
                  <a:gd name="T6" fmla="*/ 11 w 23"/>
                  <a:gd name="T7" fmla="*/ 12 h 12"/>
                  <a:gd name="T8" fmla="*/ 0 w 23"/>
                  <a:gd name="T9" fmla="*/ 6 h 12"/>
                </a:gdLst>
                <a:ahLst/>
                <a:cxnLst>
                  <a:cxn ang="0">
                    <a:pos x="T0" y="T1"/>
                  </a:cxn>
                  <a:cxn ang="0">
                    <a:pos x="T2" y="T3"/>
                  </a:cxn>
                  <a:cxn ang="0">
                    <a:pos x="T4" y="T5"/>
                  </a:cxn>
                  <a:cxn ang="0">
                    <a:pos x="T6" y="T7"/>
                  </a:cxn>
                  <a:cxn ang="0">
                    <a:pos x="T8" y="T9"/>
                  </a:cxn>
                </a:cxnLst>
                <a:rect l="0" t="0" r="r" b="b"/>
                <a:pathLst>
                  <a:path w="23" h="12">
                    <a:moveTo>
                      <a:pt x="0" y="6"/>
                    </a:moveTo>
                    <a:cubicBezTo>
                      <a:pt x="7" y="5"/>
                      <a:pt x="9" y="4"/>
                      <a:pt x="11" y="0"/>
                    </a:cubicBezTo>
                    <a:cubicBezTo>
                      <a:pt x="14" y="4"/>
                      <a:pt x="15" y="5"/>
                      <a:pt x="23" y="6"/>
                    </a:cubicBezTo>
                    <a:cubicBezTo>
                      <a:pt x="15" y="7"/>
                      <a:pt x="14" y="8"/>
                      <a:pt x="11" y="12"/>
                    </a:cubicBezTo>
                    <a:cubicBezTo>
                      <a:pt x="9" y="8"/>
                      <a:pt x="7" y="7"/>
                      <a:pt x="0" y="6"/>
                    </a:cubicBezTo>
                    <a:close/>
                  </a:path>
                </a:pathLst>
              </a:custGeom>
              <a:solidFill>
                <a:srgbClr val="6E47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grpSp>
      </p:grpSp>
      <p:sp>
        <p:nvSpPr>
          <p:cNvPr id="113" name="矩形 11"/>
          <p:cNvSpPr>
            <a:spLocks noChangeArrowheads="1"/>
          </p:cNvSpPr>
          <p:nvPr>
            <p:custDataLst>
              <p:tags r:id="rId114"/>
            </p:custDataLst>
          </p:nvPr>
        </p:nvSpPr>
        <p:spPr bwMode="auto">
          <a:xfrm>
            <a:off x="3721100" y="4899025"/>
            <a:ext cx="7381240" cy="1139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algn="l" eaLnBrk="1" hangingPunct="1">
              <a:buFont typeface="Arial" panose="020B0604020202020204" pitchFamily="34" charset="0"/>
              <a:buNone/>
            </a:pPr>
            <a:r>
              <a:rPr lang="en-US" altLang="zh-CN" sz="28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微软雅黑" panose="020B0503020204020204" charset="-122"/>
              </a:rPr>
              <a:t> </a:t>
            </a:r>
            <a:r>
              <a:rPr lang="zh-CN" altLang="en-US" sz="28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微软雅黑" panose="020B0503020204020204" charset="-122"/>
              </a:rPr>
              <a:t>三、</a:t>
            </a:r>
            <a:r>
              <a:rPr lang="zh-CN" altLang="en-US" sz="2800">
                <a:effectLst/>
                <a:latin typeface="微软雅黑" panose="020B0503020204020204" charset="-122"/>
                <a:ea typeface="微软雅黑" panose="020B0503020204020204" charset="-122"/>
                <a:sym typeface="微软雅黑" panose="020B0503020204020204" charset="-122"/>
              </a:rPr>
              <a:t>战后资本主义的社会之变</a:t>
            </a:r>
            <a:endParaRPr lang="zh-CN" altLang="en-US" sz="2800" b="1">
              <a:solidFill>
                <a:schemeClr val="tx1"/>
              </a:solidFill>
              <a:effectLst/>
              <a:latin typeface="微软雅黑" panose="020B0503020204020204" charset="-122"/>
              <a:ea typeface="微软雅黑" panose="020B0503020204020204" charset="-122"/>
              <a:sym typeface="+mn-ea"/>
            </a:endParaRPr>
          </a:p>
          <a:p>
            <a:pPr algn="l" eaLnBrk="1" hangingPunct="1">
              <a:buFont typeface="Arial" panose="020B0604020202020204" pitchFamily="34" charset="0"/>
              <a:buNone/>
            </a:pPr>
            <a:endParaRPr lang="zh-CN" altLang="en-US" sz="3600" b="1">
              <a:solidFill>
                <a:schemeClr val="tx1"/>
              </a:solidFill>
              <a:effectLst/>
              <a:latin typeface="微软雅黑" panose="020B0503020204020204" charset="-122"/>
              <a:ea typeface="微软雅黑" panose="020B0503020204020204" charset="-122"/>
              <a:sym typeface="+mn-ea"/>
            </a:endParaRPr>
          </a:p>
          <a:p>
            <a:pPr algn="l" eaLnBrk="1" hangingPunct="1">
              <a:buFont typeface="Arial" panose="020B0604020202020204" pitchFamily="34" charset="0"/>
              <a:buNone/>
            </a:pPr>
            <a:endParaRPr lang="zh-CN" sz="3600" b="1">
              <a:solidFill>
                <a:srgbClr val="FF0000"/>
              </a:solidFill>
              <a:effectLst/>
              <a:latin typeface="微软雅黑" panose="020B0503020204020204" charset="-122"/>
              <a:ea typeface="微软雅黑" panose="020B0503020204020204" charset="-122"/>
              <a:sym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3"/>
          <p:cNvSpPr txBox="1">
            <a:spLocks noChangeArrowheads="1"/>
          </p:cNvSpPr>
          <p:nvPr/>
        </p:nvSpPr>
        <p:spPr bwMode="auto">
          <a:xfrm>
            <a:off x="3541381" y="2921754"/>
            <a:ext cx="7303770" cy="1322070"/>
          </a:xfrm>
          <a:prstGeom prst="rect">
            <a:avLst/>
          </a:prstGeom>
          <a:noFill/>
          <a:ln w="9525">
            <a:noFill/>
            <a:miter lim="800000"/>
          </a:ln>
        </p:spPr>
        <p:txBody>
          <a:bodyPr wrap="none">
            <a:spAutoFit/>
          </a:bodyPr>
          <a:lstStyle/>
          <a:p>
            <a:r>
              <a:rPr lang="zh-CN" altLang="en-US" sz="8000" b="1" dirty="0">
                <a:solidFill>
                  <a:schemeClr val="tx1"/>
                </a:solidFill>
                <a:effectLst>
                  <a:outerShdw blurRad="38100" dist="38100" dir="2700000" algn="tl">
                    <a:srgbClr val="000000">
                      <a:alpha val="43137"/>
                    </a:srgbClr>
                  </a:outerShdw>
                </a:effectLst>
                <a:latin typeface="仓耳天群行楷 W01" panose="02020400000000000000" pitchFamily="18" charset="-122"/>
                <a:ea typeface="仓耳天群行楷 W01" panose="02020400000000000000" pitchFamily="18" charset="-122"/>
              </a:rPr>
              <a:t>国家的宏观调控</a:t>
            </a:r>
            <a:endParaRPr lang="zh-CN" altLang="en-US" sz="8000" b="1" dirty="0">
              <a:solidFill>
                <a:schemeClr val="tx1"/>
              </a:solidFill>
              <a:effectLst>
                <a:outerShdw blurRad="38100" dist="38100" dir="2700000" algn="tl">
                  <a:srgbClr val="000000">
                    <a:alpha val="43137"/>
                  </a:srgbClr>
                </a:outerShdw>
              </a:effectLst>
              <a:latin typeface="仓耳天群行楷 W01" panose="02020400000000000000" pitchFamily="18" charset="-122"/>
              <a:ea typeface="仓耳天群行楷 W01" panose="02020400000000000000" pitchFamily="18" charset="-122"/>
            </a:endParaRPr>
          </a:p>
        </p:txBody>
      </p:sp>
      <p:sp>
        <p:nvSpPr>
          <p:cNvPr id="2" name="椭圆 1"/>
          <p:cNvSpPr/>
          <p:nvPr/>
        </p:nvSpPr>
        <p:spPr>
          <a:xfrm>
            <a:off x="748777" y="1108544"/>
            <a:ext cx="2137024" cy="2164423"/>
          </a:xfrm>
          <a:prstGeom prst="ellipse">
            <a:avLst/>
          </a:prstGeom>
          <a:solidFill>
            <a:srgbClr val="FFFFCC"/>
          </a:solidFill>
          <a:ln>
            <a:noFill/>
          </a:ln>
          <a:effectLst>
            <a:innerShdw blurRad="63500" dist="50800" dir="27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400">
              <a:solidFill>
                <a:schemeClr val="accent4">
                  <a:lumMod val="20000"/>
                  <a:lumOff val="80000"/>
                </a:schemeClr>
              </a:solidFill>
            </a:endParaRPr>
          </a:p>
        </p:txBody>
      </p:sp>
      <p:sp>
        <p:nvSpPr>
          <p:cNvPr id="3" name="椭圆 2"/>
          <p:cNvSpPr/>
          <p:nvPr/>
        </p:nvSpPr>
        <p:spPr>
          <a:xfrm>
            <a:off x="961111" y="1361972"/>
            <a:ext cx="1712357" cy="1657564"/>
          </a:xfrm>
          <a:prstGeom prst="ellipse">
            <a:avLst/>
          </a:prstGeom>
          <a:solidFill>
            <a:srgbClr val="A0242C"/>
          </a:solidFill>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200" dirty="0">
                <a:solidFill>
                  <a:srgbClr val="FFFFCC"/>
                </a:solidFill>
                <a:latin typeface="方正粗金陵简体" panose="02000000000000000000" pitchFamily="2" charset="-122"/>
                <a:ea typeface="方正粗金陵简体" panose="02000000000000000000" pitchFamily="2" charset="-122"/>
              </a:rPr>
              <a:t>一</a:t>
            </a:r>
            <a:endParaRPr lang="zh-CN" altLang="en-US" sz="7200" dirty="0">
              <a:solidFill>
                <a:srgbClr val="FFFFCC"/>
              </a:solidFill>
              <a:latin typeface="方正粗金陵简体" panose="02000000000000000000" pitchFamily="2" charset="-122"/>
              <a:ea typeface="方正粗金陵简体" panose="02000000000000000000" pitchFamily="2"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0" y="0"/>
            <a:ext cx="3693160" cy="1260475"/>
          </a:xfrm>
          <a:prstGeom prst="rect">
            <a:avLst/>
          </a:prstGeom>
          <a:noFill/>
        </p:spPr>
        <p:txBody>
          <a:bodyPr wrap="none" rtlCol="0">
            <a:spAutoFit/>
          </a:bodyPr>
          <a:p>
            <a:pPr algn="l"/>
            <a:r>
              <a:rPr lang="zh-CN" altLang="en-US" sz="2800" b="1">
                <a:solidFill>
                  <a:srgbClr val="FF0000"/>
                </a:solidFill>
              </a:rPr>
              <a:t>一、</a:t>
            </a:r>
            <a:r>
              <a:rPr lang="en-US" altLang="zh-CN" sz="2800" b="1">
                <a:solidFill>
                  <a:srgbClr val="FF0000"/>
                </a:solidFill>
              </a:rPr>
              <a:t>“</a:t>
            </a:r>
            <a:r>
              <a:rPr lang="zh-CN" altLang="en-US" sz="2800" b="1">
                <a:solidFill>
                  <a:srgbClr val="FF0000"/>
                </a:solidFill>
              </a:rPr>
              <a:t>国家调控</a:t>
            </a:r>
            <a:r>
              <a:rPr lang="en-US" altLang="zh-CN" sz="2800" b="1">
                <a:solidFill>
                  <a:srgbClr val="FF0000"/>
                </a:solidFill>
              </a:rPr>
              <a:t>”</a:t>
            </a:r>
            <a:r>
              <a:rPr lang="zh-CN" altLang="en-US" sz="2800" b="1">
                <a:solidFill>
                  <a:srgbClr val="FF0000"/>
                </a:solidFill>
                <a:sym typeface="+mn-ea"/>
              </a:rPr>
              <a:t>新手段</a:t>
            </a:r>
            <a:endParaRPr lang="en-US" altLang="zh-CN" sz="2800" b="1">
              <a:solidFill>
                <a:srgbClr val="FF0000"/>
              </a:solidFill>
            </a:endParaRPr>
          </a:p>
          <a:p>
            <a:pPr algn="l"/>
            <a:r>
              <a:rPr lang="zh-CN" altLang="en-US" sz="2400" b="1">
                <a:solidFill>
                  <a:srgbClr val="0070C0"/>
                </a:solidFill>
              </a:rPr>
              <a:t>（一）国内宏观调控</a:t>
            </a:r>
            <a:endParaRPr lang="zh-CN" altLang="en-US" sz="2400" b="1">
              <a:solidFill>
                <a:srgbClr val="0070C0"/>
              </a:solidFill>
            </a:endParaRPr>
          </a:p>
          <a:p>
            <a:pPr algn="l"/>
            <a:r>
              <a:rPr lang="en-US" altLang="zh-CN" sz="2400" b="1"/>
              <a:t>  </a:t>
            </a:r>
            <a:endParaRPr lang="zh-CN" altLang="en-US" sz="2400" b="1"/>
          </a:p>
        </p:txBody>
      </p:sp>
      <p:sp>
        <p:nvSpPr>
          <p:cNvPr id="17" name="文本框 16"/>
          <p:cNvSpPr txBox="1"/>
          <p:nvPr/>
        </p:nvSpPr>
        <p:spPr>
          <a:xfrm>
            <a:off x="2395220" y="960120"/>
            <a:ext cx="4602480" cy="3784600"/>
          </a:xfrm>
          <a:prstGeom prst="rect">
            <a:avLst/>
          </a:prstGeom>
          <a:noFill/>
          <a:ln>
            <a:solidFill>
              <a:schemeClr val="tx1"/>
            </a:solidFill>
            <a:prstDash val="dash"/>
          </a:ln>
        </p:spPr>
        <p:txBody>
          <a:bodyPr wrap="square" rtlCol="0">
            <a:spAutoFit/>
          </a:bodyPr>
          <a:lstStyle>
            <a:defPPr>
              <a:defRPr lang="en-US"/>
            </a:defPPr>
            <a:lvl1pPr>
              <a:defRPr sz="3200" b="1">
                <a:latin typeface="楷体" panose="02010609060101010101" pitchFamily="49" charset="-122"/>
                <a:ea typeface="楷体" panose="02010609060101010101" pitchFamily="49" charset="-122"/>
              </a:defRPr>
            </a:lvl1pPr>
          </a:lstStyle>
          <a:p>
            <a:r>
              <a:rPr lang="zh-CN" altLang="en-US" sz="2400" dirty="0">
                <a:latin typeface="仿宋" panose="02010609060101010101" charset="-122"/>
                <a:ea typeface="仿宋" panose="02010609060101010101" charset="-122"/>
                <a:cs typeface="仿宋" panose="02010609060101010101" charset="-122"/>
                <a:sym typeface="+mn-ea"/>
              </a:rPr>
              <a:t>    当商品供给大于需求时</a:t>
            </a:r>
            <a:r>
              <a:rPr lang="zh-CN" altLang="en-US" sz="2400" dirty="0">
                <a:solidFill>
                  <a:schemeClr val="tx1"/>
                </a:solidFill>
                <a:latin typeface="仿宋" panose="02010609060101010101" charset="-122"/>
                <a:ea typeface="仿宋" panose="02010609060101010101" charset="-122"/>
                <a:cs typeface="仿宋" panose="02010609060101010101" charset="-122"/>
                <a:sym typeface="+mn-ea"/>
              </a:rPr>
              <a:t>，政府就应当通过举办公共工程、降低利率等刺激消费和增加投资；当需求大于供给时，就采取相反的措施。政府必须放弃自由放任主义，干预经济和社会生活。这是对</a:t>
            </a:r>
            <a:r>
              <a:rPr lang="zh-CN" altLang="en-US" sz="2400" u="sng" dirty="0">
                <a:solidFill>
                  <a:schemeClr val="tx1"/>
                </a:solidFill>
                <a:latin typeface="仿宋" panose="02010609060101010101" charset="-122"/>
                <a:ea typeface="仿宋" panose="02010609060101010101" charset="-122"/>
                <a:cs typeface="仿宋" panose="02010609060101010101" charset="-122"/>
                <a:sym typeface="+mn-ea"/>
              </a:rPr>
              <a:t>传统资本主义</a:t>
            </a:r>
            <a:r>
              <a:rPr lang="zh-CN" altLang="en-US" sz="2400" u="sng" dirty="0">
                <a:latin typeface="仿宋" panose="02010609060101010101" charset="-122"/>
                <a:ea typeface="仿宋" panose="02010609060101010101" charset="-122"/>
                <a:cs typeface="仿宋" panose="02010609060101010101" charset="-122"/>
                <a:sym typeface="+mn-ea"/>
              </a:rPr>
              <a:t>经济理论</a:t>
            </a:r>
            <a:r>
              <a:rPr lang="zh-CN" altLang="en-US" sz="2400" dirty="0">
                <a:latin typeface="仿宋" panose="02010609060101010101" charset="-122"/>
                <a:ea typeface="仿宋" panose="02010609060101010101" charset="-122"/>
                <a:cs typeface="仿宋" panose="02010609060101010101" charset="-122"/>
                <a:sym typeface="+mn-ea"/>
              </a:rPr>
              <a:t>的一次革命。</a:t>
            </a:r>
            <a:endParaRPr lang="zh-CN" altLang="en-US" sz="2400" dirty="0">
              <a:latin typeface="仿宋" panose="02010609060101010101" charset="-122"/>
              <a:ea typeface="仿宋" panose="02010609060101010101" charset="-122"/>
              <a:cs typeface="仿宋" panose="02010609060101010101" charset="-122"/>
              <a:sym typeface="+mn-ea"/>
            </a:endParaRPr>
          </a:p>
          <a:p>
            <a:pPr algn="r"/>
            <a:r>
              <a:rPr lang="en-US" altLang="zh-CN" sz="2400" dirty="0">
                <a:latin typeface="仿宋" panose="02010609060101010101" charset="-122"/>
                <a:ea typeface="仿宋" panose="02010609060101010101" charset="-122"/>
                <a:cs typeface="仿宋" panose="02010609060101010101" charset="-122"/>
                <a:sym typeface="+mn-ea"/>
              </a:rPr>
              <a:t>——</a:t>
            </a:r>
            <a:r>
              <a:rPr lang="zh-CN" altLang="en-US" sz="2400" dirty="0">
                <a:latin typeface="仿宋" panose="02010609060101010101" charset="-122"/>
                <a:ea typeface="仿宋" panose="02010609060101010101" charset="-122"/>
                <a:cs typeface="仿宋" panose="02010609060101010101" charset="-122"/>
                <a:sym typeface="+mn-ea"/>
              </a:rPr>
              <a:t>凯恩斯《就业、利息和货币通论》</a:t>
            </a:r>
            <a:endParaRPr lang="zh-CN" altLang="en-US" sz="2400" dirty="0">
              <a:latin typeface="仿宋" panose="02010609060101010101" charset="-122"/>
              <a:ea typeface="仿宋" panose="02010609060101010101" charset="-122"/>
              <a:cs typeface="仿宋" panose="02010609060101010101" charset="-122"/>
              <a:sym typeface="+mn-ea"/>
            </a:endParaRPr>
          </a:p>
        </p:txBody>
      </p:sp>
      <p:pic>
        <p:nvPicPr>
          <p:cNvPr id="19" name="图片 18"/>
          <p:cNvPicPr>
            <a:picLocks noChangeAspect="1"/>
          </p:cNvPicPr>
          <p:nvPr>
            <p:custDataLst>
              <p:tags r:id="rId1"/>
            </p:custDataLst>
          </p:nvPr>
        </p:nvPicPr>
        <p:blipFill>
          <a:blip r:embed="rId2"/>
          <a:srcRect l="14542" t="8508" r="15167" b="7275"/>
          <a:stretch>
            <a:fillRect/>
          </a:stretch>
        </p:blipFill>
        <p:spPr>
          <a:xfrm>
            <a:off x="92075" y="1501775"/>
            <a:ext cx="2164715" cy="2594610"/>
          </a:xfrm>
          <a:prstGeom prst="rect">
            <a:avLst/>
          </a:prstGeom>
        </p:spPr>
      </p:pic>
      <p:sp>
        <p:nvSpPr>
          <p:cNvPr id="33794" name="矩形 1"/>
          <p:cNvSpPr/>
          <p:nvPr>
            <p:custDataLst>
              <p:tags r:id="rId3"/>
            </p:custDataLst>
          </p:nvPr>
        </p:nvSpPr>
        <p:spPr>
          <a:xfrm>
            <a:off x="7700010" y="960120"/>
            <a:ext cx="4275455" cy="3046095"/>
          </a:xfrm>
          <a:prstGeom prst="rect">
            <a:avLst/>
          </a:prstGeom>
          <a:noFill/>
          <a:ln w="9525">
            <a:noFill/>
          </a:ln>
        </p:spPr>
        <p:txBody>
          <a:bodyPr wrap="square" anchor="t" anchorCtr="0">
            <a:spAutoFit/>
          </a:bodyPr>
          <a:p>
            <a:pPr indent="0" fontAlgn="auto">
              <a:spcAft>
                <a:spcPct val="0"/>
              </a:spcAft>
              <a:buClrTx/>
              <a:buFontTx/>
            </a:pPr>
            <a:r>
              <a:rPr lang="zh-CN" altLang="zh-CN" sz="2400" b="1">
                <a:solidFill>
                  <a:srgbClr val="000000"/>
                </a:solidFill>
                <a:latin typeface="宋体" panose="02010600030101010101" pitchFamily="2" charset="-122"/>
                <a:ea typeface="宋体" panose="02010600030101010101" pitchFamily="2" charset="-122"/>
                <a:cs typeface="楷体" panose="02010609060101010101" pitchFamily="49" charset="-122"/>
              </a:rPr>
              <a:t>措施：</a:t>
            </a:r>
            <a:endParaRPr lang="zh-CN" altLang="zh-CN" sz="2400" b="1">
              <a:solidFill>
                <a:srgbClr val="000000"/>
              </a:solidFill>
              <a:latin typeface="宋体" panose="02010600030101010101" pitchFamily="2" charset="-122"/>
              <a:ea typeface="宋体" panose="02010600030101010101" pitchFamily="2" charset="-122"/>
              <a:cs typeface="楷体" panose="02010609060101010101" pitchFamily="49" charset="-122"/>
            </a:endParaRPr>
          </a:p>
          <a:p>
            <a:pPr indent="0" fontAlgn="auto">
              <a:spcAft>
                <a:spcPct val="0"/>
              </a:spcAft>
              <a:buClrTx/>
              <a:buFontTx/>
            </a:pPr>
            <a:r>
              <a:rPr lang="zh-CN" altLang="en-US" sz="2400" b="1">
                <a:latin typeface="宋体" panose="02010600030101010101" pitchFamily="2" charset="-122"/>
                <a:ea typeface="宋体" panose="02010600030101010101" pitchFamily="2" charset="-122"/>
                <a:cs typeface="楷体" panose="02010609060101010101" pitchFamily="49" charset="-122"/>
              </a:rPr>
              <a:t>①</a:t>
            </a:r>
            <a:r>
              <a:rPr lang="zh-CN" altLang="en-US" sz="2400" b="1">
                <a:solidFill>
                  <a:srgbClr val="FF0000"/>
                </a:solidFill>
                <a:latin typeface="宋体" panose="02010600030101010101" pitchFamily="2" charset="-122"/>
                <a:ea typeface="宋体" panose="02010600030101010101" pitchFamily="2" charset="-122"/>
                <a:cs typeface="楷体" panose="02010609060101010101" pitchFamily="49" charset="-122"/>
              </a:rPr>
              <a:t>加大政府在公共事业领域的开支</a:t>
            </a:r>
            <a:r>
              <a:rPr lang="zh-CN" altLang="en-US" sz="2400" b="1">
                <a:latin typeface="宋体" panose="02010600030101010101" pitchFamily="2" charset="-122"/>
                <a:ea typeface="宋体" panose="02010600030101010101" pitchFamily="2" charset="-122"/>
                <a:cs typeface="楷体" panose="02010609060101010101" pitchFamily="49" charset="-122"/>
              </a:rPr>
              <a:t>，增加就业机会、刺激消费需求；</a:t>
            </a:r>
            <a:endParaRPr lang="zh-CN" altLang="en-US" sz="2400" b="1">
              <a:latin typeface="宋体" panose="02010600030101010101" pitchFamily="2" charset="-122"/>
              <a:ea typeface="宋体" panose="02010600030101010101" pitchFamily="2" charset="-122"/>
              <a:cs typeface="楷体" panose="02010609060101010101" pitchFamily="49" charset="-122"/>
            </a:endParaRPr>
          </a:p>
          <a:p>
            <a:pPr indent="0" fontAlgn="auto">
              <a:spcAft>
                <a:spcPct val="0"/>
              </a:spcAft>
              <a:buClrTx/>
              <a:buFontTx/>
            </a:pPr>
            <a:r>
              <a:rPr lang="zh-CN" altLang="en-US" sz="2400" b="1">
                <a:latin typeface="宋体" panose="02010600030101010101" pitchFamily="2" charset="-122"/>
                <a:ea typeface="宋体" panose="02010600030101010101" pitchFamily="2" charset="-122"/>
                <a:cs typeface="楷体" panose="02010609060101010101" pitchFamily="49" charset="-122"/>
              </a:rPr>
              <a:t>②制定</a:t>
            </a:r>
            <a:r>
              <a:rPr lang="zh-CN" altLang="en-US" sz="2400" b="1">
                <a:solidFill>
                  <a:srgbClr val="FF0000"/>
                </a:solidFill>
                <a:latin typeface="宋体" panose="02010600030101010101" pitchFamily="2" charset="-122"/>
                <a:ea typeface="宋体" panose="02010600030101010101" pitchFamily="2" charset="-122"/>
                <a:cs typeface="楷体" panose="02010609060101010101" pitchFamily="49" charset="-122"/>
              </a:rPr>
              <a:t>经济计划</a:t>
            </a:r>
            <a:r>
              <a:rPr lang="zh-CN" altLang="en-US" sz="2400" b="1">
                <a:latin typeface="宋体" panose="02010600030101010101" pitchFamily="2" charset="-122"/>
                <a:ea typeface="宋体" panose="02010600030101010101" pitchFamily="2" charset="-122"/>
                <a:cs typeface="楷体" panose="02010609060101010101" pitchFamily="49" charset="-122"/>
              </a:rPr>
              <a:t>，促进经济协调发展；</a:t>
            </a:r>
            <a:endParaRPr lang="zh-CN" altLang="en-US" sz="2400" b="1">
              <a:latin typeface="宋体" panose="02010600030101010101" pitchFamily="2" charset="-122"/>
              <a:ea typeface="宋体" panose="02010600030101010101" pitchFamily="2" charset="-122"/>
              <a:cs typeface="楷体" panose="02010609060101010101" pitchFamily="49" charset="-122"/>
            </a:endParaRPr>
          </a:p>
          <a:p>
            <a:pPr indent="0" fontAlgn="auto">
              <a:spcAft>
                <a:spcPct val="0"/>
              </a:spcAft>
              <a:buClrTx/>
              <a:buFontTx/>
            </a:pPr>
            <a:r>
              <a:rPr lang="zh-CN" altLang="en-US" sz="2400" b="1">
                <a:latin typeface="宋体" panose="02010600030101010101" pitchFamily="2" charset="-122"/>
                <a:ea typeface="宋体" panose="02010600030101010101" pitchFamily="2" charset="-122"/>
                <a:cs typeface="楷体" panose="02010609060101010101" pitchFamily="49" charset="-122"/>
              </a:rPr>
              <a:t>③利用信贷、利率、税收等经济杠杆实施</a:t>
            </a:r>
            <a:r>
              <a:rPr lang="zh-CN" altLang="en-US" sz="2400" b="1">
                <a:solidFill>
                  <a:srgbClr val="FF0000"/>
                </a:solidFill>
                <a:latin typeface="宋体" panose="02010600030101010101" pitchFamily="2" charset="-122"/>
                <a:ea typeface="宋体" panose="02010600030101010101" pitchFamily="2" charset="-122"/>
                <a:cs typeface="楷体" panose="02010609060101010101" pitchFamily="49" charset="-122"/>
              </a:rPr>
              <a:t>宏观调控</a:t>
            </a:r>
            <a:r>
              <a:rPr lang="zh-CN" altLang="en-US" sz="2400" b="1">
                <a:latin typeface="宋体" panose="02010600030101010101" pitchFamily="2" charset="-122"/>
                <a:ea typeface="宋体" panose="02010600030101010101" pitchFamily="2" charset="-122"/>
                <a:cs typeface="楷体" panose="02010609060101010101" pitchFamily="49" charset="-122"/>
              </a:rPr>
              <a:t>；</a:t>
            </a:r>
            <a:endParaRPr lang="zh-CN" altLang="en-US" sz="2400" b="1">
              <a:latin typeface="宋体" panose="02010600030101010101" pitchFamily="2" charset="-122"/>
              <a:ea typeface="宋体" panose="02010600030101010101" pitchFamily="2" charset="-122"/>
              <a:cs typeface="楷体" panose="02010609060101010101" pitchFamily="49" charset="-122"/>
            </a:endParaRPr>
          </a:p>
        </p:txBody>
      </p:sp>
      <p:sp>
        <p:nvSpPr>
          <p:cNvPr id="2" name="文本框 1"/>
          <p:cNvSpPr txBox="1"/>
          <p:nvPr>
            <p:custDataLst>
              <p:tags r:id="rId4"/>
            </p:custDataLst>
          </p:nvPr>
        </p:nvSpPr>
        <p:spPr>
          <a:xfrm>
            <a:off x="2395855" y="4992370"/>
            <a:ext cx="7162800" cy="460375"/>
          </a:xfrm>
          <a:prstGeom prst="rect">
            <a:avLst/>
          </a:prstGeom>
          <a:noFill/>
        </p:spPr>
        <p:txBody>
          <a:bodyPr wrap="square" rtlCol="0" anchor="t">
            <a:spAutoFit/>
          </a:bodyPr>
          <a:p>
            <a:r>
              <a:rPr lang="zh-CN" altLang="en-US" sz="2400" b="1">
                <a:latin typeface="宋体" panose="02010600030101010101" pitchFamily="2" charset="-122"/>
                <a:ea typeface="宋体" panose="02010600030101010101" pitchFamily="2" charset="-122"/>
                <a:cs typeface="楷体" panose="02010609060101010101" pitchFamily="49" charset="-122"/>
                <a:sym typeface="+mn-ea"/>
              </a:rPr>
              <a:t>特点：以市场经济为基础，以强化国家干预为核心。</a:t>
            </a:r>
            <a:endParaRPr lang="zh-CN" altLang="en-US" sz="2400" b="1">
              <a:latin typeface="宋体" panose="02010600030101010101" pitchFamily="2" charset="-122"/>
              <a:ea typeface="宋体" panose="02010600030101010101" pitchFamily="2" charset="-122"/>
              <a:cs typeface="楷体" panose="020106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379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strips(downLeft)">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7" grpId="1" animBg="1"/>
      <p:bldP spid="33794"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400685" y="265430"/>
            <a:ext cx="4649470" cy="460375"/>
          </a:xfrm>
          <a:prstGeom prst="rect">
            <a:avLst/>
          </a:prstGeom>
          <a:noFill/>
        </p:spPr>
        <p:txBody>
          <a:bodyPr wrap="square" rtlCol="0">
            <a:spAutoFit/>
          </a:bodyPr>
          <a:lstStyle/>
          <a:p>
            <a:r>
              <a:rPr lang="zh-CN" altLang="en-US" sz="2400" b="1">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加强宏观调控效果怎样？</a:t>
            </a:r>
            <a:endParaRPr lang="zh-CN" altLang="en-US" sz="2400" b="1">
              <a:solidFill>
                <a:srgbClr val="C00000"/>
              </a:solidFill>
              <a:latin typeface="华文中宋" panose="02010600040101010101" pitchFamily="2" charset="-122"/>
              <a:ea typeface="华文中宋" panose="02010600040101010101" pitchFamily="2" charset="-122"/>
              <a:cs typeface="华文中宋" panose="02010600040101010101" pitchFamily="2" charset="-122"/>
            </a:endParaRPr>
          </a:p>
        </p:txBody>
      </p:sp>
      <p:pic>
        <p:nvPicPr>
          <p:cNvPr id="6" name="图片 5"/>
          <p:cNvPicPr>
            <a:picLocks noChangeAspect="1"/>
          </p:cNvPicPr>
          <p:nvPr>
            <p:custDataLst>
              <p:tags r:id="rId2"/>
            </p:custDataLst>
          </p:nvPr>
        </p:nvPicPr>
        <p:blipFill>
          <a:blip r:embed="rId3"/>
          <a:stretch>
            <a:fillRect/>
          </a:stretch>
        </p:blipFill>
        <p:spPr>
          <a:xfrm>
            <a:off x="330835" y="784860"/>
            <a:ext cx="5148580" cy="2729865"/>
          </a:xfrm>
          <a:prstGeom prst="rect">
            <a:avLst/>
          </a:prstGeom>
        </p:spPr>
      </p:pic>
      <p:sp>
        <p:nvSpPr>
          <p:cNvPr id="20" name="文本框 19"/>
          <p:cNvSpPr txBox="1"/>
          <p:nvPr>
            <p:custDataLst>
              <p:tags r:id="rId4"/>
            </p:custDataLst>
          </p:nvPr>
        </p:nvSpPr>
        <p:spPr>
          <a:xfrm>
            <a:off x="5843905" y="2007870"/>
            <a:ext cx="5409565" cy="829945"/>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zh-CN" sz="2400" b="1">
                <a:solidFill>
                  <a:schemeClr val="tx1"/>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一定成效，经济增长较快。</a:t>
            </a:r>
            <a:r>
              <a:rPr lang="en-US" altLang="zh-CN" sz="2400" b="1">
                <a:solidFill>
                  <a:srgbClr val="FF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70</a:t>
            </a:r>
            <a:r>
              <a:rPr lang="zh-CN" altLang="zh-CN" sz="2400" b="1">
                <a:solidFill>
                  <a:srgbClr val="FF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年代初，资本主义经济发展进入</a:t>
            </a:r>
            <a:r>
              <a:rPr lang="zh-CN" altLang="zh-CN" sz="2400" b="1" smtClean="0">
                <a:solidFill>
                  <a:srgbClr val="FF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“黄金时期”</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a:t>
            </a:r>
            <a:endPar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endParaRPr>
          </a:p>
        </p:txBody>
      </p:sp>
      <p:pic>
        <p:nvPicPr>
          <p:cNvPr id="3" name="图片 2"/>
          <p:cNvPicPr>
            <a:picLocks noChangeAspect="1"/>
          </p:cNvPicPr>
          <p:nvPr>
            <p:custDataLst>
              <p:tags r:id="rId5"/>
            </p:custDataLst>
          </p:nvPr>
        </p:nvPicPr>
        <p:blipFill>
          <a:blip r:embed="rId6"/>
          <a:stretch>
            <a:fillRect/>
          </a:stretch>
        </p:blipFill>
        <p:spPr>
          <a:xfrm>
            <a:off x="400685" y="3769995"/>
            <a:ext cx="4899660" cy="2948940"/>
          </a:xfrm>
          <a:prstGeom prst="rect">
            <a:avLst/>
          </a:prstGeom>
        </p:spPr>
      </p:pic>
      <p:sp>
        <p:nvSpPr>
          <p:cNvPr id="7" name="文本框 6"/>
          <p:cNvSpPr txBox="1"/>
          <p:nvPr>
            <p:custDataLst>
              <p:tags r:id="rId7"/>
            </p:custDataLst>
          </p:nvPr>
        </p:nvSpPr>
        <p:spPr>
          <a:xfrm>
            <a:off x="5674995" y="4293870"/>
            <a:ext cx="4924425" cy="1198880"/>
          </a:xfrm>
          <a:prstGeom prst="rect">
            <a:avLst/>
          </a:prstGeom>
          <a:noFill/>
        </p:spPr>
        <p:txBody>
          <a:bodyPr wrap="square" rtlCol="0" anchor="t">
            <a:spAutoFit/>
          </a:bodyPr>
          <a:p>
            <a:r>
              <a:rPr lang="zh-CN" altLang="en-US" sz="2400" b="1">
                <a:latin typeface="宋体" panose="02010600030101010101" pitchFamily="2" charset="-122"/>
                <a:ea typeface="宋体" panose="02010600030101010101" pitchFamily="2" charset="-122"/>
                <a:cs typeface="宋体" panose="02010600030101010101" pitchFamily="2" charset="-122"/>
              </a:rPr>
              <a:t>20世纪70年代，主要资本主义国家出现不同程度的“</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rPr>
              <a:t>滞胀”现象</a:t>
            </a:r>
            <a:r>
              <a:rPr lang="zh-CN" altLang="en-US" sz="2400" b="1">
                <a:latin typeface="宋体" panose="02010600030101010101" pitchFamily="2" charset="-122"/>
                <a:ea typeface="宋体" panose="02010600030101010101" pitchFamily="2" charset="-122"/>
                <a:cs typeface="宋体" panose="02010600030101010101" pitchFamily="2" charset="-122"/>
              </a:rPr>
              <a:t>，表现为经济增长停滞，通货膨胀严重。</a:t>
            </a:r>
            <a:endParaRPr lang="zh-CN" altLang="en-US" sz="2400" b="1">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trips(down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7" grpId="0"/>
    </p:bldLst>
  </p:timing>
</p:sld>
</file>

<file path=ppt/slides/slide7.xml><?xml version="1.0" encoding="utf-8"?>
<p:sld xmlns:a14="http://schemas.microsoft.com/office/drawing/2010/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644932" y="340625"/>
            <a:ext cx="9025863" cy="829945"/>
          </a:xfrm>
          <a:prstGeom prst="rect">
            <a:avLst/>
          </a:prstGeom>
        </p:spPr>
        <p:txBody>
          <a:bodyPr wrap="square">
            <a:spAutoFit/>
          </a:bodyPr>
          <a:lstStyle/>
          <a:p>
            <a:r>
              <a:rPr lang="en-US" altLang="zh-CN" sz="4800" b="1" dirty="0">
                <a:effectLst>
                  <a:outerShdw blurRad="38100" dist="19050" dir="2700000" algn="tl" rotWithShape="0">
                    <a:schemeClr val="dk1">
                      <a:alpha val="40000"/>
                    </a:schemeClr>
                  </a:outerShdw>
                </a:effectLst>
              </a:rPr>
              <a:t>20</a:t>
            </a:r>
            <a:r>
              <a:rPr lang="zh-CN" altLang="en-US" sz="4800" b="1" dirty="0">
                <a:effectLst>
                  <a:outerShdw blurRad="38100" dist="19050" dir="2700000" algn="tl" rotWithShape="0">
                    <a:schemeClr val="dk1">
                      <a:alpha val="40000"/>
                    </a:schemeClr>
                  </a:outerShdw>
                </a:effectLst>
              </a:rPr>
              <a:t>世纪</a:t>
            </a:r>
            <a:r>
              <a:rPr lang="en-US" altLang="zh-CN" sz="4800" b="1" dirty="0">
                <a:effectLst>
                  <a:outerShdw blurRad="38100" dist="19050" dir="2700000" algn="tl" rotWithShape="0">
                    <a:schemeClr val="dk1">
                      <a:alpha val="40000"/>
                    </a:schemeClr>
                  </a:outerShdw>
                </a:effectLst>
              </a:rPr>
              <a:t>70</a:t>
            </a:r>
            <a:r>
              <a:rPr lang="zh-CN" altLang="en-US" sz="4800" b="1" dirty="0">
                <a:effectLst>
                  <a:outerShdw blurRad="38100" dist="19050" dir="2700000" algn="tl" rotWithShape="0">
                    <a:schemeClr val="dk1">
                      <a:alpha val="40000"/>
                    </a:schemeClr>
                  </a:outerShdw>
                </a:effectLst>
              </a:rPr>
              <a:t>年代后的调整</a:t>
            </a:r>
            <a:endParaRPr lang="zh-CN" altLang="en-US" sz="4800" b="1" dirty="0">
              <a:effectLst>
                <a:outerShdw blurRad="38100" dist="19050" dir="2700000" algn="tl" rotWithShape="0">
                  <a:schemeClr val="dk1">
                    <a:alpha val="40000"/>
                  </a:schemeClr>
                </a:outerShdw>
              </a:effectLst>
            </a:endParaRPr>
          </a:p>
        </p:txBody>
      </p:sp>
      <p:pic>
        <p:nvPicPr>
          <p:cNvPr id="7" name="Picture 4" descr="http://g.hiphotos.baidu.com/baike/pic/item/2934349b033b5bb5bf70ca9437d3d539b600bc31.jpg"/>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590529" y="1587340"/>
            <a:ext cx="2606183" cy="24870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图片 1"/>
          <p:cNvPicPr>
            <a:picLocks noChangeAspect="1"/>
          </p:cNvPicPr>
          <p:nvPr/>
        </p:nvPicPr>
        <p:blipFill>
          <a:blip r:embed="rId2"/>
          <a:stretch>
            <a:fillRect/>
          </a:stretch>
        </p:blipFill>
        <p:spPr>
          <a:xfrm>
            <a:off x="3983130" y="1335668"/>
            <a:ext cx="2688299" cy="2615277"/>
          </a:xfrm>
          <a:prstGeom prst="rect">
            <a:avLst/>
          </a:prstGeom>
        </p:spPr>
      </p:pic>
      <p:pic>
        <p:nvPicPr>
          <p:cNvPr id="3" name="图片 2"/>
          <p:cNvPicPr>
            <a:picLocks noChangeAspect="1"/>
          </p:cNvPicPr>
          <p:nvPr/>
        </p:nvPicPr>
        <p:blipFill>
          <a:blip r:embed="rId3"/>
          <a:stretch>
            <a:fillRect/>
          </a:stretch>
        </p:blipFill>
        <p:spPr>
          <a:xfrm>
            <a:off x="3983121" y="4335886"/>
            <a:ext cx="2400000" cy="1371300"/>
          </a:xfrm>
          <a:prstGeom prst="rect">
            <a:avLst/>
          </a:prstGeom>
        </p:spPr>
      </p:pic>
      <p:sp>
        <p:nvSpPr>
          <p:cNvPr id="10" name="Text Box 26"/>
          <p:cNvSpPr txBox="1">
            <a:spLocks noChangeArrowheads="1"/>
          </p:cNvSpPr>
          <p:nvPr/>
        </p:nvSpPr>
        <p:spPr bwMode="auto">
          <a:xfrm>
            <a:off x="6672064" y="2716727"/>
            <a:ext cx="4790931"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9766" tIns="59884" rIns="119766" bIns="59884">
            <a:spAutoFit/>
          </a:bodyPr>
          <a:lstStyle>
            <a:lvl1pPr defTabSz="1386205">
              <a:defRPr sz="2400">
                <a:solidFill>
                  <a:schemeClr val="tx1"/>
                </a:solidFill>
                <a:latin typeface="Times New Roman" panose="02020603050405020304" pitchFamily="18" charset="0"/>
              </a:defRPr>
            </a:lvl1pPr>
            <a:lvl2pPr marL="1127125" indent="-433705" defTabSz="1386205">
              <a:defRPr sz="2400">
                <a:solidFill>
                  <a:schemeClr val="tx1"/>
                </a:solidFill>
                <a:latin typeface="Times New Roman" panose="02020603050405020304" pitchFamily="18" charset="0"/>
              </a:defRPr>
            </a:lvl2pPr>
            <a:lvl3pPr marL="1733550" indent="-347980" defTabSz="1386205">
              <a:defRPr sz="2400">
                <a:solidFill>
                  <a:schemeClr val="tx1"/>
                </a:solidFill>
                <a:latin typeface="Times New Roman" panose="02020603050405020304" pitchFamily="18" charset="0"/>
              </a:defRPr>
            </a:lvl3pPr>
            <a:lvl4pPr marL="2427605" indent="-347980" defTabSz="1386205">
              <a:defRPr sz="2400">
                <a:solidFill>
                  <a:schemeClr val="tx1"/>
                </a:solidFill>
                <a:latin typeface="Times New Roman" panose="02020603050405020304" pitchFamily="18" charset="0"/>
              </a:defRPr>
            </a:lvl4pPr>
            <a:lvl5pPr marL="3119755" indent="-346075" defTabSz="1386205">
              <a:defRPr sz="2400">
                <a:solidFill>
                  <a:schemeClr val="tx1"/>
                </a:solidFill>
                <a:latin typeface="Times New Roman" panose="02020603050405020304" pitchFamily="18" charset="0"/>
              </a:defRPr>
            </a:lvl5pPr>
            <a:lvl6pPr marL="3576955" indent="-346075" defTabSz="1386205" fontAlgn="base">
              <a:spcBef>
                <a:spcPct val="0"/>
              </a:spcBef>
              <a:spcAft>
                <a:spcPct val="0"/>
              </a:spcAft>
              <a:defRPr sz="2400">
                <a:solidFill>
                  <a:schemeClr val="tx1"/>
                </a:solidFill>
                <a:latin typeface="Times New Roman" panose="02020603050405020304" pitchFamily="18" charset="0"/>
              </a:defRPr>
            </a:lvl6pPr>
            <a:lvl7pPr marL="4034155" indent="-346075" defTabSz="1386205" fontAlgn="base">
              <a:spcBef>
                <a:spcPct val="0"/>
              </a:spcBef>
              <a:spcAft>
                <a:spcPct val="0"/>
              </a:spcAft>
              <a:defRPr sz="2400">
                <a:solidFill>
                  <a:schemeClr val="tx1"/>
                </a:solidFill>
                <a:latin typeface="Times New Roman" panose="02020603050405020304" pitchFamily="18" charset="0"/>
              </a:defRPr>
            </a:lvl7pPr>
            <a:lvl8pPr marL="4491355" indent="-346075" defTabSz="1386205" fontAlgn="base">
              <a:spcBef>
                <a:spcPct val="0"/>
              </a:spcBef>
              <a:spcAft>
                <a:spcPct val="0"/>
              </a:spcAft>
              <a:defRPr sz="2400">
                <a:solidFill>
                  <a:schemeClr val="tx1"/>
                </a:solidFill>
                <a:latin typeface="Times New Roman" panose="02020603050405020304" pitchFamily="18" charset="0"/>
              </a:defRPr>
            </a:lvl8pPr>
            <a:lvl9pPr marL="4948555" indent="-346075" defTabSz="1386205" fontAlgn="base">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zh-CN" altLang="en-US" sz="3455"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减少国家对经济的干预</a:t>
            </a:r>
            <a:endParaRPr lang="zh-CN" altLang="en-US" sz="3455"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a:p>
            <a:pPr>
              <a:spcBef>
                <a:spcPct val="50000"/>
              </a:spcBef>
            </a:pPr>
            <a:r>
              <a:rPr lang="zh-CN" altLang="en-US" sz="3455"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削减社会福利开支</a:t>
            </a:r>
            <a:endParaRPr lang="zh-CN" altLang="en-US" sz="3455"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a:p>
            <a:pPr>
              <a:spcBef>
                <a:spcPct val="50000"/>
              </a:spcBef>
            </a:pPr>
            <a:r>
              <a:rPr lang="zh-CN" altLang="en-US" sz="3455"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出售部分国有企业</a:t>
            </a:r>
            <a:endParaRPr lang="zh-CN" altLang="en-US" sz="3455"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pic>
        <p:nvPicPr>
          <p:cNvPr id="12" name="图片 11"/>
          <p:cNvPicPr>
            <a:picLocks noChangeAspect="1"/>
          </p:cNvPicPr>
          <p:nvPr/>
        </p:nvPicPr>
        <p:blipFill>
          <a:blip r:embed="rId4"/>
          <a:stretch>
            <a:fillRect/>
          </a:stretch>
        </p:blipFill>
        <p:spPr>
          <a:xfrm>
            <a:off x="729005" y="4580231"/>
            <a:ext cx="2361107" cy="1374823"/>
          </a:xfrm>
          <a:prstGeom prst="rect">
            <a:avLst/>
          </a:prstGeom>
        </p:spPr>
      </p:pic>
      <p:sp>
        <p:nvSpPr>
          <p:cNvPr id="9" name="文本框 8"/>
          <p:cNvSpPr txBox="1"/>
          <p:nvPr>
            <p:custDataLst>
              <p:tags r:id="rId5"/>
            </p:custDataLst>
          </p:nvPr>
        </p:nvSpPr>
        <p:spPr>
          <a:xfrm>
            <a:off x="6149340" y="5806440"/>
            <a:ext cx="6129020" cy="829945"/>
          </a:xfrm>
          <a:prstGeom prst="rect">
            <a:avLst/>
          </a:prstGeom>
          <a:solidFill>
            <a:schemeClr val="accent4">
              <a:lumMod val="20000"/>
              <a:lumOff val="80000"/>
            </a:schemeClr>
          </a:solidFill>
        </p:spPr>
        <p:txBody>
          <a:bodyPr wrap="square" rtlCol="0" anchor="t">
            <a:spAutoFit/>
          </a:bodyPr>
          <a:p>
            <a:pPr algn="l"/>
            <a:r>
              <a:rPr lang="zh-CN" altLang="en-US" sz="2400" b="1">
                <a:solidFill>
                  <a:srgbClr val="0000FF"/>
                </a:solidFill>
                <a:latin typeface="宋体" panose="02010600030101010101" pitchFamily="2" charset="-122"/>
                <a:ea typeface="宋体" panose="02010600030101010101" pitchFamily="2" charset="-122"/>
                <a:cs typeface="宋体" panose="02010600030101010101" pitchFamily="2" charset="-122"/>
                <a:sym typeface="+mn-ea"/>
              </a:rPr>
              <a:t>“混合经济”：</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政府干预</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与</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市场</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相结合，</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国有制</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与</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私有制</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并存</a:t>
            </a:r>
            <a:endParaRPr lang="zh-CN" altLang="en-US" sz="2400" b="1">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8.xml><?xml version="1.0" encoding="utf-8"?>
<p:sld xmlns:mc="http://schemas.openxmlformats.org/markup-compatibility/2006" xmlns:v="urn:schemas-microsoft-com:vml"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632884" y="1299633"/>
          <a:ext cx="10350500" cy="4550833"/>
        </p:xfrm>
        <a:graphic>
          <a:graphicData uri="http://schemas.openxmlformats.org/presentationml/2006/ole">
            <mc:AlternateContent xmlns:mc="http://schemas.openxmlformats.org/markup-compatibility/2006">
              <mc:Choice xmlns:v="urn:schemas-microsoft-com:vml" Requires="v">
                <p:oleObj spid="_x0000_s2" name="Worksheet" r:id="rId1" imgW="7239000" imgH="5248275" progId="Excel.Sheet.8">
                  <p:embed/>
                </p:oleObj>
              </mc:Choice>
              <mc:Fallback>
                <p:oleObj name="Worksheet" r:id="rId1" imgW="7239000" imgH="5248275" progId="Excel.Sheet.8">
                  <p:embed/>
                  <p:pic>
                    <p:nvPicPr>
                      <p:cNvPr id="0" name="OLE substitute image"/>
                      <p:cNvPicPr/>
                      <p:nvPr/>
                    </p:nvPicPr>
                    <p:blipFill>
                      <a:blip r:embed="rId2">
                        <a:extLst>
                          <a:ext uri="{28A0092B-C50C-407E-A947-70E740481C1C}">
                            <a14:useLocalDpi xmlns:a14="http://schemas.microsoft.com/office/drawing/2010/main" val="0"/>
                          </a:ext>
                        </a:extLst>
                      </a:blip>
                      <a:stretch>
                        <a:fillRect/>
                      </a:stretch>
                    </p:blipFill>
                    <p:spPr>
                      <a:xfrm>
                        <a:off x="632884" y="1299633"/>
                        <a:ext cx="10350500" cy="4550833"/>
                      </a:xfrm>
                      <a:prstGeom prst="rect">
                        <a:avLst/>
                      </a:prstGeom>
                      <a:noFill/>
                      <a:effectLst/>
                    </p:spPr>
                  </p:pic>
                </p:oleObj>
              </mc:Fallback>
            </mc:AlternateContent>
          </a:graphicData>
        </a:graphic>
      </p:graphicFrame>
      <p:sp>
        <p:nvSpPr>
          <p:cNvPr id="3" name="Text Box 6"/>
          <p:cNvSpPr txBox="1">
            <a:spLocks noChangeArrowheads="1"/>
          </p:cNvSpPr>
          <p:nvPr/>
        </p:nvSpPr>
        <p:spPr bwMode="auto">
          <a:xfrm>
            <a:off x="2566883" y="2084707"/>
            <a:ext cx="1153584" cy="501650"/>
          </a:xfrm>
          <a:prstGeom prst="rect">
            <a:avLst/>
          </a:prstGeom>
          <a:solidFill>
            <a:srgbClr val="F7F7F7"/>
          </a:solidFill>
          <a:ln w="9525">
            <a:solidFill>
              <a:srgbClr val="FFFF99"/>
            </a:solidFill>
            <a:miter lim="800000"/>
          </a:ln>
          <a:effectLst/>
          <a:scene3d>
            <a:camera prst="legacyPerspectiveBottomRight">
              <a:rot lat="0" lon="21240000" rev="0"/>
            </a:camera>
            <a:lightRig rig="legacyFlat1" dir="r"/>
          </a:scene3d>
          <a:sp3d extrusionH="430200" prstMaterial="legacyMatte">
            <a:bevelT w="13500" h="13500" prst="angle"/>
            <a:bevelB w="13500" h="13500" prst="angle"/>
            <a:extrusionClr>
              <a:srgbClr val="C0C0C0"/>
            </a:extrusionClr>
          </a:sp3d>
        </p:spPr>
        <p:txBody>
          <a:bodyPr>
            <a:spAutoFit/>
          </a:bodyPr>
          <a:lstStyle/>
          <a:p>
            <a:pPr algn="ctr" eaLnBrk="0" hangingPunct="0">
              <a:spcBef>
                <a:spcPct val="50000"/>
              </a:spcBef>
              <a:defRPr/>
            </a:pPr>
            <a:r>
              <a:rPr lang="zh-CN" altLang="en-US" sz="2665">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黄  金</a:t>
            </a:r>
            <a:endParaRPr lang="zh-CN" altLang="en-US" sz="2665">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5" name="Text Box 8"/>
          <p:cNvSpPr txBox="1">
            <a:spLocks noChangeArrowheads="1"/>
          </p:cNvSpPr>
          <p:nvPr/>
        </p:nvSpPr>
        <p:spPr bwMode="auto">
          <a:xfrm>
            <a:off x="7344139" y="2796344"/>
            <a:ext cx="1153584" cy="501650"/>
          </a:xfrm>
          <a:prstGeom prst="rect">
            <a:avLst/>
          </a:prstGeom>
          <a:solidFill>
            <a:srgbClr val="F7F7F7"/>
          </a:solidFill>
          <a:ln w="9525">
            <a:solidFill>
              <a:srgbClr val="FFFF99"/>
            </a:solidFill>
            <a:miter lim="800000"/>
          </a:ln>
          <a:effectLst/>
          <a:scene3d>
            <a:camera prst="legacyPerspectiveBottomRight">
              <a:rot lat="0" lon="21240000" rev="0"/>
            </a:camera>
            <a:lightRig rig="legacyFlat1" dir="r"/>
          </a:scene3d>
          <a:sp3d extrusionH="430200" prstMaterial="legacyMatte">
            <a:bevelT w="13500" h="13500" prst="angle"/>
            <a:bevelB w="13500" h="13500" prst="angle"/>
            <a:extrusionClr>
              <a:srgbClr val="C0C0C0"/>
            </a:extrusionClr>
          </a:sp3d>
        </p:spPr>
        <p:txBody>
          <a:bodyPr>
            <a:spAutoFit/>
          </a:bodyPr>
          <a:lstStyle>
            <a:defPPr>
              <a:defRPr lang="zh-CN"/>
            </a:defPPr>
            <a:lvl1pPr algn="ctr" eaLnBrk="0" hangingPunct="0">
              <a:spcBef>
                <a:spcPct val="50000"/>
              </a:spcBef>
              <a:defRPr sz="2000">
                <a:latin typeface="Arial" panose="020B0604020202020204" pitchFamily="34" charset="0"/>
                <a:ea typeface="黑体" panose="02010609060101010101" pitchFamily="49" charset="-122"/>
              </a:defRPr>
            </a:lvl1pPr>
          </a:lstStyle>
          <a:p>
            <a:r>
              <a:rPr lang="zh-CN" altLang="en-US" sz="2665">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复苏</a:t>
            </a:r>
            <a:endParaRPr lang="zh-CN" altLang="en-US" sz="2665">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6" name="Text Box 7"/>
          <p:cNvSpPr txBox="1">
            <a:spLocks noChangeArrowheads="1"/>
          </p:cNvSpPr>
          <p:nvPr/>
        </p:nvSpPr>
        <p:spPr bwMode="auto">
          <a:xfrm>
            <a:off x="5798227" y="5798631"/>
            <a:ext cx="1153583" cy="501650"/>
          </a:xfrm>
          <a:prstGeom prst="rect">
            <a:avLst/>
          </a:prstGeom>
          <a:solidFill>
            <a:srgbClr val="F7F7F7"/>
          </a:solidFill>
          <a:ln w="9525">
            <a:solidFill>
              <a:srgbClr val="FFFF99"/>
            </a:solidFill>
            <a:miter lim="800000"/>
          </a:ln>
          <a:effectLst/>
          <a:scene3d>
            <a:camera prst="legacyPerspectiveBottomRight">
              <a:rot lat="0" lon="21240000" rev="0"/>
            </a:camera>
            <a:lightRig rig="legacyFlat1" dir="r"/>
          </a:scene3d>
          <a:sp3d extrusionH="430200" prstMaterial="legacyMatte">
            <a:bevelT w="13500" h="13500" prst="angle"/>
            <a:bevelB w="13500" h="13500" prst="angle"/>
            <a:extrusionClr>
              <a:srgbClr val="C0C0C0"/>
            </a:extrusionClr>
          </a:sp3d>
        </p:spPr>
        <p:txBody>
          <a:bodyPr>
            <a:spAutoFit/>
          </a:bodyPr>
          <a:lstStyle>
            <a:defPPr>
              <a:defRPr lang="zh-CN"/>
            </a:defPPr>
            <a:lvl1pPr algn="ctr" eaLnBrk="0" hangingPunct="0">
              <a:spcBef>
                <a:spcPct val="50000"/>
              </a:spcBef>
              <a:defRPr sz="2000">
                <a:latin typeface="Arial" panose="020B0604020202020204" pitchFamily="34" charset="0"/>
                <a:ea typeface="黑体" panose="02010609060101010101" pitchFamily="49" charset="-122"/>
              </a:defRPr>
            </a:lvl1pPr>
          </a:lstStyle>
          <a:p>
            <a:r>
              <a:rPr lang="zh-CN" altLang="en-US" sz="2665">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滞胀</a:t>
            </a:r>
            <a:endParaRPr lang="zh-CN" altLang="en-US" sz="2665">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10" name="AutoShape 13"/>
          <p:cNvSpPr>
            <a:spLocks noChangeArrowheads="1"/>
          </p:cNvSpPr>
          <p:nvPr/>
        </p:nvSpPr>
        <p:spPr bwMode="auto">
          <a:xfrm>
            <a:off x="2991275" y="1305749"/>
            <a:ext cx="304800" cy="685800"/>
          </a:xfrm>
          <a:prstGeom prst="downArrow">
            <a:avLst>
              <a:gd name="adj1" fmla="val 50000"/>
              <a:gd name="adj2" fmla="val 75000"/>
            </a:avLst>
          </a:prstGeom>
          <a:solidFill>
            <a:schemeClr val="accent1"/>
          </a:solidFill>
          <a:ln w="9525">
            <a:solidFill>
              <a:schemeClr val="tx1"/>
            </a:solidFill>
            <a:miter lim="800000"/>
          </a:ln>
        </p:spPr>
        <p:txBody>
          <a:bodyPr wrap="none" anchor="ctr"/>
          <a:lstStyle/>
          <a:p>
            <a:endParaRPr lang="zh-CN" altLang="en-US" sz="2400"/>
          </a:p>
        </p:txBody>
      </p:sp>
      <p:sp>
        <p:nvSpPr>
          <p:cNvPr id="11" name="AutoShape 14"/>
          <p:cNvSpPr>
            <a:spLocks noChangeArrowheads="1"/>
          </p:cNvSpPr>
          <p:nvPr/>
        </p:nvSpPr>
        <p:spPr bwMode="auto">
          <a:xfrm>
            <a:off x="6151703" y="4476347"/>
            <a:ext cx="304800" cy="685800"/>
          </a:xfrm>
          <a:prstGeom prst="upArrow">
            <a:avLst>
              <a:gd name="adj1" fmla="val 50000"/>
              <a:gd name="adj2" fmla="val 75000"/>
            </a:avLst>
          </a:prstGeom>
          <a:solidFill>
            <a:schemeClr val="accent1"/>
          </a:solidFill>
          <a:ln w="9525">
            <a:solidFill>
              <a:schemeClr val="tx1"/>
            </a:solidFill>
            <a:miter lim="800000"/>
          </a:ln>
        </p:spPr>
        <p:txBody>
          <a:bodyPr wrap="none" anchor="ctr"/>
          <a:lstStyle/>
          <a:p>
            <a:endParaRPr lang="zh-CN" altLang="en-US" sz="2400"/>
          </a:p>
        </p:txBody>
      </p:sp>
      <p:sp>
        <p:nvSpPr>
          <p:cNvPr id="4" name="文本框 3"/>
          <p:cNvSpPr txBox="1"/>
          <p:nvPr/>
        </p:nvSpPr>
        <p:spPr>
          <a:xfrm>
            <a:off x="1728701" y="637315"/>
            <a:ext cx="2829945" cy="583565"/>
          </a:xfrm>
          <a:prstGeom prst="rect">
            <a:avLst/>
          </a:prstGeom>
          <a:noFill/>
        </p:spPr>
        <p:txBody>
          <a:bodyPr wrap="square" rtlCol="0">
            <a:spAutoFit/>
          </a:bodyPr>
          <a:lstStyle/>
          <a:p>
            <a:r>
              <a:rPr lang="zh-CN" altLang="en-US" sz="3200" b="1" dirty="0">
                <a:solidFill>
                  <a:srgbClr val="FF33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加强国家干预</a:t>
            </a:r>
            <a:endParaRPr lang="zh-CN" altLang="en-US" sz="3200" b="1" dirty="0">
              <a:solidFill>
                <a:srgbClr val="FF33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13" name="文本框 12"/>
          <p:cNvSpPr txBox="1"/>
          <p:nvPr/>
        </p:nvSpPr>
        <p:spPr>
          <a:xfrm>
            <a:off x="4736729" y="3706936"/>
            <a:ext cx="2829945" cy="583565"/>
          </a:xfrm>
          <a:prstGeom prst="rect">
            <a:avLst/>
          </a:prstGeom>
          <a:noFill/>
        </p:spPr>
        <p:txBody>
          <a:bodyPr wrap="square" rtlCol="0">
            <a:spAutoFit/>
          </a:bodyPr>
          <a:lstStyle/>
          <a:p>
            <a:r>
              <a:rPr lang="zh-CN" altLang="en-US" sz="3200" b="1">
                <a:solidFill>
                  <a:srgbClr val="FF33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减少国家干预</a:t>
            </a:r>
            <a:endParaRPr lang="zh-CN" altLang="en-US" sz="3200" b="1">
              <a:solidFill>
                <a:srgbClr val="FF33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7" name="文本框 6"/>
          <p:cNvSpPr txBox="1"/>
          <p:nvPr/>
        </p:nvSpPr>
        <p:spPr>
          <a:xfrm>
            <a:off x="4895215" y="1272540"/>
            <a:ext cx="5693410" cy="953135"/>
          </a:xfrm>
          <a:prstGeom prst="rect">
            <a:avLst/>
          </a:prstGeom>
          <a:noFill/>
        </p:spPr>
        <p:txBody>
          <a:bodyPr wrap="square" rtlCol="0">
            <a:spAutoFit/>
            <a:scene3d>
              <a:camera prst="orthographicFront"/>
              <a:lightRig rig="threePt" dir="t"/>
            </a:scene3d>
          </a:bodyPr>
          <a:p>
            <a:r>
              <a:rPr lang="zh-CN" altLang="en-US" sz="280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调整的实质：资本主义生产关系的局部调整，自我完善。</a:t>
            </a:r>
            <a:endParaRPr lang="zh-CN" altLang="en-US" sz="280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0" y="2179955"/>
            <a:ext cx="1946910" cy="460375"/>
          </a:xfrm>
          <a:prstGeom prst="rect">
            <a:avLst/>
          </a:prstGeom>
          <a:noFill/>
        </p:spPr>
        <p:txBody>
          <a:bodyPr wrap="square" rtlCol="0">
            <a:spAutoFit/>
          </a:bodyPr>
          <a:lstStyle/>
          <a:p>
            <a:r>
              <a:rPr lang="zh-CN" altLang="en-US" sz="2400" b="1">
                <a:latin typeface="宋体" panose="02010600030101010101" pitchFamily="2" charset="-122"/>
                <a:ea typeface="宋体" panose="02010600030101010101" pitchFamily="2" charset="-122"/>
                <a:cs typeface="宋体" panose="02010600030101010101" pitchFamily="2" charset="-122"/>
              </a:rPr>
              <a:t>（</a:t>
            </a:r>
            <a:r>
              <a:rPr lang="en-US" altLang="zh-CN" sz="2400" b="1">
                <a:latin typeface="宋体" panose="02010600030101010101" pitchFamily="2" charset="-122"/>
                <a:ea typeface="宋体" panose="02010600030101010101" pitchFamily="2" charset="-122"/>
                <a:cs typeface="宋体" panose="02010600030101010101" pitchFamily="2" charset="-122"/>
              </a:rPr>
              <a:t>2</a:t>
            </a:r>
            <a:r>
              <a:rPr lang="zh-CN" altLang="en-US" sz="2400" b="1">
                <a:latin typeface="宋体" panose="02010600030101010101" pitchFamily="2" charset="-122"/>
                <a:ea typeface="宋体" panose="02010600030101010101" pitchFamily="2" charset="-122"/>
                <a:cs typeface="宋体" panose="02010600030101010101" pitchFamily="2" charset="-122"/>
              </a:rPr>
              <a:t>）内容：</a:t>
            </a:r>
            <a:endParaRPr lang="zh-CN" altLang="en-US" sz="2400" b="1">
              <a:latin typeface="宋体" panose="02010600030101010101" pitchFamily="2" charset="-122"/>
              <a:ea typeface="宋体" panose="02010600030101010101" pitchFamily="2" charset="-122"/>
              <a:cs typeface="宋体" panose="02010600030101010101" pitchFamily="2" charset="-122"/>
            </a:endParaRPr>
          </a:p>
        </p:txBody>
      </p:sp>
      <p:sp>
        <p:nvSpPr>
          <p:cNvPr id="15" name="文本框 14"/>
          <p:cNvSpPr txBox="1"/>
          <p:nvPr>
            <p:custDataLst>
              <p:tags r:id="rId2"/>
            </p:custDataLst>
          </p:nvPr>
        </p:nvSpPr>
        <p:spPr>
          <a:xfrm>
            <a:off x="21590" y="1029970"/>
            <a:ext cx="11817350" cy="881380"/>
          </a:xfrm>
          <a:prstGeom prst="rect">
            <a:avLst/>
          </a:prstGeom>
          <a:noFill/>
        </p:spPr>
        <p:txBody>
          <a:bodyPr wrap="square" rtlCol="0" anchor="t">
            <a:spAutoFit/>
          </a:bodyPr>
          <a:lstStyle/>
          <a:p>
            <a:pPr indent="0" fontAlgn="auto">
              <a:lnSpc>
                <a:spcPts val="3080"/>
              </a:lnSpc>
            </a:pPr>
            <a:r>
              <a:rPr lang="zh-CN" altLang="en-US" sz="2400" b="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2400" b="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2400" b="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）目的：加强国际协调，通过大国相对平等的协商，采取市场干预行动，协调利益，</a:t>
            </a:r>
            <a:r>
              <a:rPr lang="en-US" altLang="zh-CN" sz="2400" b="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2400" b="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维护经济秩序。</a:t>
            </a:r>
            <a:endParaRPr lang="zh-CN" altLang="en-US" sz="2400" b="1">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5" name="文本框 4"/>
          <p:cNvSpPr txBox="1"/>
          <p:nvPr/>
        </p:nvSpPr>
        <p:spPr>
          <a:xfrm>
            <a:off x="21590" y="-6985"/>
            <a:ext cx="3693160" cy="891540"/>
          </a:xfrm>
          <a:prstGeom prst="rect">
            <a:avLst/>
          </a:prstGeom>
          <a:noFill/>
        </p:spPr>
        <p:txBody>
          <a:bodyPr wrap="none" rtlCol="0">
            <a:spAutoFit/>
          </a:bodyPr>
          <a:p>
            <a:pPr algn="l"/>
            <a:r>
              <a:rPr lang="zh-CN" altLang="en-US" sz="2800" b="1">
                <a:solidFill>
                  <a:srgbClr val="FF0000"/>
                </a:solidFill>
              </a:rPr>
              <a:t>一、</a:t>
            </a:r>
            <a:r>
              <a:rPr lang="en-US" altLang="zh-CN" sz="2800" b="1">
                <a:solidFill>
                  <a:srgbClr val="FF0000"/>
                </a:solidFill>
              </a:rPr>
              <a:t>“</a:t>
            </a:r>
            <a:r>
              <a:rPr lang="zh-CN" altLang="en-US" sz="2800" b="1">
                <a:solidFill>
                  <a:srgbClr val="FF0000"/>
                </a:solidFill>
              </a:rPr>
              <a:t>国家调控</a:t>
            </a:r>
            <a:r>
              <a:rPr lang="en-US" altLang="zh-CN" sz="2800" b="1">
                <a:solidFill>
                  <a:srgbClr val="FF0000"/>
                </a:solidFill>
              </a:rPr>
              <a:t>”</a:t>
            </a:r>
            <a:r>
              <a:rPr lang="zh-CN" altLang="en-US" sz="2800" b="1">
                <a:solidFill>
                  <a:srgbClr val="FF0000"/>
                </a:solidFill>
                <a:sym typeface="+mn-ea"/>
              </a:rPr>
              <a:t>新手段</a:t>
            </a:r>
            <a:endParaRPr lang="en-US" altLang="zh-CN" sz="2800" b="1">
              <a:solidFill>
                <a:srgbClr val="FF0000"/>
              </a:solidFill>
            </a:endParaRPr>
          </a:p>
          <a:p>
            <a:pPr algn="l"/>
            <a:r>
              <a:rPr lang="zh-CN" altLang="en-US" sz="2400" b="1">
                <a:solidFill>
                  <a:srgbClr val="0070C0"/>
                </a:solidFill>
              </a:rPr>
              <a:t>（二）国际协调</a:t>
            </a:r>
            <a:endParaRPr lang="zh-CN" altLang="en-US" sz="2400" b="1">
              <a:solidFill>
                <a:srgbClr val="0070C0"/>
              </a:solidFill>
            </a:endParaRPr>
          </a:p>
        </p:txBody>
      </p:sp>
      <p:pic>
        <p:nvPicPr>
          <p:cNvPr id="6" name="图片 5"/>
          <p:cNvPicPr>
            <a:picLocks noChangeAspect="1"/>
          </p:cNvPicPr>
          <p:nvPr>
            <p:custDataLst>
              <p:tags r:id="rId3"/>
            </p:custDataLst>
          </p:nvPr>
        </p:nvPicPr>
        <p:blipFill>
          <a:blip r:embed="rId4"/>
          <a:stretch>
            <a:fillRect/>
          </a:stretch>
        </p:blipFill>
        <p:spPr>
          <a:xfrm>
            <a:off x="1127125" y="2640330"/>
            <a:ext cx="9070340" cy="404368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p="http://schemas.openxmlformats.org/presentationml/2006/main">
  <p:tag name="AS_UNIQUEID" val="9113"/>
  <p:tag name="KSO_WM_BEAUTIFY_FLAG" val=""/>
  <p:tag name="KSO_WM_TAG_VERSION" val="1.0"/>
  <p:tag name="KSO_WM_TEMPLATE_CATEGORY" val="custom"/>
  <p:tag name="KSO_WM_TEMPLATE_INDEX" val="20202809"/>
  <p:tag name="KSO_WM_UNIT_COMPATIBLE" val="0"/>
  <p:tag name="KSO_WM_UNIT_DIAGRAM_ISNUMVISUAL" val="0"/>
  <p:tag name="KSO_WM_UNIT_DIAGRAM_ISREFERUNIT" val="0"/>
  <p:tag name="KSO_WM_UNIT_HIGHLIGHT" val="0"/>
  <p:tag name="KSO_WM_UNIT_ID" val="custom20202809_1*b*1"/>
  <p:tag name="KSO_WM_UNIT_INDEX" val="1"/>
  <p:tag name="KSO_WM_UNIT_ISCONTENTSTITLE" val="0"/>
  <p:tag name="KSO_WM_UNIT_LAYERLEVEL" val="1"/>
  <p:tag name="KSO_WM_UNIT_NOCLEAR" val="0"/>
  <p:tag name="KSO_WM_UNIT_PRESET_TEXT" val="单击此处添加正文，文字是您思想的提炼，请尽量言简意赅的阐述观点。"/>
  <p:tag name="KSO_WM_UNIT_TYPE" val="b"/>
  <p:tag name="KSO_WM_UNIT_VALUE" val="52"/>
</p:tagLst>
</file>

<file path=ppt/tags/tag10.xml><?xml version="1.0" encoding="utf-8"?>
<p:tagLst xmlns:p="http://schemas.openxmlformats.org/presentationml/2006/main">
  <p:tag name="AS_UNIQUEID" val="4562"/>
  <p:tag name="KSO_WM_DIAGRAM_VIRTUALLY_FRAME" val="{&quot;height&quot;:144,&quot;left&quot;:114.1,&quot;top&quot;:229.05,&quot;width&quot;:783.3866141732284}"/>
</p:tagLst>
</file>

<file path=ppt/tags/tag100.xml><?xml version="1.0" encoding="utf-8"?>
<p:tagLst xmlns:p="http://schemas.openxmlformats.org/presentationml/2006/main">
  <p:tag name="AS_UNIQUEID" val="4652"/>
  <p:tag name="KSO_WM_BEAUTIFY_FLAG" val=""/>
  <p:tag name="KSO_WM_DIAGRAM_VIRTUALLY_FRAME" val="{&quot;height&quot;:144,&quot;left&quot;:114.1,&quot;top&quot;:229.05,&quot;width&quot;:783.3866141732284}"/>
</p:tagLst>
</file>

<file path=ppt/tags/tag101.xml><?xml version="1.0" encoding="utf-8"?>
<p:tagLst xmlns:p="http://schemas.openxmlformats.org/presentationml/2006/main">
  <p:tag name="AS_UNIQUEID" val="4653"/>
  <p:tag name="KSO_WM_BEAUTIFY_FLAG" val=""/>
  <p:tag name="KSO_WM_DIAGRAM_VIRTUALLY_FRAME" val="{&quot;height&quot;:144,&quot;left&quot;:114.1,&quot;top&quot;:229.05,&quot;width&quot;:783.3866141732284}"/>
</p:tagLst>
</file>

<file path=ppt/tags/tag102.xml><?xml version="1.0" encoding="utf-8"?>
<p:tagLst xmlns:p="http://schemas.openxmlformats.org/presentationml/2006/main">
  <p:tag name="AS_UNIQUEID" val="4654"/>
  <p:tag name="KSO_WM_BEAUTIFY_FLAG" val=""/>
  <p:tag name="KSO_WM_DIAGRAM_VIRTUALLY_FRAME" val="{&quot;height&quot;:144,&quot;left&quot;:114.1,&quot;top&quot;:229.05,&quot;width&quot;:783.3866141732284}"/>
</p:tagLst>
</file>

<file path=ppt/tags/tag103.xml><?xml version="1.0" encoding="utf-8"?>
<p:tagLst xmlns:p="http://schemas.openxmlformats.org/presentationml/2006/main">
  <p:tag name="AS_UNIQUEID" val="4655"/>
  <p:tag name="KSO_WM_BEAUTIFY_FLAG" val=""/>
  <p:tag name="KSO_WM_DIAGRAM_VIRTUALLY_FRAME" val="{&quot;height&quot;:144,&quot;left&quot;:114.1,&quot;top&quot;:229.05,&quot;width&quot;:783.3866141732284}"/>
</p:tagLst>
</file>

<file path=ppt/tags/tag104.xml><?xml version="1.0" encoding="utf-8"?>
<p:tagLst xmlns:p="http://schemas.openxmlformats.org/presentationml/2006/main">
  <p:tag name="AS_UNIQUEID" val="4656"/>
  <p:tag name="KSO_WM_BEAUTIFY_FLAG" val=""/>
  <p:tag name="KSO_WM_DIAGRAM_VIRTUALLY_FRAME" val="{&quot;height&quot;:144,&quot;left&quot;:114.1,&quot;top&quot;:229.05,&quot;width&quot;:783.3866141732284}"/>
</p:tagLst>
</file>

<file path=ppt/tags/tag105.xml><?xml version="1.0" encoding="utf-8"?>
<p:tagLst xmlns:p="http://schemas.openxmlformats.org/presentationml/2006/main">
  <p:tag name="AS_UNIQUEID" val="4657"/>
  <p:tag name="KSO_WM_BEAUTIFY_FLAG" val=""/>
  <p:tag name="KSO_WM_DIAGRAM_VIRTUALLY_FRAME" val="{&quot;height&quot;:144,&quot;left&quot;:114.1,&quot;top&quot;:229.05,&quot;width&quot;:783.3866141732284}"/>
</p:tagLst>
</file>

<file path=ppt/tags/tag106.xml><?xml version="1.0" encoding="utf-8"?>
<p:tagLst xmlns:p="http://schemas.openxmlformats.org/presentationml/2006/main">
  <p:tag name="AS_UNIQUEID" val="4658"/>
</p:tagLst>
</file>

<file path=ppt/tags/tag107.xml><?xml version="1.0" encoding="utf-8"?>
<p:tagLst xmlns:p="http://schemas.openxmlformats.org/presentationml/2006/main">
  <p:tag name="AS_UNIQUEID" val="4659"/>
  <p:tag name="KSO_WM_BEAUTIFY_FLAG" val=""/>
  <p:tag name="KSO_WM_DIAGRAM_VIRTUALLY_FRAME" val="{&quot;height&quot;:144,&quot;left&quot;:114.1,&quot;top&quot;:229.05,&quot;width&quot;:783.3866141732284}"/>
</p:tagLst>
</file>

<file path=ppt/tags/tag108.xml><?xml version="1.0" encoding="utf-8"?>
<p:tagLst xmlns:p="http://schemas.openxmlformats.org/presentationml/2006/main">
  <p:tag name="AS_UNIQUEID" val="4660"/>
  <p:tag name="KSO_WM_BEAUTIFY_FLAG" val=""/>
  <p:tag name="KSO_WM_DIAGRAM_VIRTUALLY_FRAME" val="{&quot;height&quot;:144,&quot;left&quot;:114.1,&quot;top&quot;:229.05,&quot;width&quot;:783.3866141732284}"/>
</p:tagLst>
</file>

<file path=ppt/tags/tag109.xml><?xml version="1.0" encoding="utf-8"?>
<p:tagLst xmlns:p="http://schemas.openxmlformats.org/presentationml/2006/main">
  <p:tag name="AS_UNIQUEID" val="4661"/>
  <p:tag name="KSO_WM_BEAUTIFY_FLAG" val=""/>
  <p:tag name="KSO_WM_DIAGRAM_VIRTUALLY_FRAME" val="{&quot;height&quot;:144,&quot;left&quot;:114.1,&quot;top&quot;:229.05,&quot;width&quot;:783.3866141732284}"/>
</p:tagLst>
</file>

<file path=ppt/tags/tag11.xml><?xml version="1.0" encoding="utf-8"?>
<p:tagLst xmlns:p="http://schemas.openxmlformats.org/presentationml/2006/main">
  <p:tag name="AS_UNIQUEID" val="4563"/>
  <p:tag name="KSO_WM_DIAGRAM_VIRTUALLY_FRAME" val="{&quot;height&quot;:144,&quot;left&quot;:114.1,&quot;top&quot;:229.05,&quot;width&quot;:783.3866141732284}"/>
</p:tagLst>
</file>

<file path=ppt/tags/tag110.xml><?xml version="1.0" encoding="utf-8"?>
<p:tagLst xmlns:p="http://schemas.openxmlformats.org/presentationml/2006/main">
  <p:tag name="AS_UNIQUEID" val="4662"/>
  <p:tag name="KSO_WM_BEAUTIFY_FLAG" val=""/>
  <p:tag name="KSO_WM_DIAGRAM_VIRTUALLY_FRAME" val="{&quot;height&quot;:144,&quot;left&quot;:114.1,&quot;top&quot;:229.05,&quot;width&quot;:783.3866141732284}"/>
</p:tagLst>
</file>

<file path=ppt/tags/tag111.xml><?xml version="1.0" encoding="utf-8"?>
<p:tagLst xmlns:p="http://schemas.openxmlformats.org/presentationml/2006/main">
  <p:tag name="AS_UNIQUEID" val="4663"/>
  <p:tag name="KSO_WM_BEAUTIFY_FLAG" val=""/>
  <p:tag name="KSO_WM_DIAGRAM_VIRTUALLY_FRAME" val="{&quot;height&quot;:144,&quot;left&quot;:114.1,&quot;top&quot;:229.05,&quot;width&quot;:783.3866141732284}"/>
</p:tagLst>
</file>

<file path=ppt/tags/tag112.xml><?xml version="1.0" encoding="utf-8"?>
<p:tagLst xmlns:p="http://schemas.openxmlformats.org/presentationml/2006/main">
  <p:tag name="AS_UNIQUEID" val="4664"/>
  <p:tag name="KSO_WM_BEAUTIFY_FLAG" val=""/>
  <p:tag name="KSO_WM_DIAGRAM_VIRTUALLY_FRAME" val="{&quot;height&quot;:144,&quot;left&quot;:114.1,&quot;top&quot;:229.05,&quot;width&quot;:783.3866141732284}"/>
</p:tagLst>
</file>

<file path=ppt/tags/tag113.xml><?xml version="1.0" encoding="utf-8"?>
<p:tagLst xmlns:p="http://schemas.openxmlformats.org/presentationml/2006/main">
  <p:tag name="AS_UNIQUEID" val="4665"/>
  <p:tag name="KSO_WM_BEAUTIFY_FLAG" val=""/>
  <p:tag name="KSO_WM_DIAGRAM_VIRTUALLY_FRAME" val="{&quot;height&quot;:144,&quot;left&quot;:114.1,&quot;top&quot;:229.05,&quot;width&quot;:783.3866141732284}"/>
</p:tagLst>
</file>

<file path=ppt/tags/tag114.xml><?xml version="1.0" encoding="utf-8"?>
<p:tagLst xmlns:p="http://schemas.openxmlformats.org/presentationml/2006/main">
  <p:tag name="AS_UNIQUEID" val="4666"/>
  <p:tag name="KSO_WM_BEAUTIFY_FLAG" val=""/>
</p:tagLst>
</file>

<file path=ppt/tags/tag115.xml><?xml version="1.0" encoding="utf-8"?>
<p:tagLst xmlns:p="http://schemas.openxmlformats.org/presentationml/2006/main">
  <p:tag name="AS_UNIQUEID" val="4550"/>
</p:tagLst>
</file>

<file path=ppt/tags/tag116.xml><?xml version="1.0" encoding="utf-8"?>
<p:tagLst xmlns:p="http://schemas.openxmlformats.org/presentationml/2006/main">
  <p:tag name="AS_UNIQUEID" val="4551"/>
</p:tagLst>
</file>

<file path=ppt/tags/tag117.xml><?xml version="1.0" encoding="utf-8"?>
<p:tagLst xmlns:p="http://schemas.openxmlformats.org/presentationml/2006/main">
  <p:tag name="AS_UNIQUEID" val="4552"/>
</p:tagLst>
</file>

<file path=ppt/tags/tag118.xml><?xml version="1.0" encoding="utf-8"?>
<p:tagLst xmlns:p="http://schemas.openxmlformats.org/presentationml/2006/main">
  <p:tag name="TIMING" val="|11.6"/>
</p:tagLst>
</file>

<file path=ppt/tags/tag119.xml><?xml version="1.0" encoding="utf-8"?>
<p:tagLst xmlns:p="http://schemas.openxmlformats.org/presentationml/2006/main">
  <p:tag name="KSO_WM_UNIT_PLACING_PICTURE_USER_VIEWPORT" val="{&quot;height&quot;:6986.861417322834,&quot;width&quot;:5831.195275590551}"/>
</p:tagLst>
</file>

<file path=ppt/tags/tag12.xml><?xml version="1.0" encoding="utf-8"?>
<p:tagLst xmlns:p="http://schemas.openxmlformats.org/presentationml/2006/main">
  <p:tag name="AS_UNIQUEID" val="4564"/>
  <p:tag name="KSO_WM_DIAGRAM_VIRTUALLY_FRAME" val="{&quot;height&quot;:144,&quot;left&quot;:114.1,&quot;top&quot;:229.05,&quot;width&quot;:783.3866141732284}"/>
</p:tagLst>
</file>

<file path=ppt/tags/tag120.xml><?xml version="1.0" encoding="utf-8"?>
<p:tagLst xmlns:p="http://schemas.openxmlformats.org/presentationml/2006/main">
  <p:tag name="AS_UNIQUEID" val="855"/>
</p:tagLst>
</file>

<file path=ppt/tags/tag121.xml><?xml version="1.0" encoding="utf-8"?>
<p:tagLst xmlns:p="http://schemas.openxmlformats.org/presentationml/2006/main">
  <p:tag name="AS_UNIQUEID" val="7375"/>
</p:tagLst>
</file>

<file path=ppt/tags/tag122.xml><?xml version="1.0" encoding="utf-8"?>
<p:tagLst xmlns:p="http://schemas.openxmlformats.org/presentationml/2006/main">
  <p:tag name="AS_UNIQUEID" val="9419"/>
</p:tagLst>
</file>

<file path=ppt/tags/tag123.xml><?xml version="1.0" encoding="utf-8"?>
<p:tagLst xmlns:p="http://schemas.openxmlformats.org/presentationml/2006/main">
  <p:tag name="AS_UNIQUEID" val="9420"/>
</p:tagLst>
</file>

<file path=ppt/tags/tag124.xml><?xml version="1.0" encoding="utf-8"?>
<p:tagLst xmlns:p="http://schemas.openxmlformats.org/presentationml/2006/main">
  <p:tag name="AS_UNIQUEID" val="7391"/>
</p:tagLst>
</file>

<file path=ppt/tags/tag125.xml><?xml version="1.0" encoding="utf-8"?>
<p:tagLst xmlns:p="http://schemas.openxmlformats.org/presentationml/2006/main">
  <p:tag name="AS_UNIQUEID" val="9429"/>
</p:tagLst>
</file>

<file path=ppt/tags/tag126.xml><?xml version="1.0" encoding="utf-8"?>
<p:tagLst xmlns:p="http://schemas.openxmlformats.org/presentationml/2006/main">
  <p:tag name="AS_UNIQUEID" val="7396"/>
</p:tagLst>
</file>

<file path=ppt/tags/tag127.xml><?xml version="1.0" encoding="utf-8"?>
<p:tagLst xmlns:p="http://schemas.openxmlformats.org/presentationml/2006/main">
  <p:tag name="AS_UNIQUEID" val="9414"/>
</p:tagLst>
</file>

<file path=ppt/tags/tag128.xml><?xml version="1.0" encoding="utf-8"?>
<p:tagLst xmlns:p="http://schemas.openxmlformats.org/presentationml/2006/main">
  <p:tag name="AS_UNIQUEID" val="9415"/>
</p:tagLst>
</file>

<file path=ppt/tags/tag129.xml><?xml version="1.0" encoding="utf-8"?>
<p:tagLst xmlns:p="http://schemas.openxmlformats.org/presentationml/2006/main">
  <p:tag name="AS_UNIQUEID" val="7403"/>
</p:tagLst>
</file>

<file path=ppt/tags/tag13.xml><?xml version="1.0" encoding="utf-8"?>
<p:tagLst xmlns:p="http://schemas.openxmlformats.org/presentationml/2006/main">
  <p:tag name="AS_UNIQUEID" val="4565"/>
  <p:tag name="KSO_WM_DIAGRAM_VIRTUALLY_FRAME" val="{&quot;height&quot;:144,&quot;left&quot;:114.1,&quot;top&quot;:229.05,&quot;width&quot;:783.3866141732284}"/>
</p:tagLst>
</file>

<file path=ppt/tags/tag130.xml><?xml version="1.0" encoding="utf-8"?>
<p:tagLst xmlns:p="http://schemas.openxmlformats.org/presentationml/2006/main">
  <p:tag name="AS_UNIQUEID" val="4760"/>
</p:tagLst>
</file>

<file path=ppt/tags/tag131.xml><?xml version="1.0" encoding="utf-8"?>
<p:tagLst xmlns:p="http://schemas.openxmlformats.org/presentationml/2006/main">
  <p:tag name="AS_UNIQUEID" val="4780"/>
</p:tagLst>
</file>

<file path=ppt/tags/tag132.xml><?xml version="1.0" encoding="utf-8"?>
<p:tagLst xmlns:p="http://schemas.openxmlformats.org/presentationml/2006/main">
  <p:tag name="AS_UNIQUEID" val="9454"/>
</p:tagLst>
</file>

<file path=ppt/tags/tag133.xml><?xml version="1.0" encoding="utf-8"?>
<p:tagLst xmlns:p="http://schemas.openxmlformats.org/presentationml/2006/main">
  <p:tag name="KSO_WM_BEAUTIFY_FLAG" val="#wm#"/>
  <p:tag name="KSO_WM_TEMPLATE_CATEGORY" val="diagram"/>
  <p:tag name="KSO_WM_TEMPLATE_INDEX" val="20202575"/>
</p:tagLst>
</file>

<file path=ppt/tags/tag134.xml><?xml version="1.0" encoding="utf-8"?>
<p:tagLst xmlns:p="http://schemas.openxmlformats.org/presentationml/2006/main">
  <p:tag name="AS_UNIQUEID" val="4785"/>
  <p:tag name="KSO_WM_UNIT_TABLE_BEAUTIFY" val="smartTable{89c1380c-7bb2-4777-9627-74f9d8f0294e}"/>
  <p:tag name="TABLE_COLORIDX" val="c"/>
  <p:tag name="TABLE_EMPHASIZE_COLOR" val="14896461"/>
  <p:tag name="TABLE_SKINIDX" val="3"/>
</p:tagLst>
</file>

<file path=ppt/tags/tag135.xml><?xml version="1.0" encoding="utf-8"?>
<p:tagLst xmlns:p="http://schemas.openxmlformats.org/presentationml/2006/main">
  <p:tag name="AS_UNIQUEID" val="4786"/>
  <p:tag name="KSO_WM_BEAUTIFY_FLAG" val=""/>
</p:tagLst>
</file>

<file path=ppt/tags/tag136.xml><?xml version="1.0" encoding="utf-8"?>
<p:tagLst xmlns:p="http://schemas.openxmlformats.org/presentationml/2006/main">
  <p:tag name="AS_UNIQUEID" val="4787"/>
  <p:tag name="KSO_WM_BEAUTIFY_FLAG" val=""/>
</p:tagLst>
</file>

<file path=ppt/tags/tag137.xml><?xml version="1.0" encoding="utf-8"?>
<p:tagLst xmlns:p="http://schemas.openxmlformats.org/presentationml/2006/main">
  <p:tag name="AS_UNIQUEID" val="4788"/>
  <p:tag name="KSO_WM_BEAUTIFY_FLAG" val=""/>
</p:tagLst>
</file>

<file path=ppt/tags/tag138.xml><?xml version="1.0" encoding="utf-8"?>
<p:tagLst xmlns:p="http://schemas.openxmlformats.org/presentationml/2006/main">
  <p:tag name="AS_UNIQUEID" val="4789"/>
  <p:tag name="KSO_WM_BEAUTIFY_FLAG" val=""/>
</p:tagLst>
</file>

<file path=ppt/tags/tag139.xml><?xml version="1.0" encoding="utf-8"?>
<p:tagLst xmlns:p="http://schemas.openxmlformats.org/presentationml/2006/main">
  <p:tag name="AS_UNIQUEID" val="4790"/>
  <p:tag name="KSO_WM_BEAUTIFY_FLAG" val=""/>
</p:tagLst>
</file>

<file path=ppt/tags/tag14.xml><?xml version="1.0" encoding="utf-8"?>
<p:tagLst xmlns:p="http://schemas.openxmlformats.org/presentationml/2006/main">
  <p:tag name="AS_UNIQUEID" val="4566"/>
  <p:tag name="KSO_WM_DIAGRAM_VIRTUALLY_FRAME" val="{&quot;height&quot;:144,&quot;left&quot;:114.1,&quot;top&quot;:229.05,&quot;width&quot;:783.3866141732284}"/>
</p:tagLst>
</file>

<file path=ppt/tags/tag140.xml><?xml version="1.0" encoding="utf-8"?>
<p:tagLst xmlns:p="http://schemas.openxmlformats.org/presentationml/2006/main">
  <p:tag name="AS_UNIQUEID" val="4791"/>
  <p:tag name="KSO_WM_BEAUTIFY_FLAG" val=""/>
</p:tagLst>
</file>

<file path=ppt/tags/tag141.xml><?xml version="1.0" encoding="utf-8"?>
<p:tagLst xmlns:p="http://schemas.openxmlformats.org/presentationml/2006/main">
  <p:tag name="AS_UNIQUEID" val="4792"/>
  <p:tag name="KSO_WM_BEAUTIFY_FLAG" val=""/>
</p:tagLst>
</file>

<file path=ppt/tags/tag142.xml><?xml version="1.0" encoding="utf-8"?>
<p:tagLst xmlns:p="http://schemas.openxmlformats.org/presentationml/2006/main">
  <p:tag name="AS_UNIQUEID" val="4793"/>
  <p:tag name="KSO_WM_BEAUTIFY_FLAG" val=""/>
</p:tagLst>
</file>

<file path=ppt/tags/tag143.xml><?xml version="1.0" encoding="utf-8"?>
<p:tagLst xmlns:p="http://schemas.openxmlformats.org/presentationml/2006/main">
  <p:tag name="AS_UNIQUEID" val="4794"/>
</p:tagLst>
</file>

<file path=ppt/tags/tag144.xml><?xml version="1.0" encoding="utf-8"?>
<p:tagLst xmlns:p="http://schemas.openxmlformats.org/presentationml/2006/main">
  <p:tag name="AS_UNIQUEID" val="4795"/>
  <p:tag name="KSO_WM_BEAUTIFY_FLAG" val=""/>
</p:tagLst>
</file>

<file path=ppt/tags/tag145.xml><?xml version="1.0" encoding="utf-8"?>
<p:tagLst xmlns:p="http://schemas.openxmlformats.org/presentationml/2006/main">
  <p:tag name="AS_UNIQUEID" val="4796"/>
</p:tagLst>
</file>

<file path=ppt/tags/tag146.xml><?xml version="1.0" encoding="utf-8"?>
<p:tagLst xmlns:p="http://schemas.openxmlformats.org/presentationml/2006/main">
  <p:tag name="AS_UNIQUEID" val="4797"/>
  <p:tag name="KSO_WM_BEAUTIFY_FLAG" val=""/>
</p:tagLst>
</file>

<file path=ppt/tags/tag147.xml><?xml version="1.0" encoding="utf-8"?>
<p:tagLst xmlns:p="http://schemas.openxmlformats.org/presentationml/2006/main">
  <p:tag name="AS_UNIQUEID" val="4801"/>
</p:tagLst>
</file>

<file path=ppt/tags/tag148.xml><?xml version="1.0" encoding="utf-8"?>
<p:tagLst xmlns:p="http://schemas.openxmlformats.org/presentationml/2006/main">
  <p:tag name="TIMING" val="|17.8"/>
</p:tagLst>
</file>

<file path=ppt/tags/tag149.xml><?xml version="1.0" encoding="utf-8"?>
<p:tagLst xmlns:p="http://schemas.openxmlformats.org/presentationml/2006/main">
  <p:tag name="TIMING" val="|19.7"/>
</p:tagLst>
</file>

<file path=ppt/tags/tag15.xml><?xml version="1.0" encoding="utf-8"?>
<p:tagLst xmlns:p="http://schemas.openxmlformats.org/presentationml/2006/main">
  <p:tag name="AS_UNIQUEID" val="4567"/>
  <p:tag name="KSO_WM_DIAGRAM_VIRTUALLY_FRAME" val="{&quot;height&quot;:144,&quot;left&quot;:114.1,&quot;top&quot;:229.05,&quot;width&quot;:783.3866141732284}"/>
</p:tagLst>
</file>

<file path=ppt/tags/tag150.xml><?xml version="1.0" encoding="utf-8"?>
<p:tagLst xmlns:p="http://schemas.openxmlformats.org/presentationml/2006/main">
  <p:tag name="AS_UNIQUEID" val="4862"/>
  <p:tag name="KSO_WM_BEAUTIFY_FLAG" val=""/>
</p:tagLst>
</file>

<file path=ppt/tags/tag151.xml><?xml version="1.0" encoding="utf-8"?>
<p:tagLst xmlns:p="http://schemas.openxmlformats.org/presentationml/2006/main">
  <p:tag name="AS_UNIQUEID" val="4863"/>
  <p:tag name="KSO_WM_BEAUTIFY_FLAG" val=""/>
</p:tagLst>
</file>

<file path=ppt/tags/tag152.xml><?xml version="1.0" encoding="utf-8"?>
<p:tagLst xmlns:p="http://schemas.openxmlformats.org/presentationml/2006/main">
  <p:tag name="AS_UNIQUEID" val="4866"/>
</p:tagLst>
</file>

<file path=ppt/tags/tag153.xml><?xml version="1.0" encoding="utf-8"?>
<p:tagLst xmlns:p="http://schemas.openxmlformats.org/presentationml/2006/main">
  <p:tag name="TIMING" val="|1.8|0.6"/>
</p:tagLst>
</file>

<file path=ppt/tags/tag154.xml><?xml version="1.0" encoding="utf-8"?>
<p:tagLst xmlns:p="http://schemas.openxmlformats.org/presentationml/2006/main">
  <p:tag name="AS_UNIQUEID" val="9483"/>
</p:tagLst>
</file>

<file path=ppt/tags/tag155.xml><?xml version="1.0" encoding="utf-8"?>
<p:tagLst xmlns:p="http://schemas.openxmlformats.org/presentationml/2006/main">
  <p:tag name="AS_UNIQUEID" val="1197"/>
</p:tagLst>
</file>

<file path=ppt/tags/tag156.xml><?xml version="1.0" encoding="utf-8"?>
<p:tagLst xmlns:p="http://schemas.openxmlformats.org/presentationml/2006/main">
  <p:tag name="TIMING" val="|29.3"/>
</p:tagLst>
</file>

<file path=ppt/tags/tag157.xml><?xml version="1.0" encoding="utf-8"?>
<p:tagLst xmlns:p="http://schemas.openxmlformats.org/presentationml/2006/main">
  <p:tag name="AS_UNIQUEID" val="117"/>
</p:tagLst>
</file>

<file path=ppt/tags/tag158.xml><?xml version="1.0" encoding="utf-8"?>
<p:tagLst xmlns:p="http://schemas.openxmlformats.org/presentationml/2006/main">
  <p:tag name="AS_UNIQUEID" val="9520"/>
</p:tagLst>
</file>

<file path=ppt/tags/tag159.xml><?xml version="1.0" encoding="utf-8"?>
<p:tagLst xmlns:p="http://schemas.openxmlformats.org/presentationml/2006/main">
  <p:tag name="AS_UNIQUEID" val="9521"/>
</p:tagLst>
</file>

<file path=ppt/tags/tag16.xml><?xml version="1.0" encoding="utf-8"?>
<p:tagLst xmlns:p="http://schemas.openxmlformats.org/presentationml/2006/main">
  <p:tag name="AS_UNIQUEID" val="4568"/>
  <p:tag name="KSO_WM_DIAGRAM_VIRTUALLY_FRAME" val="{&quot;height&quot;:144,&quot;left&quot;:114.1,&quot;top&quot;:229.05,&quot;width&quot;:783.3866141732284}"/>
</p:tagLst>
</file>

<file path=ppt/tags/tag160.xml><?xml version="1.0" encoding="utf-8"?>
<p:tagLst xmlns:p="http://schemas.openxmlformats.org/presentationml/2006/main">
  <p:tag name="AS_UNIQUEID" val="9522"/>
</p:tagLst>
</file>

<file path=ppt/tags/tag161.xml><?xml version="1.0" encoding="utf-8"?>
<p:tagLst xmlns:p="http://schemas.openxmlformats.org/presentationml/2006/main">
  <p:tag name="AS_UNIQUEID" val="1476"/>
</p:tagLst>
</file>

<file path=ppt/tags/tag162.xml><?xml version="1.0" encoding="utf-8"?>
<p:tagLst xmlns:p="http://schemas.openxmlformats.org/presentationml/2006/main">
  <p:tag name="AS_UNIQUEID" val="9515"/>
</p:tagLst>
</file>

<file path=ppt/tags/tag163.xml><?xml version="1.0" encoding="utf-8"?>
<p:tagLst xmlns:p="http://schemas.openxmlformats.org/presentationml/2006/main">
  <p:tag name="AS_UNIQUEID" val="9516"/>
</p:tagLst>
</file>

<file path=ppt/tags/tag164.xml><?xml version="1.0" encoding="utf-8"?>
<p:tagLst xmlns:p="http://schemas.openxmlformats.org/presentationml/2006/main">
  <p:tag name="AS_UNIQUEID" val="9529"/>
  <p:tag name="KSO_WM_UNIT_PLACING_PICTURE_USER_VIEWPORT" val="{&quot;height&quot;:9105,&quot;width&quot;:19200}"/>
</p:tagLst>
</file>

<file path=ppt/tags/tag165.xml><?xml version="1.0" encoding="utf-8"?>
<p:tagLst xmlns:p="http://schemas.openxmlformats.org/presentationml/2006/main">
  <p:tag name="AS_UNIQUEID" val="9524"/>
</p:tagLst>
</file>

<file path=ppt/tags/tag166.xml><?xml version="1.0" encoding="utf-8"?>
<p:tagLst xmlns:p="http://schemas.openxmlformats.org/presentationml/2006/main">
  <p:tag name="AS_UNIQUEID" val="9525"/>
</p:tagLst>
</file>

<file path=ppt/tags/tag167.xml><?xml version="1.0" encoding="utf-8"?>
<p:tagLst xmlns:p="http://schemas.openxmlformats.org/presentationml/2006/main">
  <p:tag name="AS_UNIQUEID" val="9534"/>
</p:tagLst>
</file>

<file path=ppt/tags/tag168.xml><?xml version="1.0" encoding="utf-8"?>
<p:tagLst xmlns:p="http://schemas.openxmlformats.org/presentationml/2006/main">
  <p:tag name="AS_UNIQUEID" val="9535"/>
</p:tagLst>
</file>

<file path=ppt/tags/tag169.xml><?xml version="1.0" encoding="utf-8"?>
<p:tagLst xmlns:p="http://schemas.openxmlformats.org/presentationml/2006/main">
  <p:tag name="AS_UNIQUEID" val="9536"/>
</p:tagLst>
</file>

<file path=ppt/tags/tag17.xml><?xml version="1.0" encoding="utf-8"?>
<p:tagLst xmlns:p="http://schemas.openxmlformats.org/presentationml/2006/main">
  <p:tag name="AS_UNIQUEID" val="4569"/>
  <p:tag name="KSO_WM_DIAGRAM_VIRTUALLY_FRAME" val="{&quot;height&quot;:144,&quot;left&quot;:114.1,&quot;top&quot;:229.05,&quot;width&quot;:783.3866141732284}"/>
</p:tagLst>
</file>

<file path=ppt/tags/tag170.xml><?xml version="1.0" encoding="utf-8"?>
<p:tagLst xmlns:p="http://schemas.openxmlformats.org/presentationml/2006/main">
  <p:tag name="AS_UNIQUEID" val="9537"/>
</p:tagLst>
</file>

<file path=ppt/tags/tag171.xml><?xml version="1.0" encoding="utf-8"?>
<p:tagLst xmlns:p="http://schemas.openxmlformats.org/presentationml/2006/main">
  <p:tag name="AS_UNIQUEID" val="9538"/>
</p:tagLst>
</file>

<file path=ppt/tags/tag172.xml><?xml version="1.0" encoding="utf-8"?>
<p:tagLst xmlns:p="http://schemas.openxmlformats.org/presentationml/2006/main">
  <p:tag name="AS_UNIQUEID" val="9539"/>
</p:tagLst>
</file>

<file path=ppt/tags/tag173.xml><?xml version="1.0" encoding="utf-8"?>
<p:tagLst xmlns:p="http://schemas.openxmlformats.org/presentationml/2006/main">
  <p:tag name="AS_UNIQUEID" val="9531"/>
</p:tagLst>
</file>

<file path=ppt/tags/tag174.xml><?xml version="1.0" encoding="utf-8"?>
<p:tagLst xmlns:p="http://schemas.openxmlformats.org/presentationml/2006/main">
  <p:tag name="AS_UNIQUEID" val="9532"/>
</p:tagLst>
</file>

<file path=ppt/tags/tag175.xml><?xml version="1.0" encoding="utf-8"?>
<p:tagLst xmlns:p="http://schemas.openxmlformats.org/presentationml/2006/main">
  <p:tag name="COMMONDATA" val="eyJoZGlkIjoiMjU2ZTE1ZjM1YzMzMzVhN2VlNmRmZmQzZDBjMjc0OGIifQ=="/>
  <p:tag name="commondata" val="eyJoZGlkIjoiMDU4ZDc0MDIwY2YxNjlmODZiYTQ0YjJkOWE4ZDRjYjAifQ=="/>
  <p:tag name="KSO_WPP_MARK_KEY" val="fe162eae-8e9f-48e9-8fb4-992738706e14"/>
  <p:tag name="KSO_WM_SCREEN_THEME_FLAG" val="Dlrq25wU2PGuGg5bbmjbDA5nwio7I3HQsvRBiZLDs3jF+Q+Ypy1IQBM1Rp9sFAnkXNIuBtFU5Lp6mSC/WQnZRIebE+idWWLFC7EvXNeLxco="/>
</p:tagLst>
</file>

<file path=ppt/tags/tag18.xml><?xml version="1.0" encoding="utf-8"?>
<p:tagLst xmlns:p="http://schemas.openxmlformats.org/presentationml/2006/main">
  <p:tag name="AS_UNIQUEID" val="4570"/>
  <p:tag name="KSO_WM_DIAGRAM_VIRTUALLY_FRAME" val="{&quot;height&quot;:144,&quot;left&quot;:114.1,&quot;top&quot;:229.05,&quot;width&quot;:783.3866141732284}"/>
</p:tagLst>
</file>

<file path=ppt/tags/tag19.xml><?xml version="1.0" encoding="utf-8"?>
<p:tagLst xmlns:p="http://schemas.openxmlformats.org/presentationml/2006/main">
  <p:tag name="AS_UNIQUEID" val="4571"/>
  <p:tag name="KSO_WM_DIAGRAM_VIRTUALLY_FRAME" val="{&quot;height&quot;:144,&quot;left&quot;:114.1,&quot;top&quot;:229.05,&quot;width&quot;:783.3866141732284}"/>
</p:tagLst>
</file>

<file path=ppt/tags/tag2.xml><?xml version="1.0" encoding="utf-8"?>
<p:tagLst xmlns:p="http://schemas.openxmlformats.org/presentationml/2006/main">
  <p:tag name="AS_UNIQUEID" val="4554"/>
</p:tagLst>
</file>

<file path=ppt/tags/tag20.xml><?xml version="1.0" encoding="utf-8"?>
<p:tagLst xmlns:p="http://schemas.openxmlformats.org/presentationml/2006/main">
  <p:tag name="AS_UNIQUEID" val="4572"/>
  <p:tag name="KSO_WM_DIAGRAM_VIRTUALLY_FRAME" val="{&quot;height&quot;:144,&quot;left&quot;:114.1,&quot;top&quot;:229.05,&quot;width&quot;:783.3866141732284}"/>
</p:tagLst>
</file>

<file path=ppt/tags/tag21.xml><?xml version="1.0" encoding="utf-8"?>
<p:tagLst xmlns:p="http://schemas.openxmlformats.org/presentationml/2006/main">
  <p:tag name="AS_UNIQUEID" val="4573"/>
  <p:tag name="KSO_WM_DIAGRAM_VIRTUALLY_FRAME" val="{&quot;height&quot;:144,&quot;left&quot;:114.1,&quot;top&quot;:229.05,&quot;width&quot;:783.3866141732284}"/>
</p:tagLst>
</file>

<file path=ppt/tags/tag22.xml><?xml version="1.0" encoding="utf-8"?>
<p:tagLst xmlns:p="http://schemas.openxmlformats.org/presentationml/2006/main">
  <p:tag name="AS_UNIQUEID" val="4574"/>
  <p:tag name="KSO_WM_DIAGRAM_VIRTUALLY_FRAME" val="{&quot;height&quot;:144,&quot;left&quot;:114.1,&quot;top&quot;:229.05,&quot;width&quot;:783.3866141732284}"/>
</p:tagLst>
</file>

<file path=ppt/tags/tag23.xml><?xml version="1.0" encoding="utf-8"?>
<p:tagLst xmlns:p="http://schemas.openxmlformats.org/presentationml/2006/main">
  <p:tag name="AS_UNIQUEID" val="4575"/>
  <p:tag name="KSO_WM_DIAGRAM_VIRTUALLY_FRAME" val="{&quot;height&quot;:144,&quot;left&quot;:114.1,&quot;top&quot;:229.05,&quot;width&quot;:783.3866141732284}"/>
</p:tagLst>
</file>

<file path=ppt/tags/tag24.xml><?xml version="1.0" encoding="utf-8"?>
<p:tagLst xmlns:p="http://schemas.openxmlformats.org/presentationml/2006/main">
  <p:tag name="AS_UNIQUEID" val="4576"/>
  <p:tag name="KSO_WM_DIAGRAM_VIRTUALLY_FRAME" val="{&quot;height&quot;:144,&quot;left&quot;:114.1,&quot;top&quot;:229.05,&quot;width&quot;:783.3866141732284}"/>
</p:tagLst>
</file>

<file path=ppt/tags/tag25.xml><?xml version="1.0" encoding="utf-8"?>
<p:tagLst xmlns:p="http://schemas.openxmlformats.org/presentationml/2006/main">
  <p:tag name="AS_UNIQUEID" val="4577"/>
  <p:tag name="KSO_WM_DIAGRAM_VIRTUALLY_FRAME" val="{&quot;height&quot;:144,&quot;left&quot;:114.1,&quot;top&quot;:229.05,&quot;width&quot;:783.3866141732284}"/>
</p:tagLst>
</file>

<file path=ppt/tags/tag26.xml><?xml version="1.0" encoding="utf-8"?>
<p:tagLst xmlns:p="http://schemas.openxmlformats.org/presentationml/2006/main">
  <p:tag name="AS_UNIQUEID" val="4578"/>
  <p:tag name="KSO_WM_DIAGRAM_VIRTUALLY_FRAME" val="{&quot;height&quot;:144,&quot;left&quot;:114.1,&quot;top&quot;:229.05,&quot;width&quot;:783.3866141732284}"/>
</p:tagLst>
</file>

<file path=ppt/tags/tag27.xml><?xml version="1.0" encoding="utf-8"?>
<p:tagLst xmlns:p="http://schemas.openxmlformats.org/presentationml/2006/main">
  <p:tag name="AS_UNIQUEID" val="4579"/>
  <p:tag name="KSO_WM_DIAGRAM_VIRTUALLY_FRAME" val="{&quot;height&quot;:144,&quot;left&quot;:114.1,&quot;top&quot;:229.05,&quot;width&quot;:783.3866141732284}"/>
</p:tagLst>
</file>

<file path=ppt/tags/tag28.xml><?xml version="1.0" encoding="utf-8"?>
<p:tagLst xmlns:p="http://schemas.openxmlformats.org/presentationml/2006/main">
  <p:tag name="AS_UNIQUEID" val="4580"/>
  <p:tag name="KSO_WM_DIAGRAM_VIRTUALLY_FRAME" val="{&quot;height&quot;:144,&quot;left&quot;:114.1,&quot;top&quot;:229.05,&quot;width&quot;:783.3866141732284}"/>
</p:tagLst>
</file>

<file path=ppt/tags/tag29.xml><?xml version="1.0" encoding="utf-8"?>
<p:tagLst xmlns:p="http://schemas.openxmlformats.org/presentationml/2006/main">
  <p:tag name="AS_UNIQUEID" val="4581"/>
  <p:tag name="KSO_WM_DIAGRAM_VIRTUALLY_FRAME" val="{&quot;height&quot;:144,&quot;left&quot;:114.1,&quot;top&quot;:229.05,&quot;width&quot;:783.3866141732284}"/>
</p:tagLst>
</file>

<file path=ppt/tags/tag3.xml><?xml version="1.0" encoding="utf-8"?>
<p:tagLst xmlns:p="http://schemas.openxmlformats.org/presentationml/2006/main">
  <p:tag name="AS_UNIQUEID" val="4555"/>
</p:tagLst>
</file>

<file path=ppt/tags/tag30.xml><?xml version="1.0" encoding="utf-8"?>
<p:tagLst xmlns:p="http://schemas.openxmlformats.org/presentationml/2006/main">
  <p:tag name="AS_UNIQUEID" val="4582"/>
  <p:tag name="KSO_WM_DIAGRAM_VIRTUALLY_FRAME" val="{&quot;height&quot;:144,&quot;left&quot;:114.1,&quot;top&quot;:229.05,&quot;width&quot;:783.3866141732284}"/>
</p:tagLst>
</file>

<file path=ppt/tags/tag31.xml><?xml version="1.0" encoding="utf-8"?>
<p:tagLst xmlns:p="http://schemas.openxmlformats.org/presentationml/2006/main">
  <p:tag name="AS_UNIQUEID" val="4583"/>
  <p:tag name="KSO_WM_DIAGRAM_VIRTUALLY_FRAME" val="{&quot;height&quot;:144,&quot;left&quot;:114.1,&quot;top&quot;:229.05,&quot;width&quot;:783.3866141732284}"/>
</p:tagLst>
</file>

<file path=ppt/tags/tag32.xml><?xml version="1.0" encoding="utf-8"?>
<p:tagLst xmlns:p="http://schemas.openxmlformats.org/presentationml/2006/main">
  <p:tag name="AS_UNIQUEID" val="4584"/>
  <p:tag name="KSO_WM_DIAGRAM_VIRTUALLY_FRAME" val="{&quot;height&quot;:144,&quot;left&quot;:114.1,&quot;top&quot;:229.05,&quot;width&quot;:783.3866141732284}"/>
</p:tagLst>
</file>

<file path=ppt/tags/tag33.xml><?xml version="1.0" encoding="utf-8"?>
<p:tagLst xmlns:p="http://schemas.openxmlformats.org/presentationml/2006/main">
  <p:tag name="AS_UNIQUEID" val="4585"/>
  <p:tag name="KSO_WM_DIAGRAM_VIRTUALLY_FRAME" val="{&quot;height&quot;:144,&quot;left&quot;:114.1,&quot;top&quot;:229.05,&quot;width&quot;:783.3866141732284}"/>
</p:tagLst>
</file>

<file path=ppt/tags/tag34.xml><?xml version="1.0" encoding="utf-8"?>
<p:tagLst xmlns:p="http://schemas.openxmlformats.org/presentationml/2006/main">
  <p:tag name="AS_UNIQUEID" val="4586"/>
</p:tagLst>
</file>

<file path=ppt/tags/tag35.xml><?xml version="1.0" encoding="utf-8"?>
<p:tagLst xmlns:p="http://schemas.openxmlformats.org/presentationml/2006/main">
  <p:tag name="AS_UNIQUEID" val="4587"/>
  <p:tag name="KSO_WM_DIAGRAM_VIRTUALLY_FRAME" val="{&quot;height&quot;:144,&quot;left&quot;:114.1,&quot;top&quot;:229.05,&quot;width&quot;:783.3866141732284}"/>
</p:tagLst>
</file>

<file path=ppt/tags/tag36.xml><?xml version="1.0" encoding="utf-8"?>
<p:tagLst xmlns:p="http://schemas.openxmlformats.org/presentationml/2006/main">
  <p:tag name="AS_UNIQUEID" val="4588"/>
  <p:tag name="KSO_WM_DIAGRAM_VIRTUALLY_FRAME" val="{&quot;height&quot;:144,&quot;left&quot;:114.1,&quot;top&quot;:229.05,&quot;width&quot;:783.3866141732284}"/>
</p:tagLst>
</file>

<file path=ppt/tags/tag37.xml><?xml version="1.0" encoding="utf-8"?>
<p:tagLst xmlns:p="http://schemas.openxmlformats.org/presentationml/2006/main">
  <p:tag name="AS_UNIQUEID" val="4589"/>
  <p:tag name="KSO_WM_DIAGRAM_VIRTUALLY_FRAME" val="{&quot;height&quot;:144,&quot;left&quot;:114.1,&quot;top&quot;:229.05,&quot;width&quot;:783.3866141732284}"/>
</p:tagLst>
</file>

<file path=ppt/tags/tag38.xml><?xml version="1.0" encoding="utf-8"?>
<p:tagLst xmlns:p="http://schemas.openxmlformats.org/presentationml/2006/main">
  <p:tag name="AS_UNIQUEID" val="4590"/>
  <p:tag name="KSO_WM_DIAGRAM_VIRTUALLY_FRAME" val="{&quot;height&quot;:144,&quot;left&quot;:114.1,&quot;top&quot;:229.05,&quot;width&quot;:783.3866141732284}"/>
</p:tagLst>
</file>

<file path=ppt/tags/tag39.xml><?xml version="1.0" encoding="utf-8"?>
<p:tagLst xmlns:p="http://schemas.openxmlformats.org/presentationml/2006/main">
  <p:tag name="AS_UNIQUEID" val="4591"/>
  <p:tag name="KSO_WM_DIAGRAM_VIRTUALLY_FRAME" val="{&quot;height&quot;:144,&quot;left&quot;:114.1,&quot;top&quot;:229.05,&quot;width&quot;:783.3866141732284}"/>
</p:tagLst>
</file>

<file path=ppt/tags/tag4.xml><?xml version="1.0" encoding="utf-8"?>
<p:tagLst xmlns:p="http://schemas.openxmlformats.org/presentationml/2006/main">
  <p:tag name="AS_UNIQUEID" val="4556"/>
</p:tagLst>
</file>

<file path=ppt/tags/tag40.xml><?xml version="1.0" encoding="utf-8"?>
<p:tagLst xmlns:p="http://schemas.openxmlformats.org/presentationml/2006/main">
  <p:tag name="AS_UNIQUEID" val="4592"/>
  <p:tag name="KSO_WM_DIAGRAM_VIRTUALLY_FRAME" val="{&quot;height&quot;:144,&quot;left&quot;:114.1,&quot;top&quot;:229.05,&quot;width&quot;:783.3866141732284}"/>
</p:tagLst>
</file>

<file path=ppt/tags/tag41.xml><?xml version="1.0" encoding="utf-8"?>
<p:tagLst xmlns:p="http://schemas.openxmlformats.org/presentationml/2006/main">
  <p:tag name="AS_UNIQUEID" val="4593"/>
  <p:tag name="KSO_WM_DIAGRAM_VIRTUALLY_FRAME" val="{&quot;height&quot;:144,&quot;left&quot;:114.1,&quot;top&quot;:229.05,&quot;width&quot;:783.3866141732284}"/>
</p:tagLst>
</file>

<file path=ppt/tags/tag42.xml><?xml version="1.0" encoding="utf-8"?>
<p:tagLst xmlns:p="http://schemas.openxmlformats.org/presentationml/2006/main">
  <p:tag name="AS_UNIQUEID" val="4594"/>
  <p:tag name="KSO_WM_DIAGRAM_VIRTUALLY_FRAME" val="{&quot;height&quot;:144,&quot;left&quot;:114.1,&quot;top&quot;:229.05,&quot;width&quot;:783.3866141732284}"/>
</p:tagLst>
</file>

<file path=ppt/tags/tag43.xml><?xml version="1.0" encoding="utf-8"?>
<p:tagLst xmlns:p="http://schemas.openxmlformats.org/presentationml/2006/main">
  <p:tag name="AS_UNIQUEID" val="4595"/>
</p:tagLst>
</file>

<file path=ppt/tags/tag44.xml><?xml version="1.0" encoding="utf-8"?>
<p:tagLst xmlns:p="http://schemas.openxmlformats.org/presentationml/2006/main">
  <p:tag name="AS_UNIQUEID" val="4596"/>
</p:tagLst>
</file>

<file path=ppt/tags/tag45.xml><?xml version="1.0" encoding="utf-8"?>
<p:tagLst xmlns:p="http://schemas.openxmlformats.org/presentationml/2006/main">
  <p:tag name="AS_UNIQUEID" val="4597"/>
</p:tagLst>
</file>

<file path=ppt/tags/tag46.xml><?xml version="1.0" encoding="utf-8"?>
<p:tagLst xmlns:p="http://schemas.openxmlformats.org/presentationml/2006/main">
  <p:tag name="AS_UNIQUEID" val="4598"/>
</p:tagLst>
</file>

<file path=ppt/tags/tag47.xml><?xml version="1.0" encoding="utf-8"?>
<p:tagLst xmlns:p="http://schemas.openxmlformats.org/presentationml/2006/main">
  <p:tag name="AS_UNIQUEID" val="4599"/>
</p:tagLst>
</file>

<file path=ppt/tags/tag48.xml><?xml version="1.0" encoding="utf-8"?>
<p:tagLst xmlns:p="http://schemas.openxmlformats.org/presentationml/2006/main">
  <p:tag name="AS_UNIQUEID" val="4600"/>
</p:tagLst>
</file>

<file path=ppt/tags/tag49.xml><?xml version="1.0" encoding="utf-8"?>
<p:tagLst xmlns:p="http://schemas.openxmlformats.org/presentationml/2006/main">
  <p:tag name="AS_UNIQUEID" val="4601"/>
</p:tagLst>
</file>

<file path=ppt/tags/tag5.xml><?xml version="1.0" encoding="utf-8"?>
<p:tagLst xmlns:p="http://schemas.openxmlformats.org/presentationml/2006/main">
  <p:tag name="AS_UNIQUEID" val="4557"/>
</p:tagLst>
</file>

<file path=ppt/tags/tag50.xml><?xml version="1.0" encoding="utf-8"?>
<p:tagLst xmlns:p="http://schemas.openxmlformats.org/presentationml/2006/main">
  <p:tag name="AS_UNIQUEID" val="4602"/>
</p:tagLst>
</file>

<file path=ppt/tags/tag51.xml><?xml version="1.0" encoding="utf-8"?>
<p:tagLst xmlns:p="http://schemas.openxmlformats.org/presentationml/2006/main">
  <p:tag name="AS_UNIQUEID" val="4603"/>
</p:tagLst>
</file>

<file path=ppt/tags/tag52.xml><?xml version="1.0" encoding="utf-8"?>
<p:tagLst xmlns:p="http://schemas.openxmlformats.org/presentationml/2006/main">
  <p:tag name="AS_UNIQUEID" val="4604"/>
</p:tagLst>
</file>

<file path=ppt/tags/tag53.xml><?xml version="1.0" encoding="utf-8"?>
<p:tagLst xmlns:p="http://schemas.openxmlformats.org/presentationml/2006/main">
  <p:tag name="AS_UNIQUEID" val="4605"/>
</p:tagLst>
</file>

<file path=ppt/tags/tag54.xml><?xml version="1.0" encoding="utf-8"?>
<p:tagLst xmlns:p="http://schemas.openxmlformats.org/presentationml/2006/main">
  <p:tag name="AS_UNIQUEID" val="4606"/>
</p:tagLst>
</file>

<file path=ppt/tags/tag55.xml><?xml version="1.0" encoding="utf-8"?>
<p:tagLst xmlns:p="http://schemas.openxmlformats.org/presentationml/2006/main">
  <p:tag name="AS_UNIQUEID" val="4607"/>
</p:tagLst>
</file>

<file path=ppt/tags/tag56.xml><?xml version="1.0" encoding="utf-8"?>
<p:tagLst xmlns:p="http://schemas.openxmlformats.org/presentationml/2006/main">
  <p:tag name="AS_UNIQUEID" val="4608"/>
</p:tagLst>
</file>

<file path=ppt/tags/tag57.xml><?xml version="1.0" encoding="utf-8"?>
<p:tagLst xmlns:p="http://schemas.openxmlformats.org/presentationml/2006/main">
  <p:tag name="AS_UNIQUEID" val="4609"/>
</p:tagLst>
</file>

<file path=ppt/tags/tag58.xml><?xml version="1.0" encoding="utf-8"?>
<p:tagLst xmlns:p="http://schemas.openxmlformats.org/presentationml/2006/main">
  <p:tag name="AS_UNIQUEID" val="4610"/>
</p:tagLst>
</file>

<file path=ppt/tags/tag59.xml><?xml version="1.0" encoding="utf-8"?>
<p:tagLst xmlns:p="http://schemas.openxmlformats.org/presentationml/2006/main">
  <p:tag name="AS_UNIQUEID" val="4611"/>
</p:tagLst>
</file>

<file path=ppt/tags/tag6.xml><?xml version="1.0" encoding="utf-8"?>
<p:tagLst xmlns:p="http://schemas.openxmlformats.org/presentationml/2006/main">
  <p:tag name="AS_UNIQUEID" val="4558"/>
</p:tagLst>
</file>

<file path=ppt/tags/tag60.xml><?xml version="1.0" encoding="utf-8"?>
<p:tagLst xmlns:p="http://schemas.openxmlformats.org/presentationml/2006/main">
  <p:tag name="AS_UNIQUEID" val="4612"/>
</p:tagLst>
</file>

<file path=ppt/tags/tag61.xml><?xml version="1.0" encoding="utf-8"?>
<p:tagLst xmlns:p="http://schemas.openxmlformats.org/presentationml/2006/main">
  <p:tag name="AS_UNIQUEID" val="4613"/>
</p:tagLst>
</file>

<file path=ppt/tags/tag62.xml><?xml version="1.0" encoding="utf-8"?>
<p:tagLst xmlns:p="http://schemas.openxmlformats.org/presentationml/2006/main">
  <p:tag name="AS_UNIQUEID" val="4614"/>
</p:tagLst>
</file>

<file path=ppt/tags/tag63.xml><?xml version="1.0" encoding="utf-8"?>
<p:tagLst xmlns:p="http://schemas.openxmlformats.org/presentationml/2006/main">
  <p:tag name="AS_UNIQUEID" val="4615"/>
</p:tagLst>
</file>

<file path=ppt/tags/tag64.xml><?xml version="1.0" encoding="utf-8"?>
<p:tagLst xmlns:p="http://schemas.openxmlformats.org/presentationml/2006/main">
  <p:tag name="AS_UNIQUEID" val="4616"/>
</p:tagLst>
</file>

<file path=ppt/tags/tag65.xml><?xml version="1.0" encoding="utf-8"?>
<p:tagLst xmlns:p="http://schemas.openxmlformats.org/presentationml/2006/main">
  <p:tag name="AS_UNIQUEID" val="4617"/>
</p:tagLst>
</file>

<file path=ppt/tags/tag66.xml><?xml version="1.0" encoding="utf-8"?>
<p:tagLst xmlns:p="http://schemas.openxmlformats.org/presentationml/2006/main">
  <p:tag name="AS_UNIQUEID" val="4618"/>
</p:tagLst>
</file>

<file path=ppt/tags/tag67.xml><?xml version="1.0" encoding="utf-8"?>
<p:tagLst xmlns:p="http://schemas.openxmlformats.org/presentationml/2006/main">
  <p:tag name="AS_UNIQUEID" val="4619"/>
</p:tagLst>
</file>

<file path=ppt/tags/tag68.xml><?xml version="1.0" encoding="utf-8"?>
<p:tagLst xmlns:p="http://schemas.openxmlformats.org/presentationml/2006/main">
  <p:tag name="AS_UNIQUEID" val="4620"/>
</p:tagLst>
</file>

<file path=ppt/tags/tag69.xml><?xml version="1.0" encoding="utf-8"?>
<p:tagLst xmlns:p="http://schemas.openxmlformats.org/presentationml/2006/main">
  <p:tag name="AS_UNIQUEID" val="4621"/>
</p:tagLst>
</file>

<file path=ppt/tags/tag7.xml><?xml version="1.0" encoding="utf-8"?>
<p:tagLst xmlns:p="http://schemas.openxmlformats.org/presentationml/2006/main">
  <p:tag name="AS_UNIQUEID" val="4559"/>
  <p:tag name="KSO_WM_DIAGRAM_VIRTUALLY_FRAME" val="{&quot;height&quot;:144,&quot;left&quot;:114.1,&quot;top&quot;:229.05,&quot;width&quot;:783.3866141732284}"/>
</p:tagLst>
</file>

<file path=ppt/tags/tag70.xml><?xml version="1.0" encoding="utf-8"?>
<p:tagLst xmlns:p="http://schemas.openxmlformats.org/presentationml/2006/main">
  <p:tag name="AS_UNIQUEID" val="4622"/>
</p:tagLst>
</file>

<file path=ppt/tags/tag71.xml><?xml version="1.0" encoding="utf-8"?>
<p:tagLst xmlns:p="http://schemas.openxmlformats.org/presentationml/2006/main">
  <p:tag name="AS_UNIQUEID" val="4623"/>
</p:tagLst>
</file>

<file path=ppt/tags/tag72.xml><?xml version="1.0" encoding="utf-8"?>
<p:tagLst xmlns:p="http://schemas.openxmlformats.org/presentationml/2006/main">
  <p:tag name="AS_UNIQUEID" val="4624"/>
</p:tagLst>
</file>

<file path=ppt/tags/tag73.xml><?xml version="1.0" encoding="utf-8"?>
<p:tagLst xmlns:p="http://schemas.openxmlformats.org/presentationml/2006/main">
  <p:tag name="AS_UNIQUEID" val="4625"/>
</p:tagLst>
</file>

<file path=ppt/tags/tag74.xml><?xml version="1.0" encoding="utf-8"?>
<p:tagLst xmlns:p="http://schemas.openxmlformats.org/presentationml/2006/main">
  <p:tag name="AS_UNIQUEID" val="4626"/>
</p:tagLst>
</file>

<file path=ppt/tags/tag75.xml><?xml version="1.0" encoding="utf-8"?>
<p:tagLst xmlns:p="http://schemas.openxmlformats.org/presentationml/2006/main">
  <p:tag name="AS_UNIQUEID" val="4627"/>
</p:tagLst>
</file>

<file path=ppt/tags/tag76.xml><?xml version="1.0" encoding="utf-8"?>
<p:tagLst xmlns:p="http://schemas.openxmlformats.org/presentationml/2006/main">
  <p:tag name="AS_UNIQUEID" val="4628"/>
</p:tagLst>
</file>

<file path=ppt/tags/tag77.xml><?xml version="1.0" encoding="utf-8"?>
<p:tagLst xmlns:p="http://schemas.openxmlformats.org/presentationml/2006/main">
  <p:tag name="AS_UNIQUEID" val="4629"/>
</p:tagLst>
</file>

<file path=ppt/tags/tag78.xml><?xml version="1.0" encoding="utf-8"?>
<p:tagLst xmlns:p="http://schemas.openxmlformats.org/presentationml/2006/main">
  <p:tag name="AS_UNIQUEID" val="4630"/>
  <p:tag name="KSO_WM_DIAGRAM_VIRTUALLY_FRAME" val="{&quot;height&quot;:144,&quot;left&quot;:114.1,&quot;top&quot;:229.05,&quot;width&quot;:783.3866141732284}"/>
</p:tagLst>
</file>

<file path=ppt/tags/tag79.xml><?xml version="1.0" encoding="utf-8"?>
<p:tagLst xmlns:p="http://schemas.openxmlformats.org/presentationml/2006/main">
  <p:tag name="AS_UNIQUEID" val="4631"/>
  <p:tag name="KSO_WM_DIAGRAM_VIRTUALLY_FRAME" val="{&quot;height&quot;:144,&quot;left&quot;:114.1,&quot;top&quot;:229.05,&quot;width&quot;:783.3866141732284}"/>
</p:tagLst>
</file>

<file path=ppt/tags/tag8.xml><?xml version="1.0" encoding="utf-8"?>
<p:tagLst xmlns:p="http://schemas.openxmlformats.org/presentationml/2006/main">
  <p:tag name="AS_UNIQUEID" val="4560"/>
</p:tagLst>
</file>

<file path=ppt/tags/tag80.xml><?xml version="1.0" encoding="utf-8"?>
<p:tagLst xmlns:p="http://schemas.openxmlformats.org/presentationml/2006/main">
  <p:tag name="AS_UNIQUEID" val="4632"/>
</p:tagLst>
</file>

<file path=ppt/tags/tag81.xml><?xml version="1.0" encoding="utf-8"?>
<p:tagLst xmlns:p="http://schemas.openxmlformats.org/presentationml/2006/main">
  <p:tag name="AS_UNIQUEID" val="4633"/>
  <p:tag name="KSO_WM_BEAUTIFY_FLAG" val=""/>
  <p:tag name="KSO_WM_DIAGRAM_VIRTUALLY_FRAME" val="{&quot;height&quot;:144,&quot;left&quot;:114.1,&quot;top&quot;:229.05,&quot;width&quot;:783.3866141732284}"/>
</p:tagLst>
</file>

<file path=ppt/tags/tag82.xml><?xml version="1.0" encoding="utf-8"?>
<p:tagLst xmlns:p="http://schemas.openxmlformats.org/presentationml/2006/main">
  <p:tag name="AS_UNIQUEID" val="4634"/>
  <p:tag name="KSO_WM_BEAUTIFY_FLAG" val=""/>
  <p:tag name="KSO_WM_DIAGRAM_VIRTUALLY_FRAME" val="{&quot;height&quot;:144,&quot;left&quot;:114.1,&quot;top&quot;:229.05,&quot;width&quot;:783.3866141732284}"/>
</p:tagLst>
</file>

<file path=ppt/tags/tag83.xml><?xml version="1.0" encoding="utf-8"?>
<p:tagLst xmlns:p="http://schemas.openxmlformats.org/presentationml/2006/main">
  <p:tag name="AS_UNIQUEID" val="4635"/>
  <p:tag name="KSO_WM_BEAUTIFY_FLAG" val=""/>
  <p:tag name="KSO_WM_DIAGRAM_VIRTUALLY_FRAME" val="{&quot;height&quot;:144,&quot;left&quot;:114.1,&quot;top&quot;:229.05,&quot;width&quot;:783.3866141732284}"/>
</p:tagLst>
</file>

<file path=ppt/tags/tag84.xml><?xml version="1.0" encoding="utf-8"?>
<p:tagLst xmlns:p="http://schemas.openxmlformats.org/presentationml/2006/main">
  <p:tag name="AS_UNIQUEID" val="4636"/>
  <p:tag name="KSO_WM_BEAUTIFY_FLAG" val=""/>
  <p:tag name="KSO_WM_DIAGRAM_VIRTUALLY_FRAME" val="{&quot;height&quot;:144,&quot;left&quot;:114.1,&quot;top&quot;:229.05,&quot;width&quot;:783.3866141732284}"/>
</p:tagLst>
</file>

<file path=ppt/tags/tag85.xml><?xml version="1.0" encoding="utf-8"?>
<p:tagLst xmlns:p="http://schemas.openxmlformats.org/presentationml/2006/main">
  <p:tag name="AS_UNIQUEID" val="4637"/>
  <p:tag name="KSO_WM_BEAUTIFY_FLAG" val=""/>
  <p:tag name="KSO_WM_DIAGRAM_VIRTUALLY_FRAME" val="{&quot;height&quot;:144,&quot;left&quot;:114.1,&quot;top&quot;:229.05,&quot;width&quot;:783.3866141732284}"/>
</p:tagLst>
</file>

<file path=ppt/tags/tag86.xml><?xml version="1.0" encoding="utf-8"?>
<p:tagLst xmlns:p="http://schemas.openxmlformats.org/presentationml/2006/main">
  <p:tag name="AS_UNIQUEID" val="4638"/>
  <p:tag name="KSO_WM_BEAUTIFY_FLAG" val=""/>
  <p:tag name="KSO_WM_DIAGRAM_VIRTUALLY_FRAME" val="{&quot;height&quot;:144,&quot;left&quot;:114.1,&quot;top&quot;:229.05,&quot;width&quot;:783.3866141732284}"/>
</p:tagLst>
</file>

<file path=ppt/tags/tag87.xml><?xml version="1.0" encoding="utf-8"?>
<p:tagLst xmlns:p="http://schemas.openxmlformats.org/presentationml/2006/main">
  <p:tag name="AS_UNIQUEID" val="4639"/>
  <p:tag name="KSO_WM_BEAUTIFY_FLAG" val=""/>
  <p:tag name="KSO_WM_DIAGRAM_VIRTUALLY_FRAME" val="{&quot;height&quot;:144,&quot;left&quot;:114.1,&quot;top&quot;:229.05,&quot;width&quot;:783.3866141732284}"/>
</p:tagLst>
</file>

<file path=ppt/tags/tag88.xml><?xml version="1.0" encoding="utf-8"?>
<p:tagLst xmlns:p="http://schemas.openxmlformats.org/presentationml/2006/main">
  <p:tag name="AS_UNIQUEID" val="4640"/>
  <p:tag name="KSO_WM_BEAUTIFY_FLAG" val=""/>
  <p:tag name="KSO_WM_DIAGRAM_VIRTUALLY_FRAME" val="{&quot;height&quot;:144,&quot;left&quot;:114.1,&quot;top&quot;:229.05,&quot;width&quot;:783.3866141732284}"/>
</p:tagLst>
</file>

<file path=ppt/tags/tag89.xml><?xml version="1.0" encoding="utf-8"?>
<p:tagLst xmlns:p="http://schemas.openxmlformats.org/presentationml/2006/main">
  <p:tag name="AS_UNIQUEID" val="4641"/>
  <p:tag name="KSO_WM_BEAUTIFY_FLAG" val=""/>
  <p:tag name="KSO_WM_DIAGRAM_VIRTUALLY_FRAME" val="{&quot;height&quot;:144,&quot;left&quot;:114.1,&quot;top&quot;:229.05,&quot;width&quot;:783.3866141732284}"/>
</p:tagLst>
</file>

<file path=ppt/tags/tag9.xml><?xml version="1.0" encoding="utf-8"?>
<p:tagLst xmlns:p="http://schemas.openxmlformats.org/presentationml/2006/main">
  <p:tag name="AS_UNIQUEID" val="4561"/>
  <p:tag name="KSO_WM_DIAGRAM_VIRTUALLY_FRAME" val="{&quot;height&quot;:144,&quot;left&quot;:114.1,&quot;top&quot;:229.05,&quot;width&quot;:783.3866141732284}"/>
</p:tagLst>
</file>

<file path=ppt/tags/tag90.xml><?xml version="1.0" encoding="utf-8"?>
<p:tagLst xmlns:p="http://schemas.openxmlformats.org/presentationml/2006/main">
  <p:tag name="AS_UNIQUEID" val="4642"/>
  <p:tag name="KSO_WM_BEAUTIFY_FLAG" val=""/>
  <p:tag name="KSO_WM_DIAGRAM_VIRTUALLY_FRAME" val="{&quot;height&quot;:144,&quot;left&quot;:114.1,&quot;top&quot;:229.05,&quot;width&quot;:783.3866141732284}"/>
</p:tagLst>
</file>

<file path=ppt/tags/tag91.xml><?xml version="1.0" encoding="utf-8"?>
<p:tagLst xmlns:p="http://schemas.openxmlformats.org/presentationml/2006/main">
  <p:tag name="AS_UNIQUEID" val="4643"/>
  <p:tag name="KSO_WM_BEAUTIFY_FLAG" val=""/>
  <p:tag name="KSO_WM_DIAGRAM_VIRTUALLY_FRAME" val="{&quot;height&quot;:144,&quot;left&quot;:114.1,&quot;top&quot;:229.05,&quot;width&quot;:783.3866141732284}"/>
</p:tagLst>
</file>

<file path=ppt/tags/tag92.xml><?xml version="1.0" encoding="utf-8"?>
<p:tagLst xmlns:p="http://schemas.openxmlformats.org/presentationml/2006/main">
  <p:tag name="AS_UNIQUEID" val="4644"/>
  <p:tag name="KSO_WM_BEAUTIFY_FLAG" val=""/>
  <p:tag name="KSO_WM_DIAGRAM_VIRTUALLY_FRAME" val="{&quot;height&quot;:144,&quot;left&quot;:114.1,&quot;top&quot;:229.05,&quot;width&quot;:783.3866141732284}"/>
</p:tagLst>
</file>

<file path=ppt/tags/tag93.xml><?xml version="1.0" encoding="utf-8"?>
<p:tagLst xmlns:p="http://schemas.openxmlformats.org/presentationml/2006/main">
  <p:tag name="AS_UNIQUEID" val="4645"/>
  <p:tag name="KSO_WM_BEAUTIFY_FLAG" val=""/>
  <p:tag name="KSO_WM_DIAGRAM_VIRTUALLY_FRAME" val="{&quot;height&quot;:144,&quot;left&quot;:114.1,&quot;top&quot;:229.05,&quot;width&quot;:783.3866141732284}"/>
</p:tagLst>
</file>

<file path=ppt/tags/tag94.xml><?xml version="1.0" encoding="utf-8"?>
<p:tagLst xmlns:p="http://schemas.openxmlformats.org/presentationml/2006/main">
  <p:tag name="AS_UNIQUEID" val="4646"/>
  <p:tag name="KSO_WM_BEAUTIFY_FLAG" val=""/>
  <p:tag name="KSO_WM_DIAGRAM_VIRTUALLY_FRAME" val="{&quot;height&quot;:144,&quot;left&quot;:114.1,&quot;top&quot;:229.05,&quot;width&quot;:783.3866141732284}"/>
</p:tagLst>
</file>

<file path=ppt/tags/tag95.xml><?xml version="1.0" encoding="utf-8"?>
<p:tagLst xmlns:p="http://schemas.openxmlformats.org/presentationml/2006/main">
  <p:tag name="AS_UNIQUEID" val="4647"/>
  <p:tag name="KSO_WM_BEAUTIFY_FLAG" val=""/>
  <p:tag name="KSO_WM_DIAGRAM_VIRTUALLY_FRAME" val="{&quot;height&quot;:144,&quot;left&quot;:114.1,&quot;top&quot;:229.05,&quot;width&quot;:783.3866141732284}"/>
</p:tagLst>
</file>

<file path=ppt/tags/tag96.xml><?xml version="1.0" encoding="utf-8"?>
<p:tagLst xmlns:p="http://schemas.openxmlformats.org/presentationml/2006/main">
  <p:tag name="AS_UNIQUEID" val="4648"/>
  <p:tag name="KSO_WM_BEAUTIFY_FLAG" val=""/>
  <p:tag name="KSO_WM_DIAGRAM_VIRTUALLY_FRAME" val="{&quot;height&quot;:144,&quot;left&quot;:114.1,&quot;top&quot;:229.05,&quot;width&quot;:783.3866141732284}"/>
</p:tagLst>
</file>

<file path=ppt/tags/tag97.xml><?xml version="1.0" encoding="utf-8"?>
<p:tagLst xmlns:p="http://schemas.openxmlformats.org/presentationml/2006/main">
  <p:tag name="AS_UNIQUEID" val="4649"/>
  <p:tag name="KSO_WM_BEAUTIFY_FLAG" val=""/>
  <p:tag name="KSO_WM_DIAGRAM_VIRTUALLY_FRAME" val="{&quot;height&quot;:144,&quot;left&quot;:114.1,&quot;top&quot;:229.05,&quot;width&quot;:783.3866141732284}"/>
</p:tagLst>
</file>

<file path=ppt/tags/tag98.xml><?xml version="1.0" encoding="utf-8"?>
<p:tagLst xmlns:p="http://schemas.openxmlformats.org/presentationml/2006/main">
  <p:tag name="AS_UNIQUEID" val="4650"/>
  <p:tag name="KSO_WM_BEAUTIFY_FLAG" val=""/>
  <p:tag name="KSO_WM_DIAGRAM_VIRTUALLY_FRAME" val="{&quot;height&quot;:144,&quot;left&quot;:114.1,&quot;top&quot;:229.05,&quot;width&quot;:783.3866141732284}"/>
</p:tagLst>
</file>

<file path=ppt/tags/tag99.xml><?xml version="1.0" encoding="utf-8"?>
<p:tagLst xmlns:p="http://schemas.openxmlformats.org/presentationml/2006/main">
  <p:tag name="AS_UNIQUEID" val="4651"/>
  <p:tag name="KSO_WM_BEAUTIFY_FLAG" val=""/>
  <p:tag name="KSO_WM_DIAGRAM_VIRTUALLY_FRAME" val="{&quot;height&quot;:144,&quot;left&quot;:114.1,&quot;top&quot;:229.05,&quot;width&quot;:783.386614173228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ap:Properties xmlns:vt="http://schemas.openxmlformats.org/officeDocument/2006/docPropsVTypes" xmlns:ap="http://schemas.openxmlformats.org/officeDocument/2006/extended-properties">
  <ap:TotalTime>0</ap:TotalTime>
  <ap:Words>2701</ap:Words>
  <ap:PresentationFormat>宽屏</ap:PresentationFormat>
  <ap:Paragraphs>246</ap:Paragraphs>
  <ap:Slides>24</ap:Slides>
  <ap:Notes>0</ap:Notes>
  <ap:HiddenSlides>0</ap:HiddenSlides>
  <ap:MMClips>0</ap:MMClips>
  <ap:ScaleCrop>false</ap:ScaleCrop>
  <ap:HeadingPairs>
    <vt:vector baseType="variant" size="8">
      <vt:variant>
        <vt:lpstr>已用的字体</vt:lpstr>
      </vt:variant>
      <vt:variant>
        <vt:i4>19</vt:i4>
      </vt:variant>
      <vt:variant>
        <vt:lpstr>主题</vt:lpstr>
      </vt:variant>
      <vt:variant>
        <vt:i4>1</vt:i4>
      </vt:variant>
      <vt:variant>
        <vt:lpstr>嵌入 OLE 服务器</vt:lpstr>
      </vt:variant>
      <vt:variant>
        <vt:i4>1</vt:i4>
      </vt:variant>
      <vt:variant>
        <vt:lpstr>幻灯片标题</vt:lpstr>
      </vt:variant>
      <vt:variant>
        <vt:i4>24</vt:i4>
      </vt:variant>
    </vt:vector>
  </ap:HeadingPairs>
  <ap:TitlesOfParts>
    <vt:vector baseType="lpstr" size="45">
      <vt:lpstr>Arial</vt:lpstr>
      <vt:lpstr>宋体</vt:lpstr>
      <vt:lpstr>Wingdings</vt:lpstr>
      <vt:lpstr>华文新魏</vt:lpstr>
      <vt:lpstr>楷体</vt:lpstr>
      <vt:lpstr>Calibri</vt:lpstr>
      <vt:lpstr>微软雅黑</vt:lpstr>
      <vt:lpstr>华文细黑</vt:lpstr>
      <vt:lpstr>仓耳天群行楷 W01</vt:lpstr>
      <vt:lpstr>方正粗金陵简体</vt:lpstr>
      <vt:lpstr>仿宋</vt:lpstr>
      <vt:lpstr>华文中宋</vt:lpstr>
      <vt:lpstr>Times New Roman</vt:lpstr>
      <vt:lpstr>黑体</vt:lpstr>
      <vt:lpstr>Arial Unicode MS</vt:lpstr>
      <vt:lpstr>汉仪颜楷W</vt:lpstr>
      <vt:lpstr>Arial</vt:lpstr>
      <vt:lpstr>华文仿宋</vt:lpstr>
      <vt:lpstr>华文宋体</vt:lpstr>
      <vt:lpstr>Office 主题</vt:lpstr>
      <vt:lpstr>Excel.Sheet.8</vt:lpstr>
      <vt:lpstr>反思下的“新变”与“痼疾”                          ——第19课  资本主义国家的新变化</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ap:TitlesOfParts>
  <ap:LinksUpToDate>false</ap:LinksUpToDate>
  <ap:SharedDoc>false</ap:SharedDoc>
  <ap:HyperlinksChanged>false</ap:HyperlinksChanged>
  <ap:AppVersion>100.001</ap:AppVersion>
</ap:Properties>
</file>

<file path=docProps/core.xml><?xml version="1.0" encoding="utf-8"?>
<coreProperties xmlns:dc="http://purl.org/dc/elements/1.1/" xmlns:dcterms="http://purl.org/dc/terms/" xmlns:xsi="http://www.w3.org/2001/XMLSchema-instance" xmlns="http://schemas.openxmlformats.org/package/2006/metadata/core-properties">
  <dcterms:created xsi:type="dcterms:W3CDTF">2024-05-08T09:12:00.0000000Z</dcterms:created>
  <dcterms:modified xsi:type="dcterms:W3CDTF">2024-05-21T00:04:21.0000000Z</dcterms:modified>
  <dc:creator/>
  <revision/>
</coreProperties>
</file>

<file path=docProps/custom.xml><?xml version="1.0" encoding="utf-8"?>
<op:Properties xmlns:vt="http://schemas.openxmlformats.org/officeDocument/2006/docPropsVTypes" xmlns:op="http://schemas.openxmlformats.org/officeDocument/2006/custom-properties">
  <op:property fmtid="{D5CDD505-2E9C-101B-9397-08002B2CF9AE}" pid="2" name="ICV">
    <vt:lpwstr>233613C315A343DF8DFF601B34526C64_12</vt:lpwstr>
  </op:property>
  <op:property fmtid="{D5CDD505-2E9C-101B-9397-08002B2CF9AE}" pid="3" name="KSOProductBuildVer">
    <vt:lpwstr>2052-11.1.0.12165</vt:lpwstr>
  </op:property>
</op:Properties>
</file>