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0" r:id="rId3"/>
    <p:sldId id="257" r:id="rId4"/>
    <p:sldId id="258" r:id="rId5"/>
    <p:sldId id="265" r:id="rId6"/>
    <p:sldId id="261" r:id="rId7"/>
    <p:sldId id="266" r:id="rId8"/>
    <p:sldId id="268" r:id="rId9"/>
    <p:sldId id="269" r:id="rId10"/>
    <p:sldId id="267" r:id="rId11"/>
    <p:sldId id="270" r:id="rId12"/>
    <p:sldId id="271" r:id="rId13"/>
    <p:sldId id="272" r:id="rId14"/>
    <p:sldId id="276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8546" y="4025069"/>
            <a:ext cx="12200546" cy="2878448"/>
            <a:chOff x="-8546" y="4025069"/>
            <a:chExt cx="12200546" cy="2878448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0"/>
            <a:stretch>
              <a:fillRect/>
            </a:stretch>
          </p:blipFill>
          <p:spPr>
            <a:xfrm>
              <a:off x="8463" y="4025069"/>
              <a:ext cx="12183537" cy="2878448"/>
            </a:xfrm>
            <a:prstGeom prst="rect">
              <a:avLst/>
            </a:prstGeom>
          </p:spPr>
        </p:pic>
        <p:sp>
          <p:nvSpPr>
            <p:cNvPr id="2" name="矩形 1"/>
            <p:cNvSpPr/>
            <p:nvPr userDrawn="1"/>
          </p:nvSpPr>
          <p:spPr>
            <a:xfrm>
              <a:off x="-8546" y="4025069"/>
              <a:ext cx="12200546" cy="287844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59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F88E-DAE6-4B77-A9C6-799BEC365CA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13924" y="6407626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1"/>
            <a:ext cx="12192000" cy="4341264"/>
          </a:xfrm>
          <a:prstGeom prst="rect">
            <a:avLst/>
          </a:prstGeom>
          <a:gradFill flip="none" rotWithShape="1">
            <a:gsLst>
              <a:gs pos="100000">
                <a:srgbClr val="0F4D8F"/>
              </a:gs>
              <a:gs pos="24000">
                <a:srgbClr val="0C3E7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8" y="276963"/>
            <a:ext cx="3332860" cy="6113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59" y="273470"/>
            <a:ext cx="4765704" cy="310168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8546" y="4358355"/>
            <a:ext cx="12192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77B9-2917-4265-A888-A4C5514B72B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3"/>
          <p:cNvSpPr/>
          <p:nvPr userDrawn="1"/>
        </p:nvSpPr>
        <p:spPr>
          <a:xfrm>
            <a:off x="3410037" y="1803431"/>
            <a:ext cx="8781963" cy="1871903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6"/>
          <p:cNvSpPr/>
          <p:nvPr userDrawn="1"/>
        </p:nvSpPr>
        <p:spPr>
          <a:xfrm>
            <a:off x="600" y="3931727"/>
            <a:ext cx="8432200" cy="1229939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599" y="2307364"/>
            <a:ext cx="11134571" cy="2350094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矩形 20"/>
          <p:cNvSpPr/>
          <p:nvPr userDrawn="1"/>
        </p:nvSpPr>
        <p:spPr>
          <a:xfrm>
            <a:off x="11147315" y="2547276"/>
            <a:ext cx="596045" cy="984205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C0B8-F334-45EC-8FD7-F0A62BFE585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Title Slide">
    <p:bg>
      <p:bgPr>
        <a:solidFill>
          <a:srgbClr val="F5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DAA1-4437-4850-B3BD-80EE6B875C0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31906" y="6356350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"/>
          <a:stretch>
            <a:fillRect/>
          </a:stretch>
        </p:blipFill>
        <p:spPr>
          <a:xfrm>
            <a:off x="8463" y="1965533"/>
            <a:ext cx="12183537" cy="3408281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9849" y="0"/>
            <a:ext cx="12210395" cy="6858000"/>
          </a:xfrm>
          <a:prstGeom prst="rect">
            <a:avLst/>
          </a:prstGeom>
          <a:gradFill flip="none" rotWithShape="1">
            <a:gsLst>
              <a:gs pos="100000">
                <a:srgbClr val="0F4D8F">
                  <a:alpha val="85000"/>
                </a:srgbClr>
              </a:gs>
              <a:gs pos="24000">
                <a:srgbClr val="0C3E76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1" y="0"/>
            <a:ext cx="12183537" cy="1486968"/>
          </a:xfrm>
          <a:prstGeom prst="rect">
            <a:avLst/>
          </a:prstGeom>
          <a:solidFill>
            <a:srgbClr val="0C3E76"/>
          </a:solidFill>
          <a:ln>
            <a:noFill/>
          </a:ln>
          <a:effectLst>
            <a:innerShdw blurRad="63500" dist="25400" dir="5400000">
              <a:srgbClr val="04162A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83" y="5371032"/>
            <a:ext cx="12183537" cy="1486968"/>
          </a:xfrm>
          <a:prstGeom prst="rect">
            <a:avLst/>
          </a:prstGeom>
          <a:solidFill>
            <a:srgbClr val="0C3E76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6" y="388058"/>
            <a:ext cx="3801399" cy="697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7ABF-C8D9-49C4-A6AC-BF27B03EDFF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66090" y="6356350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991306"/>
            <a:ext cx="12204000" cy="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8" y="0"/>
            <a:ext cx="12192007" cy="972000"/>
          </a:xfrm>
          <a:prstGeom prst="rect">
            <a:avLst/>
          </a:prstGeom>
          <a:gradFill flip="none" rotWithShape="1">
            <a:gsLst>
              <a:gs pos="100000">
                <a:srgbClr val="0F4D8F"/>
              </a:gs>
              <a:gs pos="24000">
                <a:srgbClr val="0C3E7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1068224" cy="972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589" r="83433" b="11718"/>
          <a:stretch>
            <a:fillRect/>
          </a:stretch>
        </p:blipFill>
        <p:spPr>
          <a:xfrm>
            <a:off x="179345" y="125220"/>
            <a:ext cx="717962" cy="737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95B2-49A5-498D-87F6-51765E0D8BA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Oval 15"/>
          <p:cNvSpPr/>
          <p:nvPr userDrawn="1"/>
        </p:nvSpPr>
        <p:spPr>
          <a:xfrm>
            <a:off x="0" y="487110"/>
            <a:ext cx="3962400" cy="730048"/>
          </a:xfrm>
          <a:prstGeom prst="rect">
            <a:avLst/>
          </a:prstGeom>
          <a:gradFill flip="none" rotWithShape="1">
            <a:gsLst>
              <a:gs pos="100000">
                <a:srgbClr val="0F4D8F"/>
              </a:gs>
              <a:gs pos="24000">
                <a:srgbClr val="0C3E76"/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7740">
              <a:defRPr/>
            </a:pPr>
            <a:endParaRPr lang="en-US" sz="4400" b="1" kern="0" dirty="0">
              <a:solidFill>
                <a:srgbClr val="FFFFFF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734086"/>
            <a:ext cx="9220912" cy="123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>
            <a:off x="8699639" y="6306796"/>
            <a:ext cx="3785767" cy="551204"/>
          </a:xfrm>
          <a:prstGeom prst="parallelogram">
            <a:avLst>
              <a:gd name="adj" fmla="val 45155"/>
            </a:avLst>
          </a:prstGeom>
          <a:solidFill>
            <a:srgbClr val="0F4D8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174962" y="6356350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CF0C-3612-40A3-80B3-E2F62F50E08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36851"/>
            <a:ext cx="12192000" cy="137800"/>
          </a:xfrm>
          <a:prstGeom prst="rect">
            <a:avLst/>
          </a:prstGeom>
          <a:solidFill>
            <a:srgbClr val="0F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6"/>
            <a:ext cx="12192000" cy="380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8382-C50B-4BBE-A54D-A3D675148FE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2" b="8623"/>
          <a:stretch>
            <a:fillRect/>
          </a:stretch>
        </p:blipFill>
        <p:spPr>
          <a:xfrm>
            <a:off x="-7937" y="0"/>
            <a:ext cx="12192000" cy="10511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 userDrawn="1"/>
        </p:nvSpPr>
        <p:spPr>
          <a:xfrm>
            <a:off x="-7937" y="1051133"/>
            <a:ext cx="12192000" cy="45719"/>
          </a:xfrm>
          <a:prstGeom prst="rect">
            <a:avLst/>
          </a:prstGeom>
          <a:solidFill>
            <a:srgbClr val="B1A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3E76">
                  <a:alpha val="91000"/>
                </a:srgbClr>
              </a:gs>
              <a:gs pos="100000">
                <a:srgbClr val="0F4D8F">
                  <a:alpha val="8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Rectangle 19"/>
          <p:cNvSpPr/>
          <p:nvPr userDrawn="1"/>
        </p:nvSpPr>
        <p:spPr>
          <a:xfrm>
            <a:off x="863128" y="1090252"/>
            <a:ext cx="10441783" cy="5213833"/>
          </a:xfrm>
          <a:prstGeom prst="rect">
            <a:avLst/>
          </a:prstGeom>
          <a:solidFill>
            <a:schemeClr val="bg1">
              <a:alpha val="94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0596788" y="1083766"/>
            <a:ext cx="716669" cy="716669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61-00B8-4A77-99D9-8759A2ED9F3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3"/>
          <p:cNvSpPr/>
          <p:nvPr userDrawn="1"/>
        </p:nvSpPr>
        <p:spPr>
          <a:xfrm>
            <a:off x="3410037" y="1794885"/>
            <a:ext cx="8781963" cy="1871903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矩形 6"/>
          <p:cNvSpPr/>
          <p:nvPr userDrawn="1"/>
        </p:nvSpPr>
        <p:spPr>
          <a:xfrm>
            <a:off x="600" y="3624071"/>
            <a:ext cx="8432200" cy="1964879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矩形 7"/>
          <p:cNvSpPr/>
          <p:nvPr userDrawn="1"/>
        </p:nvSpPr>
        <p:spPr>
          <a:xfrm>
            <a:off x="599" y="2276060"/>
            <a:ext cx="10673097" cy="2868504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矩形 20"/>
          <p:cNvSpPr/>
          <p:nvPr userDrawn="1"/>
        </p:nvSpPr>
        <p:spPr>
          <a:xfrm>
            <a:off x="10771291" y="2376356"/>
            <a:ext cx="596045" cy="984205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9423-B5A3-4B54-8496-EA84590F6D3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40452" y="63307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F4D8F"/>
                </a:solidFill>
              </a:defRPr>
            </a:lvl1pPr>
          </a:lstStyle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70880" y="373380"/>
            <a:ext cx="6421120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5556250" cy="11811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9565" y="1955165"/>
            <a:ext cx="113074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明后期有士人称，江南流行“好名喜夸”之风，家中但凡有千金之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产，必定会营建一园，“近聚土壤，远延木石，聊以矜眩于一时耳”，但“俗气扑人”。这可用于说明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A．士大夫传统观念的颠覆         B．世俗化审美趣味的初现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C．士农工商社会结构解体         D．江南市镇工商业的繁荣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784215" y="337820"/>
            <a:ext cx="62655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2022·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全国乙卷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·27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核心概念剖析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435" y="1637030"/>
            <a:ext cx="1139825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市镇与园林的关系？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镇的位置,从区位来看,不同于城市,也不同于偏僻山林。建园林于市镇,似乎恰好符合明清文人追求隐逸又不失交游便利的要求。巫仁恕先生的研究，也正是从这个角度给予了揭示,共分为三项理由:一是城市地价高且土地相对紧缺。第二，市镇可以避开城市的喧嚣,但同时具备市场功能,又与县城距离适中，可使生活便利。第三,许多市镇的地理位置正好处在观赏美丽景胜的绝佳位置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       ——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巫仁恕，明清江南市镇志的园第书写与文化建构[J].九州学林,2007,5(4):81- 86。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475230"/>
            <a:ext cx="1219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三、变式建构：洞悉高考命题中的</a:t>
            </a:r>
            <a:r>
              <a:rPr lang="en-US" altLang="zh-CN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变与不变</a:t>
            </a:r>
            <a:r>
              <a:rPr lang="en-US" altLang="zh-CN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往年真题示例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730" y="1546225"/>
            <a:ext cx="1160653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 </a:t>
            </a:r>
            <a:r>
              <a:rPr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（2016·全国Ⅲ卷·27）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明末有人描述江南农村的变化时说，百年前的雇工“戴星出入，俗柔顺而主令尊”，如今“骄惰成风，非酒食不能劝”“夏必加下点心，冬必与早粥”。这一变化反映了</a:t>
            </a:r>
            <a:endParaRPr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2500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A．市镇经济与手工业的发展              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政府积极推行重农政策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2500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C．社会矛盾日益尖锐                       D．农业中人身依附关系强化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730" y="4187825"/>
            <a:ext cx="1160653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 （2012·全国卷·26）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后期松江人何良俊记述：“（正德）以前，百姓十一在官，十九在田……今去农而改业为工商者三倍于前矣。昔日原无游手之人，今去农而游手趁食（谋生）者又十之二三也。大抵以十分百姓言之，已六七分去农。据此可知</a:t>
            </a:r>
            <a:endParaRPr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25000"/>
              </a:lnSpc>
              <a:buClrTx/>
              <a:buSzTx/>
              <a:buNone/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A．工商业的发展造成了农业的衰退     B．工商业的发展导致了社会结构的变动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25000"/>
              </a:lnSpc>
              <a:buClrTx/>
              <a:buSzTx/>
              <a:buNone/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C．财富分配不均引起贫富分化加剧     D．无业游民增加促成了工商业的发展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备考几点思考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435" y="1901825"/>
            <a:ext cx="116065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一是史料的运用问题：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原始史料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or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二手史料（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后人评介）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435" y="3502025"/>
            <a:ext cx="116065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二是设问的角度问题：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审美风尚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or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唯物史观（怎么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切入）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2435" y="5102860"/>
            <a:ext cx="116065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三是概念的解读问题：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内涵外延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or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逆向设计（怎么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构建）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00685" y="1025525"/>
            <a:ext cx="11389995" cy="3122295"/>
          </a:xfrm>
        </p:spPr>
        <p:txBody>
          <a:bodyPr>
            <a:normAutofit/>
          </a:bodyPr>
          <a:p>
            <a:pPr algn="ctr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情景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概念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变式</a:t>
            </a:r>
            <a:br>
              <a:rPr lang="zh-CN" altLang="en-US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解读高考真题的一般范式</a:t>
            </a:r>
            <a:endParaRPr lang="zh-CN" altLang="en-US" b="1" spc="300" dirty="0"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5565" y="5352415"/>
            <a:ext cx="7139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西安交通大学附属中学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田茂刚</a:t>
            </a:r>
            <a:r>
              <a:rPr lang="en-US" altLang="zh-CN" sz="3600"/>
              <a:t>   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70880" y="373380"/>
            <a:ext cx="6421120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5556250" cy="11811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9150" y="1965325"/>
            <a:ext cx="105537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一、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情景重构：品味特定时空中的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人情世故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”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二、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概念解构：关注核心概念中的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微言大义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”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三、变式建构：洞悉高考命题中的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变与不变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”</a:t>
            </a:r>
            <a:endParaRPr lang="en-US" altLang="zh-CN"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784215" y="337820"/>
            <a:ext cx="62655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知识框架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475230"/>
            <a:ext cx="1219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一、情景重构：品味特定时空中的“人情世故”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36320" y="1545590"/>
            <a:ext cx="962596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1.  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为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何是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士人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称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江南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流行“好名喜夸”之风？</a:t>
            </a: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2. 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为什么家中有千金之产，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必定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会营造园林？</a:t>
            </a: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3. 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为什么近聚土壤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，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远延木石，却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俗气扑人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？</a:t>
            </a: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629400" y="313690"/>
            <a:ext cx="5562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学术情景分析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6320" y="2629535"/>
            <a:ext cx="934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此处的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士人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是代表个人观点，还是代表整个社会阶层的呼声？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1075" y="4333875"/>
            <a:ext cx="934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为什么必营造园林而非其他？造园林是官宦？士人还是庶民等人？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1075" y="6002655"/>
            <a:ext cx="934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此处的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俗气扑人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，是指园林本身俗气，还是审美观念的差异？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245" y="382270"/>
            <a:ext cx="5562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材料来源角度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0365" y="1862455"/>
            <a:ext cx="112877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400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明人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何良俊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( 1506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1573 )曾说: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嗟夫!叔世之人，好名喜夸，故凡家累千金，垣屋稍治，必欲营治园。若士大夫之家，勘稍赢，尤以此相胜。大略三吴城中，苑囿棋置，侵市肆民居大半，然不过近聚土壤远延木石，聊以矜眩于一时耳。”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/>
              <a:t>                                                            ——</a:t>
            </a:r>
            <a:r>
              <a:rPr lang="zh-CN" altLang="en-US" sz="2400"/>
              <a:t>见《何翰林集》卷十二《西园雅会集序》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471805" y="4476750"/>
            <a:ext cx="111055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400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在士大夫眼中，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民间有钱之人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建园，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不过是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“好名喜夸”的一种体现。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惟有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士大夫所建园林，以及以园林为场所的士人雅会，才真正符合园林的本色。换言之，园亭若无一段山林景致，只以壮丽相炫，便会让人觉得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“俗气扑人”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/>
              <a:t>                                                              ——</a:t>
            </a:r>
            <a:r>
              <a:rPr lang="zh-CN" altLang="en-US" sz="2400"/>
              <a:t>见陈宝良《明代的江南及文化生活》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45580" y="473075"/>
            <a:ext cx="5562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6532245" y="382270"/>
            <a:ext cx="5562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情景逻辑重构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435" y="1653540"/>
            <a:ext cx="4302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为什么要去营建园林？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2435" y="3152775"/>
            <a:ext cx="449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为什么能够营建园林？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2435" y="3771900"/>
            <a:ext cx="4035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哪些人在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哪儿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建园林？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4985" y="2258060"/>
            <a:ext cx="3680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明初政令严苛，等级森严；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24070" y="2258060"/>
            <a:ext cx="4777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明中叶政令松疲，经济富裕，社会风尚；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4985" y="2656840"/>
            <a:ext cx="4679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园林自身价值（山林之胜和市井之便）；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24475" y="2656840"/>
            <a:ext cx="561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科举仕途的紧缩使人们更关注生活意趣。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pic>
        <p:nvPicPr>
          <p:cNvPr id="18" name="图片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480" y="3070860"/>
            <a:ext cx="4742815" cy="3621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229235" y="5770245"/>
            <a:ext cx="55638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      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布尔迪厄认为审美判断力是社会等级区分的标志，审美的区分体现出人在社会空间当中的不同位置，审美能够起到维持或强化社会阶层或群体边界的作用。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435" y="5259705"/>
            <a:ext cx="4302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为什么士人如此评价？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4985" y="4293235"/>
            <a:ext cx="61106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</a:t>
            </a:r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明朝中后期江南社会风尚的变迁，其发展并不平衡，且只能局限在孤岛一样的少数城镇。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     ——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吴仁安《明清江南社会风尚初探》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475230"/>
            <a:ext cx="1219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二、概念解构：关注核心概念中的“微言大义”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核心概念剖析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140" y="1607185"/>
            <a:ext cx="41084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A．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士大夫传统观念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颠覆 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B．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世俗化审美趣味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初现</a:t>
            </a:r>
            <a:endParaRPr lang="zh-CN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C．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士农工商社会结构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解体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D．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江南</a:t>
            </a:r>
            <a:r>
              <a:rPr lang="zh-CN" sz="24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市镇工商业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繁荣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3265" y="1743710"/>
            <a:ext cx="7497445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何为市镇？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/>
          </a:p>
          <a:p>
            <a:pPr fontAlgn="auto">
              <a:lnSpc>
                <a:spcPct val="125000"/>
              </a:lnSpc>
            </a:pPr>
            <a:r>
              <a:rPr lang="en-US" altLang="zh-CN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市和镇作为地理概念和地理实体，是社会经济发展到某种特定阶段的产物市，是由农村交换剩余产品而形成的定期集市演变而来；镇，是比市高一级的经济中心地。明清市镇的行政地位介于县城与乡村之间，但它的经济地位大大超过了县城（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樊树志）。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33265" y="4334510"/>
            <a:ext cx="7315200" cy="1999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市镇类型？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</a:t>
            </a:r>
            <a:endParaRPr lang="en-US" altLang="zh-CN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明清时期大量兴建的市镇基本上可分三类:手工业市镇、商业市镇、交通市镇；在某种意义上可以说</a:t>
            </a:r>
            <a:r>
              <a:rPr lang="zh-CN" altLang="en-US" sz="2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市镇的发展水平是衡量一个社会商品生产和商业发展的标志之一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。（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方如金在《明清市镇经济的特点与影响——以江浙地区为例》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SCREEN_THEME_FLAG" val="Dlrq25wU2PGuGg5bbmjbDINTnUq/J3SLIGdYSahmDH/Qr5nc9LPx8cikxhv8Qfw8oQdb/LmkRwry9shvspkcHgAqPvgNNsVAlcfSaq9KNBU=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TnUq/J3SLIGdYSahmDH/Qr5nc9LPx8cikxhv8Qfw8oQdb/LmkRwry9shvspkcHgAqPvgNNsVAlcfSaq9KNBU=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INTnUq/J3SLIGdYSahmDH/Qr5nc9LPx8cikxhv8Qfw8oQdb/LmkRwry9shvspkcHgAqPvgNNsVAlcfSaq9KNBU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INTnUq/J3SLIGdYSahmDH/Qr5nc9LPx8cikxhv8Qfw8oQdb/LmkRwry9shvspkcHgAqPvgNNsVAlcfSaq9KNBU=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INTnUq/J3SLIGdYSahmDH/Qr5nc9LPx8cikxhv8Qfw8oQdb/LmkRwry9shvspkcHgAqPvgNNsVAlcfSaq9KNBU="/>
</p:tagLst>
</file>

<file path=ppt/tags/tag6.xml><?xml version="1.0" encoding="utf-8"?>
<p:tagLst xmlns:p="http://schemas.openxmlformats.org/presentationml/2006/main">
  <p:tag name="COMMONDATA" val="eyJoZGlkIjoiMTMxMGNkYTJhN2NkODc0MzYwZWZhYmI0Y2E4ZDVlOGEifQ=="/>
  <p:tag name="KSO_WM_SCREEN_THEME_FLAG" val="Dlrq25wU2PGuGg5bbmjbDINTnUq/J3SLIGdYSahmDH/Qr5nc9LPx8cikxhv8Qfw8oQdb/LmkRwry9shvspkcHgAqPvgNNsVAlcfSaq9KNBU="/>
</p:tagLst>
</file>

<file path=ppt/theme/theme1.xml><?xml version="1.0" encoding="utf-8"?>
<a:theme xmlns:a="http://schemas.openxmlformats.org/drawingml/2006/main" name="Office 主题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</Words>
  <PresentationFormat>宽屏</PresentationFormat>
  <Paragraphs>111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思源黑体 CN Light</vt:lpstr>
      <vt:lpstr>字魂105号-简雅黑</vt:lpstr>
      <vt:lpstr>黑体</vt:lpstr>
      <vt:lpstr>华文中宋</vt:lpstr>
      <vt:lpstr>楷体</vt:lpstr>
      <vt:lpstr>腾祥凌黑简</vt:lpstr>
      <vt:lpstr>微软雅黑</vt:lpstr>
      <vt:lpstr>Arial Unicode MS</vt:lpstr>
      <vt:lpstr>思源黑体 CN Normal</vt:lpstr>
      <vt:lpstr>Calibri</vt:lpstr>
      <vt:lpstr>Office 主题</vt:lpstr>
      <vt:lpstr>PowerPoint 演示文稿</vt:lpstr>
      <vt:lpstr>情景·概念·变式       ——解读高考真题的一般范式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2022-07-17T02:00:05Z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FDD76F6D01304AA6AA40385015136AF4</vt:lpwstr>
  </property>
</Properties>
</file>