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19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ableStyles" Target="tableStyles.xml" Id="rId17" /><Relationship Type="http://schemas.openxmlformats.org/officeDocument/2006/relationships/slide" Target="slides/slide1.xml" Id="rId2" /><Relationship Type="http://schemas.openxmlformats.org/officeDocument/2006/relationships/theme" Target="theme/theme1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presProps" Target="presProps.xml" Id="rId14" /><Relationship Type="http://schemas.openxmlformats.org/officeDocument/2006/relationships/tags" Target="/ppt/tags/tag1.xml" Id="R739cc672da3846f6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548680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孔子在中</a:t>
            </a:r>
            <a:r>
              <a:rPr lang="zh-CN" altLang="en-US" sz="2800" b="1" dirty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国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历史上的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七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种形象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1145518"/>
            <a:ext cx="8640960" cy="871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ts val="3200"/>
              </a:lnSpc>
            </a:pPr>
            <a:r>
              <a:rPr kumimoji="0" lang="zh-CN" alt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在中国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历史上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遭到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圣化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正统化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维新化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丑化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”，近似于七次洗礼。</a:t>
            </a:r>
            <a:endParaRPr kumimoji="0" lang="zh-CN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1520" y="2060848"/>
            <a:ext cx="8640960" cy="424731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3600"/>
              </a:lnSpc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孔子无疑是中国传统文化的主要代表人物。汉代已有人称孔子为“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素王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 “素王”就是思想文化领域的无冕之王。清代统治者封给他一个称号：“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大成至圣文宣王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”，大概是二千多年中读书人的最高头街。</a:t>
            </a:r>
            <a:endParaRPr kumimoji="0" lang="zh-CN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>
              <a:lnSpc>
                <a:spcPts val="3600"/>
              </a:lnSpc>
            </a:pP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康有为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曾说：“中国之</a:t>
            </a:r>
            <a:r>
              <a:rPr lang="zh-CN" altLang="zh-CN" sz="2000" b="1" dirty="0">
                <a:latin typeface="微软雅黑" pitchFamily="34" charset="-122"/>
                <a:ea typeface="微软雅黑" pitchFamily="34" charset="-122"/>
              </a:rPr>
              <a:t>国魂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者何？曰孔子之教而已。”“中国一切文明，皆与孔教相系相因。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” 梁启超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说：“苟无孔子，则中国非复二千年来之中国。”又说：“苏格拉底之后，容有苏格拉底；而</a:t>
            </a:r>
            <a:r>
              <a:rPr lang="zh-CN" altLang="zh-CN" sz="2000" b="1" dirty="0">
                <a:latin typeface="微软雅黑" pitchFamily="34" charset="-122"/>
                <a:ea typeface="微软雅黑" pitchFamily="34" charset="-122"/>
              </a:rPr>
              <a:t>孔子之后，无孔子也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。”这是说孔子是影响中国最大的一个人物，空前绝后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3600"/>
              </a:lnSpc>
            </a:pP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宋明理学家说过更加极端的话：“</a:t>
            </a:r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天不生仲尼，万古长如夜。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”难怪明代思想家李贽对此嘲笑说：怪不得三皇五帝时代的人们白天都点着蜡烛在走路。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748835"/>
            <a:ext cx="8640960" cy="4452501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太平天国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洪秀全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率领农民起义，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要推翻清王朝的统治阶层，对于所谓“历代帝王专制之护符”的孔子本人及其思想自然全无好感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，他说：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“推勘妖魔作怪之由，总追究孔丘教人之书多错。”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太平天日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一书编造了新的神话：天父上帝审判孔子，命天使捆绑及鞭达他。孔子跪在天兄基督前哀求不已，上帝始命停止鞭打，永不准他下凡。太平军所到之处，焚烧孔庙，捣毁孔子像。宣布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四书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五经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为“妖书”，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“凡一切妖书，如有胆敢念诵教习者，一概皆斩。”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太平军抵制孔子及其思想，或许还有另外一层原因：孔子“不语怪、力、乱、神”，“敬鬼神而远之”，对鬼神持怀疑态度。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洪秀全创立上帝教，对于不信鬼神的孔子自然要打倒丑化。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这是因政见及信仰不同而遭到丑化。</a:t>
            </a:r>
            <a:endParaRPr kumimoji="0" 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024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第七种形象是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丑化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晚清以来，孔子的形象江河日下，或被严重扭曲，或被无情抨击。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440453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后来，袁世凯窃国、登上民国总统之位，定孔教为国教，提倡尊孔读经。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章太炎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写《订孔》一文，指出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儒学是“中国的祸本”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，孔子“最大的污点是使人不脱富贵利禄的思想”，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“我们今日要想实行革命，提倡民权，孔教是断不可用的”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。“五四”新文化运动的倡导者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陈独秀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号召青年：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“以彻底之觉悟，猛勇之决心，塞绝与新社会、新国家、新信仰不可相容之孔教。”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被誉为“只手打倒孔家店的老英雄”的吴虞，认为孔子的忠、孝观点是维护宗法专制制度，“儒家之主张，徒令宗法社会牵制军国社会，使不克完全发达，其流毒不减于洪水猛兽矣”。吴虞痛骂孔子为“盗丘”，说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“盗跖</a:t>
            </a:r>
            <a:r>
              <a:rPr kumimoji="0" lang="zh-CN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（</a:t>
            </a:r>
            <a:r>
              <a:rPr kumimoji="0" lang="en-US" altLang="zh-CN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zhí</a:t>
            </a:r>
            <a:r>
              <a:rPr kumimoji="0" lang="zh-CN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之为害在一时，盗丘之遗祸及万世”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。这些批判在当时看来不无道理，但情绪化、夸张化的言论色彩，不免使孔子形象受到严重“丑化”。</a:t>
            </a:r>
            <a:endParaRPr kumimoji="0" lang="zh-CN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15719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孔子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在中国历史上的</a:t>
            </a:r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形象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为什么会如此多</a:t>
            </a:r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变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？</a:t>
            </a:r>
            <a:endParaRPr lang="zh-CN" altLang="en-US" sz="2400" dirty="0">
              <a:solidFill>
                <a:srgbClr val="8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1520" y="5805264"/>
            <a:ext cx="8640960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社会存在决定社会意识，社会意识是社会存在的反映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19" y="5805264"/>
            <a:ext cx="86416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孔子形象的变化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是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不同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时代社会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政治变迁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反映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19" y="5148191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中国开始近代化转型，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统治思想与反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封建进步思想的激烈冲击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2000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1520" y="1205753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社会处于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大变革时期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，儒学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尚未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成为主导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思想。</a:t>
            </a:r>
            <a:endParaRPr lang="en-US" altLang="zh-CN" sz="2000" b="1" dirty="0" smtClean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519" y="548680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春秋战国时期</a:t>
            </a:r>
            <a:endParaRPr lang="en-US" altLang="zh-CN" sz="2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19" y="1862826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汉唐时期</a:t>
            </a:r>
            <a:endParaRPr lang="en-US" altLang="zh-CN" sz="20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1519" y="2519899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儒学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被奉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为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封建正统思想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</a:t>
            </a:r>
            <a:r>
              <a:rPr lang="zh-CN" altLang="en-US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学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主流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地位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得到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确立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并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巩固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b="1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32138" y="548680"/>
            <a:ext cx="36001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圣化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与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矮化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并存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32138" y="1862826"/>
            <a:ext cx="2880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正统化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 和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神化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1519" y="3176972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宋</a:t>
            </a:r>
            <a:r>
              <a:rPr lang="zh-CN" altLang="en-US" sz="2000" b="1" dirty="0" smtClean="0">
                <a:latin typeface="微软雅黑" pitchFamily="34" charset="-122"/>
                <a:ea typeface="微软雅黑" pitchFamily="34" charset="-122"/>
              </a:rPr>
              <a:t>至</a:t>
            </a:r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明清</a:t>
            </a:r>
            <a:r>
              <a:rPr lang="zh-CN" altLang="en-US" sz="2000" b="1" dirty="0" smtClean="0">
                <a:latin typeface="微软雅黑" pitchFamily="34" charset="-122"/>
                <a:ea typeface="微软雅黑" pitchFamily="34" charset="-122"/>
              </a:rPr>
              <a:t>时期</a:t>
            </a:r>
            <a:endParaRPr lang="zh-CN" altLang="en-US" sz="2000" dirty="0"/>
          </a:p>
        </p:txBody>
      </p:sp>
      <p:sp>
        <p:nvSpPr>
          <p:cNvPr id="12" name="矩形 11"/>
          <p:cNvSpPr/>
          <p:nvPr/>
        </p:nvSpPr>
        <p:spPr>
          <a:xfrm>
            <a:off x="3132138" y="3176972"/>
            <a:ext cx="14398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僵化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1519" y="3834045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朱熹理学主张存天理灭人欲，使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学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趋于保守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，心学则使儒学进一步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僵化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b="1" dirty="0" smtClean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1520" y="4491118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zh-CN" sz="20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近代社会</a:t>
            </a:r>
            <a:r>
              <a:rPr lang="zh-CN" altLang="zh-CN" sz="20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转型</a:t>
            </a:r>
            <a:r>
              <a:rPr lang="zh-CN" altLang="en-US" sz="20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时期</a:t>
            </a:r>
            <a:endParaRPr lang="zh-CN" altLang="en-US" sz="2000" dirty="0"/>
          </a:p>
        </p:txBody>
      </p:sp>
      <p:sp>
        <p:nvSpPr>
          <p:cNvPr id="15" name="矩形 14"/>
          <p:cNvSpPr/>
          <p:nvPr/>
        </p:nvSpPr>
        <p:spPr>
          <a:xfrm>
            <a:off x="3132138" y="4491118"/>
            <a:ext cx="57603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丑化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“维新化”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与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圣化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交错并存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1844824"/>
            <a:ext cx="8640960" cy="4417363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吴国大夫曾向孔门弟子子贡发问：你老师莫非是圣人吗？为什么如此多才多艺呢？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子贡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回答道：上天赋予他做圣人的资质，所以他又多才多艺。这里子贡把孔子赞美成“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天纵之将圣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”，首次把孔子的形象定位成天赋“圣人”。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一百多年后，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孟子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对孔子作了高度评价，指出：“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自有生民以来，未有孔子也。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”意思是说自有人类以来，没有比孔子更伟大的。孟子认为“行一不义，杀一不辜，而得天下”，孔子“皆不为也”（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孟子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公孙丑上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）。古代圣人有许多不同的侧面，而在孟子看来，孔子身上凝聚了圣人的各方面的优点，是古代圣人的“集大成”者。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1520" y="548680"/>
            <a:ext cx="8640959" cy="101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ts val="3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第一种形象是“圣化”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。一介布衣的孔子被初步塑造成圣人，中间大概经历了四五百年的过程。</a:t>
            </a:r>
            <a:endParaRPr lang="en-US" altLang="zh-CN" sz="24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251299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在孔子被“圣化”的过程中，大史学家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司马迁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推波助澜，起了非常大的作用。他说：“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天下君王至于贤人众矣，当时则荣，没则已焉。孔子布衣，传十余世，学者宗之。自天子王侯，中国言六艺者折中于夫子，可谓至圣矣。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”（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孔子世家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）这是说自帝王至学者，如果要探讨以六经为核心的知识学问，皆以孔子的观点作为是非标准。援此而论，司马迁就认定孔子是最伟大的圣人（至圣）了。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342900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第二种形象是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孔子可以说是自老子开始。</a:t>
            </a:r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251520" y="4149080"/>
            <a:ext cx="8640960" cy="214417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孔子当年西行，向老子问礼。老子认为周礼的创始人周公早已死了，要复周礼必须要估量时代潮流是否允许。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老子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告诫说：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去子之骄气与多欲，态色与淫志，是皆无益于子之身。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（《史记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.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老子列传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）这说明孔子身上有两大不足：趾高气扬的神态（骄气、态色），过多的欲望与理想（多欲、淫志）。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572705"/>
            <a:ext cx="8640960" cy="571258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孔子世家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的记载中，有许多同时代的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隐士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对于“知其不可为而为之”的孔子极尽嘲笑“矮化”之能事。或讽刺他“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四体不勤，五谷不分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”；或嘲笑他“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自腰以下不及禹三寸，垒垒若丧家之犬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”；或策反孔子的学生：与其追随“避人之士”（指孔子），不如跟随避世之士（指隐士）；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庄子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德充符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塑造了一个肢体残缺名叫“叔山无趾”的人物，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向孔子求教并进而论道，最后使得孔子甘拜下风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 自惭形秽。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lv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道家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“矮化”孔子在历史上是有传统的。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列子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汤问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编造了一个故事：孔子东游，看见两个小孩在辩论早晨的太阳和中午的太阳哪个离我们近？双方从形状、温度出发各执一词，究竟谁对谁错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，孔子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不能决也，两小儿笑曰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孰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为汝多知也？”孔子不是圣人吗？按照宋儒朱熹的说法：“圣贤无所不通，无所不能，哪个事理会不得？”但是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无所不知的圣人对小孩的疑问也不能回答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，这不能不说是一种巧妙的讽刺。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1844824"/>
            <a:ext cx="8640960" cy="440453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董仲舒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称：“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大一统者，天地之常经，古今之通谊（义）也。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......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诸不在六艺之科，孔子之术者，皆绝其道，勿使并进。邪辟之说灭息 ，然后统纪可一，而法度可明，民知所从矣。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 董仲舒借助国家机器的力量，把孔子思想置于至高无上的地位，来强行统一天下人的思想，使之成为一种国家的意识形态。董仲舒极力推崇孔子所作的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一书，认为“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之道，大得之则王，小得之则霸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一书具有“大一统”的观点，追求“六合同风，九州共贯”，包含了国家政治版图与意识形态的双重统一。因此，统治者掌握了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一书的思想本质，就可以称王天下，至少也可以称霸天下。孔子到了汉代，在国家政治思想领域已树立了合法正统的形象：他的著作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是治理天下的一面镜子，孔子本人则是王者之师。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第三种形象是“正统化”。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自从汉代董仲舒提出罢黜百家、独尊儒术的主张以来，孔子的形象就逐渐趋于正统化。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2132856"/>
            <a:ext cx="8640960" cy="4154471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春秋纬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演孔图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孝经援神契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等书中，从孔子的出生、相貌至行为方式进行了一系列精心编造的“神化”：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、孔子并非是俗人凡胎，他诞生于人神交合之中。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孔子父母“祷尼丘山，感黑龙之精，以生仲尼”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 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2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、孔子生有异相殊表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：“孔子长十尺，海口，尼首，方面，月角日准，河目龙鞭，斗唇昌颜”，“手垂过膝，耳垂珠庭，眉十二采，目六十四理，立如凤峙，坐如蹲龙”， 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3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、孔子作为奉天承运的“素王”，编撰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孝经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，为后世制定了治理天下的大法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带领七十二位弟子朝拜北斗星，这时天空“白雾摩地，赤虹自上而下化为黄玉，长三尺，上有刻文，孔子跪受而读之，曰：宝文出，刘季握，卯金刀，在轸北，字禾子，天下服。”孔子在此预言刘邦将取代秦王朝而登上帝位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第四种形象是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孔子在汉代除了被官方及御用学者董仲舒等人独尊而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正统化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之外，还受到另一批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公羊学派儒生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的高度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255454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从一定意义上说，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“神化”是对“正统化”的加码，是为了树立孔子更大的权威，把孔子从人性世界的典范提升到神性世界的救世主。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古微书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卷二十五中的一则神话就是个很好的例子：鲁国有个人出海而迷失方向，后来在海上遇到孔子。孔子给他一条手杖，“令闭目乘之归”。此人像哈利波特似地骑在手杖上飞回鲁国，并向鲁王转告孔子的告诫：不久有外敌入侵，应趁早高筑城墙。后来齐国军队兵临城下，但无功而返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3308697"/>
            <a:ext cx="8640960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第五种形象是 </a:t>
            </a:r>
            <a:r>
              <a:rPr lang="zh-CN" altLang="en-US" sz="2400" b="1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lang="zh-CN" altLang="en-US" sz="2400" b="1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经过一千多年的流传，孔子的形象到了宋代就渐渐被理学家所</a:t>
            </a:r>
            <a:r>
              <a:rPr lang="zh-CN" altLang="en-US" sz="2400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lang="zh-CN" altLang="en-US" sz="2400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3600" dirty="0"/>
          </a:p>
        </p:txBody>
      </p:sp>
      <p:sp>
        <p:nvSpPr>
          <p:cNvPr id="4" name="矩形 3"/>
          <p:cNvSpPr/>
          <p:nvPr/>
        </p:nvSpPr>
        <p:spPr>
          <a:xfrm>
            <a:off x="251520" y="4581128"/>
            <a:ext cx="8640960" cy="1733808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从思想史的发展脉络来看，“僵化”是“正统化”难以避免的逻辑结果。宋真宗赵恒亲自去曲阜祭孔，追封孔子为“至圣文宣王”。统治者政治上大力倡导</a:t>
            </a:r>
            <a:r>
              <a:rPr kumimoji="0" lang="zh-CN" altLang="zh-CN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，理学家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就努力把孔子改造成只知维护天理、极力遏止人欲的“僵化”形象。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朱熹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说：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“人之一心，天理存则人欲亡，人欲胜则天理灭”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521493"/>
            <a:ext cx="8640960" cy="5170646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时期的孔子思想丰富多彩，何尝“只是教人存天理，灭人欲”呢？孔子曾经提倡“行有余力，则以学文”，提倡“君子不器”，意即人们应该具有多方面的才能，鼓励人们搞些下棋、射箭有益身心的活动，甚至还赞赏这样的生活态度：暮春三月，穿着春装，集合几位友人去郊外休闲，在河中游游泳，在高台上吹吹风，然后一路吟唱着诗歌归来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然而理学家舍此不论，一定要把孔子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“僵化”成一个干巴巴只会以天理灭人欲的政治说教者。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清代大学者戴震对于理学家的观点严加抨击：“其所谓理者，同于酷吏之所谓法。酷吏以法杀人，后儒以理杀人。”应该说，孔子这种被“僵化”的形象对于后世起到了非常不好的影响。近代以来，孔子思想受到攻击，孔子形象受到“丑化”，皆与此不无关系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1268760"/>
            <a:ext cx="8640960" cy="5016758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晚清康有为搞“戊戌变法”，他需要发掘古代思想资源作为变法的理论支撑。康有为在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孔子改制考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一书中把孔子塑造为维新运动的祖师，认为“六经”是孔子为了“托古改制”，按照自己的政治理想，假托古人尧、舜的言论而亲自写成的作品。那么，孔子为什么要“托古改制”呢？康有为认为孔子以“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布衣改制，事大骇人，故不如与之先王，既不惊人，自可避祸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”。这些言论无疑是康有为的“夫子自道”。康有为想要变法，挽救奄奄一息的清王朝，面对的是一大帮清王朝旧制度的维护者，他只能抬出一个经过改造后的“维新化”的孔子形象与之抗衡。</a:t>
            </a:r>
            <a:endParaRPr kumimoji="0" 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康有为在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春秋笔削大义微言考序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中说：“孔子之道，其本在仁，其理在公，其法在平，其制在文，其体在各明名分，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其用在与时进化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……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故曰孔子‘圣之时者’也。” 康有为在这里再次强化了孔子与时俱进的色彩，塑造了一个“维新化”的孔子形象。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第六种形象是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维新化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animBg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DKQBOErD1gyICMtHmQlAzDbTnAOB3F4RyoBL6+wZQMKM3nD783OFUibkiOWpIokjyJZsC1oZbM1K1aEIZvKJl0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2668</Words>
  <PresentationFormat>全屏显示(4:3)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2021-01-03T05:50:51Z</dcterms:created>
  <dcterms:modified xsi:type="dcterms:W3CDTF">2021-01-03T12:28:39Z</dcterms:modified>
</cp:coreProperties>
</file>