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587" r:id="rId4"/>
    <p:sldId id="590" r:id="rId6"/>
    <p:sldId id="591" r:id="rId7"/>
    <p:sldId id="352" r:id="rId8"/>
    <p:sldId id="496" r:id="rId9"/>
    <p:sldId id="497" r:id="rId10"/>
    <p:sldId id="597" r:id="rId11"/>
    <p:sldId id="494" r:id="rId12"/>
    <p:sldId id="593" r:id="rId13"/>
    <p:sldId id="501" r:id="rId14"/>
    <p:sldId id="500" r:id="rId15"/>
    <p:sldId id="594" r:id="rId16"/>
    <p:sldId id="498" r:id="rId17"/>
    <p:sldId id="499" r:id="rId18"/>
    <p:sldId id="515" r:id="rId19"/>
    <p:sldId id="595" r:id="rId20"/>
    <p:sldId id="502" r:id="rId21"/>
    <p:sldId id="504" r:id="rId22"/>
    <p:sldId id="616" r:id="rId23"/>
    <p:sldId id="503" r:id="rId24"/>
    <p:sldId id="505" r:id="rId25"/>
    <p:sldId id="596" r:id="rId26"/>
  </p:sldIdLst>
  <p:sldSz cx="12190095" cy="685927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131"/>
    <a:srgbClr val="404040"/>
    <a:srgbClr val="222A35"/>
    <a:srgbClr val="BD0000"/>
    <a:srgbClr val="D3794E"/>
    <a:srgbClr val="3F9CA1"/>
    <a:srgbClr val="60C0BE"/>
    <a:srgbClr val="9EA383"/>
    <a:srgbClr val="EF919E"/>
    <a:srgbClr val="BFC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p:scale>
          <a:sx n="55" d="100"/>
          <a:sy n="55" d="100"/>
        </p:scale>
        <p:origin x="-2466" y="-1314"/>
      </p:cViewPr>
      <p:guideLst>
        <p:guide orient="horz" pos="2160"/>
        <p:guide pos="383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10.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F405B1-C22C-4E00-AE05-1497025D70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F405B1-C22C-4E00-AE05-1497025D70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44761BD-3FCB-43B1-A463-2978EA00A9E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095" cy="6859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609521" y="6357825"/>
            <a:ext cx="2844430" cy="365210"/>
          </a:xfrm>
          <a:prstGeom prst="rect">
            <a:avLst/>
          </a:prstGeom>
        </p:spPr>
        <p:txBody>
          <a:bodyPr/>
          <a:lstStyle/>
          <a:p>
            <a:fld id="{3FC42C9F-BA7D-41D7-8EC3-B458C4469965}" type="datetimeFigureOut">
              <a:rPr lang="zh-CN" altLang="en-US" smtClean="0"/>
            </a:fld>
            <a:endParaRPr lang="zh-CN" altLang="en-US"/>
          </a:p>
        </p:txBody>
      </p:sp>
      <p:sp>
        <p:nvSpPr>
          <p:cNvPr id="6" name="页脚占位符 5"/>
          <p:cNvSpPr>
            <a:spLocks noGrp="1"/>
          </p:cNvSpPr>
          <p:nvPr>
            <p:ph type="ftr" sz="quarter" idx="11"/>
          </p:nvPr>
        </p:nvSpPr>
        <p:spPr>
          <a:xfrm>
            <a:off x="4165059" y="6357825"/>
            <a:ext cx="3860297"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7825"/>
            <a:ext cx="2844430" cy="365210"/>
          </a:xfrm>
          <a:prstGeom prst="rect">
            <a:avLst/>
          </a:prstGeom>
        </p:spPr>
        <p:txBody>
          <a:bodyPr/>
          <a:lstStyle/>
          <a:p>
            <a:fld id="{12C9068E-FEF9-420E-815E-F7A978C5E7DB}" type="slidenum">
              <a:rPr lang="zh-CN" altLang="en-US" smtClean="0"/>
            </a:fld>
            <a:endParaRPr lang="zh-CN" altLang="en-US"/>
          </a:p>
        </p:txBody>
      </p:sp>
      <p:pic>
        <p:nvPicPr>
          <p:cNvPr id="8" name="图片 7"/>
          <p:cNvPicPr>
            <a:picLocks noChangeAspect="1"/>
          </p:cNvPicPr>
          <p:nvPr userDrawn="1"/>
        </p:nvPicPr>
        <p:blipFill rotWithShape="1">
          <a:blip r:embed="rId2"/>
          <a:srcRect l="58909" b="50848"/>
          <a:stretch>
            <a:fillRect/>
          </a:stretch>
        </p:blipFill>
        <p:spPr>
          <a:xfrm>
            <a:off x="8171173" y="381577"/>
            <a:ext cx="3591315" cy="6078388"/>
          </a:xfrm>
          <a:prstGeom prst="rect">
            <a:avLst/>
          </a:prstGeom>
        </p:spPr>
      </p:pic>
      <p:pic>
        <p:nvPicPr>
          <p:cNvPr id="9" name="图片 8"/>
          <p:cNvPicPr>
            <a:picLocks noChangeAspect="1"/>
          </p:cNvPicPr>
          <p:nvPr userDrawn="1"/>
        </p:nvPicPr>
        <p:blipFill>
          <a:blip r:embed="rId3"/>
          <a:stretch>
            <a:fillRect/>
          </a:stretch>
        </p:blipFill>
        <p:spPr>
          <a:xfrm>
            <a:off x="426162" y="396050"/>
            <a:ext cx="11337771" cy="6067169"/>
          </a:xfrm>
          <a:prstGeom prst="rect">
            <a:avLst/>
          </a:prstGeom>
        </p:spPr>
      </p:pic>
      <p:pic>
        <p:nvPicPr>
          <p:cNvPr id="10" name="图片 9"/>
          <p:cNvPicPr>
            <a:picLocks noChangeAspect="1"/>
          </p:cNvPicPr>
          <p:nvPr userDrawn="1"/>
        </p:nvPicPr>
        <p:blipFill>
          <a:blip r:embed="rId4"/>
          <a:stretch>
            <a:fillRect/>
          </a:stretch>
        </p:blipFill>
        <p:spPr>
          <a:xfrm flipH="1">
            <a:off x="0" y="-229555"/>
            <a:ext cx="1953080" cy="2296863"/>
          </a:xfrm>
          <a:prstGeom prst="rect">
            <a:avLst/>
          </a:prstGeom>
        </p:spPr>
      </p:pic>
      <p:sp>
        <p:nvSpPr>
          <p:cNvPr id="14" name="矩形 9"/>
          <p:cNvSpPr/>
          <p:nvPr userDrawn="1"/>
        </p:nvSpPr>
        <p:spPr>
          <a:xfrm>
            <a:off x="428259" y="802389"/>
            <a:ext cx="551815" cy="2529840"/>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latin typeface="楷体" panose="02010609060101010101" charset="-122"/>
                <a:ea typeface="楷体" panose="02010609060101010101" charset="-122"/>
                <a:sym typeface="微软雅黑" panose="020B0503020204020204" pitchFamily="34" charset="-122"/>
              </a:rPr>
              <a:t>请在此处输入标题</a:t>
            </a:r>
            <a:endParaRPr lang="zh-CN" altLang="en-US" sz="2400" dirty="0">
              <a:latin typeface="楷体" panose="02010609060101010101" charset="-122"/>
              <a:ea typeface="楷体" panose="02010609060101010101" charset="-122"/>
            </a:endParaRPr>
          </a:p>
        </p:txBody>
      </p:sp>
      <p:grpSp>
        <p:nvGrpSpPr>
          <p:cNvPr id="15" name="组合 14"/>
          <p:cNvGrpSpPr/>
          <p:nvPr userDrawn="1"/>
        </p:nvGrpSpPr>
        <p:grpSpPr>
          <a:xfrm>
            <a:off x="497807" y="3477427"/>
            <a:ext cx="412750" cy="376651"/>
            <a:chOff x="4764938" y="1417646"/>
            <a:chExt cx="506084" cy="461665"/>
          </a:xfrm>
        </p:grpSpPr>
        <p:pic>
          <p:nvPicPr>
            <p:cNvPr id="16" name="图片 15"/>
            <p:cNvPicPr>
              <a:picLocks noChangeAspect="1"/>
            </p:cNvPicPr>
            <p:nvPr/>
          </p:nvPicPr>
          <p:blipFill>
            <a:blip r:embed="rId5"/>
            <a:stretch>
              <a:fillRect/>
            </a:stretch>
          </p:blipFill>
          <p:spPr>
            <a:xfrm>
              <a:off x="4796207" y="1430152"/>
              <a:ext cx="423493" cy="449159"/>
            </a:xfrm>
            <a:prstGeom prst="rect">
              <a:avLst/>
            </a:prstGeom>
          </p:spPr>
        </p:pic>
        <p:sp>
          <p:nvSpPr>
            <p:cNvPr id="17" name="矩形 13"/>
            <p:cNvSpPr>
              <a:spLocks noChangeArrowheads="1"/>
            </p:cNvSpPr>
            <p:nvPr/>
          </p:nvSpPr>
          <p:spPr bwMode="auto">
            <a:xfrm>
              <a:off x="4764938" y="1417646"/>
              <a:ext cx="506084" cy="45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E90012"/>
                  </a:solidFill>
                  <a:latin typeface="叶根友新篆简体08" panose="02010601030101010101" pitchFamily="2" charset="-122"/>
                  <a:ea typeface="叶根友新篆简体08" panose="02010601030101010101" pitchFamily="2" charset="-122"/>
                </a:rPr>
                <a:t>贰</a:t>
              </a:r>
              <a:endParaRPr lang="zh-CN" altLang="en-US" sz="1800" b="1" dirty="0">
                <a:solidFill>
                  <a:srgbClr val="E90012"/>
                </a:solidFill>
                <a:latin typeface="叶根友新篆简体08" panose="02010601030101010101" pitchFamily="2" charset="-122"/>
                <a:ea typeface="叶根友新篆简体08"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fld>
            <a:endParaRPr lang="zh-CN" altLang="en-US" sz="210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1" name="TextBox 10"/>
          <p:cNvSpPr txBox="1"/>
          <p:nvPr userDrawn="1"/>
        </p:nvSpPr>
        <p:spPr>
          <a:xfrm>
            <a:off x="2632323" y="5561948"/>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6.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146" y="-79840"/>
            <a:ext cx="6995803" cy="6995803"/>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20" t="21501" r="3607" b="24511"/>
          <a:stretch>
            <a:fillRect/>
          </a:stretch>
        </p:blipFill>
        <p:spPr>
          <a:xfrm>
            <a:off x="-2540" y="2343150"/>
            <a:ext cx="12263120" cy="2516505"/>
          </a:xfrm>
          <a:prstGeom prst="rect">
            <a:avLst/>
          </a:prstGeom>
          <a:effectLst>
            <a:outerShdw blurRad="203200" sx="99000" sy="99000" algn="ctr" rotWithShape="0">
              <a:prstClr val="black"/>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a:off x="11017885"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24" name="文本框 23"/>
          <p:cNvSpPr txBox="1"/>
          <p:nvPr/>
        </p:nvSpPr>
        <p:spPr>
          <a:xfrm>
            <a:off x="3020520" y="-1630604"/>
            <a:ext cx="868680" cy="368300"/>
          </a:xfrm>
          <a:prstGeom prst="rect">
            <a:avLst/>
          </a:prstGeom>
          <a:noFill/>
        </p:spPr>
        <p:txBody>
          <a:bodyPr wrap="none" rtlCol="0">
            <a:spAutoFit/>
          </a:bodyPr>
          <a:lstStyle/>
          <a:p>
            <a:r>
              <a:rPr lang="zh-CN" altLang="en-US" dirty="0"/>
              <a:t>延迟符</a:t>
            </a:r>
            <a:endParaRPr lang="zh-CN" altLang="en-US"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flipH="1">
            <a:off x="1270"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3" name="TextBox 5"/>
          <p:cNvSpPr txBox="1"/>
          <p:nvPr/>
        </p:nvSpPr>
        <p:spPr>
          <a:xfrm>
            <a:off x="789305" y="2736850"/>
            <a:ext cx="10419715" cy="110680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中国古代、近现代对外交往</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14:presetBounceEnd="57000">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14:bounceEnd="57000">
                                          <p:cBhvr additive="base">
                                            <p:cTn id="9" dur="1000" fill="hold"/>
                                            <p:tgtEl>
                                              <p:spTgt spid="5"/>
                                            </p:tgtEl>
                                            <p:attrNameLst>
                                              <p:attrName>ppt_x</p:attrName>
                                            </p:attrNameLst>
                                          </p:cBhvr>
                                          <p:tavLst>
                                            <p:tav tm="0">
                                              <p:val>
                                                <p:strVal val="#ppt_x"/>
                                              </p:val>
                                            </p:tav>
                                            <p:tav tm="100000">
                                              <p:val>
                                                <p:strVal val="#ppt_x"/>
                                              </p:val>
                                            </p:tav>
                                          </p:tavLst>
                                        </p:anim>
                                        <p:anim calcmode="lin" valueType="num" p14:bounceEnd="57000">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14:presetBounceEnd="57000">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14:bounceEnd="57000">
                                          <p:cBhvr additive="base">
                                            <p:cTn id="13" dur="1000" fill="hold"/>
                                            <p:tgtEl>
                                              <p:spTgt spid="11"/>
                                            </p:tgtEl>
                                            <p:attrNameLst>
                                              <p:attrName>ppt_x</p:attrName>
                                            </p:attrNameLst>
                                          </p:cBhvr>
                                          <p:tavLst>
                                            <p:tav tm="0">
                                              <p:val>
                                                <p:strVal val="1+#ppt_w/2"/>
                                              </p:val>
                                            </p:tav>
                                            <p:tav tm="100000">
                                              <p:val>
                                                <p:strVal val="#ppt_x"/>
                                              </p:val>
                                            </p:tav>
                                          </p:tavLst>
                                        </p:anim>
                                        <p:anim calcmode="lin" valueType="num" p14:bounceEnd="57000">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2166" name="表格 2602165"/>
          <p:cNvGraphicFramePr/>
          <p:nvPr/>
        </p:nvGraphicFramePr>
        <p:xfrm>
          <a:off x="311150" y="1438275"/>
          <a:ext cx="11685588" cy="5341938"/>
        </p:xfrm>
        <a:graphic>
          <a:graphicData uri="http://schemas.openxmlformats.org/drawingml/2006/table">
            <a:tbl>
              <a:tblPr/>
              <a:tblGrid>
                <a:gridCol w="996950"/>
                <a:gridCol w="1912938"/>
                <a:gridCol w="4394200"/>
                <a:gridCol w="43815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清政府</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鸦片战争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1840-1842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中英签订</a:t>
                      </a:r>
                      <a:endParaRPr lang="zh-CN" altLang="en-US" sz="2600" b="1" dirty="0">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中国开始沦为半殖民地半封建社会</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第二次鸦片战争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1858</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与俄、美、英、法签订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天津条约</a:t>
                      </a:r>
                      <a:r>
                        <a:rPr lang="en-US" altLang="zh-CN" sz="2600" b="1" dirty="0">
                          <a:latin typeface="宋体" panose="02010600030101010101" pitchFamily="2" charset="-122"/>
                          <a:cs typeface="Times New Roman" panose="02020603050405020304" pitchFamily="18" charset="0"/>
                        </a:rPr>
                        <a:t>》;1860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与英、法、俄签订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北京条约</a:t>
                      </a:r>
                      <a:r>
                        <a:rPr lang="en-US" altLang="zh-CN" sz="2600" b="1">
                          <a:latin typeface="宋体" panose="02010600030101010101" pitchFamily="2" charset="-122"/>
                          <a:cs typeface="Times New Roman" panose="02020603050405020304" pitchFamily="18" charset="0"/>
                        </a:rPr>
                        <a:t>》</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中国半殖民地化程度进一步加深</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甲午中日战争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1894-1895</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中日签订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大大加深了中国半殖民地化程度</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八国联军</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侵华战争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1900-1901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中国与十一</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国签订</a:t>
                      </a: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中国完全沦为半殖民地半</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封建社会</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完全成</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为西方列强统治中国的工</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具</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变成了“洋人的朝廷”</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02167" name="文本框 2602166"/>
          <p:cNvSpPr txBox="1"/>
          <p:nvPr/>
        </p:nvSpPr>
        <p:spPr>
          <a:xfrm>
            <a:off x="4311650" y="236156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南京条约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68" name="文本框 2602167"/>
          <p:cNvSpPr txBox="1"/>
          <p:nvPr/>
        </p:nvSpPr>
        <p:spPr>
          <a:xfrm>
            <a:off x="3301365" y="458152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马关条约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69" name="文本框 2602168"/>
          <p:cNvSpPr txBox="1"/>
          <p:nvPr/>
        </p:nvSpPr>
        <p:spPr>
          <a:xfrm>
            <a:off x="4311650" y="5889625"/>
            <a:ext cx="2197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辛丑条约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02170" name="文本框 2602169"/>
          <p:cNvSpPr txBox="1"/>
          <p:nvPr/>
        </p:nvSpPr>
        <p:spPr>
          <a:xfrm>
            <a:off x="8937625" y="5495925"/>
            <a:ext cx="17335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清政府</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02167"/>
                                        </p:tgtEl>
                                        <p:attrNameLst>
                                          <p:attrName>style.visibility</p:attrName>
                                        </p:attrNameLst>
                                      </p:cBhvr>
                                      <p:to>
                                        <p:strVal val="visible"/>
                                      </p:to>
                                    </p:set>
                                    <p:animEffect transition="in" filter="blinds(horizontal)">
                                      <p:cBhvr>
                                        <p:cTn id="7" dur="500"/>
                                        <p:tgtEl>
                                          <p:spTgt spid="26021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02168"/>
                                        </p:tgtEl>
                                        <p:attrNameLst>
                                          <p:attrName>style.visibility</p:attrName>
                                        </p:attrNameLst>
                                      </p:cBhvr>
                                      <p:to>
                                        <p:strVal val="visible"/>
                                      </p:to>
                                    </p:set>
                                    <p:animEffect transition="in" filter="blinds(horizontal)">
                                      <p:cBhvr>
                                        <p:cTn id="12" dur="500"/>
                                        <p:tgtEl>
                                          <p:spTgt spid="26021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02169"/>
                                        </p:tgtEl>
                                        <p:attrNameLst>
                                          <p:attrName>style.visibility</p:attrName>
                                        </p:attrNameLst>
                                      </p:cBhvr>
                                      <p:to>
                                        <p:strVal val="visible"/>
                                      </p:to>
                                    </p:set>
                                    <p:animEffect transition="in" filter="blinds(horizontal)">
                                      <p:cBhvr>
                                        <p:cTn id="17" dur="500"/>
                                        <p:tgtEl>
                                          <p:spTgt spid="26021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02170"/>
                                        </p:tgtEl>
                                        <p:attrNameLst>
                                          <p:attrName>style.visibility</p:attrName>
                                        </p:attrNameLst>
                                      </p:cBhvr>
                                      <p:to>
                                        <p:strVal val="visible"/>
                                      </p:to>
                                    </p:set>
                                    <p:animEffect transition="in" filter="blinds(horizontal)">
                                      <p:cBhvr>
                                        <p:cTn id="22" dur="500"/>
                                        <p:tgtEl>
                                          <p:spTgt spid="260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2167" grpId="0"/>
      <p:bldP spid="2602168" grpId="0"/>
      <p:bldP spid="2602169" grpId="0"/>
      <p:bldP spid="2602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5211" name="表格 2695210"/>
          <p:cNvGraphicFramePr/>
          <p:nvPr>
            <p:custDataLst>
              <p:tags r:id="rId1"/>
            </p:custDataLst>
          </p:nvPr>
        </p:nvGraphicFramePr>
        <p:xfrm>
          <a:off x="311150" y="893763"/>
          <a:ext cx="11685588" cy="5622925"/>
        </p:xfrm>
        <a:graphic>
          <a:graphicData uri="http://schemas.openxmlformats.org/drawingml/2006/table">
            <a:tbl>
              <a:tblPr/>
              <a:tblGrid>
                <a:gridCol w="996950"/>
                <a:gridCol w="6307138"/>
                <a:gridCol w="43815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北洋军阀</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政府时期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巴黎和会中国外交的失败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引发了</a:t>
                      </a:r>
                      <a:r>
                        <a:rPr lang="en-US" altLang="zh-CN" sz="2600" b="1">
                          <a:latin typeface="宋体" panose="02010600030101010101" pitchFamily="2" charset="-122"/>
                          <a:cs typeface="Times New Roman" panose="02020603050405020304" pitchFamily="18" charset="0"/>
                        </a:rPr>
                        <a:t>_____</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参加华盛顿会议</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不但没有获</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得战后利益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反而成为会议上最大的受</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害国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体现了“弱国无外交”</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中国的主权进一步遭到践踏</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7138">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国民</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政府</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签署</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联合国家宣言</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加入国际反法西斯联盟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雅尔塔会议上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美国背着中国政府同意承认外蒙古自治</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以租借旅顺港为条件换取苏联出兵及对日作战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开罗宣言</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波茨坦公告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申明日本窃取的中国领土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必须归还中国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中国的国际地位有所提高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但主权仍时有遭</a:t>
                      </a:r>
                      <a:endParaRPr lang="zh-CN" altLang="en-US" sz="2600" b="1" dirty="0">
                        <a:latin typeface="宋体" panose="02010600030101010101" pitchFamily="2" charset="-122"/>
                        <a:cs typeface="Times New Roman" panose="02020603050405020304" pitchFamily="18" charset="0"/>
                      </a:endParaRPr>
                    </a:p>
                    <a:p>
                      <a:pPr marL="0" lvl="0" indent="0"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侵犯的现象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l">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国共合作抗日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取得了抗日战争的伟大胜利</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l">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洗雪了民族耻辱</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维护了民族尊严</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5212" name="文本框 2695211"/>
          <p:cNvSpPr txBox="1"/>
          <p:nvPr/>
        </p:nvSpPr>
        <p:spPr>
          <a:xfrm>
            <a:off x="5786438" y="1431925"/>
            <a:ext cx="17367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五四</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5213" name="文本框 2695212"/>
          <p:cNvSpPr txBox="1"/>
          <p:nvPr/>
        </p:nvSpPr>
        <p:spPr>
          <a:xfrm>
            <a:off x="661988" y="1838325"/>
            <a:ext cx="30194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爱国运动</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5212"/>
                                        </p:tgtEl>
                                        <p:attrNameLst>
                                          <p:attrName>style.visibility</p:attrName>
                                        </p:attrNameLst>
                                      </p:cBhvr>
                                      <p:to>
                                        <p:strVal val="visible"/>
                                      </p:to>
                                    </p:set>
                                    <p:animEffect transition="in" filter="blinds(horizontal)">
                                      <p:cBhvr>
                                        <p:cTn id="7" dur="500"/>
                                        <p:tgtEl>
                                          <p:spTgt spid="26952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95213"/>
                                        </p:tgtEl>
                                        <p:attrNameLst>
                                          <p:attrName>style.visibility</p:attrName>
                                        </p:attrNameLst>
                                      </p:cBhvr>
                                      <p:to>
                                        <p:strVal val="visible"/>
                                      </p:to>
                                    </p:set>
                                    <p:animEffect transition="in" filter="blinds(horizontal)">
                                      <p:cBhvr>
                                        <p:cTn id="10" dur="500"/>
                                        <p:tgtEl>
                                          <p:spTgt spid="269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5212" grpId="0"/>
      <p:bldP spid="26952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叁</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803775" y="2780030"/>
            <a:ext cx="4841240" cy="783590"/>
          </a:xfrm>
          <a:prstGeom prst="rect">
            <a:avLst/>
          </a:prstGeom>
          <a:noFill/>
        </p:spPr>
        <p:txBody>
          <a:bodyPr wrap="square" rtlCol="0">
            <a:spAutoFit/>
          </a:bodyPr>
          <a:lstStyle/>
          <a:p>
            <a:r>
              <a:rPr lang="zh-CN" altLang="en-US" sz="4500" dirty="0">
                <a:latin typeface="宋体" panose="02010600030101010101" pitchFamily="2" charset="-122"/>
                <a:ea typeface="宋体" panose="02010600030101010101" pitchFamily="2" charset="-122"/>
                <a:sym typeface="+mn-ea"/>
              </a:rPr>
              <a:t>中国现代对外交往</a:t>
            </a:r>
            <a:endParaRPr lang="zh-CN" altLang="en-US" sz="450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8993" name="表格 2638992"/>
          <p:cNvGraphicFramePr/>
          <p:nvPr>
            <p:custDataLst>
              <p:tags r:id="rId1"/>
            </p:custDataLst>
          </p:nvPr>
        </p:nvGraphicFramePr>
        <p:xfrm>
          <a:off x="225425" y="1593850"/>
          <a:ext cx="11726863" cy="3125788"/>
        </p:xfrm>
        <a:graphic>
          <a:graphicData uri="http://schemas.openxmlformats.org/drawingml/2006/table">
            <a:tbl>
              <a:tblPr/>
              <a:tblGrid>
                <a:gridCol w="1614170"/>
                <a:gridCol w="2945130"/>
                <a:gridCol w="7167563"/>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2">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中华人民共和国</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成立初期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独立自主的</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和平外交政策</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与苏联等</a:t>
                      </a:r>
                      <a:r>
                        <a:rPr lang="en-US" altLang="zh-CN" sz="2600" b="1" dirty="0">
                          <a:latin typeface="宋体" panose="02010600030101010101" pitchFamily="2" charset="-122"/>
                          <a:cs typeface="Times New Roman" panose="02020603050405020304" pitchFamily="18" charset="0"/>
                        </a:rPr>
                        <a:t>17</a:t>
                      </a:r>
                      <a:r>
                        <a:rPr lang="zh-CN" altLang="en-US" sz="2600" b="1" dirty="0">
                          <a:latin typeface="宋体" panose="02010600030101010101" pitchFamily="2" charset="-122"/>
                          <a:cs typeface="Times New Roman" panose="02020603050405020304" pitchFamily="18" charset="0"/>
                        </a:rPr>
                        <a:t>个国家建立外交关系</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世纪</a:t>
                      </a:r>
                      <a:r>
                        <a:rPr lang="en-US" altLang="zh-CN" sz="2600" b="1" dirty="0">
                          <a:latin typeface="宋体" panose="02010600030101010101" pitchFamily="2" charset="-122"/>
                          <a:cs typeface="Times New Roman" panose="02020603050405020304" pitchFamily="18" charset="0"/>
                        </a:rPr>
                        <a:t>50</a:t>
                      </a:r>
                      <a:r>
                        <a:rPr lang="zh-CN" altLang="en-US" sz="2600" b="1" dirty="0">
                          <a:latin typeface="宋体" panose="02010600030101010101" pitchFamily="2" charset="-122"/>
                          <a:cs typeface="Times New Roman" panose="02020603050405020304" pitchFamily="18" charset="0"/>
                        </a:rPr>
                        <a:t>年代</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和平共处五项原则</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1953</a:t>
                      </a:r>
                      <a:r>
                        <a:rPr lang="zh-CN" altLang="en-US" sz="2600" b="1" dirty="0">
                          <a:latin typeface="宋体" panose="02010600030101010101" pitchFamily="2" charset="-122"/>
                          <a:cs typeface="Times New Roman" panose="02020603050405020304" pitchFamily="18" charset="0"/>
                        </a:rPr>
                        <a:t>年底</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周恩来在接见印度代表团时</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首次</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提出</a:t>
                      </a:r>
                      <a:r>
                        <a:rPr lang="en-US" altLang="zh-CN" sz="2600" b="1" dirty="0">
                          <a:latin typeface="宋体" panose="02010600030101010101" pitchFamily="2" charset="-122"/>
                          <a:cs typeface="Times New Roman" panose="02020603050405020304" pitchFamily="18" charset="0"/>
                        </a:rPr>
                        <a:t>_________________,</a:t>
                      </a:r>
                      <a:r>
                        <a:rPr lang="zh-CN" altLang="en-US" sz="2600" b="1" dirty="0">
                          <a:latin typeface="宋体" panose="02010600030101010101" pitchFamily="2" charset="-122"/>
                          <a:cs typeface="Times New Roman" panose="02020603050405020304" pitchFamily="18" charset="0"/>
                        </a:rPr>
                        <a:t>成为处理国与国关系</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的基本原则</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38994" name="文本框 2638993"/>
          <p:cNvSpPr txBox="1"/>
          <p:nvPr/>
        </p:nvSpPr>
        <p:spPr>
          <a:xfrm>
            <a:off x="5089525" y="3857625"/>
            <a:ext cx="37782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和平共处五项原则</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8994"/>
                                        </p:tgtEl>
                                        <p:attrNameLst>
                                          <p:attrName>style.visibility</p:attrName>
                                        </p:attrNameLst>
                                      </p:cBhvr>
                                      <p:to>
                                        <p:strVal val="visible"/>
                                      </p:to>
                                    </p:set>
                                    <p:animEffect transition="in" filter="blinds(horizontal)">
                                      <p:cBhvr>
                                        <p:cTn id="7" dur="500"/>
                                        <p:tgtEl>
                                          <p:spTgt spid="2638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89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6232" name="表格 2696231"/>
          <p:cNvGraphicFramePr/>
          <p:nvPr>
            <p:custDataLst>
              <p:tags r:id="rId1"/>
            </p:custDataLst>
          </p:nvPr>
        </p:nvGraphicFramePr>
        <p:xfrm>
          <a:off x="225425" y="1593850"/>
          <a:ext cx="11726863" cy="4432300"/>
        </p:xfrm>
        <a:graphic>
          <a:graphicData uri="http://schemas.openxmlformats.org/drawingml/2006/table">
            <a:tbl>
              <a:tblPr/>
              <a:tblGrid>
                <a:gridCol w="1455420"/>
                <a:gridCol w="3083243"/>
                <a:gridCol w="71882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2">
                <a:tc rowSpan="3">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世纪</a:t>
                      </a:r>
                      <a:r>
                        <a:rPr lang="en-US" altLang="zh-CN" sz="2600" b="1" dirty="0">
                          <a:latin typeface="宋体" panose="02010600030101010101" pitchFamily="2" charset="-122"/>
                          <a:cs typeface="Times New Roman" panose="02020603050405020304" pitchFamily="18" charset="0"/>
                        </a:rPr>
                        <a:t>70</a:t>
                      </a:r>
                      <a:r>
                        <a:rPr lang="zh-CN" altLang="en-US" sz="2600" b="1" dirty="0">
                          <a:latin typeface="宋体" panose="02010600030101010101" pitchFamily="2" charset="-122"/>
                          <a:cs typeface="Times New Roman" panose="02020603050405020304" pitchFamily="18" charset="0"/>
                        </a:rPr>
                        <a:t>年代</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恢复在联合国的</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合法席位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第</a:t>
                      </a:r>
                      <a:r>
                        <a:rPr lang="en-US" altLang="zh-CN" sz="2600" b="1" dirty="0">
                          <a:latin typeface="宋体" panose="02010600030101010101" pitchFamily="2" charset="-122"/>
                          <a:cs typeface="Times New Roman" panose="02020603050405020304" pitchFamily="18" charset="0"/>
                        </a:rPr>
                        <a:t>___</a:t>
                      </a:r>
                      <a:r>
                        <a:rPr lang="zh-CN" altLang="en-US" sz="2600" b="1" dirty="0">
                          <a:latin typeface="宋体" panose="02010600030101010101" pitchFamily="2" charset="-122"/>
                          <a:cs typeface="Times New Roman" panose="02020603050405020304" pitchFamily="18" charset="0"/>
                        </a:rPr>
                        <a:t>届联合国大会上恢复了中国在联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合国的一切合法权利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是中国外交的重大胜利</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有利于中国在国际事务中发挥更大的作用</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中美建交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年美国总统</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访华并签署中美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合公报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两国关系开始走向正常化</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年</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中美正式建交</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美国承认只有一个中国</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台湾</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是中国的一部分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中日建交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日本首相田中角荣访华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两国正式建立外交关系</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6233" name="文本框 2696232"/>
          <p:cNvSpPr txBox="1"/>
          <p:nvPr/>
        </p:nvSpPr>
        <p:spPr>
          <a:xfrm>
            <a:off x="6175375" y="2143125"/>
            <a:ext cx="895350"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26</a:t>
            </a:r>
            <a:endParaRPr lang="en-US" altLang="zh-CN" sz="2400" dirty="0">
              <a:solidFill>
                <a:srgbClr val="FF0000"/>
              </a:solidFill>
              <a:latin typeface="方正粗黑宋简体" panose="02000000000000000000" charset="-122"/>
              <a:ea typeface="方正粗黑宋简体" panose="02000000000000000000" charset="-122"/>
            </a:endParaRPr>
          </a:p>
        </p:txBody>
      </p:sp>
      <p:sp>
        <p:nvSpPr>
          <p:cNvPr id="2696234" name="文本框 2696233"/>
          <p:cNvSpPr txBox="1"/>
          <p:nvPr/>
        </p:nvSpPr>
        <p:spPr>
          <a:xfrm>
            <a:off x="6826250" y="3451225"/>
            <a:ext cx="19431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尼克松</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6235" name="文本框 2696234"/>
          <p:cNvSpPr txBox="1"/>
          <p:nvPr/>
        </p:nvSpPr>
        <p:spPr>
          <a:xfrm>
            <a:off x="9893300" y="3857625"/>
            <a:ext cx="1422400"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1979</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6233"/>
                                        </p:tgtEl>
                                        <p:attrNameLst>
                                          <p:attrName>style.visibility</p:attrName>
                                        </p:attrNameLst>
                                      </p:cBhvr>
                                      <p:to>
                                        <p:strVal val="visible"/>
                                      </p:to>
                                    </p:set>
                                    <p:animEffect transition="in" filter="blinds(horizontal)">
                                      <p:cBhvr>
                                        <p:cTn id="7" dur="500"/>
                                        <p:tgtEl>
                                          <p:spTgt spid="26962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6234"/>
                                        </p:tgtEl>
                                        <p:attrNameLst>
                                          <p:attrName>style.visibility</p:attrName>
                                        </p:attrNameLst>
                                      </p:cBhvr>
                                      <p:to>
                                        <p:strVal val="visible"/>
                                      </p:to>
                                    </p:set>
                                    <p:animEffect transition="in" filter="blinds(horizontal)">
                                      <p:cBhvr>
                                        <p:cTn id="12" dur="500"/>
                                        <p:tgtEl>
                                          <p:spTgt spid="26962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6235"/>
                                        </p:tgtEl>
                                        <p:attrNameLst>
                                          <p:attrName>style.visibility</p:attrName>
                                        </p:attrNameLst>
                                      </p:cBhvr>
                                      <p:to>
                                        <p:strVal val="visible"/>
                                      </p:to>
                                    </p:set>
                                    <p:animEffect transition="in" filter="blinds(horizontal)">
                                      <p:cBhvr>
                                        <p:cTn id="17" dur="500"/>
                                        <p:tgtEl>
                                          <p:spTgt spid="269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6233" grpId="0"/>
      <p:bldP spid="2696234" grpId="0"/>
      <p:bldP spid="2696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7245" name="表格 2697244"/>
          <p:cNvGraphicFramePr/>
          <p:nvPr>
            <p:custDataLst>
              <p:tags r:id="rId1"/>
            </p:custDataLst>
          </p:nvPr>
        </p:nvGraphicFramePr>
        <p:xfrm>
          <a:off x="225425" y="1593850"/>
          <a:ext cx="11726863" cy="3919538"/>
        </p:xfrm>
        <a:graphic>
          <a:graphicData uri="http://schemas.openxmlformats.org/drawingml/2006/table">
            <a:tbl>
              <a:tblPr/>
              <a:tblGrid>
                <a:gridCol w="1623695"/>
                <a:gridCol w="2914968"/>
                <a:gridCol w="71882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时　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7137">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改革开放</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新时期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香港、澳门回归祖国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1984</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中英两国签署联合声明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宣布中华人民共和国政府将于</a:t>
                      </a:r>
                      <a:r>
                        <a:rPr lang="en-US" altLang="zh-CN" sz="2600" b="1" dirty="0">
                          <a:latin typeface="宋体" panose="02010600030101010101" pitchFamily="2" charset="-122"/>
                          <a:cs typeface="Times New Roman" panose="02020603050405020304" pitchFamily="18" charset="0"/>
                        </a:rPr>
                        <a:t>1997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7</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a:t>
                      </a:r>
                      <a:r>
                        <a:rPr lang="zh-CN" altLang="en-US" sz="2600" b="1" dirty="0">
                          <a:latin typeface="宋体" panose="02010600030101010101" pitchFamily="2" charset="-122"/>
                          <a:cs typeface="Times New Roman" panose="02020603050405020304" pitchFamily="18" charset="0"/>
                        </a:rPr>
                        <a:t>日对香港恢复行使主权。</a:t>
                      </a:r>
                      <a:r>
                        <a:rPr lang="en-US" altLang="zh-CN" sz="2600" b="1" dirty="0">
                          <a:latin typeface="宋体" panose="02010600030101010101" pitchFamily="2" charset="-122"/>
                          <a:cs typeface="Times New Roman" panose="02020603050405020304" pitchFamily="18" charset="0"/>
                        </a:rPr>
                        <a:t>1987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中葡两国签署联合声明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宣布中国将于</a:t>
                      </a:r>
                      <a:r>
                        <a:rPr lang="en-US" altLang="zh-CN" sz="2600" b="1" dirty="0">
                          <a:latin typeface="宋体" panose="02010600030101010101" pitchFamily="2" charset="-122"/>
                          <a:cs typeface="Times New Roman" panose="02020603050405020304" pitchFamily="18" charset="0"/>
                        </a:rPr>
                        <a:t>1999</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日对澳门恢复行使主权。</a:t>
                      </a:r>
                      <a:r>
                        <a:rPr lang="en-US" altLang="zh-CN" sz="2600" b="1" dirty="0">
                          <a:latin typeface="宋体" panose="02010600030101010101" pitchFamily="2" charset="-122"/>
                          <a:cs typeface="Times New Roman" panose="02020603050405020304" pitchFamily="18" charset="0"/>
                        </a:rPr>
                        <a:t>1997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7</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香港回归祖国。</a:t>
                      </a:r>
                      <a:r>
                        <a:rPr lang="en-US" altLang="zh-CN" sz="2600" b="1" dirty="0">
                          <a:latin typeface="宋体" panose="02010600030101010101" pitchFamily="2" charset="-122"/>
                          <a:cs typeface="Times New Roman" panose="02020603050405020304" pitchFamily="18" charset="0"/>
                        </a:rPr>
                        <a:t>1999</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20</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澳门回归祖国</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加入世界贸易组织</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2001</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中国加入</a:t>
                      </a:r>
                      <a:r>
                        <a:rPr lang="en-US" altLang="zh-CN" sz="2600" b="1">
                          <a:latin typeface="宋体" panose="02010600030101010101" pitchFamily="2" charset="-122"/>
                          <a:cs typeface="Times New Roman" panose="02020603050405020304" pitchFamily="18" charset="0"/>
                        </a:rPr>
                        <a:t>_____________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7246" name="文本框 2697245"/>
          <p:cNvSpPr txBox="1"/>
          <p:nvPr/>
        </p:nvSpPr>
        <p:spPr>
          <a:xfrm>
            <a:off x="7872413" y="4822825"/>
            <a:ext cx="347027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世界贸易组织</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7246"/>
                                        </p:tgtEl>
                                        <p:attrNameLst>
                                          <p:attrName>style.visibility</p:attrName>
                                        </p:attrNameLst>
                                      </p:cBhvr>
                                      <p:to>
                                        <p:strVal val="visible"/>
                                      </p:to>
                                    </p:set>
                                    <p:animEffect transition="in" filter="blinds(horizontal)">
                                      <p:cBhvr>
                                        <p:cTn id="7" dur="500"/>
                                        <p:tgtEl>
                                          <p:spTgt spid="2697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2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肆</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2" name="矩形 1"/>
          <p:cNvSpPr/>
          <p:nvPr/>
        </p:nvSpPr>
        <p:spPr>
          <a:xfrm>
            <a:off x="5089525" y="2731135"/>
            <a:ext cx="3840480" cy="1198880"/>
          </a:xfrm>
          <a:prstGeom prst="rect">
            <a:avLst/>
          </a:prstGeom>
          <a:noFill/>
          <a:ln>
            <a:noFill/>
          </a:ln>
        </p:spPr>
        <p:txBody>
          <a:bodyPr wrap="none" rtlCol="0" anchor="t">
            <a:spAutoFit/>
          </a:bodyPr>
          <a:p>
            <a:pPr algn="l" defTabSz="1171575"/>
            <a:r>
              <a:rPr lang="zh-CN" altLang="en-US" sz="7200" dirty="0">
                <a:latin typeface="方正粗黑宋简体" panose="02000000000000000000" charset="-122"/>
                <a:ea typeface="方正粗黑宋简体" panose="02000000000000000000" charset="-122"/>
                <a:sym typeface="+mn-ea"/>
              </a:rPr>
              <a:t>中美关系</a:t>
            </a:r>
            <a:endParaRPr lang="zh-CN" altLang="en-US" sz="7200" b="1" dirty="0">
              <a:ln/>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0018" name="表格 2640017"/>
          <p:cNvGraphicFramePr/>
          <p:nvPr>
            <p:custDataLst>
              <p:tags r:id="rId1"/>
            </p:custDataLst>
          </p:nvPr>
        </p:nvGraphicFramePr>
        <p:xfrm>
          <a:off x="334963" y="1574800"/>
          <a:ext cx="11574463" cy="4151313"/>
        </p:xfrm>
        <a:graphic>
          <a:graphicData uri="http://schemas.openxmlformats.org/drawingml/2006/table">
            <a:tbl>
              <a:tblPr/>
              <a:tblGrid>
                <a:gridCol w="1652588"/>
                <a:gridCol w="1712912"/>
                <a:gridCol w="8208963"/>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中华人民</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共和国</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成立前</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第二次世</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界大战前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1856</a:t>
                      </a:r>
                      <a:r>
                        <a:rPr lang="en-US" altLang="zh-CN" sz="2600" b="1">
                          <a:latin typeface="宋体" panose="02010600030101010101" pitchFamily="2" charset="-122"/>
                          <a:ea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1860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,_______________</a:t>
                      </a:r>
                      <a:r>
                        <a:rPr lang="zh-CN" altLang="en-US" sz="2600" b="1" dirty="0">
                          <a:latin typeface="宋体" panose="02010600030101010101" pitchFamily="2" charset="-122"/>
                          <a:cs typeface="Times New Roman" panose="02020603050405020304" pitchFamily="18" charset="0"/>
                        </a:rPr>
                        <a:t>中追随英法侵略中国</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是支持者</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甲午战争后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在中国实行“</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机会均等”</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原则</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美国势力在中国开始膨胀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a:t>
                      </a:r>
                      <a:r>
                        <a:rPr lang="zh-CN" altLang="en-US" sz="2600" b="1" dirty="0">
                          <a:latin typeface="宋体" panose="02010600030101010101" pitchFamily="2" charset="-122"/>
                          <a:cs typeface="Times New Roman" panose="02020603050405020304" pitchFamily="18" charset="0"/>
                        </a:rPr>
                        <a:t>年与其他列强一起发动八国联军侵华战争</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1922</a:t>
                      </a:r>
                      <a:r>
                        <a:rPr lang="zh-CN" altLang="en-US" sz="2600" b="1" dirty="0">
                          <a:latin typeface="宋体" panose="02010600030101010101" pitchFamily="2" charset="-122"/>
                          <a:cs typeface="Times New Roman" panose="02020603050405020304" pitchFamily="18" charset="0"/>
                        </a:rPr>
                        <a:t>年在华盛顿会议上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签订帝国主义共同宰割中国</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40019" name="文本框 2640018"/>
          <p:cNvSpPr txBox="1"/>
          <p:nvPr/>
        </p:nvSpPr>
        <p:spPr>
          <a:xfrm>
            <a:off x="5436870" y="2068195"/>
            <a:ext cx="34734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第二次鸦片战争</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0" name="文本框 2640019"/>
          <p:cNvSpPr txBox="1"/>
          <p:nvPr/>
        </p:nvSpPr>
        <p:spPr>
          <a:xfrm>
            <a:off x="7321550" y="30321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门户开放</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1" name="文本框 2640020"/>
          <p:cNvSpPr txBox="1"/>
          <p:nvPr/>
        </p:nvSpPr>
        <p:spPr>
          <a:xfrm>
            <a:off x="3841750" y="43402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辛丑条约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0022" name="文本框 2640021"/>
          <p:cNvSpPr txBox="1"/>
          <p:nvPr/>
        </p:nvSpPr>
        <p:spPr>
          <a:xfrm>
            <a:off x="4171950" y="5241925"/>
            <a:ext cx="2120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九国公约</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0019"/>
                                        </p:tgtEl>
                                        <p:attrNameLst>
                                          <p:attrName>style.visibility</p:attrName>
                                        </p:attrNameLst>
                                      </p:cBhvr>
                                      <p:to>
                                        <p:strVal val="visible"/>
                                      </p:to>
                                    </p:set>
                                    <p:animEffect transition="in" filter="blinds(horizontal)">
                                      <p:cBhvr>
                                        <p:cTn id="7" dur="500"/>
                                        <p:tgtEl>
                                          <p:spTgt spid="26400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0020"/>
                                        </p:tgtEl>
                                        <p:attrNameLst>
                                          <p:attrName>style.visibility</p:attrName>
                                        </p:attrNameLst>
                                      </p:cBhvr>
                                      <p:to>
                                        <p:strVal val="visible"/>
                                      </p:to>
                                    </p:set>
                                    <p:animEffect transition="in" filter="blinds(horizontal)">
                                      <p:cBhvr>
                                        <p:cTn id="12" dur="500"/>
                                        <p:tgtEl>
                                          <p:spTgt spid="26400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0021"/>
                                        </p:tgtEl>
                                        <p:attrNameLst>
                                          <p:attrName>style.visibility</p:attrName>
                                        </p:attrNameLst>
                                      </p:cBhvr>
                                      <p:to>
                                        <p:strVal val="visible"/>
                                      </p:to>
                                    </p:set>
                                    <p:animEffect transition="in" filter="blinds(horizontal)">
                                      <p:cBhvr>
                                        <p:cTn id="17" dur="500"/>
                                        <p:tgtEl>
                                          <p:spTgt spid="26400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40022"/>
                                        </p:tgtEl>
                                        <p:attrNameLst>
                                          <p:attrName>style.visibility</p:attrName>
                                        </p:attrNameLst>
                                      </p:cBhvr>
                                      <p:to>
                                        <p:strVal val="visible"/>
                                      </p:to>
                                    </p:set>
                                    <p:animEffect transition="in" filter="blinds(horizontal)">
                                      <p:cBhvr>
                                        <p:cTn id="22" dur="500"/>
                                        <p:tgtEl>
                                          <p:spTgt spid="264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0019" grpId="0"/>
      <p:bldP spid="2640020" grpId="0"/>
      <p:bldP spid="2640021" grpId="0"/>
      <p:bldP spid="26400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0337" name="表格 2700336"/>
          <p:cNvGraphicFramePr/>
          <p:nvPr>
            <p:custDataLst>
              <p:tags r:id="rId1"/>
            </p:custDataLst>
          </p:nvPr>
        </p:nvGraphicFramePr>
        <p:xfrm>
          <a:off x="196850" y="1676400"/>
          <a:ext cx="11712575" cy="3756025"/>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rowSpan="4">
                  <a:txBody>
                    <a:bodyPr/>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民主革命时期</a:t>
                      </a:r>
                      <a:endParaRPr lang="zh-CN" altLang="en-US" sz="2600" b="1" dirty="0">
                        <a:latin typeface="宋体" panose="02010600030101010101" pitchFamily="2" charset="-122"/>
                        <a:ea typeface="Times New Roman" panose="02020603050405020304" pitchFamily="18" charset="0"/>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4">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全面侵华</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1931</a:t>
                      </a:r>
                      <a:r>
                        <a:rPr lang="zh-CN" altLang="en-US" sz="2600" b="1" dirty="0">
                          <a:latin typeface="宋体" panose="02010600030101010101" pitchFamily="2" charset="-122"/>
                          <a:cs typeface="Times New Roman" panose="02020603050405020304" pitchFamily="18" charset="0"/>
                        </a:rPr>
                        <a:t>年日本发动九一八事变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开始局部侵略中国</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并</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霸占了中国东北三省</a:t>
                      </a:r>
                      <a:r>
                        <a:rPr lang="en-US" altLang="zh-CN" sz="2600" b="1" dirty="0">
                          <a:latin typeface="宋体" panose="02010600030101010101" pitchFamily="2" charset="-122"/>
                          <a:cs typeface="Times New Roman" panose="02020603050405020304" pitchFamily="18" charset="0"/>
                        </a:rPr>
                        <a:t>,1932</a:t>
                      </a:r>
                      <a:r>
                        <a:rPr lang="zh-CN" altLang="en-US" sz="2600" b="1" dirty="0">
                          <a:latin typeface="宋体" panose="02010600030101010101" pitchFamily="2" charset="-122"/>
                          <a:cs typeface="Times New Roman" panose="02020603050405020304" pitchFamily="18" charset="0"/>
                        </a:rPr>
                        <a:t>年设立了伪“</a:t>
                      </a:r>
                      <a:r>
                        <a:rPr lang="en-US" altLang="zh-CN" sz="2600" b="1">
                          <a:latin typeface="宋体" panose="02010600030101010101" pitchFamily="2" charset="-122"/>
                          <a:cs typeface="Times New Roman" panose="02020603050405020304" pitchFamily="18" charset="0"/>
                        </a:rPr>
                        <a:t>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76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1937</a:t>
                      </a:r>
                      <a:r>
                        <a:rPr lang="zh-CN" altLang="en-US" sz="2600" b="1" dirty="0">
                          <a:latin typeface="宋体" panose="02010600030101010101" pitchFamily="2" charset="-122"/>
                          <a:cs typeface="Times New Roman" panose="02020603050405020304" pitchFamily="18" charset="0"/>
                        </a:rPr>
                        <a:t>年日本发动</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全面侵华战争开始</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2762">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1937</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12</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13</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日军进行</a:t>
                      </a:r>
                      <a:r>
                        <a:rPr lang="en-US" altLang="zh-CN" sz="2600" b="1">
                          <a:latin typeface="宋体" panose="02010600030101010101" pitchFamily="2" charset="-122"/>
                          <a:cs typeface="Times New Roman" panose="02020603050405020304" pitchFamily="18" charset="0"/>
                        </a:rPr>
                        <a:t>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8</a:t>
                      </a:r>
                      <a:r>
                        <a:rPr lang="zh-CN" altLang="en-US" sz="2600" b="1" dirty="0">
                          <a:latin typeface="宋体" panose="02010600030101010101" pitchFamily="2" charset="-122"/>
                          <a:cs typeface="Times New Roman" panose="02020603050405020304" pitchFamily="18" charset="0"/>
                        </a:rPr>
                        <a:t>月</a:t>
                      </a:r>
                      <a:r>
                        <a:rPr lang="en-US" altLang="zh-CN" sz="2600" b="1" dirty="0">
                          <a:latin typeface="宋体" panose="02010600030101010101" pitchFamily="2" charset="-122"/>
                          <a:cs typeface="Times New Roman" panose="02020603050405020304" pitchFamily="18" charset="0"/>
                        </a:rPr>
                        <a:t>15</a:t>
                      </a:r>
                      <a:r>
                        <a:rPr lang="zh-CN" altLang="en-US" sz="2600" b="1" dirty="0">
                          <a:latin typeface="宋体" panose="02010600030101010101" pitchFamily="2" charset="-122"/>
                          <a:cs typeface="Times New Roman" panose="02020603050405020304" pitchFamily="18" charset="0"/>
                        </a:rPr>
                        <a:t>日</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日本宣布无条件投降</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中国人民取</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得了抗日战争的伟大胜利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台湾被日本占领</a:t>
                      </a:r>
                      <a:r>
                        <a:rPr lang="en-US" altLang="zh-CN" sz="2600" b="1" dirty="0">
                          <a:latin typeface="宋体" panose="02010600030101010101" pitchFamily="2" charset="-122"/>
                          <a:cs typeface="Times New Roman" panose="02020603050405020304" pitchFamily="18" charset="0"/>
                        </a:rPr>
                        <a:t>50</a:t>
                      </a:r>
                      <a:r>
                        <a:rPr lang="zh-CN" altLang="en-US" sz="2600" b="1" dirty="0">
                          <a:latin typeface="宋体" panose="02010600030101010101" pitchFamily="2" charset="-122"/>
                          <a:cs typeface="Times New Roman" panose="02020603050405020304" pitchFamily="18" charset="0"/>
                        </a:rPr>
                        <a:t>年后</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回到了祖国的怀抱</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700333" name="文本框 2700332"/>
          <p:cNvSpPr txBox="1"/>
          <p:nvPr/>
        </p:nvSpPr>
        <p:spPr>
          <a:xfrm>
            <a:off x="9353550" y="2638425"/>
            <a:ext cx="18669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满洲国</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700334" name="文本框 2700333"/>
          <p:cNvSpPr txBox="1"/>
          <p:nvPr/>
        </p:nvSpPr>
        <p:spPr>
          <a:xfrm>
            <a:off x="6370955" y="3151505"/>
            <a:ext cx="2368550"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七七事变</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700335" name="文本框 2700334"/>
          <p:cNvSpPr txBox="1"/>
          <p:nvPr/>
        </p:nvSpPr>
        <p:spPr>
          <a:xfrm>
            <a:off x="8316913" y="3667125"/>
            <a:ext cx="287337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南京大屠杀</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700336" name="文本框 2700335"/>
          <p:cNvSpPr txBox="1"/>
          <p:nvPr/>
        </p:nvSpPr>
        <p:spPr>
          <a:xfrm>
            <a:off x="3722688" y="4175125"/>
            <a:ext cx="1368425"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1945</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0333"/>
                                        </p:tgtEl>
                                        <p:attrNameLst>
                                          <p:attrName>style.visibility</p:attrName>
                                        </p:attrNameLst>
                                      </p:cBhvr>
                                      <p:to>
                                        <p:strVal val="visible"/>
                                      </p:to>
                                    </p:set>
                                    <p:animEffect transition="in" filter="blinds(horizontal)">
                                      <p:cBhvr>
                                        <p:cTn id="7" dur="500"/>
                                        <p:tgtEl>
                                          <p:spTgt spid="2700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00334"/>
                                        </p:tgtEl>
                                        <p:attrNameLst>
                                          <p:attrName>style.visibility</p:attrName>
                                        </p:attrNameLst>
                                      </p:cBhvr>
                                      <p:to>
                                        <p:strVal val="visible"/>
                                      </p:to>
                                    </p:set>
                                    <p:animEffect transition="in" filter="blinds(horizontal)">
                                      <p:cBhvr>
                                        <p:cTn id="12" dur="500"/>
                                        <p:tgtEl>
                                          <p:spTgt spid="27003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00335"/>
                                        </p:tgtEl>
                                        <p:attrNameLst>
                                          <p:attrName>style.visibility</p:attrName>
                                        </p:attrNameLst>
                                      </p:cBhvr>
                                      <p:to>
                                        <p:strVal val="visible"/>
                                      </p:to>
                                    </p:set>
                                    <p:animEffect transition="in" filter="blinds(horizontal)">
                                      <p:cBhvr>
                                        <p:cTn id="17" dur="500"/>
                                        <p:tgtEl>
                                          <p:spTgt spid="27003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00336"/>
                                        </p:tgtEl>
                                        <p:attrNameLst>
                                          <p:attrName>style.visibility</p:attrName>
                                        </p:attrNameLst>
                                      </p:cBhvr>
                                      <p:to>
                                        <p:strVal val="visible"/>
                                      </p:to>
                                    </p:set>
                                    <p:animEffect transition="in" filter="blinds(horizontal)">
                                      <p:cBhvr>
                                        <p:cTn id="22" dur="500"/>
                                        <p:tgtEl>
                                          <p:spTgt spid="2700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0333" grpId="0"/>
      <p:bldP spid="2700334" grpId="0"/>
      <p:bldP spid="2700335" grpId="0"/>
      <p:bldP spid="27003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zh-CN" sz="12000" dirty="0">
                <a:solidFill>
                  <a:schemeClr val="bg1"/>
                </a:solidFill>
                <a:latin typeface="华文行楷" panose="02010800040101010101" charset="-122"/>
                <a:ea typeface="华文行楷" panose="02010800040101010101" charset="-122"/>
              </a:rPr>
              <a:t>伍</a:t>
            </a:r>
            <a:endParaRPr lang="zh-CN" altLang="zh-CN"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2" name="矩形 1"/>
          <p:cNvSpPr/>
          <p:nvPr/>
        </p:nvSpPr>
        <p:spPr>
          <a:xfrm>
            <a:off x="5089525" y="2731135"/>
            <a:ext cx="3840480" cy="1198880"/>
          </a:xfrm>
          <a:prstGeom prst="rect">
            <a:avLst/>
          </a:prstGeom>
          <a:noFill/>
          <a:ln>
            <a:noFill/>
          </a:ln>
        </p:spPr>
        <p:txBody>
          <a:bodyPr wrap="none" rtlCol="0" anchor="t">
            <a:spAutoFit/>
          </a:bodyPr>
          <a:p>
            <a:pPr algn="l" defTabSz="1171575"/>
            <a:r>
              <a:rPr lang="zh-CN" altLang="en-US" sz="7200" dirty="0">
                <a:latin typeface="方正粗黑宋简体" panose="02000000000000000000" charset="-122"/>
                <a:ea typeface="方正粗黑宋简体" panose="02000000000000000000" charset="-122"/>
                <a:sym typeface="+mn-ea"/>
              </a:rPr>
              <a:t>中日关系</a:t>
            </a:r>
            <a:endParaRPr lang="zh-CN" altLang="en-US" sz="7200" b="1" dirty="0">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495" y="1509395"/>
            <a:ext cx="12250420" cy="4418965"/>
          </a:xfrm>
          <a:prstGeom prst="rect">
            <a:avLst/>
          </a:prstGeom>
          <a:solidFill>
            <a:srgbClr val="C8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04602" y="450681"/>
            <a:ext cx="2041841" cy="639980"/>
          </a:xfrm>
          <a:prstGeom prst="rect">
            <a:avLst/>
          </a:prstGeom>
          <a:noFill/>
          <a:ln w="28575">
            <a:solidFill>
              <a:srgbClr val="B0111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0505" y="450850"/>
            <a:ext cx="1835785" cy="706755"/>
          </a:xfrm>
          <a:prstGeom prst="rect">
            <a:avLst/>
          </a:prstGeom>
          <a:noFill/>
        </p:spPr>
        <p:txBody>
          <a:bodyPr wrap="square" rtlCol="0">
            <a:spAutoFit/>
          </a:bodyPr>
          <a:lstStyle/>
          <a:p>
            <a:r>
              <a:rPr lang="zh-CN" altLang="en-US" sz="4000">
                <a:solidFill>
                  <a:schemeClr val="tx1">
                    <a:lumMod val="75000"/>
                    <a:lumOff val="25000"/>
                  </a:schemeClr>
                </a:solidFill>
                <a:latin typeface="华文新魏" panose="02010800040101010101" pitchFamily="2" charset="-122"/>
                <a:ea typeface="华文新魏" panose="02010800040101010101" pitchFamily="2" charset="-122"/>
              </a:rPr>
              <a:t>目  录</a:t>
            </a:r>
            <a:endParaRPr lang="zh-CN" altLang="en-US" sz="4000">
              <a:solidFill>
                <a:schemeClr val="tx1">
                  <a:lumMod val="75000"/>
                  <a:lumOff val="25000"/>
                </a:schemeClr>
              </a:solidFill>
              <a:latin typeface="华文新魏" panose="02010800040101010101" pitchFamily="2" charset="-122"/>
              <a:ea typeface="华文新魏" panose="02010800040101010101" pitchFamily="2" charset="-122"/>
            </a:endParaRPr>
          </a:p>
        </p:txBody>
      </p:sp>
      <p:grpSp>
        <p:nvGrpSpPr>
          <p:cNvPr id="19" name="组合 18"/>
          <p:cNvGrpSpPr/>
          <p:nvPr/>
        </p:nvGrpSpPr>
        <p:grpSpPr>
          <a:xfrm>
            <a:off x="1420478" y="1883104"/>
            <a:ext cx="1018312" cy="691993"/>
            <a:chOff x="1864138" y="2261553"/>
            <a:chExt cx="912016" cy="619760"/>
          </a:xfrm>
        </p:grpSpPr>
        <p:pic>
          <p:nvPicPr>
            <p:cNvPr id="20" name="图片 19"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1" name="文本框 20"/>
            <p:cNvSpPr txBox="1"/>
            <p:nvPr/>
          </p:nvSpPr>
          <p:spPr>
            <a:xfrm>
              <a:off x="1913825" y="2274679"/>
              <a:ext cx="862329"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壹</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22" name="矩形 21"/>
          <p:cNvSpPr/>
          <p:nvPr/>
        </p:nvSpPr>
        <p:spPr>
          <a:xfrm>
            <a:off x="1478240" y="2914825"/>
            <a:ext cx="551815" cy="2529840"/>
          </a:xfrm>
          <a:prstGeom prst="rect">
            <a:avLst/>
          </a:prstGeom>
          <a:noFill/>
        </p:spPr>
        <p:txBody>
          <a:bodyPr vert="eaVert" wrap="none" rtlCol="0">
            <a:spAutoFit/>
          </a:bodyPr>
          <a:lstStyle/>
          <a:p>
            <a:pPr algn="l"/>
            <a:r>
              <a:rPr lang="zh-CN" altLang="en-US" sz="2400" dirty="0">
                <a:solidFill>
                  <a:schemeClr val="bg1"/>
                </a:solidFill>
                <a:latin typeface="楷体" panose="02010609060101010101" charset="-122"/>
                <a:ea typeface="楷体" panose="02010609060101010101" charset="-122"/>
                <a:sym typeface="+mn-ea"/>
              </a:rPr>
              <a:t>中国古代对外交往</a:t>
            </a:r>
            <a:endParaRPr lang="zh-CN" altLang="en-US" sz="2400" dirty="0">
              <a:solidFill>
                <a:schemeClr val="bg1"/>
              </a:solidFill>
              <a:latin typeface="楷体" panose="02010609060101010101" charset="-122"/>
              <a:ea typeface="楷体" panose="02010609060101010101" charset="-122"/>
              <a:sym typeface="+mn-ea"/>
            </a:endParaRPr>
          </a:p>
        </p:txBody>
      </p:sp>
      <p:grpSp>
        <p:nvGrpSpPr>
          <p:cNvPr id="23" name="组合 22"/>
          <p:cNvGrpSpPr/>
          <p:nvPr/>
        </p:nvGrpSpPr>
        <p:grpSpPr>
          <a:xfrm>
            <a:off x="2772943" y="1872310"/>
            <a:ext cx="1050633" cy="691993"/>
            <a:chOff x="1864138" y="2261553"/>
            <a:chExt cx="940964" cy="619760"/>
          </a:xfrm>
        </p:grpSpPr>
        <p:pic>
          <p:nvPicPr>
            <p:cNvPr id="24" name="图片 23"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5" name="文本框 24"/>
            <p:cNvSpPr txBox="1"/>
            <p:nvPr/>
          </p:nvSpPr>
          <p:spPr>
            <a:xfrm>
              <a:off x="1942772" y="2284457"/>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贰</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26" name="矩形 25"/>
          <p:cNvSpPr/>
          <p:nvPr/>
        </p:nvSpPr>
        <p:spPr>
          <a:xfrm>
            <a:off x="2891486" y="2914824"/>
            <a:ext cx="551815" cy="2529840"/>
          </a:xfrm>
          <a:prstGeom prst="rect">
            <a:avLst/>
          </a:prstGeom>
          <a:noFill/>
        </p:spPr>
        <p:txBody>
          <a:bodyPr vert="eaVert" wrap="none" rtlCol="0">
            <a:spAutoFit/>
          </a:bodyPr>
          <a:lstStyle/>
          <a:p>
            <a:pPr algn="l" defTabSz="1171575"/>
            <a:r>
              <a:rPr lang="zh-CN" altLang="en-US" sz="2400" dirty="0">
                <a:solidFill>
                  <a:schemeClr val="bg1"/>
                </a:solidFill>
                <a:latin typeface="楷体" panose="02010609060101010101" charset="-122"/>
                <a:ea typeface="楷体" panose="02010609060101010101" charset="-122"/>
                <a:sym typeface="+mn-ea"/>
              </a:rPr>
              <a:t>中国近代屈辱外交</a:t>
            </a:r>
            <a:endParaRPr lang="zh-CN" altLang="en-US" sz="2400" dirty="0">
              <a:solidFill>
                <a:schemeClr val="bg1"/>
              </a:solidFill>
              <a:latin typeface="楷体" panose="02010609060101010101" charset="-122"/>
              <a:ea typeface="楷体" panose="02010609060101010101" charset="-122"/>
              <a:sym typeface="+mn-ea"/>
            </a:endParaRPr>
          </a:p>
        </p:txBody>
      </p:sp>
      <p:grpSp>
        <p:nvGrpSpPr>
          <p:cNvPr id="27" name="组合 26"/>
          <p:cNvGrpSpPr/>
          <p:nvPr/>
        </p:nvGrpSpPr>
        <p:grpSpPr>
          <a:xfrm>
            <a:off x="8558175" y="1868501"/>
            <a:ext cx="1022585" cy="691993"/>
            <a:chOff x="1864138" y="2261553"/>
            <a:chExt cx="915844" cy="619760"/>
          </a:xfrm>
        </p:grpSpPr>
        <p:pic>
          <p:nvPicPr>
            <p:cNvPr id="28" name="图片 27"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29" name="文本框 28"/>
            <p:cNvSpPr txBox="1"/>
            <p:nvPr/>
          </p:nvSpPr>
          <p:spPr>
            <a:xfrm>
              <a:off x="1917652" y="2271271"/>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叁</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30" name="矩形 29"/>
          <p:cNvSpPr/>
          <p:nvPr/>
        </p:nvSpPr>
        <p:spPr>
          <a:xfrm>
            <a:off x="8658972" y="2684998"/>
            <a:ext cx="490220" cy="3139440"/>
          </a:xfrm>
          <a:prstGeom prst="rect">
            <a:avLst/>
          </a:prstGeom>
          <a:noFill/>
        </p:spPr>
        <p:txBody>
          <a:bodyPr vert="eaVert" wrap="none" rtlCol="0">
            <a:spAutoFit/>
          </a:bodyPr>
          <a:lstStyle/>
          <a:p>
            <a:pPr algn="l" defTabSz="1171575"/>
            <a:r>
              <a:rPr lang="zh-CN" altLang="en-US" sz="2000" dirty="0">
                <a:solidFill>
                  <a:schemeClr val="bg1"/>
                </a:solidFill>
                <a:latin typeface="楷体" panose="02010609060101010101" charset="-122"/>
                <a:ea typeface="楷体" panose="02010609060101010101" charset="-122"/>
                <a:sym typeface="+mn-ea"/>
              </a:rPr>
              <a:t>主题三　中国现代对外交往</a:t>
            </a:r>
            <a:endParaRPr lang="zh-CN" altLang="en-US" sz="2000" dirty="0">
              <a:solidFill>
                <a:schemeClr val="bg1"/>
              </a:solidFill>
              <a:latin typeface="楷体" panose="02010609060101010101" charset="-122"/>
              <a:ea typeface="楷体" panose="02010609060101010101" charset="-122"/>
              <a:sym typeface="+mn-ea"/>
            </a:endParaRPr>
          </a:p>
        </p:txBody>
      </p:sp>
      <p:grpSp>
        <p:nvGrpSpPr>
          <p:cNvPr id="31" name="组合 30"/>
          <p:cNvGrpSpPr/>
          <p:nvPr/>
        </p:nvGrpSpPr>
        <p:grpSpPr>
          <a:xfrm>
            <a:off x="9833070" y="1868501"/>
            <a:ext cx="1057520" cy="691993"/>
            <a:chOff x="1864138" y="2261553"/>
            <a:chExt cx="947132" cy="619760"/>
          </a:xfrm>
        </p:grpSpPr>
        <p:pic>
          <p:nvPicPr>
            <p:cNvPr id="32" name="图片 31"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33" name="文本框 32"/>
            <p:cNvSpPr txBox="1"/>
            <p:nvPr/>
          </p:nvSpPr>
          <p:spPr>
            <a:xfrm>
              <a:off x="1948940" y="2293154"/>
              <a:ext cx="862330" cy="52265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rPr>
                <a:t>肆</a:t>
              </a:r>
              <a:endParaRPr lang="zh-CN" altLang="en-US"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34" name="矩形 33"/>
          <p:cNvSpPr/>
          <p:nvPr/>
        </p:nvSpPr>
        <p:spPr>
          <a:xfrm>
            <a:off x="9575232" y="2896409"/>
            <a:ext cx="921385" cy="2529840"/>
          </a:xfrm>
          <a:prstGeom prst="rect">
            <a:avLst/>
          </a:prstGeom>
          <a:noFill/>
        </p:spPr>
        <p:txBody>
          <a:bodyPr vert="eaVert" wrap="square" rtlCol="0">
            <a:spAutoFit/>
          </a:bodyPr>
          <a:lstStyle/>
          <a:p>
            <a:pPr algn="l"/>
            <a:r>
              <a:rPr lang="zh-CN" altLang="en-US" sz="2400" dirty="0">
                <a:solidFill>
                  <a:schemeClr val="bg1"/>
                </a:solidFill>
                <a:latin typeface="楷体" panose="02010609060101010101" charset="-122"/>
                <a:ea typeface="楷体" panose="02010609060101010101" charset="-122"/>
                <a:sym typeface="+mn-ea"/>
              </a:rPr>
              <a:t>主题四　中美关系</a:t>
            </a:r>
            <a:endParaRPr lang="zh-CN" altLang="en-US" sz="2400">
              <a:solidFill>
                <a:schemeClr val="bg1"/>
              </a:solidFill>
              <a:latin typeface="楷体" panose="02010609060101010101" charset="-122"/>
              <a:ea typeface="楷体" panose="02010609060101010101" charset="-122"/>
            </a:endParaRPr>
          </a:p>
          <a:p>
            <a:endParaRPr lang="zh-CN" altLang="en-US" sz="2400" dirty="0">
              <a:solidFill>
                <a:schemeClr val="bg1"/>
              </a:solidFill>
              <a:latin typeface="楷体" panose="02010609060101010101" charset="-122"/>
              <a:ea typeface="楷体" panose="02010609060101010101" charset="-122"/>
            </a:endParaRPr>
          </a:p>
        </p:txBody>
      </p:sp>
      <p:pic>
        <p:nvPicPr>
          <p:cNvPr id="9" name="图片 8" descr="ceb67b600fd85977bf72e55fcd37987f"/>
          <p:cNvPicPr>
            <a:picLocks noChangeAspect="1"/>
          </p:cNvPicPr>
          <p:nvPr/>
        </p:nvPicPr>
        <p:blipFill>
          <a:blip r:embed="rId2"/>
          <a:stretch>
            <a:fillRect/>
          </a:stretch>
        </p:blipFill>
        <p:spPr>
          <a:xfrm>
            <a:off x="4169393" y="2007457"/>
            <a:ext cx="3190376" cy="3194821"/>
          </a:xfrm>
          <a:prstGeom prst="rect">
            <a:avLst/>
          </a:prstGeom>
        </p:spPr>
      </p:pic>
      <p:grpSp>
        <p:nvGrpSpPr>
          <p:cNvPr id="2" name="组合 1"/>
          <p:cNvGrpSpPr/>
          <p:nvPr/>
        </p:nvGrpSpPr>
        <p:grpSpPr>
          <a:xfrm>
            <a:off x="10890345" y="1843101"/>
            <a:ext cx="1057520" cy="691993"/>
            <a:chOff x="1864138" y="2261553"/>
            <a:chExt cx="947132" cy="619760"/>
          </a:xfrm>
        </p:grpSpPr>
        <p:pic>
          <p:nvPicPr>
            <p:cNvPr id="3" name="图片 2" descr="e64afae20b7a41024e2e588b23f666b0"/>
            <p:cNvPicPr>
              <a:picLocks noChangeAspect="1"/>
            </p:cNvPicPr>
            <p:nvPr/>
          </p:nvPicPr>
          <p:blipFill>
            <a:blip r:embed="rId1"/>
            <a:stretch>
              <a:fillRect/>
            </a:stretch>
          </p:blipFill>
          <p:spPr>
            <a:xfrm>
              <a:off x="1864138" y="2261553"/>
              <a:ext cx="619760" cy="619760"/>
            </a:xfrm>
            <a:prstGeom prst="rect">
              <a:avLst/>
            </a:prstGeom>
          </p:spPr>
        </p:pic>
        <p:sp>
          <p:nvSpPr>
            <p:cNvPr id="7" name="文本框 6"/>
            <p:cNvSpPr txBox="1"/>
            <p:nvPr/>
          </p:nvSpPr>
          <p:spPr>
            <a:xfrm>
              <a:off x="1948940" y="2293154"/>
              <a:ext cx="862330" cy="522650"/>
            </a:xfrm>
            <a:prstGeom prst="rect">
              <a:avLst/>
            </a:prstGeom>
            <a:noFill/>
          </p:spPr>
          <p:txBody>
            <a:bodyPr wrap="square" rtlCol="0">
              <a:spAutoFit/>
            </a:bodyPr>
            <a:p>
              <a:pPr marL="0" lvl="0" indent="0" algn="l" eaLnBrk="1" hangingPunct="1">
                <a:lnSpc>
                  <a:spcPct val="100000"/>
                </a:lnSpc>
                <a:spcBef>
                  <a:spcPct val="0"/>
                </a:spcBef>
                <a:buNone/>
              </a:pPr>
              <a:r>
                <a:rPr lang="zh-CN" altLang="zh-CN" sz="3200" b="1" dirty="0">
                  <a:solidFill>
                    <a:schemeClr val="bg1"/>
                  </a:solidFill>
                  <a:latin typeface="楷体" panose="02010609060101010101" charset="-122"/>
                  <a:ea typeface="楷体" panose="02010609060101010101" charset="-122"/>
                  <a:sym typeface="叶根友毛笔行书2.0版" panose="02010601030101010101" pitchFamily="2" charset="-122"/>
                </a:rPr>
                <a:t>伍</a:t>
              </a:r>
              <a:endParaRPr lang="zh-CN" altLang="zh-CN" sz="3200" b="1" dirty="0">
                <a:solidFill>
                  <a:schemeClr val="bg1"/>
                </a:solidFill>
                <a:latin typeface="楷体" panose="02010609060101010101" charset="-122"/>
                <a:ea typeface="楷体" panose="02010609060101010101" charset="-122"/>
                <a:sym typeface="叶根友毛笔行书2.0版" panose="02010601030101010101" pitchFamily="2" charset="-122"/>
              </a:endParaRPr>
            </a:p>
          </p:txBody>
        </p:sp>
      </p:grpSp>
      <p:sp>
        <p:nvSpPr>
          <p:cNvPr id="8" name="矩形 7"/>
          <p:cNvSpPr/>
          <p:nvPr/>
        </p:nvSpPr>
        <p:spPr>
          <a:xfrm>
            <a:off x="10776017" y="2827829"/>
            <a:ext cx="921385" cy="2529840"/>
          </a:xfrm>
          <a:prstGeom prst="rect">
            <a:avLst/>
          </a:prstGeom>
          <a:noFill/>
        </p:spPr>
        <p:txBody>
          <a:bodyPr vert="eaVert" wrap="square" rtlCol="0">
            <a:spAutoFit/>
          </a:bodyPr>
          <a:p>
            <a:r>
              <a:rPr lang="zh-CN" altLang="en-US" sz="2400" dirty="0">
                <a:solidFill>
                  <a:schemeClr val="bg1"/>
                </a:solidFill>
                <a:latin typeface="楷体" panose="02010609060101010101" charset="-122"/>
                <a:ea typeface="楷体" panose="02010609060101010101" charset="-122"/>
                <a:sym typeface="+mn-ea"/>
              </a:rPr>
              <a:t>主题五　中日关系</a:t>
            </a:r>
            <a:endParaRPr lang="zh-CN" altLang="en-US" sz="2400">
              <a:solidFill>
                <a:schemeClr val="bg1"/>
              </a:solidFill>
              <a:latin typeface="楷体" panose="02010609060101010101" charset="-122"/>
              <a:ea typeface="楷体" panose="02010609060101010101" charset="-122"/>
            </a:endParaRPr>
          </a:p>
          <a:p>
            <a:endParaRPr lang="zh-CN" altLang="en-US" sz="2400" dirty="0">
              <a:solidFill>
                <a:schemeClr val="bg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p:bldP spid="3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2089" name="表格 2642088"/>
          <p:cNvGraphicFramePr/>
          <p:nvPr/>
        </p:nvGraphicFramePr>
        <p:xfrm>
          <a:off x="196850" y="1687513"/>
          <a:ext cx="11712575" cy="4432300"/>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古代时期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大化改新</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从</a:t>
                      </a:r>
                      <a:r>
                        <a:rPr lang="en-US" altLang="zh-CN" sz="2600" b="1" dirty="0">
                          <a:latin typeface="宋体" panose="02010600030101010101" pitchFamily="2" charset="-122"/>
                          <a:cs typeface="Times New Roman" panose="02020603050405020304" pitchFamily="18" charset="0"/>
                        </a:rPr>
                        <a:t>646</a:t>
                      </a:r>
                      <a:r>
                        <a:rPr lang="zh-CN" altLang="en-US" sz="2600" b="1" dirty="0">
                          <a:latin typeface="宋体" panose="02010600030101010101" pitchFamily="2" charset="-122"/>
                          <a:cs typeface="Times New Roman" panose="02020603050405020304" pitchFamily="18" charset="0"/>
                        </a:rPr>
                        <a:t>年开始</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日本仿效唐朝的典章制度进行了一系列</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改革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使日本发展成为一个中央集权制的封建国家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06513">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民主革命时期</a:t>
                      </a:r>
                      <a:endParaRPr lang="zh-CN" altLang="en-US" sz="2600" b="1" dirty="0">
                        <a:latin typeface="宋体" panose="02010600030101010101" pitchFamily="2" charset="-122"/>
                        <a:ea typeface="Times New Roman" panose="02020603050405020304" pitchFamily="18" charset="0"/>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甲午中日</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1894</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日本挑起甲午中日战争并打败清政府</a:t>
                      </a:r>
                      <a:r>
                        <a:rPr lang="en-US" altLang="zh-CN" sz="2600" b="1" dirty="0">
                          <a:latin typeface="宋体" panose="02010600030101010101" pitchFamily="2" charset="-122"/>
                          <a:cs typeface="Times New Roman" panose="02020603050405020304" pitchFamily="18" charset="0"/>
                        </a:rPr>
                        <a:t>,1895</a:t>
                      </a:r>
                      <a:r>
                        <a:rPr lang="zh-CN" altLang="en-US" sz="2600" b="1" dirty="0">
                          <a:latin typeface="宋体" panose="02010600030101010101" pitchFamily="2" charset="-122"/>
                          <a:cs typeface="Times New Roman" panose="02020603050405020304" pitchFamily="18" charset="0"/>
                        </a:rPr>
                        <a:t>年</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强迫清政府签订</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大大加深了中国半殖</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民地化程度</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八国联军</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侵华战争</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1900</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日本参加了</a:t>
                      </a:r>
                      <a:r>
                        <a:rPr lang="en-US" altLang="zh-CN" sz="2600" b="1" dirty="0">
                          <a:latin typeface="宋体" panose="02010600030101010101" pitchFamily="2" charset="-122"/>
                          <a:cs typeface="Times New Roman" panose="02020603050405020304" pitchFamily="18" charset="0"/>
                        </a:rPr>
                        <a:t>_________________</a:t>
                      </a:r>
                      <a:r>
                        <a:rPr lang="zh-CN" altLang="en-US" sz="2600" b="1" dirty="0">
                          <a:latin typeface="宋体" panose="02010600030101010101" pitchFamily="2" charset="-122"/>
                          <a:cs typeface="Times New Roman" panose="02020603050405020304" pitchFamily="18" charset="0"/>
                        </a:rPr>
                        <a:t>并获得大量赔</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款。第一次世界大战期间日本借口对德宣战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夺取了</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中国山东</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取得了暂时独霸中国的局面。</a:t>
                      </a:r>
                      <a:r>
                        <a:rPr lang="en-US" altLang="zh-CN" sz="2600" b="1" dirty="0">
                          <a:latin typeface="宋体" panose="02010600030101010101" pitchFamily="2" charset="-122"/>
                          <a:cs typeface="Times New Roman" panose="02020603050405020304" pitchFamily="18" charset="0"/>
                        </a:rPr>
                        <a:t>1922</a:t>
                      </a:r>
                      <a:r>
                        <a:rPr lang="zh-CN" altLang="en-US" sz="2600" b="1" dirty="0">
                          <a:latin typeface="宋体" panose="02010600030101010101" pitchFamily="2" charset="-122"/>
                          <a:cs typeface="Times New Roman" panose="02020603050405020304" pitchFamily="18" charset="0"/>
                        </a:rPr>
                        <a:t>年签订</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九国公约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打破了日本对中国的独占</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42090" name="文本框 2642089"/>
          <p:cNvSpPr txBox="1"/>
          <p:nvPr/>
        </p:nvSpPr>
        <p:spPr>
          <a:xfrm>
            <a:off x="5721350" y="3552825"/>
            <a:ext cx="31623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马关条约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42091" name="文本框 2642090"/>
          <p:cNvSpPr txBox="1"/>
          <p:nvPr/>
        </p:nvSpPr>
        <p:spPr>
          <a:xfrm>
            <a:off x="5210175" y="4464685"/>
            <a:ext cx="58483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八国联军侵华战争</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2090"/>
                                        </p:tgtEl>
                                        <p:attrNameLst>
                                          <p:attrName>style.visibility</p:attrName>
                                        </p:attrNameLst>
                                      </p:cBhvr>
                                      <p:to>
                                        <p:strVal val="visible"/>
                                      </p:to>
                                    </p:set>
                                    <p:animEffect transition="in" filter="blinds(horizontal)">
                                      <p:cBhvr>
                                        <p:cTn id="7" dur="500"/>
                                        <p:tgtEl>
                                          <p:spTgt spid="26420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2091"/>
                                        </p:tgtEl>
                                        <p:attrNameLst>
                                          <p:attrName>style.visibility</p:attrName>
                                        </p:attrNameLst>
                                      </p:cBhvr>
                                      <p:to>
                                        <p:strVal val="visible"/>
                                      </p:to>
                                    </p:set>
                                    <p:animEffect transition="in" filter="blinds(horizontal)">
                                      <p:cBhvr>
                                        <p:cTn id="12" dur="500"/>
                                        <p:tgtEl>
                                          <p:spTgt spid="2642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0" grpId="0"/>
      <p:bldP spid="26420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1341" name="表格 2701340"/>
          <p:cNvGraphicFramePr/>
          <p:nvPr/>
        </p:nvGraphicFramePr>
        <p:xfrm>
          <a:off x="196850" y="1687513"/>
          <a:ext cx="11712575" cy="3125788"/>
        </p:xfrm>
        <a:graphic>
          <a:graphicData uri="http://schemas.openxmlformats.org/drawingml/2006/table">
            <a:tbl>
              <a:tblPr/>
              <a:tblGrid>
                <a:gridCol w="1827213"/>
                <a:gridCol w="1752600"/>
                <a:gridCol w="8132762"/>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　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事　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　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9637">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现代时期</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中日建交</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1972</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日本首相</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访华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两国正式建立外交</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关系</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中日关系进入友好和平交往时期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当今</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gridSpan="2">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近年来日本右翼势力在中国钓鱼岛问题上多次制造麻烦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侵犯中国主权。日本右翼势力歪曲历史</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编写美化侵略战争、鼓吹国家主义和极端民族主义的历史教科书。日本首相多次参拜靖国神社</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为军国主义招魂</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bl>
          </a:graphicData>
        </a:graphic>
      </p:graphicFrame>
      <p:sp>
        <p:nvSpPr>
          <p:cNvPr id="2701342" name="文本框 2701341"/>
          <p:cNvSpPr txBox="1"/>
          <p:nvPr/>
        </p:nvSpPr>
        <p:spPr>
          <a:xfrm>
            <a:off x="5899150" y="2232025"/>
            <a:ext cx="24765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田中角荣</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1342"/>
                                        </p:tgtEl>
                                        <p:attrNameLst>
                                          <p:attrName>style.visibility</p:attrName>
                                        </p:attrNameLst>
                                      </p:cBhvr>
                                      <p:to>
                                        <p:strVal val="visible"/>
                                      </p:to>
                                    </p:set>
                                    <p:animEffect transition="in" filter="blinds(horizontal)">
                                      <p:cBhvr>
                                        <p:cTn id="7" dur="500"/>
                                        <p:tgtEl>
                                          <p:spTgt spid="270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134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146" y="-79840"/>
            <a:ext cx="6995803" cy="6995803"/>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20" t="21501" r="3607" b="24511"/>
          <a:stretch>
            <a:fillRect/>
          </a:stretch>
        </p:blipFill>
        <p:spPr>
          <a:xfrm>
            <a:off x="-2540" y="2343150"/>
            <a:ext cx="12263120" cy="2516505"/>
          </a:xfrm>
          <a:prstGeom prst="rect">
            <a:avLst/>
          </a:prstGeom>
          <a:effectLst>
            <a:outerShdw blurRad="203200" sx="99000" sy="99000" algn="ctr" rotWithShape="0">
              <a:prstClr val="black"/>
            </a:outerShdw>
          </a:effec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a:off x="11017885"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24" name="文本框 23"/>
          <p:cNvSpPr txBox="1"/>
          <p:nvPr/>
        </p:nvSpPr>
        <p:spPr>
          <a:xfrm>
            <a:off x="3020520" y="-1630604"/>
            <a:ext cx="868680" cy="368300"/>
          </a:xfrm>
          <a:prstGeom prst="rect">
            <a:avLst/>
          </a:prstGeom>
          <a:noFill/>
        </p:spPr>
        <p:txBody>
          <a:bodyPr wrap="none" rtlCol="0">
            <a:spAutoFit/>
          </a:bodyPr>
          <a:lstStyle/>
          <a:p>
            <a:r>
              <a:rPr lang="zh-CN" altLang="en-US" dirty="0"/>
              <a:t>延迟符</a:t>
            </a:r>
            <a:endParaRPr lang="zh-CN" altLang="en-US" dirty="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l="84764" t="30413" b="4762"/>
          <a:stretch>
            <a:fillRect/>
          </a:stretch>
        </p:blipFill>
        <p:spPr>
          <a:xfrm flipH="1">
            <a:off x="1270" y="2221230"/>
            <a:ext cx="1177290" cy="2849880"/>
          </a:xfrm>
          <a:custGeom>
            <a:avLst/>
            <a:gdLst>
              <a:gd name="connsiteX0" fmla="*/ 1371357 w 1371357"/>
              <a:gd name="connsiteY0" fmla="*/ 0 h 3501247"/>
              <a:gd name="connsiteX1" fmla="*/ 1371357 w 1371357"/>
              <a:gd name="connsiteY1" fmla="*/ 3501247 h 3501247"/>
              <a:gd name="connsiteX2" fmla="*/ 416688 w 1371357"/>
              <a:gd name="connsiteY2" fmla="*/ 3092103 h 3501247"/>
              <a:gd name="connsiteX3" fmla="*/ 11574 w 1371357"/>
              <a:gd name="connsiteY3" fmla="*/ 2397622 h 3501247"/>
              <a:gd name="connsiteX4" fmla="*/ 0 w 1371357"/>
              <a:gd name="connsiteY4" fmla="*/ 1460073 h 3501247"/>
              <a:gd name="connsiteX5" fmla="*/ 289367 w 1371357"/>
              <a:gd name="connsiteY5" fmla="*/ 719293 h 3501247"/>
              <a:gd name="connsiteX6" fmla="*/ 555585 w 1371357"/>
              <a:gd name="connsiteY6" fmla="*/ 244731 h 350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357" h="3501247">
                <a:moveTo>
                  <a:pt x="1371357" y="0"/>
                </a:moveTo>
                <a:lnTo>
                  <a:pt x="1371357" y="3501247"/>
                </a:lnTo>
                <a:lnTo>
                  <a:pt x="416688" y="3092103"/>
                </a:lnTo>
                <a:lnTo>
                  <a:pt x="11574" y="2397622"/>
                </a:lnTo>
                <a:lnTo>
                  <a:pt x="0" y="1460073"/>
                </a:lnTo>
                <a:lnTo>
                  <a:pt x="289367" y="719293"/>
                </a:lnTo>
                <a:lnTo>
                  <a:pt x="555585" y="244731"/>
                </a:lnTo>
                <a:close/>
              </a:path>
            </a:pathLst>
          </a:custGeom>
          <a:noFill/>
          <a:ln>
            <a:noFill/>
          </a:ln>
          <a:effectLst>
            <a:outerShdw blurRad="50800" dist="50800" dir="5400000" algn="ctr" rotWithShape="0">
              <a:srgbClr val="000000">
                <a:alpha val="19000"/>
              </a:srgbClr>
            </a:outerShdw>
          </a:effectLst>
        </p:spPr>
      </p:pic>
      <p:sp>
        <p:nvSpPr>
          <p:cNvPr id="3" name="TextBox 5"/>
          <p:cNvSpPr txBox="1"/>
          <p:nvPr/>
        </p:nvSpPr>
        <p:spPr>
          <a:xfrm>
            <a:off x="2591435" y="2766060"/>
            <a:ext cx="9896475" cy="110680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rPr>
              <a:t>非常感谢您的观看！</a:t>
            </a:r>
            <a:endParaRPr kumimoji="0" lang="zh-CN" altLang="en-US" sz="6600" b="1" i="0" u="none" strike="noStrike" kern="1200" cap="none" spc="0" normalizeH="0" baseline="0" noProof="0" dirty="0">
              <a:ln>
                <a:noFill/>
              </a:ln>
              <a:solidFill>
                <a:schemeClr val="tx1">
                  <a:lumMod val="75000"/>
                  <a:lumOff val="25000"/>
                </a:schemeClr>
              </a:solidFill>
              <a:effectLst/>
              <a:uLnTx/>
              <a:uFillTx/>
              <a:latin typeface="楷体" panose="02010609060101010101" charset="-122"/>
              <a:ea typeface="楷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14:presetBounceEnd="57000">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14:bounceEnd="57000">
                                          <p:cBhvr additive="base">
                                            <p:cTn id="9" dur="1000" fill="hold"/>
                                            <p:tgtEl>
                                              <p:spTgt spid="5"/>
                                            </p:tgtEl>
                                            <p:attrNameLst>
                                              <p:attrName>ppt_x</p:attrName>
                                            </p:attrNameLst>
                                          </p:cBhvr>
                                          <p:tavLst>
                                            <p:tav tm="0">
                                              <p:val>
                                                <p:strVal val="#ppt_x"/>
                                              </p:val>
                                            </p:tav>
                                            <p:tav tm="100000">
                                              <p:val>
                                                <p:strVal val="#ppt_x"/>
                                              </p:val>
                                            </p:tav>
                                          </p:tavLst>
                                        </p:anim>
                                        <p:anim calcmode="lin" valueType="num" p14:bounceEnd="57000">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14:presetBounceEnd="57000">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14:bounceEnd="57000">
                                          <p:cBhvr additive="base">
                                            <p:cTn id="13" dur="1000" fill="hold"/>
                                            <p:tgtEl>
                                              <p:spTgt spid="11"/>
                                            </p:tgtEl>
                                            <p:attrNameLst>
                                              <p:attrName>ppt_x</p:attrName>
                                            </p:attrNameLst>
                                          </p:cBhvr>
                                          <p:tavLst>
                                            <p:tav tm="0">
                                              <p:val>
                                                <p:strVal val="1+#ppt_w/2"/>
                                              </p:val>
                                            </p:tav>
                                            <p:tav tm="100000">
                                              <p:val>
                                                <p:strVal val="#ppt_x"/>
                                              </p:val>
                                            </p:tav>
                                          </p:tavLst>
                                        </p:anim>
                                        <p:anim calcmode="lin" valueType="num" p14:bounceEnd="57000">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3000" fill="hold"/>
                                            <p:tgtEl>
                                              <p:spTgt spid="8"/>
                                            </p:tgtEl>
                                            <p:attrNameLst>
                                              <p:attrName>r</p:attrName>
                                            </p:attrNameLst>
                                          </p:cBhvr>
                                        </p:animRot>
                                      </p:childTnLst>
                                    </p:cTn>
                                  </p:par>
                                  <p:par>
                                    <p:cTn id="7" presetID="2" presetClass="entr" presetSubtype="4" fill="hold" nodeType="withEffect">
                                      <p:stCondLst>
                                        <p:cond delay="95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2" fill="hold" nodeType="withEffect">
                                      <p:stCondLst>
                                        <p:cond delay="102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63500" y="1588770"/>
            <a:ext cx="4166235" cy="4427855"/>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壹</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267835" y="3263900"/>
            <a:ext cx="5287010" cy="1476375"/>
          </a:xfrm>
          <a:prstGeom prst="rect">
            <a:avLst/>
          </a:prstGeom>
          <a:noFill/>
        </p:spPr>
        <p:txBody>
          <a:bodyPr wrap="square" rtlCol="0">
            <a:spAutoFit/>
          </a:bodyPr>
          <a:lstStyle/>
          <a:p>
            <a:r>
              <a:rPr lang="zh-CN" altLang="en-US" sz="4500" dirty="0">
                <a:solidFill>
                  <a:schemeClr val="tx1"/>
                </a:solidFill>
                <a:latin typeface="楷体" panose="02010609060101010101" charset="-122"/>
                <a:ea typeface="楷体" panose="02010609060101010101" charset="-122"/>
                <a:sym typeface="+mn-ea"/>
              </a:rPr>
              <a:t>中国古代对外交往</a:t>
            </a:r>
            <a:endParaRPr lang="zh-CN" altLang="en-US" sz="4500" dirty="0">
              <a:solidFill>
                <a:schemeClr val="tx1"/>
              </a:solidFill>
              <a:latin typeface="楷体" panose="02010609060101010101" charset="-122"/>
              <a:ea typeface="楷体" panose="02010609060101010101" charset="-122"/>
              <a:sym typeface="+mn-ea"/>
            </a:endParaRPr>
          </a:p>
          <a:p>
            <a:endParaRPr lang="zh-CN" altLang="en-US" sz="4500" dirty="0">
              <a:solidFill>
                <a:schemeClr val="tx1"/>
              </a:solidFill>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9743" name="表格 2449742"/>
          <p:cNvGraphicFramePr/>
          <p:nvPr/>
        </p:nvGraphicFramePr>
        <p:xfrm>
          <a:off x="350838" y="1725613"/>
          <a:ext cx="11636375" cy="3681413"/>
        </p:xfrm>
        <a:graphic>
          <a:graphicData uri="http://schemas.openxmlformats.org/drawingml/2006/table">
            <a:tbl>
              <a:tblPr/>
              <a:tblGrid>
                <a:gridCol w="1084263"/>
                <a:gridCol w="1466850"/>
                <a:gridCol w="4094162"/>
                <a:gridCol w="4991100"/>
              </a:tblGrid>
              <a:tr h="592138">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4637">
                <a:tc rowSpan="2">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西汉</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张骞</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出使西域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公元前</a:t>
                      </a:r>
                      <a:r>
                        <a:rPr lang="en-US" altLang="zh-CN" sz="2600" b="1" dirty="0">
                          <a:latin typeface="宋体" panose="02010600030101010101" pitchFamily="2" charset="-122"/>
                          <a:cs typeface="Times New Roman" panose="02020603050405020304" pitchFamily="18" charset="0"/>
                        </a:rPr>
                        <a:t>____</a:t>
                      </a:r>
                      <a:r>
                        <a:rPr lang="zh-CN" altLang="en-US" sz="2600" b="1" dirty="0">
                          <a:latin typeface="宋体" panose="02010600030101010101" pitchFamily="2" charset="-122"/>
                          <a:cs typeface="Times New Roman" panose="02020603050405020304" pitchFamily="18" charset="0"/>
                        </a:rPr>
                        <a:t>年和公元前</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a:t>
                      </a:r>
                      <a:r>
                        <a:rPr lang="zh-CN" altLang="en-US" sz="2600" b="1" dirty="0">
                          <a:latin typeface="宋体" panose="02010600030101010101" pitchFamily="2" charset="-122"/>
                          <a:cs typeface="Times New Roman" panose="02020603050405020304" pitchFamily="18" charset="0"/>
                        </a:rPr>
                        <a:t>年</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汉武帝两次派张</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骞出使西域</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加强了汉朝和西域的政治、经</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济、文化交流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的</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开通奠定了基础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463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丝绸之路</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河西走廊</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今</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地区</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中亚、西</a:t>
                      </a:r>
                      <a:endParaRPr lang="zh-CN" altLang="en-US" sz="2600" b="1" dirty="0">
                        <a:latin typeface="宋体" panose="02010600030101010101" pitchFamily="2" charset="-122"/>
                        <a:cs typeface="Times New Roman" panose="02020603050405020304" pitchFamily="18" charset="0"/>
                      </a:endParaRPr>
                    </a:p>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亚</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欧洲</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r>
                        <a:rPr lang="zh-CN" altLang="en-US" sz="2600" b="1" dirty="0">
                          <a:latin typeface="宋体" panose="02010600030101010101" pitchFamily="2" charset="-122"/>
                          <a:cs typeface="Times New Roman" panose="02020603050405020304" pitchFamily="18" charset="0"/>
                        </a:rPr>
                        <a:t>是联系中外的纽带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沟通东方和西方的桥梁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促进了东西方经济、文化交流</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449744" name="文本框 2449743"/>
          <p:cNvSpPr txBox="1"/>
          <p:nvPr/>
        </p:nvSpPr>
        <p:spPr>
          <a:xfrm>
            <a:off x="3403600" y="2433320"/>
            <a:ext cx="1879600" cy="424180"/>
          </a:xfrm>
          <a:prstGeom prst="rect">
            <a:avLst/>
          </a:prstGeom>
          <a:noFill/>
          <a:ln w="9525">
            <a:noFill/>
          </a:ln>
        </p:spPr>
        <p:txBody>
          <a:bodyPr lIns="117235" tIns="58618" rIns="117235" bIns="58618" anchor="b" anchorCtr="1">
            <a:spAutoFit/>
          </a:bodyPr>
          <a:p>
            <a:pPr defTabSz="1171575"/>
            <a:r>
              <a:rPr lang="en-US" altLang="zh-CN" sz="2000">
                <a:solidFill>
                  <a:srgbClr val="FF0000"/>
                </a:solidFill>
                <a:latin typeface="方正粗黑宋简体" panose="02000000000000000000" charset="-122"/>
                <a:ea typeface="方正粗黑宋简体" panose="02000000000000000000" charset="-122"/>
              </a:rPr>
              <a:t>138</a:t>
            </a:r>
            <a:endParaRPr lang="en-US" altLang="zh-CN" sz="2000" dirty="0">
              <a:solidFill>
                <a:srgbClr val="FF0000"/>
              </a:solidFill>
              <a:latin typeface="方正粗黑宋简体" panose="02000000000000000000" charset="-122"/>
              <a:ea typeface="方正粗黑宋简体" panose="02000000000000000000" charset="-122"/>
            </a:endParaRPr>
          </a:p>
        </p:txBody>
      </p:sp>
      <p:sp>
        <p:nvSpPr>
          <p:cNvPr id="2449745" name="文本框 2449744"/>
          <p:cNvSpPr txBox="1"/>
          <p:nvPr/>
        </p:nvSpPr>
        <p:spPr>
          <a:xfrm>
            <a:off x="2413000" y="2915920"/>
            <a:ext cx="1879600" cy="424180"/>
          </a:xfrm>
          <a:prstGeom prst="rect">
            <a:avLst/>
          </a:prstGeom>
          <a:noFill/>
          <a:ln w="9525">
            <a:noFill/>
          </a:ln>
        </p:spPr>
        <p:txBody>
          <a:bodyPr lIns="117235" tIns="58618" rIns="117235" bIns="58618" anchor="b" anchorCtr="1">
            <a:spAutoFit/>
          </a:bodyPr>
          <a:p>
            <a:pPr defTabSz="1171575"/>
            <a:r>
              <a:rPr lang="en-US" altLang="zh-CN" sz="2000">
                <a:solidFill>
                  <a:srgbClr val="FF0000"/>
                </a:solidFill>
                <a:latin typeface="方正粗黑宋简体" panose="02000000000000000000" charset="-122"/>
                <a:ea typeface="方正粗黑宋简体" panose="02000000000000000000" charset="-122"/>
              </a:rPr>
              <a:t>119</a:t>
            </a:r>
            <a:endParaRPr lang="en-US" altLang="zh-CN" sz="2000" dirty="0">
              <a:solidFill>
                <a:srgbClr val="FF0000"/>
              </a:solidFill>
              <a:latin typeface="方正粗黑宋简体" panose="02000000000000000000" charset="-122"/>
              <a:ea typeface="方正粗黑宋简体" panose="02000000000000000000" charset="-122"/>
            </a:endParaRPr>
          </a:p>
        </p:txBody>
      </p:sp>
      <p:sp>
        <p:nvSpPr>
          <p:cNvPr id="2449746" name="文本框 2449745"/>
          <p:cNvSpPr txBox="1"/>
          <p:nvPr/>
        </p:nvSpPr>
        <p:spPr>
          <a:xfrm>
            <a:off x="8355013" y="2915920"/>
            <a:ext cx="399097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丝绸之路</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449747" name="文本框 2449746"/>
          <p:cNvSpPr txBox="1"/>
          <p:nvPr/>
        </p:nvSpPr>
        <p:spPr>
          <a:xfrm>
            <a:off x="2293938" y="3982720"/>
            <a:ext cx="22955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长安</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449748" name="文本框 2449747"/>
          <p:cNvSpPr txBox="1"/>
          <p:nvPr/>
        </p:nvSpPr>
        <p:spPr>
          <a:xfrm>
            <a:off x="2293938" y="4452620"/>
            <a:ext cx="22955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新疆</a:t>
            </a:r>
            <a:endParaRPr lang="zh-CN" altLang="en-US" sz="20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9744"/>
                                        </p:tgtEl>
                                        <p:attrNameLst>
                                          <p:attrName>style.visibility</p:attrName>
                                        </p:attrNameLst>
                                      </p:cBhvr>
                                      <p:to>
                                        <p:strVal val="visible"/>
                                      </p:to>
                                    </p:set>
                                    <p:animEffect transition="in" filter="blinds(horizontal)">
                                      <p:cBhvr>
                                        <p:cTn id="7" dur="500"/>
                                        <p:tgtEl>
                                          <p:spTgt spid="24497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49745"/>
                                        </p:tgtEl>
                                        <p:attrNameLst>
                                          <p:attrName>style.visibility</p:attrName>
                                        </p:attrNameLst>
                                      </p:cBhvr>
                                      <p:to>
                                        <p:strVal val="visible"/>
                                      </p:to>
                                    </p:set>
                                    <p:animEffect transition="in" filter="blinds(horizontal)">
                                      <p:cBhvr>
                                        <p:cTn id="12" dur="500"/>
                                        <p:tgtEl>
                                          <p:spTgt spid="24497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49746"/>
                                        </p:tgtEl>
                                        <p:attrNameLst>
                                          <p:attrName>style.visibility</p:attrName>
                                        </p:attrNameLst>
                                      </p:cBhvr>
                                      <p:to>
                                        <p:strVal val="visible"/>
                                      </p:to>
                                    </p:set>
                                    <p:animEffect transition="in" filter="blinds(horizontal)">
                                      <p:cBhvr>
                                        <p:cTn id="17" dur="500"/>
                                        <p:tgtEl>
                                          <p:spTgt spid="24497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49747"/>
                                        </p:tgtEl>
                                        <p:attrNameLst>
                                          <p:attrName>style.visibility</p:attrName>
                                        </p:attrNameLst>
                                      </p:cBhvr>
                                      <p:to>
                                        <p:strVal val="visible"/>
                                      </p:to>
                                    </p:set>
                                    <p:animEffect transition="in" filter="blinds(horizontal)">
                                      <p:cBhvr>
                                        <p:cTn id="22" dur="500"/>
                                        <p:tgtEl>
                                          <p:spTgt spid="24497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49748"/>
                                        </p:tgtEl>
                                        <p:attrNameLst>
                                          <p:attrName>style.visibility</p:attrName>
                                        </p:attrNameLst>
                                      </p:cBhvr>
                                      <p:to>
                                        <p:strVal val="visible"/>
                                      </p:to>
                                    </p:set>
                                    <p:animEffect transition="in" filter="blinds(horizontal)">
                                      <p:cBhvr>
                                        <p:cTn id="27" dur="500"/>
                                        <p:tgtEl>
                                          <p:spTgt spid="244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9744" grpId="0"/>
      <p:bldP spid="2449745" grpId="0"/>
      <p:bldP spid="2449746" grpId="0"/>
      <p:bldP spid="2449747" grpId="0"/>
      <p:bldP spid="24497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1143" name="表格 2691142"/>
          <p:cNvGraphicFramePr/>
          <p:nvPr>
            <p:custDataLst>
              <p:tags r:id="rId1"/>
            </p:custDataLst>
          </p:nvPr>
        </p:nvGraphicFramePr>
        <p:xfrm>
          <a:off x="266700" y="747713"/>
          <a:ext cx="11636375" cy="6416040"/>
        </p:xfrm>
        <a:graphic>
          <a:graphicData uri="http://schemas.openxmlformats.org/drawingml/2006/table">
            <a:tbl>
              <a:tblPr/>
              <a:tblGrid>
                <a:gridCol w="807720"/>
                <a:gridCol w="1743393"/>
                <a:gridCol w="4094162"/>
                <a:gridCol w="49911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7">
                <a:tc rowSpan="3">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唐朝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玄奘西游</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玄奘在</a:t>
                      </a:r>
                      <a:r>
                        <a:rPr lang="en-US" altLang="zh-CN" sz="2600" b="1" dirty="0">
                          <a:latin typeface="宋体" panose="02010600030101010101" pitchFamily="2" charset="-122"/>
                          <a:cs typeface="Times New Roman" panose="02020603050405020304" pitchFamily="18" charset="0"/>
                        </a:rPr>
                        <a:t>_______</a:t>
                      </a:r>
                      <a:r>
                        <a:rPr lang="zh-CN" altLang="en-US" sz="2600" b="1" dirty="0">
                          <a:latin typeface="宋体" panose="02010600030101010101" pitchFamily="2" charset="-122"/>
                          <a:cs typeface="Times New Roman" panose="02020603050405020304" pitchFamily="18" charset="0"/>
                        </a:rPr>
                        <a:t>时历尽艰</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险</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前往天竺求取佛经</a:t>
                      </a:r>
                      <a:r>
                        <a:rPr lang="en-US" altLang="zh-CN" sz="2600" b="1">
                          <a:latin typeface="宋体" panose="02010600030101010101" pitchFamily="2" charset="-122"/>
                          <a:cs typeface="Times New Roman" panose="02020603050405020304" pitchFamily="18" charset="0"/>
                        </a:rPr>
                        <a:t>,</a:t>
                      </a:r>
                      <a:endParaRPr lang="en-US" altLang="zh-CN" sz="26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根据他的口述</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由弟子记</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录成书</a:t>
                      </a:r>
                      <a:r>
                        <a:rPr lang="en-US" altLang="zh-CN" sz="2600" b="1">
                          <a:latin typeface="宋体" panose="02010600030101010101" pitchFamily="2" charset="-122"/>
                          <a:cs typeface="Times New Roman" panose="02020603050405020304" pitchFamily="18" charset="0"/>
                        </a:rPr>
                        <a:t>《___________》</a:t>
                      </a:r>
                      <a:endParaRPr lang="zh-CN" altLang="en-US" sz="26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大唐西域记</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成为今天研究</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中亚、印度半岛以及新疆地区</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历史和</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的典籍</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是中印友</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好的见证</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3388">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鉴真东渡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唐玄宗时</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鉴真东渡日本</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弘扬佛法</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传授佛经、建筑艺术、雕塑艺术、医药等知识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在日本传播了唐朝文化</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为中日文化的交流作出巨大贡献</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2">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遣唐使</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日本政府派遣到</a:t>
                      </a:r>
                      <a:r>
                        <a:rPr lang="en-US" altLang="zh-CN" sz="2600" b="1">
                          <a:latin typeface="宋体" panose="02010600030101010101" pitchFamily="2" charset="-122"/>
                          <a:cs typeface="Times New Roman" panose="02020603050405020304" pitchFamily="18" charset="0"/>
                        </a:rPr>
                        <a:t>_____</a:t>
                      </a:r>
                      <a:endParaRPr lang="en-US" altLang="zh-CN" sz="2600" b="1">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进行交流的使团</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遣唐使回国后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以唐朝的制度为模式进行政治改革。受唐朝文化影响很大</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参照汉字创制日本文字</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社会生活上至今还保留着唐朝人的某些风尚</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1144" name="文本框 2691143"/>
          <p:cNvSpPr txBox="1"/>
          <p:nvPr/>
        </p:nvSpPr>
        <p:spPr>
          <a:xfrm>
            <a:off x="3331210" y="1684655"/>
            <a:ext cx="22415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唐太宗</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1145" name="文本框 2691144"/>
          <p:cNvSpPr txBox="1"/>
          <p:nvPr/>
        </p:nvSpPr>
        <p:spPr>
          <a:xfrm>
            <a:off x="3402330" y="2792095"/>
            <a:ext cx="34480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宋体" panose="02010600030101010101" pitchFamily="2" charset="-122"/>
                <a:ea typeface="宋体" panose="02010600030101010101" pitchFamily="2" charset="-122"/>
              </a:rPr>
              <a:t>大唐西域记</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2691146" name="文本框 2691145"/>
          <p:cNvSpPr txBox="1"/>
          <p:nvPr/>
        </p:nvSpPr>
        <p:spPr>
          <a:xfrm>
            <a:off x="7558723" y="2426970"/>
            <a:ext cx="16351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佛学</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1147" name="文本框 2691146"/>
          <p:cNvSpPr txBox="1"/>
          <p:nvPr/>
        </p:nvSpPr>
        <p:spPr>
          <a:xfrm>
            <a:off x="5214938" y="5579745"/>
            <a:ext cx="16351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唐朝</a:t>
            </a:r>
            <a:endParaRPr lang="zh-CN" altLang="en-US"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1144"/>
                                        </p:tgtEl>
                                        <p:attrNameLst>
                                          <p:attrName>style.visibility</p:attrName>
                                        </p:attrNameLst>
                                      </p:cBhvr>
                                      <p:to>
                                        <p:strVal val="visible"/>
                                      </p:to>
                                    </p:set>
                                    <p:animEffect transition="in" filter="blinds(horizontal)">
                                      <p:cBhvr>
                                        <p:cTn id="7" dur="500"/>
                                        <p:tgtEl>
                                          <p:spTgt spid="26911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1145"/>
                                        </p:tgtEl>
                                        <p:attrNameLst>
                                          <p:attrName>style.visibility</p:attrName>
                                        </p:attrNameLst>
                                      </p:cBhvr>
                                      <p:to>
                                        <p:strVal val="visible"/>
                                      </p:to>
                                    </p:set>
                                    <p:animEffect transition="in" filter="blinds(horizontal)">
                                      <p:cBhvr>
                                        <p:cTn id="12" dur="500"/>
                                        <p:tgtEl>
                                          <p:spTgt spid="26911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1146"/>
                                        </p:tgtEl>
                                        <p:attrNameLst>
                                          <p:attrName>style.visibility</p:attrName>
                                        </p:attrNameLst>
                                      </p:cBhvr>
                                      <p:to>
                                        <p:strVal val="visible"/>
                                      </p:to>
                                    </p:set>
                                    <p:animEffect transition="in" filter="blinds(horizontal)">
                                      <p:cBhvr>
                                        <p:cTn id="17" dur="500"/>
                                        <p:tgtEl>
                                          <p:spTgt spid="2691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91147"/>
                                        </p:tgtEl>
                                        <p:attrNameLst>
                                          <p:attrName>style.visibility</p:attrName>
                                        </p:attrNameLst>
                                      </p:cBhvr>
                                      <p:to>
                                        <p:strVal val="visible"/>
                                      </p:to>
                                    </p:set>
                                    <p:animEffect transition="in" filter="blinds(horizontal)">
                                      <p:cBhvr>
                                        <p:cTn id="22" dur="500"/>
                                        <p:tgtEl>
                                          <p:spTgt spid="2691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144" grpId="0"/>
      <p:bldP spid="2691145" grpId="0"/>
      <p:bldP spid="2691146" grpId="0"/>
      <p:bldP spid="2691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2161" name="表格 2692160"/>
          <p:cNvGraphicFramePr/>
          <p:nvPr>
            <p:custDataLst>
              <p:tags r:id="rId1"/>
            </p:custDataLst>
          </p:nvPr>
        </p:nvGraphicFramePr>
        <p:xfrm>
          <a:off x="395605" y="1024573"/>
          <a:ext cx="11636375" cy="4991100"/>
        </p:xfrm>
        <a:graphic>
          <a:graphicData uri="http://schemas.openxmlformats.org/drawingml/2006/table">
            <a:tbl>
              <a:tblPr/>
              <a:tblGrid>
                <a:gridCol w="1084263"/>
                <a:gridCol w="2008187"/>
                <a:gridCol w="4424363"/>
                <a:gridCol w="4119562"/>
              </a:tblGrid>
              <a:tr h="631825">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79638">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宋朝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海外贸易</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广州、</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是闻名世界的</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大商港。政府鼓励海外贸</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易</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在主要港口设立</a:t>
                      </a:r>
                      <a:r>
                        <a:rPr lang="en-US" altLang="zh-CN" sz="2600" b="1">
                          <a:latin typeface="宋体" panose="02010600030101010101" pitchFamily="2" charset="-122"/>
                          <a:cs typeface="Times New Roman" panose="02020603050405020304" pitchFamily="18" charset="0"/>
                        </a:rPr>
                        <a:t>_______,</a:t>
                      </a:r>
                      <a:endParaRPr lang="en-US" altLang="zh-CN" sz="2600" b="1">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加以管理</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宋朝海外贸易超过前代</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成为当时世界上从事海外贸易的重要国家</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79637">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元朝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马可</a:t>
                      </a:r>
                      <a:r>
                        <a:rPr lang="en-US" altLang="zh-CN" sz="2600" b="1">
                          <a:latin typeface="宋体" panose="02010600030101010101" pitchFamily="2" charset="-122"/>
                          <a:ea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波罗</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来华</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意大利旅行家马可</a:t>
                      </a:r>
                      <a:r>
                        <a:rPr lang="en-US" altLang="zh-CN" sz="2600" b="1">
                          <a:latin typeface="宋体" panose="02010600030101010101" pitchFamily="2" charset="-122"/>
                          <a:ea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波罗</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来华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受到元世祖赏识</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他</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的</a:t>
                      </a:r>
                      <a:r>
                        <a:rPr lang="en-US" altLang="zh-CN" sz="2600" b="1" dirty="0">
                          <a:latin typeface="宋体" panose="02010600030101010101" pitchFamily="2" charset="-122"/>
                          <a:cs typeface="Times New Roman" panose="02020603050405020304" pitchFamily="18" charset="0"/>
                        </a:rPr>
                        <a:t>《_______________》</a:t>
                      </a:r>
                      <a:r>
                        <a:rPr lang="zh-CN" altLang="en-US" sz="2600" b="1" dirty="0">
                          <a:latin typeface="宋体" panose="02010600030101010101" pitchFamily="2" charset="-122"/>
                          <a:cs typeface="Times New Roman" panose="02020603050405020304" pitchFamily="18" charset="0"/>
                        </a:rPr>
                        <a:t>一</a:t>
                      </a:r>
                      <a:endParaRPr lang="zh-CN" altLang="en-US" sz="2600" b="1" dirty="0">
                        <a:latin typeface="宋体" panose="02010600030101010101" pitchFamily="2" charset="-122"/>
                        <a:cs typeface="Times New Roman" panose="02020603050405020304" pitchFamily="18" charset="0"/>
                      </a:endParaRPr>
                    </a:p>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描绘了大都的繁华景象</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30000"/>
                        </a:lnSpc>
                        <a:spcBef>
                          <a:spcPct val="0"/>
                        </a:spcBef>
                        <a:buFontTx/>
                        <a:buNone/>
                      </a:pPr>
                      <a:r>
                        <a:rPr lang="zh-CN" altLang="en-US" sz="2600" b="1" dirty="0">
                          <a:latin typeface="宋体" panose="02010600030101010101" pitchFamily="2" charset="-122"/>
                          <a:cs typeface="Times New Roman" panose="02020603050405020304" pitchFamily="18" charset="0"/>
                        </a:rPr>
                        <a:t>扩大了欧洲人的视野</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激起了欧洲人对东方世界的向往</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2162" name="文本框 2692161"/>
          <p:cNvSpPr txBox="1"/>
          <p:nvPr/>
        </p:nvSpPr>
        <p:spPr>
          <a:xfrm>
            <a:off x="4180205" y="1746885"/>
            <a:ext cx="16764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泉州</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2163" name="文本框 2692162"/>
          <p:cNvSpPr txBox="1"/>
          <p:nvPr/>
        </p:nvSpPr>
        <p:spPr>
          <a:xfrm>
            <a:off x="5862955" y="2775585"/>
            <a:ext cx="22987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市舶司</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2164" name="文本框 2692163"/>
          <p:cNvSpPr txBox="1"/>
          <p:nvPr/>
        </p:nvSpPr>
        <p:spPr>
          <a:xfrm>
            <a:off x="3013710" y="4949825"/>
            <a:ext cx="477520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rPr>
              <a:t>马可</a:t>
            </a:r>
            <a:r>
              <a:rPr lang="en-US" altLang="zh-CN" sz="240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rPr>
              <a:t>波罗行纪</a:t>
            </a:r>
            <a:endParaRPr lang="zh-CN" altLang="en-US" sz="2400" dirty="0">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2162"/>
                                        </p:tgtEl>
                                        <p:attrNameLst>
                                          <p:attrName>style.visibility</p:attrName>
                                        </p:attrNameLst>
                                      </p:cBhvr>
                                      <p:to>
                                        <p:strVal val="visible"/>
                                      </p:to>
                                    </p:set>
                                    <p:animEffect transition="in" filter="blinds(horizontal)">
                                      <p:cBhvr>
                                        <p:cTn id="7" dur="500"/>
                                        <p:tgtEl>
                                          <p:spTgt spid="2692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2163"/>
                                        </p:tgtEl>
                                        <p:attrNameLst>
                                          <p:attrName>style.visibility</p:attrName>
                                        </p:attrNameLst>
                                      </p:cBhvr>
                                      <p:to>
                                        <p:strVal val="visible"/>
                                      </p:to>
                                    </p:set>
                                    <p:animEffect transition="in" filter="blinds(horizontal)">
                                      <p:cBhvr>
                                        <p:cTn id="12" dur="500"/>
                                        <p:tgtEl>
                                          <p:spTgt spid="26921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2164"/>
                                        </p:tgtEl>
                                        <p:attrNameLst>
                                          <p:attrName>style.visibility</p:attrName>
                                        </p:attrNameLst>
                                      </p:cBhvr>
                                      <p:to>
                                        <p:strVal val="visible"/>
                                      </p:to>
                                    </p:set>
                                    <p:animEffect transition="in" filter="blinds(horizontal)">
                                      <p:cBhvr>
                                        <p:cTn id="17" dur="500"/>
                                        <p:tgtEl>
                                          <p:spTgt spid="26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2162" grpId="0"/>
      <p:bldP spid="2692163" grpId="0"/>
      <p:bldP spid="269216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93170" name="表格 2693169"/>
          <p:cNvGraphicFramePr/>
          <p:nvPr/>
        </p:nvGraphicFramePr>
        <p:xfrm>
          <a:off x="266700" y="747713"/>
          <a:ext cx="11636375" cy="5949950"/>
        </p:xfrm>
        <a:graphic>
          <a:graphicData uri="http://schemas.openxmlformats.org/drawingml/2006/table">
            <a:tbl>
              <a:tblPr/>
              <a:tblGrid>
                <a:gridCol w="1084263"/>
                <a:gridCol w="1466850"/>
                <a:gridCol w="4868862"/>
                <a:gridCol w="4216400"/>
              </a:tblGrid>
              <a:tr h="481013">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阶段</a:t>
                      </a:r>
                      <a:endParaRPr lang="zh-CN" altLang="en-US" sz="24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史实</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概　况</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影　响</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41512">
                <a:tc rowSpan="3">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明朝</a:t>
                      </a:r>
                      <a:endParaRPr lang="zh-CN" altLang="en-US" sz="24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郑和</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下西洋</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400" b="1" dirty="0">
                          <a:latin typeface="宋体" panose="02010600030101010101" pitchFamily="2" charset="-122"/>
                          <a:cs typeface="Times New Roman" panose="02020603050405020304" pitchFamily="18" charset="0"/>
                        </a:rPr>
                        <a:t>1405-1433</a:t>
                      </a:r>
                      <a:r>
                        <a:rPr lang="zh-CN" altLang="en-US" sz="2400" b="1" dirty="0">
                          <a:latin typeface="宋体" panose="02010600030101010101" pitchFamily="2" charset="-122"/>
                          <a:cs typeface="Times New Roman" panose="02020603050405020304" pitchFamily="18" charset="0"/>
                        </a:rPr>
                        <a:t>年</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郑和先后</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远</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航</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到达亚非三十多个国家和地</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区</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最远到达</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沿岸和非洲东</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海岸</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促进了中国与亚非各国的经济、文化交流</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开创了西太平洋与印度洋之间的亚非海上交通线</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是世界航海史上的壮举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4151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戚继光</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抗倭</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明代</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海防松懈</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日本的武士和奸</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商组成海盗武装集团</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骚扰中国</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沿海地区</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戚继光组建“戚家军”</a:t>
                      </a:r>
                      <a:r>
                        <a:rPr lang="en-US" altLang="zh-CN" sz="2400" b="1">
                          <a:latin typeface="宋体" panose="02010600030101010101" pitchFamily="2" charset="-122"/>
                          <a:cs typeface="Times New Roman" panose="02020603050405020304" pitchFamily="18" charset="0"/>
                        </a:rPr>
                        <a:t>,</a:t>
                      </a:r>
                      <a:endParaRPr lang="en-US" altLang="zh-CN" sz="24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最终平息了东南沿海的倭寇</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成</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为中华民族的</a:t>
                      </a:r>
                      <a:r>
                        <a:rPr lang="en-US" altLang="zh-CN" sz="2400" b="1">
                          <a:latin typeface="宋体" panose="02010600030101010101" pitchFamily="2" charset="-122"/>
                          <a:cs typeface="Times New Roman" panose="02020603050405020304" pitchFamily="18" charset="0"/>
                        </a:rPr>
                        <a:t>_________</a:t>
                      </a:r>
                      <a:endParaRPr lang="zh-CN" altLang="en-US" sz="240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打击了外来侵略者</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维护了国家主权和民族利益</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76387">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郑成功</a:t>
                      </a:r>
                      <a:endParaRPr lang="zh-CN" altLang="en-US" sz="24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收复台湾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明朝后期</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殖民者侵占了我</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国台湾地区</a:t>
                      </a:r>
                      <a:r>
                        <a:rPr lang="en-US" altLang="zh-CN" sz="2400" b="1" dirty="0">
                          <a:latin typeface="宋体" panose="02010600030101010101" pitchFamily="2" charset="-122"/>
                          <a:cs typeface="Times New Roman" panose="02020603050405020304" pitchFamily="18" charset="0"/>
                        </a:rPr>
                        <a:t>;1661</a:t>
                      </a:r>
                      <a:r>
                        <a:rPr lang="zh-CN" altLang="en-US" sz="2400" b="1" dirty="0">
                          <a:latin typeface="宋体" panose="02010600030101010101" pitchFamily="2" charset="-122"/>
                          <a:cs typeface="Times New Roman" panose="02020603050405020304" pitchFamily="18" charset="0"/>
                        </a:rPr>
                        <a:t>年</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郑成功从</a:t>
                      </a:r>
                      <a:endParaRPr lang="zh-CN" altLang="en-US" sz="24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金门出发</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在台湾人民的帮助下</a:t>
                      </a:r>
                      <a:r>
                        <a:rPr lang="en-US" altLang="zh-CN" sz="2400" b="1">
                          <a:latin typeface="宋体" panose="02010600030101010101" pitchFamily="2" charset="-122"/>
                          <a:cs typeface="Times New Roman" panose="02020603050405020304" pitchFamily="18" charset="0"/>
                        </a:rPr>
                        <a:t>,</a:t>
                      </a:r>
                      <a:endParaRPr lang="en-US" altLang="zh-CN" sz="2400" b="1">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于</a:t>
                      </a:r>
                      <a:r>
                        <a:rPr lang="en-US" altLang="zh-CN" sz="2400" b="1" dirty="0">
                          <a:latin typeface="宋体" panose="02010600030101010101" pitchFamily="2" charset="-122"/>
                          <a:cs typeface="Times New Roman" panose="02020603050405020304" pitchFamily="18" charset="0"/>
                        </a:rPr>
                        <a:t>_____</a:t>
                      </a:r>
                      <a:r>
                        <a:rPr lang="zh-CN" altLang="en-US" sz="2400" b="1" dirty="0">
                          <a:latin typeface="宋体" panose="02010600030101010101" pitchFamily="2" charset="-122"/>
                          <a:cs typeface="Times New Roman" panose="02020603050405020304" pitchFamily="18" charset="0"/>
                        </a:rPr>
                        <a:t>年收复台湾</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400" b="1" dirty="0">
                          <a:latin typeface="宋体" panose="02010600030101010101" pitchFamily="2" charset="-122"/>
                          <a:cs typeface="Times New Roman" panose="02020603050405020304" pitchFamily="18" charset="0"/>
                        </a:rPr>
                        <a:t>台湾重新回到祖国怀抱</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郑成功设置府县</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加强管理</a:t>
                      </a:r>
                      <a:r>
                        <a:rPr lang="en-US" altLang="zh-CN" sz="2400" b="1" dirty="0">
                          <a:latin typeface="宋体" panose="02010600030101010101" pitchFamily="2" charset="-122"/>
                          <a:cs typeface="Times New Roman" panose="02020603050405020304" pitchFamily="18" charset="0"/>
                        </a:rPr>
                        <a:t>,</a:t>
                      </a:r>
                      <a:r>
                        <a:rPr lang="zh-CN" altLang="en-US" sz="2400" b="1" dirty="0">
                          <a:latin typeface="宋体" panose="02010600030101010101" pitchFamily="2" charset="-122"/>
                          <a:cs typeface="Times New Roman" panose="02020603050405020304" pitchFamily="18" charset="0"/>
                        </a:rPr>
                        <a:t>促进了台湾的开发</a:t>
                      </a:r>
                      <a:endParaRPr lang="zh-CN" altLang="en-US" sz="24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3171" name="文本框 2693170"/>
          <p:cNvSpPr txBox="1"/>
          <p:nvPr/>
        </p:nvSpPr>
        <p:spPr>
          <a:xfrm>
            <a:off x="5754688" y="14065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七次</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2" name="文本框 2693171"/>
          <p:cNvSpPr txBox="1"/>
          <p:nvPr/>
        </p:nvSpPr>
        <p:spPr>
          <a:xfrm>
            <a:off x="4370388" y="21304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红海</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3" name="文本框 2693172"/>
          <p:cNvSpPr txBox="1"/>
          <p:nvPr/>
        </p:nvSpPr>
        <p:spPr>
          <a:xfrm>
            <a:off x="4365625" y="4619625"/>
            <a:ext cx="2203450"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民族英雄</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4" name="文本框 2693173"/>
          <p:cNvSpPr txBox="1"/>
          <p:nvPr/>
        </p:nvSpPr>
        <p:spPr>
          <a:xfrm>
            <a:off x="4065588" y="5102225"/>
            <a:ext cx="1279525" cy="485775"/>
          </a:xfrm>
          <a:prstGeom prst="rect">
            <a:avLst/>
          </a:prstGeom>
          <a:noFill/>
          <a:ln w="9525">
            <a:noFill/>
          </a:ln>
        </p:spPr>
        <p:txBody>
          <a:bodyPr lIns="117235" tIns="58618" rIns="117235" bIns="58618" anchor="b" anchorCtr="1">
            <a:spAutoFit/>
          </a:bodyPr>
          <a:p>
            <a:pPr defTabSz="1171575"/>
            <a:r>
              <a:rPr lang="zh-CN" altLang="en-US" sz="2400" dirty="0">
                <a:solidFill>
                  <a:srgbClr val="FF0000"/>
                </a:solidFill>
                <a:latin typeface="方正粗黑宋简体" panose="02000000000000000000" charset="-122"/>
                <a:ea typeface="方正粗黑宋简体" panose="02000000000000000000" charset="-122"/>
              </a:rPr>
              <a:t>荷兰</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2693175" name="文本框 2693174"/>
          <p:cNvSpPr txBox="1"/>
          <p:nvPr/>
        </p:nvSpPr>
        <p:spPr>
          <a:xfrm>
            <a:off x="2982913" y="6194425"/>
            <a:ext cx="1285875" cy="485775"/>
          </a:xfrm>
          <a:prstGeom prst="rect">
            <a:avLst/>
          </a:prstGeom>
          <a:noFill/>
          <a:ln w="9525">
            <a:noFill/>
          </a:ln>
        </p:spPr>
        <p:txBody>
          <a:bodyPr lIns="117235" tIns="58618" rIns="117235" bIns="58618" anchor="b" anchorCtr="1">
            <a:spAutoFit/>
          </a:bodyPr>
          <a:p>
            <a:pPr defTabSz="1171575"/>
            <a:r>
              <a:rPr lang="en-US" altLang="zh-CN" sz="2400">
                <a:solidFill>
                  <a:srgbClr val="FF0000"/>
                </a:solidFill>
                <a:latin typeface="方正粗黑宋简体" panose="02000000000000000000" charset="-122"/>
                <a:ea typeface="方正粗黑宋简体" panose="02000000000000000000" charset="-122"/>
              </a:rPr>
              <a:t>1662</a:t>
            </a:r>
            <a:endParaRPr lang="en-US" altLang="zh-CN" sz="24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3171"/>
                                        </p:tgtEl>
                                        <p:attrNameLst>
                                          <p:attrName>style.visibility</p:attrName>
                                        </p:attrNameLst>
                                      </p:cBhvr>
                                      <p:to>
                                        <p:strVal val="visible"/>
                                      </p:to>
                                    </p:set>
                                    <p:animEffect transition="in" filter="blinds(horizontal)">
                                      <p:cBhvr>
                                        <p:cTn id="7" dur="500"/>
                                        <p:tgtEl>
                                          <p:spTgt spid="26931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3172"/>
                                        </p:tgtEl>
                                        <p:attrNameLst>
                                          <p:attrName>style.visibility</p:attrName>
                                        </p:attrNameLst>
                                      </p:cBhvr>
                                      <p:to>
                                        <p:strVal val="visible"/>
                                      </p:to>
                                    </p:set>
                                    <p:animEffect transition="in" filter="blinds(horizontal)">
                                      <p:cBhvr>
                                        <p:cTn id="12" dur="500"/>
                                        <p:tgtEl>
                                          <p:spTgt spid="26931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93173"/>
                                        </p:tgtEl>
                                        <p:attrNameLst>
                                          <p:attrName>style.visibility</p:attrName>
                                        </p:attrNameLst>
                                      </p:cBhvr>
                                      <p:to>
                                        <p:strVal val="visible"/>
                                      </p:to>
                                    </p:set>
                                    <p:animEffect transition="in" filter="blinds(horizontal)">
                                      <p:cBhvr>
                                        <p:cTn id="17" dur="500"/>
                                        <p:tgtEl>
                                          <p:spTgt spid="26931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93174"/>
                                        </p:tgtEl>
                                        <p:attrNameLst>
                                          <p:attrName>style.visibility</p:attrName>
                                        </p:attrNameLst>
                                      </p:cBhvr>
                                      <p:to>
                                        <p:strVal val="visible"/>
                                      </p:to>
                                    </p:set>
                                    <p:animEffect transition="in" filter="blinds(horizontal)">
                                      <p:cBhvr>
                                        <p:cTn id="22" dur="500"/>
                                        <p:tgtEl>
                                          <p:spTgt spid="26931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93175"/>
                                        </p:tgtEl>
                                        <p:attrNameLst>
                                          <p:attrName>style.visibility</p:attrName>
                                        </p:attrNameLst>
                                      </p:cBhvr>
                                      <p:to>
                                        <p:strVal val="visible"/>
                                      </p:to>
                                    </p:set>
                                    <p:animEffect transition="in" filter="blinds(horizontal)">
                                      <p:cBhvr>
                                        <p:cTn id="27" dur="500"/>
                                        <p:tgtEl>
                                          <p:spTgt spid="2693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1" grpId="0"/>
      <p:bldP spid="2693172" grpId="0"/>
      <p:bldP spid="2693173" grpId="0"/>
      <p:bldP spid="2693174" grpId="0"/>
      <p:bldP spid="2693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4180" name="表格 2694179"/>
          <p:cNvGraphicFramePr/>
          <p:nvPr>
            <p:custDataLst>
              <p:tags r:id="rId1"/>
            </p:custDataLst>
          </p:nvPr>
        </p:nvGraphicFramePr>
        <p:xfrm>
          <a:off x="266700" y="747713"/>
          <a:ext cx="11636375" cy="4713288"/>
        </p:xfrm>
        <a:graphic>
          <a:graphicData uri="http://schemas.openxmlformats.org/drawingml/2006/table">
            <a:tbl>
              <a:tblPr/>
              <a:tblGrid>
                <a:gridCol w="1084263"/>
                <a:gridCol w="1466850"/>
                <a:gridCol w="4868862"/>
                <a:gridCol w="4216400"/>
              </a:tblGrid>
              <a:tr h="512763">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阶段</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史实</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概　况</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影　响</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2">
                <a:tc rowSpan="2">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清朝</a:t>
                      </a:r>
                      <a:endParaRPr lang="zh-CN" altLang="en-US" sz="2600" dirty="0">
                        <a:latin typeface="宋体" panose="02010600030101010101" pitchFamily="2" charset="-122"/>
                      </a:endParaRPr>
                    </a:p>
                  </a:txBody>
                  <a:tcPr marL="117235" marR="117235" marT="58618" marB="58618"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康熙帝</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抗击沙俄</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17</a:t>
                      </a:r>
                      <a:r>
                        <a:rPr lang="zh-CN" altLang="en-US" sz="2600" b="1" dirty="0">
                          <a:latin typeface="宋体" panose="02010600030101010101" pitchFamily="2" charset="-122"/>
                          <a:cs typeface="Times New Roman" panose="02020603050405020304" pitchFamily="18" charset="0"/>
                        </a:rPr>
                        <a:t>世纪中期</a:t>
                      </a:r>
                      <a:r>
                        <a:rPr lang="en-US" altLang="zh-CN" sz="2600" b="1" dirty="0">
                          <a:latin typeface="宋体" panose="02010600030101010101" pitchFamily="2" charset="-122"/>
                          <a:cs typeface="Times New Roman" panose="02020603050405020304" pitchFamily="18" charset="0"/>
                        </a:rPr>
                        <a:t>,_____</a:t>
                      </a:r>
                      <a:r>
                        <a:rPr lang="zh-CN" altLang="en-US" sz="2600" b="1" dirty="0">
                          <a:latin typeface="宋体" panose="02010600030101010101" pitchFamily="2" charset="-122"/>
                          <a:cs typeface="Times New Roman" panose="02020603050405020304" pitchFamily="18" charset="0"/>
                        </a:rPr>
                        <a:t>入侵我国的</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黑龙江流域</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强占雅克萨与尼</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布楚</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康熙帝组织两次雅克萨</a:t>
                      </a:r>
                      <a:endParaRPr lang="zh-CN" altLang="en-US" sz="2600" b="1" dirty="0">
                        <a:latin typeface="宋体" panose="02010600030101010101" pitchFamily="2" charset="-122"/>
                        <a:cs typeface="Times New Roman" panose="02020603050405020304" pitchFamily="18" charset="0"/>
                      </a:endParaRPr>
                    </a:p>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之战</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抗击沙俄的侵略</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en-US" altLang="zh-CN" sz="2600" b="1" dirty="0">
                          <a:latin typeface="宋体" panose="02010600030101010101" pitchFamily="2" charset="-122"/>
                          <a:cs typeface="Times New Roman" panose="02020603050405020304" pitchFamily="18" charset="0"/>
                        </a:rPr>
                        <a:t>1689</a:t>
                      </a:r>
                      <a:r>
                        <a:rPr lang="zh-CN" altLang="en-US" sz="2600" b="1" dirty="0">
                          <a:latin typeface="宋体" panose="02010600030101010101" pitchFamily="2" charset="-122"/>
                          <a:cs typeface="Times New Roman" panose="02020603050405020304" pitchFamily="18" charset="0"/>
                        </a:rPr>
                        <a:t>年中俄签订</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尼布楚条约</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从法律上肯定了我国对黑龙江和乌苏里江流域包括库页岛在内的广大地区的主权</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0263">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闭关锁</a:t>
                      </a:r>
                      <a:endParaRPr lang="zh-CN" altLang="en-US" sz="2600" b="1" dirty="0">
                        <a:latin typeface="宋体" panose="02010600030101010101" pitchFamily="2" charset="-122"/>
                        <a:cs typeface="Times New Roman" panose="02020603050405020304" pitchFamily="18" charset="0"/>
                      </a:endParaRPr>
                    </a:p>
                    <a:p>
                      <a:pPr marL="0" lvl="0" indent="0" algn="ctr" eaLnBrk="0" hangingPunc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国政策</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严格限制</a:t>
                      </a:r>
                      <a:r>
                        <a:rPr lang="en-US" altLang="zh-CN" sz="2600" b="1" dirty="0">
                          <a:latin typeface="宋体" panose="02010600030101010101" pitchFamily="2" charset="-122"/>
                          <a:cs typeface="Times New Roman" panose="02020603050405020304" pitchFamily="18" charset="0"/>
                        </a:rPr>
                        <a:t>_________,</a:t>
                      </a:r>
                      <a:r>
                        <a:rPr lang="zh-CN" altLang="en-US" sz="2600" b="1" dirty="0">
                          <a:latin typeface="宋体" panose="02010600030101010101" pitchFamily="2" charset="-122"/>
                          <a:cs typeface="Times New Roman" panose="02020603050405020304" pitchFamily="18" charset="0"/>
                        </a:rPr>
                        <a:t>但不是</a:t>
                      </a:r>
                      <a:endParaRPr lang="zh-CN" altLang="en-US" sz="2600" b="1" dirty="0">
                        <a:latin typeface="宋体" panose="02010600030101010101" pitchFamily="2" charset="-122"/>
                        <a:cs typeface="Times New Roman" panose="02020603050405020304" pitchFamily="18" charset="0"/>
                      </a:endParaRPr>
                    </a:p>
                    <a:p>
                      <a:pPr marL="0" lvl="0" indent="0" algn="ctr">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绝对禁止</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r>
                        <a:rPr lang="zh-CN" altLang="en-US" sz="2600" b="1" dirty="0">
                          <a:latin typeface="宋体" panose="02010600030101010101" pitchFamily="2" charset="-122"/>
                          <a:cs typeface="Times New Roman" panose="02020603050405020304" pitchFamily="18" charset="0"/>
                        </a:rPr>
                        <a:t>面对西方殖民者的侵略活动</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曾起到一定的自卫作用</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但是清廷故步自封</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闭关自守</a:t>
                      </a:r>
                      <a:r>
                        <a:rPr lang="en-US" altLang="zh-CN" sz="2600" b="1" dirty="0">
                          <a:latin typeface="宋体" panose="02010600030101010101" pitchFamily="2" charset="-122"/>
                          <a:cs typeface="Times New Roman" panose="02020603050405020304" pitchFamily="18" charset="0"/>
                        </a:rPr>
                        <a:t>,</a:t>
                      </a:r>
                      <a:r>
                        <a:rPr lang="zh-CN" altLang="en-US" sz="2600" b="1" dirty="0">
                          <a:latin typeface="宋体" panose="02010600030101010101" pitchFamily="2" charset="-122"/>
                          <a:cs typeface="Times New Roman" panose="02020603050405020304" pitchFamily="18" charset="0"/>
                        </a:rPr>
                        <a:t>使中国逐渐落伍于世界历史的发展进程</a:t>
                      </a:r>
                      <a:endParaRPr lang="zh-CN" altLang="en-US" sz="2600" dirty="0">
                        <a:latin typeface="宋体" panose="02010600030101010101" pitchFamily="2" charset="-122"/>
                      </a:endParaRPr>
                    </a:p>
                  </a:txBody>
                  <a:tcPr marL="117235" marR="117235" marT="58618" marB="58618"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94181" name="文本框 2694180"/>
          <p:cNvSpPr txBox="1"/>
          <p:nvPr/>
        </p:nvSpPr>
        <p:spPr>
          <a:xfrm>
            <a:off x="4389438" y="1557020"/>
            <a:ext cx="1584325"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沙俄</a:t>
            </a:r>
            <a:endParaRPr lang="zh-CN" altLang="en-US" sz="2000" dirty="0">
              <a:solidFill>
                <a:srgbClr val="FF0000"/>
              </a:solidFill>
              <a:latin typeface="方正粗黑宋简体" panose="02000000000000000000" charset="-122"/>
              <a:ea typeface="方正粗黑宋简体" panose="02000000000000000000" charset="-122"/>
            </a:endParaRPr>
          </a:p>
        </p:txBody>
      </p:sp>
      <p:sp>
        <p:nvSpPr>
          <p:cNvPr id="2694182" name="文本框 2694181"/>
          <p:cNvSpPr txBox="1"/>
          <p:nvPr/>
        </p:nvSpPr>
        <p:spPr>
          <a:xfrm>
            <a:off x="3956050" y="4058920"/>
            <a:ext cx="2755900" cy="424180"/>
          </a:xfrm>
          <a:prstGeom prst="rect">
            <a:avLst/>
          </a:prstGeom>
          <a:noFill/>
          <a:ln w="9525">
            <a:noFill/>
          </a:ln>
        </p:spPr>
        <p:txBody>
          <a:bodyPr lIns="117235" tIns="58618" rIns="117235" bIns="58618" anchor="b" anchorCtr="1">
            <a:spAutoFit/>
          </a:bodyPr>
          <a:p>
            <a:pPr defTabSz="1171575"/>
            <a:r>
              <a:rPr lang="zh-CN" altLang="en-US" sz="2000" dirty="0">
                <a:solidFill>
                  <a:srgbClr val="FF0000"/>
                </a:solidFill>
                <a:latin typeface="方正粗黑宋简体" panose="02000000000000000000" charset="-122"/>
                <a:ea typeface="方正粗黑宋简体" panose="02000000000000000000" charset="-122"/>
              </a:rPr>
              <a:t>对外交往</a:t>
            </a:r>
            <a:endParaRPr lang="zh-CN" altLang="en-US" sz="2000" dirty="0">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94181"/>
                                        </p:tgtEl>
                                        <p:attrNameLst>
                                          <p:attrName>style.visibility</p:attrName>
                                        </p:attrNameLst>
                                      </p:cBhvr>
                                      <p:to>
                                        <p:strVal val="visible"/>
                                      </p:to>
                                    </p:set>
                                    <p:animEffect transition="in" filter="blinds(horizontal)">
                                      <p:cBhvr>
                                        <p:cTn id="7" dur="500"/>
                                        <p:tgtEl>
                                          <p:spTgt spid="26941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94182"/>
                                        </p:tgtEl>
                                        <p:attrNameLst>
                                          <p:attrName>style.visibility</p:attrName>
                                        </p:attrNameLst>
                                      </p:cBhvr>
                                      <p:to>
                                        <p:strVal val="visible"/>
                                      </p:to>
                                    </p:set>
                                    <p:animEffect transition="in" filter="blinds(horizontal)">
                                      <p:cBhvr>
                                        <p:cTn id="12" dur="500"/>
                                        <p:tgtEl>
                                          <p:spTgt spid="269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4181" grpId="0"/>
      <p:bldP spid="26941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262cf4cebc7d3da27214b6fbad0b502"/>
          <p:cNvPicPr>
            <a:picLocks noChangeAspect="1"/>
          </p:cNvPicPr>
          <p:nvPr/>
        </p:nvPicPr>
        <p:blipFill>
          <a:blip r:embed="rId1"/>
          <a:srcRect l="12506" r="34765"/>
          <a:stretch>
            <a:fillRect/>
          </a:stretch>
        </p:blipFill>
        <p:spPr>
          <a:xfrm rot="16200000">
            <a:off x="1361227" y="675435"/>
            <a:ext cx="2018350" cy="2328181"/>
          </a:xfrm>
          <a:prstGeom prst="rect">
            <a:avLst/>
          </a:prstGeom>
        </p:spPr>
      </p:pic>
      <p:pic>
        <p:nvPicPr>
          <p:cNvPr id="6" name="图片 5" descr="5378c597ff4e8986e077719e9e29f0f7"/>
          <p:cNvPicPr>
            <a:picLocks noChangeAspect="1"/>
          </p:cNvPicPr>
          <p:nvPr/>
        </p:nvPicPr>
        <p:blipFill>
          <a:blip r:embed="rId2">
            <a:lum bright="-12000"/>
          </a:blip>
          <a:stretch>
            <a:fillRect/>
          </a:stretch>
        </p:blipFill>
        <p:spPr>
          <a:xfrm rot="16200000">
            <a:off x="79997" y="1037964"/>
            <a:ext cx="4700170" cy="4995399"/>
          </a:xfrm>
          <a:prstGeom prst="rect">
            <a:avLst/>
          </a:prstGeom>
        </p:spPr>
      </p:pic>
      <p:sp>
        <p:nvSpPr>
          <p:cNvPr id="4" name="文本框 3"/>
          <p:cNvSpPr txBox="1"/>
          <p:nvPr/>
        </p:nvSpPr>
        <p:spPr>
          <a:xfrm>
            <a:off x="1160599" y="2567440"/>
            <a:ext cx="2112950" cy="1938020"/>
          </a:xfrm>
          <a:prstGeom prst="rect">
            <a:avLst/>
          </a:prstGeom>
          <a:noFill/>
        </p:spPr>
        <p:txBody>
          <a:bodyPr wrap="square" rtlCol="0">
            <a:spAutoFit/>
          </a:bodyPr>
          <a:lstStyle/>
          <a:p>
            <a:pPr algn="ctr"/>
            <a:r>
              <a:rPr lang="zh-CN" altLang="en-US" sz="12000" dirty="0">
                <a:solidFill>
                  <a:schemeClr val="bg1"/>
                </a:solidFill>
                <a:latin typeface="华文行楷" panose="02010800040101010101" charset="-122"/>
                <a:ea typeface="华文行楷" panose="02010800040101010101" charset="-122"/>
              </a:rPr>
              <a:t>贰</a:t>
            </a:r>
            <a:endParaRPr lang="zh-CN" altLang="en-US" sz="12000" dirty="0">
              <a:solidFill>
                <a:schemeClr val="bg1"/>
              </a:solidFill>
              <a:latin typeface="华文行楷" panose="02010800040101010101" charset="-122"/>
              <a:ea typeface="华文行楷" panose="02010800040101010101" charset="-122"/>
            </a:endParaRPr>
          </a:p>
        </p:txBody>
      </p:sp>
      <p:pic>
        <p:nvPicPr>
          <p:cNvPr id="9" name="图片 8" descr="be237fa9389bcf2bfb1982858dba2b3d"/>
          <p:cNvPicPr>
            <a:picLocks noChangeAspect="1"/>
          </p:cNvPicPr>
          <p:nvPr/>
        </p:nvPicPr>
        <p:blipFill>
          <a:blip r:embed="rId3"/>
          <a:srcRect l="49060"/>
          <a:stretch>
            <a:fillRect/>
          </a:stretch>
        </p:blipFill>
        <p:spPr>
          <a:xfrm flipH="1">
            <a:off x="9279710" y="365604"/>
            <a:ext cx="2956098" cy="6128697"/>
          </a:xfrm>
          <a:prstGeom prst="rect">
            <a:avLst/>
          </a:prstGeom>
        </p:spPr>
      </p:pic>
      <p:sp>
        <p:nvSpPr>
          <p:cNvPr id="13" name="文本框 12"/>
          <p:cNvSpPr txBox="1"/>
          <p:nvPr/>
        </p:nvSpPr>
        <p:spPr>
          <a:xfrm>
            <a:off x="4744720" y="2567305"/>
            <a:ext cx="5041265" cy="783590"/>
          </a:xfrm>
          <a:prstGeom prst="rect">
            <a:avLst/>
          </a:prstGeom>
          <a:noFill/>
        </p:spPr>
        <p:txBody>
          <a:bodyPr wrap="square" rtlCol="0">
            <a:spAutoFit/>
          </a:bodyPr>
          <a:lstStyle/>
          <a:p>
            <a:pPr defTabSz="1171575"/>
            <a:r>
              <a:rPr lang="zh-CN" altLang="en-US" sz="4500" dirty="0">
                <a:latin typeface="宋体" panose="02010600030101010101" pitchFamily="2" charset="-122"/>
                <a:ea typeface="宋体" panose="02010600030101010101" pitchFamily="2" charset="-122"/>
                <a:sym typeface="+mn-ea"/>
              </a:rPr>
              <a:t>中国近代屈辱外交</a:t>
            </a:r>
            <a:endParaRPr lang="zh-CN" altLang="en-US" sz="450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TABLE_BEAUTIFY" val="smartTable{6dfc6826-0bfc-4b58-966b-94ed26022749}"/>
  <p:tag name="KSO_WM_SCREEN_THEME_FLAG" val="Dlrq25wU2PGuGg5bbmjbDFA1j1/nm1WH5EWItYGNTDgUjD4VEdekjZSkiLUetsRT+82XnaWyANeqpLP1WtlXSa3ZFFex18S9lQvVfIgaRNs="/>
</p:tagLst>
</file>

<file path=ppt/tags/tag10.xml><?xml version="1.0" encoding="utf-8"?>
<p:tagLst xmlns:p="http://schemas.openxmlformats.org/presentationml/2006/main">
  <p:tag name="ISPRING_PRESENTATION_TITLE" val="古风个人简历竞聘通用PPT模板"/>
  <p:tag name="KSO_WM_SCREEN_THEME_FLAG" val="Dlrq25wU2PGuGg5bbmjbDFA1j1/nm1WH5EWItYGNTDgUjD4VEdekjZSkiLUetsRT+82XnaWyANeqpLP1WtlXSa3ZFFex18S9lQvVfIgaRNs="/>
</p:tagLst>
</file>

<file path=ppt/tags/tag2.xml><?xml version="1.0" encoding="utf-8"?>
<p:tagLst xmlns:p="http://schemas.openxmlformats.org/presentationml/2006/main">
  <p:tag name="KSO_WM_UNIT_TABLE_BEAUTIFY" val="smartTable{472cb56e-fbef-415b-9e90-3024ef80d615}"/>
  <p:tag name="KSO_WM_SCREEN_THEME_FLAG" val="Dlrq25wU2PGuGg5bbmjbDFA1j1/nm1WH5EWItYGNTDgUjD4VEdekjZSkiLUetsRT+82XnaWyANeqpLP1WtlXSa3ZFFex18S9lQvVfIgaRNs="/>
</p:tagLst>
</file>

<file path=ppt/tags/tag3.xml><?xml version="1.0" encoding="utf-8"?>
<p:tagLst xmlns:p="http://schemas.openxmlformats.org/presentationml/2006/main">
  <p:tag name="KSO_WM_UNIT_TABLE_BEAUTIFY" val="smartTable{bfec7fd0-dd3e-4cae-94d0-a088ea2a8d51}"/>
  <p:tag name="KSO_WM_SCREEN_THEME_FLAG" val="Dlrq25wU2PGuGg5bbmjbDFA1j1/nm1WH5EWItYGNTDgUjD4VEdekjZSkiLUetsRT+82XnaWyANeqpLP1WtlXSa3ZFFex18S9lQvVfIgaRNs="/>
</p:tagLst>
</file>

<file path=ppt/tags/tag4.xml><?xml version="1.0" encoding="utf-8"?>
<p:tagLst xmlns:p="http://schemas.openxmlformats.org/presentationml/2006/main">
  <p:tag name="KSO_WM_UNIT_TABLE_BEAUTIFY" val="smartTable{bfd8ec24-7080-4f3f-81c1-2575b62600af}"/>
  <p:tag name="KSO_WM_SCREEN_THEME_FLAG" val="Dlrq25wU2PGuGg5bbmjbDFA1j1/nm1WH5EWItYGNTDgUjD4VEdekjZSkiLUetsRT+82XnaWyANeqpLP1WtlXSa3ZFFex18S9lQvVfIgaRNs="/>
</p:tagLst>
</file>

<file path=ppt/tags/tag5.xml><?xml version="1.0" encoding="utf-8"?>
<p:tagLst xmlns:p="http://schemas.openxmlformats.org/presentationml/2006/main">
  <p:tag name="KSO_WM_UNIT_TABLE_BEAUTIFY" val="smartTable{14d43bce-911c-456d-a025-710ef6ffdca1}"/>
  <p:tag name="KSO_WM_SCREEN_THEME_FLAG" val="Dlrq25wU2PGuGg5bbmjbDFA1j1/nm1WH5EWItYGNTDgUjD4VEdekjZSkiLUetsRT+82XnaWyANeqpLP1WtlXSa3ZFFex18S9lQvVfIgaRNs="/>
</p:tagLst>
</file>

<file path=ppt/tags/tag6.xml><?xml version="1.0" encoding="utf-8"?>
<p:tagLst xmlns:p="http://schemas.openxmlformats.org/presentationml/2006/main">
  <p:tag name="KSO_WM_UNIT_TABLE_BEAUTIFY" val="smartTable{c5262e2f-6525-47f1-9354-33e570d928a5}"/>
  <p:tag name="KSO_WM_SCREEN_THEME_FLAG" val="Dlrq25wU2PGuGg5bbmjbDFA1j1/nm1WH5EWItYGNTDgUjD4VEdekjZSkiLUetsRT+82XnaWyANeqpLP1WtlXSa3ZFFex18S9lQvVfIgaRNs="/>
</p:tagLst>
</file>

<file path=ppt/tags/tag7.xml><?xml version="1.0" encoding="utf-8"?>
<p:tagLst xmlns:p="http://schemas.openxmlformats.org/presentationml/2006/main">
  <p:tag name="KSO_WM_UNIT_TABLE_BEAUTIFY" val="smartTable{7e79d8a2-40c8-4bc7-afb0-92b50915257f}"/>
  <p:tag name="KSO_WM_SCREEN_THEME_FLAG" val="Dlrq25wU2PGuGg5bbmjbDFA1j1/nm1WH5EWItYGNTDgUjD4VEdekjZSkiLUetsRT+82XnaWyANeqpLP1WtlXSa3ZFFex18S9lQvVfIgaRNs="/>
</p:tagLst>
</file>

<file path=ppt/tags/tag8.xml><?xml version="1.0" encoding="utf-8"?>
<p:tagLst xmlns:p="http://schemas.openxmlformats.org/presentationml/2006/main">
  <p:tag name="KSO_WM_UNIT_TABLE_BEAUTIFY" val="smartTable{8089ce06-a777-4443-bd21-31165b13e644}"/>
  <p:tag name="KSO_WM_SCREEN_THEME_FLAG" val="Dlrq25wU2PGuGg5bbmjbDFA1j1/nm1WH5EWItYGNTDgUjD4VEdekjZSkiLUetsRT+82XnaWyANeqpLP1WtlXSa3ZFFex18S9lQvVfIgaRNs="/>
</p:tagLst>
</file>

<file path=ppt/tags/tag9.xml><?xml version="1.0" encoding="utf-8"?>
<p:tagLst xmlns:p="http://schemas.openxmlformats.org/presentationml/2006/main">
  <p:tag name="KSO_WM_UNIT_TABLE_BEAUTIFY" val="smartTable{6d013879-8da1-41a6-b8c8-d39f3c176bf9}"/>
  <p:tag name="KSO_WM_SCREEN_THEME_FLAG" val="Dlrq25wU2PGuGg5bbmjbDFA1j1/nm1WH5EWItYGNTDgUjD4VEdekjZSkiLUetsRT+82XnaWyANeqpLP1WtlXSa3ZFFex18S9lQvVfIgaRNs="/>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WPS 演示</Application>
  <PresentationFormat>自定义</PresentationFormat>
  <Paragraphs>601</Paragraphs>
  <Slides>22</Slides>
  <Notes>25</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22</vt:i4>
      </vt:variant>
    </vt:vector>
  </HeadingPairs>
  <TitlesOfParts>
    <vt:vector size="52" baseType="lpstr">
      <vt:lpstr>Arial</vt:lpstr>
      <vt:lpstr>宋体</vt:lpstr>
      <vt:lpstr>Wingdings</vt:lpstr>
      <vt:lpstr>微软雅黑</vt:lpstr>
      <vt:lpstr>Calibri</vt:lpstr>
      <vt:lpstr>ITC Avant Garde Std Bk</vt:lpstr>
      <vt:lpstr>NumberOnly</vt:lpstr>
      <vt:lpstr>Calibri</vt:lpstr>
      <vt:lpstr>楷体</vt:lpstr>
      <vt:lpstr>Calibri Light</vt:lpstr>
      <vt:lpstr>叶根友新篆简体08</vt:lpstr>
      <vt:lpstr>华文新魏</vt:lpstr>
      <vt:lpstr>叶根友毛笔行书2.0版</vt:lpstr>
      <vt:lpstr>华文行楷</vt:lpstr>
      <vt:lpstr>Times New Roman</vt:lpstr>
      <vt:lpstr>方正粗黑宋简体</vt:lpstr>
      <vt:lpstr>等线</vt:lpstr>
      <vt:lpstr>Arial Unicode MS</vt:lpstr>
      <vt:lpstr>Arial</vt:lpstr>
      <vt:lpstr>方正清刻本悦宋简体</vt:lpstr>
      <vt:lpstr>FZQingKeBenYueSongS-R-GB</vt:lpstr>
      <vt:lpstr>禹卫书法行书简体</vt:lpstr>
      <vt:lpstr>yuweij Medium</vt:lpstr>
      <vt:lpstr>Impact</vt:lpstr>
      <vt:lpstr>Agency FB</vt:lpstr>
      <vt:lpstr>黑体</vt:lpstr>
      <vt:lpstr>Segoe Print</vt:lpstr>
      <vt:lpstr>Trebuchet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古典中国风</dc:title>
  <dc:creator>第一PPT</dc:creator>
  <cp:keywords>www.1ppt.com</cp:keywords>
  <dc:description>www.1ppt.com</dc:description>
  <cp:lastModifiedBy>Administrator</cp:lastModifiedBy>
  <cp:revision>9</cp:revision>
  <dcterms:created xsi:type="dcterms:W3CDTF">2015-12-01T09:06:00Z</dcterms:created>
  <dcterms:modified xsi:type="dcterms:W3CDTF">2021-01-31T07:48:26Z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412930843_btnclosed</vt:lpwstr>
  </property>
</Properties>
</file>