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3"/>
    <p:sldId id="256" r:id="rId4"/>
    <p:sldId id="286" r:id="rId5"/>
    <p:sldId id="289" r:id="rId6"/>
    <p:sldId id="308" r:id="rId7"/>
    <p:sldId id="290" r:id="rId8"/>
    <p:sldId id="288" r:id="rId9"/>
    <p:sldId id="291" r:id="rId10"/>
    <p:sldId id="261" r:id="rId11"/>
    <p:sldId id="292" r:id="rId12"/>
    <p:sldId id="293" r:id="rId13"/>
    <p:sldId id="263" r:id="rId14"/>
    <p:sldId id="281" r:id="rId15"/>
    <p:sldId id="294" r:id="rId16"/>
    <p:sldId id="296" r:id="rId17"/>
    <p:sldId id="297" r:id="rId18"/>
    <p:sldId id="295" r:id="rId19"/>
    <p:sldId id="298" r:id="rId20"/>
    <p:sldId id="300" r:id="rId21"/>
    <p:sldId id="299" r:id="rId22"/>
    <p:sldId id="313" r:id="rId23"/>
    <p:sldId id="270" r:id="rId24"/>
    <p:sldId id="311" r:id="rId25"/>
    <p:sldId id="272" r:id="rId26"/>
    <p:sldId id="273" r:id="rId27"/>
    <p:sldId id="274" r:id="rId28"/>
    <p:sldId id="301" r:id="rId29"/>
    <p:sldId id="302" r:id="rId30"/>
    <p:sldId id="276" r:id="rId31"/>
    <p:sldId id="277" r:id="rId32"/>
    <p:sldId id="312" r:id="rId33"/>
    <p:sldId id="303" r:id="rId34"/>
    <p:sldId id="305" r:id="rId35"/>
    <p:sldId id="306" r:id="rId36"/>
    <p:sldId id="307" r:id="rId37"/>
    <p:sldId id="310" r:id="rId38"/>
    <p:sldId id="278" r:id="rId39"/>
    <p:sldId id="284" r:id="rId40"/>
  </p:sldIdLst>
  <p:sldSz cx="12192000"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EA37BFD7-D14B-4D7F-A5EC-47EE191870DF}">
          <p14:sldIdLst>
            <p14:sldId id="279"/>
            <p14:sldId id="256"/>
            <p14:sldId id="286"/>
            <p14:sldId id="289"/>
            <p14:sldId id="308"/>
            <p14:sldId id="290"/>
            <p14:sldId id="288"/>
            <p14:sldId id="291"/>
            <p14:sldId id="261"/>
            <p14:sldId id="292"/>
            <p14:sldId id="293"/>
            <p14:sldId id="263"/>
            <p14:sldId id="281"/>
            <p14:sldId id="294"/>
            <p14:sldId id="296"/>
            <p14:sldId id="297"/>
            <p14:sldId id="295"/>
            <p14:sldId id="298"/>
            <p14:sldId id="300"/>
            <p14:sldId id="299"/>
            <p14:sldId id="313"/>
            <p14:sldId id="270"/>
            <p14:sldId id="311"/>
            <p14:sldId id="272"/>
            <p14:sldId id="273"/>
            <p14:sldId id="274"/>
            <p14:sldId id="301"/>
            <p14:sldId id="302"/>
            <p14:sldId id="276"/>
            <p14:sldId id="277"/>
            <p14:sldId id="312"/>
            <p14:sldId id="303"/>
            <p14:sldId id="305"/>
            <p14:sldId id="306"/>
            <p14:sldId id="307"/>
            <p14:sldId id="310"/>
            <p14:sldId id="278"/>
            <p14:sldId id="28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132"/>
    <a:srgbClr val="2E87CB"/>
    <a:srgbClr val="3384C5"/>
    <a:srgbClr val="262A36"/>
    <a:srgbClr val="E3E6EF"/>
    <a:srgbClr val="DDDFEB"/>
    <a:srgbClr val="D9DCE5"/>
    <a:srgbClr val="E2E2E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8FA643-218E-4B04-8B41-F26AA56281F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DF20F-5747-4E5A-A541-565CB696B3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8FA643-218E-4B04-8B41-F26AA56281F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FDF20F-5747-4E5A-A541-565CB696B3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5.wdp"/><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14.wdp"/><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21343" y="1943656"/>
            <a:ext cx="9593591" cy="1962076"/>
          </a:xfrm>
          <a:prstGeom prst="rect">
            <a:avLst/>
          </a:prstGeom>
          <a:noFill/>
        </p:spPr>
        <p:txBody>
          <a:bodyPr wrap="square">
            <a:spAutoFit/>
          </a:bodyPr>
          <a:lstStyle/>
          <a:p>
            <a:pPr algn="ctr">
              <a:lnSpc>
                <a:spcPct val="150000"/>
              </a:lnSpc>
            </a:pPr>
            <a:r>
              <a:rPr lang="zh-CN" altLang="en-US" sz="5400" b="1" dirty="0">
                <a:latin typeface="黑体" panose="02010609060101010101" pitchFamily="49" charset="-122"/>
                <a:ea typeface="黑体" panose="02010609060101010101" pitchFamily="49" charset="-122"/>
              </a:rPr>
              <a:t>佛山市</a:t>
            </a:r>
            <a:r>
              <a:rPr lang="zh-CN" altLang="en-US" sz="5400" b="1" dirty="0">
                <a:solidFill>
                  <a:srgbClr val="E97132"/>
                </a:solidFill>
                <a:latin typeface="黑体" panose="02010609060101010101" pitchFamily="49" charset="-122"/>
                <a:ea typeface="黑体" panose="02010609060101010101" pitchFamily="49" charset="-122"/>
              </a:rPr>
              <a:t>说高考题</a:t>
            </a:r>
            <a:r>
              <a:rPr lang="zh-CN" altLang="en-US" sz="5400" b="1" dirty="0">
                <a:latin typeface="黑体" panose="02010609060101010101" pitchFamily="49" charset="-122"/>
                <a:ea typeface="黑体" panose="02010609060101010101" pitchFamily="49" charset="-122"/>
              </a:rPr>
              <a:t>展示活动</a:t>
            </a:r>
            <a:endParaRPr lang="en-US" altLang="zh-CN" sz="5400" b="1" dirty="0">
              <a:latin typeface="黑体" panose="02010609060101010101" pitchFamily="49" charset="-122"/>
              <a:ea typeface="黑体" panose="02010609060101010101" pitchFamily="49" charset="-122"/>
            </a:endParaRPr>
          </a:p>
          <a:p>
            <a:pPr algn="ctr">
              <a:lnSpc>
                <a:spcPct val="150000"/>
              </a:lnSpc>
            </a:pPr>
            <a:r>
              <a:rPr lang="en-US" altLang="zh-CN" sz="3200" b="1" dirty="0">
                <a:latin typeface="楷体" panose="02010609060101010101" pitchFamily="49" charset="-122"/>
                <a:ea typeface="楷体" panose="02010609060101010101" pitchFamily="49" charset="-122"/>
              </a:rPr>
              <a:t>2024</a:t>
            </a:r>
            <a:r>
              <a:rPr lang="zh-CN" altLang="en-US" sz="3200" b="1" dirty="0">
                <a:latin typeface="楷体" panose="02010609060101010101" pitchFamily="49" charset="-122"/>
                <a:ea typeface="楷体" panose="02010609060101010101" pitchFamily="49" charset="-122"/>
              </a:rPr>
              <a:t>年广东卷第</a:t>
            </a:r>
            <a:r>
              <a:rPr lang="en-US" altLang="zh-CN" sz="3200" b="1" dirty="0">
                <a:latin typeface="楷体" panose="02010609060101010101" pitchFamily="49" charset="-122"/>
                <a:ea typeface="楷体" panose="02010609060101010101" pitchFamily="49" charset="-122"/>
              </a:rPr>
              <a:t>11</a:t>
            </a:r>
            <a:r>
              <a:rPr lang="zh-CN" altLang="en-US" sz="3200" b="1" dirty="0">
                <a:latin typeface="楷体" panose="02010609060101010101" pitchFamily="49" charset="-122"/>
                <a:ea typeface="楷体" panose="02010609060101010101" pitchFamily="49" charset="-122"/>
              </a:rPr>
              <a:t>题</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选择题</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中国近代史</a:t>
            </a:r>
            <a:endParaRPr lang="en-US" altLang="zh-CN" sz="3200" b="1" dirty="0">
              <a:latin typeface="楷体" panose="02010609060101010101" pitchFamily="49" charset="-122"/>
              <a:ea typeface="楷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6EF"/>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BEBA8EAE-BF5A-486C-A8C5-ECC9F3942E4B}">
                <a14:imgProps xmlns:a14="http://schemas.microsoft.com/office/drawing/2010/main">
                  <a14:imgLayer r:embed="rId2">
                    <a14:imgEffect>
                      <a14:backgroundRemoval t="11734" b="95972" l="1959" r="66590">
                        <a14:foregroundMark x1="46429" y1="24518" x2="51267" y2="13660"/>
                        <a14:foregroundMark x1="51267" y1="13660" x2="54608" y2="9807"/>
                        <a14:foregroundMark x1="54608" y1="9807" x2="62212" y2="11909"/>
                        <a14:foregroundMark x1="62212" y1="11909" x2="64631" y2="17688"/>
                        <a14:foregroundMark x1="64631" y1="17688" x2="62558" y2="37303"/>
                        <a14:foregroundMark x1="62558" y1="37303" x2="65092" y2="61996"/>
                        <a14:foregroundMark x1="65092" y1="61996" x2="64286" y2="73380"/>
                        <a14:foregroundMark x1="64286" y1="73380" x2="58065" y2="85639"/>
                        <a14:foregroundMark x1="58065" y1="85639" x2="50461" y2="93345"/>
                        <a14:foregroundMark x1="50461" y1="93345" x2="13018" y2="92294"/>
                        <a14:foregroundMark x1="13018" y1="92294" x2="9101" y2="90543"/>
                        <a14:foregroundMark x1="9101" y1="90543" x2="6912" y2="82662"/>
                        <a14:foregroundMark x1="6912" y1="82662" x2="7528" y2="76193"/>
                        <a14:foregroundMark x1="8970" y1="68113" x2="11751" y2="63748"/>
                        <a14:foregroundMark x1="11751" y1="63748" x2="26152" y2="59370"/>
                        <a14:foregroundMark x1="26152" y1="59370" x2="35714" y2="36602"/>
                        <a14:foregroundMark x1="35714" y1="36602" x2="45968" y2="26095"/>
                        <a14:foregroundMark x1="45968" y1="26095" x2="46774" y2="23818"/>
                        <a14:foregroundMark x1="45392" y1="21891" x2="50230" y2="12609"/>
                        <a14:foregroundMark x1="50230" y1="12609" x2="58295" y2="7005"/>
                        <a14:foregroundMark x1="58295" y1="7005" x2="63364" y2="7706"/>
                        <a14:foregroundMark x1="63364" y1="7706" x2="67166" y2="37128"/>
                        <a14:foregroundMark x1="67166" y1="37128" x2="66244" y2="51839"/>
                        <a14:foregroundMark x1="66244" y1="51839" x2="69124" y2="63573"/>
                        <a14:foregroundMark x1="69124" y1="63573" x2="68664" y2="76357"/>
                        <a14:foregroundMark x1="68664" y1="76357" x2="66244" y2="85289"/>
                        <a14:foregroundMark x1="66244" y1="85289" x2="47005" y2="97023"/>
                        <a14:foregroundMark x1="47005" y1="97023" x2="39171" y2="96322"/>
                        <a14:foregroundMark x1="39171" y1="96322" x2="34217" y2="88616"/>
                        <a14:foregroundMark x1="34217" y1="88616" x2="32834" y2="77233"/>
                        <a14:foregroundMark x1="32834" y1="77233" x2="33641" y2="48862"/>
                        <a14:foregroundMark x1="33641" y1="48862" x2="44816" y2="25569"/>
                        <a14:foregroundMark x1="44816" y1="25569" x2="45622" y2="22417"/>
                        <a14:foregroundMark x1="51498" y1="14011" x2="56452" y2="16813"/>
                        <a14:foregroundMark x1="56452" y1="16813" x2="58871" y2="33100"/>
                        <a14:foregroundMark x1="58871" y1="33100" x2="50346" y2="35377"/>
                        <a14:foregroundMark x1="50346" y1="35377" x2="48848" y2="20665"/>
                        <a14:foregroundMark x1="48848" y1="20665" x2="53341" y2="15762"/>
                        <a14:foregroundMark x1="50691" y1="11559" x2="60023" y2="8932"/>
                        <a14:foregroundMark x1="60023" y1="8932" x2="63940" y2="13660"/>
                        <a14:foregroundMark x1="63940" y1="13660" x2="65553" y2="20490"/>
                        <a14:foregroundMark x1="65553" y1="20490" x2="64516" y2="40806"/>
                        <a14:foregroundMark x1="64516" y1="40806" x2="70046" y2="65499"/>
                        <a14:foregroundMark x1="70046" y1="65499" x2="65438" y2="74956"/>
                        <a14:foregroundMark x1="65438" y1="74956" x2="56912" y2="69877"/>
                        <a14:foregroundMark x1="56912" y1="69877" x2="54147" y2="53240"/>
                        <a14:foregroundMark x1="54147" y1="53240" x2="54263" y2="40455"/>
                        <a14:foregroundMark x1="54263" y1="40455" x2="62212" y2="36778"/>
                        <a14:foregroundMark x1="62212" y1="36778" x2="64747" y2="33975"/>
                        <a14:foregroundMark x1="50461" y1="11734" x2="56797" y2="9457"/>
                        <a14:foregroundMark x1="56797" y1="9457" x2="61982" y2="12259"/>
                        <a14:foregroundMark x1="61982" y1="12259" x2="57488" y2="15587"/>
                        <a14:foregroundMark x1="57488" y1="15587" x2="52419" y2="15236"/>
                        <a14:foregroundMark x1="52419" y1="15236" x2="51037" y2="11734"/>
                        <a14:foregroundMark x1="5876" y1="82137" x2="3747" y2="86298"/>
                        <a14:foregroundMark x1="3059" y1="91724" x2="6336" y2="96322"/>
                        <a14:foregroundMark x1="6336" y1="96322" x2="9332" y2="88967"/>
                        <a14:foregroundMark x1="9332" y1="88967" x2="7949" y2="81786"/>
                        <a14:foregroundMark x1="7949" y1="81786" x2="3945" y2="85591"/>
                        <a14:foregroundMark x1="2419" y1="90368" x2="5069" y2="97723"/>
                        <a14:foregroundMark x1="5069" y1="97723" x2="27765" y2="99299"/>
                        <a14:foregroundMark x1="27765" y1="99299" x2="51267" y2="97723"/>
                        <a14:foregroundMark x1="51267" y1="97723" x2="3571" y2="92119"/>
                        <a14:foregroundMark x1="3571" y1="92119" x2="1959" y2="90718"/>
                        <a14:foregroundMark x1="65783" y1="54466" x2="69585" y2="59370"/>
                        <a14:foregroundMark x1="69585" y1="59370" x2="70161" y2="85639"/>
                        <a14:foregroundMark x1="70161" y1="85639" x2="69124" y2="93170"/>
                        <a14:foregroundMark x1="69124" y1="93170" x2="65438" y2="98599"/>
                        <a14:foregroundMark x1="65438" y1="98599" x2="55876" y2="98599"/>
                        <a14:foregroundMark x1="55876" y1="98599" x2="51959" y2="91594"/>
                        <a14:foregroundMark x1="51959" y1="91594" x2="61521" y2="78809"/>
                        <a14:foregroundMark x1="61521" y1="78809" x2="65323" y2="54816"/>
                        <a14:foregroundMark x1="66359" y1="55867" x2="70392" y2="66900"/>
                        <a14:foregroundMark x1="70392" y1="66900" x2="68433" y2="72680"/>
                        <a14:foregroundMark x1="68433" y1="72680" x2="66129" y2="60771"/>
                        <a14:foregroundMark x1="66129" y1="60771" x2="66590" y2="55166"/>
                        <a14:backgroundMark x1="7258" y1="67951" x2="6452" y2="74956"/>
                        <a14:backgroundMark x1="6452" y1="74956" x2="9793" y2="70753"/>
                        <a14:backgroundMark x1="9793" y1="70753" x2="6912" y2="68126"/>
                        <a14:backgroundMark x1="230" y1="85289" x2="115" y2="91944"/>
                        <a14:backgroundMark x1="115" y1="91944" x2="3687" y2="86515"/>
                        <a14:backgroundMark x1="3687" y1="86515" x2="115" y2="85814"/>
                      </a14:backgroundRemoval>
                    </a14:imgEffect>
                  </a14:imgLayer>
                </a14:imgProps>
              </a:ext>
            </a:extLst>
          </a:blip>
          <a:srcRect t="8802" r="34610"/>
          <a:stretch>
            <a:fillRect/>
          </a:stretch>
        </p:blipFill>
        <p:spPr>
          <a:xfrm>
            <a:off x="4448629" y="0"/>
            <a:ext cx="7743372" cy="7104274"/>
          </a:xfrm>
          <a:prstGeom prst="rect">
            <a:avLst/>
          </a:prstGeom>
        </p:spPr>
      </p:pic>
      <p:sp>
        <p:nvSpPr>
          <p:cNvPr id="5" name="文本框 4"/>
          <p:cNvSpPr txBox="1"/>
          <p:nvPr/>
        </p:nvSpPr>
        <p:spPr>
          <a:xfrm>
            <a:off x="290623" y="1059068"/>
            <a:ext cx="7506586" cy="2221762"/>
          </a:xfrm>
          <a:prstGeom prst="rect">
            <a:avLst/>
          </a:prstGeom>
          <a:noFill/>
        </p:spPr>
        <p:txBody>
          <a:bodyPr wrap="square">
            <a:spAutoFit/>
          </a:bodyPr>
          <a:lstStyle/>
          <a:p>
            <a:pPr algn="just">
              <a:lnSpc>
                <a:spcPct val="150000"/>
              </a:lnSpc>
            </a:pP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那些农民进入乡镇企业，不也需要社会保障吗？国家这么改革，也是为他们着想</a:t>
            </a:r>
            <a:r>
              <a:rPr lang="en-US" altLang="zh-CN"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pPr algn="just">
              <a:lnSpc>
                <a:spcPct val="150000"/>
              </a:lnSpc>
            </a:pP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老师，材料哪里体现国企了？</a:t>
            </a:r>
            <a:r>
              <a:rPr lang="en-US" altLang="zh-CN" sz="2400" b="1" dirty="0">
                <a:latin typeface="楷体" panose="02010609060101010101" pitchFamily="49" charset="-122"/>
                <a:ea typeface="楷体" panose="02010609060101010101" pitchFamily="49" charset="-122"/>
              </a:rPr>
              <a:t>”</a:t>
            </a:r>
            <a:endParaRPr lang="en-US" altLang="zh-CN" sz="2400" b="1" dirty="0">
              <a:latin typeface="楷体" panose="02010609060101010101" pitchFamily="49" charset="-122"/>
              <a:ea typeface="楷体" panose="02010609060101010101" pitchFamily="49" charset="-122"/>
            </a:endParaRPr>
          </a:p>
          <a:p>
            <a:pPr algn="r">
              <a:lnSpc>
                <a:spcPct val="150000"/>
              </a:lnSpc>
            </a:pP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来自学生的提问</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73568"/>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二</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说解题方法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65" name="文本框 6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370366" y="3256253"/>
            <a:ext cx="11743661" cy="3436518"/>
          </a:xfrm>
          <a:prstGeom prst="rect">
            <a:avLst/>
          </a:prstGeom>
          <a:noFill/>
        </p:spPr>
        <p:txBody>
          <a:bodyPr wrap="square">
            <a:spAutoFit/>
          </a:bodyPr>
          <a:lstStyle/>
          <a:p>
            <a:pPr algn="just">
              <a:lnSpc>
                <a:spcPct val="150000"/>
              </a:lnSpc>
            </a:pPr>
            <a:r>
              <a:rPr lang="zh-CN" altLang="en-US" sz="2000" dirty="0">
                <a:latin typeface="楷体" panose="02010609060101010101" pitchFamily="49" charset="-122"/>
                <a:ea typeface="楷体" panose="02010609060101010101" pitchFamily="49" charset="-122"/>
              </a:rPr>
              <a:t>    当我重新审视这道题时，我发现了学生的困难点。</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①材料并未涉及“国企”二字，不能</a:t>
            </a:r>
            <a:r>
              <a:rPr lang="zh-CN" altLang="en-US" sz="3200" dirty="0">
                <a:solidFill>
                  <a:srgbClr val="E97132"/>
                </a:solidFill>
                <a:latin typeface="楷体" panose="02010609060101010101" pitchFamily="49" charset="-122"/>
                <a:ea typeface="楷体" panose="02010609060101010101" pitchFamily="49" charset="-122"/>
              </a:rPr>
              <a:t>直接推导</a:t>
            </a:r>
            <a:r>
              <a:rPr lang="zh-CN" altLang="en-US" sz="2000" dirty="0">
                <a:latin typeface="楷体" panose="02010609060101010101" pitchFamily="49" charset="-122"/>
                <a:ea typeface="楷体" panose="02010609060101010101" pitchFamily="49" charset="-122"/>
              </a:rPr>
              <a:t>得出这个概念。</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②教材中涉及到城市经济体制改革，没有涉及国企占据主体地位，只讲到国企实行“承包经营制”。并且，讲加强自主权，用词又是</a:t>
            </a:r>
            <a:r>
              <a:rPr lang="zh-CN" altLang="en-US" sz="3200" dirty="0">
                <a:solidFill>
                  <a:srgbClr val="E97132"/>
                </a:solidFill>
                <a:latin typeface="楷体" panose="02010609060101010101" pitchFamily="49" charset="-122"/>
                <a:ea typeface="楷体" panose="02010609060101010101" pitchFamily="49" charset="-122"/>
              </a:rPr>
              <a:t>“企业”</a:t>
            </a:r>
            <a:r>
              <a:rPr lang="zh-CN" altLang="en-US" sz="2000" dirty="0">
                <a:latin typeface="楷体" panose="02010609060101010101" pitchFamily="49" charset="-122"/>
                <a:ea typeface="楷体" panose="02010609060101010101" pitchFamily="49" charset="-122"/>
              </a:rPr>
              <a:t>而非“国企”。</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这种学生与教师的鸿沟，在日常教学中非常常见，偶尔令人沮丧。差距，到底在哪里？学生的必备知识储备不足，显然无法解决问题。我们需要诉诸于思维方法，来促进学生解题能力的提升。</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文本&#10;&#10;中度可信度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98474" y="224462"/>
            <a:ext cx="11795052" cy="663353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8231"/>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矩形 4"/>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7" name="直接连接符 6"/>
          <p:cNvCxnSpPr>
            <a:stCxn id="5" idx="3"/>
            <a:endCxn id="8"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 name="矩形 7"/>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15" name="直接箭头连接符 14"/>
          <p:cNvCxnSpPr>
            <a:stCxn id="5" idx="2"/>
            <a:endCxn id="61"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5" name="矩形 24"/>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6" name="直接连接符 25"/>
          <p:cNvCxnSpPr>
            <a:stCxn id="8" idx="3"/>
            <a:endCxn id="25"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4" name="矩形 33"/>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6" name="矩形 35"/>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8" name="直接连接符 37"/>
          <p:cNvCxnSpPr>
            <a:stCxn id="25" idx="3"/>
            <a:endCxn id="34"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1" name="矩形 50"/>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54" name="文本框 53"/>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55" name="右大括号 54"/>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56" name="矩形 55"/>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8" name="连接符: 肘形 57"/>
          <p:cNvCxnSpPr/>
          <p:nvPr/>
        </p:nvCxnSpPr>
        <p:spPr>
          <a:xfrm>
            <a:off x="2466753" y="1316140"/>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60" name="文本框 59"/>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61" name="矩形 60"/>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63" name="矩形 62"/>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64" name="直接箭头连接符 63"/>
          <p:cNvCxnSpPr>
            <a:stCxn id="61" idx="3"/>
            <a:endCxn id="63"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矩形 69"/>
          <p:cNvSpPr/>
          <p:nvPr/>
        </p:nvSpPr>
        <p:spPr>
          <a:xfrm>
            <a:off x="4543011" y="2467415"/>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71" name="直接连接符 70"/>
          <p:cNvCxnSpPr>
            <a:stCxn id="63" idx="3"/>
          </p:cNvCxnSpPr>
          <p:nvPr/>
        </p:nvCxnSpPr>
        <p:spPr>
          <a:xfrm flipV="1">
            <a:off x="4167963" y="2640409"/>
            <a:ext cx="375048"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5" name="连接符: 肘形 74"/>
          <p:cNvCxnSpPr>
            <a:stCxn id="63" idx="3"/>
            <a:endCxn id="70" idx="1"/>
          </p:cNvCxnSpPr>
          <p:nvPr/>
        </p:nvCxnSpPr>
        <p:spPr>
          <a:xfrm>
            <a:off x="4167963" y="2640410"/>
            <a:ext cx="375048" cy="7753"/>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77" name="矩形 76"/>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78" name="直接箭头连接符 77"/>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9" name="文本框 78"/>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6" name="直接连接符 5"/>
          <p:cNvCxnSpPr>
            <a:endCxn id="77" idx="1"/>
          </p:cNvCxnSpPr>
          <p:nvPr/>
        </p:nvCxnSpPr>
        <p:spPr>
          <a:xfrm flipV="1">
            <a:off x="6207637" y="2638077"/>
            <a:ext cx="411632"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 name="直接连接符 10"/>
          <p:cNvCxnSpPr>
            <a:stCxn id="70" idx="3"/>
            <a:endCxn id="77" idx="1"/>
          </p:cNvCxnSpPr>
          <p:nvPr/>
        </p:nvCxnSpPr>
        <p:spPr>
          <a:xfrm flipV="1">
            <a:off x="6207637" y="2638077"/>
            <a:ext cx="411632" cy="1008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 name="直接箭头连接符 15"/>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文本框 16"/>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29" name="直接连接符 28"/>
          <p:cNvCxnSpPr>
            <a:stCxn id="25" idx="3"/>
            <a:endCxn id="36"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2" name="直接连接符 31"/>
          <p:cNvCxnSpPr>
            <a:stCxn id="25" idx="3"/>
            <a:endCxn id="51"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0" name="矩形 39"/>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500"/>
                                        <p:tgtEl>
                                          <p:spTgt spid="5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par>
                                <p:cTn id="53" presetID="10"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50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fade">
                                      <p:cBhvr>
                                        <p:cTn id="68" dur="500"/>
                                        <p:tgtEl>
                                          <p:spTgt spid="61"/>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5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fade">
                                      <p:cBhvr>
                                        <p:cTn id="81" dur="500"/>
                                        <p:tgtEl>
                                          <p:spTgt spid="7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
                                        </p:tgtEl>
                                        <p:attrNameLst>
                                          <p:attrName>style.visibility</p:attrName>
                                        </p:attrNameLst>
                                      </p:cBhvr>
                                      <p:to>
                                        <p:strVal val="visible"/>
                                      </p:to>
                                    </p:set>
                                    <p:animEffect transition="in" filter="fade">
                                      <p:cBhvr>
                                        <p:cTn id="92" dur="500"/>
                                        <p:tgtEl>
                                          <p:spTgt spid="6"/>
                                        </p:tgtEl>
                                      </p:cBhvr>
                                    </p:animEffect>
                                  </p:childTnLst>
                                </p:cTn>
                              </p:par>
                              <p:par>
                                <p:cTn id="93" presetID="10" presetClass="entr" presetSubtype="0" fill="hold"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500"/>
                                        <p:tgtEl>
                                          <p:spTgt spid="1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77"/>
                                        </p:tgtEl>
                                        <p:attrNameLst>
                                          <p:attrName>style.visibility</p:attrName>
                                        </p:attrNameLst>
                                      </p:cBhvr>
                                      <p:to>
                                        <p:strVal val="visible"/>
                                      </p:to>
                                    </p:set>
                                    <p:animEffect transition="in" filter="fade">
                                      <p:cBhvr>
                                        <p:cTn id="98" dur="500"/>
                                        <p:tgtEl>
                                          <p:spTgt spid="7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79"/>
                                        </p:tgtEl>
                                        <p:attrNameLst>
                                          <p:attrName>style.visibility</p:attrName>
                                        </p:attrNameLst>
                                      </p:cBhvr>
                                      <p:to>
                                        <p:strVal val="visible"/>
                                      </p:to>
                                    </p:set>
                                    <p:animEffect transition="in" filter="fade">
                                      <p:cBhvr>
                                        <p:cTn id="106" dur="500"/>
                                        <p:tgtEl>
                                          <p:spTgt spid="79"/>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par>
                                <p:cTn id="112" presetID="10" presetClass="entr" presetSubtype="0" fill="hold" nodeType="withEffect">
                                  <p:stCondLst>
                                    <p:cond delay="0"/>
                                  </p:stCondLst>
                                  <p:childTnLst>
                                    <p:set>
                                      <p:cBhvr>
                                        <p:cTn id="113" dur="1" fill="hold">
                                          <p:stCondLst>
                                            <p:cond delay="0"/>
                                          </p:stCondLst>
                                        </p:cTn>
                                        <p:tgtEl>
                                          <p:spTgt spid="16"/>
                                        </p:tgtEl>
                                        <p:attrNameLst>
                                          <p:attrName>style.visibility</p:attrName>
                                        </p:attrNameLst>
                                      </p:cBhvr>
                                      <p:to>
                                        <p:strVal val="visible"/>
                                      </p:to>
                                    </p:set>
                                    <p:animEffect transition="in" filter="fade">
                                      <p:cBhvr>
                                        <p:cTn id="114" dur="500"/>
                                        <p:tgtEl>
                                          <p:spTgt spid="1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5" grpId="0" animBg="1"/>
      <p:bldP spid="34" grpId="0" animBg="1"/>
      <p:bldP spid="36" grpId="0" animBg="1"/>
      <p:bldP spid="51" grpId="0" animBg="1"/>
      <p:bldP spid="54" grpId="0"/>
      <p:bldP spid="55" grpId="0" animBg="1"/>
      <p:bldP spid="56" grpId="0" animBg="1"/>
      <p:bldP spid="60" grpId="0"/>
      <p:bldP spid="61" grpId="0" animBg="1"/>
      <p:bldP spid="63" grpId="0" animBg="1"/>
      <p:bldP spid="70" grpId="0" animBg="1"/>
      <p:bldP spid="77" grpId="0" animBg="1"/>
      <p:bldP spid="79" grpId="0"/>
      <p:bldP spid="17" grpId="0"/>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89146" y="1827185"/>
            <a:ext cx="4470143" cy="4470143"/>
          </a:xfrm>
          <a:prstGeom prst="ellipse">
            <a:avLst/>
          </a:prstGeom>
          <a:no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1340936" y="2058404"/>
            <a:ext cx="3646745" cy="3636617"/>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楷体" panose="02010609060101010101" pitchFamily="49" charset="-122"/>
                <a:ea typeface="楷体" panose="02010609060101010101" pitchFamily="49" charset="-122"/>
              </a:rPr>
              <a:t>单位</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4" name="文本框 3"/>
          <p:cNvSpPr txBox="1"/>
          <p:nvPr/>
        </p:nvSpPr>
        <p:spPr>
          <a:xfrm>
            <a:off x="1725251" y="442735"/>
            <a:ext cx="3262432" cy="1113766"/>
          </a:xfrm>
          <a:prstGeom prst="rect">
            <a:avLst/>
          </a:prstGeom>
          <a:noFill/>
        </p:spPr>
        <p:txBody>
          <a:bodyPr wrap="none" rtlCol="0">
            <a:spAutoFit/>
          </a:bodyPr>
          <a:lstStyle/>
          <a:p>
            <a:pPr algn="ctr">
              <a:lnSpc>
                <a:spcPct val="150000"/>
              </a:lnSpc>
            </a:pPr>
            <a:r>
              <a:rPr lang="zh-CN" altLang="en-US" sz="2400" dirty="0">
                <a:latin typeface="黑体" panose="02010609060101010101" pitchFamily="49" charset="-122"/>
                <a:ea typeface="黑体" panose="02010609060101010101" pitchFamily="49" charset="-122"/>
              </a:rPr>
              <a:t>教师心中的单位与企业</a:t>
            </a:r>
            <a:endParaRPr lang="en-US" altLang="zh-CN" sz="2400" dirty="0">
              <a:latin typeface="黑体" panose="02010609060101010101" pitchFamily="49" charset="-122"/>
              <a:ea typeface="黑体" panose="02010609060101010101" pitchFamily="49" charset="-122"/>
            </a:endParaRPr>
          </a:p>
          <a:p>
            <a:pPr algn="ctr">
              <a:lnSpc>
                <a:spcPct val="150000"/>
              </a:lnSpc>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80</a:t>
            </a:r>
            <a:r>
              <a:rPr lang="zh-CN" altLang="en-US" sz="2400" dirty="0">
                <a:latin typeface="黑体" panose="02010609060101010101" pitchFamily="49" charset="-122"/>
                <a:ea typeface="黑体" panose="02010609060101010101" pitchFamily="49" charset="-122"/>
              </a:rPr>
              <a:t>年代）</a:t>
            </a:r>
            <a:endParaRPr lang="zh-CN" altLang="en-US" sz="2400" dirty="0">
              <a:latin typeface="黑体" panose="02010609060101010101" pitchFamily="49" charset="-122"/>
              <a:ea typeface="黑体" panose="02010609060101010101" pitchFamily="49" charset="-122"/>
            </a:endParaRPr>
          </a:p>
        </p:txBody>
      </p:sp>
      <p:sp>
        <p:nvSpPr>
          <p:cNvPr id="5" name="文本框 4"/>
          <p:cNvSpPr txBox="1"/>
          <p:nvPr/>
        </p:nvSpPr>
        <p:spPr>
          <a:xfrm>
            <a:off x="2933594" y="5464188"/>
            <a:ext cx="2498035" cy="461665"/>
          </a:xfrm>
          <a:prstGeom prst="rect">
            <a:avLst/>
          </a:prstGeom>
          <a:noFill/>
        </p:spPr>
        <p:txBody>
          <a:bodyPr wrap="square" rtlCol="0">
            <a:spAutoFit/>
          </a:bodyPr>
          <a:lstStyle/>
          <a:p>
            <a:pPr algn="ctr"/>
            <a:r>
              <a:rPr lang="zh-CN" altLang="en-US" sz="2400" b="1" dirty="0">
                <a:latin typeface="楷体" panose="02010609060101010101" pitchFamily="49" charset="-122"/>
                <a:ea typeface="楷体" panose="02010609060101010101" pitchFamily="49" charset="-122"/>
              </a:rPr>
              <a:t>企业</a:t>
            </a:r>
            <a:endParaRPr lang="zh-CN" altLang="en-US" sz="2400" b="1" dirty="0">
              <a:latin typeface="楷体" panose="02010609060101010101" pitchFamily="49" charset="-122"/>
              <a:ea typeface="楷体" panose="02010609060101010101" pitchFamily="49" charset="-122"/>
            </a:endParaRPr>
          </a:p>
        </p:txBody>
      </p:sp>
      <p:sp>
        <p:nvSpPr>
          <p:cNvPr id="6" name="文本框 5"/>
          <p:cNvSpPr txBox="1"/>
          <p:nvPr/>
        </p:nvSpPr>
        <p:spPr>
          <a:xfrm>
            <a:off x="7463443" y="442735"/>
            <a:ext cx="3262432" cy="1113766"/>
          </a:xfrm>
          <a:prstGeom prst="rect">
            <a:avLst/>
          </a:prstGeom>
          <a:noFill/>
        </p:spPr>
        <p:txBody>
          <a:bodyPr wrap="none" rtlCol="0">
            <a:spAutoFit/>
          </a:bodyPr>
          <a:lstStyle/>
          <a:p>
            <a:pPr algn="ctr">
              <a:lnSpc>
                <a:spcPct val="150000"/>
              </a:lnSpc>
            </a:pPr>
            <a:r>
              <a:rPr lang="zh-CN" altLang="en-US" sz="2400" dirty="0">
                <a:latin typeface="黑体" panose="02010609060101010101" pitchFamily="49" charset="-122"/>
                <a:ea typeface="黑体" panose="02010609060101010101" pitchFamily="49" charset="-122"/>
              </a:rPr>
              <a:t>学生心中的单位与企业</a:t>
            </a:r>
            <a:endParaRPr lang="en-US" altLang="zh-CN" sz="2400" dirty="0">
              <a:latin typeface="黑体" panose="02010609060101010101" pitchFamily="49" charset="-122"/>
              <a:ea typeface="黑体" panose="02010609060101010101" pitchFamily="49" charset="-122"/>
            </a:endParaRPr>
          </a:p>
          <a:p>
            <a:pPr algn="ctr">
              <a:lnSpc>
                <a:spcPct val="150000"/>
              </a:lnSpc>
            </a:pPr>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80</a:t>
            </a:r>
            <a:r>
              <a:rPr lang="zh-CN" altLang="en-US" sz="2400" dirty="0">
                <a:latin typeface="黑体" panose="02010609060101010101" pitchFamily="49" charset="-122"/>
                <a:ea typeface="黑体" panose="02010609060101010101" pitchFamily="49" charset="-122"/>
              </a:rPr>
              <a:t>年代）</a:t>
            </a:r>
            <a:endParaRPr lang="zh-CN" altLang="en-US" sz="2400" dirty="0">
              <a:latin typeface="黑体" panose="02010609060101010101" pitchFamily="49" charset="-122"/>
              <a:ea typeface="黑体" panose="02010609060101010101" pitchFamily="49" charset="-122"/>
            </a:endParaRPr>
          </a:p>
        </p:txBody>
      </p:sp>
      <p:sp>
        <p:nvSpPr>
          <p:cNvPr id="7" name="椭圆 6"/>
          <p:cNvSpPr/>
          <p:nvPr/>
        </p:nvSpPr>
        <p:spPr>
          <a:xfrm>
            <a:off x="6774329" y="1827185"/>
            <a:ext cx="4470143" cy="4470143"/>
          </a:xfrm>
          <a:prstGeom prst="ellipse">
            <a:avLst/>
          </a:prstGeom>
          <a:noFill/>
          <a:ln>
            <a:solidFill>
              <a:srgbClr val="E9713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62832" y="2628247"/>
            <a:ext cx="1137220" cy="1089177"/>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1"/>
                </a:solidFill>
                <a:latin typeface="楷体" panose="02010609060101010101" pitchFamily="49" charset="-122"/>
                <a:ea typeface="楷体" panose="02010609060101010101" pitchFamily="49" charset="-122"/>
              </a:rPr>
              <a:t>单位</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9" name="文本框 8"/>
          <p:cNvSpPr txBox="1"/>
          <p:nvPr/>
        </p:nvSpPr>
        <p:spPr>
          <a:xfrm>
            <a:off x="7845641" y="3842148"/>
            <a:ext cx="2498035" cy="461665"/>
          </a:xfrm>
          <a:prstGeom prst="rect">
            <a:avLst/>
          </a:prstGeom>
          <a:noFill/>
        </p:spPr>
        <p:txBody>
          <a:bodyPr wrap="square" rtlCol="0">
            <a:spAutoFit/>
          </a:bodyPr>
          <a:lstStyle/>
          <a:p>
            <a:pPr algn="ctr"/>
            <a:r>
              <a:rPr lang="zh-CN" altLang="en-US" sz="2400" b="1" dirty="0">
                <a:latin typeface="楷体" panose="02010609060101010101" pitchFamily="49" charset="-122"/>
                <a:ea typeface="楷体" panose="02010609060101010101" pitchFamily="49" charset="-122"/>
              </a:rPr>
              <a:t>企业</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a:endCxn id="11" idx="0"/>
          </p:cNvCxnSpPr>
          <p:nvPr/>
        </p:nvCxnSpPr>
        <p:spPr>
          <a:xfrm>
            <a:off x="1451090" y="2821157"/>
            <a:ext cx="0" cy="8541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435427" y="3675349"/>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历史探究能力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7" name="矩形 16"/>
          <p:cNvSpPr/>
          <p:nvPr/>
        </p:nvSpPr>
        <p:spPr>
          <a:xfrm>
            <a:off x="2900285" y="3675348"/>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建构情境</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1" name="直接连接符 20"/>
          <p:cNvCxnSpPr>
            <a:stCxn id="11" idx="3"/>
            <a:endCxn id="17" idx="1"/>
          </p:cNvCxnSpPr>
          <p:nvPr/>
        </p:nvCxnSpPr>
        <p:spPr>
          <a:xfrm flipV="1">
            <a:off x="2466753" y="3856096"/>
            <a:ext cx="433532"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 name="直接连接符 23"/>
          <p:cNvCxnSpPr>
            <a:stCxn id="17" idx="3"/>
            <a:endCxn id="29" idx="1"/>
          </p:cNvCxnSpPr>
          <p:nvPr/>
        </p:nvCxnSpPr>
        <p:spPr>
          <a:xfrm flipV="1">
            <a:off x="4167962" y="3853764"/>
            <a:ext cx="605385"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9" name="矩形 28"/>
          <p:cNvSpPr/>
          <p:nvPr/>
        </p:nvSpPr>
        <p:spPr>
          <a:xfrm>
            <a:off x="4773347" y="3670685"/>
            <a:ext cx="5561497"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生活情境：计划经济体系下城市国企职工的日常生活</a:t>
            </a:r>
            <a:endParaRPr lang="zh-CN" altLang="en-US" dirty="0">
              <a:solidFill>
                <a:schemeClr val="tx1"/>
              </a:solidFill>
              <a:latin typeface="楷体" panose="02010609060101010101" pitchFamily="49" charset="-122"/>
              <a:ea typeface="楷体" panose="02010609060101010101" pitchFamily="49" charset="-122"/>
            </a:endParaRPr>
          </a:p>
        </p:txBody>
      </p:sp>
      <p:grpSp>
        <p:nvGrpSpPr>
          <p:cNvPr id="9" name="组合 8"/>
          <p:cNvGrpSpPr/>
          <p:nvPr/>
        </p:nvGrpSpPr>
        <p:grpSpPr>
          <a:xfrm>
            <a:off x="0" y="198231"/>
            <a:ext cx="12192000" cy="378979"/>
            <a:chOff x="119742" y="1121228"/>
            <a:chExt cx="12192000" cy="378979"/>
          </a:xfrm>
        </p:grpSpPr>
        <p:cxnSp>
          <p:nvCxnSpPr>
            <p:cNvPr id="10" name="直接连接符 9"/>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14" name="矩形 13"/>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16" name="直接连接符 15"/>
          <p:cNvCxnSpPr>
            <a:stCxn id="14" idx="3"/>
            <a:endCxn id="22"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2" name="矩形 21"/>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3" name="直接箭头连接符 22"/>
          <p:cNvCxnSpPr>
            <a:stCxn id="14" idx="2"/>
            <a:endCxn id="42"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矩形 26"/>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8" name="直接连接符 27"/>
          <p:cNvCxnSpPr>
            <a:stCxn id="22" idx="3"/>
            <a:endCxn id="27"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1" name="矩形 30"/>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2" name="直接连接符 31"/>
          <p:cNvCxnSpPr>
            <a:stCxn id="27" idx="3"/>
            <a:endCxn id="30"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3" name="矩形 32"/>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5" name="文本框 34"/>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37" name="右大括号 36"/>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39" name="矩形 38"/>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40" name="连接符: 肘形 39"/>
          <p:cNvCxnSpPr>
            <a:stCxn id="14" idx="3"/>
            <a:endCxn id="39" idx="1"/>
          </p:cNvCxnSpPr>
          <p:nvPr/>
        </p:nvCxnSpPr>
        <p:spPr>
          <a:xfrm>
            <a:off x="2466753" y="1310469"/>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41" name="文本框 40"/>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42" name="矩形 41"/>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3" name="矩形 42"/>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44" name="直接箭头连接符 43"/>
          <p:cNvCxnSpPr>
            <a:stCxn id="42" idx="3"/>
            <a:endCxn id="43"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矩形 45"/>
          <p:cNvSpPr/>
          <p:nvPr/>
        </p:nvSpPr>
        <p:spPr>
          <a:xfrm>
            <a:off x="4561303" y="2457329"/>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47" name="直接连接符 46"/>
          <p:cNvCxnSpPr>
            <a:stCxn id="43" idx="3"/>
          </p:cNvCxnSpPr>
          <p:nvPr/>
        </p:nvCxnSpPr>
        <p:spPr>
          <a:xfrm flipV="1">
            <a:off x="4167963" y="2640409"/>
            <a:ext cx="375048"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8" name="连接符: 肘形 47"/>
          <p:cNvCxnSpPr>
            <a:stCxn id="43" idx="3"/>
            <a:endCxn id="46" idx="1"/>
          </p:cNvCxnSpPr>
          <p:nvPr/>
        </p:nvCxnSpPr>
        <p:spPr>
          <a:xfrm flipV="1">
            <a:off x="4167963" y="2638077"/>
            <a:ext cx="393340" cy="2333"/>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50" name="矩形 49"/>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2" name="直接箭头连接符 51"/>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7" name="文本框 56"/>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59" name="直接连接符 58"/>
          <p:cNvCxnSpPr>
            <a:endCxn id="50" idx="1"/>
          </p:cNvCxnSpPr>
          <p:nvPr/>
        </p:nvCxnSpPr>
        <p:spPr>
          <a:xfrm flipV="1">
            <a:off x="6207637" y="2638077"/>
            <a:ext cx="411632"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2" name="直接连接符 61"/>
          <p:cNvCxnSpPr>
            <a:stCxn id="46" idx="3"/>
            <a:endCxn id="50" idx="1"/>
          </p:cNvCxnSpPr>
          <p:nvPr/>
        </p:nvCxnSpPr>
        <p:spPr>
          <a:xfrm>
            <a:off x="6225929" y="2638077"/>
            <a:ext cx="393340"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4" name="直接箭头连接符 63"/>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5" name="文本框 64"/>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66" name="直接连接符 65"/>
          <p:cNvCxnSpPr>
            <a:stCxn id="27" idx="3"/>
            <a:endCxn id="31"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7" name="直接连接符 66"/>
          <p:cNvCxnSpPr>
            <a:stCxn id="27" idx="3"/>
            <a:endCxn id="33"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8" name="矩形 67"/>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女人们站在一起合影的黑白照&#10;&#10;低可信度描述已自动生成"/>
          <p:cNvPicPr>
            <a:picLocks noChangeAspect="1"/>
          </p:cNvPicPr>
          <p:nvPr/>
        </p:nvPicPr>
        <p:blipFill>
          <a:blip r:embed="rId1">
            <a:extLst>
              <a:ext uri="{28A0092B-C50C-407E-A947-70E740481C1C}">
                <a14:useLocalDpi xmlns:a14="http://schemas.microsoft.com/office/drawing/2010/main" val="0"/>
              </a:ext>
            </a:extLst>
          </a:blip>
          <a:srcRect l="17289" r="13459"/>
          <a:stretch>
            <a:fillRect/>
          </a:stretch>
        </p:blipFill>
        <p:spPr>
          <a:xfrm>
            <a:off x="20" y="-1"/>
            <a:ext cx="4654276" cy="6858000"/>
          </a:xfrm>
          <a:prstGeom prst="rect">
            <a:avLst/>
          </a:prstGeom>
        </p:spPr>
      </p:pic>
      <p:pic>
        <p:nvPicPr>
          <p:cNvPr id="9" name="图片 8" descr="许多人在房间里&#10;&#10;描述已自动生成"/>
          <p:cNvPicPr>
            <a:picLocks noChangeAspect="1"/>
          </p:cNvPicPr>
          <p:nvPr/>
        </p:nvPicPr>
        <p:blipFill>
          <a:blip r:embed="rId2">
            <a:extLst>
              <a:ext uri="{28A0092B-C50C-407E-A947-70E740481C1C}">
                <a14:useLocalDpi xmlns:a14="http://schemas.microsoft.com/office/drawing/2010/main" val="0"/>
              </a:ext>
            </a:extLst>
          </a:blip>
          <a:srcRect l="25" r="2051" b="-2"/>
          <a:stretch>
            <a:fillRect/>
          </a:stretch>
        </p:blipFill>
        <p:spPr>
          <a:xfrm>
            <a:off x="4774005" y="10"/>
            <a:ext cx="7417994" cy="4526265"/>
          </a:xfrm>
          <a:prstGeom prst="rect">
            <a:avLst/>
          </a:prstGeom>
        </p:spPr>
      </p:pic>
      <p:pic>
        <p:nvPicPr>
          <p:cNvPr id="7" name="图片 6" descr="一些人在商店里&#10;&#10;描述已自动生成"/>
          <p:cNvPicPr>
            <a:picLocks noChangeAspect="1"/>
          </p:cNvPicPr>
          <p:nvPr/>
        </p:nvPicPr>
        <p:blipFill>
          <a:blip r:embed="rId3">
            <a:extLst>
              <a:ext uri="{28A0092B-C50C-407E-A947-70E740481C1C}">
                <a14:useLocalDpi xmlns:a14="http://schemas.microsoft.com/office/drawing/2010/main" val="0"/>
              </a:ext>
            </a:extLst>
          </a:blip>
          <a:srcRect l="21531" r="12427"/>
          <a:stretch>
            <a:fillRect/>
          </a:stretch>
        </p:blipFill>
        <p:spPr>
          <a:xfrm>
            <a:off x="4774005" y="4629736"/>
            <a:ext cx="2392858" cy="2228264"/>
          </a:xfrm>
          <a:prstGeom prst="rect">
            <a:avLst/>
          </a:prstGeom>
        </p:spPr>
      </p:pic>
      <p:pic>
        <p:nvPicPr>
          <p:cNvPr id="11" name="图片 10" descr="房间里有桌子和椅子&#10;&#10;中度可信度描述已自动生成"/>
          <p:cNvPicPr>
            <a:picLocks noChangeAspect="1"/>
          </p:cNvPicPr>
          <p:nvPr/>
        </p:nvPicPr>
        <p:blipFill>
          <a:blip r:embed="rId4">
            <a:extLst>
              <a:ext uri="{28A0092B-C50C-407E-A947-70E740481C1C}">
                <a14:useLocalDpi xmlns:a14="http://schemas.microsoft.com/office/drawing/2010/main" val="0"/>
              </a:ext>
            </a:extLst>
          </a:blip>
          <a:srcRect l="20083" r="6666" b="-5"/>
          <a:stretch>
            <a:fillRect/>
          </a:stretch>
        </p:blipFill>
        <p:spPr>
          <a:xfrm>
            <a:off x="7270322" y="4629737"/>
            <a:ext cx="2409107" cy="2228264"/>
          </a:xfrm>
          <a:prstGeom prst="rect">
            <a:avLst/>
          </a:prstGeom>
        </p:spPr>
      </p:pic>
      <p:pic>
        <p:nvPicPr>
          <p:cNvPr id="5" name="图片 4" descr="一群人站在一起合影的黑白照片&#10;&#10;描述已自动生成"/>
          <p:cNvPicPr>
            <a:picLocks noChangeAspect="1"/>
          </p:cNvPicPr>
          <p:nvPr/>
        </p:nvPicPr>
        <p:blipFill>
          <a:blip r:embed="rId5">
            <a:extLst>
              <a:ext uri="{28A0092B-C50C-407E-A947-70E740481C1C}">
                <a14:useLocalDpi xmlns:a14="http://schemas.microsoft.com/office/drawing/2010/main" val="0"/>
              </a:ext>
            </a:extLst>
          </a:blip>
          <a:srcRect l="9568" r="18286" b="5"/>
          <a:stretch>
            <a:fillRect/>
          </a:stretch>
        </p:blipFill>
        <p:spPr>
          <a:xfrm>
            <a:off x="9783443" y="4629735"/>
            <a:ext cx="2408549" cy="22282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a:endCxn id="11" idx="0"/>
          </p:cNvCxnSpPr>
          <p:nvPr/>
        </p:nvCxnSpPr>
        <p:spPr>
          <a:xfrm>
            <a:off x="1451090" y="2821157"/>
            <a:ext cx="0" cy="8541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435427" y="3675349"/>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历史探究能力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7" name="矩形 16"/>
          <p:cNvSpPr/>
          <p:nvPr/>
        </p:nvSpPr>
        <p:spPr>
          <a:xfrm>
            <a:off x="2900285" y="3675348"/>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建构情境</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8" name="矩形 17"/>
          <p:cNvSpPr/>
          <p:nvPr/>
        </p:nvSpPr>
        <p:spPr>
          <a:xfrm>
            <a:off x="2900285" y="4364461"/>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提出问题</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1" name="直接连接符 20"/>
          <p:cNvCxnSpPr>
            <a:stCxn id="11" idx="3"/>
            <a:endCxn id="17" idx="1"/>
          </p:cNvCxnSpPr>
          <p:nvPr/>
        </p:nvCxnSpPr>
        <p:spPr>
          <a:xfrm flipV="1">
            <a:off x="2466753" y="3856096"/>
            <a:ext cx="433532"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5" name="连接符: 肘形 34"/>
          <p:cNvCxnSpPr>
            <a:stCxn id="11" idx="3"/>
            <a:endCxn id="18" idx="1"/>
          </p:cNvCxnSpPr>
          <p:nvPr/>
        </p:nvCxnSpPr>
        <p:spPr>
          <a:xfrm>
            <a:off x="2466753" y="3856097"/>
            <a:ext cx="433532" cy="689112"/>
          </a:xfrm>
          <a:prstGeom prst="bentConnector3">
            <a:avLst/>
          </a:prstGeom>
          <a:ln>
            <a:prstDash val="dash"/>
          </a:ln>
        </p:spPr>
        <p:style>
          <a:lnRef idx="2">
            <a:schemeClr val="dk1"/>
          </a:lnRef>
          <a:fillRef idx="0">
            <a:schemeClr val="dk1"/>
          </a:fillRef>
          <a:effectRef idx="1">
            <a:schemeClr val="dk1"/>
          </a:effectRef>
          <a:fontRef idx="minor">
            <a:schemeClr val="tx1"/>
          </a:fontRef>
        </p:style>
      </p:cxnSp>
      <p:cxnSp>
        <p:nvCxnSpPr>
          <p:cNvPr id="37" name="直接连接符 36"/>
          <p:cNvCxnSpPr>
            <a:stCxn id="18" idx="3"/>
            <a:endCxn id="40" idx="1"/>
          </p:cNvCxnSpPr>
          <p:nvPr/>
        </p:nvCxnSpPr>
        <p:spPr>
          <a:xfrm>
            <a:off x="4167962" y="4545209"/>
            <a:ext cx="605386" cy="61947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0" name="矩形 39"/>
          <p:cNvSpPr/>
          <p:nvPr/>
        </p:nvSpPr>
        <p:spPr>
          <a:xfrm>
            <a:off x="4773348" y="3656904"/>
            <a:ext cx="7253000" cy="30155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人们是出于一种怎样的情感，称自己的企业为“单位”？</a:t>
            </a:r>
            <a:endParaRPr lang="en-US" altLang="zh-CN" dirty="0">
              <a:solidFill>
                <a:schemeClr val="tx1"/>
              </a:solidFill>
              <a:latin typeface="楷体" panose="02010609060101010101" pitchFamily="49" charset="-122"/>
              <a:ea typeface="楷体" panose="02010609060101010101" pitchFamily="49" charset="-122"/>
            </a:endParaRPr>
          </a:p>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在计划经济体制下，国有企业所承担的义务，和如今的企业有何不同？</a:t>
            </a:r>
            <a:endParaRPr lang="en-US" altLang="zh-CN" dirty="0">
              <a:solidFill>
                <a:schemeClr val="tx1"/>
              </a:solidFill>
              <a:latin typeface="楷体" panose="02010609060101010101" pitchFamily="49" charset="-122"/>
              <a:ea typeface="楷体" panose="02010609060101010101" pitchFamily="49" charset="-122"/>
            </a:endParaRPr>
          </a:p>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这种义务，有何积极作用，有何负面作用？</a:t>
            </a:r>
            <a:endParaRPr lang="en-US" altLang="zh-CN" dirty="0">
              <a:solidFill>
                <a:schemeClr val="tx1"/>
              </a:solidFill>
              <a:latin typeface="楷体" panose="02010609060101010101" pitchFamily="49" charset="-122"/>
              <a:ea typeface="楷体" panose="02010609060101010101" pitchFamily="49" charset="-122"/>
            </a:endParaRPr>
          </a:p>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当国有企业走向市场参与竞争的时候，要如何将这种义务进行转换？</a:t>
            </a:r>
            <a:endParaRPr lang="en-US" altLang="zh-CN" dirty="0">
              <a:solidFill>
                <a:schemeClr val="tx1"/>
              </a:solidFill>
              <a:latin typeface="楷体" panose="02010609060101010101" pitchFamily="49" charset="-122"/>
              <a:ea typeface="楷体" panose="02010609060101010101" pitchFamily="49" charset="-122"/>
            </a:endParaRPr>
          </a:p>
          <a:p>
            <a:pPr marL="342900" indent="-342900" algn="just">
              <a:lnSpc>
                <a:spcPct val="150000"/>
              </a:lnSpc>
              <a:buFont typeface="+mj-lt"/>
              <a:buAutoNum type="arabicPeriod"/>
            </a:pPr>
            <a:r>
              <a:rPr lang="zh-CN" altLang="en-US" dirty="0">
                <a:solidFill>
                  <a:schemeClr val="tx1"/>
                </a:solidFill>
                <a:latin typeface="楷体" panose="02010609060101010101" pitchFamily="49" charset="-122"/>
                <a:ea typeface="楷体" panose="02010609060101010101" pitchFamily="49" charset="-122"/>
              </a:rPr>
              <a:t>其他的人群或者主体，如农民、乡镇企业职工，是否有这样的待遇，他们的诉求是什么？</a:t>
            </a:r>
            <a:endParaRPr lang="zh-CN" altLang="en-US" dirty="0">
              <a:solidFill>
                <a:schemeClr val="tx1"/>
              </a:solidFill>
              <a:latin typeface="楷体" panose="02010609060101010101" pitchFamily="49" charset="-122"/>
              <a:ea typeface="楷体" panose="02010609060101010101" pitchFamily="49" charset="-122"/>
            </a:endParaRPr>
          </a:p>
        </p:txBody>
      </p:sp>
      <p:grpSp>
        <p:nvGrpSpPr>
          <p:cNvPr id="50" name="组合 49"/>
          <p:cNvGrpSpPr/>
          <p:nvPr/>
        </p:nvGrpSpPr>
        <p:grpSpPr>
          <a:xfrm>
            <a:off x="0" y="198231"/>
            <a:ext cx="12192000" cy="378979"/>
            <a:chOff x="119742" y="1121228"/>
            <a:chExt cx="12192000" cy="378979"/>
          </a:xfrm>
        </p:grpSpPr>
        <p:cxnSp>
          <p:nvCxnSpPr>
            <p:cNvPr id="52" name="直接连接符 51"/>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57" name="矩形 56"/>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9" name="矩形 58"/>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62" name="直接连接符 61"/>
          <p:cNvCxnSpPr>
            <a:stCxn id="59" idx="3"/>
            <a:endCxn id="65"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矩形 64"/>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66" name="直接箭头连接符 65"/>
          <p:cNvCxnSpPr>
            <a:stCxn id="59" idx="2"/>
            <a:endCxn id="86"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7" name="矩形 66"/>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68" name="直接连接符 67"/>
          <p:cNvCxnSpPr>
            <a:stCxn id="65" idx="3"/>
            <a:endCxn id="67"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2" name="矩形 71"/>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73" name="矩形 72"/>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74" name="直接连接符 73"/>
          <p:cNvCxnSpPr>
            <a:stCxn id="67" idx="3"/>
            <a:endCxn id="72"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80" name="矩形 79"/>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81" name="文本框 80"/>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82" name="右大括号 81"/>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83" name="矩形 82"/>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84" name="连接符: 肘形 83"/>
          <p:cNvCxnSpPr>
            <a:stCxn id="59" idx="3"/>
            <a:endCxn id="83" idx="1"/>
          </p:cNvCxnSpPr>
          <p:nvPr/>
        </p:nvCxnSpPr>
        <p:spPr>
          <a:xfrm>
            <a:off x="2466753" y="1310469"/>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85" name="文本框 84"/>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86" name="矩形 85"/>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87" name="矩形 86"/>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88" name="直接箭头连接符 87"/>
          <p:cNvCxnSpPr>
            <a:stCxn id="86" idx="3"/>
            <a:endCxn id="87"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矩形 89"/>
          <p:cNvSpPr/>
          <p:nvPr/>
        </p:nvSpPr>
        <p:spPr>
          <a:xfrm>
            <a:off x="4543011" y="2457329"/>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92" name="连接符: 肘形 91"/>
          <p:cNvCxnSpPr>
            <a:stCxn id="87" idx="3"/>
            <a:endCxn id="90" idx="1"/>
          </p:cNvCxnSpPr>
          <p:nvPr/>
        </p:nvCxnSpPr>
        <p:spPr>
          <a:xfrm flipV="1">
            <a:off x="4167963" y="2638077"/>
            <a:ext cx="375048" cy="2333"/>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93" name="矩形 92"/>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94" name="直接箭头连接符 93"/>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5" name="文本框 94"/>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96" name="直接连接符 95"/>
          <p:cNvCxnSpPr>
            <a:endCxn id="93" idx="1"/>
          </p:cNvCxnSpPr>
          <p:nvPr/>
        </p:nvCxnSpPr>
        <p:spPr>
          <a:xfrm flipV="1">
            <a:off x="6207637" y="2638077"/>
            <a:ext cx="411632"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7" name="直接连接符 96"/>
          <p:cNvCxnSpPr>
            <a:stCxn id="90" idx="3"/>
            <a:endCxn id="93" idx="1"/>
          </p:cNvCxnSpPr>
          <p:nvPr/>
        </p:nvCxnSpPr>
        <p:spPr>
          <a:xfrm>
            <a:off x="6207637" y="2638077"/>
            <a:ext cx="411632"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8" name="直接箭头连接符 97"/>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9" name="文本框 98"/>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100" name="直接连接符 99"/>
          <p:cNvCxnSpPr>
            <a:stCxn id="67" idx="3"/>
            <a:endCxn id="73"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1" name="直接连接符 100"/>
          <p:cNvCxnSpPr>
            <a:stCxn id="67" idx="3"/>
            <a:endCxn id="80"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2" name="矩形 101"/>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a:endCxn id="11" idx="0"/>
          </p:cNvCxnSpPr>
          <p:nvPr/>
        </p:nvCxnSpPr>
        <p:spPr>
          <a:xfrm>
            <a:off x="1451090" y="2821157"/>
            <a:ext cx="0" cy="8541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435427" y="3675349"/>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历史探究能力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7" name="矩形 16"/>
          <p:cNvSpPr/>
          <p:nvPr/>
        </p:nvSpPr>
        <p:spPr>
          <a:xfrm>
            <a:off x="2900285" y="3675348"/>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建构情境</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8" name="矩形 17"/>
          <p:cNvSpPr/>
          <p:nvPr/>
        </p:nvSpPr>
        <p:spPr>
          <a:xfrm>
            <a:off x="2900285" y="4364461"/>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提出问题</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9" name="矩形 18"/>
          <p:cNvSpPr/>
          <p:nvPr/>
        </p:nvSpPr>
        <p:spPr>
          <a:xfrm>
            <a:off x="2900284" y="5071780"/>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引用史实</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1" name="直接连接符 20"/>
          <p:cNvCxnSpPr>
            <a:stCxn id="11" idx="3"/>
            <a:endCxn id="17" idx="1"/>
          </p:cNvCxnSpPr>
          <p:nvPr/>
        </p:nvCxnSpPr>
        <p:spPr>
          <a:xfrm flipV="1">
            <a:off x="2466753" y="3856096"/>
            <a:ext cx="433532"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5" name="连接符: 肘形 34"/>
          <p:cNvCxnSpPr>
            <a:stCxn id="11" idx="3"/>
            <a:endCxn id="18" idx="1"/>
          </p:cNvCxnSpPr>
          <p:nvPr/>
        </p:nvCxnSpPr>
        <p:spPr>
          <a:xfrm>
            <a:off x="2466753" y="3856097"/>
            <a:ext cx="433532" cy="689112"/>
          </a:xfrm>
          <a:prstGeom prst="bentConnector3">
            <a:avLst/>
          </a:prstGeom>
          <a:ln>
            <a:prstDash val="dash"/>
          </a:ln>
        </p:spPr>
        <p:style>
          <a:lnRef idx="2">
            <a:schemeClr val="dk1"/>
          </a:lnRef>
          <a:fillRef idx="0">
            <a:schemeClr val="dk1"/>
          </a:fillRef>
          <a:effectRef idx="1">
            <a:schemeClr val="dk1"/>
          </a:effectRef>
          <a:fontRef idx="minor">
            <a:schemeClr val="tx1"/>
          </a:fontRef>
        </p:style>
      </p:cxnSp>
      <p:cxnSp>
        <p:nvCxnSpPr>
          <p:cNvPr id="10" name="连接符: 肘形 9"/>
          <p:cNvCxnSpPr>
            <a:stCxn id="11" idx="3"/>
            <a:endCxn id="19" idx="1"/>
          </p:cNvCxnSpPr>
          <p:nvPr/>
        </p:nvCxnSpPr>
        <p:spPr>
          <a:xfrm>
            <a:off x="2466753" y="3856097"/>
            <a:ext cx="433531" cy="1396431"/>
          </a:xfrm>
          <a:prstGeom prst="bentConnector3">
            <a:avLst/>
          </a:prstGeom>
          <a:ln>
            <a:prstDash val="dash"/>
          </a:ln>
        </p:spPr>
        <p:style>
          <a:lnRef idx="2">
            <a:schemeClr val="dk1"/>
          </a:lnRef>
          <a:fillRef idx="0">
            <a:schemeClr val="dk1"/>
          </a:fillRef>
          <a:effectRef idx="1">
            <a:schemeClr val="dk1"/>
          </a:effectRef>
          <a:fontRef idx="minor">
            <a:schemeClr val="tx1"/>
          </a:fontRef>
        </p:style>
      </p:cxnSp>
      <p:grpSp>
        <p:nvGrpSpPr>
          <p:cNvPr id="12" name="组合 11"/>
          <p:cNvGrpSpPr/>
          <p:nvPr/>
        </p:nvGrpSpPr>
        <p:grpSpPr>
          <a:xfrm>
            <a:off x="0" y="198231"/>
            <a:ext cx="12192000" cy="378979"/>
            <a:chOff x="119742" y="1121228"/>
            <a:chExt cx="12192000" cy="378979"/>
          </a:xfrm>
        </p:grpSpPr>
        <p:cxnSp>
          <p:nvCxnSpPr>
            <p:cNvPr id="14" name="直接连接符 13"/>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22" name="矩形 21"/>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3" name="直接连接符 22"/>
          <p:cNvCxnSpPr>
            <a:stCxn id="22" idx="3"/>
            <a:endCxn id="27"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7" name="矩形 26"/>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8" name="直接箭头连接符 27"/>
          <p:cNvCxnSpPr>
            <a:stCxn id="22" idx="2"/>
            <a:endCxn id="45"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1" name="直接连接符 30"/>
          <p:cNvCxnSpPr>
            <a:stCxn id="27" idx="3"/>
            <a:endCxn id="30"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3" name="矩形 32"/>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7" name="直接连接符 36"/>
          <p:cNvCxnSpPr>
            <a:stCxn id="30" idx="3"/>
            <a:endCxn id="32"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9" name="矩形 38"/>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40" name="文本框 39"/>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41" name="右大括号 40"/>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42" name="矩形 41"/>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43" name="连接符: 肘形 42"/>
          <p:cNvCxnSpPr>
            <a:stCxn id="22" idx="3"/>
            <a:endCxn id="42" idx="1"/>
          </p:cNvCxnSpPr>
          <p:nvPr/>
        </p:nvCxnSpPr>
        <p:spPr>
          <a:xfrm>
            <a:off x="2466753" y="1310469"/>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44" name="文本框 43"/>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45" name="矩形 44"/>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6" name="矩形 45"/>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47" name="直接箭头连接符 46"/>
          <p:cNvCxnSpPr>
            <a:stCxn id="45" idx="3"/>
            <a:endCxn id="46"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矩形 49"/>
          <p:cNvSpPr/>
          <p:nvPr/>
        </p:nvSpPr>
        <p:spPr>
          <a:xfrm>
            <a:off x="4519279" y="2457329"/>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2" name="直接连接符 51"/>
          <p:cNvCxnSpPr>
            <a:stCxn id="46" idx="3"/>
          </p:cNvCxnSpPr>
          <p:nvPr/>
        </p:nvCxnSpPr>
        <p:spPr>
          <a:xfrm flipV="1">
            <a:off x="4167963" y="2640409"/>
            <a:ext cx="375048"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连接符: 肘形 56"/>
          <p:cNvCxnSpPr>
            <a:stCxn id="46" idx="3"/>
            <a:endCxn id="50" idx="1"/>
          </p:cNvCxnSpPr>
          <p:nvPr/>
        </p:nvCxnSpPr>
        <p:spPr>
          <a:xfrm flipV="1">
            <a:off x="4167963" y="2638077"/>
            <a:ext cx="351316" cy="2333"/>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59" name="矩形 58"/>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62" name="直接箭头连接符 61"/>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4" name="文本框 63"/>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65" name="直接连接符 64"/>
          <p:cNvCxnSpPr>
            <a:endCxn id="59" idx="1"/>
          </p:cNvCxnSpPr>
          <p:nvPr/>
        </p:nvCxnSpPr>
        <p:spPr>
          <a:xfrm flipV="1">
            <a:off x="6207637" y="2638077"/>
            <a:ext cx="411632" cy="23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6" name="直接连接符 65"/>
          <p:cNvCxnSpPr>
            <a:stCxn id="50" idx="3"/>
            <a:endCxn id="59" idx="1"/>
          </p:cNvCxnSpPr>
          <p:nvPr/>
        </p:nvCxnSpPr>
        <p:spPr>
          <a:xfrm>
            <a:off x="6183905" y="2638077"/>
            <a:ext cx="435364"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7" name="直接箭头连接符 66"/>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8" name="文本框 67"/>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72" name="直接连接符 71"/>
          <p:cNvCxnSpPr>
            <a:stCxn id="30" idx="3"/>
            <a:endCxn id="33"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3" name="直接连接符 72"/>
          <p:cNvCxnSpPr>
            <a:stCxn id="30" idx="3"/>
            <a:endCxn id="39"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4" name="矩形 73"/>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116" name="直接连接符 115"/>
          <p:cNvCxnSpPr>
            <a:stCxn id="19" idx="3"/>
            <a:endCxn id="129" idx="1"/>
          </p:cNvCxnSpPr>
          <p:nvPr/>
        </p:nvCxnSpPr>
        <p:spPr>
          <a:xfrm flipV="1">
            <a:off x="4167961" y="5159361"/>
            <a:ext cx="679492" cy="9316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130" name="组合 129"/>
          <p:cNvGrpSpPr/>
          <p:nvPr/>
        </p:nvGrpSpPr>
        <p:grpSpPr>
          <a:xfrm>
            <a:off x="4847453" y="3651578"/>
            <a:ext cx="6040449" cy="3015565"/>
            <a:chOff x="4700461" y="3586290"/>
            <a:chExt cx="6040449" cy="3015565"/>
          </a:xfrm>
        </p:grpSpPr>
        <p:pic>
          <p:nvPicPr>
            <p:cNvPr id="128" name="图片 127" descr="文本&#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55411" y="3632360"/>
              <a:ext cx="5985499" cy="2959862"/>
            </a:xfrm>
            <a:prstGeom prst="rect">
              <a:avLst/>
            </a:prstGeom>
          </p:spPr>
        </p:pic>
        <p:sp>
          <p:nvSpPr>
            <p:cNvPr id="129" name="矩形 128"/>
            <p:cNvSpPr/>
            <p:nvPr/>
          </p:nvSpPr>
          <p:spPr>
            <a:xfrm>
              <a:off x="4700461" y="3586290"/>
              <a:ext cx="6040449" cy="30155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mj-lt"/>
                <a:buAutoNum type="arabicPeriod"/>
              </a:pPr>
              <a:endParaRPr lang="zh-CN" altLang="en-US" dirty="0">
                <a:solidFill>
                  <a:schemeClr val="tx1"/>
                </a:solidFill>
                <a:latin typeface="楷体" panose="02010609060101010101" pitchFamily="49" charset="-122"/>
                <a:ea typeface="楷体" panose="02010609060101010101" pitchFamily="49"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par>
                                <p:cTn id="14" presetID="10" presetClass="entr" presetSubtype="0" fill="hold"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fade">
                                      <p:cBhvr>
                                        <p:cTn id="16"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62A36"/>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BEBA8EAE-BF5A-486C-A8C5-ECC9F3942E4B}">
                <a14:imgProps xmlns:a14="http://schemas.microsoft.com/office/drawing/2010/main">
                  <a14:imgLayer r:embed="rId2">
                    <a14:imgEffect>
                      <a14:backgroundRemoval t="4390" b="95759" l="9821" r="93973">
                        <a14:foregroundMark x1="39228" y1="12182" x2="55134" y2="14137"/>
                        <a14:foregroundMark x1="35156" y1="11682" x2="39188" y2="12178"/>
                        <a14:foregroundMark x1="55134" y1="14137" x2="71317" y2="12649"/>
                        <a14:foregroundMark x1="71317" y1="12649" x2="53795" y2="6548"/>
                        <a14:foregroundMark x1="35863" y1="4519" x2="35379" y2="4464"/>
                        <a14:foregroundMark x1="36649" y1="4608" x2="36083" y2="4544"/>
                        <a14:foregroundMark x1="53795" y1="6548" x2="44710" y2="5520"/>
                        <a14:foregroundMark x1="21875" y1="87649" x2="23326" y2="97768"/>
                        <a14:foregroundMark x1="23326" y1="97768" x2="34821" y2="98140"/>
                        <a14:foregroundMark x1="34821" y1="98140" x2="93973" y2="95759"/>
                        <a14:foregroundMark x1="93973" y1="95759" x2="59375" y2="88021"/>
                        <a14:foregroundMark x1="59375" y1="88021" x2="16518" y2="87723"/>
                        <a14:foregroundMark x1="38281" y1="14137" x2="39174" y2="12202"/>
                        <a14:foregroundMark x1="36719" y1="13021" x2="36496" y2="12872"/>
                        <a14:foregroundMark x1="38951" y1="13318" x2="40960" y2="13318"/>
                        <a14:foregroundMark x1="42076" y1="14955" x2="42076" y2="14955"/>
                        <a14:foregroundMark x1="41406" y1="15253" x2="41406" y2="15253"/>
                        <a14:foregroundMark x1="40625" y1="15253" x2="40625" y2="15253"/>
                        <a14:foregroundMark x1="38839" y1="16220" x2="38839" y2="16220"/>
                        <a14:foregroundMark x1="37500" y1="15848" x2="37500" y2="15848"/>
                        <a14:foregroundMark x1="36942" y1="14583" x2="36942" y2="14583"/>
                        <a14:foregroundMark x1="36384" y1="14211" x2="36384" y2="14211"/>
                        <a14:foregroundMark x1="36719" y1="15253" x2="36719" y2="15253"/>
                        <a14:foregroundMark x1="42522" y1="8185" x2="42522" y2="8185"/>
                        <a14:backgroundMark x1="40179" y1="7589" x2="40179" y2="7589"/>
                        <a14:backgroundMark x1="36161" y1="4688" x2="38393" y2="10640"/>
                        <a14:backgroundMark x1="38393" y1="10640" x2="36272" y2="4911"/>
                        <a14:backgroundMark x1="38281" y1="4762" x2="45536" y2="1414"/>
                        <a14:backgroundMark x1="45536" y1="1414" x2="39397" y2="7292"/>
                        <a14:backgroundMark x1="39397" y1="7292" x2="39621" y2="3571"/>
                        <a14:backgroundMark x1="36607" y1="12054" x2="36607" y2="12054"/>
                        <a14:backgroundMark x1="36161" y1="11458" x2="36161" y2="11458"/>
                        <a14:backgroundMark x1="35603" y1="11310" x2="35603" y2="11310"/>
                        <a14:backgroundMark x1="35156" y1="11458" x2="35156" y2="11458"/>
                        <a14:backgroundMark x1="35491" y1="11458" x2="35938" y2="10714"/>
                        <a14:backgroundMark x1="34710" y1="10863" x2="34821" y2="11682"/>
                      </a14:backgroundRemoval>
                    </a14:imgEffect>
                  </a14:imgLayer>
                </a14:imgProps>
              </a:ext>
            </a:extLst>
          </a:blip>
          <a:stretch>
            <a:fillRect/>
          </a:stretch>
        </p:blipFill>
        <p:spPr>
          <a:xfrm>
            <a:off x="6912591" y="-569794"/>
            <a:ext cx="5716137" cy="8574206"/>
          </a:xfrm>
          <a:prstGeom prst="rect">
            <a:avLst/>
          </a:prstGeom>
        </p:spPr>
      </p:pic>
      <p:sp>
        <p:nvSpPr>
          <p:cNvPr id="4" name="文本框 3"/>
          <p:cNvSpPr txBox="1"/>
          <p:nvPr/>
        </p:nvSpPr>
        <p:spPr>
          <a:xfrm>
            <a:off x="312193" y="518954"/>
            <a:ext cx="7739986" cy="3883755"/>
          </a:xfrm>
          <a:prstGeom prst="rect">
            <a:avLst/>
          </a:prstGeom>
          <a:noFill/>
        </p:spPr>
        <p:txBody>
          <a:bodyPr wrap="square">
            <a:spAutoFit/>
          </a:bodyPr>
          <a:lstStyle/>
          <a:p>
            <a:pPr algn="just">
              <a:lnSpc>
                <a:spcPct val="150000"/>
              </a:lnSpc>
            </a:pPr>
            <a:r>
              <a:rPr lang="zh-CN" altLang="en-US" sz="2400" dirty="0">
                <a:solidFill>
                  <a:schemeClr val="bg1"/>
                </a:solidFill>
                <a:latin typeface="楷体" panose="02010609060101010101" pitchFamily="49" charset="-122"/>
                <a:ea typeface="楷体" panose="02010609060101010101" pitchFamily="49" charset="-122"/>
              </a:rPr>
              <a:t>“国有企业改革的最终落脚点摆在了消除国有企业政策性负担的方法上。”</a:t>
            </a:r>
            <a:endParaRPr lang="en-US" altLang="zh-CN" sz="2400" dirty="0">
              <a:solidFill>
                <a:schemeClr val="bg1"/>
              </a:solidFill>
              <a:latin typeface="楷体" panose="02010609060101010101" pitchFamily="49" charset="-122"/>
              <a:ea typeface="楷体" panose="02010609060101010101" pitchFamily="49" charset="-122"/>
            </a:endParaRPr>
          </a:p>
          <a:p>
            <a:pPr algn="just">
              <a:lnSpc>
                <a:spcPct val="150000"/>
              </a:lnSpc>
            </a:pPr>
            <a:r>
              <a:rPr lang="zh-CN" altLang="en-US" sz="2400" dirty="0">
                <a:solidFill>
                  <a:schemeClr val="bg1"/>
                </a:solidFill>
                <a:latin typeface="楷体" panose="02010609060101010101" pitchFamily="49" charset="-122"/>
                <a:ea typeface="楷体" panose="02010609060101010101" pitchFamily="49" charset="-122"/>
              </a:rPr>
              <a:t>“政府可以通过员工下岗制度和建立社会保障体系的方式，把企业的社会负担剥离出来。”</a:t>
            </a:r>
            <a:endParaRPr lang="en-US" altLang="zh-CN" sz="2400" dirty="0">
              <a:solidFill>
                <a:schemeClr val="bg1"/>
              </a:solidFill>
              <a:latin typeface="楷体" panose="02010609060101010101" pitchFamily="49" charset="-122"/>
              <a:ea typeface="楷体" panose="02010609060101010101" pitchFamily="49" charset="-122"/>
            </a:endParaRPr>
          </a:p>
          <a:p>
            <a:pPr algn="just">
              <a:lnSpc>
                <a:spcPct val="150000"/>
              </a:lnSpc>
            </a:pPr>
            <a:r>
              <a:rPr lang="zh-CN" altLang="en-US" sz="2400" dirty="0">
                <a:solidFill>
                  <a:schemeClr val="bg1"/>
                </a:solidFill>
                <a:latin typeface="楷体" panose="02010609060101010101" pitchFamily="49" charset="-122"/>
                <a:ea typeface="楷体" panose="02010609060101010101" pitchFamily="49" charset="-122"/>
              </a:rPr>
              <a:t>“政府的开支至少不会增加，而且可能会减少，国有企业的效率也会大有提高。”</a:t>
            </a:r>
            <a:endParaRPr lang="en-US" altLang="zh-CN" sz="2400" dirty="0">
              <a:solidFill>
                <a:schemeClr val="bg1"/>
              </a:solidFill>
              <a:latin typeface="楷体" panose="02010609060101010101" pitchFamily="49" charset="-122"/>
              <a:ea typeface="楷体" panose="02010609060101010101" pitchFamily="49" charset="-122"/>
            </a:endParaRPr>
          </a:p>
          <a:p>
            <a:pPr algn="r">
              <a:lnSpc>
                <a:spcPct val="150000"/>
              </a:lnSpc>
            </a:pPr>
            <a:r>
              <a:rPr lang="en-US" altLang="zh-CN" sz="2400" dirty="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林毅夫</a:t>
            </a:r>
            <a:r>
              <a:rPr lang="en-US" altLang="zh-CN" sz="2400" dirty="0">
                <a:solidFill>
                  <a:schemeClr val="bg1"/>
                </a:solidFill>
                <a:latin typeface="楷体" panose="02010609060101010101" pitchFamily="49" charset="-122"/>
                <a:ea typeface="楷体" panose="02010609060101010101" pitchFamily="49" charset="-122"/>
              </a:rPr>
              <a:t>《</a:t>
            </a:r>
            <a:r>
              <a:rPr lang="zh-CN" altLang="en-US" sz="2400" dirty="0">
                <a:solidFill>
                  <a:schemeClr val="bg1"/>
                </a:solidFill>
                <a:latin typeface="楷体" panose="02010609060101010101" pitchFamily="49" charset="-122"/>
                <a:ea typeface="楷体" panose="02010609060101010101" pitchFamily="49" charset="-122"/>
              </a:rPr>
              <a:t>中国经济学专题</a:t>
            </a:r>
            <a:r>
              <a:rPr lang="en-US" altLang="zh-CN" sz="2400" dirty="0">
                <a:solidFill>
                  <a:schemeClr val="bg1"/>
                </a:solidFill>
                <a:latin typeface="楷体" panose="02010609060101010101" pitchFamily="49" charset="-122"/>
                <a:ea typeface="楷体" panose="02010609060101010101" pitchFamily="49" charset="-122"/>
              </a:rPr>
              <a:t>》</a:t>
            </a:r>
            <a:endParaRPr lang="zh-CN" altLang="en-US" sz="2400" dirty="0">
              <a:solidFill>
                <a:schemeClr val="bg1"/>
              </a:solidFill>
              <a:latin typeface="楷体" panose="02010609060101010101" pitchFamily="49" charset="-122"/>
              <a:ea typeface="楷体" panose="02010609060101010101" pitchFamily="49"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grpSp>
        <p:nvGrpSpPr>
          <p:cNvPr id="10" name="组合 9"/>
          <p:cNvGrpSpPr/>
          <p:nvPr/>
        </p:nvGrpSpPr>
        <p:grpSpPr>
          <a:xfrm>
            <a:off x="0" y="2759397"/>
            <a:ext cx="12192000" cy="378979"/>
            <a:chOff x="119742" y="1121228"/>
            <a:chExt cx="12192000" cy="378979"/>
          </a:xfrm>
        </p:grpSpPr>
        <p:cxnSp>
          <p:nvCxnSpPr>
            <p:cNvPr id="11" name="直接连接符 10"/>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一</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说题意</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70366" y="3256253"/>
            <a:ext cx="11743661" cy="1866858"/>
          </a:xfrm>
          <a:prstGeom prst="rect">
            <a:avLst/>
          </a:prstGeom>
          <a:noFill/>
        </p:spPr>
        <p:txBody>
          <a:bodyPr wrap="square">
            <a:spAutoFit/>
          </a:bodyPr>
          <a:lstStyle/>
          <a:p>
            <a:pPr algn="just">
              <a:lnSpc>
                <a:spcPct val="150000"/>
              </a:lnSpc>
            </a:pPr>
            <a:r>
              <a:rPr lang="zh-CN" altLang="en-US" sz="2000" dirty="0">
                <a:latin typeface="楷体" panose="02010609060101010101" pitchFamily="49" charset="-122"/>
                <a:ea typeface="楷体" panose="02010609060101010101" pitchFamily="49" charset="-122"/>
              </a:rPr>
              <a:t>    今天，我要分享的题目，是</a:t>
            </a:r>
            <a:r>
              <a:rPr lang="en-US" altLang="zh-CN" sz="2000" dirty="0">
                <a:latin typeface="楷体" panose="02010609060101010101" pitchFamily="49" charset="-122"/>
                <a:ea typeface="楷体" panose="02010609060101010101" pitchFamily="49" charset="-122"/>
              </a:rPr>
              <a:t>2024</a:t>
            </a:r>
            <a:r>
              <a:rPr lang="zh-CN" altLang="en-US" sz="2000" dirty="0">
                <a:latin typeface="楷体" panose="02010609060101010101" pitchFamily="49" charset="-122"/>
                <a:ea typeface="楷体" panose="02010609060101010101" pitchFamily="49" charset="-122"/>
              </a:rPr>
              <a:t>年广东卷第</a:t>
            </a:r>
            <a:r>
              <a:rPr lang="en-US" altLang="zh-CN" sz="2000" dirty="0">
                <a:latin typeface="楷体" panose="02010609060101010101" pitchFamily="49" charset="-122"/>
                <a:ea typeface="楷体" panose="02010609060101010101" pitchFamily="49" charset="-122"/>
              </a:rPr>
              <a:t>11</a:t>
            </a:r>
            <a:r>
              <a:rPr lang="zh-CN" altLang="en-US" sz="2000" dirty="0">
                <a:latin typeface="楷体" panose="02010609060101010101" pitchFamily="49" charset="-122"/>
                <a:ea typeface="楷体" panose="02010609060101010101" pitchFamily="49" charset="-122"/>
              </a:rPr>
              <a:t>题，这道题反映了中国从计划经济向市场经济过渡的过程中，如何通过改革社会保障体系来适应新的社会结构与经济需求。题目通过考查社会保障制度进入“改革时代”的主要原因，引导学生理解这一历史阶段商品经济发展、国有企业改革与社会保障制度转型之间的相互关系。</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a:endCxn id="11" idx="0"/>
          </p:cNvCxnSpPr>
          <p:nvPr/>
        </p:nvCxnSpPr>
        <p:spPr>
          <a:xfrm>
            <a:off x="1451090" y="2821157"/>
            <a:ext cx="0" cy="85419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矩形 10"/>
          <p:cNvSpPr/>
          <p:nvPr/>
        </p:nvSpPr>
        <p:spPr>
          <a:xfrm>
            <a:off x="435427" y="3675349"/>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历史探究能力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7" name="矩形 16"/>
          <p:cNvSpPr/>
          <p:nvPr/>
        </p:nvSpPr>
        <p:spPr>
          <a:xfrm>
            <a:off x="2900285" y="3675348"/>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建构情境</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8" name="矩形 17"/>
          <p:cNvSpPr/>
          <p:nvPr/>
        </p:nvSpPr>
        <p:spPr>
          <a:xfrm>
            <a:off x="2900285" y="4364461"/>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提出问题</a:t>
            </a:r>
            <a:endParaRPr lang="zh-CN" altLang="en-US" dirty="0">
              <a:solidFill>
                <a:schemeClr val="tx1"/>
              </a:solidFill>
              <a:latin typeface="黑体" panose="02010609060101010101" pitchFamily="49" charset="-122"/>
              <a:ea typeface="黑体" panose="02010609060101010101" pitchFamily="49" charset="-122"/>
            </a:endParaRPr>
          </a:p>
        </p:txBody>
      </p:sp>
      <p:sp>
        <p:nvSpPr>
          <p:cNvPr id="19" name="矩形 18"/>
          <p:cNvSpPr/>
          <p:nvPr/>
        </p:nvSpPr>
        <p:spPr>
          <a:xfrm>
            <a:off x="2900284" y="5071780"/>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引用史实</a:t>
            </a:r>
            <a:endParaRPr lang="zh-CN" altLang="en-US" dirty="0">
              <a:solidFill>
                <a:schemeClr val="tx1"/>
              </a:solidFill>
              <a:latin typeface="黑体" panose="02010609060101010101" pitchFamily="49" charset="-122"/>
              <a:ea typeface="黑体" panose="02010609060101010101" pitchFamily="49" charset="-122"/>
            </a:endParaRPr>
          </a:p>
        </p:txBody>
      </p:sp>
      <p:sp>
        <p:nvSpPr>
          <p:cNvPr id="20" name="矩形 19"/>
          <p:cNvSpPr/>
          <p:nvPr/>
        </p:nvSpPr>
        <p:spPr>
          <a:xfrm>
            <a:off x="2900284" y="5779099"/>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得出结论</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1" name="直接连接符 20"/>
          <p:cNvCxnSpPr>
            <a:stCxn id="11" idx="3"/>
            <a:endCxn id="17" idx="1"/>
          </p:cNvCxnSpPr>
          <p:nvPr/>
        </p:nvCxnSpPr>
        <p:spPr>
          <a:xfrm flipV="1">
            <a:off x="2466753" y="3856096"/>
            <a:ext cx="433532" cy="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5" name="连接符: 肘形 34"/>
          <p:cNvCxnSpPr>
            <a:stCxn id="11" idx="3"/>
            <a:endCxn id="18" idx="1"/>
          </p:cNvCxnSpPr>
          <p:nvPr/>
        </p:nvCxnSpPr>
        <p:spPr>
          <a:xfrm>
            <a:off x="2466753" y="3856097"/>
            <a:ext cx="433532" cy="689112"/>
          </a:xfrm>
          <a:prstGeom prst="bentConnector3">
            <a:avLst/>
          </a:prstGeom>
          <a:ln>
            <a:prstDash val="dash"/>
          </a:ln>
        </p:spPr>
        <p:style>
          <a:lnRef idx="2">
            <a:schemeClr val="dk1"/>
          </a:lnRef>
          <a:fillRef idx="0">
            <a:schemeClr val="dk1"/>
          </a:fillRef>
          <a:effectRef idx="1">
            <a:schemeClr val="dk1"/>
          </a:effectRef>
          <a:fontRef idx="minor">
            <a:schemeClr val="tx1"/>
          </a:fontRef>
        </p:style>
      </p:cxnSp>
      <p:cxnSp>
        <p:nvCxnSpPr>
          <p:cNvPr id="10" name="连接符: 肘形 9"/>
          <p:cNvCxnSpPr>
            <a:stCxn id="11" idx="3"/>
            <a:endCxn id="19" idx="1"/>
          </p:cNvCxnSpPr>
          <p:nvPr/>
        </p:nvCxnSpPr>
        <p:spPr>
          <a:xfrm>
            <a:off x="2466753" y="3856097"/>
            <a:ext cx="433531" cy="1396431"/>
          </a:xfrm>
          <a:prstGeom prst="bentConnector3">
            <a:avLst/>
          </a:prstGeom>
          <a:ln>
            <a:prstDash val="dash"/>
          </a:ln>
        </p:spPr>
        <p:style>
          <a:lnRef idx="2">
            <a:schemeClr val="dk1"/>
          </a:lnRef>
          <a:fillRef idx="0">
            <a:schemeClr val="dk1"/>
          </a:fillRef>
          <a:effectRef idx="1">
            <a:schemeClr val="dk1"/>
          </a:effectRef>
          <a:fontRef idx="minor">
            <a:schemeClr val="tx1"/>
          </a:fontRef>
        </p:style>
      </p:cxnSp>
      <p:grpSp>
        <p:nvGrpSpPr>
          <p:cNvPr id="12" name="组合 11"/>
          <p:cNvGrpSpPr/>
          <p:nvPr/>
        </p:nvGrpSpPr>
        <p:grpSpPr>
          <a:xfrm>
            <a:off x="0" y="198231"/>
            <a:ext cx="12192000" cy="378979"/>
            <a:chOff x="119742" y="1121228"/>
            <a:chExt cx="12192000" cy="378979"/>
          </a:xfrm>
        </p:grpSpPr>
        <p:cxnSp>
          <p:nvCxnSpPr>
            <p:cNvPr id="14" name="直接连接符 13"/>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三</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说思维方法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22" name="矩形 21"/>
          <p:cNvSpPr/>
          <p:nvPr/>
        </p:nvSpPr>
        <p:spPr>
          <a:xfrm>
            <a:off x="435427" y="1129721"/>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历史信息获取能力</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23" name="直接连接符 22"/>
          <p:cNvCxnSpPr>
            <a:stCxn id="22" idx="3"/>
            <a:endCxn id="27" idx="1"/>
          </p:cNvCxnSpPr>
          <p:nvPr/>
        </p:nvCxnSpPr>
        <p:spPr>
          <a:xfrm>
            <a:off x="2466753" y="1310469"/>
            <a:ext cx="433533"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7" name="矩形 26"/>
          <p:cNvSpPr/>
          <p:nvPr/>
        </p:nvSpPr>
        <p:spPr>
          <a:xfrm>
            <a:off x="2900286" y="1129721"/>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28" name="直接箭头连接符 27"/>
          <p:cNvCxnSpPr>
            <a:stCxn id="22" idx="2"/>
            <a:endCxn id="45" idx="0"/>
          </p:cNvCxnSpPr>
          <p:nvPr/>
        </p:nvCxnSpPr>
        <p:spPr>
          <a:xfrm>
            <a:off x="1451090" y="1491216"/>
            <a:ext cx="0" cy="9684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矩形 29"/>
          <p:cNvSpPr/>
          <p:nvPr/>
        </p:nvSpPr>
        <p:spPr>
          <a:xfrm>
            <a:off x="4998445" y="1129721"/>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1" name="直接连接符 30"/>
          <p:cNvCxnSpPr>
            <a:stCxn id="27" idx="3"/>
            <a:endCxn id="30" idx="1"/>
          </p:cNvCxnSpPr>
          <p:nvPr/>
        </p:nvCxnSpPr>
        <p:spPr>
          <a:xfrm>
            <a:off x="4564912" y="1310469"/>
            <a:ext cx="433533" cy="233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2" name="矩形 31"/>
          <p:cNvSpPr/>
          <p:nvPr/>
        </p:nvSpPr>
        <p:spPr>
          <a:xfrm>
            <a:off x="7724400" y="786184"/>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国企改革</a:t>
            </a:r>
            <a:endParaRPr lang="zh-CN" altLang="en-US" dirty="0">
              <a:solidFill>
                <a:schemeClr val="tx1"/>
              </a:solidFill>
              <a:latin typeface="楷体" panose="02010609060101010101" pitchFamily="49" charset="-122"/>
              <a:ea typeface="楷体" panose="02010609060101010101" pitchFamily="49" charset="-122"/>
            </a:endParaRPr>
          </a:p>
        </p:txBody>
      </p:sp>
      <p:sp>
        <p:nvSpPr>
          <p:cNvPr id="33" name="矩形 32"/>
          <p:cNvSpPr/>
          <p:nvPr/>
        </p:nvSpPr>
        <p:spPr>
          <a:xfrm>
            <a:off x="7718543" y="1287925"/>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乡镇企业涌现</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7" name="直接连接符 36"/>
          <p:cNvCxnSpPr>
            <a:stCxn id="30" idx="3"/>
            <a:endCxn id="32" idx="1"/>
          </p:cNvCxnSpPr>
          <p:nvPr/>
        </p:nvCxnSpPr>
        <p:spPr>
          <a:xfrm flipV="1">
            <a:off x="7194130" y="969263"/>
            <a:ext cx="530270" cy="34353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9" name="矩形 38"/>
          <p:cNvSpPr/>
          <p:nvPr/>
        </p:nvSpPr>
        <p:spPr>
          <a:xfrm>
            <a:off x="7733935" y="1750726"/>
            <a:ext cx="2195685"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有计划商品经济</a:t>
            </a:r>
            <a:endParaRPr lang="zh-CN" altLang="en-US" dirty="0">
              <a:solidFill>
                <a:schemeClr val="tx1"/>
              </a:solidFill>
              <a:latin typeface="楷体" panose="02010609060101010101" pitchFamily="49" charset="-122"/>
              <a:ea typeface="楷体" panose="02010609060101010101" pitchFamily="49" charset="-122"/>
            </a:endParaRPr>
          </a:p>
        </p:txBody>
      </p:sp>
      <p:sp>
        <p:nvSpPr>
          <p:cNvPr id="40" name="文本框 39"/>
          <p:cNvSpPr txBox="1"/>
          <p:nvPr/>
        </p:nvSpPr>
        <p:spPr>
          <a:xfrm>
            <a:off x="10131926" y="1284751"/>
            <a:ext cx="1511952"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❓哪一个❓</a:t>
            </a:r>
            <a:endParaRPr lang="zh-CN" altLang="en-US" dirty="0">
              <a:latin typeface="黑体" panose="02010609060101010101" pitchFamily="49" charset="-122"/>
              <a:ea typeface="黑体" panose="02010609060101010101" pitchFamily="49" charset="-122"/>
            </a:endParaRPr>
          </a:p>
        </p:txBody>
      </p:sp>
      <p:sp>
        <p:nvSpPr>
          <p:cNvPr id="41" name="右大括号 40"/>
          <p:cNvSpPr/>
          <p:nvPr/>
        </p:nvSpPr>
        <p:spPr>
          <a:xfrm>
            <a:off x="10014572" y="854317"/>
            <a:ext cx="211871" cy="123337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zh-CN" altLang="en-US"/>
          </a:p>
        </p:txBody>
      </p:sp>
      <p:sp>
        <p:nvSpPr>
          <p:cNvPr id="42" name="矩形 41"/>
          <p:cNvSpPr/>
          <p:nvPr/>
        </p:nvSpPr>
        <p:spPr>
          <a:xfrm>
            <a:off x="2900286" y="1775671"/>
            <a:ext cx="1974022"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单位”制</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43" name="连接符: 肘形 42"/>
          <p:cNvCxnSpPr>
            <a:stCxn id="22" idx="3"/>
            <a:endCxn id="42" idx="1"/>
          </p:cNvCxnSpPr>
          <p:nvPr/>
        </p:nvCxnSpPr>
        <p:spPr>
          <a:xfrm>
            <a:off x="2466753" y="1310469"/>
            <a:ext cx="433533" cy="645950"/>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44" name="文本框 43"/>
          <p:cNvSpPr txBox="1"/>
          <p:nvPr/>
        </p:nvSpPr>
        <p:spPr>
          <a:xfrm>
            <a:off x="5065616" y="1750884"/>
            <a:ext cx="1973617" cy="369332"/>
          </a:xfrm>
          <a:prstGeom prst="rect">
            <a:avLst/>
          </a:prstGeom>
          <a:noFill/>
        </p:spPr>
        <p:txBody>
          <a:bodyPr wrap="none" rtlCol="0">
            <a:spAutoFit/>
          </a:bodyPr>
          <a:lstStyle/>
          <a:p>
            <a:r>
              <a:rPr lang="zh-CN" altLang="en-US" dirty="0">
                <a:latin typeface="黑体" panose="02010609060101010101" pitchFamily="49" charset="-122"/>
                <a:ea typeface="黑体" panose="02010609060101010101" pitchFamily="49" charset="-122"/>
              </a:rPr>
              <a:t>❓哪里有国企❓</a:t>
            </a:r>
            <a:endParaRPr lang="zh-CN" altLang="en-US" dirty="0">
              <a:latin typeface="黑体" panose="02010609060101010101" pitchFamily="49" charset="-122"/>
              <a:ea typeface="黑体" panose="02010609060101010101" pitchFamily="49" charset="-122"/>
            </a:endParaRPr>
          </a:p>
        </p:txBody>
      </p:sp>
      <p:sp>
        <p:nvSpPr>
          <p:cNvPr id="45" name="矩形 44"/>
          <p:cNvSpPr/>
          <p:nvPr/>
        </p:nvSpPr>
        <p:spPr>
          <a:xfrm>
            <a:off x="435427" y="2459662"/>
            <a:ext cx="20313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历史思维能力</a:t>
            </a:r>
            <a:endParaRPr lang="zh-CN" altLang="en-US" dirty="0">
              <a:solidFill>
                <a:schemeClr val="tx1"/>
              </a:solidFill>
              <a:latin typeface="黑体" panose="02010609060101010101" pitchFamily="49" charset="-122"/>
              <a:ea typeface="黑体" panose="02010609060101010101" pitchFamily="49" charset="-122"/>
            </a:endParaRPr>
          </a:p>
        </p:txBody>
      </p:sp>
      <p:sp>
        <p:nvSpPr>
          <p:cNvPr id="46" name="矩形 45"/>
          <p:cNvSpPr/>
          <p:nvPr/>
        </p:nvSpPr>
        <p:spPr>
          <a:xfrm>
            <a:off x="2900286" y="2459662"/>
            <a:ext cx="126767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类比法</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47" name="直接箭头连接符 46"/>
          <p:cNvCxnSpPr>
            <a:stCxn id="45" idx="3"/>
            <a:endCxn id="46" idx="1"/>
          </p:cNvCxnSpPr>
          <p:nvPr/>
        </p:nvCxnSpPr>
        <p:spPr>
          <a:xfrm>
            <a:off x="2466753" y="2640410"/>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矩形 49"/>
          <p:cNvSpPr/>
          <p:nvPr/>
        </p:nvSpPr>
        <p:spPr>
          <a:xfrm>
            <a:off x="4565419" y="2452044"/>
            <a:ext cx="1664626"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VS</a:t>
            </a:r>
            <a:r>
              <a:rPr lang="zh-CN" altLang="en-US" dirty="0">
                <a:solidFill>
                  <a:schemeClr val="tx1"/>
                </a:solidFill>
                <a:latin typeface="楷体" panose="02010609060101010101" pitchFamily="49" charset="-122"/>
                <a:ea typeface="楷体" panose="02010609060101010101" pitchFamily="49" charset="-122"/>
              </a:rPr>
              <a:t>企业</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2" name="直接连接符 51"/>
          <p:cNvCxnSpPr>
            <a:stCxn id="46" idx="3"/>
          </p:cNvCxnSpPr>
          <p:nvPr/>
        </p:nvCxnSpPr>
        <p:spPr>
          <a:xfrm flipV="1">
            <a:off x="4167963" y="2633321"/>
            <a:ext cx="375048" cy="708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连接符: 肘形 56"/>
          <p:cNvCxnSpPr>
            <a:stCxn id="46" idx="3"/>
            <a:endCxn id="50" idx="1"/>
          </p:cNvCxnSpPr>
          <p:nvPr/>
        </p:nvCxnSpPr>
        <p:spPr>
          <a:xfrm flipV="1">
            <a:off x="4167963" y="2632792"/>
            <a:ext cx="397456" cy="7618"/>
          </a:xfrm>
          <a:prstGeom prst="bentConnector3">
            <a:avLst/>
          </a:prstGeom>
          <a:ln>
            <a:prstDash val="dash"/>
          </a:ln>
        </p:spPr>
        <p:style>
          <a:lnRef idx="2">
            <a:schemeClr val="dk1"/>
          </a:lnRef>
          <a:fillRef idx="0">
            <a:schemeClr val="dk1"/>
          </a:fillRef>
          <a:effectRef idx="1">
            <a:schemeClr val="dk1"/>
          </a:effectRef>
          <a:fontRef idx="minor">
            <a:schemeClr val="tx1"/>
          </a:fontRef>
        </p:style>
      </p:cxnSp>
      <p:sp>
        <p:nvSpPr>
          <p:cNvPr id="59" name="矩形 58"/>
          <p:cNvSpPr/>
          <p:nvPr/>
        </p:nvSpPr>
        <p:spPr>
          <a:xfrm>
            <a:off x="6619269" y="2454998"/>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“单位”指的是国企</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62" name="直接箭头连接符 61"/>
          <p:cNvCxnSpPr/>
          <p:nvPr/>
        </p:nvCxnSpPr>
        <p:spPr>
          <a:xfrm>
            <a:off x="9018719" y="26380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4" name="文本框 63"/>
          <p:cNvSpPr txBox="1"/>
          <p:nvPr/>
        </p:nvSpPr>
        <p:spPr>
          <a:xfrm>
            <a:off x="9452252" y="2397932"/>
            <a:ext cx="2031325"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完成信息辨识</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65" name="直接连接符 64"/>
          <p:cNvCxnSpPr>
            <a:endCxn id="59" idx="1"/>
          </p:cNvCxnSpPr>
          <p:nvPr/>
        </p:nvCxnSpPr>
        <p:spPr>
          <a:xfrm>
            <a:off x="6207637" y="2633321"/>
            <a:ext cx="411632" cy="475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6" name="直接连接符 65"/>
          <p:cNvCxnSpPr>
            <a:stCxn id="50" idx="3"/>
            <a:endCxn id="59" idx="1"/>
          </p:cNvCxnSpPr>
          <p:nvPr/>
        </p:nvCxnSpPr>
        <p:spPr>
          <a:xfrm>
            <a:off x="6230045" y="2632792"/>
            <a:ext cx="389224" cy="528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7" name="直接箭头连接符 66"/>
          <p:cNvCxnSpPr/>
          <p:nvPr/>
        </p:nvCxnSpPr>
        <p:spPr>
          <a:xfrm>
            <a:off x="9018719" y="3161277"/>
            <a:ext cx="433533"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8" name="文本框 67"/>
          <p:cNvSpPr txBox="1"/>
          <p:nvPr/>
        </p:nvSpPr>
        <p:spPr>
          <a:xfrm>
            <a:off x="9452252" y="2976611"/>
            <a:ext cx="2191626" cy="369332"/>
          </a:xfrm>
          <a:prstGeom prst="rect">
            <a:avLst/>
          </a:prstGeom>
          <a:noFill/>
        </p:spPr>
        <p:txBody>
          <a:bodyPr wrap="none" rtlCol="0">
            <a:spAutoFit/>
          </a:bodyPr>
          <a:lstStyle/>
          <a:p>
            <a:r>
              <a:rPr lang="zh-CN" altLang="en-US" b="1" dirty="0">
                <a:solidFill>
                  <a:schemeClr val="accent6"/>
                </a:solidFill>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信息辨识失败</a:t>
            </a:r>
            <a:r>
              <a:rPr lang="zh-CN" altLang="en-US" b="1" dirty="0">
                <a:solidFill>
                  <a:schemeClr val="accent6"/>
                </a:solidFill>
                <a:latin typeface="黑体" panose="02010609060101010101" pitchFamily="49" charset="-122"/>
                <a:ea typeface="黑体" panose="02010609060101010101" pitchFamily="49" charset="-122"/>
              </a:rPr>
              <a:t>❌</a:t>
            </a:r>
            <a:endParaRPr lang="zh-CN" altLang="en-US" b="1" dirty="0">
              <a:solidFill>
                <a:schemeClr val="accent6"/>
              </a:solidFill>
              <a:latin typeface="黑体" panose="02010609060101010101" pitchFamily="49" charset="-122"/>
              <a:ea typeface="黑体" panose="02010609060101010101" pitchFamily="49" charset="-122"/>
            </a:endParaRPr>
          </a:p>
        </p:txBody>
      </p:sp>
      <p:cxnSp>
        <p:nvCxnSpPr>
          <p:cNvPr id="72" name="直接连接符 71"/>
          <p:cNvCxnSpPr>
            <a:stCxn id="30" idx="3"/>
            <a:endCxn id="33" idx="1"/>
          </p:cNvCxnSpPr>
          <p:nvPr/>
        </p:nvCxnSpPr>
        <p:spPr>
          <a:xfrm>
            <a:off x="7194130" y="1312800"/>
            <a:ext cx="524413" cy="1582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3" name="直接连接符 72"/>
          <p:cNvCxnSpPr>
            <a:stCxn id="30" idx="3"/>
            <a:endCxn id="39" idx="1"/>
          </p:cNvCxnSpPr>
          <p:nvPr/>
        </p:nvCxnSpPr>
        <p:spPr>
          <a:xfrm>
            <a:off x="7194130" y="1312800"/>
            <a:ext cx="539805" cy="62100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4" name="矩形 73"/>
          <p:cNvSpPr/>
          <p:nvPr/>
        </p:nvSpPr>
        <p:spPr>
          <a:xfrm>
            <a:off x="6619269" y="3010403"/>
            <a:ext cx="2318188" cy="366158"/>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“单位”？</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3" name="连接符: 肘形 2"/>
          <p:cNvCxnSpPr>
            <a:stCxn id="11" idx="3"/>
            <a:endCxn id="20" idx="1"/>
          </p:cNvCxnSpPr>
          <p:nvPr/>
        </p:nvCxnSpPr>
        <p:spPr>
          <a:xfrm>
            <a:off x="2466753" y="3856097"/>
            <a:ext cx="433531" cy="2103750"/>
          </a:xfrm>
          <a:prstGeom prst="bentConnector3">
            <a:avLst/>
          </a:prstGeom>
          <a:ln>
            <a:solidFill>
              <a:schemeClr val="tx1"/>
            </a:solidFill>
            <a:prstDash val="dash"/>
          </a:ln>
        </p:spPr>
        <p:style>
          <a:lnRef idx="2">
            <a:schemeClr val="dk1"/>
          </a:lnRef>
          <a:fillRef idx="0">
            <a:schemeClr val="dk1"/>
          </a:fillRef>
          <a:effectRef idx="1">
            <a:schemeClr val="dk1"/>
          </a:effectRef>
          <a:fontRef idx="minor">
            <a:schemeClr val="tx1"/>
          </a:fontRef>
        </p:style>
      </p:cxnSp>
      <p:sp>
        <p:nvSpPr>
          <p:cNvPr id="4" name="矩形 3"/>
          <p:cNvSpPr/>
          <p:nvPr/>
        </p:nvSpPr>
        <p:spPr>
          <a:xfrm>
            <a:off x="4773348" y="3656904"/>
            <a:ext cx="7253000" cy="30155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zh-CN" altLang="en-US" dirty="0">
                <a:solidFill>
                  <a:schemeClr val="tx1"/>
                </a:solidFill>
                <a:latin typeface="楷体" panose="02010609060101010101" pitchFamily="49" charset="-122"/>
                <a:ea typeface="楷体" panose="02010609060101010101" pitchFamily="49" charset="-122"/>
              </a:rPr>
              <a:t>    一方面国有企业要减轻包袱和负担，轻装上阵，势必要对职工的保障体系进行变革，将职工导向全社会统一的保障体系中。由于当时国有企业、集体企业是工业经济的主体，因此这是主要的方面。</a:t>
            </a:r>
            <a:endParaRPr lang="en-US" altLang="zh-CN" dirty="0">
              <a:solidFill>
                <a:schemeClr val="tx1"/>
              </a:solidFill>
              <a:latin typeface="楷体" panose="02010609060101010101" pitchFamily="49" charset="-122"/>
              <a:ea typeface="楷体" panose="02010609060101010101" pitchFamily="49" charset="-122"/>
            </a:endParaRPr>
          </a:p>
          <a:p>
            <a:pPr algn="just">
              <a:lnSpc>
                <a:spcPct val="150000"/>
              </a:lnSpc>
            </a:pPr>
            <a:r>
              <a:rPr lang="en-US" altLang="zh-CN" dirty="0">
                <a:solidFill>
                  <a:schemeClr val="tx1"/>
                </a:solidFill>
                <a:latin typeface="楷体" panose="02010609060101010101" pitchFamily="49" charset="-122"/>
                <a:ea typeface="楷体" panose="02010609060101010101" pitchFamily="49" charset="-122"/>
              </a:rPr>
              <a:t>    </a:t>
            </a:r>
            <a:r>
              <a:rPr lang="zh-CN" altLang="en-US" dirty="0">
                <a:solidFill>
                  <a:schemeClr val="tx1"/>
                </a:solidFill>
                <a:latin typeface="楷体" panose="02010609060101010101" pitchFamily="49" charset="-122"/>
                <a:ea typeface="楷体" panose="02010609060101010101" pitchFamily="49" charset="-122"/>
              </a:rPr>
              <a:t>另一方面，随着商品经济的发展，市场参与主体的增多，曾经的农民、体制外的工人，也参与了各种非公有制企业或个体经济，他们也产生强烈的拥有社会保障体系的需要。但这在当时所占比例还比较小，因此属于次要的方面。</a:t>
            </a:r>
            <a:endParaRPr lang="zh-CN" altLang="en-US" dirty="0">
              <a:solidFill>
                <a:schemeClr val="tx1"/>
              </a:solidFill>
              <a:latin typeface="楷体" panose="02010609060101010101" pitchFamily="49" charset="-122"/>
              <a:ea typeface="楷体" panose="02010609060101010101" pitchFamily="49" charset="-122"/>
            </a:endParaRPr>
          </a:p>
        </p:txBody>
      </p:sp>
      <p:cxnSp>
        <p:nvCxnSpPr>
          <p:cNvPr id="5" name="直接连接符 4"/>
          <p:cNvCxnSpPr>
            <a:stCxn id="20" idx="3"/>
            <a:endCxn id="4" idx="1"/>
          </p:cNvCxnSpPr>
          <p:nvPr/>
        </p:nvCxnSpPr>
        <p:spPr>
          <a:xfrm flipV="1">
            <a:off x="4167961" y="5164687"/>
            <a:ext cx="605387" cy="79516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3" name="连接符: 肘形 12"/>
          <p:cNvCxnSpPr>
            <a:endCxn id="64" idx="0"/>
          </p:cNvCxnSpPr>
          <p:nvPr/>
        </p:nvCxnSpPr>
        <p:spPr>
          <a:xfrm rot="16200000" flipV="1">
            <a:off x="10455949" y="2409898"/>
            <a:ext cx="1258972" cy="1235040"/>
          </a:xfrm>
          <a:prstGeom prst="bentConnector3">
            <a:avLst>
              <a:gd name="adj1" fmla="val 118158"/>
            </a:avLst>
          </a:prstGeom>
          <a:ln>
            <a:tailEnd type="triangle"/>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73568"/>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二</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说解题方法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矩形 4"/>
          <p:cNvSpPr/>
          <p:nvPr/>
        </p:nvSpPr>
        <p:spPr>
          <a:xfrm>
            <a:off x="428431" y="3499395"/>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审时间</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6" name="直接连接符 5"/>
          <p:cNvCxnSpPr>
            <a:stCxn id="5" idx="3"/>
            <a:endCxn id="7" idx="1"/>
          </p:cNvCxnSpPr>
          <p:nvPr/>
        </p:nvCxnSpPr>
        <p:spPr>
          <a:xfrm flipV="1">
            <a:off x="1715478" y="3680141"/>
            <a:ext cx="992394" cy="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2707872" y="3499395"/>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20</a:t>
            </a:r>
            <a:r>
              <a:rPr lang="zh-CN" altLang="en-US" dirty="0">
                <a:solidFill>
                  <a:schemeClr val="tx1"/>
                </a:solidFill>
                <a:latin typeface="楷体" panose="02010609060101010101" pitchFamily="49" charset="-122"/>
                <a:ea typeface="楷体" panose="02010609060101010101" pitchFamily="49" charset="-122"/>
              </a:rPr>
              <a:t>世纪</a:t>
            </a: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9" name="直接连接符 8"/>
          <p:cNvCxnSpPr>
            <a:stCxn id="7" idx="3"/>
            <a:endCxn id="10" idx="1"/>
          </p:cNvCxnSpPr>
          <p:nvPr/>
        </p:nvCxnSpPr>
        <p:spPr>
          <a:xfrm flipV="1">
            <a:off x="5058175" y="3664647"/>
            <a:ext cx="992394" cy="154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 name="矩形 9"/>
          <p:cNvSpPr/>
          <p:nvPr/>
        </p:nvSpPr>
        <p:spPr>
          <a:xfrm>
            <a:off x="6050569" y="3483901"/>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1" name="直接连接符 10"/>
          <p:cNvCxnSpPr>
            <a:stCxn id="10" idx="3"/>
            <a:endCxn id="12" idx="1"/>
          </p:cNvCxnSpPr>
          <p:nvPr/>
        </p:nvCxnSpPr>
        <p:spPr>
          <a:xfrm>
            <a:off x="8400872" y="3664647"/>
            <a:ext cx="93453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9335410" y="3483901"/>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国有企业改革</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3" name="直接箭头连接符 12"/>
          <p:cNvCxnSpPr>
            <a:stCxn id="5" idx="2"/>
            <a:endCxn id="16" idx="0"/>
          </p:cNvCxnSpPr>
          <p:nvPr/>
        </p:nvCxnSpPr>
        <p:spPr>
          <a:xfrm flipH="1">
            <a:off x="1064960" y="3860890"/>
            <a:ext cx="6995" cy="492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421436" y="4353086"/>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审空间</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17" name="直接连接符 16"/>
          <p:cNvCxnSpPr>
            <a:stCxn id="16" idx="3"/>
            <a:endCxn id="18" idx="1"/>
          </p:cNvCxnSpPr>
          <p:nvPr/>
        </p:nvCxnSpPr>
        <p:spPr>
          <a:xfrm flipV="1">
            <a:off x="1708483" y="4472625"/>
            <a:ext cx="4340933" cy="6120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 name="矩形 17"/>
          <p:cNvSpPr/>
          <p:nvPr/>
        </p:nvSpPr>
        <p:spPr>
          <a:xfrm>
            <a:off x="6049416" y="4291879"/>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全国范围</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9" name="直接连接符 18"/>
          <p:cNvCxnSpPr>
            <a:stCxn id="18" idx="0"/>
            <a:endCxn id="10" idx="2"/>
          </p:cNvCxnSpPr>
          <p:nvPr/>
        </p:nvCxnSpPr>
        <p:spPr>
          <a:xfrm flipV="1">
            <a:off x="7224568" y="3845393"/>
            <a:ext cx="1153" cy="44648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1" name="直接连接符 30"/>
          <p:cNvCxnSpPr>
            <a:stCxn id="16" idx="3"/>
            <a:endCxn id="12" idx="2"/>
          </p:cNvCxnSpPr>
          <p:nvPr/>
        </p:nvCxnSpPr>
        <p:spPr>
          <a:xfrm flipV="1">
            <a:off x="1708483" y="3845393"/>
            <a:ext cx="8802079" cy="68844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 name="矩形 36"/>
          <p:cNvSpPr/>
          <p:nvPr/>
        </p:nvSpPr>
        <p:spPr>
          <a:xfrm>
            <a:off x="421437" y="5206777"/>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审史实</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38" name="直接箭头连接符 37"/>
          <p:cNvCxnSpPr>
            <a:stCxn id="16" idx="2"/>
            <a:endCxn id="37" idx="0"/>
          </p:cNvCxnSpPr>
          <p:nvPr/>
        </p:nvCxnSpPr>
        <p:spPr>
          <a:xfrm>
            <a:off x="1064960" y="4714581"/>
            <a:ext cx="1" cy="492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矩形 40"/>
          <p:cNvSpPr/>
          <p:nvPr/>
        </p:nvSpPr>
        <p:spPr>
          <a:xfrm>
            <a:off x="2673833" y="5222464"/>
            <a:ext cx="4160104"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变为“国家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社会”</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42" name="直接连接符 41"/>
          <p:cNvCxnSpPr>
            <a:stCxn id="37" idx="3"/>
            <a:endCxn id="41" idx="1"/>
          </p:cNvCxnSpPr>
          <p:nvPr/>
        </p:nvCxnSpPr>
        <p:spPr>
          <a:xfrm>
            <a:off x="1708484" y="5387525"/>
            <a:ext cx="965349" cy="837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5" name="直接连接符 44"/>
          <p:cNvCxnSpPr>
            <a:stCxn id="41" idx="3"/>
            <a:endCxn id="12" idx="2"/>
          </p:cNvCxnSpPr>
          <p:nvPr/>
        </p:nvCxnSpPr>
        <p:spPr>
          <a:xfrm flipV="1">
            <a:off x="6833937" y="3845393"/>
            <a:ext cx="3676625" cy="15505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8" name="矩形 47"/>
          <p:cNvSpPr/>
          <p:nvPr/>
        </p:nvSpPr>
        <p:spPr>
          <a:xfrm>
            <a:off x="435427" y="6060469"/>
            <a:ext cx="1273057" cy="3322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审设问</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52" name="直接箭头连接符 51"/>
          <p:cNvCxnSpPr>
            <a:stCxn id="37" idx="2"/>
            <a:endCxn id="48" idx="0"/>
          </p:cNvCxnSpPr>
          <p:nvPr/>
        </p:nvCxnSpPr>
        <p:spPr>
          <a:xfrm>
            <a:off x="1064961" y="5568272"/>
            <a:ext cx="6995" cy="4921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矩形 54"/>
          <p:cNvSpPr/>
          <p:nvPr/>
        </p:nvSpPr>
        <p:spPr>
          <a:xfrm>
            <a:off x="2673833" y="5911003"/>
            <a:ext cx="1891079"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原因类设问</a:t>
            </a:r>
            <a:endParaRPr lang="en-US" altLang="zh-CN" dirty="0">
              <a:solidFill>
                <a:schemeClr val="tx1"/>
              </a:solidFill>
              <a:latin typeface="楷体" panose="02010609060101010101" pitchFamily="49" charset="-122"/>
              <a:ea typeface="楷体" panose="02010609060101010101" pitchFamily="49" charset="-122"/>
            </a:endParaRPr>
          </a:p>
        </p:txBody>
      </p:sp>
      <p:sp>
        <p:nvSpPr>
          <p:cNvPr id="56" name="矩形 55"/>
          <p:cNvSpPr/>
          <p:nvPr/>
        </p:nvSpPr>
        <p:spPr>
          <a:xfrm>
            <a:off x="2673833" y="6431300"/>
            <a:ext cx="1891079"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“主要”</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57" name="直接连接符 56"/>
          <p:cNvCxnSpPr>
            <a:stCxn id="48" idx="3"/>
            <a:endCxn id="55" idx="1"/>
          </p:cNvCxnSpPr>
          <p:nvPr/>
        </p:nvCxnSpPr>
        <p:spPr>
          <a:xfrm flipV="1">
            <a:off x="1708484" y="6084436"/>
            <a:ext cx="965349" cy="14215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0" name="直接连接符 59"/>
          <p:cNvCxnSpPr>
            <a:stCxn id="48" idx="3"/>
            <a:endCxn id="56" idx="1"/>
          </p:cNvCxnSpPr>
          <p:nvPr/>
        </p:nvCxnSpPr>
        <p:spPr>
          <a:xfrm>
            <a:off x="1708484" y="6226587"/>
            <a:ext cx="965349" cy="37814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文本框 6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sp>
        <p:nvSpPr>
          <p:cNvPr id="8" name="矩形 7"/>
          <p:cNvSpPr/>
          <p:nvPr/>
        </p:nvSpPr>
        <p:spPr>
          <a:xfrm>
            <a:off x="262269" y="5733332"/>
            <a:ext cx="4839449" cy="1124667"/>
          </a:xfrm>
          <a:prstGeom prst="rect">
            <a:avLst/>
          </a:prstGeom>
          <a:noFill/>
          <a:ln>
            <a:solidFill>
              <a:srgbClr val="E9713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674781" y="1020252"/>
            <a:ext cx="1995377" cy="595897"/>
          </a:xfrm>
          <a:prstGeom prst="rect">
            <a:avLst/>
          </a:prstGeom>
          <a:noFill/>
          <a:ln>
            <a:solidFill>
              <a:srgbClr val="E9713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4789"/>
            <a:ext cx="12192000" cy="378979"/>
            <a:chOff x="119742" y="1121228"/>
            <a:chExt cx="12192000" cy="378979"/>
          </a:xfrm>
        </p:grpSpPr>
        <p:cxnSp>
          <p:nvCxnSpPr>
            <p:cNvPr id="7" name="直接连接符 6"/>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pic>
        <p:nvPicPr>
          <p:cNvPr id="10" name="图片 9"/>
          <p:cNvPicPr>
            <a:picLocks noChangeAspect="1"/>
          </p:cNvPicPr>
          <p:nvPr/>
        </p:nvPicPr>
        <p:blipFill>
          <a:blip r:embed="rId1"/>
          <a:stretch>
            <a:fillRect/>
          </a:stretch>
        </p:blipFill>
        <p:spPr>
          <a:xfrm>
            <a:off x="6027443" y="1206463"/>
            <a:ext cx="5264334" cy="5198632"/>
          </a:xfrm>
          <a:prstGeom prst="rect">
            <a:avLst/>
          </a:prstGeom>
        </p:spPr>
      </p:pic>
      <p:pic>
        <p:nvPicPr>
          <p:cNvPr id="11" name="图片 10"/>
          <p:cNvPicPr>
            <a:picLocks noChangeAspect="1"/>
          </p:cNvPicPr>
          <p:nvPr/>
        </p:nvPicPr>
        <p:blipFill>
          <a:blip r:embed="rId2"/>
          <a:stretch>
            <a:fillRect/>
          </a:stretch>
        </p:blipFill>
        <p:spPr>
          <a:xfrm>
            <a:off x="956929" y="1304472"/>
            <a:ext cx="4210494" cy="529664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4789"/>
            <a:ext cx="12192000" cy="378979"/>
            <a:chOff x="119742" y="1121228"/>
            <a:chExt cx="12192000" cy="378979"/>
          </a:xfrm>
        </p:grpSpPr>
        <p:cxnSp>
          <p:nvCxnSpPr>
            <p:cNvPr id="7" name="直接连接符 6"/>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42015" y="708769"/>
            <a:ext cx="11651512" cy="3621184"/>
          </a:xfrm>
          <a:prstGeom prst="rect">
            <a:avLst/>
          </a:prstGeom>
          <a:noFill/>
        </p:spPr>
        <p:txBody>
          <a:bodyPr wrap="square">
            <a:spAutoFit/>
          </a:bodyPr>
          <a:lstStyle/>
          <a:p>
            <a:pPr algn="just">
              <a:lnSpc>
                <a:spcPct val="150000"/>
              </a:lnSpc>
            </a:pPr>
            <a:r>
              <a:rPr lang="en-US" altLang="zh-CN" sz="2000" b="1" dirty="0">
                <a:latin typeface="黑体" panose="02010609060101010101" pitchFamily="49" charset="-122"/>
                <a:ea typeface="黑体" panose="02010609060101010101" pitchFamily="49" charset="-122"/>
              </a:rPr>
              <a:t>1. </a:t>
            </a:r>
            <a:r>
              <a:rPr lang="zh-CN" altLang="en-US" sz="2000" b="1"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“引导教学”</a:t>
            </a:r>
            <a:r>
              <a:rPr lang="zh-CN" altLang="en-US" sz="2000" b="1" dirty="0">
                <a:latin typeface="黑体" panose="02010609060101010101" pitchFamily="49" charset="-122"/>
                <a:ea typeface="黑体" panose="02010609060101010101" pitchFamily="49" charset="-122"/>
              </a:rPr>
              <a:t>方面的作用</a:t>
            </a:r>
            <a:endParaRPr lang="en-US" altLang="zh-CN" sz="2000" b="1" dirty="0">
              <a:latin typeface="黑体" panose="02010609060101010101" pitchFamily="49" charset="-122"/>
              <a:ea typeface="黑体" panose="02010609060101010101" pitchFamily="49" charset="-122"/>
            </a:endParaRPr>
          </a:p>
          <a:p>
            <a:pPr algn="just">
              <a:lnSpc>
                <a:spcPct val="150000"/>
              </a:lnSpc>
            </a:pPr>
            <a:r>
              <a:rPr lang="en-US" altLang="zh-CN" sz="2000" b="1" dirty="0">
                <a:latin typeface="楷体" panose="02010609060101010101" pitchFamily="49" charset="-122"/>
                <a:ea typeface="楷体" panose="02010609060101010101" pitchFamily="49" charset="-122"/>
              </a:rPr>
              <a:t>①.</a:t>
            </a:r>
            <a:r>
              <a:rPr lang="zh-CN" altLang="en-US" sz="2000" b="1" dirty="0">
                <a:latin typeface="楷体" panose="02010609060101010101" pitchFamily="49" charset="-122"/>
                <a:ea typeface="楷体" panose="02010609060101010101" pitchFamily="49" charset="-122"/>
              </a:rPr>
              <a:t>补充</a:t>
            </a:r>
            <a:r>
              <a:rPr lang="zh-CN" altLang="en-US" sz="2800" b="1" dirty="0">
                <a:solidFill>
                  <a:srgbClr val="E97132"/>
                </a:solidFill>
                <a:latin typeface="楷体" panose="02010609060101010101" pitchFamily="49" charset="-122"/>
                <a:ea typeface="楷体" panose="02010609060101010101" pitchFamily="49" charset="-122"/>
              </a:rPr>
              <a:t>解题评价标准</a:t>
            </a:r>
            <a:r>
              <a:rPr lang="zh-CN" altLang="en-US" sz="2000" b="1" dirty="0">
                <a:latin typeface="楷体" panose="02010609060101010101" pitchFamily="49" charset="-122"/>
                <a:ea typeface="楷体" panose="02010609060101010101" pitchFamily="49" charset="-122"/>
              </a:rPr>
              <a:t>，达到“教、学、评”一体化</a:t>
            </a: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p:txBody>
      </p:sp>
      <p:graphicFrame>
        <p:nvGraphicFramePr>
          <p:cNvPr id="4" name="表格 3"/>
          <p:cNvGraphicFramePr>
            <a:graphicFrameLocks noGrp="1"/>
          </p:cNvGraphicFramePr>
          <p:nvPr/>
        </p:nvGraphicFramePr>
        <p:xfrm>
          <a:off x="435427" y="2083944"/>
          <a:ext cx="11558100" cy="4577080"/>
        </p:xfrm>
        <a:graphic>
          <a:graphicData uri="http://schemas.openxmlformats.org/drawingml/2006/table">
            <a:tbl>
              <a:tblPr firstRow="1" bandRow="1">
                <a:tableStyleId>{5940675A-B579-460E-94D1-54222C63F5DA}</a:tableStyleId>
              </a:tblPr>
              <a:tblGrid>
                <a:gridCol w="2311620"/>
                <a:gridCol w="2311620"/>
                <a:gridCol w="2311620"/>
                <a:gridCol w="2311620"/>
                <a:gridCol w="2311620"/>
              </a:tblGrid>
              <a:tr h="370840">
                <a:tc>
                  <a:txBody>
                    <a:bodyPr/>
                    <a:lstStyle/>
                    <a:p>
                      <a:pPr algn="ctr"/>
                      <a:r>
                        <a:rPr lang="zh-CN" altLang="en-US" dirty="0">
                          <a:latin typeface="黑体" panose="02010609060101010101" pitchFamily="49" charset="-122"/>
                          <a:ea typeface="黑体" panose="02010609060101010101" pitchFamily="49" charset="-122"/>
                        </a:rPr>
                        <a:t>评价方面</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a:latin typeface="黑体" panose="02010609060101010101" pitchFamily="49" charset="-122"/>
                          <a:ea typeface="黑体" panose="02010609060101010101" pitchFamily="49" charset="-122"/>
                        </a:rPr>
                        <a:t>举例</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a:latin typeface="黑体" panose="02010609060101010101" pitchFamily="49" charset="-122"/>
                          <a:ea typeface="黑体" panose="02010609060101010101" pitchFamily="49" charset="-122"/>
                        </a:rPr>
                        <a:t>程度</a:t>
                      </a:r>
                      <a:r>
                        <a:rPr lang="en-US" altLang="zh-CN" dirty="0">
                          <a:latin typeface="黑体" panose="02010609060101010101" pitchFamily="49" charset="-122"/>
                          <a:ea typeface="黑体" panose="02010609060101010101" pitchFamily="49" charset="-122"/>
                        </a:rPr>
                        <a:t>C</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a:latin typeface="黑体" panose="02010609060101010101" pitchFamily="49" charset="-122"/>
                          <a:ea typeface="黑体" panose="02010609060101010101" pitchFamily="49" charset="-122"/>
                        </a:rPr>
                        <a:t>程度</a:t>
                      </a:r>
                      <a:r>
                        <a:rPr lang="en-US" altLang="zh-CN" dirty="0">
                          <a:latin typeface="黑体" panose="02010609060101010101" pitchFamily="49" charset="-122"/>
                          <a:ea typeface="黑体" panose="02010609060101010101" pitchFamily="49" charset="-122"/>
                        </a:rPr>
                        <a:t>B</a:t>
                      </a:r>
                      <a:endParaRPr lang="zh-CN" altLang="en-US" dirty="0">
                        <a:latin typeface="黑体" panose="02010609060101010101" pitchFamily="49" charset="-122"/>
                        <a:ea typeface="黑体" panose="02010609060101010101" pitchFamily="49" charset="-122"/>
                      </a:endParaRPr>
                    </a:p>
                  </a:txBody>
                  <a:tcPr anchor="ctr"/>
                </a:tc>
                <a:tc>
                  <a:txBody>
                    <a:bodyPr/>
                    <a:lstStyle/>
                    <a:p>
                      <a:pPr algn="ctr"/>
                      <a:r>
                        <a:rPr lang="zh-CN" altLang="en-US" dirty="0">
                          <a:latin typeface="黑体" panose="02010609060101010101" pitchFamily="49" charset="-122"/>
                          <a:ea typeface="黑体" panose="02010609060101010101" pitchFamily="49" charset="-122"/>
                        </a:rPr>
                        <a:t>程度</a:t>
                      </a:r>
                      <a:r>
                        <a:rPr lang="en-US" altLang="zh-CN" dirty="0">
                          <a:latin typeface="黑体" panose="02010609060101010101" pitchFamily="49" charset="-122"/>
                          <a:ea typeface="黑体" panose="02010609060101010101" pitchFamily="49" charset="-122"/>
                        </a:rPr>
                        <a:t>A</a:t>
                      </a:r>
                      <a:endParaRPr lang="zh-CN" altLang="en-US" dirty="0">
                        <a:latin typeface="黑体" panose="02010609060101010101" pitchFamily="49" charset="-122"/>
                        <a:ea typeface="黑体" panose="02010609060101010101" pitchFamily="49" charset="-122"/>
                      </a:endParaRPr>
                    </a:p>
                  </a:txBody>
                  <a:tcPr anchor="ctr"/>
                </a:tc>
              </a:tr>
              <a:tr h="370840">
                <a:tc>
                  <a:txBody>
                    <a:bodyPr/>
                    <a:lstStyle/>
                    <a:p>
                      <a:pPr algn="ctr"/>
                      <a:r>
                        <a:rPr lang="zh-CN" altLang="en-US" dirty="0">
                          <a:latin typeface="楷体" panose="02010609060101010101" pitchFamily="49" charset="-122"/>
                          <a:ea typeface="楷体" panose="02010609060101010101" pitchFamily="49" charset="-122"/>
                        </a:rPr>
                        <a:t>重点概念的掌握程度</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什么是“单位”？</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仅能表面理解，复述基本内容，无法深入阐述概念的内涵</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理解重点概念，并能解释其基本含义和背景关联</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深入理解重点概念，能清楚解释概念之间的联系和变化背景</a:t>
                      </a:r>
                      <a:endParaRPr lang="zh-CN" altLang="en-US" dirty="0">
                        <a:latin typeface="楷体" panose="02010609060101010101" pitchFamily="49" charset="-122"/>
                        <a:ea typeface="楷体" panose="02010609060101010101" pitchFamily="49" charset="-122"/>
                      </a:endParaRPr>
                    </a:p>
                  </a:txBody>
                  <a:tcPr anchor="ctr"/>
                </a:tc>
              </a:tr>
              <a:tr h="370840">
                <a:tc>
                  <a:txBody>
                    <a:bodyPr/>
                    <a:lstStyle/>
                    <a:p>
                      <a:pPr algn="ctr"/>
                      <a:r>
                        <a:rPr lang="zh-CN" altLang="en-US" dirty="0">
                          <a:latin typeface="楷体" panose="02010609060101010101" pitchFamily="49" charset="-122"/>
                          <a:ea typeface="楷体" panose="02010609060101010101" pitchFamily="49" charset="-122"/>
                        </a:rPr>
                        <a:t>时空背景的掌握程度</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概述</a:t>
                      </a:r>
                      <a:r>
                        <a:rPr lang="en-US" altLang="zh-CN" dirty="0">
                          <a:latin typeface="楷体" panose="02010609060101010101" pitchFamily="49" charset="-122"/>
                          <a:ea typeface="楷体" panose="02010609060101010101" pitchFamily="49" charset="-122"/>
                        </a:rPr>
                        <a:t>80</a:t>
                      </a:r>
                      <a:r>
                        <a:rPr lang="zh-CN" altLang="en-US" dirty="0">
                          <a:latin typeface="楷体" panose="02010609060101010101" pitchFamily="49" charset="-122"/>
                          <a:ea typeface="楷体" panose="02010609060101010101" pitchFamily="49" charset="-122"/>
                        </a:rPr>
                        <a:t>年代社会保障体系改革的历史背景</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对时空背景模糊，不能准确定位历史事件的时间和背景</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能初步理解事件的历史背景和相关时间，但缺乏深层分析</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能够准确掌握时空背景，能深入分析背景与事件的复杂联系</a:t>
                      </a:r>
                      <a:endParaRPr lang="zh-CN" altLang="en-US" dirty="0">
                        <a:latin typeface="楷体" panose="02010609060101010101" pitchFamily="49" charset="-122"/>
                        <a:ea typeface="楷体" panose="02010609060101010101" pitchFamily="49" charset="-122"/>
                      </a:endParaRPr>
                    </a:p>
                  </a:txBody>
                  <a:tcPr anchor="ctr"/>
                </a:tc>
              </a:tr>
              <a:tr h="370840">
                <a:tc>
                  <a:txBody>
                    <a:bodyPr/>
                    <a:lstStyle/>
                    <a:p>
                      <a:pPr algn="ctr"/>
                      <a:r>
                        <a:rPr lang="zh-CN" altLang="en-US" dirty="0">
                          <a:latin typeface="楷体" panose="02010609060101010101" pitchFamily="49" charset="-122"/>
                          <a:ea typeface="楷体" panose="02010609060101010101" pitchFamily="49" charset="-122"/>
                        </a:rPr>
                        <a:t>史实之间的关联性</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分析社会保障制度改革与国有企业改革、市场经济体制确立之间的互动</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仅能识别单个历史事件，未能准确建立事件之间的内在联系</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能初步建立事件之间的联系，但缺乏逻辑和深度的分析</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深入分析事件之间的复杂关系，能明确梳理事件的因果与互动关系</a:t>
                      </a:r>
                      <a:endParaRPr lang="zh-CN" altLang="en-US" dirty="0">
                        <a:latin typeface="楷体" panose="02010609060101010101" pitchFamily="49" charset="-122"/>
                        <a:ea typeface="楷体" panose="02010609060101010101" pitchFamily="49" charset="-122"/>
                      </a:endParaRPr>
                    </a:p>
                  </a:txBody>
                  <a:tcPr anchor="ctr"/>
                </a:tc>
              </a:tr>
              <a:tr h="236797">
                <a:tc>
                  <a:txBody>
                    <a:bodyPr/>
                    <a:lstStyle/>
                    <a:p>
                      <a:pPr algn="ctr"/>
                      <a:r>
                        <a:rPr lang="zh-CN" altLang="en-US" dirty="0">
                          <a:latin typeface="楷体" panose="02010609060101010101" pitchFamily="49" charset="-122"/>
                          <a:ea typeface="楷体" panose="02010609060101010101" pitchFamily="49" charset="-122"/>
                        </a:rPr>
                        <a:t>历史情境的重塑</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重构</a:t>
                      </a:r>
                      <a:r>
                        <a:rPr lang="en-US" altLang="zh-CN" dirty="0">
                          <a:latin typeface="楷体" panose="02010609060101010101" pitchFamily="49" charset="-122"/>
                          <a:ea typeface="楷体" panose="02010609060101010101" pitchFamily="49" charset="-122"/>
                        </a:rPr>
                        <a:t>80</a:t>
                      </a:r>
                      <a:r>
                        <a:rPr lang="zh-CN" altLang="en-US" dirty="0">
                          <a:latin typeface="楷体" panose="02010609060101010101" pitchFamily="49" charset="-122"/>
                          <a:ea typeface="楷体" panose="02010609060101010101" pitchFamily="49" charset="-122"/>
                        </a:rPr>
                        <a:t>年代国企员工的日常生活</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仅能机械记忆，未能将历史事件与现实有效结合</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能初步通过现实现象理解历史情境，但缺乏更深刻的联系和重塑</a:t>
                      </a:r>
                      <a:endParaRPr lang="zh-CN" altLang="en-US" dirty="0">
                        <a:latin typeface="楷体" panose="02010609060101010101" pitchFamily="49" charset="-122"/>
                        <a:ea typeface="楷体" panose="02010609060101010101" pitchFamily="49" charset="-122"/>
                      </a:endParaRPr>
                    </a:p>
                  </a:txBody>
                  <a:tcPr anchor="ctr"/>
                </a:tc>
                <a:tc>
                  <a:txBody>
                    <a:bodyPr/>
                    <a:lstStyle/>
                    <a:p>
                      <a:pPr algn="l"/>
                      <a:r>
                        <a:rPr lang="zh-CN" altLang="en-US" dirty="0">
                          <a:latin typeface="楷体" panose="02010609060101010101" pitchFamily="49" charset="-122"/>
                          <a:ea typeface="楷体" panose="02010609060101010101" pitchFamily="49" charset="-122"/>
                        </a:rPr>
                        <a:t>深刻重塑历史情境，能通过现实事件与历史现象的多角度分析提出独立见解</a:t>
                      </a:r>
                      <a:endParaRPr lang="zh-CN" altLang="en-US" dirty="0">
                        <a:latin typeface="楷体" panose="02010609060101010101" pitchFamily="49" charset="-122"/>
                        <a:ea typeface="楷体" panose="02010609060101010101" pitchFamily="49" charset="-122"/>
                      </a:endParaRPr>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4789"/>
            <a:ext cx="12192000" cy="378979"/>
            <a:chOff x="119742" y="1121228"/>
            <a:chExt cx="12192000" cy="378979"/>
          </a:xfrm>
        </p:grpSpPr>
        <p:cxnSp>
          <p:nvCxnSpPr>
            <p:cNvPr id="7" name="直接连接符 6"/>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16248" y="792350"/>
            <a:ext cx="11651512" cy="5652509"/>
          </a:xfrm>
          <a:prstGeom prst="rect">
            <a:avLst/>
          </a:prstGeom>
          <a:noFill/>
        </p:spPr>
        <p:txBody>
          <a:bodyPr wrap="square">
            <a:spAutoFit/>
          </a:bodyPr>
          <a:lstStyle/>
          <a:p>
            <a:pPr algn="just">
              <a:lnSpc>
                <a:spcPct val="150000"/>
              </a:lnSpc>
            </a:pPr>
            <a:r>
              <a:rPr lang="en-US" altLang="zh-CN" sz="2000" b="1" dirty="0">
                <a:latin typeface="黑体" panose="02010609060101010101" pitchFamily="49" charset="-122"/>
                <a:ea typeface="黑体" panose="02010609060101010101" pitchFamily="49" charset="-122"/>
              </a:rPr>
              <a:t>1. </a:t>
            </a:r>
            <a:r>
              <a:rPr lang="zh-CN" altLang="en-US" sz="2000" b="1"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“引导教学”</a:t>
            </a:r>
            <a:r>
              <a:rPr lang="zh-CN" altLang="en-US" sz="2000" b="1" dirty="0">
                <a:latin typeface="黑体" panose="02010609060101010101" pitchFamily="49" charset="-122"/>
                <a:ea typeface="黑体" panose="02010609060101010101" pitchFamily="49" charset="-122"/>
              </a:rPr>
              <a:t>方面的作用</a:t>
            </a:r>
            <a:endParaRPr lang="en-US" altLang="zh-CN" sz="2000" b="1" dirty="0">
              <a:latin typeface="黑体" panose="02010609060101010101" pitchFamily="49" charset="-122"/>
              <a:ea typeface="黑体" panose="02010609060101010101" pitchFamily="49" charset="-122"/>
            </a:endParaRPr>
          </a:p>
          <a:p>
            <a:pPr algn="just">
              <a:lnSpc>
                <a:spcPct val="150000"/>
              </a:lnSpc>
            </a:pPr>
            <a:r>
              <a:rPr lang="en-US" altLang="zh-CN" sz="2000" b="1" dirty="0">
                <a:latin typeface="楷体" panose="02010609060101010101" pitchFamily="49" charset="-122"/>
                <a:ea typeface="楷体" panose="02010609060101010101" pitchFamily="49" charset="-122"/>
              </a:rPr>
              <a:t>②.</a:t>
            </a:r>
            <a:r>
              <a:rPr lang="zh-CN" altLang="en-US" sz="2000" b="1" dirty="0">
                <a:latin typeface="楷体" panose="02010609060101010101" pitchFamily="49" charset="-122"/>
                <a:ea typeface="楷体" panose="02010609060101010101" pitchFamily="49" charset="-122"/>
              </a:rPr>
              <a:t>调整</a:t>
            </a:r>
            <a:r>
              <a:rPr lang="zh-CN" altLang="en-US" sz="2800" b="1" dirty="0">
                <a:solidFill>
                  <a:srgbClr val="E97132"/>
                </a:solidFill>
                <a:latin typeface="楷体" panose="02010609060101010101" pitchFamily="49" charset="-122"/>
                <a:ea typeface="楷体" panose="02010609060101010101" pitchFamily="49" charset="-122"/>
              </a:rPr>
              <a:t>教学目标</a:t>
            </a:r>
            <a:r>
              <a:rPr lang="zh-CN" altLang="en-US" sz="2000" b="1" dirty="0">
                <a:latin typeface="楷体" panose="02010609060101010101" pitchFamily="49" charset="-122"/>
                <a:ea typeface="楷体" panose="02010609060101010101" pitchFamily="49" charset="-122"/>
              </a:rPr>
              <a:t>，达到“教、学、评”一体化</a:t>
            </a: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latin typeface="楷体" panose="02010609060101010101" pitchFamily="49" charset="-122"/>
              <a:ea typeface="楷体" panose="02010609060101010101" pitchFamily="49" charset="-122"/>
            </a:endParaRPr>
          </a:p>
          <a:p>
            <a:pPr algn="just">
              <a:lnSpc>
                <a:spcPct val="150000"/>
              </a:lnSpc>
            </a:pPr>
            <a:r>
              <a:rPr lang="zh-CN" altLang="en-US" sz="2000" b="1" dirty="0">
                <a:latin typeface="楷体" panose="02010609060101010101" pitchFamily="49" charset="-122"/>
                <a:ea typeface="楷体" panose="02010609060101010101" pitchFamily="49" charset="-122"/>
              </a:rPr>
              <a:t>教学目标的制定，不应该是抽象的、虚无缥缈的概括，而是要融入具体的举措，使其</a:t>
            </a:r>
            <a:r>
              <a:rPr lang="zh-CN" altLang="en-US" sz="2800" b="1" dirty="0">
                <a:solidFill>
                  <a:srgbClr val="E97132"/>
                </a:solidFill>
                <a:latin typeface="楷体" panose="02010609060101010101" pitchFamily="49" charset="-122"/>
                <a:ea typeface="楷体" panose="02010609060101010101" pitchFamily="49" charset="-122"/>
              </a:rPr>
              <a:t>“接地气”</a:t>
            </a:r>
            <a:r>
              <a:rPr lang="zh-CN" altLang="en-US" sz="2000" b="1" dirty="0">
                <a:latin typeface="楷体" panose="02010609060101010101" pitchFamily="49" charset="-122"/>
                <a:ea typeface="楷体" panose="02010609060101010101" pitchFamily="49" charset="-122"/>
              </a:rPr>
              <a:t>，适应课堂的需要。</a:t>
            </a:r>
            <a:endParaRPr lang="zh-CN" altLang="en-US" sz="2000" b="1" dirty="0">
              <a:latin typeface="楷体" panose="02010609060101010101" pitchFamily="49" charset="-122"/>
              <a:ea typeface="楷体" panose="02010609060101010101" pitchFamily="49" charset="-122"/>
            </a:endParaRPr>
          </a:p>
        </p:txBody>
      </p:sp>
      <p:graphicFrame>
        <p:nvGraphicFramePr>
          <p:cNvPr id="2" name="表格 1"/>
          <p:cNvGraphicFramePr>
            <a:graphicFrameLocks noGrp="1"/>
          </p:cNvGraphicFramePr>
          <p:nvPr/>
        </p:nvGraphicFramePr>
        <p:xfrm>
          <a:off x="435639" y="2232041"/>
          <a:ext cx="11356027" cy="3101856"/>
        </p:xfrm>
        <a:graphic>
          <a:graphicData uri="http://schemas.openxmlformats.org/drawingml/2006/table">
            <a:tbl>
              <a:tblPr firstRow="1" bandRow="1">
                <a:tableStyleId>{5940675A-B579-460E-94D1-54222C63F5DA}</a:tableStyleId>
              </a:tblPr>
              <a:tblGrid>
                <a:gridCol w="11356027"/>
              </a:tblGrid>
              <a:tr h="1550928">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000" dirty="0">
                          <a:latin typeface="楷体" panose="02010609060101010101" pitchFamily="49" charset="-122"/>
                          <a:ea typeface="楷体" panose="02010609060101010101" pitchFamily="49" charset="-122"/>
                        </a:rPr>
                        <a:t>具体教学目标</a:t>
                      </a:r>
                      <a:r>
                        <a:rPr lang="en-US" altLang="zh-CN" sz="2000" dirty="0">
                          <a:latin typeface="楷体" panose="02010609060101010101" pitchFamily="49" charset="-122"/>
                          <a:ea typeface="楷体" panose="02010609060101010101" pitchFamily="49" charset="-122"/>
                        </a:rPr>
                        <a:t>1</a:t>
                      </a:r>
                      <a:r>
                        <a:rPr lang="zh-CN" altLang="en-US" sz="2000" dirty="0">
                          <a:latin typeface="楷体" panose="02010609060101010101" pitchFamily="49" charset="-122"/>
                          <a:ea typeface="楷体" panose="02010609060101010101" pitchFamily="49" charset="-122"/>
                        </a:rPr>
                        <a:t>：通过创设生活情境（如医疗保险、养老保障等与学生家庭日常生活相关的内容），引导学生认识社会保障制度与生活的紧密关联。通过对比“单位保障”与现代“国家</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社会保障”，帮助学生理解这一历史演变的社会需求与背景。</a:t>
                      </a:r>
                      <a:endParaRPr lang="zh-CN" altLang="en-US" sz="2000" dirty="0">
                        <a:latin typeface="楷体" panose="02010609060101010101" pitchFamily="49" charset="-122"/>
                        <a:ea typeface="楷体" panose="02010609060101010101" pitchFamily="49" charset="-122"/>
                      </a:endParaRPr>
                    </a:p>
                  </a:txBody>
                  <a:tcPr/>
                </a:tc>
              </a:tr>
              <a:tr h="1550928">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000" dirty="0">
                          <a:latin typeface="楷体" panose="02010609060101010101" pitchFamily="49" charset="-122"/>
                          <a:ea typeface="楷体" panose="02010609060101010101" pitchFamily="49" charset="-122"/>
                        </a:rPr>
                        <a:t>具体教学目标</a:t>
                      </a:r>
                      <a:r>
                        <a:rPr lang="en-US" altLang="zh-CN" sz="2000" dirty="0">
                          <a:latin typeface="楷体" panose="02010609060101010101" pitchFamily="49" charset="-122"/>
                          <a:ea typeface="楷体" panose="02010609060101010101" pitchFamily="49" charset="-122"/>
                        </a:rPr>
                        <a:t>2</a:t>
                      </a:r>
                      <a:r>
                        <a:rPr lang="zh-CN" altLang="en-US" sz="2000" dirty="0">
                          <a:latin typeface="楷体" panose="02010609060101010101" pitchFamily="49" charset="-122"/>
                          <a:ea typeface="楷体" panose="02010609060101010101" pitchFamily="49" charset="-122"/>
                        </a:rPr>
                        <a:t>：通过横向与纵向对比，让学生理解历史概念。纵向上，学生对比中国古代的社会救济与现代保障制度；横向上，分析中西方社会福利制度的差异。通过多维度对比，培养学生的辩证思维，深化对社会保障改革的理解。</a:t>
                      </a:r>
                      <a:endParaRPr lang="en-US" altLang="zh-CN" sz="2000"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384789"/>
            <a:ext cx="12192000" cy="378979"/>
            <a:chOff x="119742" y="1121228"/>
            <a:chExt cx="12192000" cy="378979"/>
          </a:xfrm>
        </p:grpSpPr>
        <p:cxnSp>
          <p:nvCxnSpPr>
            <p:cNvPr id="7" name="直接连接符 6"/>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9" name="矩形 8"/>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42014" y="935597"/>
            <a:ext cx="11651512" cy="3621184"/>
          </a:xfrm>
          <a:prstGeom prst="rect">
            <a:avLst/>
          </a:prstGeom>
          <a:noFill/>
        </p:spPr>
        <p:txBody>
          <a:bodyPr wrap="square">
            <a:spAutoFit/>
          </a:bodyPr>
          <a:lstStyle/>
          <a:p>
            <a:pPr algn="just">
              <a:lnSpc>
                <a:spcPct val="150000"/>
              </a:lnSpc>
            </a:pPr>
            <a:r>
              <a:rPr lang="en-US" altLang="zh-CN" sz="2000" b="1" dirty="0">
                <a:latin typeface="黑体" panose="02010609060101010101" pitchFamily="49" charset="-122"/>
                <a:ea typeface="黑体" panose="02010609060101010101" pitchFamily="49" charset="-122"/>
              </a:rPr>
              <a:t>1. </a:t>
            </a:r>
            <a:r>
              <a:rPr lang="zh-CN" altLang="en-US" sz="2000" b="1"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“引导教学”</a:t>
            </a:r>
            <a:r>
              <a:rPr lang="zh-CN" altLang="en-US" sz="2000" b="1" dirty="0">
                <a:latin typeface="黑体" panose="02010609060101010101" pitchFamily="49" charset="-122"/>
                <a:ea typeface="黑体" panose="02010609060101010101" pitchFamily="49" charset="-122"/>
              </a:rPr>
              <a:t>方面的作用</a:t>
            </a:r>
            <a:endParaRPr lang="en-US" altLang="zh-CN" sz="2000" b="1" dirty="0">
              <a:latin typeface="黑体" panose="02010609060101010101" pitchFamily="49" charset="-122"/>
              <a:ea typeface="黑体" panose="02010609060101010101" pitchFamily="49" charset="-122"/>
            </a:endParaRPr>
          </a:p>
          <a:p>
            <a:pPr algn="just">
              <a:lnSpc>
                <a:spcPct val="150000"/>
              </a:lnSpc>
            </a:pPr>
            <a:r>
              <a:rPr lang="en-US" altLang="zh-CN" sz="2000" b="1" dirty="0">
                <a:latin typeface="楷体" panose="02010609060101010101" pitchFamily="49" charset="-122"/>
                <a:ea typeface="楷体" panose="02010609060101010101" pitchFamily="49" charset="-122"/>
              </a:rPr>
              <a:t>③.</a:t>
            </a:r>
            <a:r>
              <a:rPr lang="zh-CN" altLang="en-US" sz="2000" b="1" dirty="0">
                <a:latin typeface="楷体" panose="02010609060101010101" pitchFamily="49" charset="-122"/>
                <a:ea typeface="楷体" panose="02010609060101010101" pitchFamily="49" charset="-122"/>
              </a:rPr>
              <a:t>补充</a:t>
            </a:r>
            <a:r>
              <a:rPr lang="zh-CN" altLang="en-US" sz="2800" b="1" dirty="0">
                <a:solidFill>
                  <a:srgbClr val="E97132"/>
                </a:solidFill>
                <a:latin typeface="楷体" panose="02010609060101010101" pitchFamily="49" charset="-122"/>
                <a:ea typeface="楷体" panose="02010609060101010101" pitchFamily="49" charset="-122"/>
              </a:rPr>
              <a:t>教学内容</a:t>
            </a:r>
            <a:r>
              <a:rPr lang="zh-CN" altLang="en-US" sz="2000" b="1" dirty="0">
                <a:latin typeface="楷体" panose="02010609060101010101" pitchFamily="49" charset="-122"/>
                <a:ea typeface="楷体" panose="02010609060101010101" pitchFamily="49" charset="-122"/>
              </a:rPr>
              <a:t>，达到“教、学、评”一体化</a:t>
            </a:r>
            <a:endParaRPr lang="en-US" altLang="zh-CN" sz="2000" b="1" dirty="0">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a:p>
            <a:pPr algn="just">
              <a:lnSpc>
                <a:spcPct val="150000"/>
              </a:lnSpc>
            </a:pPr>
            <a:endParaRPr lang="en-US" altLang="zh-CN" sz="2000" b="1" dirty="0">
              <a:solidFill>
                <a:srgbClr val="E97132"/>
              </a:solidFill>
              <a:latin typeface="楷体" panose="02010609060101010101" pitchFamily="49" charset="-122"/>
              <a:ea typeface="楷体" panose="02010609060101010101" pitchFamily="49" charset="-122"/>
            </a:endParaRPr>
          </a:p>
        </p:txBody>
      </p:sp>
      <p:graphicFrame>
        <p:nvGraphicFramePr>
          <p:cNvPr id="2" name="表格 1"/>
          <p:cNvGraphicFramePr>
            <a:graphicFrameLocks noGrp="1"/>
          </p:cNvGraphicFramePr>
          <p:nvPr/>
        </p:nvGraphicFramePr>
        <p:xfrm>
          <a:off x="435427" y="2293283"/>
          <a:ext cx="11492614" cy="1848803"/>
        </p:xfrm>
        <a:graphic>
          <a:graphicData uri="http://schemas.openxmlformats.org/drawingml/2006/table">
            <a:tbl>
              <a:tblPr firstRow="1" bandRow="1">
                <a:tableStyleId>{5940675A-B579-460E-94D1-54222C63F5DA}</a:tableStyleId>
              </a:tblPr>
              <a:tblGrid>
                <a:gridCol w="11492614"/>
              </a:tblGrid>
              <a:tr h="1112520">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2000" dirty="0">
                          <a:latin typeface="楷体" panose="02010609060101010101" pitchFamily="49" charset="-122"/>
                          <a:ea typeface="楷体" panose="02010609060101010101" pitchFamily="49" charset="-122"/>
                        </a:rPr>
                        <a:t>    教师在教学中应补充国有企业在计划经济体制下承担的职工保障职能，尤其是医疗、养老、住房、幼托等具体服务。这对于生于</a:t>
                      </a:r>
                      <a:r>
                        <a:rPr lang="en-US" altLang="zh-CN" sz="2000" dirty="0">
                          <a:latin typeface="楷体" panose="02010609060101010101" pitchFamily="49" charset="-122"/>
                          <a:ea typeface="楷体" panose="02010609060101010101" pitchFamily="49" charset="-122"/>
                        </a:rPr>
                        <a:t>21</a:t>
                      </a:r>
                      <a:r>
                        <a:rPr lang="zh-CN" altLang="en-US" sz="2000" dirty="0">
                          <a:latin typeface="楷体" panose="02010609060101010101" pitchFamily="49" charset="-122"/>
                          <a:ea typeface="楷体" panose="02010609060101010101" pitchFamily="49" charset="-122"/>
                        </a:rPr>
                        <a:t>世纪、未经历过单位保障体系的学生来说至关重要。在教学中可以通过具体的案例，如大型国企的职工福利制度，帮助学生理解单位保障体系如何在计划经济中运作，以及随着国企改革的推进，国家如何逐步承担这些职能。</a:t>
                      </a:r>
                      <a:endParaRPr lang="zh-CN" altLang="en-US" sz="2000" dirty="0">
                        <a:latin typeface="楷体" panose="02010609060101010101" pitchFamily="49" charset="-122"/>
                        <a:ea typeface="楷体" panose="02010609060101010101" pitchFamily="49" charset="-122"/>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935597"/>
            <a:ext cx="11651512" cy="4359848"/>
          </a:xfrm>
          <a:prstGeom prst="rect">
            <a:avLst/>
          </a:prstGeom>
          <a:noFill/>
        </p:spPr>
        <p:txBody>
          <a:bodyPr wrap="square">
            <a:spAutoFit/>
          </a:bodyPr>
          <a:lstStyle/>
          <a:p>
            <a:pPr algn="just">
              <a:lnSpc>
                <a:spcPct val="150000"/>
              </a:lnSpc>
            </a:pPr>
            <a:r>
              <a:rPr lang="en-US" altLang="zh-CN" sz="2000" b="1" dirty="0">
                <a:latin typeface="黑体" panose="02010609060101010101" pitchFamily="49" charset="-122"/>
                <a:ea typeface="黑体" panose="02010609060101010101" pitchFamily="49" charset="-122"/>
              </a:rPr>
              <a:t>2. </a:t>
            </a:r>
            <a:r>
              <a:rPr lang="zh-CN" altLang="en-US" sz="2000" b="1"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“立德树人”</a:t>
            </a:r>
            <a:r>
              <a:rPr lang="zh-CN" altLang="en-US" sz="2000" b="1" dirty="0">
                <a:latin typeface="黑体" panose="02010609060101010101" pitchFamily="49" charset="-122"/>
                <a:ea typeface="黑体" panose="02010609060101010101" pitchFamily="49" charset="-122"/>
              </a:rPr>
              <a:t>方面的作用</a:t>
            </a:r>
            <a:endParaRPr lang="en-US" altLang="zh-CN" sz="2000" b="1"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a:t>
            </a: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本题在立德树人方面的作用体现在引导学生认识国家社会保障制度改革的重大意义，并通过对这些历史事件的理解，培养学生的社会责任感、家国情怀以及对社会公平的深刻认知。</a:t>
            </a:r>
            <a:r>
              <a:rPr lang="en-US" altLang="zh-CN" sz="2000" dirty="0">
                <a:latin typeface="楷体" panose="02010609060101010101" pitchFamily="49" charset="-122"/>
                <a:ea typeface="楷体" panose="02010609060101010101" pitchFamily="49" charset="-122"/>
              </a:rPr>
              <a:t>    </a:t>
            </a:r>
            <a:endParaRPr lang="en-US" altLang="zh-CN"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在当今社会，社会福利制度的每一次改革，都牵动着人们的心。就像不久之前刚刚确定的“延迟退休”的改革，就引发了巨大的舆论关注浪潮。这是因为，社会保障制度关系到社会的每一个人的具体利益和福祉。</a:t>
            </a:r>
            <a:endParaRPr lang="en-US" altLang="zh-CN" sz="2000" dirty="0">
              <a:latin typeface="楷体" panose="02010609060101010101" pitchFamily="49" charset="-122"/>
              <a:ea typeface="楷体" panose="02010609060101010101" pitchFamily="49" charset="-122"/>
            </a:endParaRPr>
          </a:p>
          <a:p>
            <a:pPr algn="just">
              <a:lnSpc>
                <a:spcPct val="150000"/>
              </a:lnSpc>
            </a:pPr>
            <a:r>
              <a:rPr lang="en-US" altLang="zh-CN" sz="2000" dirty="0">
                <a:latin typeface="楷体" panose="02010609060101010101" pitchFamily="49" charset="-122"/>
                <a:ea typeface="楷体" panose="02010609060101010101" pitchFamily="49" charset="-122"/>
              </a:rPr>
              <a:t>    </a:t>
            </a:r>
            <a:r>
              <a:rPr lang="zh-CN" altLang="en-US" sz="2000" dirty="0">
                <a:latin typeface="楷体" panose="02010609060101010101" pitchFamily="49" charset="-122"/>
                <a:ea typeface="楷体" panose="02010609060101010101" pitchFamily="49" charset="-122"/>
              </a:rPr>
              <a:t>随着改革开放进入深水区，社会保障体系的改革成为推进高质量发展和共同富裕的重要一环。当前，社会发展逐渐从注重增量转向存量管理，从追求效益转向追求质量，社会保障体系的完善直接关系到人民生活品质的提升和社会稳定。</a:t>
            </a:r>
            <a:endParaRPr lang="en-US" altLang="zh-CN"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054735" y="857885"/>
            <a:ext cx="10693400" cy="2491740"/>
          </a:xfrm>
          <a:prstGeom prst="rect">
            <a:avLst/>
          </a:prstGeom>
          <a:noFill/>
        </p:spPr>
        <p:txBody>
          <a:bodyPr wrap="square">
            <a:spAutoFit/>
          </a:bodyPr>
          <a:lstStyle/>
          <a:p>
            <a:pPr>
              <a:lnSpc>
                <a:spcPct val="150000"/>
              </a:lnSpc>
            </a:pPr>
            <a:r>
              <a:rPr lang="zh-CN" altLang="en-US" sz="3200" b="1" dirty="0">
                <a:solidFill>
                  <a:srgbClr val="E97132"/>
                </a:solidFill>
                <a:latin typeface="黑体" panose="02010609060101010101" pitchFamily="49" charset="-122"/>
                <a:ea typeface="黑体" panose="02010609060101010101" pitchFamily="49" charset="-122"/>
              </a:rPr>
              <a:t>民生无小事，枝叶总关情</a:t>
            </a:r>
            <a:endParaRPr lang="en-US" altLang="zh-CN" sz="3200" b="1" dirty="0">
              <a:solidFill>
                <a:srgbClr val="E97132"/>
              </a:solidFill>
              <a:latin typeface="黑体" panose="02010609060101010101" pitchFamily="49" charset="-122"/>
              <a:ea typeface="黑体" panose="02010609060101010101" pitchFamily="49" charset="-122"/>
            </a:endParaRPr>
          </a:p>
          <a:p>
            <a:pPr algn="just">
              <a:lnSpc>
                <a:spcPct val="150000"/>
              </a:lnSpc>
            </a:pPr>
            <a:r>
              <a:rPr lang="zh-CN" altLang="en-US" sz="2400" b="1" dirty="0">
                <a:latin typeface="楷体" panose="02010609060101010101" pitchFamily="49" charset="-122"/>
                <a:ea typeface="楷体" panose="02010609060101010101" pitchFamily="49" charset="-122"/>
              </a:rPr>
              <a:t>习近平总书记在</a:t>
            </a:r>
            <a:r>
              <a:rPr lang="en-US" altLang="zh-CN" sz="2400" b="1" dirty="0">
                <a:latin typeface="楷体" panose="02010609060101010101" pitchFamily="49" charset="-122"/>
                <a:ea typeface="楷体" panose="02010609060101010101" pitchFamily="49" charset="-122"/>
              </a:rPr>
              <a:t>2022</a:t>
            </a:r>
            <a:r>
              <a:rPr lang="zh-CN" altLang="en-US" sz="2400" b="1" dirty="0">
                <a:latin typeface="楷体" panose="02010609060101010101" pitchFamily="49" charset="-122"/>
                <a:ea typeface="楷体" panose="02010609060101010101" pitchFamily="49" charset="-122"/>
              </a:rPr>
              <a:t>年第</a:t>
            </a:r>
            <a:r>
              <a:rPr lang="en-US" altLang="zh-CN" sz="2400" b="1" dirty="0">
                <a:latin typeface="楷体" panose="02010609060101010101" pitchFamily="49" charset="-122"/>
                <a:ea typeface="楷体" panose="02010609060101010101" pitchFamily="49" charset="-122"/>
              </a:rPr>
              <a:t>8</a:t>
            </a:r>
            <a:r>
              <a:rPr lang="zh-CN" altLang="en-US" sz="2400" b="1" dirty="0">
                <a:latin typeface="楷体" panose="02010609060101010101" pitchFamily="49" charset="-122"/>
                <a:ea typeface="楷体" panose="02010609060101010101" pitchFamily="49" charset="-122"/>
              </a:rPr>
              <a:t>期</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求是</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杂志上发表了</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促进我国社会保障事业高质量发展、可持续发展</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直面社会保障制度中的痛点、难点、堵点，对深化社会保障制度改革做出一系列重要部署。</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935597"/>
            <a:ext cx="11651512" cy="4238661"/>
          </a:xfrm>
          <a:prstGeom prst="rect">
            <a:avLst/>
          </a:prstGeom>
          <a:noFill/>
        </p:spPr>
        <p:txBody>
          <a:bodyPr wrap="square">
            <a:spAutoFit/>
          </a:bodyPr>
          <a:lstStyle/>
          <a:p>
            <a:pPr algn="just">
              <a:lnSpc>
                <a:spcPct val="150000"/>
              </a:lnSpc>
            </a:pPr>
            <a:r>
              <a:rPr lang="en-US" altLang="zh-CN" sz="2000" dirty="0">
                <a:latin typeface="黑体" panose="02010609060101010101" pitchFamily="49" charset="-122"/>
                <a:ea typeface="黑体" panose="02010609060101010101" pitchFamily="49" charset="-122"/>
              </a:rPr>
              <a:t>2. </a:t>
            </a:r>
            <a:r>
              <a:rPr lang="zh-CN" altLang="en-US" sz="2000" dirty="0">
                <a:latin typeface="黑体" panose="02010609060101010101" pitchFamily="49" charset="-122"/>
                <a:ea typeface="黑体" panose="02010609060101010101" pitchFamily="49" charset="-122"/>
              </a:rPr>
              <a:t>试题在</a:t>
            </a:r>
            <a:r>
              <a:rPr lang="zh-CN" altLang="en-US" sz="2800" b="1" dirty="0">
                <a:solidFill>
                  <a:srgbClr val="E97132"/>
                </a:solidFill>
                <a:latin typeface="黑体" panose="02010609060101010101" pitchFamily="49" charset="-122"/>
                <a:ea typeface="黑体" panose="02010609060101010101" pitchFamily="49" charset="-122"/>
              </a:rPr>
              <a:t>“立德树人”</a:t>
            </a:r>
            <a:r>
              <a:rPr lang="zh-CN" altLang="en-US" sz="2000" dirty="0">
                <a:latin typeface="黑体" panose="02010609060101010101" pitchFamily="49" charset="-122"/>
                <a:ea typeface="黑体" panose="02010609060101010101" pitchFamily="49" charset="-122"/>
              </a:rPr>
              <a:t>方面的作用</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通过这道题，学生能够理解国家在不同历史阶段如何通过社会保障制度的改革来应对人口、就业、城乡差异等多方面的挑战，进而认识到社会保障不仅仅是保障个体生活福利的工具，更是国家维护社会公平、实现</a:t>
            </a:r>
            <a:r>
              <a:rPr lang="zh-CN" altLang="en-US" sz="2800" dirty="0">
                <a:solidFill>
                  <a:srgbClr val="E97132"/>
                </a:solidFill>
                <a:latin typeface="楷体" panose="02010609060101010101" pitchFamily="49" charset="-122"/>
                <a:ea typeface="楷体" panose="02010609060101010101" pitchFamily="49" charset="-122"/>
              </a:rPr>
              <a:t>共同富裕</a:t>
            </a:r>
            <a:r>
              <a:rPr lang="zh-CN" altLang="en-US" sz="2000" dirty="0">
                <a:latin typeface="楷体" panose="02010609060101010101" pitchFamily="49" charset="-122"/>
                <a:ea typeface="楷体" panose="02010609060101010101" pitchFamily="49" charset="-122"/>
              </a:rPr>
              <a:t>的制度保障。</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在教学过程中，这道题还能够帮助学生深刻体会到改革的复杂性，尤其是当改革进入攻坚期和深水区时，面对社会保障中的“堵点”和“难点”，国家是如何通过创新制度设计和精细化管理不断改善民生问题的。通过分析这些改革背后的历史逻辑，学生将更加意识到国家治理和个人福祉之间的密切联系，增强他们的</a:t>
            </a:r>
            <a:r>
              <a:rPr lang="zh-CN" altLang="en-US" sz="2800" dirty="0">
                <a:solidFill>
                  <a:srgbClr val="E97132"/>
                </a:solidFill>
                <a:latin typeface="楷体" panose="02010609060101010101" pitchFamily="49" charset="-122"/>
                <a:ea typeface="楷体" panose="02010609060101010101" pitchFamily="49" charset="-122"/>
              </a:rPr>
              <a:t>家国认同感和社会责任感</a:t>
            </a:r>
            <a:r>
              <a:rPr lang="zh-CN" altLang="en-US" sz="2000" dirty="0">
                <a:latin typeface="楷体" panose="02010609060101010101" pitchFamily="49" charset="-122"/>
                <a:ea typeface="楷体" panose="02010609060101010101" pitchFamily="49" charset="-122"/>
              </a:rPr>
              <a:t>。</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四</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说价值</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03077"/>
            <a:ext cx="11651512" cy="481863"/>
          </a:xfrm>
          <a:prstGeom prst="rect">
            <a:avLst/>
          </a:prstGeom>
          <a:noFill/>
        </p:spPr>
        <p:txBody>
          <a:bodyPr wrap="square">
            <a:spAutoFit/>
          </a:bodyPr>
          <a:lstStyle/>
          <a:p>
            <a:pPr algn="just">
              <a:lnSpc>
                <a:spcPct val="150000"/>
              </a:lnSpc>
            </a:pPr>
            <a:r>
              <a:rPr lang="en-US" altLang="zh-CN" sz="2000" dirty="0">
                <a:latin typeface="黑体" panose="02010609060101010101" pitchFamily="49" charset="-122"/>
                <a:ea typeface="黑体" panose="02010609060101010101" pitchFamily="49" charset="-122"/>
              </a:rPr>
              <a:t>3. </a:t>
            </a:r>
            <a:r>
              <a:rPr lang="zh-CN" altLang="en-US" sz="2000" dirty="0">
                <a:latin typeface="黑体" panose="02010609060101010101" pitchFamily="49" charset="-122"/>
                <a:ea typeface="黑体" panose="02010609060101010101" pitchFamily="49" charset="-122"/>
              </a:rPr>
              <a:t>试题在“涵养史学核心素养”方面的作用</a:t>
            </a:r>
            <a:endParaRPr lang="en-US" altLang="zh-CN" sz="2000" dirty="0">
              <a:latin typeface="黑体" panose="02010609060101010101" pitchFamily="49" charset="-122"/>
              <a:ea typeface="黑体" panose="02010609060101010101" pitchFamily="49" charset="-122"/>
            </a:endParaRPr>
          </a:p>
        </p:txBody>
      </p:sp>
      <p:graphicFrame>
        <p:nvGraphicFramePr>
          <p:cNvPr id="6" name="表格 5"/>
          <p:cNvGraphicFramePr>
            <a:graphicFrameLocks noGrp="1"/>
          </p:cNvGraphicFramePr>
          <p:nvPr/>
        </p:nvGraphicFramePr>
        <p:xfrm>
          <a:off x="435427" y="1330875"/>
          <a:ext cx="11494303" cy="5381198"/>
        </p:xfrm>
        <a:graphic>
          <a:graphicData uri="http://schemas.openxmlformats.org/drawingml/2006/table">
            <a:tbl>
              <a:tblPr firstRow="1" firstCol="1" bandRow="1"/>
              <a:tblGrid>
                <a:gridCol w="1410421"/>
                <a:gridCol w="5041317"/>
                <a:gridCol w="5042565"/>
              </a:tblGrid>
              <a:tr h="398884">
                <a:tc>
                  <a:txBody>
                    <a:bodyPr/>
                    <a:lstStyle/>
                    <a:p>
                      <a:pPr algn="ctr">
                        <a:lnSpc>
                          <a:spcPct val="150000"/>
                        </a:lnSpc>
                        <a:spcAft>
                          <a:spcPts val="800"/>
                        </a:spcAft>
                      </a:pPr>
                      <a:r>
                        <a:rPr lang="zh-CN" sz="2000" kern="100">
                          <a:effectLst/>
                          <a:latin typeface="黑体" panose="02010609060101010101" pitchFamily="49" charset="-122"/>
                          <a:ea typeface="黑体" panose="02010609060101010101" pitchFamily="49" charset="-122"/>
                          <a:cs typeface="Times New Roman" panose="02020603050405020304" pitchFamily="18" charset="0"/>
                        </a:rPr>
                        <a:t>核心素养</a:t>
                      </a:r>
                      <a:endParaRPr lang="zh-CN" sz="2400"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水平层次</a:t>
                      </a:r>
                      <a:endParaRPr lang="zh-CN" sz="24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a:effectLst/>
                          <a:latin typeface="黑体" panose="02010609060101010101" pitchFamily="49" charset="-122"/>
                          <a:ea typeface="黑体" panose="02010609060101010101" pitchFamily="49" charset="-122"/>
                          <a:cs typeface="Times New Roman" panose="02020603050405020304" pitchFamily="18" charset="0"/>
                        </a:rPr>
                        <a:t>题目如何体现核心素养</a:t>
                      </a:r>
                      <a:endParaRPr lang="zh-CN" sz="2400"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435193">
                <a:tc>
                  <a:txBody>
                    <a:bodyPr/>
                    <a:lstStyle/>
                    <a:p>
                      <a:pPr algn="ctr">
                        <a:lnSpc>
                          <a:spcPct val="150000"/>
                        </a:lnSpc>
                        <a:spcAft>
                          <a:spcPts val="800"/>
                        </a:spcAft>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唯物史观</a:t>
                      </a:r>
                      <a:endParaRPr 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水平</a:t>
                      </a:r>
                      <a:r>
                        <a:rPr 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2</a:t>
                      </a: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能够将唯物史观运用于历史学习、探究中，并将其作为认识和解决现实问题的指导思想。</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通过分析经济、社会变迁与社会保障制度改革的内在联系，学生可以认识到经济基础的变化如何决定上层建筑的调整。</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523945">
                <a:tc>
                  <a:txBody>
                    <a:bodyPr/>
                    <a:lstStyle/>
                    <a:p>
                      <a:pPr algn="ctr">
                        <a:lnSpc>
                          <a:spcPct val="150000"/>
                        </a:lnSpc>
                        <a:spcAft>
                          <a:spcPts val="800"/>
                        </a:spcAft>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时空观念</a:t>
                      </a:r>
                      <a:endParaRPr lang="zh-CN" sz="24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水平</a:t>
                      </a:r>
                      <a:r>
                        <a:rPr 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3</a:t>
                      </a: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能够认识事物发生的来龙去脉，理解空间和环境因素对认识历史与现实的重要性。</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学生通过</a:t>
                      </a:r>
                      <a:r>
                        <a:rPr lang="en-US" altLang="zh-CN"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20</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世纪</a:t>
                      </a:r>
                      <a:r>
                        <a:rPr lang="en-US" altLang="zh-CN"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80</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年代中期的历史背景，理解城市经济体制改革中的重头戏国有企业改革，如何推动社会保障制度的转型，体会经济体制变革中的时空联系。</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77642">
                <a:tc>
                  <a:txBody>
                    <a:bodyPr/>
                    <a:lstStyle/>
                    <a:p>
                      <a:pPr algn="ctr">
                        <a:lnSpc>
                          <a:spcPct val="150000"/>
                        </a:lnSpc>
                        <a:spcAft>
                          <a:spcPts val="800"/>
                        </a:spcAft>
                      </a:pPr>
                      <a:r>
                        <a:rPr lang="zh-CN" sz="2000" kern="100">
                          <a:effectLst/>
                          <a:latin typeface="楷体" panose="02010609060101010101" pitchFamily="49" charset="-122"/>
                          <a:ea typeface="楷体" panose="02010609060101010101" pitchFamily="49" charset="-122"/>
                          <a:cs typeface="Times New Roman" panose="02020603050405020304" pitchFamily="18" charset="0"/>
                        </a:rPr>
                        <a:t>家国情怀</a:t>
                      </a:r>
                      <a:endParaRPr lang="zh-CN" sz="2400" kern="10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水平</a:t>
                      </a:r>
                      <a:r>
                        <a:rPr 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3</a:t>
                      </a:r>
                      <a:r>
                        <a:rPr lang="zh-CN" alt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en-US"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4</a:t>
                      </a:r>
                      <a:r>
                        <a:rPr lang="en-US" altLang="zh-CN" sz="1900" b="1" kern="100" dirty="0">
                          <a:solidFill>
                            <a:srgbClr val="E97132"/>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和现实社会问题；能够将历史学习所得与家乡、民族和国家的发展繁荣结合起来，立志为新时代中国特色社会主义建设、中华民族伟大复兴作出自己的贡献。</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本题帮助学生认识到国家在社会保障制度改革中的作用，增强对国家社会政策的认同感和历史责任感，形成正确的价值观。</a:t>
                      </a:r>
                      <a:endParaRPr lang="zh-CN" altLang="en-US" sz="1900"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grpSp>
        <p:nvGrpSpPr>
          <p:cNvPr id="3" name="组合 2"/>
          <p:cNvGrpSpPr/>
          <p:nvPr/>
        </p:nvGrpSpPr>
        <p:grpSpPr>
          <a:xfrm>
            <a:off x="0" y="2759397"/>
            <a:ext cx="12192000" cy="378979"/>
            <a:chOff x="119742" y="1121228"/>
            <a:chExt cx="12192000" cy="378979"/>
          </a:xfrm>
        </p:grpSpPr>
        <p:cxnSp>
          <p:nvCxnSpPr>
            <p:cNvPr id="4" name="直接连接符 3"/>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矩形 4"/>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一</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说题意</a:t>
              </a:r>
              <a:endParaRPr lang="zh-CN" altLang="en-US" sz="2400" b="1">
                <a:solidFill>
                  <a:schemeClr val="bg1"/>
                </a:solidFill>
                <a:latin typeface="黑体" panose="02010609060101010101" pitchFamily="49" charset="-122"/>
                <a:ea typeface="黑体" panose="02010609060101010101" pitchFamily="49" charset="-122"/>
              </a:endParaRPr>
            </a:p>
          </p:txBody>
        </p:sp>
      </p:grpSp>
      <p:graphicFrame>
        <p:nvGraphicFramePr>
          <p:cNvPr id="7" name="表格 6"/>
          <p:cNvGraphicFramePr>
            <a:graphicFrameLocks noGrp="1"/>
          </p:cNvGraphicFramePr>
          <p:nvPr/>
        </p:nvGraphicFramePr>
        <p:xfrm>
          <a:off x="377201" y="3264911"/>
          <a:ext cx="11552530" cy="2809823"/>
        </p:xfrm>
        <a:graphic>
          <a:graphicData uri="http://schemas.openxmlformats.org/drawingml/2006/table">
            <a:tbl>
              <a:tblPr firstRow="1" firstCol="1" bandRow="1"/>
              <a:tblGrid>
                <a:gridCol w="2361930"/>
                <a:gridCol w="9190600"/>
              </a:tblGrid>
              <a:tr h="2809823">
                <a:tc>
                  <a:txBody>
                    <a:bodyPr/>
                    <a:lstStyle/>
                    <a:p>
                      <a:pPr algn="ctr">
                        <a:lnSpc>
                          <a:spcPct val="125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必备知识</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0"/>
                        </a:spcAft>
                      </a:pPr>
                      <a:r>
                        <a:rPr lang="zh-CN" altLang="en-US" sz="1800" b="1" kern="100" dirty="0">
                          <a:effectLst/>
                          <a:latin typeface="等线" panose="02010600030101010101" pitchFamily="2" charset="-122"/>
                          <a:ea typeface="楷体" panose="02010609060101010101" pitchFamily="49" charset="-122"/>
                          <a:cs typeface="Times New Roman" panose="02020603050405020304" pitchFamily="18" charset="0"/>
                        </a:rPr>
                        <a:t>教材定位：</a:t>
                      </a:r>
                      <a:endParaRPr lang="en-US" altLang="zh-CN" sz="1800" b="1" kern="100" dirty="0">
                        <a:effectLst/>
                        <a:latin typeface="等线" panose="02010600030101010101" pitchFamily="2" charset="-122"/>
                        <a:ea typeface="楷体" panose="02010609060101010101" pitchFamily="49" charset="-122"/>
                        <a:cs typeface="Times New Roman" panose="02020603050405020304" pitchFamily="18" charset="0"/>
                      </a:endParaRPr>
                    </a:p>
                    <a:p>
                      <a:pPr algn="just">
                        <a:lnSpc>
                          <a:spcPct val="150000"/>
                        </a:lnSpc>
                        <a:spcAft>
                          <a:spcPts val="0"/>
                        </a:spcAft>
                      </a:pP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①纲要（上）第</a:t>
                      </a:r>
                      <a:r>
                        <a:rPr lang="en-US" altLang="zh-CN" sz="1800" kern="100" dirty="0">
                          <a:effectLst/>
                          <a:latin typeface="等线" panose="02010600030101010101" pitchFamily="2" charset="-122"/>
                          <a:ea typeface="楷体" panose="02010609060101010101" pitchFamily="49" charset="-122"/>
                          <a:cs typeface="Times New Roman" panose="02020603050405020304" pitchFamily="18" charset="0"/>
                        </a:rPr>
                        <a:t>27</a:t>
                      </a: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课《中国特色社会主义的开创与发展》</a:t>
                      </a:r>
                      <a:r>
                        <a:rPr lang="zh-CN" altLang="en-US" sz="1800" kern="100" dirty="0">
                          <a:effectLst/>
                          <a:latin typeface="等线" panose="02010600030101010101" pitchFamily="2" charset="-122"/>
                          <a:ea typeface="楷体" panose="02010609060101010101" pitchFamily="49" charset="-122"/>
                          <a:cs typeface="Times New Roman" panose="02020603050405020304" pitchFamily="18" charset="0"/>
                        </a:rPr>
                        <a:t>。</a:t>
                      </a:r>
                      <a:endParaRPr lang="en-US" altLang="zh-CN" sz="1800" kern="100" dirty="0">
                        <a:effectLst/>
                        <a:latin typeface="等线" panose="02010600030101010101" pitchFamily="2" charset="-122"/>
                        <a:ea typeface="楷体" panose="02010609060101010101" pitchFamily="49" charset="-122"/>
                        <a:cs typeface="Times New Roman" panose="02020603050405020304" pitchFamily="18" charset="0"/>
                      </a:endParaRPr>
                    </a:p>
                    <a:p>
                      <a:pPr algn="just">
                        <a:lnSpc>
                          <a:spcPct val="150000"/>
                        </a:lnSpc>
                        <a:spcAft>
                          <a:spcPts val="0"/>
                        </a:spcAft>
                      </a:pP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②选择性必修一“国家制度与社会治理”第</a:t>
                      </a:r>
                      <a:r>
                        <a:rPr lang="en-US" altLang="zh-CN" sz="1800" kern="100" dirty="0">
                          <a:effectLst/>
                          <a:latin typeface="等线" panose="02010600030101010101" pitchFamily="2" charset="-122"/>
                          <a:ea typeface="楷体" panose="02010609060101010101" pitchFamily="49" charset="-122"/>
                          <a:cs typeface="Times New Roman" panose="02020603050405020304" pitchFamily="18" charset="0"/>
                        </a:rPr>
                        <a:t>18</a:t>
                      </a: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课《世界主要国家的基层治理和社会保障》</a:t>
                      </a:r>
                      <a:r>
                        <a:rPr lang="zh-CN" altLang="en-US" sz="1800" kern="100" dirty="0">
                          <a:effectLst/>
                          <a:latin typeface="等线" panose="02010600030101010101" pitchFamily="2" charset="-122"/>
                          <a:ea typeface="楷体" panose="02010609060101010101" pitchFamily="49" charset="-122"/>
                          <a:cs typeface="Times New Roman" panose="02020603050405020304" pitchFamily="18" charset="0"/>
                        </a:rPr>
                        <a:t>。</a:t>
                      </a:r>
                      <a:r>
                        <a:rPr lang="zh-CN" altLang="zh-CN" sz="1800" b="1" kern="100" dirty="0">
                          <a:effectLst/>
                          <a:latin typeface="等线" panose="02010600030101010101" pitchFamily="2" charset="-122"/>
                          <a:ea typeface="楷体" panose="02010609060101010101" pitchFamily="49" charset="-122"/>
                          <a:cs typeface="Times New Roman" panose="02020603050405020304" pitchFamily="18" charset="0"/>
                        </a:rPr>
                        <a:t>课标定位：</a:t>
                      </a:r>
                      <a:endParaRPr lang="en-US" altLang="zh-CN" sz="1800" b="1" kern="100" dirty="0">
                        <a:effectLst/>
                        <a:latin typeface="等线" panose="02010600030101010101" pitchFamily="2" charset="-122"/>
                        <a:ea typeface="楷体" panose="02010609060101010101" pitchFamily="49" charset="-122"/>
                        <a:cs typeface="Times New Roman" panose="02020603050405020304" pitchFamily="18" charset="0"/>
                      </a:endParaRPr>
                    </a:p>
                    <a:p>
                      <a:pPr algn="just">
                        <a:lnSpc>
                          <a:spcPct val="150000"/>
                        </a:lnSpc>
                        <a:spcAft>
                          <a:spcPts val="0"/>
                        </a:spcAft>
                      </a:pPr>
                      <a:r>
                        <a:rPr lang="zh-CN" altLang="zh-CN" sz="1800" kern="100" dirty="0">
                          <a:effectLst/>
                          <a:latin typeface="等线" panose="02010600030101010101" pitchFamily="2" charset="-122"/>
                          <a:ea typeface="楷体" panose="02010609060101010101" pitchFamily="49" charset="-122"/>
                          <a:cs typeface="Times New Roman" panose="02020603050405020304" pitchFamily="18" charset="0"/>
                        </a:rPr>
                        <a:t>①认识改革开放以来中国在各个领域取得的成就</a:t>
                      </a:r>
                      <a:r>
                        <a:rPr lang="zh-CN" altLang="en-US" sz="1800" kern="100" dirty="0">
                          <a:effectLst/>
                          <a:latin typeface="等线" panose="02010600030101010101" pitchFamily="2" charset="-122"/>
                          <a:ea typeface="楷体" panose="02010609060101010101" pitchFamily="49" charset="-122"/>
                          <a:cs typeface="Times New Roman" panose="02020603050405020304" pitchFamily="18" charset="0"/>
                        </a:rPr>
                        <a:t>。</a:t>
                      </a:r>
                      <a:endParaRPr lang="en-US" altLang="zh-CN" sz="1800" kern="100" dirty="0">
                        <a:effectLst/>
                        <a:latin typeface="等线" panose="02010600030101010101" pitchFamily="2" charset="-122"/>
                        <a:ea typeface="楷体" panose="02010609060101010101" pitchFamily="49" charset="-122"/>
                        <a:cs typeface="Times New Roman" panose="02020603050405020304" pitchFamily="18" charset="0"/>
                      </a:endParaRPr>
                    </a:p>
                    <a:p>
                      <a:pPr algn="just">
                        <a:lnSpc>
                          <a:spcPct val="150000"/>
                        </a:lnSpc>
                        <a:spcAft>
                          <a:spcPts val="0"/>
                        </a:spcAft>
                      </a:pPr>
                      <a:r>
                        <a:rPr lang="zh-CN" altLang="zh-CN" sz="1800" dirty="0">
                          <a:effectLst/>
                          <a:ea typeface="楷体" panose="02010609060101010101" pitchFamily="49" charset="-122"/>
                          <a:cs typeface="Times New Roman" panose="02020603050405020304" pitchFamily="18" charset="0"/>
                        </a:rPr>
                        <a:t>②了解现代社会保障制度的产生及其实行情况。</a:t>
                      </a:r>
                      <a:endParaRPr lang="zh-CN" sz="1800" b="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738359"/>
            <a:ext cx="11651512" cy="481863"/>
          </a:xfrm>
          <a:prstGeom prst="rect">
            <a:avLst/>
          </a:prstGeom>
          <a:noFill/>
        </p:spPr>
        <p:txBody>
          <a:bodyPr wrap="square">
            <a:spAutoFit/>
          </a:bodyPr>
          <a:lstStyle/>
          <a:p>
            <a:pPr algn="just">
              <a:lnSpc>
                <a:spcPct val="150000"/>
              </a:lnSpc>
            </a:pPr>
            <a:r>
              <a:rPr lang="en-US" altLang="zh-CN" sz="2000" dirty="0">
                <a:latin typeface="黑体" panose="02010609060101010101" pitchFamily="49" charset="-122"/>
                <a:ea typeface="黑体" panose="02010609060101010101" pitchFamily="49" charset="-122"/>
              </a:rPr>
              <a:t>1. </a:t>
            </a: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p:txBody>
      </p:sp>
      <p:graphicFrame>
        <p:nvGraphicFramePr>
          <p:cNvPr id="8" name="表格 7"/>
          <p:cNvGraphicFramePr>
            <a:graphicFrameLocks noGrp="1"/>
          </p:cNvGraphicFramePr>
          <p:nvPr/>
        </p:nvGraphicFramePr>
        <p:xfrm>
          <a:off x="435426" y="1307799"/>
          <a:ext cx="11558100" cy="5288373"/>
        </p:xfrm>
        <a:graphic>
          <a:graphicData uri="http://schemas.openxmlformats.org/drawingml/2006/table">
            <a:tbl>
              <a:tblPr firstRow="1" firstCol="1" bandRow="1"/>
              <a:tblGrid>
                <a:gridCol w="1790939"/>
                <a:gridCol w="7288696"/>
                <a:gridCol w="2478465"/>
              </a:tblGrid>
              <a:tr h="325134">
                <a:tc>
                  <a:txBody>
                    <a:bodyPr/>
                    <a:lstStyle/>
                    <a:p>
                      <a:pPr algn="ctr">
                        <a:lnSpc>
                          <a:spcPct val="150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考查方向</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试题来源</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具体内容</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58210">
                <a:tc rowSpan="2">
                  <a:txBody>
                    <a:bodyPr/>
                    <a:lstStyle/>
                    <a:p>
                      <a:pPr algn="ctr">
                        <a:lnSpc>
                          <a:spcPct val="150000"/>
                        </a:lnSpc>
                        <a:spcAft>
                          <a:spcPts val="800"/>
                        </a:spcAft>
                      </a:pP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社会保障体系改革</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dirty="0">
                          <a:effectLst/>
                          <a:latin typeface="楷体" panose="02010609060101010101" pitchFamily="49" charset="-122"/>
                          <a:ea typeface="等线" panose="02010600030101010101" pitchFamily="2"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·全国乙卷·</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31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zh-CN" sz="2000" kern="100">
                          <a:effectLst/>
                          <a:latin typeface="等线" panose="02010600030101010101" pitchFamily="2" charset="-122"/>
                          <a:ea typeface="楷体" panose="02010609060101010101" pitchFamily="49" charset="-122"/>
                          <a:cs typeface="Times New Roman" panose="02020603050405020304" pitchFamily="18" charset="0"/>
                        </a:rPr>
                        <a:t>北京剧团改革减少福利后实行按劳分配</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058210">
                <a:tc vMerge="1">
                  <a:tcPr/>
                </a:tc>
                <a:tc>
                  <a:txBody>
                    <a:bodyPr/>
                    <a:lstStyle/>
                    <a:p>
                      <a:pPr algn="ctr">
                        <a:lnSpc>
                          <a:spcPct val="150000"/>
                        </a:lnSpc>
                        <a:spcAft>
                          <a:spcPts val="800"/>
                        </a:spcAft>
                      </a:pPr>
                      <a:r>
                        <a:rPr lang="en-US" sz="2000" kern="100" dirty="0">
                          <a:effectLst/>
                          <a:latin typeface="楷体" panose="02010609060101010101" pitchFamily="49" charset="-122"/>
                          <a:ea typeface="等线" panose="02010600030101010101" pitchFamily="2" charset="-122"/>
                          <a:cs typeface="Times New Roman" panose="02020603050405020304" pitchFamily="18" charset="0"/>
                        </a:rPr>
                        <a:t>2022</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·湖南高考·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50000"/>
                        </a:lnSpc>
                        <a:spcAft>
                          <a:spcPts val="800"/>
                        </a:spcAft>
                      </a:pPr>
                      <a:r>
                        <a:rPr lang="en-US" sz="2000" kern="100">
                          <a:effectLst/>
                          <a:latin typeface="楷体" panose="02010609060101010101" pitchFamily="49" charset="-122"/>
                          <a:ea typeface="等线" panose="02010600030101010101" pitchFamily="2" charset="-122"/>
                          <a:cs typeface="Times New Roman" panose="02020603050405020304" pitchFamily="18" charset="0"/>
                        </a:rPr>
                        <a:t>1992</a:t>
                      </a:r>
                      <a:r>
                        <a:rPr lang="zh-CN" sz="2000" kern="100">
                          <a:effectLst/>
                          <a:latin typeface="等线" panose="02010600030101010101" pitchFamily="2" charset="-122"/>
                          <a:ea typeface="楷体" panose="02010609060101010101" pitchFamily="49" charset="-122"/>
                          <a:cs typeface="Times New Roman" panose="02020603050405020304" pitchFamily="18" charset="0"/>
                        </a:rPr>
                        <a:t>年中共十四大等会议对社会保障体系的完善</a:t>
                      </a:r>
                      <a:endParaRPr lang="zh-CN" sz="20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524362">
                <a:tc>
                  <a:txBody>
                    <a:bodyPr/>
                    <a:lstStyle/>
                    <a:p>
                      <a:pPr algn="ctr">
                        <a:lnSpc>
                          <a:spcPct val="150000"/>
                        </a:lnSpc>
                        <a:spcAft>
                          <a:spcPts val="800"/>
                        </a:spcAft>
                      </a:pP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经济效益改进生产力提升</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en-US" sz="2000" b="0" kern="100" dirty="0">
                          <a:effectLst/>
                          <a:latin typeface="楷体" panose="02010609060101010101" pitchFamily="49" charset="-122"/>
                          <a:ea typeface="等线" panose="02010600030101010101" pitchFamily="2" charset="-122"/>
                          <a:cs typeface="Times New Roman" panose="02020603050405020304" pitchFamily="18" charset="0"/>
                        </a:rPr>
                        <a:t>2024</a:t>
                      </a:r>
                      <a:r>
                        <a:rPr lang="zh-CN" sz="2000" b="0" kern="100" dirty="0">
                          <a:effectLst/>
                          <a:latin typeface="等线" panose="02010600030101010101" pitchFamily="2" charset="-122"/>
                          <a:ea typeface="楷体" panose="02010609060101010101" pitchFamily="49" charset="-122"/>
                          <a:cs typeface="Times New Roman" panose="02020603050405020304" pitchFamily="18" charset="0"/>
                        </a:rPr>
                        <a:t>·</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江西高考·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2024</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·安徽高考·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09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2024</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·湖南高考·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11</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2024</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·黑吉辽高考·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11</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·重庆高考·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09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·福建高考·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·辽宁高考·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·海南高考·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09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·湖南高考·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2022</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·河北高考·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2022</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·山东高考·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09</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2021</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·辽宁高考·</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10</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2022</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·全国甲卷·</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31</a:t>
                      </a:r>
                      <a:endParaRPr lang="zh-CN" sz="20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统计：共</a:t>
                      </a:r>
                      <a:r>
                        <a:rPr lang="en-US" sz="2000" kern="100" dirty="0">
                          <a:effectLst/>
                          <a:latin typeface="等线" panose="02010600030101010101" pitchFamily="2" charset="-122"/>
                          <a:ea typeface="楷体" panose="02010609060101010101" pitchFamily="49" charset="-122"/>
                          <a:cs typeface="Times New Roman" panose="02020603050405020304" pitchFamily="18" charset="0"/>
                        </a:rPr>
                        <a:t>13</a:t>
                      </a:r>
                      <a:r>
                        <a:rPr lang="zh-CN" sz="2000" kern="100" dirty="0">
                          <a:effectLst/>
                          <a:latin typeface="等线" panose="02010600030101010101" pitchFamily="2" charset="-122"/>
                          <a:ea typeface="楷体" panose="02010609060101010101" pitchFamily="49" charset="-122"/>
                          <a:cs typeface="Times New Roman" panose="02020603050405020304" pitchFamily="18" charset="0"/>
                        </a:rPr>
                        <a:t>题</a:t>
                      </a:r>
                      <a:endParaRPr lang="zh-CN" altLang="en-US" dirty="0"/>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37596"/>
            <a:ext cx="11651512" cy="3251852"/>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从高考的考察方向来看，由于课程标准和教材内容的限制，对于社会保障体系改革的内容，高考直接考察的并不多。大部分考题，还是更着眼于“经济效益的改进和生产力的提升”。由此可见，重效率还是重分配，从</a:t>
            </a:r>
            <a:r>
              <a:rPr lang="en-US" altLang="zh-CN" sz="2000" dirty="0">
                <a:latin typeface="楷体" panose="02010609060101010101" pitchFamily="49" charset="-122"/>
                <a:ea typeface="楷体" panose="02010609060101010101" pitchFamily="49" charset="-122"/>
              </a:rPr>
              <a:t>80</a:t>
            </a:r>
            <a:r>
              <a:rPr lang="zh-CN" altLang="en-US" sz="2000" dirty="0">
                <a:latin typeface="楷体" panose="02010609060101010101" pitchFamily="49" charset="-122"/>
                <a:ea typeface="楷体" panose="02010609060101010101" pitchFamily="49" charset="-122"/>
              </a:rPr>
              <a:t>年代的角度即历史的维度，肯定更加侧重于效率的提升，打破“大锅饭”的分配方式。    因此，即使是对分配方式变革的考察（如社会保障制度），也是着眼于效率的提升。</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但一切历史都是当代史，在深化社会保障体系改革的形势越来越紧迫、严峻的今天，高考的考察方向是否会有所改变，值得我们去关注。</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3447360" y="1892051"/>
            <a:ext cx="5956080" cy="457500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7" name="图片 6"/>
          <p:cNvPicPr>
            <a:picLocks noChangeAspect="1"/>
          </p:cNvPicPr>
          <p:nvPr/>
        </p:nvPicPr>
        <p:blipFill>
          <a:blip r:embed="rId1"/>
          <a:stretch>
            <a:fillRect/>
          </a:stretch>
        </p:blipFill>
        <p:spPr>
          <a:xfrm>
            <a:off x="2800763" y="1943803"/>
            <a:ext cx="7222713" cy="437085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1"/>
          <a:stretch>
            <a:fillRect/>
          </a:stretch>
        </p:blipFill>
        <p:spPr>
          <a:xfrm>
            <a:off x="2131914" y="1825625"/>
            <a:ext cx="8517610" cy="460830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8" name="图片 7" descr="图片包含 日历&#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63104" y="2030271"/>
            <a:ext cx="9851696" cy="385369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816328"/>
            <a:ext cx="11651512" cy="1405193"/>
          </a:xfrm>
          <a:prstGeom prst="rect">
            <a:avLst/>
          </a:prstGeom>
          <a:noFill/>
        </p:spPr>
        <p:txBody>
          <a:bodyPr wrap="square">
            <a:spAutoFit/>
          </a:bodyPr>
          <a:lstStyle/>
          <a:p>
            <a:pPr marL="457200" indent="-457200" algn="just">
              <a:lnSpc>
                <a:spcPct val="150000"/>
              </a:lnSpc>
              <a:buAutoNum type="arabicPeriod"/>
            </a:pPr>
            <a:r>
              <a:rPr lang="zh-CN" altLang="en-US" sz="2000" dirty="0">
                <a:latin typeface="黑体" panose="02010609060101010101" pitchFamily="49" charset="-122"/>
                <a:ea typeface="黑体" panose="02010609060101010101" pitchFamily="49" charset="-122"/>
              </a:rPr>
              <a:t>高考的考查情况</a:t>
            </a:r>
            <a:endParaRPr lang="en-US" altLang="zh-CN" sz="2000" dirty="0">
              <a:latin typeface="黑体" panose="02010609060101010101" pitchFamily="49" charset="-122"/>
              <a:ea typeface="黑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同时，我们也要重点关注生活情境类考题，这种考题以图片形式居多，在中国现代史中尤为多见。例如：</a:t>
            </a:r>
            <a:endParaRPr lang="zh-CN" altLang="en-US" sz="2000" dirty="0">
              <a:latin typeface="楷体" panose="02010609060101010101" pitchFamily="49" charset="-122"/>
              <a:ea typeface="楷体" panose="02010609060101010101" pitchFamily="49" charset="-122"/>
            </a:endParaRPr>
          </a:p>
        </p:txBody>
      </p:sp>
      <p:pic>
        <p:nvPicPr>
          <p:cNvPr id="8" name="图片 7" descr="图形用户界面&#10;&#10;描述已自动生成"/>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6143" y="1936446"/>
            <a:ext cx="8900931" cy="444284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384789"/>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五</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说推广</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文本框 4"/>
          <p:cNvSpPr txBox="1"/>
          <p:nvPr/>
        </p:nvSpPr>
        <p:spPr>
          <a:xfrm>
            <a:off x="342014" y="935597"/>
            <a:ext cx="11651512" cy="481863"/>
          </a:xfrm>
          <a:prstGeom prst="rect">
            <a:avLst/>
          </a:prstGeom>
          <a:noFill/>
        </p:spPr>
        <p:txBody>
          <a:bodyPr wrap="square">
            <a:spAutoFit/>
          </a:bodyPr>
          <a:lstStyle/>
          <a:p>
            <a:pPr algn="just">
              <a:lnSpc>
                <a:spcPct val="150000"/>
              </a:lnSpc>
            </a:pPr>
            <a:r>
              <a:rPr lang="en-US" altLang="zh-CN" sz="2000" dirty="0">
                <a:latin typeface="黑体" panose="02010609060101010101" pitchFamily="49" charset="-122"/>
                <a:ea typeface="黑体" panose="02010609060101010101" pitchFamily="49" charset="-122"/>
              </a:rPr>
              <a:t>2. </a:t>
            </a:r>
            <a:r>
              <a:rPr lang="zh-CN" altLang="en-US" sz="2000" dirty="0">
                <a:latin typeface="黑体" panose="02010609060101010101" pitchFamily="49" charset="-122"/>
                <a:ea typeface="黑体" panose="02010609060101010101" pitchFamily="49" charset="-122"/>
              </a:rPr>
              <a:t>尝试自主命题</a:t>
            </a:r>
            <a:endParaRPr lang="en-US" altLang="zh-CN" sz="2000" dirty="0">
              <a:latin typeface="黑体" panose="02010609060101010101" pitchFamily="49" charset="-122"/>
              <a:ea typeface="黑体" panose="02010609060101010101" pitchFamily="49" charset="-122"/>
            </a:endParaRPr>
          </a:p>
        </p:txBody>
      </p:sp>
      <p:sp>
        <p:nvSpPr>
          <p:cNvPr id="8" name="文本框 7"/>
          <p:cNvSpPr txBox="1"/>
          <p:nvPr/>
        </p:nvSpPr>
        <p:spPr>
          <a:xfrm>
            <a:off x="342014" y="1468787"/>
            <a:ext cx="11743660" cy="5637121"/>
          </a:xfrm>
          <a:prstGeom prst="rect">
            <a:avLst/>
          </a:prstGeom>
          <a:noFill/>
        </p:spPr>
        <p:txBody>
          <a:bodyPr wrap="square">
            <a:spAutoFit/>
          </a:bodyPr>
          <a:lstStyle/>
          <a:p>
            <a:pPr algn="just">
              <a:lnSpc>
                <a:spcPct val="125000"/>
              </a:lnSpc>
            </a:pPr>
            <a:r>
              <a:rPr lang="zh-CN" altLang="en-US" sz="2000" dirty="0">
                <a:latin typeface="黑体" panose="02010609060101010101" pitchFamily="49" charset="-122"/>
                <a:ea typeface="黑体" panose="02010609060101010101" pitchFamily="49" charset="-122"/>
              </a:rPr>
              <a:t>阅读材料，回答问题</a:t>
            </a:r>
            <a:r>
              <a:rPr lang="zh-CN" altLang="en-US" sz="2000" b="1" dirty="0">
                <a:latin typeface="楷体" panose="02010609060101010101" pitchFamily="49" charset="-122"/>
                <a:ea typeface="楷体" panose="02010609060101010101" pitchFamily="49" charset="-122"/>
              </a:rPr>
              <a:t>（模仿广东高考第</a:t>
            </a:r>
            <a:r>
              <a:rPr lang="en-US" altLang="zh-CN" sz="2000" b="1" dirty="0">
                <a:latin typeface="楷体" panose="02010609060101010101" pitchFamily="49" charset="-122"/>
                <a:ea typeface="楷体" panose="02010609060101010101" pitchFamily="49" charset="-122"/>
              </a:rPr>
              <a:t>20</a:t>
            </a:r>
            <a:r>
              <a:rPr lang="zh-CN" altLang="en-US" sz="2000" b="1" dirty="0">
                <a:latin typeface="楷体" panose="02010609060101010101" pitchFamily="49" charset="-122"/>
                <a:ea typeface="楷体" panose="02010609060101010101" pitchFamily="49" charset="-122"/>
              </a:rPr>
              <a:t>题出题模式）</a:t>
            </a:r>
            <a:endParaRPr lang="en-US" altLang="zh-CN" sz="2000" b="1" dirty="0">
              <a:latin typeface="楷体" panose="02010609060101010101" pitchFamily="49" charset="-122"/>
              <a:ea typeface="楷体" panose="02010609060101010101" pitchFamily="49" charset="-122"/>
            </a:endParaRPr>
          </a:p>
          <a:p>
            <a:pPr algn="r">
              <a:lnSpc>
                <a:spcPct val="125000"/>
              </a:lnSpc>
              <a:spcAft>
                <a:spcPts val="800"/>
              </a:spcAft>
            </a:pPr>
            <a:r>
              <a:rPr lang="zh-CN" altLang="zh-CN" sz="2000" kern="100" dirty="0">
                <a:effectLst/>
                <a:latin typeface="等线" panose="02010600030101010101" pitchFamily="2" charset="-122"/>
                <a:ea typeface="楷体" panose="02010609060101010101" pitchFamily="49" charset="-122"/>
                <a:cs typeface="Times New Roman" panose="02020603050405020304" pitchFamily="18" charset="0"/>
              </a:rPr>
              <a:t>——沈阳市防爆器械厂原党支部书记汪慧荣</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endPar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endParaRPr>
          </a:p>
          <a:p>
            <a:pPr algn="just">
              <a:lnSpc>
                <a:spcPct val="125000"/>
              </a:lnSpc>
              <a:spcAft>
                <a:spcPts val="800"/>
              </a:spcAft>
            </a:pP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1</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）根据材料并结合所学知识，归纳</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80</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年代国有企业破产的原因。（</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4</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分）</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25000"/>
              </a:lnSpc>
              <a:spcAft>
                <a:spcPts val="800"/>
              </a:spcAft>
            </a:pP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2</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）假设你是当时防爆器械厂的一名下岗职工，请为自己设想一条出路，并加以论述。（要求：出路真实可行，符合历史背景，论述须有史实依据，逻辑清晰）（</a:t>
            </a:r>
            <a:r>
              <a:rPr lang="en-US" altLang="zh-CN" sz="2000" kern="100" dirty="0">
                <a:effectLst/>
                <a:latin typeface="等线" panose="02010600030101010101" pitchFamily="2" charset="-122"/>
                <a:ea typeface="宋体" panose="02010600030101010101" pitchFamily="2" charset="-122"/>
                <a:cs typeface="Times New Roman" panose="02020603050405020304" pitchFamily="18" charset="0"/>
              </a:rPr>
              <a:t>8</a:t>
            </a:r>
            <a:r>
              <a:rPr lang="zh-CN" altLang="zh-CN" sz="2000" kern="100" dirty="0">
                <a:effectLst/>
                <a:latin typeface="等线" panose="02010600030101010101" pitchFamily="2" charset="-122"/>
                <a:ea typeface="宋体" panose="02010600030101010101" pitchFamily="2" charset="-122"/>
                <a:cs typeface="Times New Roman" panose="02020603050405020304" pitchFamily="18" charset="0"/>
              </a:rPr>
              <a:t>分）</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endParaRPr lang="zh-CN" altLang="en-US" sz="2000"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571866" y="1417460"/>
            <a:ext cx="5477694" cy="3615279"/>
          </a:xfrm>
          <a:prstGeom prst="rect">
            <a:avLst/>
          </a:prstGeom>
          <a:noFill/>
          <a:ln>
            <a:noFill/>
          </a:ln>
        </p:spPr>
      </p:pic>
      <p:sp>
        <p:nvSpPr>
          <p:cNvPr id="7" name="矩形 6"/>
          <p:cNvSpPr/>
          <p:nvPr/>
        </p:nvSpPr>
        <p:spPr>
          <a:xfrm>
            <a:off x="6571865" y="4537952"/>
            <a:ext cx="5477695" cy="385011"/>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zh-CN" sz="2000" dirty="0">
                <a:effectLst/>
                <a:latin typeface="楷体" panose="02010609060101010101" pitchFamily="49" charset="-122"/>
                <a:ea typeface="楷体" panose="02010609060101010101" pitchFamily="49" charset="-122"/>
                <a:cs typeface="Times New Roman" panose="02020603050405020304" pitchFamily="18" charset="0"/>
              </a:rPr>
              <a:t>宣布破产前一天的沈阳防爆器械厂（</a:t>
            </a:r>
            <a:r>
              <a:rPr lang="en-US" altLang="zh-CN" sz="2000" dirty="0">
                <a:effectLst/>
                <a:latin typeface="楷体" panose="02010609060101010101" pitchFamily="49" charset="-122"/>
                <a:ea typeface="楷体" panose="02010609060101010101" pitchFamily="49" charset="-122"/>
                <a:cs typeface="Times New Roman" panose="02020603050405020304" pitchFamily="18" charset="0"/>
              </a:rPr>
              <a:t>1986</a:t>
            </a:r>
            <a:r>
              <a:rPr lang="zh-CN" altLang="zh-CN" sz="2000" dirty="0">
                <a:effectLst/>
                <a:latin typeface="楷体" panose="02010609060101010101" pitchFamily="49" charset="-122"/>
                <a:ea typeface="楷体" panose="02010609060101010101" pitchFamily="49" charset="-122"/>
                <a:cs typeface="Times New Roman" panose="02020603050405020304" pitchFamily="18" charset="0"/>
              </a:rPr>
              <a:t>年）</a:t>
            </a:r>
            <a:endParaRPr lang="zh-CN" altLang="en-US" sz="2000" dirty="0">
              <a:latin typeface="楷体" panose="02010609060101010101" pitchFamily="49" charset="-122"/>
              <a:ea typeface="楷体" panose="02010609060101010101" pitchFamily="49" charset="-122"/>
            </a:endParaRPr>
          </a:p>
        </p:txBody>
      </p:sp>
      <p:sp>
        <p:nvSpPr>
          <p:cNvPr id="10" name="文本框 9"/>
          <p:cNvSpPr txBox="1"/>
          <p:nvPr/>
        </p:nvSpPr>
        <p:spPr>
          <a:xfrm>
            <a:off x="342014" y="1975351"/>
            <a:ext cx="6099312" cy="3117200"/>
          </a:xfrm>
          <a:prstGeom prst="rect">
            <a:avLst/>
          </a:prstGeom>
          <a:noFill/>
        </p:spPr>
        <p:txBody>
          <a:bodyPr wrap="square">
            <a:spAutoFit/>
          </a:bodyPr>
          <a:lstStyle/>
          <a:p>
            <a:pPr algn="just">
              <a:lnSpc>
                <a:spcPct val="125000"/>
              </a:lnSpc>
            </a:pPr>
            <a:r>
              <a:rPr lang="zh-CN" altLang="en-US" sz="2000" dirty="0">
                <a:latin typeface="楷体" panose="02010609060101010101" pitchFamily="49" charset="-122"/>
                <a:ea typeface="楷体" panose="02010609060101010101" pitchFamily="49" charset="-122"/>
              </a:rPr>
              <a:t>材料</a:t>
            </a:r>
            <a:endParaRPr lang="zh-CN" altLang="en-US" sz="2000" dirty="0">
              <a:latin typeface="楷体" panose="02010609060101010101" pitchFamily="49" charset="-122"/>
              <a:ea typeface="楷体" panose="02010609060101010101" pitchFamily="49" charset="-122"/>
            </a:endParaRPr>
          </a:p>
          <a:p>
            <a:pPr algn="just">
              <a:lnSpc>
                <a:spcPct val="125000"/>
              </a:lnSpc>
            </a:pPr>
            <a:r>
              <a:rPr lang="zh-CN" altLang="en-US" sz="2000" dirty="0">
                <a:latin typeface="楷体" panose="02010609060101010101" pitchFamily="49" charset="-122"/>
                <a:ea typeface="楷体" panose="02010609060101010101" pitchFamily="49" charset="-122"/>
              </a:rPr>
              <a:t>“当大铁门咣当一声关上，贴上封条那一刻，工友们心里都咯噔一下</a:t>
            </a: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当时我从车工岗位下岗了，一开始真不知道以后的路怎么走。” </a:t>
            </a:r>
            <a:endParaRPr lang="zh-CN" altLang="en-US" sz="2000" dirty="0">
              <a:latin typeface="楷体" panose="02010609060101010101" pitchFamily="49" charset="-122"/>
              <a:ea typeface="楷体" panose="02010609060101010101" pitchFamily="49" charset="-122"/>
            </a:endParaRPr>
          </a:p>
          <a:p>
            <a:pPr algn="r">
              <a:lnSpc>
                <a:spcPct val="125000"/>
              </a:lnSpc>
            </a:pP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沈阳防爆器械厂原工人张希永</a:t>
            </a:r>
            <a:endParaRPr lang="zh-CN" altLang="en-US" sz="2000" dirty="0">
              <a:latin typeface="楷体" panose="02010609060101010101" pitchFamily="49" charset="-122"/>
              <a:ea typeface="楷体" panose="02010609060101010101" pitchFamily="49" charset="-122"/>
            </a:endParaRPr>
          </a:p>
          <a:p>
            <a:pPr algn="just">
              <a:lnSpc>
                <a:spcPct val="125000"/>
              </a:lnSpc>
            </a:pPr>
            <a:r>
              <a:rPr lang="zh-CN" altLang="en-US" sz="2000" dirty="0">
                <a:latin typeface="楷体" panose="02010609060101010101" pitchFamily="49" charset="-122"/>
                <a:ea typeface="楷体" panose="02010609060101010101" pitchFamily="49" charset="-122"/>
              </a:rPr>
              <a:t>“咱们当领导的把厂子搞到这个地步，确实对不起工人，但搞破产，确实也想不明白。”</a:t>
            </a:r>
            <a:endParaRPr lang="en-US" altLang="zh-CN" sz="2000" dirty="0">
              <a:latin typeface="楷体" panose="02010609060101010101" pitchFamily="49" charset="-122"/>
              <a:ea typeface="楷体" panose="02010609060101010101" pitchFamily="49" charset="-122"/>
            </a:endParaRPr>
          </a:p>
          <a:p>
            <a:pPr algn="r">
              <a:lnSpc>
                <a:spcPct val="125000"/>
              </a:lnSpc>
            </a:pPr>
            <a:r>
              <a:rPr lang="en-US" altLang="zh-CN" sz="2000"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沈阳市防爆器械厂原党支部书记汪慧荣</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文本框 1"/>
          <p:cNvSpPr txBox="1"/>
          <p:nvPr/>
        </p:nvSpPr>
        <p:spPr>
          <a:xfrm>
            <a:off x="3629246" y="2505670"/>
            <a:ext cx="5682113" cy="923330"/>
          </a:xfrm>
          <a:prstGeom prst="rect">
            <a:avLst/>
          </a:prstGeom>
          <a:noFill/>
        </p:spPr>
        <p:txBody>
          <a:bodyPr wrap="square" rtlCol="0">
            <a:spAutoFit/>
          </a:bodyPr>
          <a:lstStyle/>
          <a:p>
            <a:r>
              <a:rPr lang="zh-CN" altLang="en-US" sz="5400" b="1" dirty="0">
                <a:solidFill>
                  <a:schemeClr val="bg1"/>
                </a:solidFill>
                <a:latin typeface="黑体" panose="02010609060101010101" pitchFamily="49" charset="-122"/>
                <a:ea typeface="黑体" panose="02010609060101010101" pitchFamily="49" charset="-122"/>
              </a:rPr>
              <a:t>感谢各位的聆听！</a:t>
            </a:r>
            <a:endParaRPr lang="zh-CN" altLang="en-US" sz="5400" b="1" dirty="0">
              <a:solidFill>
                <a:schemeClr val="bg1"/>
              </a:solidFill>
              <a:latin typeface="黑体" panose="02010609060101010101" pitchFamily="49" charset="-122"/>
              <a:ea typeface="黑体" panose="02010609060101010101" pitchFamily="49"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grpSp>
        <p:nvGrpSpPr>
          <p:cNvPr id="3" name="组合 2"/>
          <p:cNvGrpSpPr/>
          <p:nvPr/>
        </p:nvGrpSpPr>
        <p:grpSpPr>
          <a:xfrm>
            <a:off x="0" y="2759397"/>
            <a:ext cx="12192000" cy="378979"/>
            <a:chOff x="119742" y="1121228"/>
            <a:chExt cx="12192000" cy="378979"/>
          </a:xfrm>
        </p:grpSpPr>
        <p:cxnSp>
          <p:nvCxnSpPr>
            <p:cNvPr id="4" name="直接连接符 3"/>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矩形 4"/>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一</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说题意</a:t>
              </a:r>
              <a:endParaRPr lang="zh-CN" altLang="en-US" sz="2400" b="1">
                <a:solidFill>
                  <a:schemeClr val="bg1"/>
                </a:solidFill>
                <a:latin typeface="黑体" panose="02010609060101010101" pitchFamily="49" charset="-122"/>
                <a:ea typeface="黑体" panose="02010609060101010101" pitchFamily="49" charset="-122"/>
              </a:endParaRPr>
            </a:p>
          </p:txBody>
        </p:sp>
      </p:grpSp>
      <p:graphicFrame>
        <p:nvGraphicFramePr>
          <p:cNvPr id="7" name="表格 6"/>
          <p:cNvGraphicFramePr>
            <a:graphicFrameLocks noGrp="1"/>
          </p:cNvGraphicFramePr>
          <p:nvPr/>
        </p:nvGraphicFramePr>
        <p:xfrm>
          <a:off x="377201" y="3264912"/>
          <a:ext cx="11637590" cy="3393864"/>
        </p:xfrm>
        <a:graphic>
          <a:graphicData uri="http://schemas.openxmlformats.org/drawingml/2006/table">
            <a:tbl>
              <a:tblPr firstRow="1" firstCol="1" bandRow="1"/>
              <a:tblGrid>
                <a:gridCol w="2379320"/>
                <a:gridCol w="9258270"/>
              </a:tblGrid>
              <a:tr h="1562269">
                <a:tc>
                  <a:txBody>
                    <a:bodyPr/>
                    <a:lstStyle/>
                    <a:p>
                      <a:pPr algn="ctr">
                        <a:lnSpc>
                          <a:spcPct val="125000"/>
                        </a:lnSpc>
                        <a:spcAft>
                          <a:spcPts val="800"/>
                        </a:spcAft>
                      </a:pPr>
                      <a:r>
                        <a:rPr lang="zh-CN" sz="2000" kern="100" dirty="0">
                          <a:effectLst/>
                          <a:latin typeface="黑体" panose="02010609060101010101" pitchFamily="49" charset="-122"/>
                          <a:ea typeface="黑体" panose="02010609060101010101" pitchFamily="49" charset="-122"/>
                          <a:cs typeface="Times New Roman" panose="02020603050405020304" pitchFamily="18" charset="0"/>
                        </a:rPr>
                        <a:t>关键能力</a:t>
                      </a:r>
                      <a:endParaRPr lang="zh-CN" sz="20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lvl="0" indent="0" algn="l">
                        <a:lnSpc>
                          <a:spcPct val="150000"/>
                        </a:lnSpc>
                        <a:buFont typeface="+mj-lt"/>
                        <a:buNone/>
                      </a:pPr>
                      <a:r>
                        <a:rPr lang="zh-CN" altLang="zh-CN" sz="2000" kern="100" dirty="0">
                          <a:effectLst/>
                          <a:latin typeface="等线" panose="02010600030101010101" pitchFamily="2" charset="-122"/>
                          <a:ea typeface="楷体" panose="02010609060101010101" pitchFamily="49" charset="-122"/>
                          <a:cs typeface="Times New Roman" panose="02020603050405020304" pitchFamily="18" charset="0"/>
                        </a:rPr>
                        <a:t>①</a:t>
                      </a: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获取和解读历史信息的能力，主要是提取信息并加以理解和辨识。</a:t>
                      </a:r>
                      <a:endPar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pPr marL="0" lvl="0" indent="0" algn="l">
                        <a:lnSpc>
                          <a:spcPct val="150000"/>
                        </a:lnSpc>
                        <a:buFont typeface="+mj-lt"/>
                        <a:buNone/>
                      </a:pPr>
                      <a:r>
                        <a:rPr lang="zh-CN" altLang="en-US" sz="2000" kern="100" dirty="0">
                          <a:effectLst/>
                          <a:latin typeface="楷体" panose="02010609060101010101" pitchFamily="49" charset="-122"/>
                          <a:ea typeface="楷体" panose="02010609060101010101" pitchFamily="49" charset="-122"/>
                          <a:cs typeface="Times New Roman" panose="02020603050405020304" pitchFamily="18" charset="0"/>
                        </a:rPr>
                        <a:t>②</a:t>
                      </a:r>
                      <a:r>
                        <a:rPr lang="zh-CN" altLang="zh-CN" sz="2000" kern="100" dirty="0">
                          <a:effectLst/>
                          <a:latin typeface="楷体" panose="02010609060101010101" pitchFamily="49" charset="-122"/>
                          <a:ea typeface="楷体" panose="02010609060101010101" pitchFamily="49" charset="-122"/>
                          <a:cs typeface="Times New Roman" panose="02020603050405020304" pitchFamily="18" charset="0"/>
                        </a:rPr>
                        <a:t>逻辑思维能力，主要是类比思维和因果思维。</a:t>
                      </a:r>
                      <a:endPar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endParaRPr>
                    </a:p>
                    <a:p>
                      <a:pPr marL="0" lvl="0" indent="0" algn="l">
                        <a:lnSpc>
                          <a:spcPct val="150000"/>
                        </a:lnSpc>
                        <a:buFont typeface="+mj-lt"/>
                        <a:buNone/>
                      </a:pPr>
                      <a:r>
                        <a:rPr lang="en-US" altLang="zh-CN" sz="2000" kern="100" dirty="0">
                          <a:effectLst/>
                          <a:latin typeface="楷体" panose="02010609060101010101" pitchFamily="49" charset="-122"/>
                          <a:ea typeface="楷体" panose="02010609060101010101" pitchFamily="49" charset="-122"/>
                          <a:cs typeface="Times New Roman" panose="02020603050405020304" pitchFamily="18" charset="0"/>
                        </a:rPr>
                        <a:t>③</a:t>
                      </a:r>
                      <a:r>
                        <a:rPr lang="zh-CN" altLang="zh-CN" sz="2000" dirty="0">
                          <a:effectLst/>
                          <a:latin typeface="楷体" panose="02010609060101010101" pitchFamily="49" charset="-122"/>
                          <a:ea typeface="楷体" panose="02010609060101010101" pitchFamily="49" charset="-122"/>
                          <a:cs typeface="Times New Roman" panose="02020603050405020304" pitchFamily="18" charset="0"/>
                        </a:rPr>
                        <a:t>历史探究能力，建构情境——提出问题——论证问题——得出结论。</a:t>
                      </a:r>
                      <a:endParaRPr lang="en-US" altLang="zh-CN" sz="20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31595">
                <a:tc>
                  <a:txBody>
                    <a:bodyPr/>
                    <a:lstStyle/>
                    <a:p>
                      <a:pPr algn="ctr">
                        <a:lnSpc>
                          <a:spcPct val="125000"/>
                        </a:lnSpc>
                        <a:spcAft>
                          <a:spcPts val="800"/>
                        </a:spcAft>
                      </a:pPr>
                      <a:r>
                        <a:rPr lang="zh-CN" sz="2000" kern="100">
                          <a:effectLst/>
                          <a:latin typeface="黑体" panose="02010609060101010101" pitchFamily="49" charset="-122"/>
                          <a:ea typeface="黑体" panose="02010609060101010101" pitchFamily="49" charset="-122"/>
                          <a:cs typeface="Times New Roman" panose="02020603050405020304" pitchFamily="18" charset="0"/>
                        </a:rPr>
                        <a:t>核心价值观</a:t>
                      </a:r>
                      <a:endParaRPr lang="zh-CN" sz="2000" kern="10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Aft>
                          <a:spcPts val="800"/>
                        </a:spcAft>
                      </a:pPr>
                      <a:r>
                        <a:rPr lang="zh-CN" altLang="en-US" sz="2000" b="0" kern="100" dirty="0">
                          <a:effectLst/>
                          <a:latin typeface="楷体" panose="02010609060101010101" pitchFamily="49" charset="-122"/>
                          <a:ea typeface="楷体" panose="02010609060101010101" pitchFamily="49" charset="-122"/>
                          <a:cs typeface="Times New Roman" panose="02020603050405020304" pitchFamily="18" charset="0"/>
                        </a:rPr>
                        <a:t>社会保障制度不仅是维护个体生活福利的重要手段，更是国家推动社会公平、维护社会稳定的关键政策举措。学生应认识到国家在历史进程中的重大决策与人民利益的紧密关联，从而增强他们的家国情怀，培养他们对社会发展、民生政策的关注，进而树立为国家和社会贡献力量的责任感。</a:t>
                      </a:r>
                      <a:endParaRPr lang="zh-CN" sz="2000" b="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32069" y="779436"/>
            <a:ext cx="5716696" cy="4026477"/>
          </a:xfrm>
          <a:prstGeom prst="rect">
            <a:avLst/>
          </a:prstGeom>
        </p:spPr>
      </p:pic>
      <p:pic>
        <p:nvPicPr>
          <p:cNvPr id="6" name="图片 5"/>
          <p:cNvPicPr>
            <a:picLocks noChangeAspect="1"/>
          </p:cNvPicPr>
          <p:nvPr/>
        </p:nvPicPr>
        <p:blipFill>
          <a:blip r:embed="rId2"/>
          <a:stretch>
            <a:fillRect/>
          </a:stretch>
        </p:blipFill>
        <p:spPr>
          <a:xfrm>
            <a:off x="6158940" y="921203"/>
            <a:ext cx="5657376" cy="4208905"/>
          </a:xfrm>
          <a:prstGeom prst="rect">
            <a:avLst/>
          </a:prstGeom>
        </p:spPr>
      </p:pic>
      <p:cxnSp>
        <p:nvCxnSpPr>
          <p:cNvPr id="8" name="直接连接符 7"/>
          <p:cNvCxnSpPr/>
          <p:nvPr/>
        </p:nvCxnSpPr>
        <p:spPr>
          <a:xfrm>
            <a:off x="886047" y="2636875"/>
            <a:ext cx="482009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0" name="直接连接符 9"/>
          <p:cNvCxnSpPr/>
          <p:nvPr/>
        </p:nvCxnSpPr>
        <p:spPr>
          <a:xfrm>
            <a:off x="414671" y="2973573"/>
            <a:ext cx="519223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直接连接符 11"/>
          <p:cNvCxnSpPr/>
          <p:nvPr/>
        </p:nvCxnSpPr>
        <p:spPr>
          <a:xfrm>
            <a:off x="326067" y="3345713"/>
            <a:ext cx="202727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4" name="直接连接符 13"/>
          <p:cNvCxnSpPr/>
          <p:nvPr/>
        </p:nvCxnSpPr>
        <p:spPr>
          <a:xfrm>
            <a:off x="8828568" y="2264735"/>
            <a:ext cx="2746744"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6" name="直接连接符 15"/>
          <p:cNvCxnSpPr/>
          <p:nvPr/>
        </p:nvCxnSpPr>
        <p:spPr>
          <a:xfrm>
            <a:off x="6240884" y="2601435"/>
            <a:ext cx="5334428"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8" name="直接连接符 17"/>
          <p:cNvCxnSpPr/>
          <p:nvPr/>
        </p:nvCxnSpPr>
        <p:spPr>
          <a:xfrm>
            <a:off x="6240884" y="2931045"/>
            <a:ext cx="4271172" cy="0"/>
          </a:xfrm>
          <a:prstGeom prst="line">
            <a:avLst/>
          </a:prstGeom>
        </p:spPr>
        <p:style>
          <a:lnRef idx="2">
            <a:schemeClr val="accent2"/>
          </a:lnRef>
          <a:fillRef idx="0">
            <a:schemeClr val="accent2"/>
          </a:fillRef>
          <a:effectRef idx="1">
            <a:schemeClr val="accent2"/>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grpSp>
        <p:nvGrpSpPr>
          <p:cNvPr id="10" name="组合 9"/>
          <p:cNvGrpSpPr/>
          <p:nvPr/>
        </p:nvGrpSpPr>
        <p:grpSpPr>
          <a:xfrm>
            <a:off x="0" y="2759397"/>
            <a:ext cx="12192000" cy="378979"/>
            <a:chOff x="119742" y="1121228"/>
            <a:chExt cx="12192000" cy="378979"/>
          </a:xfrm>
        </p:grpSpPr>
        <p:cxnSp>
          <p:nvCxnSpPr>
            <p:cNvPr id="11" name="直接连接符 10"/>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555169" y="1121228"/>
              <a:ext cx="161311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一</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说题意</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3" name="文本框 2"/>
          <p:cNvSpPr txBox="1"/>
          <p:nvPr/>
        </p:nvSpPr>
        <p:spPr>
          <a:xfrm>
            <a:off x="370366" y="3234988"/>
            <a:ext cx="11743661" cy="1915909"/>
          </a:xfrm>
          <a:prstGeom prst="rect">
            <a:avLst/>
          </a:prstGeom>
          <a:noFill/>
        </p:spPr>
        <p:txBody>
          <a:bodyPr wrap="square">
            <a:spAutoFit/>
          </a:bodyPr>
          <a:lstStyle/>
          <a:p>
            <a:pPr algn="just">
              <a:lnSpc>
                <a:spcPct val="150000"/>
              </a:lnSpc>
            </a:pPr>
            <a:r>
              <a:rPr lang="zh-CN" altLang="en-US" sz="2000" dirty="0">
                <a:latin typeface="楷体" panose="02010609060101010101" pitchFamily="49" charset="-122"/>
                <a:ea typeface="楷体" panose="02010609060101010101" pitchFamily="49" charset="-122"/>
              </a:rPr>
              <a:t>    在初步分析本题后，我们不难发现问题。无论是教材还是课程标准，对于本题涉及的“改革开放初期的社会保障体系变迁”这一内容，只有</a:t>
            </a:r>
            <a:r>
              <a:rPr lang="zh-CN" altLang="en-US" sz="3200" dirty="0">
                <a:solidFill>
                  <a:srgbClr val="E97132"/>
                </a:solidFill>
                <a:latin typeface="楷体" panose="02010609060101010101" pitchFamily="49" charset="-122"/>
                <a:ea typeface="楷体" panose="02010609060101010101" pitchFamily="49" charset="-122"/>
              </a:rPr>
              <a:t>间接表述或总体要求</a:t>
            </a:r>
            <a:r>
              <a:rPr lang="zh-CN" altLang="en-US" sz="2000" dirty="0">
                <a:latin typeface="楷体" panose="02010609060101010101" pitchFamily="49" charset="-122"/>
                <a:ea typeface="楷体" panose="02010609060101010101" pitchFamily="49" charset="-122"/>
              </a:rPr>
              <a:t>，并不直接涉及该知识点。这种必备知识上的</a:t>
            </a:r>
            <a:r>
              <a:rPr lang="zh-CN" altLang="en-US" sz="3200" dirty="0">
                <a:solidFill>
                  <a:srgbClr val="E97132"/>
                </a:solidFill>
                <a:latin typeface="楷体" panose="02010609060101010101" pitchFamily="49" charset="-122"/>
                <a:ea typeface="楷体" panose="02010609060101010101" pitchFamily="49" charset="-122"/>
              </a:rPr>
              <a:t>模糊性</a:t>
            </a:r>
            <a:r>
              <a:rPr lang="zh-CN" altLang="en-US" sz="2000" dirty="0">
                <a:latin typeface="楷体" panose="02010609060101010101" pitchFamily="49" charset="-122"/>
                <a:ea typeface="楷体" panose="02010609060101010101" pitchFamily="49" charset="-122"/>
              </a:rPr>
              <a:t>，就为学生的解题埋下了隐忧。</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73568"/>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二</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说解题方法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5" name="矩形 4"/>
          <p:cNvSpPr/>
          <p:nvPr/>
        </p:nvSpPr>
        <p:spPr>
          <a:xfrm>
            <a:off x="428431" y="3499395"/>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审时间</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6" name="直接连接符 5"/>
          <p:cNvCxnSpPr>
            <a:stCxn id="5" idx="3"/>
            <a:endCxn id="7" idx="1"/>
          </p:cNvCxnSpPr>
          <p:nvPr/>
        </p:nvCxnSpPr>
        <p:spPr>
          <a:xfrm flipV="1">
            <a:off x="1715478" y="3680141"/>
            <a:ext cx="992394" cy="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 name="矩形 6"/>
          <p:cNvSpPr/>
          <p:nvPr/>
        </p:nvSpPr>
        <p:spPr>
          <a:xfrm>
            <a:off x="2707872" y="3499395"/>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20</a:t>
            </a:r>
            <a:r>
              <a:rPr lang="zh-CN" altLang="en-US" dirty="0">
                <a:solidFill>
                  <a:schemeClr val="tx1"/>
                </a:solidFill>
                <a:latin typeface="楷体" panose="02010609060101010101" pitchFamily="49" charset="-122"/>
                <a:ea typeface="楷体" panose="02010609060101010101" pitchFamily="49" charset="-122"/>
              </a:rPr>
              <a:t>世纪</a:t>
            </a:r>
            <a:r>
              <a:rPr lang="en-US" altLang="zh-CN" dirty="0">
                <a:solidFill>
                  <a:schemeClr val="tx1"/>
                </a:solidFill>
                <a:latin typeface="楷体" panose="02010609060101010101" pitchFamily="49" charset="-122"/>
                <a:ea typeface="楷体" panose="02010609060101010101" pitchFamily="49" charset="-122"/>
              </a:rPr>
              <a:t>80</a:t>
            </a:r>
            <a:r>
              <a:rPr lang="zh-CN" altLang="en-US" dirty="0">
                <a:solidFill>
                  <a:schemeClr val="tx1"/>
                </a:solidFill>
                <a:latin typeface="楷体" panose="02010609060101010101" pitchFamily="49" charset="-122"/>
                <a:ea typeface="楷体" panose="02010609060101010101" pitchFamily="49" charset="-122"/>
              </a:rPr>
              <a:t>年代中期</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9" name="直接连接符 8"/>
          <p:cNvCxnSpPr>
            <a:stCxn id="7" idx="3"/>
            <a:endCxn id="10" idx="1"/>
          </p:cNvCxnSpPr>
          <p:nvPr/>
        </p:nvCxnSpPr>
        <p:spPr>
          <a:xfrm flipV="1">
            <a:off x="5058175" y="3664647"/>
            <a:ext cx="992394" cy="1549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 name="矩形 9"/>
          <p:cNvSpPr/>
          <p:nvPr/>
        </p:nvSpPr>
        <p:spPr>
          <a:xfrm>
            <a:off x="6050569" y="3483901"/>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城市经济体制改革</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1" name="直接连接符 10"/>
          <p:cNvCxnSpPr>
            <a:stCxn id="10" idx="3"/>
            <a:endCxn id="12" idx="1"/>
          </p:cNvCxnSpPr>
          <p:nvPr/>
        </p:nvCxnSpPr>
        <p:spPr>
          <a:xfrm>
            <a:off x="8400872" y="3664647"/>
            <a:ext cx="934538" cy="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 name="矩形 11"/>
          <p:cNvSpPr/>
          <p:nvPr/>
        </p:nvSpPr>
        <p:spPr>
          <a:xfrm>
            <a:off x="9335410" y="3483901"/>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国有企业改革</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3" name="直接箭头连接符 12"/>
          <p:cNvCxnSpPr>
            <a:stCxn id="5" idx="2"/>
            <a:endCxn id="16" idx="0"/>
          </p:cNvCxnSpPr>
          <p:nvPr/>
        </p:nvCxnSpPr>
        <p:spPr>
          <a:xfrm flipH="1">
            <a:off x="1064960" y="3860890"/>
            <a:ext cx="6995" cy="492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矩形 15"/>
          <p:cNvSpPr/>
          <p:nvPr/>
        </p:nvSpPr>
        <p:spPr>
          <a:xfrm>
            <a:off x="421436" y="4353086"/>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审空间</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17" name="直接连接符 16"/>
          <p:cNvCxnSpPr>
            <a:stCxn id="16" idx="3"/>
            <a:endCxn id="18" idx="1"/>
          </p:cNvCxnSpPr>
          <p:nvPr/>
        </p:nvCxnSpPr>
        <p:spPr>
          <a:xfrm flipV="1">
            <a:off x="1708483" y="4472625"/>
            <a:ext cx="4340933" cy="6120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8" name="矩形 17"/>
          <p:cNvSpPr/>
          <p:nvPr/>
        </p:nvSpPr>
        <p:spPr>
          <a:xfrm>
            <a:off x="6049416" y="4291879"/>
            <a:ext cx="2350303" cy="361492"/>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全国范围</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19" name="直接连接符 18"/>
          <p:cNvCxnSpPr>
            <a:stCxn id="18" idx="0"/>
            <a:endCxn id="10" idx="2"/>
          </p:cNvCxnSpPr>
          <p:nvPr/>
        </p:nvCxnSpPr>
        <p:spPr>
          <a:xfrm flipV="1">
            <a:off x="7224568" y="3845393"/>
            <a:ext cx="1153" cy="44648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1" name="直接连接符 30"/>
          <p:cNvCxnSpPr>
            <a:stCxn id="16" idx="3"/>
            <a:endCxn id="12" idx="2"/>
          </p:cNvCxnSpPr>
          <p:nvPr/>
        </p:nvCxnSpPr>
        <p:spPr>
          <a:xfrm flipV="1">
            <a:off x="1708483" y="3845393"/>
            <a:ext cx="8802079" cy="68844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7" name="矩形 36"/>
          <p:cNvSpPr/>
          <p:nvPr/>
        </p:nvSpPr>
        <p:spPr>
          <a:xfrm>
            <a:off x="421437" y="5206777"/>
            <a:ext cx="1287047" cy="36149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审史实</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38" name="直接箭头连接符 37"/>
          <p:cNvCxnSpPr>
            <a:stCxn id="16" idx="2"/>
            <a:endCxn id="37" idx="0"/>
          </p:cNvCxnSpPr>
          <p:nvPr/>
        </p:nvCxnSpPr>
        <p:spPr>
          <a:xfrm>
            <a:off x="1064960" y="4714581"/>
            <a:ext cx="1" cy="4921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矩形 40"/>
          <p:cNvSpPr/>
          <p:nvPr/>
        </p:nvSpPr>
        <p:spPr>
          <a:xfrm>
            <a:off x="2673833" y="5222464"/>
            <a:ext cx="4160104"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单位</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变为“国家</a:t>
            </a:r>
            <a:r>
              <a:rPr lang="en-US" altLang="zh-CN" dirty="0">
                <a:solidFill>
                  <a:schemeClr val="tx1"/>
                </a:solidFill>
                <a:latin typeface="楷体" panose="02010609060101010101" pitchFamily="49" charset="-122"/>
                <a:ea typeface="楷体" panose="02010609060101010101" pitchFamily="49" charset="-122"/>
              </a:rPr>
              <a:t>+</a:t>
            </a:r>
            <a:r>
              <a:rPr lang="zh-CN" altLang="en-US" dirty="0">
                <a:solidFill>
                  <a:schemeClr val="tx1"/>
                </a:solidFill>
                <a:latin typeface="楷体" panose="02010609060101010101" pitchFamily="49" charset="-122"/>
                <a:ea typeface="楷体" panose="02010609060101010101" pitchFamily="49" charset="-122"/>
              </a:rPr>
              <a:t>社会”</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42" name="直接连接符 41"/>
          <p:cNvCxnSpPr>
            <a:stCxn id="37" idx="3"/>
            <a:endCxn id="41" idx="1"/>
          </p:cNvCxnSpPr>
          <p:nvPr/>
        </p:nvCxnSpPr>
        <p:spPr>
          <a:xfrm>
            <a:off x="1708484" y="5387525"/>
            <a:ext cx="965349" cy="837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5" name="直接连接符 44"/>
          <p:cNvCxnSpPr>
            <a:stCxn id="41" idx="3"/>
            <a:endCxn id="12" idx="2"/>
          </p:cNvCxnSpPr>
          <p:nvPr/>
        </p:nvCxnSpPr>
        <p:spPr>
          <a:xfrm flipV="1">
            <a:off x="6833937" y="3845393"/>
            <a:ext cx="3676625" cy="155050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8" name="矩形 47"/>
          <p:cNvSpPr/>
          <p:nvPr/>
        </p:nvSpPr>
        <p:spPr>
          <a:xfrm>
            <a:off x="435427" y="6060469"/>
            <a:ext cx="1273057" cy="33223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黑体" panose="02010609060101010101" pitchFamily="49" charset="-122"/>
                <a:ea typeface="黑体" panose="02010609060101010101" pitchFamily="49" charset="-122"/>
              </a:rPr>
              <a:t>审设问</a:t>
            </a:r>
            <a:endParaRPr lang="zh-CN" altLang="en-US" dirty="0">
              <a:solidFill>
                <a:schemeClr val="tx1"/>
              </a:solidFill>
              <a:latin typeface="黑体" panose="02010609060101010101" pitchFamily="49" charset="-122"/>
              <a:ea typeface="黑体" panose="02010609060101010101" pitchFamily="49" charset="-122"/>
            </a:endParaRPr>
          </a:p>
        </p:txBody>
      </p:sp>
      <p:cxnSp>
        <p:nvCxnSpPr>
          <p:cNvPr id="52" name="直接箭头连接符 51"/>
          <p:cNvCxnSpPr>
            <a:stCxn id="37" idx="2"/>
            <a:endCxn id="48" idx="0"/>
          </p:cNvCxnSpPr>
          <p:nvPr/>
        </p:nvCxnSpPr>
        <p:spPr>
          <a:xfrm>
            <a:off x="1064961" y="5568272"/>
            <a:ext cx="6995" cy="49219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5" name="矩形 54"/>
          <p:cNvSpPr/>
          <p:nvPr/>
        </p:nvSpPr>
        <p:spPr>
          <a:xfrm>
            <a:off x="2673833" y="5911003"/>
            <a:ext cx="1891079"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原因类设问</a:t>
            </a:r>
            <a:endParaRPr lang="en-US" altLang="zh-CN" dirty="0">
              <a:solidFill>
                <a:schemeClr val="tx1"/>
              </a:solidFill>
              <a:latin typeface="楷体" panose="02010609060101010101" pitchFamily="49" charset="-122"/>
              <a:ea typeface="楷体" panose="02010609060101010101" pitchFamily="49" charset="-122"/>
            </a:endParaRPr>
          </a:p>
        </p:txBody>
      </p:sp>
      <p:sp>
        <p:nvSpPr>
          <p:cNvPr id="56" name="矩形 55"/>
          <p:cNvSpPr/>
          <p:nvPr/>
        </p:nvSpPr>
        <p:spPr>
          <a:xfrm>
            <a:off x="2673833" y="6431300"/>
            <a:ext cx="1891079" cy="346865"/>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楷体" panose="02010609060101010101" pitchFamily="49" charset="-122"/>
                <a:ea typeface="楷体" panose="02010609060101010101" pitchFamily="49" charset="-122"/>
              </a:rPr>
              <a:t>“主要”</a:t>
            </a:r>
            <a:endParaRPr lang="en-US" altLang="zh-CN" dirty="0">
              <a:solidFill>
                <a:schemeClr val="tx1"/>
              </a:solidFill>
              <a:latin typeface="楷体" panose="02010609060101010101" pitchFamily="49" charset="-122"/>
              <a:ea typeface="楷体" panose="02010609060101010101" pitchFamily="49" charset="-122"/>
            </a:endParaRPr>
          </a:p>
        </p:txBody>
      </p:sp>
      <p:cxnSp>
        <p:nvCxnSpPr>
          <p:cNvPr id="57" name="直接连接符 56"/>
          <p:cNvCxnSpPr>
            <a:stCxn id="48" idx="3"/>
            <a:endCxn id="55" idx="1"/>
          </p:cNvCxnSpPr>
          <p:nvPr/>
        </p:nvCxnSpPr>
        <p:spPr>
          <a:xfrm flipV="1">
            <a:off x="1708484" y="6084436"/>
            <a:ext cx="965349" cy="142151"/>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0" name="直接连接符 59"/>
          <p:cNvCxnSpPr>
            <a:stCxn id="48" idx="3"/>
            <a:endCxn id="56" idx="1"/>
          </p:cNvCxnSpPr>
          <p:nvPr/>
        </p:nvCxnSpPr>
        <p:spPr>
          <a:xfrm>
            <a:off x="1708484" y="6226587"/>
            <a:ext cx="965349" cy="37814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5" name="文本框 6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500"/>
                                        <p:tgtEl>
                                          <p:spTgt spid="5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500"/>
                                        <p:tgtEl>
                                          <p:spTgt spid="5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fade">
                                      <p:cBhvr>
                                        <p:cTn id="9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2" grpId="0" animBg="1"/>
      <p:bldP spid="16" grpId="0" animBg="1"/>
      <p:bldP spid="18" grpId="0" animBg="1"/>
      <p:bldP spid="37" grpId="0" animBg="1"/>
      <p:bldP spid="41" grpId="0" animBg="1"/>
      <p:bldP spid="48"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773568"/>
            <a:ext cx="12192000" cy="378979"/>
            <a:chOff x="119742" y="1121228"/>
            <a:chExt cx="12192000" cy="378979"/>
          </a:xfrm>
        </p:grpSpPr>
        <p:cxnSp>
          <p:nvCxnSpPr>
            <p:cNvPr id="3" name="直接连接符 2"/>
            <p:cNvCxnSpPr/>
            <p:nvPr/>
          </p:nvCxnSpPr>
          <p:spPr>
            <a:xfrm>
              <a:off x="119742" y="1496659"/>
              <a:ext cx="121920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4" name="矩形 3"/>
            <p:cNvSpPr/>
            <p:nvPr/>
          </p:nvSpPr>
          <p:spPr>
            <a:xfrm>
              <a:off x="555169" y="1121228"/>
              <a:ext cx="2350303" cy="3789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黑体" panose="02010609060101010101" pitchFamily="49" charset="-122"/>
                  <a:ea typeface="黑体" panose="02010609060101010101" pitchFamily="49" charset="-122"/>
                </a:rPr>
                <a:t>二</a:t>
              </a:r>
              <a:r>
                <a:rPr lang="en-US" altLang="zh-CN" sz="2400" b="1">
                  <a:solidFill>
                    <a:schemeClr val="bg1"/>
                  </a:solidFill>
                  <a:latin typeface="黑体" panose="02010609060101010101" pitchFamily="49" charset="-122"/>
                  <a:ea typeface="黑体" panose="02010609060101010101" pitchFamily="49" charset="-122"/>
                </a:rPr>
                <a:t>.</a:t>
              </a:r>
              <a:r>
                <a:rPr lang="zh-CN" altLang="en-US" sz="2400" b="1">
                  <a:solidFill>
                    <a:schemeClr val="bg1"/>
                  </a:solidFill>
                  <a:latin typeface="黑体" panose="02010609060101010101" pitchFamily="49" charset="-122"/>
                  <a:ea typeface="黑体" panose="02010609060101010101" pitchFamily="49" charset="-122"/>
                </a:rPr>
                <a:t>说解题方法</a:t>
              </a:r>
              <a:endParaRPr lang="zh-CN" altLang="en-US" sz="2400" b="1">
                <a:solidFill>
                  <a:schemeClr val="bg1"/>
                </a:solidFill>
                <a:latin typeface="黑体" panose="02010609060101010101" pitchFamily="49" charset="-122"/>
                <a:ea typeface="黑体" panose="02010609060101010101" pitchFamily="49" charset="-122"/>
              </a:endParaRPr>
            </a:p>
          </p:txBody>
        </p:sp>
      </p:grpSp>
      <p:sp>
        <p:nvSpPr>
          <p:cNvPr id="65" name="文本框 64"/>
          <p:cNvSpPr txBox="1"/>
          <p:nvPr/>
        </p:nvSpPr>
        <p:spPr>
          <a:xfrm>
            <a:off x="262269" y="146831"/>
            <a:ext cx="11667462" cy="2337178"/>
          </a:xfrm>
          <a:prstGeom prst="rect">
            <a:avLst/>
          </a:prstGeom>
          <a:noFill/>
        </p:spPr>
        <p:txBody>
          <a:bodyPr wrap="square">
            <a:spAutoFit/>
          </a:bodyPr>
          <a:lstStyle/>
          <a:p>
            <a:pPr algn="just">
              <a:lnSpc>
                <a:spcPct val="125000"/>
              </a:lnSpc>
            </a:pPr>
            <a:r>
              <a:rPr lang="en-US" altLang="zh-CN" sz="2400" b="1" dirty="0">
                <a:solidFill>
                  <a:srgbClr val="E97132"/>
                </a:solidFill>
                <a:latin typeface="楷体" panose="02010609060101010101" pitchFamily="49" charset="-122"/>
                <a:ea typeface="楷体" panose="02010609060101010101" pitchFamily="49" charset="-122"/>
              </a:rPr>
              <a:t>【2024·</a:t>
            </a:r>
            <a:r>
              <a:rPr lang="zh-CN" altLang="en-US" sz="2400" b="1" dirty="0">
                <a:solidFill>
                  <a:srgbClr val="E97132"/>
                </a:solidFill>
                <a:latin typeface="楷体" panose="02010609060101010101" pitchFamily="49" charset="-122"/>
                <a:ea typeface="楷体" panose="02010609060101010101" pitchFamily="49" charset="-122"/>
              </a:rPr>
              <a:t>广东</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solidFill>
                  <a:srgbClr val="E97132"/>
                </a:solidFill>
                <a:latin typeface="楷体" panose="02010609060101010101" pitchFamily="49" charset="-122"/>
                <a:ea typeface="楷体" panose="02010609060101010101" pitchFamily="49" charset="-122"/>
              </a:rPr>
              <a:t>第</a:t>
            </a:r>
            <a:r>
              <a:rPr lang="en-US" altLang="zh-CN" sz="2400" b="1" dirty="0">
                <a:solidFill>
                  <a:srgbClr val="E97132"/>
                </a:solidFill>
                <a:latin typeface="楷体" panose="02010609060101010101" pitchFamily="49" charset="-122"/>
                <a:ea typeface="楷体" panose="02010609060101010101" pitchFamily="49" charset="-122"/>
              </a:rPr>
              <a:t>11</a:t>
            </a:r>
            <a:r>
              <a:rPr lang="zh-CN" altLang="en-US" sz="2400" b="1" dirty="0">
                <a:solidFill>
                  <a:srgbClr val="E97132"/>
                </a:solidFill>
                <a:latin typeface="楷体" panose="02010609060101010101" pitchFamily="49" charset="-122"/>
                <a:ea typeface="楷体" panose="02010609060101010101" pitchFamily="49" charset="-122"/>
              </a:rPr>
              <a:t>题</a:t>
            </a:r>
            <a:r>
              <a:rPr lang="en-US" altLang="zh-CN" sz="2400" b="1" dirty="0">
                <a:solidFill>
                  <a:srgbClr val="E97132"/>
                </a:solidFill>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自</a:t>
            </a:r>
            <a:r>
              <a:rPr lang="en-US" altLang="zh-CN" sz="2400" b="1" dirty="0">
                <a:latin typeface="楷体" panose="02010609060101010101" pitchFamily="49" charset="-122"/>
                <a:ea typeface="楷体" panose="02010609060101010101" pitchFamily="49" charset="-122"/>
              </a:rPr>
              <a:t>20</a:t>
            </a:r>
            <a:r>
              <a:rPr lang="zh-CN" altLang="en-US"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80</a:t>
            </a:r>
            <a:r>
              <a:rPr lang="zh-CN" altLang="en-US" sz="2400" b="1" dirty="0">
                <a:latin typeface="楷体" panose="02010609060101010101" pitchFamily="49" charset="-122"/>
                <a:ea typeface="楷体" panose="02010609060101010101" pitchFamily="49" charset="-122"/>
              </a:rPr>
              <a:t>年代中期起，我国的社会保障制度进入真正意义上的改革时代，原有的“国家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单位”保障制逐渐向“国家</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社会”保障制转变。社会保障制度进入“改革时代”的主要原因是</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A</a:t>
            </a:r>
            <a:r>
              <a:rPr lang="zh-CN" altLang="en-US" sz="2400" b="1" dirty="0">
                <a:latin typeface="楷体" panose="02010609060101010101" pitchFamily="49" charset="-122"/>
                <a:ea typeface="楷体" panose="02010609060101010101" pitchFamily="49" charset="-122"/>
              </a:rPr>
              <a:t>．市场经济体制的确立               </a:t>
            </a:r>
            <a:r>
              <a:rPr lang="en-US" altLang="zh-CN" sz="2400" b="1" dirty="0">
                <a:latin typeface="楷体" panose="02010609060101010101" pitchFamily="49" charset="-122"/>
                <a:ea typeface="楷体" panose="02010609060101010101" pitchFamily="49" charset="-122"/>
              </a:rPr>
              <a:t>B</a:t>
            </a:r>
            <a:r>
              <a:rPr lang="zh-CN" altLang="en-US" sz="2400" b="1" dirty="0">
                <a:latin typeface="楷体" panose="02010609060101010101" pitchFamily="49" charset="-122"/>
                <a:ea typeface="楷体" panose="02010609060101010101" pitchFamily="49" charset="-122"/>
              </a:rPr>
              <a:t>．国有企业改革的推进</a:t>
            </a:r>
            <a:endParaRPr lang="zh-CN" altLang="en-US" sz="2400" b="1" dirty="0">
              <a:latin typeface="楷体" panose="02010609060101010101" pitchFamily="49" charset="-122"/>
              <a:ea typeface="楷体" panose="02010609060101010101" pitchFamily="49" charset="-122"/>
            </a:endParaRPr>
          </a:p>
          <a:p>
            <a:pPr algn="just">
              <a:lnSpc>
                <a:spcPct val="125000"/>
              </a:lnSpc>
            </a:pPr>
            <a:r>
              <a:rPr lang="en-US" altLang="zh-CN" sz="2400" b="1" dirty="0">
                <a:latin typeface="楷体" panose="02010609060101010101" pitchFamily="49" charset="-122"/>
                <a:ea typeface="楷体" panose="02010609060101010101" pitchFamily="49" charset="-122"/>
              </a:rPr>
              <a:t>C</a:t>
            </a:r>
            <a:r>
              <a:rPr lang="zh-CN" altLang="en-US" sz="2400" b="1" dirty="0">
                <a:latin typeface="楷体" panose="02010609060101010101" pitchFamily="49" charset="-122"/>
                <a:ea typeface="楷体" panose="02010609060101010101" pitchFamily="49" charset="-122"/>
              </a:rPr>
              <a:t>．医疗卫生体系的形成               </a:t>
            </a:r>
            <a:r>
              <a:rPr lang="en-US" altLang="zh-CN" sz="2400" b="1" dirty="0">
                <a:latin typeface="楷体" panose="02010609060101010101" pitchFamily="49" charset="-122"/>
                <a:ea typeface="楷体" panose="02010609060101010101" pitchFamily="49" charset="-122"/>
              </a:rPr>
              <a:t>D</a:t>
            </a:r>
            <a:r>
              <a:rPr lang="zh-CN" altLang="en-US" sz="2400" b="1" dirty="0">
                <a:latin typeface="楷体" panose="02010609060101010101" pitchFamily="49" charset="-122"/>
                <a:ea typeface="楷体" panose="02010609060101010101" pitchFamily="49" charset="-122"/>
              </a:rPr>
              <a:t>．乡镇企业的大量涌现</a:t>
            </a:r>
            <a:endParaRPr lang="zh-CN" altLang="en-US" sz="2400" b="1" dirty="0">
              <a:latin typeface="楷体" panose="02010609060101010101" pitchFamily="49" charset="-122"/>
              <a:ea typeface="楷体" panose="02010609060101010101" pitchFamily="49" charset="-122"/>
            </a:endParaRPr>
          </a:p>
        </p:txBody>
      </p:sp>
      <p:sp>
        <p:nvSpPr>
          <p:cNvPr id="8" name="文本框 7"/>
          <p:cNvSpPr txBox="1"/>
          <p:nvPr/>
        </p:nvSpPr>
        <p:spPr>
          <a:xfrm>
            <a:off x="370366" y="3154978"/>
            <a:ext cx="11743661" cy="3784600"/>
          </a:xfrm>
          <a:prstGeom prst="rect">
            <a:avLst/>
          </a:prstGeom>
          <a:noFill/>
        </p:spPr>
        <p:txBody>
          <a:bodyPr wrap="square">
            <a:spAutoFit/>
          </a:bodyPr>
          <a:lstStyle/>
          <a:p>
            <a:pPr algn="just">
              <a:lnSpc>
                <a:spcPct val="150000"/>
              </a:lnSpc>
            </a:pPr>
            <a:r>
              <a:rPr lang="zh-CN" altLang="en-US" sz="2000" dirty="0">
                <a:latin typeface="楷体" panose="02010609060101010101" pitchFamily="49" charset="-122"/>
                <a:ea typeface="楷体" panose="02010609060101010101" pitchFamily="49" charset="-122"/>
              </a:rPr>
              <a:t>    由此可见，本题的核心在于理解国有企业在原有计划经济体系下对于社会保障的作用，以及国企改革对社会保障制度的影响。随着国企改革的深入，单位保障体系逐渐失效，国家通过改革推动社会保障体系的转型，</a:t>
            </a:r>
            <a:r>
              <a:rPr lang="en-US" altLang="zh-CN" sz="2000" dirty="0">
                <a:latin typeface="楷体" panose="02010609060101010101" pitchFamily="49" charset="-122"/>
                <a:ea typeface="楷体" panose="02010609060101010101" pitchFamily="49" charset="-122"/>
              </a:rPr>
              <a:t>B</a:t>
            </a:r>
            <a:r>
              <a:rPr lang="zh-CN" altLang="en-US" sz="2000" dirty="0">
                <a:latin typeface="楷体" panose="02010609060101010101" pitchFamily="49" charset="-122"/>
                <a:ea typeface="楷体" panose="02010609060101010101" pitchFamily="49" charset="-122"/>
              </a:rPr>
              <a:t>选项“国有企业改革的推进”最符合题意。</a:t>
            </a:r>
            <a:endParaRPr lang="zh-CN" altLang="en-US" sz="2000" dirty="0">
              <a:latin typeface="楷体" panose="02010609060101010101" pitchFamily="49" charset="-122"/>
              <a:ea typeface="楷体" panose="02010609060101010101" pitchFamily="49" charset="-122"/>
            </a:endParaRPr>
          </a:p>
          <a:p>
            <a:pPr algn="just">
              <a:lnSpc>
                <a:spcPct val="150000"/>
              </a:lnSpc>
            </a:pPr>
            <a:r>
              <a:rPr lang="zh-CN" altLang="en-US" sz="2000" dirty="0">
                <a:latin typeface="楷体" panose="02010609060101010101" pitchFamily="49" charset="-122"/>
                <a:ea typeface="楷体" panose="02010609060101010101" pitchFamily="49" charset="-122"/>
              </a:rPr>
              <a:t>    错误选项排除：</a:t>
            </a:r>
            <a:endParaRPr lang="zh-CN" altLang="en-US" sz="2000" dirty="0">
              <a:latin typeface="楷体" panose="02010609060101010101" pitchFamily="49" charset="-122"/>
              <a:ea typeface="楷体" panose="02010609060101010101" pitchFamily="49" charset="-122"/>
            </a:endParaRPr>
          </a:p>
          <a:p>
            <a:pPr algn="just">
              <a:lnSpc>
                <a:spcPct val="150000"/>
              </a:lnSpc>
            </a:pPr>
            <a:r>
              <a:rPr lang="en-US" altLang="zh-CN" sz="2000" dirty="0">
                <a:latin typeface="楷体" panose="02010609060101010101" pitchFamily="49" charset="-122"/>
                <a:ea typeface="楷体" panose="02010609060101010101" pitchFamily="49" charset="-122"/>
              </a:rPr>
              <a:t>    1. A</a:t>
            </a:r>
            <a:r>
              <a:rPr lang="zh-CN" altLang="en-US" sz="2000" dirty="0">
                <a:latin typeface="楷体" panose="02010609060101010101" pitchFamily="49" charset="-122"/>
                <a:ea typeface="楷体" panose="02010609060101010101" pitchFamily="49" charset="-122"/>
              </a:rPr>
              <a:t>选项“市场经济体制的确立”，时空错乱，</a:t>
            </a:r>
            <a:r>
              <a:rPr lang="en-US" altLang="zh-CN" sz="2000" dirty="0">
                <a:latin typeface="楷体" panose="02010609060101010101" pitchFamily="49" charset="-122"/>
                <a:ea typeface="楷体" panose="02010609060101010101" pitchFamily="49" charset="-122"/>
              </a:rPr>
              <a:t>1992</a:t>
            </a:r>
            <a:r>
              <a:rPr lang="zh-CN" altLang="en-US" sz="2000" dirty="0">
                <a:latin typeface="楷体" panose="02010609060101010101" pitchFamily="49" charset="-122"/>
                <a:ea typeface="楷体" panose="02010609060101010101" pitchFamily="49" charset="-122"/>
              </a:rPr>
              <a:t>年中共十四大才确立</a:t>
            </a:r>
            <a:r>
              <a:rPr lang="zh-CN" altLang="en-US" b="1"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应是提出建立</a:t>
            </a:r>
            <a:r>
              <a:rPr lang="zh-CN" altLang="en-US" b="1" dirty="0">
                <a:latin typeface="楷体" panose="02010609060101010101" pitchFamily="49" charset="-122"/>
                <a:ea typeface="楷体" panose="02010609060101010101" pitchFamily="49" charset="-122"/>
              </a:rPr>
              <a:t>）</a:t>
            </a:r>
            <a:r>
              <a:rPr lang="zh-CN" altLang="en-US" sz="2000" dirty="0">
                <a:latin typeface="楷体" panose="02010609060101010101" pitchFamily="49" charset="-122"/>
                <a:ea typeface="楷体" panose="02010609060101010101" pitchFamily="49" charset="-122"/>
              </a:rPr>
              <a:t>市场经济体制（的目标）。【这也是比赛的缺憾】</a:t>
            </a:r>
            <a:endParaRPr lang="en-US" altLang="zh-CN" sz="2000" dirty="0">
              <a:latin typeface="楷体" panose="02010609060101010101" pitchFamily="49" charset="-122"/>
              <a:ea typeface="楷体" panose="02010609060101010101" pitchFamily="49" charset="-122"/>
            </a:endParaRPr>
          </a:p>
          <a:p>
            <a:pPr algn="just">
              <a:lnSpc>
                <a:spcPct val="150000"/>
              </a:lnSpc>
            </a:pPr>
            <a:r>
              <a:rPr lang="en-US" altLang="zh-CN" sz="2000" dirty="0">
                <a:latin typeface="楷体" panose="02010609060101010101" pitchFamily="49" charset="-122"/>
                <a:ea typeface="楷体" panose="02010609060101010101" pitchFamily="49" charset="-122"/>
              </a:rPr>
              <a:t>    2. C</a:t>
            </a:r>
            <a:r>
              <a:rPr lang="zh-CN" altLang="en-US" sz="2000" dirty="0">
                <a:latin typeface="楷体" panose="02010609060101010101" pitchFamily="49" charset="-122"/>
                <a:ea typeface="楷体" panose="02010609060101010101" pitchFamily="49" charset="-122"/>
              </a:rPr>
              <a:t>选项“医疗卫生体系的形成”与题目无关，医疗体系并不是导致社会保障改革的主要因素。</a:t>
            </a:r>
            <a:endParaRPr lang="zh-CN" altLang="en-US" sz="2000" dirty="0">
              <a:latin typeface="楷体" panose="02010609060101010101" pitchFamily="49" charset="-122"/>
              <a:ea typeface="楷体" panose="02010609060101010101" pitchFamily="49" charset="-122"/>
            </a:endParaRPr>
          </a:p>
          <a:p>
            <a:pPr algn="just">
              <a:lnSpc>
                <a:spcPct val="150000"/>
              </a:lnSpc>
            </a:pPr>
            <a:r>
              <a:rPr lang="en-US" altLang="zh-CN" sz="2000" dirty="0">
                <a:latin typeface="楷体" panose="02010609060101010101" pitchFamily="49" charset="-122"/>
                <a:ea typeface="楷体" panose="02010609060101010101" pitchFamily="49" charset="-122"/>
              </a:rPr>
              <a:t>    3. D</a:t>
            </a:r>
            <a:r>
              <a:rPr lang="zh-CN" altLang="en-US" sz="2000" dirty="0">
                <a:latin typeface="楷体" panose="02010609060101010101" pitchFamily="49" charset="-122"/>
                <a:ea typeface="楷体" panose="02010609060101010101" pitchFamily="49" charset="-122"/>
              </a:rPr>
              <a:t>选项“乡镇企业的大量涌现”与社会保障改革的关系不大。</a:t>
            </a:r>
            <a:endParaRPr lang="zh-CN" altLang="en-US" sz="2000"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4" end="4"/>
                                            </p:txEl>
                                          </p:spTgt>
                                        </p:tgtEl>
                                        <p:attrNameLst>
                                          <p:attrName>style.visibility</p:attrName>
                                        </p:attrNameLst>
                                      </p:cBhvr>
                                      <p:to>
                                        <p:strVal val="visible"/>
                                      </p:to>
                                    </p:set>
                                    <p:animEffect transition="in" filter="fade">
                                      <p:cBhvr>
                                        <p:cTn id="2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1"/>
          <a:srcRect l="3508"/>
          <a:stretch>
            <a:fillRect/>
          </a:stretch>
        </p:blipFill>
        <p:spPr>
          <a:xfrm>
            <a:off x="0" y="0"/>
            <a:ext cx="9944986" cy="6870995"/>
          </a:xfrm>
          <a:prstGeom prst="rect">
            <a:avLst/>
          </a:prstGeom>
        </p:spPr>
      </p:pic>
      <p:sp>
        <p:nvSpPr>
          <p:cNvPr id="3" name="文本框 2"/>
          <p:cNvSpPr txBox="1"/>
          <p:nvPr/>
        </p:nvSpPr>
        <p:spPr>
          <a:xfrm>
            <a:off x="5493489" y="704650"/>
            <a:ext cx="6096000" cy="2239074"/>
          </a:xfrm>
          <a:prstGeom prst="rect">
            <a:avLst/>
          </a:prstGeom>
          <a:noFill/>
        </p:spPr>
        <p:txBody>
          <a:bodyPr wrap="square">
            <a:spAutoFit/>
          </a:bodyPr>
          <a:lstStyle/>
          <a:p>
            <a:pPr algn="just">
              <a:lnSpc>
                <a:spcPct val="150000"/>
              </a:lnSpc>
            </a:pPr>
            <a:r>
              <a:rPr lang="zh-CN" altLang="en-US" sz="3200" dirty="0">
                <a:latin typeface="黑体" panose="02010609060101010101" pitchFamily="49" charset="-122"/>
                <a:ea typeface="黑体" panose="02010609060101010101" pitchFamily="49" charset="-122"/>
              </a:rPr>
              <a:t>某中学某班级错误率接近</a:t>
            </a:r>
            <a:r>
              <a:rPr lang="en-US" altLang="zh-CN" sz="6600" dirty="0">
                <a:solidFill>
                  <a:srgbClr val="E97132"/>
                </a:solidFill>
                <a:latin typeface="黑体" panose="02010609060101010101" pitchFamily="49" charset="-122"/>
                <a:ea typeface="黑体" panose="02010609060101010101" pitchFamily="49" charset="-122"/>
              </a:rPr>
              <a:t>20%</a:t>
            </a:r>
            <a:r>
              <a:rPr lang="zh-CN" altLang="en-US" sz="3200" dirty="0">
                <a:latin typeface="黑体" panose="02010609060101010101" pitchFamily="49" charset="-122"/>
                <a:ea typeface="黑体" panose="02010609060101010101" pitchFamily="49" charset="-122"/>
              </a:rPr>
              <a:t>，且错误学生几乎百分百选择</a:t>
            </a:r>
            <a:r>
              <a:rPr lang="en-US" altLang="zh-CN" sz="3200" dirty="0">
                <a:latin typeface="黑体" panose="02010609060101010101" pitchFamily="49" charset="-122"/>
                <a:ea typeface="黑体" panose="02010609060101010101" pitchFamily="49" charset="-122"/>
              </a:rPr>
              <a:t>D</a:t>
            </a:r>
            <a:r>
              <a:rPr lang="zh-CN" altLang="en-US" sz="3200" dirty="0">
                <a:latin typeface="黑体" panose="02010609060101010101" pitchFamily="49" charset="-122"/>
                <a:ea typeface="黑体" panose="02010609060101010101" pitchFamily="49" charset="-122"/>
              </a:rPr>
              <a:t>。</a:t>
            </a:r>
            <a:endParaRPr lang="zh-CN" altLang="en-US" sz="3200" dirty="0">
              <a:latin typeface="黑体" panose="02010609060101010101" pitchFamily="49" charset="-122"/>
              <a:ea typeface="黑体" panose="02010609060101010101" pitchFamily="49" charset="-122"/>
            </a:endParaRPr>
          </a:p>
        </p:txBody>
      </p:sp>
    </p:spTree>
  </p:cSld>
  <p:clrMapOvr>
    <a:masterClrMapping/>
  </p:clrMapOvr>
</p:sld>
</file>

<file path=ppt/tags/tag1.xml><?xml version="1.0" encoding="utf-8"?>
<p:tagLst xmlns:p="http://schemas.openxmlformats.org/presentationml/2006/main">
  <p:tag name="commondata" val="eyJoZGlkIjoiMzEwNTM5NzYwMDRjMzkwZTVkZjY2ODkwMGIxNGU0OTUifQ=="/>
  <p:tag name="KSO_WM_SCREEN_THEME_FLAG" val="Dlrq25wU2PGuGg5bbmjbDJ/CzMxZzwduGd+IlkBW3rbe6Ytlt4cxk9VitvlnX58QsXiHyg88/Rmmx/0lhmL5/ue/0k/yGDz2QUw6xggTeYg="/>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7213</Words>
  <PresentationFormat>宽屏</PresentationFormat>
  <Paragraphs>582</Paragraphs>
  <Slides>38</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38</vt:i4>
      </vt:variant>
    </vt:vector>
  </HeadingPairs>
  <TitlesOfParts>
    <vt:vector size="50" baseType="lpstr">
      <vt:lpstr>Arial</vt:lpstr>
      <vt:lpstr>宋体</vt:lpstr>
      <vt:lpstr>Wingdings</vt:lpstr>
      <vt:lpstr>黑体</vt:lpstr>
      <vt:lpstr>楷体</vt:lpstr>
      <vt:lpstr>Times New Roman</vt:lpstr>
      <vt:lpstr>等线</vt:lpstr>
      <vt:lpstr>微软雅黑</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2024-09-14T06:50:00Z</dcterms:created>
  <dcterms:modified xsi:type="dcterms:W3CDTF">2024-10-22T14:27:28Z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305B1AD4BB8F493BBBB87E91E10D79F0_12</vt:lpwstr>
  </property>
  <property fmtid="{D5CDD505-2E9C-101B-9397-08002B2CF9AE}" pid="3" name="KSOProductBuildVer">
    <vt:lpwstr>2052-12.1.0.18608</vt:lpwstr>
  </property>
</Properties>
</file>