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444" r:id="rId3"/>
    <p:sldId id="2447" r:id="rId4"/>
    <p:sldId id="2449" r:id="rId6"/>
    <p:sldId id="2451" r:id="rId7"/>
    <p:sldId id="2453" r:id="rId8"/>
    <p:sldId id="2452" r:id="rId9"/>
    <p:sldId id="2454" r:id="rId10"/>
    <p:sldId id="2470" r:id="rId11"/>
    <p:sldId id="2473" r:id="rId12"/>
    <p:sldId id="2455" r:id="rId13"/>
    <p:sldId id="2458" r:id="rId14"/>
    <p:sldId id="2459" r:id="rId15"/>
    <p:sldId id="2460" r:id="rId16"/>
    <p:sldId id="2462" r:id="rId17"/>
    <p:sldId id="2463" r:id="rId18"/>
    <p:sldId id="2471" r:id="rId19"/>
    <p:sldId id="2464" r:id="rId20"/>
    <p:sldId id="2465" r:id="rId21"/>
    <p:sldId id="2466" r:id="rId22"/>
    <p:sldId id="2467" r:id="rId23"/>
    <p:sldId id="2472" r:id="rId24"/>
    <p:sldId id="2468" r:id="rId25"/>
    <p:sldId id="2469" r:id="rId26"/>
  </p:sldIdLst>
  <p:sldSz cx="12192000" cy="6858000"/>
  <p:notesSz cx="9144000" cy="6858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等线" panose="02010600030101010101" pitchFamily="2" charset="-122"/>
      <p:regular r:id="rId36"/>
    </p:embeddedFont>
    <p:embeddedFont>
      <p:font typeface="华文琥珀" panose="02010800040101010101" pitchFamily="2" charset="-122"/>
      <p:regular r:id="rId37"/>
    </p:embeddedFont>
    <p:embeddedFont>
      <p:font typeface="微软雅黑" panose="020B0503020204020204" charset="-122"/>
      <p:regular r:id="rId38"/>
    </p:embeddedFont>
    <p:embeddedFont>
      <p:font typeface="楷体_GB2312" panose="02010609030101010101" pitchFamily="49" charset="-122"/>
      <p:regular r:id="rId39"/>
    </p:embeddedFont>
    <p:embeddedFont>
      <p:font typeface="等线 Light" panose="02010600030101010101" charset="-122"/>
      <p:regular r:id="rId40"/>
    </p:embeddedFont>
  </p:embeddedFontLst>
  <p:custDataLst>
    <p:tags r:id="rId41"/>
  </p:custDataLst>
  <p:defaultTextStyle>
    <a:defPPr>
      <a:defRPr lang="en-US"/>
    </a:defPPr>
    <a:lvl1pPr marL="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alibri" panose="020F0502020204030204"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1803" autoAdjust="0"/>
  </p:normalViewPr>
  <p:slideViewPr>
    <p:cSldViewPr>
      <p:cViewPr>
        <p:scale>
          <a:sx n="100" d="100"/>
          <a:sy n="100" d="100"/>
        </p:scale>
        <p:origin x="0" y="0"/>
      </p:cViewPr>
      <p:guideLst/>
    </p:cSldViewPr>
  </p:slideViewPr>
  <p:notesViewPr>
    <p:cSldViewPr>
      <p:cViewPr varScale="1">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gs" Target="tags/tag22.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8674"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eaLnBrk="1" fontAlgn="auto" hangingPunct="1">
              <a:spcBef>
                <a:spcPct val="0"/>
              </a:spcBef>
              <a:spcAft>
                <a:spcPct val="0"/>
              </a:spcAft>
              <a:defRPr sz="1200">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5" name="Rectangle 3"/>
          <p:cNvSpPr>
            <a:spLocks noGrp="1" noChangeArrowheads="1"/>
          </p:cNvSpPr>
          <p:nvPr>
            <p:ph type="dt"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marL="0" marR="0" lvl="0" indent="0" algn="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6" name="Rectangle 4"/>
          <p:cNvSpPr>
            <a:spLocks noRot="1" noTextEdit="1"/>
          </p:cNvSpPr>
          <p:nvPr>
            <p:ph type="sldImg" idx="2"/>
          </p:nvPr>
        </p:nvSpPr>
        <p:spPr>
          <a:xfrm>
            <a:off x="2286000" y="514350"/>
            <a:ext cx="4572000" cy="2571750"/>
          </a:xfrm>
          <a:prstGeom prst="rect">
            <a:avLst/>
          </a:prstGeom>
          <a:noFill/>
          <a:ln>
            <a:solidFill>
              <a:prstClr val="black"/>
            </a:solidFill>
            <a:miter lim="800000"/>
          </a:ln>
        </p:spPr>
      </p:sp>
      <p:sp>
        <p:nvSpPr>
          <p:cNvPr id="28677" name="Rectangle 5"/>
          <p:cNvSpPr>
            <a:spLocks noGrp="1" noChangeArrowheads="1"/>
          </p:cNvSpPr>
          <p:nvPr>
            <p:ph type="body" sz="quarter" idx="3"/>
          </p:nvPr>
        </p:nvSpPr>
        <p:spPr bwMode="auto">
          <a:xfrm>
            <a:off x="914400" y="3257550"/>
            <a:ext cx="7315200" cy="30861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8" name="Rectangle 6"/>
          <p:cNvSpPr>
            <a:spLocks noGrp="1" noChangeArrowheads="1"/>
          </p:cNvSpPr>
          <p:nvPr>
            <p:ph type="ftr" sz="quarter" idx="4"/>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eaLnBrk="1" fontAlgn="auto" hangingPunct="1">
              <a:spcBef>
                <a:spcPct val="0"/>
              </a:spcBef>
              <a:spcAft>
                <a:spcPct val="0"/>
              </a:spcAft>
              <a:defRPr sz="1200">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mn-ea"/>
              <a:cs typeface="+mn-cs"/>
            </a:endParaRPr>
          </a:p>
        </p:txBody>
      </p:sp>
      <p:sp>
        <p:nvSpPr>
          <p:cNvPr id="28679" name="Rectangle 7"/>
          <p:cNvSpPr>
            <a:spLocks noGrp="1" noChangeArrowheads="1"/>
          </p:cNvSpPr>
          <p:nvPr>
            <p:ph type="sldNum" sz="quarter" idx="5"/>
          </p:nvPr>
        </p:nvSpPr>
        <p:spPr bwMode="auto">
          <a:xfrm>
            <a:off x="5180013" y="6513513"/>
            <a:ext cx="3962400" cy="342900"/>
          </a:xfrm>
          <a:prstGeom prst="rect">
            <a:avLst/>
          </a:prstGeom>
          <a:noFill/>
          <a:ln>
            <a:noFill/>
          </a:ln>
          <a:effectLst/>
        </p:spPr>
        <p:txBody>
          <a:bodyPr numCol="1" anchor="b"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chemeClr val="tx1"/>
                </a:solidFill>
                <a:latin typeface="等线" panose="02010600030101010101" pitchFamily="2" charset="-122"/>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CCE87897-16F0-4902-91E3-99E339E7B0D6}"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idx="2"/>
          </p:nvPr>
        </p:nvSpPr>
        <p:spPr>
          <a:xfrm>
            <a:off x="2286000" y="514350"/>
            <a:ext cx="4572000" cy="2571750"/>
          </a:xfrm>
          <a:noFill/>
          <a:ln>
            <a:miter lim="800000"/>
          </a:ln>
        </p:spPr>
      </p:sp>
      <p:sp>
        <p:nvSpPr>
          <p:cNvPr id="2969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2970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D9E87720-1A18-47DC-AC5F-217D7B07E9E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idx="2"/>
          </p:nvPr>
        </p:nvSpPr>
        <p:spPr>
          <a:xfrm>
            <a:off x="2286000" y="514350"/>
            <a:ext cx="4572000" cy="2571750"/>
          </a:xfrm>
          <a:noFill/>
          <a:ln>
            <a:miter lim="800000"/>
          </a:ln>
        </p:spPr>
      </p:sp>
      <p:sp>
        <p:nvSpPr>
          <p:cNvPr id="38915"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8916"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2C0D2DE6-9596-43AC-8558-828C3BFCFDE1}"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idx="2"/>
          </p:nvPr>
        </p:nvSpPr>
        <p:spPr>
          <a:xfrm>
            <a:off x="2286000" y="514350"/>
            <a:ext cx="4572000" cy="2571750"/>
          </a:xfrm>
          <a:noFill/>
          <a:ln>
            <a:miter lim="800000"/>
          </a:ln>
        </p:spPr>
      </p:sp>
      <p:sp>
        <p:nvSpPr>
          <p:cNvPr id="3993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994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058D97EA-EC62-40F7-900D-E50882333BE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idx="2"/>
          </p:nvPr>
        </p:nvSpPr>
        <p:spPr>
          <a:xfrm>
            <a:off x="2286000" y="514350"/>
            <a:ext cx="4572000" cy="2571750"/>
          </a:xfrm>
          <a:noFill/>
          <a:ln>
            <a:miter lim="800000"/>
          </a:ln>
        </p:spPr>
      </p:sp>
      <p:sp>
        <p:nvSpPr>
          <p:cNvPr id="30723"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0724"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F6354FD7-9F1F-4731-A04B-717AA75C67DD}"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idx="2"/>
          </p:nvPr>
        </p:nvSpPr>
        <p:spPr>
          <a:xfrm>
            <a:off x="2286000" y="514350"/>
            <a:ext cx="4572000" cy="2571750"/>
          </a:xfrm>
          <a:noFill/>
          <a:ln>
            <a:miter lim="800000"/>
          </a:ln>
        </p:spPr>
      </p:sp>
      <p:sp>
        <p:nvSpPr>
          <p:cNvPr id="31747"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1748"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54550532-59A4-489C-87C3-C49683344F79}"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idx="2"/>
          </p:nvPr>
        </p:nvSpPr>
        <p:spPr>
          <a:xfrm>
            <a:off x="2286000" y="514350"/>
            <a:ext cx="4572000" cy="2571750"/>
          </a:xfrm>
          <a:noFill/>
          <a:ln>
            <a:miter lim="800000"/>
          </a:ln>
        </p:spPr>
      </p:sp>
      <p:sp>
        <p:nvSpPr>
          <p:cNvPr id="32771"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2772"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629BA9E4-2996-4347-A4DE-A0A238D6576A}"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idx="2"/>
          </p:nvPr>
        </p:nvSpPr>
        <p:spPr>
          <a:xfrm>
            <a:off x="2286000" y="514350"/>
            <a:ext cx="4572000" cy="2571750"/>
          </a:xfrm>
          <a:noFill/>
          <a:ln>
            <a:miter lim="800000"/>
          </a:ln>
        </p:spPr>
      </p:sp>
      <p:sp>
        <p:nvSpPr>
          <p:cNvPr id="33795"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3796"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1CD9F55C-2077-4093-B9A6-4F00D3DAD8F6}"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idx="2"/>
          </p:nvPr>
        </p:nvSpPr>
        <p:spPr>
          <a:xfrm>
            <a:off x="2286000" y="514350"/>
            <a:ext cx="4572000" cy="2571750"/>
          </a:xfrm>
          <a:noFill/>
          <a:ln>
            <a:miter lim="800000"/>
          </a:ln>
        </p:spPr>
      </p:sp>
      <p:sp>
        <p:nvSpPr>
          <p:cNvPr id="34819"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4820"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366D817F-287E-47D5-9A64-7D8C58A758A9}"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idx="2"/>
          </p:nvPr>
        </p:nvSpPr>
        <p:spPr>
          <a:xfrm>
            <a:off x="2286000" y="514350"/>
            <a:ext cx="4572000" cy="2571750"/>
          </a:xfrm>
          <a:noFill/>
          <a:ln>
            <a:miter lim="800000"/>
          </a:ln>
        </p:spPr>
      </p:sp>
      <p:sp>
        <p:nvSpPr>
          <p:cNvPr id="35843"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5844"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A7EC4AAA-4686-430B-ABFB-ED767EF15F1E}"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idx="2"/>
          </p:nvPr>
        </p:nvSpPr>
        <p:spPr>
          <a:xfrm>
            <a:off x="2286000" y="514350"/>
            <a:ext cx="4572000" cy="2571750"/>
          </a:xfrm>
          <a:noFill/>
          <a:ln>
            <a:miter lim="800000"/>
          </a:ln>
        </p:spPr>
      </p:sp>
      <p:sp>
        <p:nvSpPr>
          <p:cNvPr id="36867"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6868"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26C8F7B1-EA27-406E-A287-2B567D9AE5F4}"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idx="2"/>
          </p:nvPr>
        </p:nvSpPr>
        <p:spPr>
          <a:xfrm>
            <a:off x="2286000" y="514350"/>
            <a:ext cx="4572000" cy="2571750"/>
          </a:xfrm>
          <a:noFill/>
          <a:ln>
            <a:miter lim="800000"/>
          </a:ln>
        </p:spPr>
      </p:sp>
      <p:sp>
        <p:nvSpPr>
          <p:cNvPr id="37891" name="备注占位符 2"/>
          <p:cNvSpPr>
            <a:spLocks noGrp="1"/>
          </p:cNvSpPr>
          <p:nvPr>
            <p:ph type="body" idx="3"/>
          </p:nvPr>
        </p:nvSpPr>
        <p:spPr>
          <a:xfrm>
            <a:off x="914400" y="3257550"/>
            <a:ext cx="7315200" cy="30861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panose="020B0604020202020204"/>
                <a:ea typeface="宋体" panose="02010600030101010101" pitchFamily="2" charset="-122"/>
              </a:defRPr>
            </a:lvl5pPr>
          </a:lstStyle>
          <a:p>
            <a:pPr marL="0" indent="0"/>
          </a:p>
        </p:txBody>
      </p:sp>
      <p:sp>
        <p:nvSpPr>
          <p:cNvPr id="37892" name="灯片编号占位符 3"/>
          <p:cNvSpPr>
            <a:spLocks noGrp="1"/>
          </p:cNvSpPr>
          <p:nvPr>
            <p:ph type="sldNum"/>
          </p:nvPr>
        </p:nvSpPr>
        <p:spPr>
          <a:xfrm>
            <a:off x="5180013" y="6513513"/>
            <a:ext cx="3962400" cy="342900"/>
          </a:xfrm>
          <a:prstGeom prst="rect">
            <a:avLst/>
          </a:prstGeom>
          <a:noFill/>
          <a:ln>
            <a:noFill/>
            <a:miter lim="800000"/>
          </a:ln>
        </p:spPr>
        <p:txBody>
          <a:bodyPr anchor="b"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9DEF0AA6-2DBD-4933-8A88-FA626BADE6BF}" type="slidenum">
              <a:rPr lang="en-US" altLang="zh-CN" sz="1200">
                <a:latin typeface="等线" panose="02010600030101010101" pitchFamily="2" charset="-122"/>
                <a:ea typeface="等线" panose="02010600030101010101" pitchFamily="2" charset="-122"/>
              </a:rPr>
            </a:fld>
            <a:endParaRPr lang="en-US" altLang="zh-CN" sz="1200">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7"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Ovr>
    <a:masterClrMapping/>
  </p:clrMapOvr>
  <p:transition spd="slow">
    <p:split orient="vert"/>
  </p:transition>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9.xml" Id="rId9" /><Relationship Type="http://schemas.openxmlformats.org/officeDocument/2006/relationships/slideLayout" Target="../slideLayouts/slideLayout8.xml" Id="rId8" /><Relationship Type="http://schemas.openxmlformats.org/officeDocument/2006/relationships/slideLayout" Target="../slideLayouts/slideLayout7.xml" Id="rId7" /><Relationship Type="http://schemas.openxmlformats.org/officeDocument/2006/relationships/slideLayout" Target="../slideLayouts/slideLayout6.xml" Id="rId6" /><Relationship Type="http://schemas.openxmlformats.org/officeDocument/2006/relationships/slideLayout" Target="../slideLayouts/slideLayout5.xml" Id="rId5" /><Relationship Type="http://schemas.openxmlformats.org/officeDocument/2006/relationships/slideLayout" Target="../slideLayouts/slideLayout4.xml" Id="rId4" /><Relationship Type="http://schemas.openxmlformats.org/officeDocument/2006/relationships/slideLayout" Target="../slideLayouts/slideLayout3.xml" Id="rId3" /><Relationship Type="http://schemas.openxmlformats.org/officeDocument/2006/relationships/slideLayout" Target="../slideLayouts/slideLayout2.xml" Id="rId2" /><Relationship Type="http://schemas.openxmlformats.org/officeDocument/2006/relationships/theme" Target="../theme/theme1.xml" Id="rId15" /><Relationship Type="http://schemas.openxmlformats.org/officeDocument/2006/relationships/image" Target="../media/image1.jpeg" Id="rId12" /><Relationship Type="http://schemas.openxmlformats.org/officeDocument/2006/relationships/slideLayout" Target="../slideLayouts/slideLayout11.xml" Id="rId11" /><Relationship Type="http://schemas.openxmlformats.org/officeDocument/2006/relationships/slideLayout" Target="../slideLayouts/slideLayout10.xml" Id="rId10" /><Relationship Type="http://schemas.openxmlformats.org/officeDocument/2006/relationships/slideLayout" Target="../slideLayouts/slideLayout1.xml" Id="rId1" /></Relationships>
</file>

<file path=ppt/slideMasters/slideMaster1.xml><?xml version="1.0" encoding="utf-8"?>
<p:sldMaster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a:noFill/>
            <a:miter lim="800000"/>
          </a:ln>
        </p:spPr>
        <p:txBody>
          <a:bodyPr anchor="ctr" anchorCtr="0">
            <a:noAutofit/>
          </a:bodyPr>
          <a:lstStyle>
            <a:lvl1pPr marL="0" indent="0" algn="l" defTabSz="914400" rtl="0" eaLnBrk="0" fontAlgn="base" hangingPunct="0">
              <a:lnSpc>
                <a:spcPct val="90000"/>
              </a:lnSpc>
              <a:spcBef>
                <a:spcPct val="0"/>
              </a:spcBef>
              <a:spcAft>
                <a:spcPct val="0"/>
              </a:spcAft>
              <a:buClrTx/>
              <a:buSzTx/>
              <a:buFontTx/>
              <a:buNone/>
              <a:defRPr kumimoji="0" lang="en-US" altLang="en-US" sz="4400" b="0" i="0" u="none" kern="1200" baseline="0">
                <a:solidFill>
                  <a:schemeClr val="tx1"/>
                </a:solidFill>
                <a:latin typeface="Calibri Light" panose="020F0302020204030204" pitchFamily="34" charset="0"/>
                <a:ea typeface="+mj-ea"/>
                <a:cs typeface="+mj-cs"/>
              </a:defRPr>
            </a:lvl1pPr>
          </a:lstStyle>
          <a:p>
            <a:pPr lvl="0"/>
            <a:r>
              <a:t>单击此处编辑母版标题样式</a:t>
            </a:r>
          </a:p>
        </p:txBody>
      </p:sp>
      <p:sp>
        <p:nvSpPr>
          <p:cNvPr id="1027" name="Text Placeholder 2"/>
          <p:cNvSpPr>
            <a:spLocks noGrp="1"/>
          </p:cNvSpPr>
          <p:nvPr>
            <p:ph type="body" idx="1"/>
          </p:nvPr>
        </p:nvSpPr>
        <p:spPr>
          <a:xfrm>
            <a:off x="838200" y="1825625"/>
            <a:ext cx="10515600" cy="4351338"/>
          </a:xfrm>
          <a:prstGeom prst="rect">
            <a:avLst/>
          </a:prstGeom>
          <a:noFill/>
          <a:ln>
            <a:noFill/>
            <a:miter lim="800000"/>
          </a:ln>
        </p:spPr>
        <p:txBody>
          <a:bodyPr>
            <a:noAutofit/>
          </a:bodyPr>
          <a:lstStyle>
            <a:lvl1pPr marL="228600" indent="-228600" algn="l" defTabSz="914400" rtl="0" eaLnBrk="0" fontAlgn="base" hangingPunct="0">
              <a:lnSpc>
                <a:spcPct val="90000"/>
              </a:lnSpc>
              <a:spcBef>
                <a:spcPts val="1000"/>
              </a:spcBef>
              <a:spcAft>
                <a:spcPct val="0"/>
              </a:spcAft>
              <a:buClrTx/>
              <a:buSzTx/>
              <a:buFont typeface="Arial" panose="020B0604020202020204"/>
              <a:buChar char="•"/>
              <a:defRPr kumimoji="0" lang="en-US" altLang="en-US" sz="2800" b="0" i="0" u="none" kern="1200" baseline="0">
                <a:solidFill>
                  <a:schemeClr val="tx1"/>
                </a:solidFill>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400" b="0" i="0" u="none" kern="1200" baseline="0">
                <a:solidFill>
                  <a:schemeClr val="tx1"/>
                </a:solidFill>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lvl="0"/>
            <a:r>
              <a:t>单击此处编辑母版文本样式</a:t>
            </a:r>
          </a:p>
          <a:p>
            <a:pPr lvl="1"/>
            <a:r>
              <a:t>二级</a:t>
            </a:r>
          </a:p>
          <a:p>
            <a:pPr lvl="2"/>
            <a:r>
              <a:t>三级</a:t>
            </a:r>
          </a:p>
          <a:p>
            <a:pPr lvl="3"/>
            <a:r>
              <a:t>四级</a:t>
            </a:r>
          </a:p>
          <a:p>
            <a:pPr lvl="4"/>
            <a:r>
              <a:t>五级</a:t>
            </a:r>
          </a:p>
        </p:txBody>
      </p:sp>
      <p:sp>
        <p:nvSpPr>
          <p:cNvPr id="102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2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30" name="Slide Number Placeholder 5"/>
          <p:cNvSpPr>
            <a:spLocks noGrp="1"/>
          </p:cNvSpPr>
          <p:nvPr>
            <p:ph type="sldNum" sz="quarter" idx="4"/>
          </p:nvPr>
        </p:nvSpPr>
        <p:spPr>
          <a:xfrm>
            <a:off x="8610600" y="6356350"/>
            <a:ext cx="2743200" cy="365125"/>
          </a:xfrm>
          <a:prstGeom prst="rect">
            <a:avLst/>
          </a:prstGeom>
        </p:spPr>
        <p:txBody>
          <a:bodyPr numCol="1" anchor="ctr" anchorCtr="0" compatLnSpc="1">
            <a:noAutofit/>
          </a:bodyPr>
          <a:lstStyle>
            <a:defPPr>
              <a:defRPr lang="en-US"/>
            </a:defPPr>
            <a:lvl1pPr marL="0" indent="0" algn="r" defTabSz="457200" rtl="0" eaLnBrk="1" fontAlgn="base" hangingPunct="1">
              <a:lnSpc>
                <a:spcPct val="100000"/>
              </a:lnSpc>
              <a:spcBef>
                <a:spcPct val="0"/>
              </a:spcBef>
              <a:spcAft>
                <a:spcPct val="0"/>
              </a:spcAft>
              <a:buClrTx/>
              <a:buSzTx/>
              <a:buFontTx/>
              <a:buNone/>
              <a:defRPr kumimoji="0" lang="en-US" altLang="en-US" sz="1200" b="0" i="0" u="none" baseline="0">
                <a:solidFill>
                  <a:srgbClr val="898989"/>
                </a:solidFill>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r" eaLnBrk="1" hangingPunct="1"/>
            <a:fld id="{77611D7B-0416-4A67-AE7A-6EA1314D6D2B}" type="slidenum">
              <a:rPr lang="en-US" altLang="zh-CN" sz="1200">
                <a:solidFill>
                  <a:srgbClr val="898989"/>
                </a:solidFill>
                <a:ea typeface="等线" panose="02010600030101010101" pitchFamily="2" charset="-122"/>
              </a:rPr>
            </a:fld>
            <a:endParaRPr lang="en-US" altLang="zh-CN" sz="1200">
              <a:solidFill>
                <a:srgbClr val="898989"/>
              </a:solidFill>
              <a:ea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marL="0" indent="0" algn="l" defTabSz="914400" rtl="0" eaLnBrk="0" fontAlgn="base" hangingPunct="0">
        <a:lnSpc>
          <a:spcPct val="90000"/>
        </a:lnSpc>
        <a:spcBef>
          <a:spcPct val="0"/>
        </a:spcBef>
        <a:spcAft>
          <a:spcPct val="0"/>
        </a:spcAft>
        <a:buClrTx/>
        <a:buSzTx/>
        <a:buFontTx/>
        <a:buNone/>
        <a:defRPr kumimoji="0" sz="4400" b="0" i="0" u="none" kern="1200" baseline="0">
          <a:solidFill>
            <a:schemeClr val="tx1"/>
          </a:solidFill>
          <a:effectLst/>
          <a:latin typeface="Calibri Light" panose="020F0302020204030204" pitchFamily="34" charset="0"/>
          <a:ea typeface="+mj-ea"/>
          <a:cs typeface="+mj-cs"/>
        </a:defRPr>
      </a:lvl1pPr>
    </p:titleStyle>
    <p:bodyStyle>
      <a:lvl1pPr marL="228600" indent="-228600" algn="l" defTabSz="914400" rtl="0" eaLnBrk="0" fontAlgn="base" hangingPunct="0">
        <a:lnSpc>
          <a:spcPct val="90000"/>
        </a:lnSpc>
        <a:spcBef>
          <a:spcPts val="1000"/>
        </a:spcBef>
        <a:spcAft>
          <a:spcPct val="0"/>
        </a:spcAft>
        <a:buClrTx/>
        <a:buSzTx/>
        <a:buFont typeface="Arial" panose="020B0604020202020204"/>
        <a:buChar char="•"/>
        <a:defRPr kumimoji="0" sz="2800" b="0" i="0" u="none" kern="1200" baseline="0">
          <a:solidFill>
            <a:schemeClr val="tx1"/>
          </a:solidFill>
          <a:effectLst/>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a:buChar char="•"/>
        <a:defRPr kumimoji="0" sz="2400" b="0" i="0" u="none" kern="1200" baseline="0">
          <a:solidFill>
            <a:schemeClr val="tx1"/>
          </a:solidFill>
          <a:effectLst/>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a:buChar char="•"/>
        <a:defRPr kumimoji="0" sz="20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7.png"/></Relationships>
</file>

<file path=ppt/slides/_rels/slide23.xml.rels>&#65279;<?xml version="1.0" encoding="utf-8"?><Relationships xmlns="http://schemas.openxmlformats.org/package/2006/relationships"><Relationship Type="http://schemas.openxmlformats.org/officeDocument/2006/relationships/slideLayout" Target="../slideLayouts/slideLayout7.xml" Id="rId3" /><Relationship Type="http://schemas.openxmlformats.org/officeDocument/2006/relationships/image" Target="../media/image8.png" Id="rId1" /></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050" name="矩形 3"/>
          <p:cNvSpPr/>
          <p:nvPr/>
        </p:nvSpPr>
        <p:spPr>
          <a:xfrm rot="180000">
            <a:off x="-122237" y="2716213"/>
            <a:ext cx="12436475" cy="2230437"/>
          </a:xfrm>
          <a:prstGeom prst="rect">
            <a:avLst/>
          </a:prstGeom>
          <a:blipFill rotWithShape="1">
            <a:blip r:embed="rId2">
              <a:alphaModFix amt="72000"/>
            </a:blip>
            <a:stretch>
              <a:fillRect/>
            </a:stretch>
          </a:blipFill>
          <a:ln w="12700">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marR="0" lvl="0" indent="0" algn="ctr"/>
            <a:endParaRPr lang="zh-CN" altLang="en-US">
              <a:solidFill>
                <a:srgbClr val="FFFFFF"/>
              </a:solidFill>
              <a:ea typeface="等线" panose="02010600030101010101" pitchFamily="2" charset="-122"/>
            </a:endParaRPr>
          </a:p>
        </p:txBody>
      </p:sp>
      <p:sp>
        <p:nvSpPr>
          <p:cNvPr id="2051" name="TextBox 14"/>
          <p:cNvSpPr txBox="1"/>
          <p:nvPr/>
        </p:nvSpPr>
        <p:spPr bwMode="auto">
          <a:xfrm>
            <a:off x="457200" y="3003273"/>
            <a:ext cx="11734800" cy="1508105"/>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chemeClr val="tx1"/>
                  </a:solidFill>
                </a:ln>
                <a:solidFill>
                  <a:srgbClr val="F6B590"/>
                </a:solidFill>
                <a:latin typeface="华文琥珀" panose="02010800040101010101" pitchFamily="2" charset="-122"/>
                <a:ea typeface="华文琥珀"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8000" b="0" i="0" u="none" strike="noStrike" kern="1200" cap="none" spc="0" normalizeH="0" baseline="0" noProof="0">
                <a:ln w="3175">
                  <a:solidFill>
                    <a:schemeClr val="tx1"/>
                  </a:solidFill>
                </a:ln>
                <a:solidFill>
                  <a:srgbClr val="F6B590"/>
                </a:solidFill>
                <a:effectLst/>
                <a:uLnTx/>
                <a:uFillTx/>
                <a:latin typeface="华文琥珀" panose="02010800040101010101" pitchFamily="2" charset="-122"/>
                <a:ea typeface="华文琥珀" panose="02010800040101010101" pitchFamily="2" charset="-122"/>
                <a:cs typeface="+mn-ea"/>
                <a:sym typeface="+mn-lt"/>
              </a:rPr>
              <a:t>历史选择题的解题技巧</a:t>
            </a:r>
            <a:endParaRPr kumimoji="0" lang="en-US" altLang="zh-CN" sz="8000" b="0" i="0" u="none" strike="noStrike" kern="1200" cap="none" spc="0" normalizeH="0" baseline="0" noProof="0">
              <a:ln w="3175">
                <a:solidFill>
                  <a:schemeClr val="tx1"/>
                </a:solidFill>
              </a:ln>
              <a:solidFill>
                <a:srgbClr val="F6B590"/>
              </a:solidFill>
              <a:effectLst/>
              <a:uLnTx/>
              <a:uFillTx/>
              <a:latin typeface="华文琥珀" panose="02010800040101010101" pitchFamily="2" charset="-122"/>
              <a:ea typeface="华文琥珀" panose="0201080004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3315"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3316"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(2021</a:t>
            </a:r>
            <a:r>
              <a:rPr lang="zh-CN" altLang="en-US" sz="3200">
                <a:latin typeface="楷体_GB2312" panose="02010609030101010101" pitchFamily="49" charset="-122"/>
                <a:ea typeface="楷体_GB2312" panose="02010609030101010101" pitchFamily="49" charset="-122"/>
              </a:rPr>
              <a:t>年全国卷</a:t>
            </a:r>
            <a:r>
              <a:rPr lang="en-US" altLang="zh-CN" sz="3200">
                <a:latin typeface="楷体_GB2312" panose="02010609030101010101" pitchFamily="49" charset="-122"/>
                <a:ea typeface="楷体_GB2312" panose="02010609030101010101" pitchFamily="49" charset="-122"/>
              </a:rPr>
              <a:t>Ⅰ)</a:t>
            </a:r>
            <a:r>
              <a:rPr lang="zh-CN" altLang="en-US" sz="3200">
                <a:latin typeface="楷体_GB2312" panose="02010609030101010101" pitchFamily="49" charset="-122"/>
                <a:ea typeface="楷体_GB2312" panose="02010609030101010101" pitchFamily="49" charset="-122"/>
              </a:rPr>
              <a:t>宋代盛行婚姻论财，遭到一些士大夫的批评。南宋理学家张弑认为，“婚姻结好，岂为财物？”甚至表示“治其尤甚者，以正风俗”。还有理学家强调婚姻是“合二姓之好”，上能事先祖，下可继后世。</a:t>
            </a:r>
            <a:r>
              <a:rPr lang="zh-CN" altLang="en-US" sz="3200" u="sng">
                <a:latin typeface="楷体_GB2312" panose="02010609030101010101" pitchFamily="49" charset="-122"/>
                <a:ea typeface="楷体_GB2312" panose="02010609030101010101" pitchFamily="49" charset="-122"/>
              </a:rPr>
              <a:t>这反映了当时理学家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．淡化婚姻中的宗族观念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．意图维护礼教纲常</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．背离政府对民俗的引导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．促成婚姻习俗变革</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3200">
              <a:latin typeface="楷体_GB2312" panose="02010609030101010101" pitchFamily="49" charset="-122"/>
              <a:ea typeface="楷体_GB2312" panose="02010609030101010101" pitchFamily="49" charset="-122"/>
            </a:endParaRPr>
          </a:p>
        </p:txBody>
      </p:sp>
      <p:sp>
        <p:nvSpPr>
          <p:cNvPr id="13317" name="矩形 5"/>
          <p:cNvSpPr/>
          <p:nvPr/>
        </p:nvSpPr>
        <p:spPr>
          <a:xfrm>
            <a:off x="10058400" y="3579813"/>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sp>
        <p:nvSpPr>
          <p:cNvPr id="13318" name="矩形: 圆角 6"/>
          <p:cNvSpPr/>
          <p:nvPr/>
        </p:nvSpPr>
        <p:spPr>
          <a:xfrm>
            <a:off x="3505200" y="1905000"/>
            <a:ext cx="7620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319" name="PA-1022245"/>
          <p:cNvCxnSpPr/>
          <p:nvPr>
            <p:custDataLst>
              <p:tags r:id="rId2"/>
            </p:custDataLst>
          </p:nvPr>
        </p:nvCxnSpPr>
        <p:spPr>
          <a:xfrm>
            <a:off x="4419600" y="2438400"/>
            <a:ext cx="685800" cy="0"/>
          </a:xfrm>
          <a:prstGeom prst="line">
            <a:avLst/>
          </a:prstGeom>
          <a:noFill/>
          <a:ln w="76200" cmpd="dbl">
            <a:solidFill>
              <a:srgbClr val="DD8968"/>
            </a:solidFill>
            <a:miter lim="800000"/>
          </a:ln>
        </p:spPr>
      </p:cxnSp>
      <p:cxnSp>
        <p:nvCxnSpPr>
          <p:cNvPr id="13320" name="PA-1022245"/>
          <p:cNvCxnSpPr/>
          <p:nvPr>
            <p:custDataLst>
              <p:tags r:id="rId3"/>
            </p:custDataLst>
          </p:nvPr>
        </p:nvCxnSpPr>
        <p:spPr>
          <a:xfrm>
            <a:off x="7239000" y="2374900"/>
            <a:ext cx="685800" cy="0"/>
          </a:xfrm>
          <a:prstGeom prst="line">
            <a:avLst/>
          </a:prstGeom>
          <a:noFill/>
          <a:ln w="76200" cmpd="dbl">
            <a:solidFill>
              <a:srgbClr val="DD8968"/>
            </a:solidFill>
            <a:miter lim="800000"/>
          </a:ln>
        </p:spPr>
      </p:cxnSp>
      <p:sp>
        <p:nvSpPr>
          <p:cNvPr id="13321" name="矩形: 圆角 2"/>
          <p:cNvSpPr/>
          <p:nvPr/>
        </p:nvSpPr>
        <p:spPr>
          <a:xfrm>
            <a:off x="247650" y="2590800"/>
            <a:ext cx="3638550" cy="457200"/>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322" name="PA-1022245"/>
          <p:cNvCxnSpPr/>
          <p:nvPr>
            <p:custDataLst>
              <p:tags r:id="rId4"/>
            </p:custDataLst>
          </p:nvPr>
        </p:nvCxnSpPr>
        <p:spPr>
          <a:xfrm>
            <a:off x="9372600" y="3030538"/>
            <a:ext cx="1524000" cy="17462"/>
          </a:xfrm>
          <a:prstGeom prst="line">
            <a:avLst/>
          </a:prstGeom>
          <a:noFill/>
          <a:ln w="76200" cmpd="dbl">
            <a:solidFill>
              <a:srgbClr val="DD8968"/>
            </a:solidFill>
            <a:miter lim="800000"/>
          </a:ln>
        </p:spPr>
      </p:cxnSp>
      <p:sp>
        <p:nvSpPr>
          <p:cNvPr id="13323" name="矩形: 圆角 7"/>
          <p:cNvSpPr/>
          <p:nvPr/>
        </p:nvSpPr>
        <p:spPr>
          <a:xfrm>
            <a:off x="4740275" y="3062288"/>
            <a:ext cx="2955925" cy="517525"/>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1000"/>
                                        <p:tgtEl>
                                          <p:spTgt spid="13317"/>
                                        </p:tgtEl>
                                      </p:cBhvr>
                                    </p:animEffect>
                                    <p:anim calcmode="lin" valueType="num">
                                      <p:cBhvr>
                                        <p:cTn id="8" dur="1000" fill="hold"/>
                                        <p:tgtEl>
                                          <p:spTgt spid="13317"/>
                                        </p:tgtEl>
                                        <p:attrNameLst>
                                          <p:attrName>ppt_x</p:attrName>
                                        </p:attrNameLst>
                                      </p:cBhvr>
                                      <p:tavLst>
                                        <p:tav tm="0">
                                          <p:val>
                                            <p:strVal val="#ppt_x"/>
                                          </p:val>
                                        </p:tav>
                                        <p:tav tm="100000">
                                          <p:val>
                                            <p:strVal val="#ppt_x"/>
                                          </p:val>
                                        </p:tav>
                                      </p:tavLst>
                                    </p:anim>
                                    <p:anim calcmode="lin" valueType="num">
                                      <p:cBhvr>
                                        <p:cTn id="9"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3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434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434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4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三</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转折结构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4343"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转折结构：指句子之间在语意上呈相转逆接的关系，即后面句子不是顺着前面的意思往下说，而是转到了跟顺接意思相反的方面。</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通常后面句子才是说话人所要表达的真正意图</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常见表示转折的关联词：“然而”、“而”、“可是”、“其实”、“虽然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固然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尽管</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但是”等</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2"/>
          <p:cNvSpPr/>
          <p:nvPr/>
        </p:nvSpPr>
        <p:spPr>
          <a:xfrm>
            <a:off x="304800" y="1143000"/>
            <a:ext cx="11582400" cy="51260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例题：</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a:t>
            </a:r>
            <a:r>
              <a:rPr lang="en-US" altLang="zh-CN" sz="3000">
                <a:latin typeface="楷体_GB2312" panose="02010609030101010101" pitchFamily="49" charset="-122"/>
                <a:ea typeface="楷体_GB2312" panose="02010609030101010101" pitchFamily="49" charset="-122"/>
              </a:rPr>
              <a:t>2021</a:t>
            </a:r>
            <a:r>
              <a:rPr lang="zh-CN" altLang="en-US" sz="3000">
                <a:latin typeface="楷体_GB2312" panose="02010609030101010101" pitchFamily="49" charset="-122"/>
                <a:ea typeface="楷体_GB2312" panose="02010609030101010101" pitchFamily="49" charset="-122"/>
              </a:rPr>
              <a:t>年广东卷）鸦片战争后的半个世纪里，洋纱输入最多的是产棉稀少的华南、西南地区，而江南地区输入洋纱要少得多，上海附近的松江地区土布店收购土布时声明“掺和洋纱，概不收买”。</a:t>
            </a:r>
            <a:r>
              <a:rPr lang="zh-CN" altLang="en-US" sz="3000" u="sng">
                <a:latin typeface="楷体_GB2312" panose="02010609030101010101" pitchFamily="49" charset="-122"/>
                <a:ea typeface="楷体_GB2312" panose="02010609030101010101" pitchFamily="49" charset="-122"/>
              </a:rPr>
              <a:t>这说明当时</a:t>
            </a:r>
            <a:endParaRPr lang="zh-CN" altLang="en-US" sz="30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A</a:t>
            </a:r>
            <a:r>
              <a:rPr lang="zh-CN" altLang="en-US" sz="3000">
                <a:latin typeface="楷体_GB2312" panose="02010609030101010101" pitchFamily="49" charset="-122"/>
                <a:ea typeface="楷体_GB2312" panose="02010609030101010101" pitchFamily="49" charset="-122"/>
              </a:rPr>
              <a:t>．自然经济解体的程度沿海超过内地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B</a:t>
            </a:r>
            <a:r>
              <a:rPr lang="zh-CN" altLang="en-US" sz="3000">
                <a:latin typeface="楷体_GB2312" panose="02010609030101010101" pitchFamily="49" charset="-122"/>
                <a:ea typeface="楷体_GB2312" panose="02010609030101010101" pitchFamily="49" charset="-122"/>
              </a:rPr>
              <a:t>．上海尚未成为对外贸易中心</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C</a:t>
            </a:r>
            <a:r>
              <a:rPr lang="zh-CN" altLang="en-US" sz="3000">
                <a:latin typeface="楷体_GB2312" panose="02010609030101010101" pitchFamily="49" charset="-122"/>
                <a:ea typeface="楷体_GB2312" panose="02010609030101010101" pitchFamily="49" charset="-122"/>
              </a:rPr>
              <a:t>．洋纱排挤土纱进程受制于原料成本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D</a:t>
            </a:r>
            <a:r>
              <a:rPr lang="zh-CN" altLang="en-US" sz="3000">
                <a:latin typeface="楷体_GB2312" panose="02010609030101010101" pitchFamily="49" charset="-122"/>
                <a:ea typeface="楷体_GB2312" panose="02010609030101010101" pitchFamily="49" charset="-122"/>
              </a:rPr>
              <a:t>．民族资本主义经济快速发展</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3000">
              <a:latin typeface="楷体_GB2312" panose="02010609030101010101" pitchFamily="49" charset="-122"/>
              <a:ea typeface="楷体_GB2312" panose="02010609030101010101" pitchFamily="49" charset="-122"/>
            </a:endParaRPr>
          </a:p>
        </p:txBody>
      </p:sp>
      <p:pic>
        <p:nvPicPr>
          <p:cNvPr id="1638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638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6389" name="矩形: 圆角 5"/>
          <p:cNvSpPr/>
          <p:nvPr/>
        </p:nvSpPr>
        <p:spPr>
          <a:xfrm>
            <a:off x="3276600" y="1752600"/>
            <a:ext cx="4343400" cy="4572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6390" name="PA-1022245"/>
          <p:cNvCxnSpPr/>
          <p:nvPr>
            <p:custDataLst>
              <p:tags r:id="rId2"/>
            </p:custDataLst>
          </p:nvPr>
        </p:nvCxnSpPr>
        <p:spPr>
          <a:xfrm>
            <a:off x="4800600" y="2819400"/>
            <a:ext cx="762000" cy="0"/>
          </a:xfrm>
          <a:prstGeom prst="line">
            <a:avLst/>
          </a:prstGeom>
          <a:noFill/>
          <a:ln w="76200" cmpd="dbl">
            <a:solidFill>
              <a:srgbClr val="DD8968"/>
            </a:solidFill>
            <a:miter lim="800000"/>
          </a:ln>
        </p:spPr>
      </p:cxnSp>
      <p:sp>
        <p:nvSpPr>
          <p:cNvPr id="16391" name="矩形 10"/>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C</a:t>
            </a:r>
            <a:endParaRPr lang="zh-CN" altLang="en-US" sz="8800">
              <a:solidFill>
                <a:srgbClr val="F29764"/>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411"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7412"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7413"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414"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四</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假设结构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7415" name="文本框 6"/>
          <p:cNvSpPr txBox="1"/>
          <p:nvPr/>
        </p:nvSpPr>
        <p:spPr>
          <a:xfrm>
            <a:off x="385763" y="2970213"/>
            <a:ext cx="11436350" cy="15779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假设结构：</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一般强调的重心在假设部分</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常见表示假设的关联词：“如果</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倘若</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要是</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假使</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假如</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那么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便会</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2"/>
          <p:cNvSpPr/>
          <p:nvPr/>
        </p:nvSpPr>
        <p:spPr>
          <a:xfrm>
            <a:off x="228600" y="1096963"/>
            <a:ext cx="11963400" cy="469423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(2019·</a:t>
            </a:r>
            <a:r>
              <a:rPr lang="zh-CN" altLang="en-US" sz="2800">
                <a:latin typeface="楷体_GB2312" panose="02010609030101010101" pitchFamily="49" charset="-122"/>
                <a:ea typeface="楷体_GB2312" panose="02010609030101010101" pitchFamily="49" charset="-122"/>
              </a:rPr>
              <a:t>浙江</a:t>
            </a:r>
            <a:r>
              <a:rPr lang="en-US" altLang="zh-CN" sz="2800">
                <a:latin typeface="楷体_GB2312" panose="02010609030101010101" pitchFamily="49" charset="-122"/>
                <a:ea typeface="楷体_GB2312" panose="02010609030101010101" pitchFamily="49" charset="-122"/>
              </a:rPr>
              <a:t>4</a:t>
            </a:r>
            <a:r>
              <a:rPr lang="zh-CN" altLang="en-US" sz="2800">
                <a:latin typeface="楷体_GB2312" panose="02010609030101010101" pitchFamily="49" charset="-122"/>
                <a:ea typeface="楷体_GB2312" panose="02010609030101010101" pitchFamily="49" charset="-122"/>
              </a:rPr>
              <a:t>月高考选考</a:t>
            </a:r>
            <a:r>
              <a:rPr lang="en-US" altLang="zh-CN" sz="2800">
                <a:latin typeface="楷体_GB2312" panose="02010609030101010101" pitchFamily="49" charset="-122"/>
                <a:ea typeface="楷体_GB2312" panose="02010609030101010101" pitchFamily="49" charset="-122"/>
              </a:rPr>
              <a:t>)</a:t>
            </a:r>
            <a:r>
              <a:rPr lang="zh-CN" altLang="en-US" sz="2800">
                <a:latin typeface="楷体_GB2312" panose="02010609030101010101" pitchFamily="49" charset="-122"/>
                <a:ea typeface="楷体_GB2312" panose="02010609030101010101" pitchFamily="49" charset="-122"/>
              </a:rPr>
              <a:t>邓小平同志在一次重要会议上指出：“一个党，一个国家，一个民族，如果一切从本本出发，思想僵化，迷信盛行，那它就不能前进，它的生机就停止了，就要亡党亡国。”“如果现在再不实行改革，我们的现代化事业和社会主义事业就会被葬送”。</a:t>
            </a:r>
            <a:r>
              <a:rPr lang="zh-CN" altLang="en-US" sz="2800" u="sng">
                <a:latin typeface="楷体_GB2312" panose="02010609030101010101" pitchFamily="49" charset="-122"/>
                <a:ea typeface="楷体_GB2312" panose="02010609030101010101" pitchFamily="49" charset="-122"/>
              </a:rPr>
              <a:t>该讲话的意义在于</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．探索适合中国国情的工业化道路</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．标志着邓小平理论体系的完全形成</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．开辟新时期新道路的宣言书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．确立了邓小平理论在全党的指导地位</a:t>
            </a:r>
            <a:endParaRPr lang="zh-CN" altLang="en-US" sz="2800">
              <a:latin typeface="楷体_GB2312" panose="02010609030101010101" pitchFamily="49" charset="-122"/>
              <a:ea typeface="楷体_GB2312" panose="02010609030101010101" pitchFamily="49" charset="-122"/>
            </a:endParaRPr>
          </a:p>
        </p:txBody>
      </p:sp>
      <p:pic>
        <p:nvPicPr>
          <p:cNvPr id="18435"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8436"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8437" name="矩形: 圆角 5"/>
          <p:cNvSpPr/>
          <p:nvPr/>
        </p:nvSpPr>
        <p:spPr>
          <a:xfrm>
            <a:off x="3636963" y="2166938"/>
            <a:ext cx="1087437" cy="5651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8438" name="PA-1022245"/>
          <p:cNvCxnSpPr/>
          <p:nvPr>
            <p:custDataLst>
              <p:tags r:id="rId2"/>
            </p:custDataLst>
          </p:nvPr>
        </p:nvCxnSpPr>
        <p:spPr>
          <a:xfrm>
            <a:off x="10344150" y="2057400"/>
            <a:ext cx="1314450" cy="0"/>
          </a:xfrm>
          <a:prstGeom prst="line">
            <a:avLst/>
          </a:prstGeom>
          <a:noFill/>
          <a:ln w="76200" cmpd="dbl">
            <a:solidFill>
              <a:srgbClr val="DD8968"/>
            </a:solidFill>
            <a:miter lim="800000"/>
          </a:ln>
        </p:spPr>
      </p:cxnSp>
      <p:sp>
        <p:nvSpPr>
          <p:cNvPr id="18439" name="矩形 10"/>
          <p:cNvSpPr/>
          <p:nvPr/>
        </p:nvSpPr>
        <p:spPr>
          <a:xfrm>
            <a:off x="8686800" y="4219575"/>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C</a:t>
            </a:r>
            <a:endParaRPr lang="zh-CN" altLang="en-US" sz="8800">
              <a:solidFill>
                <a:srgbClr val="F29764"/>
              </a:solidFill>
              <a:latin typeface="微软雅黑" panose="020B0503020204020204" charset="-122"/>
              <a:ea typeface="微软雅黑" panose="020B0503020204020204" charset="-122"/>
            </a:endParaRPr>
          </a:p>
        </p:txBody>
      </p:sp>
      <p:cxnSp>
        <p:nvCxnSpPr>
          <p:cNvPr id="18440" name="PA-1022245"/>
          <p:cNvCxnSpPr/>
          <p:nvPr>
            <p:custDataLst>
              <p:tags r:id="rId3"/>
            </p:custDataLst>
          </p:nvPr>
        </p:nvCxnSpPr>
        <p:spPr>
          <a:xfrm>
            <a:off x="228600" y="2732088"/>
            <a:ext cx="3505200" cy="0"/>
          </a:xfrm>
          <a:prstGeom prst="line">
            <a:avLst/>
          </a:prstGeom>
          <a:noFill/>
          <a:ln w="76200" cmpd="dbl">
            <a:solidFill>
              <a:srgbClr val="DD8968"/>
            </a:solidFill>
            <a:miter lim="800000"/>
          </a:ln>
        </p:spPr>
      </p:cxnSp>
      <p:sp>
        <p:nvSpPr>
          <p:cNvPr id="18441" name="矩形: 圆角 9"/>
          <p:cNvSpPr/>
          <p:nvPr/>
        </p:nvSpPr>
        <p:spPr>
          <a:xfrm>
            <a:off x="8213725" y="2625725"/>
            <a:ext cx="1087438" cy="56673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1000"/>
                                        <p:tgtEl>
                                          <p:spTgt spid="18439"/>
                                        </p:tgtEl>
                                      </p:cBhvr>
                                    </p:animEffect>
                                    <p:anim calcmode="lin" valueType="num">
                                      <p:cBhvr>
                                        <p:cTn id="8" dur="1000" fill="hold"/>
                                        <p:tgtEl>
                                          <p:spTgt spid="18439"/>
                                        </p:tgtEl>
                                        <p:attrNameLst>
                                          <p:attrName>ppt_x</p:attrName>
                                        </p:attrNameLst>
                                      </p:cBhvr>
                                      <p:tavLst>
                                        <p:tav tm="0">
                                          <p:val>
                                            <p:strVal val="#ppt_x"/>
                                          </p:val>
                                        </p:tav>
                                        <p:tav tm="100000">
                                          <p:val>
                                            <p:strVal val="#ppt_x"/>
                                          </p:val>
                                        </p:tav>
                                      </p:tavLst>
                                    </p:anim>
                                    <p:anim calcmode="lin" valueType="num">
                                      <p:cBhvr>
                                        <p:cTn id="9" dur="1000" fill="hold"/>
                                        <p:tgtEl>
                                          <p:spTgt spid="184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5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946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946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6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五</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条件结构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9463" name="文本框 6"/>
          <p:cNvSpPr txBox="1"/>
          <p:nvPr/>
        </p:nvSpPr>
        <p:spPr>
          <a:xfrm>
            <a:off x="385763" y="2835275"/>
            <a:ext cx="11436350" cy="20986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条件结构：是指句子之间呈现的是条件与结果的关系。从句提出一种真实或假设的条件，正句说明在这种条件下所产生的结果。</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通常强调条件的重要性</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常见表示条件的关联词：只要</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，只有</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除非</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才（不） </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，无论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不管</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都</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2"/>
          <p:cNvSpPr/>
          <p:nvPr/>
        </p:nvSpPr>
        <p:spPr>
          <a:xfrm>
            <a:off x="304800" y="1143000"/>
            <a:ext cx="11734800" cy="51260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例题：</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3000">
                <a:latin typeface="楷体_GB2312" panose="02010609030101010101" pitchFamily="49" charset="-122"/>
                <a:ea typeface="楷体_GB2312" panose="02010609030101010101" pitchFamily="49" charset="-122"/>
              </a:rPr>
              <a:t>（</a:t>
            </a:r>
            <a:r>
              <a:rPr lang="en-US" altLang="zh-CN" sz="3000">
                <a:latin typeface="楷体_GB2312" panose="02010609030101010101" pitchFamily="49" charset="-122"/>
                <a:ea typeface="楷体_GB2312" panose="02010609030101010101" pitchFamily="49" charset="-122"/>
              </a:rPr>
              <a:t>2022</a:t>
            </a:r>
            <a:r>
              <a:rPr lang="zh-CN" altLang="en-US" sz="3000">
                <a:latin typeface="楷体_GB2312" panose="02010609030101010101" pitchFamily="49" charset="-122"/>
                <a:ea typeface="楷体_GB2312" panose="02010609030101010101" pitchFamily="49" charset="-122"/>
              </a:rPr>
              <a:t>年广东高考）列宁曾指出：“只要我们还生活在一个小农国家里，资本主义在俄国就有比共产主义更牢固的经济基础。</a:t>
            </a:r>
            <a:r>
              <a:rPr lang="en-US" altLang="zh-CN" sz="3000">
                <a:latin typeface="楷体_GB2312" panose="02010609030101010101" pitchFamily="49" charset="-122"/>
                <a:ea typeface="楷体_GB2312" panose="02010609030101010101" pitchFamily="49" charset="-122"/>
              </a:rPr>
              <a:t>......</a:t>
            </a:r>
            <a:r>
              <a:rPr lang="zh-CN" altLang="en-US" sz="3000">
                <a:latin typeface="楷体_GB2312" panose="02010609030101010101" pitchFamily="49" charset="-122"/>
                <a:ea typeface="楷体_GB2312" panose="02010609030101010101" pitchFamily="49" charset="-122"/>
              </a:rPr>
              <a:t>我们还没有挖掉资本主义的老根，还没有铲除国内敌人的基础。”</a:t>
            </a:r>
            <a:r>
              <a:rPr lang="zh-CN" altLang="en-US" sz="3000" u="sng">
                <a:latin typeface="楷体_GB2312" panose="02010609030101010101" pitchFamily="49" charset="-122"/>
                <a:ea typeface="楷体_GB2312" panose="02010609030101010101" pitchFamily="49" charset="-122"/>
              </a:rPr>
              <a:t>“挖掉资本主义的老根”的办法有</a:t>
            </a:r>
            <a:endParaRPr lang="zh-CN" altLang="en-US" sz="30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A</a:t>
            </a:r>
            <a:r>
              <a:rPr lang="zh-CN" altLang="en-US" sz="3000">
                <a:latin typeface="楷体_GB2312" panose="02010609030101010101" pitchFamily="49" charset="-122"/>
                <a:ea typeface="楷体_GB2312" panose="02010609030101010101" pitchFamily="49" charset="-122"/>
              </a:rPr>
              <a:t>．通过工业化以改变阶级结构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B</a:t>
            </a:r>
            <a:r>
              <a:rPr lang="zh-CN" altLang="en-US" sz="3000">
                <a:latin typeface="楷体_GB2312" panose="02010609030101010101" pitchFamily="49" charset="-122"/>
                <a:ea typeface="楷体_GB2312" panose="02010609030101010101" pitchFamily="49" charset="-122"/>
              </a:rPr>
              <a:t>．发展军事工业提升国防实力</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C</a:t>
            </a:r>
            <a:r>
              <a:rPr lang="zh-CN" altLang="en-US" sz="3000">
                <a:latin typeface="楷体_GB2312" panose="02010609030101010101" pitchFamily="49" charset="-122"/>
                <a:ea typeface="楷体_GB2312" panose="02010609030101010101" pitchFamily="49" charset="-122"/>
              </a:rPr>
              <a:t>．实行家庭经营促进农业发展	</a:t>
            </a:r>
            <a:endParaRPr lang="en-US" altLang="zh-CN" sz="30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000">
                <a:latin typeface="楷体_GB2312" panose="02010609030101010101" pitchFamily="49" charset="-122"/>
                <a:ea typeface="楷体_GB2312" panose="02010609030101010101" pitchFamily="49" charset="-122"/>
              </a:rPr>
              <a:t>D</a:t>
            </a:r>
            <a:r>
              <a:rPr lang="zh-CN" altLang="en-US" sz="3000">
                <a:latin typeface="楷体_GB2312" panose="02010609030101010101" pitchFamily="49" charset="-122"/>
                <a:ea typeface="楷体_GB2312" panose="02010609030101010101" pitchFamily="49" charset="-122"/>
              </a:rPr>
              <a:t>．恢复市场作用增强经济活力</a:t>
            </a:r>
            <a:endParaRPr lang="zh-CN" altLang="en-US" sz="30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3000">
              <a:latin typeface="楷体_GB2312" panose="02010609030101010101" pitchFamily="49" charset="-122"/>
              <a:ea typeface="楷体_GB2312" panose="02010609030101010101" pitchFamily="49" charset="-122"/>
            </a:endParaRPr>
          </a:p>
        </p:txBody>
      </p:sp>
      <p:pic>
        <p:nvPicPr>
          <p:cNvPr id="20483"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0484"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0485" name="矩形: 圆角 5"/>
          <p:cNvSpPr/>
          <p:nvPr/>
        </p:nvSpPr>
        <p:spPr>
          <a:xfrm>
            <a:off x="6553200" y="1687513"/>
            <a:ext cx="6858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0486" name="PA-1022245"/>
          <p:cNvCxnSpPr/>
          <p:nvPr>
            <p:custDataLst>
              <p:tags r:id="rId2"/>
            </p:custDataLst>
          </p:nvPr>
        </p:nvCxnSpPr>
        <p:spPr>
          <a:xfrm>
            <a:off x="4191000" y="2819400"/>
            <a:ext cx="381000" cy="0"/>
          </a:xfrm>
          <a:prstGeom prst="line">
            <a:avLst/>
          </a:prstGeom>
          <a:noFill/>
          <a:ln w="76200" cmpd="dbl">
            <a:solidFill>
              <a:srgbClr val="DD8968"/>
            </a:solidFill>
            <a:miter lim="800000"/>
          </a:ln>
        </p:spPr>
      </p:cxnSp>
      <p:sp>
        <p:nvSpPr>
          <p:cNvPr id="20487" name="矩形 10"/>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1000"/>
                                        <p:tgtEl>
                                          <p:spTgt spid="20487"/>
                                        </p:tgtEl>
                                      </p:cBhvr>
                                    </p:animEffect>
                                    <p:anim calcmode="lin" valueType="num">
                                      <p:cBhvr>
                                        <p:cTn id="8" dur="1000" fill="hold"/>
                                        <p:tgtEl>
                                          <p:spTgt spid="20487"/>
                                        </p:tgtEl>
                                        <p:attrNameLst>
                                          <p:attrName>ppt_x</p:attrName>
                                        </p:attrNameLst>
                                      </p:cBhvr>
                                      <p:tavLst>
                                        <p:tav tm="0">
                                          <p:val>
                                            <p:strVal val="#ppt_x"/>
                                          </p:val>
                                        </p:tav>
                                        <p:tav tm="100000">
                                          <p:val>
                                            <p:strVal val="#ppt_x"/>
                                          </p:val>
                                        </p:tav>
                                      </p:tavLst>
                                    </p:anim>
                                    <p:anim calcmode="lin" valueType="num">
                                      <p:cBhvr>
                                        <p:cTn id="9" dur="1000" fill="hold"/>
                                        <p:tgtEl>
                                          <p:spTgt spid="204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2"/>
          <p:cNvSpPr/>
          <p:nvPr/>
        </p:nvSpPr>
        <p:spPr>
          <a:xfrm>
            <a:off x="228600" y="1096963"/>
            <a:ext cx="11963400" cy="469423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(2020·</a:t>
            </a:r>
            <a:r>
              <a:rPr lang="zh-CN" altLang="en-US" sz="2800">
                <a:latin typeface="楷体_GB2312" panose="02010609030101010101" pitchFamily="49" charset="-122"/>
                <a:ea typeface="楷体_GB2312" panose="02010609030101010101" pitchFamily="49" charset="-122"/>
              </a:rPr>
              <a:t>浙江</a:t>
            </a:r>
            <a:r>
              <a:rPr lang="en-US" altLang="zh-CN" sz="2800">
                <a:latin typeface="楷体_GB2312" panose="02010609030101010101" pitchFamily="49" charset="-122"/>
                <a:ea typeface="楷体_GB2312" panose="02010609030101010101" pitchFamily="49" charset="-122"/>
              </a:rPr>
              <a:t>1</a:t>
            </a:r>
            <a:r>
              <a:rPr lang="zh-CN" altLang="en-US" sz="2800">
                <a:latin typeface="楷体_GB2312" panose="02010609030101010101" pitchFamily="49" charset="-122"/>
                <a:ea typeface="楷体_GB2312" panose="02010609030101010101" pitchFamily="49" charset="-122"/>
              </a:rPr>
              <a:t>月高考选考</a:t>
            </a:r>
            <a:r>
              <a:rPr lang="en-US" altLang="zh-CN" sz="2800">
                <a:latin typeface="楷体_GB2312" panose="02010609030101010101" pitchFamily="49" charset="-122"/>
                <a:ea typeface="楷体_GB2312" panose="02010609030101010101" pitchFamily="49" charset="-122"/>
              </a:rPr>
              <a:t>)</a:t>
            </a:r>
            <a:r>
              <a:rPr lang="zh-CN" altLang="en-US" sz="2800">
                <a:latin typeface="楷体_GB2312" panose="02010609030101010101" pitchFamily="49" charset="-122"/>
                <a:ea typeface="楷体_GB2312" panose="02010609030101010101" pitchFamily="49" charset="-122"/>
              </a:rPr>
              <a:t>关于中国共产党的群众路线，毛泽东在中共七大上给出了如下解释：“只要我们依靠人民，坚决地相信人民群众的创造力是无穷无尽的，信任人民，和人民打成一片，那就任何困难也能克服，任何敌人也不能压倒我们，而只会被我们压倒。”</a:t>
            </a:r>
            <a:r>
              <a:rPr lang="zh-CN" altLang="en-US" sz="2800" u="sng">
                <a:latin typeface="楷体_GB2312" panose="02010609030101010101" pitchFamily="49" charset="-122"/>
                <a:ea typeface="楷体_GB2312" panose="02010609030101010101" pitchFamily="49" charset="-122"/>
              </a:rPr>
              <a:t>毛泽东此话意在强调</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．中共是群众运动的领导核心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．党和群众必须保持血肉联系</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．教育群众学会自信的重要性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．战时群众动员经验亟待总结</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150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150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1509" name="矩形: 圆角 5"/>
          <p:cNvSpPr/>
          <p:nvPr/>
        </p:nvSpPr>
        <p:spPr>
          <a:xfrm>
            <a:off x="8991600" y="1657350"/>
            <a:ext cx="1087438" cy="5651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1510" name="PA-1022245"/>
          <p:cNvCxnSpPr/>
          <p:nvPr>
            <p:custDataLst>
              <p:tags r:id="rId2"/>
            </p:custDataLst>
          </p:nvPr>
        </p:nvCxnSpPr>
        <p:spPr>
          <a:xfrm>
            <a:off x="4268788" y="2133600"/>
            <a:ext cx="912812" cy="0"/>
          </a:xfrm>
          <a:prstGeom prst="line">
            <a:avLst/>
          </a:prstGeom>
          <a:noFill/>
          <a:ln w="76200" cmpd="dbl">
            <a:solidFill>
              <a:srgbClr val="DD8968"/>
            </a:solidFill>
            <a:miter lim="800000"/>
          </a:ln>
        </p:spPr>
      </p:cxnSp>
      <p:sp>
        <p:nvSpPr>
          <p:cNvPr id="21511" name="矩形 10"/>
          <p:cNvSpPr/>
          <p:nvPr/>
        </p:nvSpPr>
        <p:spPr>
          <a:xfrm>
            <a:off x="8734425" y="3997325"/>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cxnSp>
        <p:nvCxnSpPr>
          <p:cNvPr id="21512" name="PA-1022245"/>
          <p:cNvCxnSpPr/>
          <p:nvPr>
            <p:custDataLst>
              <p:tags r:id="rId3"/>
            </p:custDataLst>
          </p:nvPr>
        </p:nvCxnSpPr>
        <p:spPr>
          <a:xfrm>
            <a:off x="6981825" y="3124200"/>
            <a:ext cx="790575" cy="0"/>
          </a:xfrm>
          <a:prstGeom prst="line">
            <a:avLst/>
          </a:prstGeom>
          <a:noFill/>
          <a:ln w="76200" cmpd="dbl">
            <a:solidFill>
              <a:srgbClr val="DD8968"/>
            </a:solidFill>
            <a:miter lim="800000"/>
          </a:ln>
        </p:spPr>
      </p:cxnSp>
      <p:sp>
        <p:nvSpPr>
          <p:cNvPr id="21513" name="矩形: 圆角 9"/>
          <p:cNvSpPr/>
          <p:nvPr/>
        </p:nvSpPr>
        <p:spPr>
          <a:xfrm>
            <a:off x="3733800" y="2133600"/>
            <a:ext cx="912813"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14" name="矩形: 圆角 11"/>
          <p:cNvSpPr/>
          <p:nvPr/>
        </p:nvSpPr>
        <p:spPr>
          <a:xfrm>
            <a:off x="3463925" y="3100388"/>
            <a:ext cx="498475" cy="6032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1000"/>
                                        <p:tgtEl>
                                          <p:spTgt spid="21511"/>
                                        </p:tgtEl>
                                      </p:cBhvr>
                                    </p:animEffect>
                                    <p:anim calcmode="lin" valueType="num">
                                      <p:cBhvr>
                                        <p:cTn id="8" dur="1000" fill="hold"/>
                                        <p:tgtEl>
                                          <p:spTgt spid="21511"/>
                                        </p:tgtEl>
                                        <p:attrNameLst>
                                          <p:attrName>ppt_x</p:attrName>
                                        </p:attrNameLst>
                                      </p:cBhvr>
                                      <p:tavLst>
                                        <p:tav tm="0">
                                          <p:val>
                                            <p:strVal val="#ppt_x"/>
                                          </p:val>
                                        </p:tav>
                                        <p:tav tm="100000">
                                          <p:val>
                                            <p:strVal val="#ppt_x"/>
                                          </p:val>
                                        </p:tav>
                                      </p:tavLst>
                                    </p:anim>
                                    <p:anim calcmode="lin" valueType="num">
                                      <p:cBhvr>
                                        <p:cTn id="9" dur="1000" fill="hold"/>
                                        <p:tgtEl>
                                          <p:spTgt spid="21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1"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22532"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22533"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4"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六</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因果结构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22535" name="文本框 6"/>
          <p:cNvSpPr txBox="1"/>
          <p:nvPr/>
        </p:nvSpPr>
        <p:spPr>
          <a:xfrm>
            <a:off x="385763" y="2927350"/>
            <a:ext cx="11436350" cy="20986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因果结构：是指句子之间呈现原因与结果的关系。</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一般情况下侧重点在于结果；如果“结果”前置，则强调的重点在原因</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常见表示因果的关联词：因为</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由于</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所以</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因而</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因此</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故此</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从而</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，既然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既是</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就</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便</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又何必</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2"/>
          <p:cNvSpPr/>
          <p:nvPr/>
        </p:nvSpPr>
        <p:spPr>
          <a:xfrm>
            <a:off x="266700" y="1350963"/>
            <a:ext cx="11658600" cy="4103687"/>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2021</a:t>
            </a:r>
            <a:r>
              <a:rPr lang="zh-CN" altLang="en-US" sz="2800">
                <a:latin typeface="楷体_GB2312" panose="02010609030101010101" pitchFamily="49" charset="-122"/>
                <a:ea typeface="楷体_GB2312" panose="02010609030101010101" pitchFamily="49" charset="-122"/>
              </a:rPr>
              <a:t>年广东卷）孙中山在一次演说中认为，近代欧美各国工商业发达，却出现“富者敌国，贫者无立锥”的现象，因此中国必须“未雨绸缪，赶紧设法，免得再蹈覆辙”。</a:t>
            </a:r>
            <a:r>
              <a:rPr lang="zh-CN" altLang="en-US" sz="2800" u="sng">
                <a:latin typeface="楷体_GB2312" panose="02010609030101010101" pitchFamily="49" charset="-122"/>
                <a:ea typeface="楷体_GB2312" panose="02010609030101010101" pitchFamily="49" charset="-122"/>
              </a:rPr>
              <a:t>孙中山旨在</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．抨击资本主义制度的弊端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．宣传“均贫富”的政治理想</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．为联合苏俄提供政策依据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．主张社会革命解决民生问题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3555"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3556"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3557" name="矩形: 圆角 5"/>
          <p:cNvSpPr/>
          <p:nvPr/>
        </p:nvSpPr>
        <p:spPr>
          <a:xfrm>
            <a:off x="266700" y="2382838"/>
            <a:ext cx="495300" cy="60166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3558" name="PA-1022245"/>
          <p:cNvCxnSpPr/>
          <p:nvPr>
            <p:custDataLst>
              <p:tags r:id="rId2"/>
            </p:custDataLst>
          </p:nvPr>
        </p:nvCxnSpPr>
        <p:spPr>
          <a:xfrm>
            <a:off x="6464300" y="2382838"/>
            <a:ext cx="912813" cy="0"/>
          </a:xfrm>
          <a:prstGeom prst="line">
            <a:avLst/>
          </a:prstGeom>
          <a:noFill/>
          <a:ln w="76200" cmpd="dbl">
            <a:solidFill>
              <a:srgbClr val="DD8968"/>
            </a:solidFill>
            <a:miter lim="800000"/>
          </a:ln>
        </p:spPr>
      </p:cxnSp>
      <p:sp>
        <p:nvSpPr>
          <p:cNvPr id="23559" name="矩形 10"/>
          <p:cNvSpPr/>
          <p:nvPr/>
        </p:nvSpPr>
        <p:spPr>
          <a:xfrm>
            <a:off x="8686800" y="37338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D</a:t>
            </a:r>
            <a:endParaRPr lang="zh-CN" altLang="en-US" sz="8800">
              <a:solidFill>
                <a:srgbClr val="F29764"/>
              </a:solidFill>
              <a:latin typeface="微软雅黑" panose="020B0503020204020204" charset="-122"/>
              <a:ea typeface="微软雅黑" panose="020B0503020204020204" charset="-122"/>
            </a:endParaRPr>
          </a:p>
        </p:txBody>
      </p:sp>
      <p:cxnSp>
        <p:nvCxnSpPr>
          <p:cNvPr id="23560" name="PA-1022245"/>
          <p:cNvCxnSpPr/>
          <p:nvPr>
            <p:custDataLst>
              <p:tags r:id="rId3"/>
            </p:custDataLst>
          </p:nvPr>
        </p:nvCxnSpPr>
        <p:spPr>
          <a:xfrm>
            <a:off x="7924800" y="2984500"/>
            <a:ext cx="1447800" cy="0"/>
          </a:xfrm>
          <a:prstGeom prst="line">
            <a:avLst/>
          </a:prstGeom>
          <a:noFill/>
          <a:ln w="76200" cmpd="dbl">
            <a:solidFill>
              <a:srgbClr val="DD8968"/>
            </a:solidFill>
            <a:miter lim="800000"/>
          </a:ln>
        </p:spPr>
      </p:cxnSp>
      <p:sp>
        <p:nvSpPr>
          <p:cNvPr id="23561" name="矩形: 圆角 9"/>
          <p:cNvSpPr/>
          <p:nvPr/>
        </p:nvSpPr>
        <p:spPr>
          <a:xfrm>
            <a:off x="3200400" y="1843088"/>
            <a:ext cx="1087438" cy="51911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562" name="矩形: 圆角 11"/>
          <p:cNvSpPr/>
          <p:nvPr/>
        </p:nvSpPr>
        <p:spPr>
          <a:xfrm>
            <a:off x="7011988" y="2387600"/>
            <a:ext cx="760412" cy="5969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fade">
                                      <p:cBhvr>
                                        <p:cTn id="7" dur="1000"/>
                                        <p:tgtEl>
                                          <p:spTgt spid="23559"/>
                                        </p:tgtEl>
                                      </p:cBhvr>
                                    </p:animEffect>
                                    <p:anim calcmode="lin" valueType="num">
                                      <p:cBhvr>
                                        <p:cTn id="8" dur="1000" fill="hold"/>
                                        <p:tgtEl>
                                          <p:spTgt spid="23559"/>
                                        </p:tgtEl>
                                        <p:attrNameLst>
                                          <p:attrName>ppt_x</p:attrName>
                                        </p:attrNameLst>
                                      </p:cBhvr>
                                      <p:tavLst>
                                        <p:tav tm="0">
                                          <p:val>
                                            <p:strVal val="#ppt_x"/>
                                          </p:val>
                                        </p:tav>
                                        <p:tav tm="100000">
                                          <p:val>
                                            <p:strVal val="#ppt_x"/>
                                          </p:val>
                                        </p:tav>
                                      </p:tavLst>
                                    </p:anim>
                                    <p:anim calcmode="lin" valueType="num">
                                      <p:cBhvr>
                                        <p:cTn id="9" dur="1000" fill="hold"/>
                                        <p:tgtEl>
                                          <p:spTgt spid="235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一</a:t>
            </a:r>
            <a:r>
              <a:rPr lang="zh-CN" altLang="en-US" sz="3000">
                <a:solidFill>
                  <a:srgbClr val="FFFFFF"/>
                </a:solidFill>
                <a:latin typeface="微软雅黑" panose="020B0503020204020204" charset="-122"/>
                <a:ea typeface="微软雅黑" panose="020B0503020204020204" charset="-122"/>
              </a:rPr>
              <a:t>、选择题审题：明确题目情境，把握主干，避免先入为主</a:t>
            </a:r>
            <a:endParaRPr lang="zh-CN" altLang="en-US" sz="3000">
              <a:solidFill>
                <a:srgbClr val="FFFFFF"/>
              </a:solidFill>
              <a:latin typeface="微软雅黑" panose="020B0503020204020204" charset="-122"/>
              <a:ea typeface="微软雅黑" panose="020B0503020204020204" charset="-122"/>
            </a:endParaRPr>
          </a:p>
        </p:txBody>
      </p:sp>
      <p:sp>
        <p:nvSpPr>
          <p:cNvPr id="4099" name="矩形: 圆角 6"/>
          <p:cNvSpPr/>
          <p:nvPr/>
        </p:nvSpPr>
        <p:spPr>
          <a:xfrm>
            <a:off x="171450" y="1143000"/>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0" name="文本框 7"/>
          <p:cNvSpPr txBox="1"/>
          <p:nvPr/>
        </p:nvSpPr>
        <p:spPr>
          <a:xfrm>
            <a:off x="110906" y="714470"/>
            <a:ext cx="817853" cy="1862048"/>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11500" b="1" i="0" u="none" strike="noStrike" kern="1200" cap="none" spc="0" normalizeH="0" baseline="0" noProof="0">
                <a:ln>
                  <a:noFill/>
                </a:ln>
                <a:solidFill>
                  <a:srgbClr val="F29764">
                    <a:alpha val="41000"/>
                  </a:srgbClr>
                </a:solidFill>
                <a:effectLst/>
                <a:uLnTx/>
                <a:uFillTx/>
                <a:latin typeface="+mn-ea"/>
                <a:ea typeface="+mn-ea"/>
                <a:cs typeface="+mn-cs"/>
              </a:rPr>
              <a:t>“</a:t>
            </a:r>
            <a:endParaRPr kumimoji="0" lang="zh-CN" altLang="en-US" sz="11500" b="1" i="0" u="none" strike="noStrike" kern="1200" cap="none" spc="0" normalizeH="0" baseline="0" noProof="0">
              <a:ln>
                <a:noFill/>
              </a:ln>
              <a:solidFill>
                <a:srgbClr val="F29764">
                  <a:alpha val="41000"/>
                </a:srgbClr>
              </a:solidFill>
              <a:effectLst/>
              <a:uLnTx/>
              <a:uFillTx/>
              <a:latin typeface="+mn-ea"/>
              <a:ea typeface="+mn-ea"/>
              <a:cs typeface="+mn-cs"/>
            </a:endParaRPr>
          </a:p>
        </p:txBody>
      </p:sp>
      <p:sp>
        <p:nvSpPr>
          <p:cNvPr id="4101" name="TextBox 14"/>
          <p:cNvSpPr txBox="1"/>
          <p:nvPr/>
        </p:nvSpPr>
        <p:spPr bwMode="auto">
          <a:xfrm>
            <a:off x="135397" y="1548298"/>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①</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4102" name="文本框 9"/>
          <p:cNvSpPr txBox="1"/>
          <p:nvPr/>
        </p:nvSpPr>
        <p:spPr>
          <a:xfrm>
            <a:off x="1066800" y="1430338"/>
            <a:ext cx="10972800" cy="1014412"/>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明确时间：</a:t>
            </a:r>
            <a:endPar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显性信息（数字、朝代）</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隐性信息（特殊历史人物、事件、现象）</a:t>
            </a:r>
            <a:endParaRPr kumimoji="0" lang="zh-CN" altLang="zh-CN" sz="2600" b="0" i="0" u="none" strike="noStrike" kern="100" cap="none" spc="0" normalizeH="0" baseline="0" noProof="0">
              <a:ln>
                <a:noFill/>
              </a:ln>
              <a:solidFill>
                <a:schemeClr val="tx1"/>
              </a:solidFill>
              <a:effectLst/>
              <a:uLnTx/>
              <a:uFillTx/>
              <a:latin typeface="等线" panose="02010600030101010101" pitchFamily="2" charset="-122"/>
              <a:ea typeface="+mn-ea"/>
              <a:cs typeface="Times New Roman" panose="02020603050405020304" pitchFamily="18" charset="0"/>
            </a:endParaRPr>
          </a:p>
        </p:txBody>
      </p:sp>
      <p:sp>
        <p:nvSpPr>
          <p:cNvPr id="4103" name="矩形: 圆角 10"/>
          <p:cNvSpPr/>
          <p:nvPr/>
        </p:nvSpPr>
        <p:spPr>
          <a:xfrm>
            <a:off x="171450" y="3092450"/>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4" name="TextBox 14"/>
          <p:cNvSpPr txBox="1"/>
          <p:nvPr/>
        </p:nvSpPr>
        <p:spPr bwMode="auto">
          <a:xfrm>
            <a:off x="135397" y="3497686"/>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②</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4105" name="文本框 12"/>
          <p:cNvSpPr txBox="1"/>
          <p:nvPr/>
        </p:nvSpPr>
        <p:spPr>
          <a:xfrm>
            <a:off x="1057275" y="3611563"/>
            <a:ext cx="10972800" cy="534987"/>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明确主语：</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避免以偏概全、混淆题目讨论的对象</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4106" name="矩形: 圆角 13"/>
          <p:cNvSpPr/>
          <p:nvPr/>
        </p:nvSpPr>
        <p:spPr>
          <a:xfrm>
            <a:off x="160338" y="4881563"/>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7" name="TextBox 14"/>
          <p:cNvSpPr txBox="1"/>
          <p:nvPr/>
        </p:nvSpPr>
        <p:spPr bwMode="auto">
          <a:xfrm>
            <a:off x="125100" y="528727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③</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pic>
        <p:nvPicPr>
          <p:cNvPr id="4108" name="图片 15"/>
          <p:cNvPicPr>
            <a:picLocks noChangeAspect="1"/>
          </p:cNvPicPr>
          <p:nvPr/>
        </p:nvPicPr>
        <p:blipFill>
          <a:blip r:embed="rId1"/>
          <a:stretch>
            <a:fillRect/>
          </a:stretch>
        </p:blipFill>
        <p:spPr>
          <a:xfrm>
            <a:off x="10860088" y="5684838"/>
            <a:ext cx="1322387" cy="1322387"/>
          </a:xfrm>
          <a:prstGeom prst="rect">
            <a:avLst/>
          </a:prstGeom>
          <a:noFill/>
          <a:ln>
            <a:noFill/>
            <a:miter lim="800000"/>
            <a:headEnd/>
            <a:tailEnd/>
          </a:ln>
        </p:spPr>
      </p:pic>
      <p:sp>
        <p:nvSpPr>
          <p:cNvPr id="4109" name="文本框 16"/>
          <p:cNvSpPr txBox="1"/>
          <p:nvPr/>
        </p:nvSpPr>
        <p:spPr>
          <a:xfrm>
            <a:off x="1039813" y="4937125"/>
            <a:ext cx="10972800" cy="1495425"/>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注意关联词：</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以此把握题目的整体逻辑。例：题目中出现“同时”“；”，说明为并列结构，并列的信息往往是同一层意思或者讨论同一对象的不同侧面，做选择时要注意考虑全面性、整体性，避免以偏概全</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1000"/>
                                        <p:tgtEl>
                                          <p:spTgt spid="4101"/>
                                        </p:tgtEl>
                                      </p:cBhvr>
                                    </p:animEffect>
                                    <p:anim calcmode="lin" valueType="num">
                                      <p:cBhvr>
                                        <p:cTn id="13" dur="1000" fill="hold"/>
                                        <p:tgtEl>
                                          <p:spTgt spid="4101"/>
                                        </p:tgtEl>
                                        <p:attrNameLst>
                                          <p:attrName>ppt_x</p:attrName>
                                        </p:attrNameLst>
                                      </p:cBhvr>
                                      <p:tavLst>
                                        <p:tav tm="0">
                                          <p:val>
                                            <p:strVal val="#ppt_x"/>
                                          </p:val>
                                        </p:tav>
                                        <p:tav tm="100000">
                                          <p:val>
                                            <p:strVal val="#ppt_x"/>
                                          </p:val>
                                        </p:tav>
                                      </p:tavLst>
                                    </p:anim>
                                    <p:anim calcmode="lin" valueType="num">
                                      <p:cBhvr>
                                        <p:cTn id="14" dur="1000" fill="hold"/>
                                        <p:tgtEl>
                                          <p:spTgt spid="410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03"/>
                                        </p:tgtEl>
                                        <p:attrNameLst>
                                          <p:attrName>style.visibility</p:attrName>
                                        </p:attrNameLst>
                                      </p:cBhvr>
                                      <p:to>
                                        <p:strVal val="visible"/>
                                      </p:to>
                                    </p:set>
                                    <p:animEffect transition="in" filter="fade">
                                      <p:cBhvr>
                                        <p:cTn id="29" dur="1000"/>
                                        <p:tgtEl>
                                          <p:spTgt spid="4103"/>
                                        </p:tgtEl>
                                      </p:cBhvr>
                                    </p:animEffect>
                                    <p:anim calcmode="lin" valueType="num">
                                      <p:cBhvr>
                                        <p:cTn id="30" dur="1000" fill="hold"/>
                                        <p:tgtEl>
                                          <p:spTgt spid="4103"/>
                                        </p:tgtEl>
                                        <p:attrNameLst>
                                          <p:attrName>ppt_x</p:attrName>
                                        </p:attrNameLst>
                                      </p:cBhvr>
                                      <p:tavLst>
                                        <p:tav tm="0">
                                          <p:val>
                                            <p:strVal val="#ppt_x"/>
                                          </p:val>
                                        </p:tav>
                                        <p:tav tm="100000">
                                          <p:val>
                                            <p:strVal val="#ppt_x"/>
                                          </p:val>
                                        </p:tav>
                                      </p:tavLst>
                                    </p:anim>
                                    <p:anim calcmode="lin" valueType="num">
                                      <p:cBhvr>
                                        <p:cTn id="31" dur="1000" fill="hold"/>
                                        <p:tgtEl>
                                          <p:spTgt spid="410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05"/>
                                        </p:tgtEl>
                                        <p:attrNameLst>
                                          <p:attrName>style.visibility</p:attrName>
                                        </p:attrNameLst>
                                      </p:cBhvr>
                                      <p:to>
                                        <p:strVal val="visible"/>
                                      </p:to>
                                    </p:set>
                                    <p:animEffect transition="in" filter="fade">
                                      <p:cBhvr>
                                        <p:cTn id="34" dur="1000"/>
                                        <p:tgtEl>
                                          <p:spTgt spid="4105"/>
                                        </p:tgtEl>
                                      </p:cBhvr>
                                    </p:animEffect>
                                    <p:anim calcmode="lin" valueType="num">
                                      <p:cBhvr>
                                        <p:cTn id="35" dur="1000" fill="hold"/>
                                        <p:tgtEl>
                                          <p:spTgt spid="4105"/>
                                        </p:tgtEl>
                                        <p:attrNameLst>
                                          <p:attrName>ppt_x</p:attrName>
                                        </p:attrNameLst>
                                      </p:cBhvr>
                                      <p:tavLst>
                                        <p:tav tm="0">
                                          <p:val>
                                            <p:strVal val="#ppt_x"/>
                                          </p:val>
                                        </p:tav>
                                        <p:tav tm="100000">
                                          <p:val>
                                            <p:strVal val="#ppt_x"/>
                                          </p:val>
                                        </p:tav>
                                      </p:tavLst>
                                    </p:anim>
                                    <p:anim calcmode="lin" valueType="num">
                                      <p:cBhvr>
                                        <p:cTn id="36" dur="1000" fill="hold"/>
                                        <p:tgtEl>
                                          <p:spTgt spid="410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1000"/>
                                        <p:tgtEl>
                                          <p:spTgt spid="4104"/>
                                        </p:tgtEl>
                                      </p:cBhvr>
                                    </p:animEffect>
                                    <p:anim calcmode="lin" valueType="num">
                                      <p:cBhvr>
                                        <p:cTn id="40" dur="1000" fill="hold"/>
                                        <p:tgtEl>
                                          <p:spTgt spid="4104"/>
                                        </p:tgtEl>
                                        <p:attrNameLst>
                                          <p:attrName>ppt_x</p:attrName>
                                        </p:attrNameLst>
                                      </p:cBhvr>
                                      <p:tavLst>
                                        <p:tav tm="0">
                                          <p:val>
                                            <p:strVal val="#ppt_x"/>
                                          </p:val>
                                        </p:tav>
                                        <p:tav tm="100000">
                                          <p:val>
                                            <p:strVal val="#ppt_x"/>
                                          </p:val>
                                        </p:tav>
                                      </p:tavLst>
                                    </p:anim>
                                    <p:anim calcmode="lin" valueType="num">
                                      <p:cBhvr>
                                        <p:cTn id="4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106"/>
                                        </p:tgtEl>
                                        <p:attrNameLst>
                                          <p:attrName>style.visibility</p:attrName>
                                        </p:attrNameLst>
                                      </p:cBhvr>
                                      <p:to>
                                        <p:strVal val="visible"/>
                                      </p:to>
                                    </p:set>
                                    <p:animEffect transition="in" filter="fade">
                                      <p:cBhvr>
                                        <p:cTn id="46" dur="1000"/>
                                        <p:tgtEl>
                                          <p:spTgt spid="4106"/>
                                        </p:tgtEl>
                                      </p:cBhvr>
                                    </p:animEffect>
                                    <p:anim calcmode="lin" valueType="num">
                                      <p:cBhvr>
                                        <p:cTn id="47" dur="1000" fill="hold"/>
                                        <p:tgtEl>
                                          <p:spTgt spid="4106"/>
                                        </p:tgtEl>
                                        <p:attrNameLst>
                                          <p:attrName>ppt_x</p:attrName>
                                        </p:attrNameLst>
                                      </p:cBhvr>
                                      <p:tavLst>
                                        <p:tav tm="0">
                                          <p:val>
                                            <p:strVal val="#ppt_x"/>
                                          </p:val>
                                        </p:tav>
                                        <p:tav tm="100000">
                                          <p:val>
                                            <p:strVal val="#ppt_x"/>
                                          </p:val>
                                        </p:tav>
                                      </p:tavLst>
                                    </p:anim>
                                    <p:anim calcmode="lin" valueType="num">
                                      <p:cBhvr>
                                        <p:cTn id="48" dur="1000" fill="hold"/>
                                        <p:tgtEl>
                                          <p:spTgt spid="410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107"/>
                                        </p:tgtEl>
                                        <p:attrNameLst>
                                          <p:attrName>style.visibility</p:attrName>
                                        </p:attrNameLst>
                                      </p:cBhvr>
                                      <p:to>
                                        <p:strVal val="visible"/>
                                      </p:to>
                                    </p:set>
                                    <p:animEffect transition="in" filter="fade">
                                      <p:cBhvr>
                                        <p:cTn id="51" dur="1000"/>
                                        <p:tgtEl>
                                          <p:spTgt spid="4107"/>
                                        </p:tgtEl>
                                      </p:cBhvr>
                                    </p:animEffect>
                                    <p:anim calcmode="lin" valueType="num">
                                      <p:cBhvr>
                                        <p:cTn id="52" dur="1000" fill="hold"/>
                                        <p:tgtEl>
                                          <p:spTgt spid="4107"/>
                                        </p:tgtEl>
                                        <p:attrNameLst>
                                          <p:attrName>ppt_x</p:attrName>
                                        </p:attrNameLst>
                                      </p:cBhvr>
                                      <p:tavLst>
                                        <p:tav tm="0">
                                          <p:val>
                                            <p:strVal val="#ppt_x"/>
                                          </p:val>
                                        </p:tav>
                                        <p:tav tm="100000">
                                          <p:val>
                                            <p:strVal val="#ppt_x"/>
                                          </p:val>
                                        </p:tav>
                                      </p:tavLst>
                                    </p:anim>
                                    <p:anim calcmode="lin" valueType="num">
                                      <p:cBhvr>
                                        <p:cTn id="53" dur="1000" fill="hold"/>
                                        <p:tgtEl>
                                          <p:spTgt spid="410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108"/>
                                        </p:tgtEl>
                                        <p:attrNameLst>
                                          <p:attrName>style.visibility</p:attrName>
                                        </p:attrNameLst>
                                      </p:cBhvr>
                                      <p:to>
                                        <p:strVal val="visible"/>
                                      </p:to>
                                    </p:set>
                                    <p:animEffect transition="in" filter="fade">
                                      <p:cBhvr>
                                        <p:cTn id="56" dur="1000"/>
                                        <p:tgtEl>
                                          <p:spTgt spid="4108"/>
                                        </p:tgtEl>
                                      </p:cBhvr>
                                    </p:animEffect>
                                    <p:anim calcmode="lin" valueType="num">
                                      <p:cBhvr>
                                        <p:cTn id="57" dur="1000" fill="hold"/>
                                        <p:tgtEl>
                                          <p:spTgt spid="4108"/>
                                        </p:tgtEl>
                                        <p:attrNameLst>
                                          <p:attrName>ppt_x</p:attrName>
                                        </p:attrNameLst>
                                      </p:cBhvr>
                                      <p:tavLst>
                                        <p:tav tm="0">
                                          <p:val>
                                            <p:strVal val="#ppt_x"/>
                                          </p:val>
                                        </p:tav>
                                        <p:tav tm="100000">
                                          <p:val>
                                            <p:strVal val="#ppt_x"/>
                                          </p:val>
                                        </p:tav>
                                      </p:tavLst>
                                    </p:anim>
                                    <p:anim calcmode="lin" valueType="num">
                                      <p:cBhvr>
                                        <p:cTn id="58" dur="1000" fill="hold"/>
                                        <p:tgtEl>
                                          <p:spTgt spid="410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109"/>
                                        </p:tgtEl>
                                        <p:attrNameLst>
                                          <p:attrName>style.visibility</p:attrName>
                                        </p:attrNameLst>
                                      </p:cBhvr>
                                      <p:to>
                                        <p:strVal val="visible"/>
                                      </p:to>
                                    </p:set>
                                    <p:animEffect transition="in" filter="fade">
                                      <p:cBhvr>
                                        <p:cTn id="61" dur="1000"/>
                                        <p:tgtEl>
                                          <p:spTgt spid="4109"/>
                                        </p:tgtEl>
                                      </p:cBhvr>
                                    </p:animEffect>
                                    <p:anim calcmode="lin" valueType="num">
                                      <p:cBhvr>
                                        <p:cTn id="62" dur="1000" fill="hold"/>
                                        <p:tgtEl>
                                          <p:spTgt spid="4109"/>
                                        </p:tgtEl>
                                        <p:attrNameLst>
                                          <p:attrName>ppt_x</p:attrName>
                                        </p:attrNameLst>
                                      </p:cBhvr>
                                      <p:tavLst>
                                        <p:tav tm="0">
                                          <p:val>
                                            <p:strVal val="#ppt_x"/>
                                          </p:val>
                                        </p:tav>
                                        <p:tav tm="100000">
                                          <p:val>
                                            <p:strVal val="#ppt_x"/>
                                          </p:val>
                                        </p:tav>
                                      </p:tavLst>
                                    </p:anim>
                                    <p:anim calcmode="lin" valueType="num">
                                      <p:cBhvr>
                                        <p:cTn id="63" dur="1000" fill="hold"/>
                                        <p:tgtEl>
                                          <p:spTgt spid="4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2" grpId="0"/>
      <p:bldP spid="4103" grpId="0"/>
      <p:bldP spid="4105" grpId="0"/>
      <p:bldP spid="4106" grpId="0"/>
      <p:bldP spid="4109" grpId="0"/>
    </p:bldLst>
  </p:timing>
</p:sld>
</file>

<file path=ppt/slides/slide2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79"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24580"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24581"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七</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总分结构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24583" name="文本框 6"/>
          <p:cNvSpPr txBox="1"/>
          <p:nvPr/>
        </p:nvSpPr>
        <p:spPr>
          <a:xfrm>
            <a:off x="385763" y="2927350"/>
            <a:ext cx="11436350" cy="15779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总分结构：指句子之间呈现总说和分说的关系。</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一般可分为总说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分说和分说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总说两种。总分关系的句群，</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总说句就是概括句，分说句则属于并列结构</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2"/>
          <p:cNvSpPr/>
          <p:nvPr/>
        </p:nvSpPr>
        <p:spPr>
          <a:xfrm>
            <a:off x="304800" y="1143000"/>
            <a:ext cx="11582400" cy="48006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1</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2022</a:t>
            </a:r>
            <a:r>
              <a:rPr lang="zh-CN" altLang="en-US" sz="2800">
                <a:latin typeface="楷体_GB2312" panose="02010609030101010101" pitchFamily="49" charset="-122"/>
                <a:ea typeface="楷体_GB2312" panose="02010609030101010101" pitchFamily="49" charset="-122"/>
              </a:rPr>
              <a:t>年全国乙卷）</a:t>
            </a:r>
            <a:r>
              <a:rPr lang="en-US" altLang="zh-CN" sz="2800">
                <a:latin typeface="楷体_GB2312" panose="02010609030101010101" pitchFamily="49" charset="-122"/>
                <a:ea typeface="楷体_GB2312" panose="02010609030101010101" pitchFamily="49" charset="-122"/>
              </a:rPr>
              <a:t>20</a:t>
            </a:r>
            <a:r>
              <a:rPr lang="zh-CN" altLang="en-US" sz="2800">
                <a:latin typeface="楷体_GB2312" panose="02010609030101010101" pitchFamily="49" charset="-122"/>
                <a:ea typeface="楷体_GB2312" panose="02010609030101010101" pitchFamily="49" charset="-122"/>
              </a:rPr>
              <a:t>世纪</a:t>
            </a:r>
            <a:r>
              <a:rPr lang="en-US" altLang="zh-CN" sz="2800">
                <a:latin typeface="楷体_GB2312" panose="02010609030101010101" pitchFamily="49" charset="-122"/>
                <a:ea typeface="楷体_GB2312" panose="02010609030101010101" pitchFamily="49" charset="-122"/>
              </a:rPr>
              <a:t>30</a:t>
            </a:r>
            <a:r>
              <a:rPr lang="zh-CN" altLang="en-US" sz="2800">
                <a:latin typeface="楷体_GB2312" panose="02010609030101010101" pitchFamily="49" charset="-122"/>
                <a:ea typeface="楷体_GB2312" panose="02010609030101010101" pitchFamily="49" charset="-122"/>
              </a:rPr>
              <a:t>年代，中共中央决定将苏维埃工农共和国改变为苏维埃人民共和国，政策调整为：给一切革命的小资产阶级及其知识分子以选举权和被选举权，停止没收富农的土地及财产，允许有产阶级代表参加苏区政权管理工作，等等。上述调整       </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．适应建立抗日民族统一战线的需要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．是为武装反抗国民党进行社会动员</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．表明党的中心工作以夺取城市为目标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．为建立民主联合政府争取广泛的支持</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zh-CN" sz="2800">
              <a:latin typeface="楷体_GB2312" panose="02010609030101010101" pitchFamily="49" charset="-122"/>
              <a:ea typeface="楷体_GB2312" panose="02010609030101010101" pitchFamily="49" charset="-122"/>
            </a:endParaRPr>
          </a:p>
        </p:txBody>
      </p:sp>
      <p:pic>
        <p:nvPicPr>
          <p:cNvPr id="25603"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5604"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5605" name="矩形 4"/>
          <p:cNvSpPr/>
          <p:nvPr/>
        </p:nvSpPr>
        <p:spPr>
          <a:xfrm>
            <a:off x="8982075" y="36957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25606" name="矩形: 圆角 5"/>
          <p:cNvSpPr/>
          <p:nvPr/>
        </p:nvSpPr>
        <p:spPr>
          <a:xfrm>
            <a:off x="3429000" y="1752600"/>
            <a:ext cx="2286000" cy="379413"/>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607" name="PA-1022245"/>
          <p:cNvCxnSpPr/>
          <p:nvPr>
            <p:custDataLst>
              <p:tags r:id="rId2"/>
            </p:custDataLst>
          </p:nvPr>
        </p:nvCxnSpPr>
        <p:spPr>
          <a:xfrm>
            <a:off x="6096000" y="2132013"/>
            <a:ext cx="5724525" cy="0"/>
          </a:xfrm>
          <a:prstGeom prst="line">
            <a:avLst/>
          </a:prstGeom>
          <a:noFill/>
          <a:ln w="76200" cmpd="dbl">
            <a:solidFill>
              <a:srgbClr val="DD8968"/>
            </a:solidFill>
            <a:miter lim="800000"/>
          </a:ln>
        </p:spPr>
      </p:cxnSp>
      <p:cxnSp>
        <p:nvCxnSpPr>
          <p:cNvPr id="25608" name="PA-1022245"/>
          <p:cNvCxnSpPr/>
          <p:nvPr>
            <p:custDataLst>
              <p:tags r:id="rId3"/>
            </p:custDataLst>
          </p:nvPr>
        </p:nvCxnSpPr>
        <p:spPr>
          <a:xfrm>
            <a:off x="457200" y="2667000"/>
            <a:ext cx="5724525"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1000"/>
                                        <p:tgtEl>
                                          <p:spTgt spid="25605"/>
                                        </p:tgtEl>
                                      </p:cBhvr>
                                    </p:animEffect>
                                    <p:anim calcmode="lin" valueType="num">
                                      <p:cBhvr>
                                        <p:cTn id="8" dur="1000" fill="hold"/>
                                        <p:tgtEl>
                                          <p:spTgt spid="25605"/>
                                        </p:tgtEl>
                                        <p:attrNameLst>
                                          <p:attrName>ppt_x</p:attrName>
                                        </p:attrNameLst>
                                      </p:cBhvr>
                                      <p:tavLst>
                                        <p:tav tm="0">
                                          <p:val>
                                            <p:strVal val="#ppt_x"/>
                                          </p:val>
                                        </p:tav>
                                        <p:tav tm="100000">
                                          <p:val>
                                            <p:strVal val="#ppt_x"/>
                                          </p:val>
                                        </p:tav>
                                      </p:tavLst>
                                    </p:anim>
                                    <p:anim calcmode="lin" valueType="num">
                                      <p:cBhvr>
                                        <p:cTn id="9"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本框 2"/>
          <p:cNvSpPr/>
          <p:nvPr/>
        </p:nvSpPr>
        <p:spPr>
          <a:xfrm>
            <a:off x="266700" y="1265238"/>
            <a:ext cx="11658600" cy="4841875"/>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2</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a:t>
            </a:r>
            <a:r>
              <a:rPr lang="en-US" altLang="zh-CN" sz="2800">
                <a:latin typeface="楷体_GB2312" panose="02010609030101010101" pitchFamily="49" charset="-122"/>
                <a:ea typeface="楷体_GB2312" panose="02010609030101010101" pitchFamily="49" charset="-122"/>
              </a:rPr>
              <a:t>2018</a:t>
            </a:r>
            <a:r>
              <a:rPr lang="zh-CN" altLang="en-US" sz="2800">
                <a:latin typeface="楷体_GB2312" panose="02010609030101010101" pitchFamily="49" charset="-122"/>
                <a:ea typeface="楷体_GB2312" panose="02010609030101010101" pitchFamily="49" charset="-122"/>
              </a:rPr>
              <a:t>年全国卷</a:t>
            </a:r>
            <a:r>
              <a:rPr lang="en-US" altLang="zh-CN" sz="2800">
                <a:latin typeface="楷体_GB2312" panose="02010609030101010101" pitchFamily="49" charset="-122"/>
                <a:ea typeface="楷体_GB2312" panose="02010609030101010101" pitchFamily="49" charset="-122"/>
              </a:rPr>
              <a:t>Ⅰ</a:t>
            </a:r>
            <a:r>
              <a:rPr lang="zh-CN" altLang="en-US" sz="2800">
                <a:latin typeface="楷体_GB2312" panose="02010609030101010101" pitchFamily="49" charset="-122"/>
                <a:ea typeface="楷体_GB2312" panose="02010609030101010101" pitchFamily="49" charset="-122"/>
              </a:rPr>
              <a:t>）五四运动后，出现了社会主义是否合适中国国情的争论，有人反对走俄国式的道路，认为救中国只有一条路，就是“增加富力”，发展实业；还有人主张“采用劳农主义的直接行动，达到社会革命的目的”。</a:t>
            </a:r>
            <a:r>
              <a:rPr lang="zh-CN" altLang="en-US" sz="2800" u="sng">
                <a:latin typeface="楷体_GB2312" panose="02010609030101010101" pitchFamily="49" charset="-122"/>
                <a:ea typeface="楷体_GB2312" panose="02010609030101010101" pitchFamily="49" charset="-122"/>
              </a:rPr>
              <a:t>这场争论</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．确定了新民主主义革命的道路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．使思想界认清了欧美的社会制度</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．在思想上为中国共产党的成立准备了条件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．消除了知识分子在救亡图存方式上的分歧</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2800">
              <a:latin typeface="楷体_GB2312" panose="02010609030101010101" pitchFamily="49" charset="-122"/>
              <a:ea typeface="楷体_GB2312" panose="02010609030101010101" pitchFamily="49" charset="-122"/>
            </a:endParaRPr>
          </a:p>
        </p:txBody>
      </p:sp>
      <p:pic>
        <p:nvPicPr>
          <p:cNvPr id="26627"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26628"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26629" name="矩形: 圆角 5"/>
          <p:cNvSpPr/>
          <p:nvPr/>
        </p:nvSpPr>
        <p:spPr>
          <a:xfrm>
            <a:off x="1027113" y="2251075"/>
            <a:ext cx="1487487" cy="59848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6630" name="PA-1022245"/>
          <p:cNvCxnSpPr/>
          <p:nvPr>
            <p:custDataLst>
              <p:tags r:id="rId2"/>
            </p:custDataLst>
          </p:nvPr>
        </p:nvCxnSpPr>
        <p:spPr>
          <a:xfrm>
            <a:off x="5638800" y="2286000"/>
            <a:ext cx="1066800" cy="0"/>
          </a:xfrm>
          <a:prstGeom prst="line">
            <a:avLst/>
          </a:prstGeom>
          <a:noFill/>
          <a:ln w="76200" cmpd="dbl">
            <a:solidFill>
              <a:srgbClr val="DD8968"/>
            </a:solidFill>
            <a:miter lim="800000"/>
          </a:ln>
        </p:spPr>
      </p:cxnSp>
      <p:sp>
        <p:nvSpPr>
          <p:cNvPr id="26631" name="矩形 10"/>
          <p:cNvSpPr/>
          <p:nvPr/>
        </p:nvSpPr>
        <p:spPr>
          <a:xfrm>
            <a:off x="8686800" y="37338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D</a:t>
            </a:r>
            <a:endParaRPr lang="zh-CN" altLang="en-US" sz="8800">
              <a:solidFill>
                <a:srgbClr val="F29764"/>
              </a:solidFill>
              <a:latin typeface="微软雅黑" panose="020B0503020204020204" charset="-122"/>
              <a:ea typeface="微软雅黑" panose="020B0503020204020204" charset="-122"/>
            </a:endParaRPr>
          </a:p>
        </p:txBody>
      </p:sp>
      <p:cxnSp>
        <p:nvCxnSpPr>
          <p:cNvPr id="26632" name="PA-1022245"/>
          <p:cNvCxnSpPr/>
          <p:nvPr>
            <p:custDataLst>
              <p:tags r:id="rId3"/>
            </p:custDataLst>
          </p:nvPr>
        </p:nvCxnSpPr>
        <p:spPr>
          <a:xfrm>
            <a:off x="2286000" y="3276600"/>
            <a:ext cx="381000" cy="0"/>
          </a:xfrm>
          <a:prstGeom prst="line">
            <a:avLst/>
          </a:prstGeom>
          <a:noFill/>
          <a:ln w="76200" cmpd="dbl">
            <a:solidFill>
              <a:srgbClr val="DD8968"/>
            </a:solidFill>
            <a:miter lim="800000"/>
          </a:ln>
        </p:spPr>
      </p:cxnSp>
      <p:sp>
        <p:nvSpPr>
          <p:cNvPr id="26633" name="矩形: 圆角 9"/>
          <p:cNvSpPr/>
          <p:nvPr/>
        </p:nvSpPr>
        <p:spPr>
          <a:xfrm>
            <a:off x="3352800" y="1766888"/>
            <a:ext cx="2057400" cy="59848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634" name="矩形: 圆角 11"/>
          <p:cNvSpPr/>
          <p:nvPr/>
        </p:nvSpPr>
        <p:spPr>
          <a:xfrm>
            <a:off x="2781300" y="2849563"/>
            <a:ext cx="1905000" cy="46513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1000"/>
                                        <p:tgtEl>
                                          <p:spTgt spid="26631"/>
                                        </p:tgtEl>
                                      </p:cBhvr>
                                    </p:animEffect>
                                    <p:anim calcmode="lin" valueType="num">
                                      <p:cBhvr>
                                        <p:cTn id="8" dur="1000" fill="hold"/>
                                        <p:tgtEl>
                                          <p:spTgt spid="26631"/>
                                        </p:tgtEl>
                                        <p:attrNameLst>
                                          <p:attrName>ppt_x</p:attrName>
                                        </p:attrNameLst>
                                      </p:cBhvr>
                                      <p:tavLst>
                                        <p:tav tm="0">
                                          <p:val>
                                            <p:strVal val="#ppt_x"/>
                                          </p:val>
                                        </p:tav>
                                        <p:tav tm="100000">
                                          <p:val>
                                            <p:strVal val="#ppt_x"/>
                                          </p:val>
                                        </p:tav>
                                      </p:tavLst>
                                    </p:anim>
                                    <p:anim calcmode="lin" valueType="num">
                                      <p:cBhvr>
                                        <p:cTn id="9"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图文框 5"/>
          <p:cNvSpPr/>
          <p:nvPr/>
        </p:nvSpPr>
        <p:spPr>
          <a:xfrm>
            <a:off x="228600" y="1295400"/>
            <a:ext cx="11580813" cy="4659313"/>
          </a:xfrm>
          <a:prstGeom prst="frame">
            <a:avLst>
              <a:gd name="adj1" fmla="val 7749"/>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651" name="文本框 2"/>
          <p:cNvSpPr txBox="1"/>
          <p:nvPr/>
        </p:nvSpPr>
        <p:spPr>
          <a:xfrm>
            <a:off x="723900" y="1733550"/>
            <a:ext cx="10744200" cy="3692525"/>
          </a:xfrm>
          <a:prstGeom prst="rect">
            <a:avLst/>
          </a:prstGeom>
          <a:noFill/>
        </p:spPr>
        <p:txBody>
          <a:bodyPr>
            <a:spAutoFit/>
          </a:bodyPr>
          <a:lstStyle/>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夸大其词，过于绝对化：最、普遍、遍布、完全、消除……</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因果倒置</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，不符合逻辑</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以偏概全</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，忽略题干主旨</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过度延伸：</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和</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B</a:t>
            </a: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都……</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（其实题干只提及了</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或</a:t>
            </a:r>
            <a:r>
              <a:rPr kumimoji="0" lang="en-US"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B</a:t>
            </a:r>
            <a:r>
              <a:rPr kumimoji="0" lang="zh-CN" altLang="en-US"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张冠李戴，偷换概念</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285750" marR="0" lvl="0" indent="-285750" algn="l" defTabSz="457200" rtl="0" eaLnBrk="0" fontAlgn="ctr" latinLnBrk="0" hangingPunct="0">
              <a:lnSpc>
                <a:spcPct val="130000"/>
              </a:lnSpc>
              <a:spcBef>
                <a:spcPct val="0"/>
              </a:spcBef>
              <a:spcAft>
                <a:spcPct val="0"/>
              </a:spcAft>
              <a:buClrTx/>
              <a:buSzTx/>
              <a:buFont typeface="Wingdings" panose="05000000000000000000" pitchFamily="2" charset="2"/>
              <a:buChar char="ü"/>
              <a:defRPr/>
            </a:pPr>
            <a:r>
              <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zh-CN" altLang="zh-CN" sz="30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pic>
        <p:nvPicPr>
          <p:cNvPr id="27652" name="图片 4"/>
          <p:cNvPicPr>
            <a:picLocks noChangeAspect="1"/>
          </p:cNvPicPr>
          <p:nvPr/>
        </p:nvPicPr>
        <p:blipFill>
          <a:blip r:embed="rId1"/>
          <a:stretch>
            <a:fillRect/>
          </a:stretch>
        </p:blipFill>
        <p:spPr>
          <a:xfrm>
            <a:off x="10006013" y="228600"/>
            <a:ext cx="1905000" cy="1905000"/>
          </a:xfrm>
          <a:prstGeom prst="rect">
            <a:avLst/>
          </a:prstGeom>
          <a:noFill/>
          <a:ln>
            <a:noFill/>
            <a:miter lim="800000"/>
            <a:headEnd/>
            <a:tailEnd/>
          </a:ln>
        </p:spPr>
      </p:pic>
      <p:sp>
        <p:nvSpPr>
          <p:cNvPr id="27653" name="文本框 6"/>
          <p:cNvSpPr txBox="1"/>
          <p:nvPr/>
        </p:nvSpPr>
        <p:spPr>
          <a:xfrm>
            <a:off x="1879600" y="684213"/>
            <a:ext cx="8559800" cy="612775"/>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小结：选择题常见的“坑”，千万别掉进去啦</a:t>
            </a:r>
            <a:r>
              <a:rPr kumimoji="0" lang="en-US"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圆角 8"/>
          <p:cNvSpPr/>
          <p:nvPr/>
        </p:nvSpPr>
        <p:spPr>
          <a:xfrm>
            <a:off x="171450" y="304800"/>
            <a:ext cx="11807825" cy="2438400"/>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3" name="文本框 9"/>
          <p:cNvSpPr txBox="1"/>
          <p:nvPr/>
        </p:nvSpPr>
        <p:spPr>
          <a:xfrm>
            <a:off x="110906" y="31301"/>
            <a:ext cx="817853" cy="1862048"/>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11500" b="1" i="0" u="none" strike="noStrike" kern="1200" cap="none" spc="0" normalizeH="0" baseline="0" noProof="0">
                <a:ln>
                  <a:noFill/>
                </a:ln>
                <a:solidFill>
                  <a:srgbClr val="F29764">
                    <a:alpha val="41000"/>
                  </a:srgbClr>
                </a:solidFill>
                <a:effectLst/>
                <a:uLnTx/>
                <a:uFillTx/>
                <a:latin typeface="+mn-ea"/>
                <a:ea typeface="+mn-ea"/>
                <a:cs typeface="+mn-cs"/>
              </a:rPr>
              <a:t>“</a:t>
            </a:r>
            <a:endParaRPr kumimoji="0" lang="zh-CN" altLang="en-US" sz="11500" b="1" i="0" u="none" strike="noStrike" kern="1200" cap="none" spc="0" normalizeH="0" baseline="0" noProof="0">
              <a:ln>
                <a:noFill/>
              </a:ln>
              <a:solidFill>
                <a:srgbClr val="F29764">
                  <a:alpha val="41000"/>
                </a:srgbClr>
              </a:solidFill>
              <a:effectLst/>
              <a:uLnTx/>
              <a:uFillTx/>
              <a:latin typeface="+mn-ea"/>
              <a:ea typeface="+mn-ea"/>
              <a:cs typeface="+mn-cs"/>
            </a:endParaRPr>
          </a:p>
        </p:txBody>
      </p:sp>
      <p:sp>
        <p:nvSpPr>
          <p:cNvPr id="5124" name="TextBox 14"/>
          <p:cNvSpPr txBox="1"/>
          <p:nvPr/>
        </p:nvSpPr>
        <p:spPr bwMode="auto">
          <a:xfrm>
            <a:off x="110906" y="116592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④</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5125" name="文本框 11"/>
          <p:cNvSpPr txBox="1"/>
          <p:nvPr/>
        </p:nvSpPr>
        <p:spPr>
          <a:xfrm>
            <a:off x="1066800" y="592138"/>
            <a:ext cx="10668000" cy="1974850"/>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注意题干设问：题干设问</a:t>
            </a:r>
            <a:r>
              <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选项＝完整的结论</a:t>
            </a:r>
            <a:endParaRPr kumimoji="0" lang="en-US" altLang="zh-CN"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无明确指向（这</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可见</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有明确指向（源于</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旨在</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根本原因</a:t>
            </a:r>
            <a:r>
              <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主要因为），要注意选项是否构成与材料相符的逻辑</a:t>
            </a:r>
            <a:endPar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5126" name="矩形: 圆角 13"/>
          <p:cNvSpPr/>
          <p:nvPr/>
        </p:nvSpPr>
        <p:spPr>
          <a:xfrm>
            <a:off x="171450" y="3048000"/>
            <a:ext cx="11807825" cy="1485900"/>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7" name="TextBox 14"/>
          <p:cNvSpPr txBox="1"/>
          <p:nvPr/>
        </p:nvSpPr>
        <p:spPr bwMode="auto">
          <a:xfrm>
            <a:off x="135397" y="3378838"/>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⑤</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sp>
        <p:nvSpPr>
          <p:cNvPr id="5128" name="文本框 16"/>
          <p:cNvSpPr txBox="1"/>
          <p:nvPr/>
        </p:nvSpPr>
        <p:spPr>
          <a:xfrm>
            <a:off x="1049338" y="3332163"/>
            <a:ext cx="10685462" cy="1014412"/>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将抽象的“概念”具体化：</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选项中出现的“概念”应将之具体化，以此判断是否与题目信息相符，避免“凭印象”判断失误</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
        <p:nvSpPr>
          <p:cNvPr id="5129" name="矩形: 圆角 17"/>
          <p:cNvSpPr/>
          <p:nvPr/>
        </p:nvSpPr>
        <p:spPr>
          <a:xfrm>
            <a:off x="160338" y="4881563"/>
            <a:ext cx="11807825" cy="1527175"/>
          </a:xfrm>
          <a:prstGeom prst="roundRect">
            <a:avLst>
              <a:gd name="adj" fmla="val 5668"/>
            </a:avLst>
          </a:prstGeom>
          <a:noFill/>
          <a:ln>
            <a:solidFill>
              <a:srgbClr val="F297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30" name="TextBox 14"/>
          <p:cNvSpPr txBox="1"/>
          <p:nvPr/>
        </p:nvSpPr>
        <p:spPr bwMode="auto">
          <a:xfrm>
            <a:off x="125100" y="5287271"/>
            <a:ext cx="1118881" cy="716158"/>
          </a:xfrm>
          <a:prstGeom prst="rect">
            <a:avLst/>
          </a:prstGeom>
          <a:noFill/>
          <a:ln>
            <a:noFill/>
          </a:ln>
          <a:effectLst>
            <a:innerShdw blurRad="63500" dist="50800" dir="13500000">
              <a:prstClr val="black">
                <a:alpha val="50000"/>
              </a:prstClr>
            </a:innerShdw>
          </a:effectLst>
        </p:spPr>
        <p:txBody>
          <a:bodyPr>
            <a:spAutoFit/>
          </a:bodyPr>
          <a:lstStyle>
            <a:defPPr>
              <a:defRPr lang="en-US"/>
            </a:defPPr>
            <a:lvl1pPr algn="ctr" defTabSz="914400">
              <a:lnSpc>
                <a:spcPct val="120000"/>
              </a:lnSpc>
              <a:defRPr sz="8000">
                <a:ln w="3175">
                  <a:solidFill>
                    <a:srgbClr val="3B99A3"/>
                  </a:solidFill>
                </a:ln>
                <a:solidFill>
                  <a:schemeClr val="bg1"/>
                </a:solidFill>
                <a:latin typeface="华文行楷" panose="02010800040101010101" pitchFamily="2" charset="-122"/>
                <a:ea typeface="华文行楷" panose="02010800040101010101" pitchFamily="2" charset="-122"/>
                <a:cs typeface="+mn-ea"/>
              </a:defRPr>
            </a:lvl1p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rPr>
              <a:t>⑥</a:t>
            </a:r>
            <a:endParaRPr kumimoji="0" lang="en-US" altLang="zh-CN" sz="3600" b="0" i="0" u="none" strike="noStrike" kern="1200" cap="none" spc="0" normalizeH="0" baseline="0" noProof="0">
              <a:ln w="12700">
                <a:solidFill>
                  <a:srgbClr val="F29764"/>
                </a:solidFill>
              </a:ln>
              <a:solidFill>
                <a:schemeClr val="bg1"/>
              </a:solidFill>
              <a:effectLst/>
              <a:uLnTx/>
              <a:uFillTx/>
              <a:latin typeface="华文琥珀" panose="02010800040101010101" pitchFamily="2" charset="-122"/>
              <a:ea typeface="华文琥珀" panose="02010800040101010101" pitchFamily="2" charset="-122"/>
              <a:cs typeface="+mn-ea"/>
              <a:sym typeface="+mn-lt"/>
            </a:endParaRPr>
          </a:p>
        </p:txBody>
      </p:sp>
      <p:pic>
        <p:nvPicPr>
          <p:cNvPr id="5131" name="图片 19"/>
          <p:cNvPicPr>
            <a:picLocks noChangeAspect="1"/>
          </p:cNvPicPr>
          <p:nvPr/>
        </p:nvPicPr>
        <p:blipFill>
          <a:blip r:embed="rId1"/>
          <a:stretch>
            <a:fillRect/>
          </a:stretch>
        </p:blipFill>
        <p:spPr>
          <a:xfrm>
            <a:off x="10860088" y="5684838"/>
            <a:ext cx="1322387" cy="1322387"/>
          </a:xfrm>
          <a:prstGeom prst="rect">
            <a:avLst/>
          </a:prstGeom>
          <a:noFill/>
          <a:ln>
            <a:noFill/>
            <a:miter lim="800000"/>
            <a:headEnd/>
            <a:tailEnd/>
          </a:ln>
        </p:spPr>
      </p:pic>
      <p:sp>
        <p:nvSpPr>
          <p:cNvPr id="5132" name="文本框 20"/>
          <p:cNvSpPr txBox="1"/>
          <p:nvPr/>
        </p:nvSpPr>
        <p:spPr>
          <a:xfrm>
            <a:off x="1031875" y="5137150"/>
            <a:ext cx="10398125" cy="1016000"/>
          </a:xfrm>
          <a:prstGeom prst="rect">
            <a:avLst/>
          </a:prstGeom>
          <a:noFill/>
        </p:spPr>
        <p:txBody>
          <a:bodyPr>
            <a:spAutoFit/>
          </a:bodyPr>
          <a:lstStyle/>
          <a:p>
            <a:pPr marL="0" marR="0" lvl="0" indent="0" algn="just" defTabSz="457200" rtl="0" eaLnBrk="0" fontAlgn="base" latinLnBrk="0" hangingPunct="0">
              <a:lnSpc>
                <a:spcPct val="120000"/>
              </a:lnSpc>
              <a:spcBef>
                <a:spcPct val="0"/>
              </a:spcBef>
              <a:spcAft>
                <a:spcPct val="0"/>
              </a:spcAft>
              <a:buClrTx/>
              <a:buSzTx/>
              <a:buFontTx/>
              <a:buNone/>
              <a:defRPr/>
            </a:pPr>
            <a:r>
              <a:rPr kumimoji="0" lang="zh-CN" altLang="en-US" sz="2600" b="0" i="0" u="none" strike="noStrike" kern="100" cap="none" spc="0" normalizeH="0" baseline="0" noProof="0">
                <a:ln>
                  <a:noFill/>
                </a:ln>
                <a:solidFill>
                  <a:srgbClr val="DD8968"/>
                </a:solidFill>
                <a:effectLst/>
                <a:uLnTx/>
                <a:uFillTx/>
                <a:latin typeface="等线" panose="02010600030101010101" pitchFamily="2" charset="-122"/>
                <a:ea typeface="楷体_GB2312" panose="02010609030101010101" pitchFamily="49" charset="-122"/>
                <a:cs typeface="Times New Roman" panose="02020603050405020304" pitchFamily="18" charset="0"/>
              </a:rPr>
              <a:t>注意特殊的备注：</a:t>
            </a:r>
            <a:r>
              <a:rPr kumimoji="0" lang="zh-CN" altLang="en-US"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rPr>
              <a:t>题干中括号中的信息往往是重要的备注，通常具有一定指向性，比如某历史人物的身份</a:t>
            </a:r>
            <a:endParaRPr kumimoji="0" lang="en-US" altLang="zh-CN" sz="2600" b="0" i="0" u="none" strike="noStrike" kern="100" cap="none" spc="0" normalizeH="0" baseline="0" noProof="0">
              <a:ln>
                <a:noFill/>
              </a:ln>
              <a:solidFill>
                <a:schemeClr val="tx1"/>
              </a:solidFill>
              <a:effectLst/>
              <a:uLnTx/>
              <a:uFillTx/>
              <a:latin typeface="等线" panose="02010600030101010101" pitchFamily="2"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1000"/>
                                        <p:tgtEl>
                                          <p:spTgt spid="5124"/>
                                        </p:tgtEl>
                                      </p:cBhvr>
                                    </p:animEffect>
                                    <p:anim calcmode="lin" valueType="num">
                                      <p:cBhvr>
                                        <p:cTn id="18" dur="1000" fill="hold"/>
                                        <p:tgtEl>
                                          <p:spTgt spid="5124"/>
                                        </p:tgtEl>
                                        <p:attrNameLst>
                                          <p:attrName>ppt_x</p:attrName>
                                        </p:attrNameLst>
                                      </p:cBhvr>
                                      <p:tavLst>
                                        <p:tav tm="0">
                                          <p:val>
                                            <p:strVal val="#ppt_x"/>
                                          </p:val>
                                        </p:tav>
                                        <p:tav tm="100000">
                                          <p:val>
                                            <p:strVal val="#ppt_x"/>
                                          </p:val>
                                        </p:tav>
                                      </p:tavLst>
                                    </p:anim>
                                    <p:anim calcmode="lin" valueType="num">
                                      <p:cBhvr>
                                        <p:cTn id="19" dur="1000" fill="hold"/>
                                        <p:tgtEl>
                                          <p:spTgt spid="51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fade">
                                      <p:cBhvr>
                                        <p:cTn id="22" dur="1000"/>
                                        <p:tgtEl>
                                          <p:spTgt spid="5125"/>
                                        </p:tgtEl>
                                      </p:cBhvr>
                                    </p:animEffect>
                                    <p:anim calcmode="lin" valueType="num">
                                      <p:cBhvr>
                                        <p:cTn id="23" dur="1000" fill="hold"/>
                                        <p:tgtEl>
                                          <p:spTgt spid="5125"/>
                                        </p:tgtEl>
                                        <p:attrNameLst>
                                          <p:attrName>ppt_x</p:attrName>
                                        </p:attrNameLst>
                                      </p:cBhvr>
                                      <p:tavLst>
                                        <p:tav tm="0">
                                          <p:val>
                                            <p:strVal val="#ppt_x"/>
                                          </p:val>
                                        </p:tav>
                                        <p:tav tm="100000">
                                          <p:val>
                                            <p:strVal val="#ppt_x"/>
                                          </p:val>
                                        </p:tav>
                                      </p:tavLst>
                                    </p:anim>
                                    <p:anim calcmode="lin" valueType="num">
                                      <p:cBhvr>
                                        <p:cTn id="24"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fade">
                                      <p:cBhvr>
                                        <p:cTn id="29" dur="1000"/>
                                        <p:tgtEl>
                                          <p:spTgt spid="5128"/>
                                        </p:tgtEl>
                                      </p:cBhvr>
                                    </p:animEffect>
                                    <p:anim calcmode="lin" valueType="num">
                                      <p:cBhvr>
                                        <p:cTn id="30" dur="1000" fill="hold"/>
                                        <p:tgtEl>
                                          <p:spTgt spid="5128"/>
                                        </p:tgtEl>
                                        <p:attrNameLst>
                                          <p:attrName>ppt_x</p:attrName>
                                        </p:attrNameLst>
                                      </p:cBhvr>
                                      <p:tavLst>
                                        <p:tav tm="0">
                                          <p:val>
                                            <p:strVal val="#ppt_x"/>
                                          </p:val>
                                        </p:tav>
                                        <p:tav tm="100000">
                                          <p:val>
                                            <p:strVal val="#ppt_x"/>
                                          </p:val>
                                        </p:tav>
                                      </p:tavLst>
                                    </p:anim>
                                    <p:anim calcmode="lin" valueType="num">
                                      <p:cBhvr>
                                        <p:cTn id="31" dur="1000" fill="hold"/>
                                        <p:tgtEl>
                                          <p:spTgt spid="51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127"/>
                                        </p:tgtEl>
                                        <p:attrNameLst>
                                          <p:attrName>style.visibility</p:attrName>
                                        </p:attrNameLst>
                                      </p:cBhvr>
                                      <p:to>
                                        <p:strVal val="visible"/>
                                      </p:to>
                                    </p:set>
                                    <p:animEffect transition="in" filter="fade">
                                      <p:cBhvr>
                                        <p:cTn id="34" dur="1000"/>
                                        <p:tgtEl>
                                          <p:spTgt spid="5127"/>
                                        </p:tgtEl>
                                      </p:cBhvr>
                                    </p:animEffect>
                                    <p:anim calcmode="lin" valueType="num">
                                      <p:cBhvr>
                                        <p:cTn id="35" dur="1000" fill="hold"/>
                                        <p:tgtEl>
                                          <p:spTgt spid="5127"/>
                                        </p:tgtEl>
                                        <p:attrNameLst>
                                          <p:attrName>ppt_x</p:attrName>
                                        </p:attrNameLst>
                                      </p:cBhvr>
                                      <p:tavLst>
                                        <p:tav tm="0">
                                          <p:val>
                                            <p:strVal val="#ppt_x"/>
                                          </p:val>
                                        </p:tav>
                                        <p:tav tm="100000">
                                          <p:val>
                                            <p:strVal val="#ppt_x"/>
                                          </p:val>
                                        </p:tav>
                                      </p:tavLst>
                                    </p:anim>
                                    <p:anim calcmode="lin" valueType="num">
                                      <p:cBhvr>
                                        <p:cTn id="36" dur="1000" fill="hold"/>
                                        <p:tgtEl>
                                          <p:spTgt spid="51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126"/>
                                        </p:tgtEl>
                                        <p:attrNameLst>
                                          <p:attrName>style.visibility</p:attrName>
                                        </p:attrNameLst>
                                      </p:cBhvr>
                                      <p:to>
                                        <p:strVal val="visible"/>
                                      </p:to>
                                    </p:set>
                                    <p:animEffect transition="in" filter="fade">
                                      <p:cBhvr>
                                        <p:cTn id="39" dur="1000"/>
                                        <p:tgtEl>
                                          <p:spTgt spid="5126"/>
                                        </p:tgtEl>
                                      </p:cBhvr>
                                    </p:animEffect>
                                    <p:anim calcmode="lin" valueType="num">
                                      <p:cBhvr>
                                        <p:cTn id="40" dur="1000" fill="hold"/>
                                        <p:tgtEl>
                                          <p:spTgt spid="5126"/>
                                        </p:tgtEl>
                                        <p:attrNameLst>
                                          <p:attrName>ppt_x</p:attrName>
                                        </p:attrNameLst>
                                      </p:cBhvr>
                                      <p:tavLst>
                                        <p:tav tm="0">
                                          <p:val>
                                            <p:strVal val="#ppt_x"/>
                                          </p:val>
                                        </p:tav>
                                        <p:tav tm="100000">
                                          <p:val>
                                            <p:strVal val="#ppt_x"/>
                                          </p:val>
                                        </p:tav>
                                      </p:tavLst>
                                    </p:anim>
                                    <p:anim calcmode="lin" valueType="num">
                                      <p:cBhvr>
                                        <p:cTn id="41"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132"/>
                                        </p:tgtEl>
                                        <p:attrNameLst>
                                          <p:attrName>style.visibility</p:attrName>
                                        </p:attrNameLst>
                                      </p:cBhvr>
                                      <p:to>
                                        <p:strVal val="visible"/>
                                      </p:to>
                                    </p:set>
                                    <p:animEffect transition="in" filter="fade">
                                      <p:cBhvr>
                                        <p:cTn id="46" dur="1000"/>
                                        <p:tgtEl>
                                          <p:spTgt spid="5132"/>
                                        </p:tgtEl>
                                      </p:cBhvr>
                                    </p:animEffect>
                                    <p:anim calcmode="lin" valueType="num">
                                      <p:cBhvr>
                                        <p:cTn id="47" dur="1000" fill="hold"/>
                                        <p:tgtEl>
                                          <p:spTgt spid="5132"/>
                                        </p:tgtEl>
                                        <p:attrNameLst>
                                          <p:attrName>ppt_x</p:attrName>
                                        </p:attrNameLst>
                                      </p:cBhvr>
                                      <p:tavLst>
                                        <p:tav tm="0">
                                          <p:val>
                                            <p:strVal val="#ppt_x"/>
                                          </p:val>
                                        </p:tav>
                                        <p:tav tm="100000">
                                          <p:val>
                                            <p:strVal val="#ppt_x"/>
                                          </p:val>
                                        </p:tav>
                                      </p:tavLst>
                                    </p:anim>
                                    <p:anim calcmode="lin" valueType="num">
                                      <p:cBhvr>
                                        <p:cTn id="48" dur="1000" fill="hold"/>
                                        <p:tgtEl>
                                          <p:spTgt spid="51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130"/>
                                        </p:tgtEl>
                                        <p:attrNameLst>
                                          <p:attrName>style.visibility</p:attrName>
                                        </p:attrNameLst>
                                      </p:cBhvr>
                                      <p:to>
                                        <p:strVal val="visible"/>
                                      </p:to>
                                    </p:set>
                                    <p:animEffect transition="in" filter="fade">
                                      <p:cBhvr>
                                        <p:cTn id="51" dur="1000"/>
                                        <p:tgtEl>
                                          <p:spTgt spid="5130"/>
                                        </p:tgtEl>
                                      </p:cBhvr>
                                    </p:animEffect>
                                    <p:anim calcmode="lin" valueType="num">
                                      <p:cBhvr>
                                        <p:cTn id="52" dur="1000" fill="hold"/>
                                        <p:tgtEl>
                                          <p:spTgt spid="5130"/>
                                        </p:tgtEl>
                                        <p:attrNameLst>
                                          <p:attrName>ppt_x</p:attrName>
                                        </p:attrNameLst>
                                      </p:cBhvr>
                                      <p:tavLst>
                                        <p:tav tm="0">
                                          <p:val>
                                            <p:strVal val="#ppt_x"/>
                                          </p:val>
                                        </p:tav>
                                        <p:tav tm="100000">
                                          <p:val>
                                            <p:strVal val="#ppt_x"/>
                                          </p:val>
                                        </p:tav>
                                      </p:tavLst>
                                    </p:anim>
                                    <p:anim calcmode="lin" valueType="num">
                                      <p:cBhvr>
                                        <p:cTn id="53" dur="1000" fill="hold"/>
                                        <p:tgtEl>
                                          <p:spTgt spid="51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129"/>
                                        </p:tgtEl>
                                        <p:attrNameLst>
                                          <p:attrName>style.visibility</p:attrName>
                                        </p:attrNameLst>
                                      </p:cBhvr>
                                      <p:to>
                                        <p:strVal val="visible"/>
                                      </p:to>
                                    </p:set>
                                    <p:animEffect transition="in" filter="fade">
                                      <p:cBhvr>
                                        <p:cTn id="56" dur="1000"/>
                                        <p:tgtEl>
                                          <p:spTgt spid="5129"/>
                                        </p:tgtEl>
                                      </p:cBhvr>
                                    </p:animEffect>
                                    <p:anim calcmode="lin" valueType="num">
                                      <p:cBhvr>
                                        <p:cTn id="57" dur="1000" fill="hold"/>
                                        <p:tgtEl>
                                          <p:spTgt spid="5129"/>
                                        </p:tgtEl>
                                        <p:attrNameLst>
                                          <p:attrName>ppt_x</p:attrName>
                                        </p:attrNameLst>
                                      </p:cBhvr>
                                      <p:tavLst>
                                        <p:tav tm="0">
                                          <p:val>
                                            <p:strVal val="#ppt_x"/>
                                          </p:val>
                                        </p:tav>
                                        <p:tav tm="100000">
                                          <p:val>
                                            <p:strVal val="#ppt_x"/>
                                          </p:val>
                                        </p:tav>
                                      </p:tavLst>
                                    </p:anim>
                                    <p:anim calcmode="lin" valueType="num">
                                      <p:cBhvr>
                                        <p:cTn id="58" dur="1000" fill="hold"/>
                                        <p:tgtEl>
                                          <p:spTgt spid="512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131"/>
                                        </p:tgtEl>
                                        <p:attrNameLst>
                                          <p:attrName>style.visibility</p:attrName>
                                        </p:attrNameLst>
                                      </p:cBhvr>
                                      <p:to>
                                        <p:strVal val="visible"/>
                                      </p:to>
                                    </p:set>
                                    <p:animEffect transition="in" filter="fade">
                                      <p:cBhvr>
                                        <p:cTn id="61" dur="1000"/>
                                        <p:tgtEl>
                                          <p:spTgt spid="5131"/>
                                        </p:tgtEl>
                                      </p:cBhvr>
                                    </p:animEffect>
                                    <p:anim calcmode="lin" valueType="num">
                                      <p:cBhvr>
                                        <p:cTn id="62" dur="1000" fill="hold"/>
                                        <p:tgtEl>
                                          <p:spTgt spid="5131"/>
                                        </p:tgtEl>
                                        <p:attrNameLst>
                                          <p:attrName>ppt_x</p:attrName>
                                        </p:attrNameLst>
                                      </p:cBhvr>
                                      <p:tavLst>
                                        <p:tav tm="0">
                                          <p:val>
                                            <p:strVal val="#ppt_x"/>
                                          </p:val>
                                        </p:tav>
                                        <p:tav tm="100000">
                                          <p:val>
                                            <p:strVal val="#ppt_x"/>
                                          </p:val>
                                        </p:tav>
                                      </p:tavLst>
                                    </p:anim>
                                    <p:anim calcmode="lin" valueType="num">
                                      <p:cBhvr>
                                        <p:cTn id="63" dur="1000" fill="hold"/>
                                        <p:tgtEl>
                                          <p:spTgt spid="5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5" grpId="0"/>
      <p:bldP spid="5126" grpId="0"/>
      <p:bldP spid="5128" grpId="0"/>
      <p:bldP spid="5129" grpId="0"/>
      <p:bldP spid="51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47"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二</a:t>
            </a:r>
            <a:r>
              <a:rPr lang="zh-CN" altLang="en-US" sz="3000">
                <a:solidFill>
                  <a:srgbClr val="FFFFFF"/>
                </a:solidFill>
                <a:latin typeface="微软雅黑" panose="020B0503020204020204" charset="-122"/>
                <a:ea typeface="微软雅黑" panose="020B0503020204020204" charset="-122"/>
              </a:rPr>
              <a:t>、从题干的逻辑结构解答选择题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6148"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6149"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50"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（一）并列</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6151"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并列结构：通常前后权重相同，做这类含有并列性关联词的选择题时，通常要注意考虑题干的</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全面性、整体性，避免以偏概全</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常见表示并列的关联词：“既</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也”、“又</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又”、“一边（面）</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一边（面）”、“有时</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有时”、“连同”、“也”等；</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0" algn="l" defTabSz="457200" rtl="0" eaLnBrk="0" fontAlgn="base" latinLnBrk="0" hangingPunct="0">
              <a:lnSpc>
                <a:spcPct val="130000"/>
              </a:lnSpc>
              <a:spcBef>
                <a:spcPct val="0"/>
              </a:spcBef>
              <a:spcAft>
                <a:spcPct val="0"/>
              </a:spcAft>
              <a:buClrTx/>
              <a:buSzTx/>
              <a:buFontTx/>
              <a:buNone/>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或者依据分号“；”判断</a:t>
            </a:r>
            <a:endPar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8195"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8196"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spcBef>
                <a:spcPts val="1000"/>
              </a:spcBef>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zh-CN" altLang="en-US" sz="3200">
                <a:latin typeface="楷体_GB2312" panose="02010609030101010101" pitchFamily="49" charset="-122"/>
                <a:ea typeface="楷体_GB2312" panose="02010609030101010101" pitchFamily="49" charset="-122"/>
              </a:rPr>
              <a:t>（</a:t>
            </a:r>
            <a:r>
              <a:rPr lang="en-US" altLang="zh-CN" sz="3200">
                <a:latin typeface="楷体_GB2312" panose="02010609030101010101" pitchFamily="49" charset="-122"/>
                <a:ea typeface="楷体_GB2312" panose="02010609030101010101" pitchFamily="49" charset="-122"/>
              </a:rPr>
              <a:t>2021</a:t>
            </a:r>
            <a:r>
              <a:rPr lang="zh-CN" altLang="en-US" sz="3200">
                <a:latin typeface="楷体_GB2312" panose="02010609030101010101" pitchFamily="49" charset="-122"/>
                <a:ea typeface="楷体_GB2312" panose="02010609030101010101" pitchFamily="49" charset="-122"/>
              </a:rPr>
              <a:t>年广东卷）在明代，庶民袖小衣短，“去地五寸”；生员袖大衣长，“去地一寸”，体现斯文之气，且其服饰颜色和制式内含“比德于玉”“规言矩行”等意。</a:t>
            </a:r>
            <a:r>
              <a:rPr lang="zh-CN" altLang="en-US" sz="3200" u="sng">
                <a:latin typeface="楷体_GB2312" panose="02010609030101010101" pitchFamily="49" charset="-122"/>
                <a:ea typeface="楷体_GB2312" panose="02010609030101010101" pitchFamily="49" charset="-122"/>
              </a:rPr>
              <a:t>这反映了当时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．儒家思想规范社会生活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．科举制度限制社会流动</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spcBef>
                <a:spcPts val="1000"/>
              </a:spcBef>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．社会等级结构日益固化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．市民文化突破礼制限定</a:t>
            </a:r>
            <a:endParaRPr lang="zh-CN" altLang="en-US" sz="3200">
              <a:latin typeface="楷体_GB2312" panose="02010609030101010101" pitchFamily="49" charset="-122"/>
              <a:ea typeface="楷体_GB2312" panose="02010609030101010101" pitchFamily="49" charset="-122"/>
            </a:endParaRPr>
          </a:p>
        </p:txBody>
      </p:sp>
      <p:sp>
        <p:nvSpPr>
          <p:cNvPr id="8197" name="矩形 5"/>
          <p:cNvSpPr/>
          <p:nvPr/>
        </p:nvSpPr>
        <p:spPr>
          <a:xfrm>
            <a:off x="10058400" y="3579813"/>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8198" name="矩形: 圆角 6"/>
          <p:cNvSpPr/>
          <p:nvPr/>
        </p:nvSpPr>
        <p:spPr>
          <a:xfrm>
            <a:off x="3505200" y="2057400"/>
            <a:ext cx="13716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8199" name="PA-1022245"/>
          <p:cNvCxnSpPr/>
          <p:nvPr>
            <p:custDataLst>
              <p:tags r:id="rId2"/>
            </p:custDataLst>
          </p:nvPr>
        </p:nvCxnSpPr>
        <p:spPr>
          <a:xfrm>
            <a:off x="10134600" y="2600325"/>
            <a:ext cx="685800"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9219"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9220" name="内容占位符 2"/>
          <p:cNvSpPr/>
          <p:nvPr/>
        </p:nvSpPr>
        <p:spPr>
          <a:xfrm>
            <a:off x="190500" y="1263650"/>
            <a:ext cx="11811000" cy="4897438"/>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2800">
                <a:latin typeface="楷体_GB2312" panose="02010609030101010101" pitchFamily="49" charset="-122"/>
                <a:ea typeface="楷体_GB2312" panose="02010609030101010101" pitchFamily="49" charset="-122"/>
              </a:rPr>
              <a:t>例题</a:t>
            </a:r>
            <a:r>
              <a:rPr lang="en-US" altLang="zh-CN" sz="2800">
                <a:latin typeface="楷体_GB2312" panose="02010609030101010101" pitchFamily="49" charset="-122"/>
                <a:ea typeface="楷体_GB2312" panose="02010609030101010101" pitchFamily="49" charset="-122"/>
              </a:rPr>
              <a:t>3</a:t>
            </a:r>
            <a:r>
              <a:rPr lang="zh-CN" altLang="en-US" sz="2800">
                <a:latin typeface="楷体_GB2312" panose="02010609030101010101" pitchFamily="49" charset="-122"/>
                <a:ea typeface="楷体_GB2312" panose="02010609030101010101" pitchFamily="49" charset="-122"/>
              </a:rPr>
              <a:t>：</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(2018</a:t>
            </a:r>
            <a:r>
              <a:rPr lang="zh-CN" altLang="en-US" sz="2800">
                <a:latin typeface="楷体_GB2312" panose="02010609030101010101" pitchFamily="49" charset="-122"/>
                <a:ea typeface="楷体_GB2312" panose="02010609030101010101" pitchFamily="49" charset="-122"/>
              </a:rPr>
              <a:t>年全国卷</a:t>
            </a:r>
            <a:r>
              <a:rPr lang="en-US" altLang="zh-CN" sz="2800">
                <a:latin typeface="楷体_GB2312" panose="02010609030101010101" pitchFamily="49" charset="-122"/>
                <a:ea typeface="楷体_GB2312" panose="02010609030101010101" pitchFamily="49" charset="-122"/>
              </a:rPr>
              <a:t>Ⅰ) </a:t>
            </a:r>
            <a:r>
              <a:rPr lang="zh-CN" altLang="en-US" sz="2800">
                <a:latin typeface="楷体_GB2312" panose="02010609030101010101" pitchFamily="49" charset="-122"/>
                <a:ea typeface="楷体_GB2312" panose="02010609030101010101" pitchFamily="49" charset="-122"/>
              </a:rPr>
              <a:t>传统观点认为，英国成为工业革命发源地，是因为英国最早具备了技术、市场等经济条件；后来有研究者认为，其主要原因是英国建立了君主立宪制度；又有学者提出，煤铁资源丰富、易于开采等自然条件是其重要因素。</a:t>
            </a:r>
            <a:r>
              <a:rPr lang="zh-CN" altLang="en-US" sz="2800" u="sng">
                <a:latin typeface="楷体_GB2312" panose="02010609030101010101" pitchFamily="49" charset="-122"/>
                <a:ea typeface="楷体_GB2312" panose="02010609030101010101" pitchFamily="49" charset="-122"/>
              </a:rPr>
              <a:t>据此可知，关于工业革命首先发生在英国发生的认识</a:t>
            </a:r>
            <a:endParaRPr lang="zh-CN" altLang="en-US" sz="28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A</a:t>
            </a:r>
            <a:r>
              <a:rPr lang="zh-CN" altLang="en-US" sz="2800">
                <a:latin typeface="楷体_GB2312" panose="02010609030101010101" pitchFamily="49" charset="-122"/>
                <a:ea typeface="楷体_GB2312" panose="02010609030101010101" pitchFamily="49" charset="-122"/>
              </a:rPr>
              <a:t>．只能有一种正确合理的观点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B</a:t>
            </a:r>
            <a:r>
              <a:rPr lang="zh-CN" altLang="en-US" sz="2800">
                <a:latin typeface="楷体_GB2312" panose="02010609030101010101" pitchFamily="49" charset="-122"/>
                <a:ea typeface="楷体_GB2312" panose="02010609030101010101" pitchFamily="49" charset="-122"/>
              </a:rPr>
              <a:t>．随着研究视角拓展而趋于全面</a:t>
            </a:r>
            <a:endParaRPr lang="zh-CN" altLang="en-US"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C</a:t>
            </a:r>
            <a:r>
              <a:rPr lang="zh-CN" altLang="en-US" sz="2800">
                <a:latin typeface="楷体_GB2312" panose="02010609030101010101" pitchFamily="49" charset="-122"/>
                <a:ea typeface="楷体_GB2312" panose="02010609030101010101" pitchFamily="49" charset="-122"/>
              </a:rPr>
              <a:t>．缺少对欧洲其他国家的观察       </a:t>
            </a:r>
            <a:endParaRPr lang="en-US" altLang="zh-CN" sz="28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2800">
                <a:latin typeface="楷体_GB2312" panose="02010609030101010101" pitchFamily="49" charset="-122"/>
                <a:ea typeface="楷体_GB2312" panose="02010609030101010101" pitchFamily="49" charset="-122"/>
              </a:rPr>
              <a:t>D</a:t>
            </a:r>
            <a:r>
              <a:rPr lang="zh-CN" altLang="en-US" sz="2800">
                <a:latin typeface="楷体_GB2312" panose="02010609030101010101" pitchFamily="49" charset="-122"/>
                <a:ea typeface="楷体_GB2312" panose="02010609030101010101" pitchFamily="49" charset="-122"/>
              </a:rPr>
              <a:t>．后期学者研究比传统观点可信</a:t>
            </a:r>
            <a:endParaRPr lang="zh-CN" altLang="en-US" sz="2800">
              <a:latin typeface="楷体_GB2312" panose="02010609030101010101" pitchFamily="49" charset="-122"/>
              <a:ea typeface="楷体_GB2312" panose="02010609030101010101" pitchFamily="49" charset="-122"/>
            </a:endParaRPr>
          </a:p>
        </p:txBody>
      </p:sp>
      <p:sp>
        <p:nvSpPr>
          <p:cNvPr id="9221" name="矩形 5"/>
          <p:cNvSpPr/>
          <p:nvPr/>
        </p:nvSpPr>
        <p:spPr>
          <a:xfrm>
            <a:off x="9004300" y="4040188"/>
            <a:ext cx="2038350" cy="1446212"/>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B</a:t>
            </a:r>
            <a:endParaRPr lang="zh-CN" altLang="en-US" sz="8800">
              <a:solidFill>
                <a:srgbClr val="F29764"/>
              </a:solidFill>
              <a:latin typeface="微软雅黑" panose="020B0503020204020204" charset="-122"/>
              <a:ea typeface="微软雅黑" panose="020B0503020204020204" charset="-122"/>
            </a:endParaRPr>
          </a:p>
        </p:txBody>
      </p:sp>
      <p:sp>
        <p:nvSpPr>
          <p:cNvPr id="9222" name="矩形: 圆角 6"/>
          <p:cNvSpPr/>
          <p:nvPr/>
        </p:nvSpPr>
        <p:spPr>
          <a:xfrm>
            <a:off x="3200400" y="1752600"/>
            <a:ext cx="2286000" cy="53340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223" name="PA-1022245"/>
          <p:cNvCxnSpPr/>
          <p:nvPr>
            <p:custDataLst>
              <p:tags r:id="rId2"/>
            </p:custDataLst>
          </p:nvPr>
        </p:nvCxnSpPr>
        <p:spPr>
          <a:xfrm>
            <a:off x="5410200" y="2819400"/>
            <a:ext cx="533400" cy="0"/>
          </a:xfrm>
          <a:prstGeom prst="line">
            <a:avLst/>
          </a:prstGeom>
          <a:noFill/>
          <a:ln w="76200" cmpd="dbl">
            <a:solidFill>
              <a:srgbClr val="DD8968"/>
            </a:solidFill>
            <a:miter lim="800000"/>
          </a:ln>
        </p:spPr>
      </p:cxnSp>
      <p:sp>
        <p:nvSpPr>
          <p:cNvPr id="9224" name="矩形: 圆角 13"/>
          <p:cNvSpPr/>
          <p:nvPr/>
        </p:nvSpPr>
        <p:spPr>
          <a:xfrm>
            <a:off x="5943600" y="2286000"/>
            <a:ext cx="3009900" cy="501650"/>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225" name="PA-1022245"/>
          <p:cNvCxnSpPr/>
          <p:nvPr>
            <p:custDataLst>
              <p:tags r:id="rId3"/>
            </p:custDataLst>
          </p:nvPr>
        </p:nvCxnSpPr>
        <p:spPr>
          <a:xfrm>
            <a:off x="3581400" y="3321050"/>
            <a:ext cx="457200" cy="0"/>
          </a:xfrm>
          <a:prstGeom prst="line">
            <a:avLst/>
          </a:prstGeom>
          <a:noFill/>
          <a:ln w="76200" cmpd="dbl">
            <a:solidFill>
              <a:srgbClr val="DD8968"/>
            </a:solidFill>
            <a:miter lim="800000"/>
          </a:ln>
        </p:spPr>
      </p:cxnSp>
      <p:sp>
        <p:nvSpPr>
          <p:cNvPr id="9226" name="矩形: 圆角 15"/>
          <p:cNvSpPr/>
          <p:nvPr/>
        </p:nvSpPr>
        <p:spPr>
          <a:xfrm>
            <a:off x="4191000" y="2903538"/>
            <a:ext cx="2286000" cy="417512"/>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圆角 11"/>
          <p:cNvSpPr/>
          <p:nvPr/>
        </p:nvSpPr>
        <p:spPr>
          <a:xfrm>
            <a:off x="200025" y="2419350"/>
            <a:ext cx="11807825" cy="2898775"/>
          </a:xfrm>
          <a:prstGeom prst="roundRect">
            <a:avLst>
              <a:gd name="adj" fmla="val 5668"/>
            </a:avLst>
          </a:prstGeom>
          <a:noFill/>
          <a:ln w="6350">
            <a:solidFill>
              <a:srgbClr val="F6B5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3" name="AutoShape 4"/>
          <p:cNvSpPr/>
          <p:nvPr/>
        </p:nvSpPr>
        <p:spPr>
          <a:xfrm>
            <a:off x="0" y="0"/>
            <a:ext cx="12207875" cy="817563"/>
          </a:xfrm>
          <a:prstGeom prst="homePlate">
            <a:avLst>
              <a:gd name="adj" fmla="val 72794"/>
            </a:avLst>
          </a:prstGeom>
          <a:solidFill>
            <a:srgbClr val="E08A69"/>
          </a:solidFill>
          <a:ln>
            <a:noFill/>
            <a:miter lim="800000"/>
          </a:ln>
        </p:spPr>
        <p:txBody>
          <a:bodyPr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zh-CN" altLang="en-US" sz="3000">
                <a:solidFill>
                  <a:srgbClr val="FFFFFF"/>
                </a:solidFill>
                <a:latin typeface="微软雅黑" panose="020B0503020204020204" charset="-122"/>
                <a:ea typeface="微软雅黑" panose="020B0503020204020204" charset="-122"/>
              </a:rPr>
              <a:t>三、从题干的逻辑结构解答选择题</a:t>
            </a:r>
            <a:endParaRPr lang="zh-CN" altLang="en-US" sz="3000">
              <a:solidFill>
                <a:srgbClr val="FFFFFF"/>
              </a:solidFill>
              <a:latin typeface="微软雅黑" panose="020B0503020204020204" charset="-122"/>
              <a:ea typeface="微软雅黑" panose="020B0503020204020204" charset="-122"/>
            </a:endParaRPr>
          </a:p>
        </p:txBody>
      </p:sp>
      <p:pic>
        <p:nvPicPr>
          <p:cNvPr id="10244" name="图片 3"/>
          <p:cNvPicPr>
            <a:picLocks noChangeAspect="1"/>
          </p:cNvPicPr>
          <p:nvPr/>
        </p:nvPicPr>
        <p:blipFill>
          <a:blip r:embed="rId1"/>
          <a:stretch>
            <a:fillRect/>
          </a:stretch>
        </p:blipFill>
        <p:spPr>
          <a:xfrm>
            <a:off x="10810875" y="4137025"/>
            <a:ext cx="1228725" cy="1181100"/>
          </a:xfrm>
          <a:prstGeom prst="rect">
            <a:avLst/>
          </a:prstGeom>
          <a:noFill/>
          <a:ln>
            <a:noFill/>
            <a:miter lim="800000"/>
            <a:headEnd/>
            <a:tailEnd/>
          </a:ln>
        </p:spPr>
      </p:pic>
      <p:sp>
        <p:nvSpPr>
          <p:cNvPr id="10245" name="图文框 2"/>
          <p:cNvSpPr/>
          <p:nvPr/>
        </p:nvSpPr>
        <p:spPr>
          <a:xfrm>
            <a:off x="230188" y="1284288"/>
            <a:ext cx="3425825" cy="1139825"/>
          </a:xfrm>
          <a:prstGeom prst="frame">
            <a:avLst>
              <a:gd name="adj1" fmla="val 13584"/>
            </a:avLst>
          </a:prstGeom>
          <a:solidFill>
            <a:srgbClr val="F6B5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6" name="文本框 5"/>
          <p:cNvSpPr txBox="1"/>
          <p:nvPr/>
        </p:nvSpPr>
        <p:spPr>
          <a:xfrm>
            <a:off x="230188" y="1546225"/>
            <a:ext cx="3236912" cy="611188"/>
          </a:xfrm>
          <a:prstGeom prst="rect">
            <a:avLst/>
          </a:prstGeom>
          <a:noFill/>
        </p:spPr>
        <p:txBody>
          <a:bodyPr>
            <a:spAutoFit/>
          </a:body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二</a:t>
            </a:r>
            <a:r>
              <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a:t>
            </a:r>
            <a:r>
              <a:rPr kumimoji="0" lang="zh-CN" altLang="en-US"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rPr>
              <a:t>递进结构</a:t>
            </a:r>
            <a:endParaRPr kumimoji="0" lang="zh-CN" altLang="zh-CN" sz="3000" b="0" i="0" u="none" strike="noStrike" kern="100" cap="none" spc="0" normalizeH="0" baseline="0" noProof="0">
              <a:ln>
                <a:noFill/>
              </a:ln>
              <a:solidFill>
                <a:srgbClr val="F29764"/>
              </a:solidFill>
              <a:effectLst/>
              <a:uLnTx/>
              <a:uFillTx/>
              <a:latin typeface="华文琥珀" panose="02010800040101010101" pitchFamily="2" charset="-122"/>
              <a:ea typeface="华文琥珀" panose="02010800040101010101" pitchFamily="2" charset="-122"/>
              <a:cs typeface="Times New Roman" panose="02020603050405020304" pitchFamily="18" charset="0"/>
            </a:endParaRPr>
          </a:p>
        </p:txBody>
      </p:sp>
      <p:sp>
        <p:nvSpPr>
          <p:cNvPr id="10247" name="文本框 6"/>
          <p:cNvSpPr txBox="1"/>
          <p:nvPr/>
        </p:nvSpPr>
        <p:spPr>
          <a:xfrm>
            <a:off x="377825" y="2546350"/>
            <a:ext cx="11436350" cy="2619375"/>
          </a:xfrm>
          <a:prstGeom prst="rect">
            <a:avLst/>
          </a:prstGeom>
          <a:noFill/>
        </p:spPr>
        <p:txBody>
          <a:bodyPr>
            <a:spAutoFit/>
          </a:bodyPr>
          <a:lstStyle/>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递进结构：后面的句子与前面的句子之间呈现层层递进、逐层深入的关系。</a:t>
            </a:r>
            <a:r>
              <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通常强调后一信息，后一信息往往就是主旨</a:t>
            </a:r>
            <a:endParaRPr kumimoji="0" lang="zh-CN" altLang="en-US" sz="2600" b="0" i="0" u="none" strike="noStrike" kern="100" cap="none" spc="0" normalizeH="0" baseline="0" noProof="0">
              <a:ln>
                <a:noFill/>
              </a:ln>
              <a:solidFill>
                <a:srgbClr val="DD8968"/>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a:p>
            <a:pPr marL="0" marR="0" lvl="0" indent="-285750" algn="l" defTabSz="457200" rtl="0" eaLnBrk="0" fontAlgn="base" latinLnBrk="0" hangingPunct="0">
              <a:lnSpc>
                <a:spcPct val="130000"/>
              </a:lnSpc>
              <a:spcBef>
                <a:spcPct val="0"/>
              </a:spcBef>
              <a:spcAft>
                <a:spcPct val="0"/>
              </a:spcAft>
              <a:buClrTx/>
              <a:buSzTx/>
              <a:buFont typeface="Wingdings" panose="05000000000000000000" pitchFamily="2" charset="2"/>
              <a:buChar char="¯"/>
              <a:defRPr/>
            </a:pP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常见表示递进的关联词：单独使用</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而且、并且、甚至、更、何况、况且、尤其、还、甚至于</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。配对使用</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不但</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不仅</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而且</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并且</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还</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更</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r>
              <a:rPr kumimoji="0" lang="zh-CN" altLang="en-US"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甚至</a:t>
            </a:r>
            <a:r>
              <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rPr>
              <a:t>……</a:t>
            </a:r>
            <a:endParaRPr kumimoji="0" lang="en-US" altLang="zh-CN" sz="2600" b="0" i="0" u="none" strike="noStrike" kern="100" cap="none" spc="0" normalizeH="0" baseline="0" noProof="0">
              <a:ln>
                <a:noFill/>
              </a:ln>
              <a:solidFill>
                <a:schemeClr val="tx1"/>
              </a:solidFill>
              <a:effectLst/>
              <a:uLnTx/>
              <a:uFillTx/>
              <a:latin typeface="楷体_GB2312" panose="02010609030101010101" pitchFamily="49" charset="-122"/>
              <a:ea typeface="楷体_GB2312" panose="02010609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1267"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1268" name="内容占位符 2"/>
          <p:cNvSpPr/>
          <p:nvPr/>
        </p:nvSpPr>
        <p:spPr>
          <a:xfrm>
            <a:off x="190500" y="1295400"/>
            <a:ext cx="11811000" cy="4191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r>
              <a:rPr lang="en-US" altLang="zh-CN" sz="3200">
                <a:latin typeface="楷体_GB2312" panose="02010609030101010101" pitchFamily="49" charset="-122"/>
                <a:ea typeface="楷体_GB2312" panose="02010609030101010101" pitchFamily="49" charset="-122"/>
              </a:rPr>
              <a:t>1</a:t>
            </a:r>
            <a:r>
              <a:rPr lang="zh-CN" altLang="en-US" sz="3200">
                <a:latin typeface="楷体_GB2312" panose="02010609030101010101" pitchFamily="49" charset="-122"/>
                <a:ea typeface="楷体_GB2312" panose="02010609030101010101" pitchFamily="49" charset="-122"/>
              </a:rPr>
              <a:t>：</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(2022</a:t>
            </a:r>
            <a:r>
              <a:rPr lang="zh-CN" altLang="en-US" sz="3200">
                <a:latin typeface="楷体_GB2312" panose="02010609030101010101" pitchFamily="49" charset="-122"/>
                <a:ea typeface="楷体_GB2312" panose="02010609030101010101" pitchFamily="49" charset="-122"/>
              </a:rPr>
              <a:t>年广东高考</a:t>
            </a:r>
            <a:r>
              <a:rPr lang="en-US" altLang="zh-CN" sz="3200">
                <a:latin typeface="楷体_GB2312" panose="02010609030101010101" pitchFamily="49" charset="-122"/>
                <a:ea typeface="楷体_GB2312" panose="02010609030101010101" pitchFamily="49" charset="-122"/>
              </a:rPr>
              <a:t>)</a:t>
            </a:r>
            <a:r>
              <a:rPr lang="zh-CN" altLang="en-US" sz="3200">
                <a:latin typeface="楷体_GB2312" panose="02010609030101010101" pitchFamily="49" charset="-122"/>
                <a:ea typeface="楷体_GB2312" panose="02010609030101010101" pitchFamily="49" charset="-122"/>
              </a:rPr>
              <a:t> 清代从广州出口的瓷器中、除了江西、浙江的名窑产品外，还有广东、福建专门烧制的贸易瓷。广州等地有的瓷窑还聘请来自欧洲的画师，负责在瓷坯上绘制欧风图像。</a:t>
            </a:r>
            <a:r>
              <a:rPr lang="zh-CN" altLang="en-US" sz="3200" u="sng">
                <a:latin typeface="楷体_GB2312" panose="02010609030101010101" pitchFamily="49" charset="-122"/>
                <a:ea typeface="楷体_GB2312" panose="02010609030101010101" pitchFamily="49" charset="-122"/>
              </a:rPr>
              <a:t>这种现象反映当时</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．广州处于中外交流的前沿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．出口瓷器产自官营手工作坊</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．西方艺术在中国颇受欢迎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．重农抑商政策受到明显削弱</a:t>
            </a:r>
            <a:endParaRPr lang="zh-CN" altLang="en-US" sz="3200">
              <a:latin typeface="楷体_GB2312" panose="02010609030101010101" pitchFamily="49" charset="-122"/>
              <a:ea typeface="楷体_GB2312" panose="02010609030101010101" pitchFamily="49" charset="-122"/>
            </a:endParaRPr>
          </a:p>
        </p:txBody>
      </p:sp>
      <p:sp>
        <p:nvSpPr>
          <p:cNvPr id="11269" name="矩形 5"/>
          <p:cNvSpPr/>
          <p:nvPr/>
        </p:nvSpPr>
        <p:spPr>
          <a:xfrm>
            <a:off x="9677400" y="342900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11270" name="矩形: 圆角 6"/>
          <p:cNvSpPr/>
          <p:nvPr/>
        </p:nvSpPr>
        <p:spPr>
          <a:xfrm>
            <a:off x="3676650" y="1908175"/>
            <a:ext cx="4476750" cy="515938"/>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1271" name="PA-1022245"/>
          <p:cNvCxnSpPr/>
          <p:nvPr>
            <p:custDataLst>
              <p:tags r:id="rId2"/>
            </p:custDataLst>
          </p:nvPr>
        </p:nvCxnSpPr>
        <p:spPr>
          <a:xfrm>
            <a:off x="8686800" y="2441575"/>
            <a:ext cx="685800" cy="0"/>
          </a:xfrm>
          <a:prstGeom prst="line">
            <a:avLst/>
          </a:prstGeom>
          <a:noFill/>
          <a:ln w="76200" cmpd="dbl">
            <a:solidFill>
              <a:srgbClr val="DD8968"/>
            </a:solidFill>
            <a:miter lim="800000"/>
          </a:ln>
        </p:spPr>
      </p:cxnSp>
      <p:sp>
        <p:nvSpPr>
          <p:cNvPr id="11272" name="矩形: 圆角 2"/>
          <p:cNvSpPr/>
          <p:nvPr/>
        </p:nvSpPr>
        <p:spPr>
          <a:xfrm>
            <a:off x="2667000" y="2605088"/>
            <a:ext cx="931863" cy="425450"/>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73" name="矩形: 圆角 7"/>
          <p:cNvSpPr/>
          <p:nvPr/>
        </p:nvSpPr>
        <p:spPr>
          <a:xfrm>
            <a:off x="1027113" y="3081338"/>
            <a:ext cx="496887" cy="498475"/>
          </a:xfrm>
          <a:prstGeom prst="roundRect">
            <a:avLst>
              <a:gd name="adj" fmla="val 0"/>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anim calcmode="lin" valueType="num">
                                      <p:cBhvr>
                                        <p:cTn id="8" dur="1000" fill="hold"/>
                                        <p:tgtEl>
                                          <p:spTgt spid="11269"/>
                                        </p:tgtEl>
                                        <p:attrNameLst>
                                          <p:attrName>ppt_x</p:attrName>
                                        </p:attrNameLst>
                                      </p:cBhvr>
                                      <p:tavLst>
                                        <p:tav tm="0">
                                          <p:val>
                                            <p:strVal val="#ppt_x"/>
                                          </p:val>
                                        </p:tav>
                                        <p:tav tm="100000">
                                          <p:val>
                                            <p:strVal val="#ppt_x"/>
                                          </p:val>
                                        </p:tav>
                                      </p:tavLst>
                                    </p:anim>
                                    <p:anim calcmode="lin" valueType="num">
                                      <p:cBhvr>
                                        <p:cTn id="9"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
          <p:cNvPicPr>
            <a:picLocks noChangeAspect="1"/>
          </p:cNvPicPr>
          <p:nvPr/>
        </p:nvPicPr>
        <p:blipFill>
          <a:blip r:embed="rId1"/>
          <a:stretch>
            <a:fillRect/>
          </a:stretch>
        </p:blipFill>
        <p:spPr>
          <a:xfrm>
            <a:off x="0" y="150813"/>
            <a:ext cx="1027113" cy="1028700"/>
          </a:xfrm>
          <a:prstGeom prst="rect">
            <a:avLst/>
          </a:prstGeom>
          <a:noFill/>
          <a:ln>
            <a:noFill/>
            <a:miter lim="800000"/>
            <a:headEnd/>
            <a:tailEnd/>
          </a:ln>
        </p:spPr>
      </p:pic>
      <p:sp>
        <p:nvSpPr>
          <p:cNvPr id="12291" name="Rectangle 12"/>
          <p:cNvSpPr/>
          <p:nvPr/>
        </p:nvSpPr>
        <p:spPr>
          <a:xfrm>
            <a:off x="0" y="1066800"/>
            <a:ext cx="12192000" cy="5126038"/>
          </a:xfrm>
          <a:prstGeom prst="rect">
            <a:avLst/>
          </a:prstGeom>
          <a:noFill/>
          <a:ln w="12700">
            <a:solidFill>
              <a:srgbClr val="F29764"/>
            </a:solidFill>
            <a:miter lim="800000"/>
          </a:ln>
        </p:spPr>
        <p:txBody>
          <a:bodyPr wrap="none" anchor="ctr" anchorCtr="0">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endParaRPr lang="zh-CN" altLang="en-US">
              <a:ea typeface="等线" panose="02010600030101010101" pitchFamily="2" charset="-122"/>
            </a:endParaRPr>
          </a:p>
        </p:txBody>
      </p:sp>
      <p:sp>
        <p:nvSpPr>
          <p:cNvPr id="12292" name="内容占位符 2"/>
          <p:cNvSpPr/>
          <p:nvPr/>
        </p:nvSpPr>
        <p:spPr>
          <a:xfrm>
            <a:off x="190500" y="1295400"/>
            <a:ext cx="11811000" cy="3810000"/>
          </a:xfrm>
          <a:prstGeom prst="rect">
            <a:avLst/>
          </a:prstGeom>
          <a:noFill/>
          <a:ln>
            <a:noFill/>
            <a:miter lim="800000"/>
          </a:ln>
        </p:spPr>
        <p:txBody>
          <a:bodyPr>
            <a:no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defTabSz="914400">
              <a:lnSpc>
                <a:spcPct val="120000"/>
              </a:lnSpc>
            </a:pPr>
            <a:r>
              <a:rPr lang="zh-CN" altLang="en-US" sz="3200">
                <a:latin typeface="楷体_GB2312" panose="02010609030101010101" pitchFamily="49" charset="-122"/>
                <a:ea typeface="楷体_GB2312" panose="02010609030101010101" pitchFamily="49" charset="-122"/>
              </a:rPr>
              <a:t>例题：</a:t>
            </a:r>
            <a:endParaRPr lang="en-US" altLang="zh-CN"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(2022</a:t>
            </a:r>
            <a:r>
              <a:rPr lang="zh-CN" altLang="en-US" sz="3200">
                <a:latin typeface="楷体_GB2312" panose="02010609030101010101" pitchFamily="49" charset="-122"/>
                <a:ea typeface="楷体_GB2312" panose="02010609030101010101" pitchFamily="49" charset="-122"/>
              </a:rPr>
              <a:t>年山东高考</a:t>
            </a:r>
            <a:r>
              <a:rPr lang="en-US" altLang="zh-CN" sz="3200">
                <a:latin typeface="楷体_GB2312" panose="02010609030101010101" pitchFamily="49" charset="-122"/>
                <a:ea typeface="楷体_GB2312" panose="02010609030101010101" pitchFamily="49" charset="-122"/>
              </a:rPr>
              <a:t>)</a:t>
            </a:r>
            <a:r>
              <a:rPr lang="zh-CN" altLang="en-US" sz="3200">
                <a:latin typeface="楷体_GB2312" panose="02010609030101010101" pitchFamily="49" charset="-122"/>
                <a:ea typeface="楷体_GB2312" panose="02010609030101010101" pitchFamily="49" charset="-122"/>
              </a:rPr>
              <a:t>明朝时期，朝廷除对各地的监察御史进行考核外，还要求地方按察使司按时据实上报御史巡按地方时有无铺张浪费以劳州县等情况。</a:t>
            </a:r>
            <a:r>
              <a:rPr lang="zh-CN" altLang="en-US" sz="3200" u="sng">
                <a:latin typeface="楷体_GB2312" panose="02010609030101010101" pitchFamily="49" charset="-122"/>
                <a:ea typeface="楷体_GB2312" panose="02010609030101010101" pitchFamily="49" charset="-122"/>
              </a:rPr>
              <a:t>这些规定旨在</a:t>
            </a:r>
            <a:endParaRPr lang="zh-CN" altLang="en-US" sz="3200" u="sng">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A</a:t>
            </a:r>
            <a:r>
              <a:rPr lang="zh-CN" altLang="en-US" sz="3200">
                <a:latin typeface="楷体_GB2312" panose="02010609030101010101" pitchFamily="49" charset="-122"/>
                <a:ea typeface="楷体_GB2312" panose="02010609030101010101" pitchFamily="49" charset="-122"/>
              </a:rPr>
              <a:t>．保证监察规范有效	    </a:t>
            </a:r>
            <a:r>
              <a:rPr lang="en-US" altLang="zh-CN" sz="3200">
                <a:latin typeface="楷体_GB2312" panose="02010609030101010101" pitchFamily="49" charset="-122"/>
                <a:ea typeface="楷体_GB2312" panose="02010609030101010101" pitchFamily="49" charset="-122"/>
              </a:rPr>
              <a:t>B</a:t>
            </a:r>
            <a:r>
              <a:rPr lang="zh-CN" altLang="en-US" sz="3200">
                <a:latin typeface="楷体_GB2312" panose="02010609030101010101" pitchFamily="49" charset="-122"/>
                <a:ea typeface="楷体_GB2312" panose="02010609030101010101" pitchFamily="49" charset="-122"/>
              </a:rPr>
              <a:t>．限制监察御史权力</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r>
              <a:rPr lang="en-US" altLang="zh-CN" sz="3200">
                <a:latin typeface="楷体_GB2312" panose="02010609030101010101" pitchFamily="49" charset="-122"/>
                <a:ea typeface="楷体_GB2312" panose="02010609030101010101" pitchFamily="49" charset="-122"/>
              </a:rPr>
              <a:t>C</a:t>
            </a:r>
            <a:r>
              <a:rPr lang="zh-CN" altLang="en-US" sz="3200">
                <a:latin typeface="楷体_GB2312" panose="02010609030101010101" pitchFamily="49" charset="-122"/>
                <a:ea typeface="楷体_GB2312" panose="02010609030101010101" pitchFamily="49" charset="-122"/>
              </a:rPr>
              <a:t>．协调中央与地方的关系	</a:t>
            </a:r>
            <a:r>
              <a:rPr lang="en-US" altLang="zh-CN" sz="3200">
                <a:latin typeface="楷体_GB2312" panose="02010609030101010101" pitchFamily="49" charset="-122"/>
                <a:ea typeface="楷体_GB2312" panose="02010609030101010101" pitchFamily="49" charset="-122"/>
              </a:rPr>
              <a:t>D</a:t>
            </a:r>
            <a:r>
              <a:rPr lang="zh-CN" altLang="en-US" sz="3200">
                <a:latin typeface="楷体_GB2312" panose="02010609030101010101" pitchFamily="49" charset="-122"/>
                <a:ea typeface="楷体_GB2312" panose="02010609030101010101" pitchFamily="49" charset="-122"/>
              </a:rPr>
              <a:t>．拓宽对地方的监察渠道</a:t>
            </a:r>
            <a:endParaRPr lang="zh-CN" altLang="en-US" sz="3200">
              <a:latin typeface="楷体_GB2312" panose="02010609030101010101" pitchFamily="49" charset="-122"/>
              <a:ea typeface="楷体_GB2312" panose="02010609030101010101" pitchFamily="49" charset="-122"/>
            </a:endParaRPr>
          </a:p>
          <a:p>
            <a:pPr marL="0" lvl="0" indent="0" defTabSz="914400">
              <a:lnSpc>
                <a:spcPct val="120000"/>
              </a:lnSpc>
            </a:pPr>
            <a:endParaRPr lang="zh-CN" altLang="en-US" sz="3200">
              <a:latin typeface="楷体_GB2312" panose="02010609030101010101" pitchFamily="49" charset="-122"/>
              <a:ea typeface="楷体_GB2312" panose="02010609030101010101" pitchFamily="49" charset="-122"/>
            </a:endParaRPr>
          </a:p>
        </p:txBody>
      </p:sp>
      <p:sp>
        <p:nvSpPr>
          <p:cNvPr id="12293" name="矩形 4"/>
          <p:cNvSpPr/>
          <p:nvPr/>
        </p:nvSpPr>
        <p:spPr>
          <a:xfrm>
            <a:off x="9829800" y="3067050"/>
            <a:ext cx="2038350" cy="1446213"/>
          </a:xfrm>
          <a:prstGeom prst="rect">
            <a:avLst/>
          </a:prstGeom>
          <a:noFill/>
          <a:ln>
            <a:noFill/>
            <a:miter lim="800000"/>
          </a:ln>
        </p:spPr>
        <p:txBody>
          <a:bodyPr>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alibri" panose="020F0502020204030204" pitchFamily="34" charset="0"/>
              </a:defRPr>
            </a:lvl5pPr>
          </a:lstStyle>
          <a:p>
            <a:pPr marL="0" lvl="0" indent="0" algn="ctr"/>
            <a:r>
              <a:rPr lang="en-US" altLang="zh-CN" sz="8800">
                <a:solidFill>
                  <a:srgbClr val="F29764"/>
                </a:solidFill>
                <a:latin typeface="微软雅黑" panose="020B0503020204020204" charset="-122"/>
                <a:ea typeface="微软雅黑" panose="020B0503020204020204" charset="-122"/>
              </a:rPr>
              <a:t>A</a:t>
            </a:r>
            <a:endParaRPr lang="zh-CN" altLang="en-US" sz="8800">
              <a:solidFill>
                <a:srgbClr val="F29764"/>
              </a:solidFill>
              <a:latin typeface="微软雅黑" panose="020B0503020204020204" charset="-122"/>
              <a:ea typeface="微软雅黑" panose="020B0503020204020204" charset="-122"/>
            </a:endParaRPr>
          </a:p>
        </p:txBody>
      </p:sp>
      <p:sp>
        <p:nvSpPr>
          <p:cNvPr id="12294" name="矩形: 圆角 5"/>
          <p:cNvSpPr/>
          <p:nvPr/>
        </p:nvSpPr>
        <p:spPr>
          <a:xfrm>
            <a:off x="3505200" y="1938338"/>
            <a:ext cx="1752600" cy="503237"/>
          </a:xfrm>
          <a:prstGeom prst="roundRect">
            <a:avLst/>
          </a:prstGeom>
          <a:noFill/>
          <a:ln w="6350">
            <a:solidFill>
              <a:srgbClr val="DD89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2295" name="PA-1022245"/>
          <p:cNvCxnSpPr/>
          <p:nvPr>
            <p:custDataLst>
              <p:tags r:id="rId2"/>
            </p:custDataLst>
          </p:nvPr>
        </p:nvCxnSpPr>
        <p:spPr>
          <a:xfrm>
            <a:off x="6324600" y="2441575"/>
            <a:ext cx="457200" cy="0"/>
          </a:xfrm>
          <a:prstGeom prst="line">
            <a:avLst/>
          </a:prstGeom>
          <a:noFill/>
          <a:ln w="76200" cmpd="dbl">
            <a:solidFill>
              <a:srgbClr val="DD8968"/>
            </a:solidFill>
            <a:miter lim="800000"/>
          </a:ln>
        </p:spPr>
      </p:cxnSp>
      <p:cxnSp>
        <p:nvCxnSpPr>
          <p:cNvPr id="12296" name="PA-1022245"/>
          <p:cNvCxnSpPr/>
          <p:nvPr>
            <p:custDataLst>
              <p:tags r:id="rId3"/>
            </p:custDataLst>
          </p:nvPr>
        </p:nvCxnSpPr>
        <p:spPr>
          <a:xfrm>
            <a:off x="1027113" y="3048000"/>
            <a:ext cx="1258887" cy="0"/>
          </a:xfrm>
          <a:prstGeom prst="line">
            <a:avLst/>
          </a:prstGeom>
          <a:noFill/>
          <a:ln w="76200" cmpd="dbl">
            <a:solidFill>
              <a:srgbClr val="DD8968"/>
            </a:solidFill>
            <a:miter lim="800000"/>
          </a:ln>
        </p:spPr>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anim calcmode="lin" valueType="num">
                                      <p:cBhvr>
                                        <p:cTn id="8" dur="1000" fill="hold"/>
                                        <p:tgtEl>
                                          <p:spTgt spid="12293"/>
                                        </p:tgtEl>
                                        <p:attrNameLst>
                                          <p:attrName>ppt_x</p:attrName>
                                        </p:attrNameLst>
                                      </p:cBhvr>
                                      <p:tavLst>
                                        <p:tav tm="0">
                                          <p:val>
                                            <p:strVal val="#ppt_x"/>
                                          </p:val>
                                        </p:tav>
                                        <p:tav tm="100000">
                                          <p:val>
                                            <p:strVal val="#ppt_x"/>
                                          </p:val>
                                        </p:tav>
                                      </p:tavLst>
                                    </p:anim>
                                    <p:anim calcmode="lin" valueType="num">
                                      <p:cBhvr>
                                        <p:cTn id="9"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0.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1.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2.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3.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4.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5.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6.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7.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8.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19.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2.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20.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21.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22.xml><?xml version="1.0" encoding="utf-8"?>
<p:tagLst xmlns:p="http://schemas.openxmlformats.org/presentationml/2006/main">
  <p:tag name="commondata" val="eyJoZGlkIjoiMjZkNGYxMmYwNTEzMDdlNjE0OTNiNjg2OTVhZTcwM2EifQ=="/>
  <p:tag name="KSO_WM_SCREEN_THEME_FLAG" val="Dlrq25wU2PGuGg5bbmjbDKxkXQxXLsi3/hAyLo/52vCyJDu+osNStkA9lmW6lOXA86R6ikWYVh3cDlOY1oKs/UH56Ugpj3exWbDbtB/AKmw="/>
</p:tagLst>
</file>

<file path=ppt/tags/tag3.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4.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5.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6.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7.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8.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ags/tag9.xml><?xml version="1.0" encoding="utf-8"?>
<p:tagLst xmlns:p="http://schemas.openxmlformats.org/presentationml/2006/main">
  <p:tag name="PA" val="v5.2.9"/>
  <p:tag name="KSO_WM_SCREEN_THEME_FLAG" val="Dlrq25wU2PGuGg5bbmjbDKxkXQxXLsi3/hAyLo/52vCyJDu+osNStkA9lmW6lOXA86R6ikWYVh3cDlOY1oKs/UH56Ugpj3exWbDbtB/AKmw="/>
</p:tagLst>
</file>

<file path=ppt/theme/theme1.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3444</ap:Words>
  <ap:PresentationFormat/>
  <ap:Paragraphs>202</ap:Paragraphs>
  <ap:Slides>23</ap:Slides>
  <ap:Notes>11</ap:Notes>
  <ap:HiddenSlides>0</ap:HiddenSlides>
  <ap:MMClips>0</ap:MMClips>
  <ap:ScaleCrop>false</ap:ScaleCrop>
  <ap:HeadingPairs>
    <vt:vector baseType="variant" size="6">
      <vt:variant>
        <vt:lpstr>已用的字体</vt:lpstr>
      </vt:variant>
      <vt:variant>
        <vt:i4>14</vt:i4>
      </vt:variant>
      <vt:variant>
        <vt:lpstr>主题</vt:lpstr>
      </vt:variant>
      <vt:variant>
        <vt:i4>1</vt:i4>
      </vt:variant>
      <vt:variant>
        <vt:lpstr>幻灯片标题</vt:lpstr>
      </vt:variant>
      <vt:variant>
        <vt:i4>23</vt:i4>
      </vt:variant>
    </vt:vector>
  </ap:HeadingPairs>
  <ap:TitlesOfParts>
    <vt:vector baseType="lpstr" size="38">
      <vt:lpstr>Arial</vt:lpstr>
      <vt:lpstr>宋体</vt:lpstr>
      <vt:lpstr>Wingdings</vt:lpstr>
      <vt:lpstr>Calibri</vt:lpstr>
      <vt:lpstr>Calibri Light</vt:lpstr>
      <vt:lpstr>Arial</vt:lpstr>
      <vt:lpstr>等线</vt:lpstr>
      <vt:lpstr>华文琥珀</vt:lpstr>
      <vt:lpstr>华文行楷</vt:lpstr>
      <vt:lpstr>微软雅黑</vt:lpstr>
      <vt:lpstr>楷体_GB2312</vt:lpstr>
      <vt:lpstr>Times New Roman</vt:lpstr>
      <vt:lpstr>Arial Unicode MS</vt:lpstr>
      <vt:lpstr>等线 Light</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lastPrinted>2022-08-11T09:48:00.0000000Z</lastPrinted>
  <dcterms:created xsi:type="dcterms:W3CDTF">2022-08-11T09:48:00.0000000Z</dcterms:created>
  <dcterms:modified xsi:type="dcterms:W3CDTF">2024-03-07T01:46:36.0000000Z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6" name="KSOProductBuildVer">
    <vt:lpwstr>2052-12.1.0.16388</vt:lpwstr>
  </op:property>
  <op:property fmtid="{D5CDD505-2E9C-101B-9397-08002B2CF9AE}" pid="7" name="ICV">
    <vt:lpwstr>437713BB58654E29943F0098E0400193_12</vt:lpwstr>
  </op:property>
</op:Properties>
</file>