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5"/>
  </p:notesMasterIdLst>
  <p:sldIdLst>
    <p:sldId id="411" r:id="rId3"/>
    <p:sldId id="507" r:id="rId4"/>
    <p:sldId id="508" r:id="rId5"/>
    <p:sldId id="409" r:id="rId6"/>
    <p:sldId id="469" r:id="rId7"/>
    <p:sldId id="470" r:id="rId8"/>
    <p:sldId id="471" r:id="rId9"/>
    <p:sldId id="472" r:id="rId10"/>
    <p:sldId id="473" r:id="rId11"/>
    <p:sldId id="474" r:id="rId12"/>
    <p:sldId id="475" r:id="rId13"/>
    <p:sldId id="509" r:id="rId14"/>
    <p:sldId id="476" r:id="rId15"/>
    <p:sldId id="477" r:id="rId16"/>
    <p:sldId id="447" r:id="rId17"/>
    <p:sldId id="478" r:id="rId18"/>
    <p:sldId id="510" r:id="rId19"/>
    <p:sldId id="511" r:id="rId20"/>
    <p:sldId id="512" r:id="rId21"/>
    <p:sldId id="532" r:id="rId22"/>
    <p:sldId id="448" r:id="rId23"/>
    <p:sldId id="467" r:id="rId24"/>
    <p:sldId id="517" r:id="rId25"/>
    <p:sldId id="521" r:id="rId26"/>
    <p:sldId id="519" r:id="rId27"/>
    <p:sldId id="522" r:id="rId28"/>
    <p:sldId id="523" r:id="rId29"/>
    <p:sldId id="520" r:id="rId30"/>
    <p:sldId id="624" r:id="rId31"/>
    <p:sldId id="625" r:id="rId32"/>
    <p:sldId id="626" r:id="rId33"/>
    <p:sldId id="627" r:id="rId34"/>
    <p:sldId id="628" r:id="rId35"/>
    <p:sldId id="629" r:id="rId36"/>
    <p:sldId id="630" r:id="rId37"/>
    <p:sldId id="631" r:id="rId38"/>
    <p:sldId id="632" r:id="rId39"/>
    <p:sldId id="633" r:id="rId40"/>
    <p:sldId id="634" r:id="rId41"/>
    <p:sldId id="635" r:id="rId42"/>
    <p:sldId id="636" r:id="rId43"/>
    <p:sldId id="637" r:id="rId44"/>
    <p:sldId id="638" r:id="rId45"/>
    <p:sldId id="639" r:id="rId46"/>
    <p:sldId id="529" r:id="rId47"/>
    <p:sldId id="525" r:id="rId48"/>
    <p:sldId id="524" r:id="rId49"/>
    <p:sldId id="530" r:id="rId50"/>
    <p:sldId id="527" r:id="rId51"/>
    <p:sldId id="458" r:id="rId52"/>
    <p:sldId id="513" r:id="rId53"/>
    <p:sldId id="514" r:id="rId54"/>
    <p:sldId id="515" r:id="rId55"/>
    <p:sldId id="516" r:id="rId56"/>
    <p:sldId id="468" r:id="rId57"/>
    <p:sldId id="412" r:id="rId58"/>
    <p:sldId id="413" r:id="rId59"/>
    <p:sldId id="414" r:id="rId60"/>
    <p:sldId id="415" r:id="rId61"/>
    <p:sldId id="592" r:id="rId62"/>
    <p:sldId id="593" r:id="rId63"/>
    <p:sldId id="416" r:id="rId64"/>
    <p:sldId id="417" r:id="rId66"/>
    <p:sldId id="442" r:id="rId67"/>
    <p:sldId id="439" r:id="rId68"/>
    <p:sldId id="440" r:id="rId69"/>
    <p:sldId id="441" r:id="rId70"/>
    <p:sldId id="421" r:id="rId71"/>
    <p:sldId id="422" r:id="rId72"/>
    <p:sldId id="423" r:id="rId73"/>
    <p:sldId id="426" r:id="rId74"/>
    <p:sldId id="420" r:id="rId75"/>
    <p:sldId id="498" r:id="rId76"/>
    <p:sldId id="499" r:id="rId77"/>
    <p:sldId id="500" r:id="rId78"/>
    <p:sldId id="501" r:id="rId79"/>
    <p:sldId id="502" r:id="rId80"/>
    <p:sldId id="445" r:id="rId81"/>
    <p:sldId id="443" r:id="rId82"/>
    <p:sldId id="504" r:id="rId83"/>
    <p:sldId id="481" r:id="rId84"/>
    <p:sldId id="480" r:id="rId85"/>
    <p:sldId id="497" r:id="rId86"/>
    <p:sldId id="505" r:id="rId87"/>
    <p:sldId id="584" r:id="rId88"/>
    <p:sldId id="484" r:id="rId89"/>
    <p:sldId id="489" r:id="rId90"/>
    <p:sldId id="531" r:id="rId91"/>
    <p:sldId id="585" r:id="rId92"/>
    <p:sldId id="586" r:id="rId93"/>
    <p:sldId id="503" r:id="rId94"/>
  </p:sldIdLst>
  <p:sldSz cx="12192000" cy="6858000"/>
  <p:notesSz cx="6858000" cy="9144000"/>
  <p:custDataLst>
    <p:tags r:id="rId9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史 小军" initials="史" lastIdx="1" clrIdx="0"/>
  <p:cmAuthor id="2" name="作者" initials="作" lastIdx="0" clrIdx="1"/>
  <p:cmAuthor id="3" name="Mia Vida Villanueva" initials="M" lastIdx="1" clrIdx="0"/>
  <p:cmAuthor id="4" name="1206988966@qq.com" initials="1" lastIdx="1" clrIdx="2"/>
  <p:cmAuthor id="5" name="姜伟光" initials="姜" lastIdx="1" clrIdx="0"/>
  <p:cmAuthor id="6" name="lenovo" initials="l" lastIdx="6" clrIdx="2"/>
  <p:cmAuthor id="7" name="Administrator" initials="A" lastIdx="4" clrIdx="3"/>
  <p:cmAuthor id="8" name="宋洁然" initials="宋" lastIdx="2" clrIdx="1"/>
  <p:cmAuthor id="9" name="ming qiu" initials="m" lastIdx="17" clrIdx="1"/>
  <p:cmAuthor id="10" name="robin" initials="r" lastIdx="1" clrIdx="9"/>
  <p:cmAuthor id="0" name="xkb1.com"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D41D5"/>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83"/>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tags" Target="tags/tag117.xml"/><Relationship Id="rId98" Type="http://schemas.openxmlformats.org/officeDocument/2006/relationships/commentAuthors" Target="commentAuthors.xml"/><Relationship Id="rId97" Type="http://schemas.openxmlformats.org/officeDocument/2006/relationships/tableStyles" Target="tableStyles.xml"/><Relationship Id="rId96" Type="http://schemas.openxmlformats.org/officeDocument/2006/relationships/viewProps" Target="viewProps.xml"/><Relationship Id="rId95" Type="http://schemas.openxmlformats.org/officeDocument/2006/relationships/presProps" Target="presProps.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7.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notesMaster" Target="notesMasters/notesMaster1.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8609" name="幻灯片图像占位符 1"/>
          <p:cNvSpPr>
            <a:spLocks noGrp="1" noRot="1" noChangeAspect="1" noTextEdit="1"/>
          </p:cNvSpPr>
          <p:nvPr>
            <p:ph type="sldImg"/>
          </p:nvPr>
        </p:nvSpPr>
        <p:spPr>
          <a:ln>
            <a:miter/>
          </a:ln>
        </p:spPr>
      </p:sp>
      <p:sp>
        <p:nvSpPr>
          <p:cNvPr id="68610" name="文本占位符 2"/>
          <p:cNvSpPr>
            <a:spLocks noGrp="1"/>
          </p:cNvSpPr>
          <p:nvPr>
            <p:ph type="body"/>
          </p:nvPr>
        </p:nvSpPr>
        <p:spPr/>
        <p:txBody>
          <a:bodyPr wrap="square" lIns="91440" tIns="45720" rIns="91440" bIns="45720" anchor="t"/>
          <a:p>
            <a:pPr lvl="0" eaLnBrk="1" hangingPunct="1"/>
            <a:endParaRPr lang="zh-CN" altLang="en-US" dirty="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1377" name="幻灯片图像占位符 1"/>
          <p:cNvSpPr>
            <a:spLocks noGrp="1" noRot="1" noChangeAspect="1"/>
          </p:cNvSpPr>
          <p:nvPr>
            <p:ph type="sldImg"/>
          </p:nvPr>
        </p:nvSpPr>
        <p:spPr/>
      </p:sp>
      <p:sp>
        <p:nvSpPr>
          <p:cNvPr id="101378" name="备注占位符 2"/>
          <p:cNvSpPr>
            <a:spLocks noGrp="1"/>
          </p:cNvSpPr>
          <p:nvPr>
            <p:ph type="body"/>
          </p:nvPr>
        </p:nvSpPr>
        <p:spPr/>
        <p:txBody>
          <a:bodyPr wrap="square" lIns="91440" tIns="45720" rIns="91440" bIns="45720" anchor="t"/>
          <a:p>
            <a:pPr lvl="0"/>
            <a:endParaRPr lang="zh-CN" altLang="en-US"/>
          </a:p>
        </p:txBody>
      </p:sp>
      <p:sp>
        <p:nvSpPr>
          <p:cNvPr id="101379"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a:fld id="{9A0DB2DC-4C9A-4742-B13C-FB6460FD3503}" type="slidenum">
              <a:rPr lang="zh-CN" altLang="en-US" sz="1800">
                <a:latin typeface="Arial" panose="020B0604020202020204" pitchFamily="34" charset="0"/>
                <a:ea typeface="微软雅黑" panose="020B0503020204020204" pitchFamily="34" charset="-122"/>
              </a:rPr>
            </a:fld>
            <a:endParaRPr lang="zh-CN" altLang="en-US" sz="1800">
              <a:latin typeface="Arial" panose="020B0604020202020204" pitchFamily="34" charset="0"/>
              <a:ea typeface="微软雅黑" panose="020B0503020204020204" pitchFamily="3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封底">
    <p:bg>
      <p:bgPr>
        <a:solidFill>
          <a:srgbClr val="FFFFFF"/>
        </a:solidFill>
        <a:effectLst/>
      </p:bgPr>
    </p:bg>
    <p:spTree>
      <p:nvGrpSpPr>
        <p:cNvPr id="1" name=""/>
        <p:cNvGrpSpPr/>
        <p:nvPr/>
      </p:nvGrpSpPr>
      <p:grpSpPr>
        <a:xfrm>
          <a:off x="0" y="0"/>
          <a:ext cx="0" cy="0"/>
          <a:chOff x="0" y="0"/>
          <a:chExt cx="0" cy="0"/>
        </a:xfrm>
      </p:grpSpPr>
      <p:pic>
        <p:nvPicPr>
          <p:cNvPr id="5122" name="图片 1" descr="图片包含 水, 户外, 天空, 建筑物&#10;&#10;自动生成的说明"/>
          <p:cNvPicPr>
            <a:picLocks noChangeAspect="1"/>
          </p:cNvPicPr>
          <p:nvPr userDrawn="1"/>
        </p:nvPicPr>
        <p:blipFill>
          <a:blip r:embed="rId2"/>
          <a:stretch>
            <a:fillRect/>
          </a:stretch>
        </p:blipFill>
        <p:spPr>
          <a:xfrm>
            <a:off x="0" y="0"/>
            <a:ext cx="12192000" cy="5070475"/>
          </a:xfrm>
          <a:prstGeom prst="rect">
            <a:avLst/>
          </a:prstGeom>
          <a:noFill/>
          <a:ln w="9525">
            <a:noFill/>
          </a:ln>
        </p:spPr>
      </p:pic>
      <p:sp>
        <p:nvSpPr>
          <p:cNvPr id="3" name="矩形 2"/>
          <p:cNvSpPr/>
          <p:nvPr userDrawn="1"/>
        </p:nvSpPr>
        <p:spPr>
          <a:xfrm>
            <a:off x="0" y="0"/>
            <a:ext cx="12192000" cy="6858000"/>
          </a:xfrm>
          <a:prstGeom prst="rect">
            <a:avLst/>
          </a:prstGeom>
          <a:gradFill>
            <a:gsLst>
              <a:gs pos="79615">
                <a:srgbClr val="FFFFFF"/>
              </a:gs>
              <a:gs pos="3000">
                <a:schemeClr val="bg1">
                  <a:alpha val="70000"/>
                </a:schemeClr>
              </a:gs>
              <a:gs pos="7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dirty="0"/>
          </a:p>
        </p:txBody>
      </p:sp>
      <p:grpSp>
        <p:nvGrpSpPr>
          <p:cNvPr id="5124" name="组合 13"/>
          <p:cNvGrpSpPr/>
          <p:nvPr userDrawn="1"/>
        </p:nvGrpSpPr>
        <p:grpSpPr>
          <a:xfrm>
            <a:off x="4657725" y="5567363"/>
            <a:ext cx="2876550" cy="307975"/>
            <a:chOff x="4658184" y="5567394"/>
            <a:chExt cx="2875633" cy="307777"/>
          </a:xfrm>
        </p:grpSpPr>
        <p:sp>
          <p:nvSpPr>
            <p:cNvPr id="5125" name="文本框 4"/>
            <p:cNvSpPr txBox="1"/>
            <p:nvPr/>
          </p:nvSpPr>
          <p:spPr>
            <a:xfrm>
              <a:off x="4658184" y="5567394"/>
              <a:ext cx="560613" cy="307777"/>
            </a:xfrm>
            <a:prstGeom prst="rect">
              <a:avLst/>
            </a:prstGeom>
            <a:noFill/>
            <a:ln w="9525">
              <a:noFill/>
            </a:ln>
          </p:spPr>
          <p:txBody>
            <a:bodyPr wrap="square" anchor="t">
              <a:spAutoFit/>
            </a:bodyPr>
            <a:p>
              <a:pPr lvl="0" algn="ctr"/>
              <a:r>
                <a:rPr lang="zh-CN" altLang="en-US" sz="1400" dirty="0">
                  <a:solidFill>
                    <a:srgbClr val="808080"/>
                  </a:solidFill>
                  <a:latin typeface="微软雅黑" panose="020B0503020204020204" pitchFamily="34" charset="-122"/>
                  <a:ea typeface="微软雅黑" panose="020B0503020204020204" pitchFamily="34" charset="-122"/>
                </a:rPr>
                <a:t>厚德</a:t>
              </a:r>
              <a:endParaRPr lang="zh-CN" altLang="en-US" sz="1400" dirty="0">
                <a:solidFill>
                  <a:srgbClr val="808080"/>
                </a:solidFill>
                <a:latin typeface="微软雅黑" panose="020B0503020204020204" pitchFamily="34" charset="-122"/>
                <a:ea typeface="微软雅黑" panose="020B0503020204020204" pitchFamily="34" charset="-122"/>
              </a:endParaRPr>
            </a:p>
          </p:txBody>
        </p:sp>
        <p:sp>
          <p:nvSpPr>
            <p:cNvPr id="5126" name="文本框 5"/>
            <p:cNvSpPr txBox="1"/>
            <p:nvPr/>
          </p:nvSpPr>
          <p:spPr>
            <a:xfrm>
              <a:off x="5429858" y="5567394"/>
              <a:ext cx="560613" cy="307777"/>
            </a:xfrm>
            <a:prstGeom prst="rect">
              <a:avLst/>
            </a:prstGeom>
            <a:noFill/>
            <a:ln w="9525">
              <a:noFill/>
            </a:ln>
          </p:spPr>
          <p:txBody>
            <a:bodyPr wrap="square" anchor="t">
              <a:spAutoFit/>
            </a:bodyPr>
            <a:p>
              <a:pPr lvl="0" algn="ctr"/>
              <a:r>
                <a:rPr lang="zh-CN" altLang="en-US" sz="1400" dirty="0">
                  <a:solidFill>
                    <a:srgbClr val="808080"/>
                  </a:solidFill>
                  <a:latin typeface="微软雅黑" panose="020B0503020204020204" pitchFamily="34" charset="-122"/>
                  <a:ea typeface="微软雅黑" panose="020B0503020204020204" pitchFamily="34" charset="-122"/>
                </a:rPr>
                <a:t>积学</a:t>
              </a:r>
              <a:endParaRPr lang="zh-CN" altLang="en-US" sz="1400" dirty="0">
                <a:solidFill>
                  <a:srgbClr val="808080"/>
                </a:solidFill>
                <a:latin typeface="微软雅黑" panose="020B0503020204020204" pitchFamily="34" charset="-122"/>
                <a:ea typeface="微软雅黑" panose="020B0503020204020204" pitchFamily="34" charset="-122"/>
              </a:endParaRPr>
            </a:p>
          </p:txBody>
        </p:sp>
        <p:sp>
          <p:nvSpPr>
            <p:cNvPr id="5127" name="文本框 6"/>
            <p:cNvSpPr txBox="1"/>
            <p:nvPr/>
          </p:nvSpPr>
          <p:spPr>
            <a:xfrm>
              <a:off x="6201532" y="5567394"/>
              <a:ext cx="560613" cy="307777"/>
            </a:xfrm>
            <a:prstGeom prst="rect">
              <a:avLst/>
            </a:prstGeom>
            <a:noFill/>
            <a:ln w="9525">
              <a:noFill/>
            </a:ln>
          </p:spPr>
          <p:txBody>
            <a:bodyPr wrap="square" anchor="t">
              <a:spAutoFit/>
            </a:bodyPr>
            <a:p>
              <a:pPr lvl="0" algn="ctr"/>
              <a:r>
                <a:rPr lang="zh-CN" altLang="en-US" sz="1400" dirty="0">
                  <a:solidFill>
                    <a:srgbClr val="808080"/>
                  </a:solidFill>
                  <a:latin typeface="微软雅黑" panose="020B0503020204020204" pitchFamily="34" charset="-122"/>
                  <a:ea typeface="微软雅黑" panose="020B0503020204020204" pitchFamily="34" charset="-122"/>
                </a:rPr>
                <a:t>励志</a:t>
              </a:r>
              <a:endParaRPr lang="zh-CN" altLang="en-US" sz="1400" dirty="0">
                <a:solidFill>
                  <a:srgbClr val="808080"/>
                </a:solidFill>
                <a:latin typeface="微软雅黑" panose="020B0503020204020204" pitchFamily="34" charset="-122"/>
                <a:ea typeface="微软雅黑" panose="020B0503020204020204" pitchFamily="34" charset="-122"/>
              </a:endParaRPr>
            </a:p>
          </p:txBody>
        </p:sp>
        <p:sp>
          <p:nvSpPr>
            <p:cNvPr id="5128" name="文本框 7"/>
            <p:cNvSpPr txBox="1"/>
            <p:nvPr/>
          </p:nvSpPr>
          <p:spPr>
            <a:xfrm>
              <a:off x="6973204" y="5567394"/>
              <a:ext cx="560613" cy="307777"/>
            </a:xfrm>
            <a:prstGeom prst="rect">
              <a:avLst/>
            </a:prstGeom>
            <a:noFill/>
            <a:ln w="9525">
              <a:noFill/>
            </a:ln>
          </p:spPr>
          <p:txBody>
            <a:bodyPr wrap="square" anchor="t">
              <a:spAutoFit/>
            </a:bodyPr>
            <a:p>
              <a:pPr lvl="0" algn="ctr"/>
              <a:r>
                <a:rPr lang="zh-CN" altLang="en-US" sz="1400" dirty="0">
                  <a:solidFill>
                    <a:srgbClr val="808080"/>
                  </a:solidFill>
                  <a:latin typeface="微软雅黑" panose="020B0503020204020204" pitchFamily="34" charset="-122"/>
                  <a:ea typeface="微软雅黑" panose="020B0503020204020204" pitchFamily="34" charset="-122"/>
                </a:rPr>
                <a:t>敦行</a:t>
              </a:r>
              <a:endParaRPr lang="zh-CN" altLang="en-US" sz="1400" dirty="0">
                <a:solidFill>
                  <a:srgbClr val="808080"/>
                </a:solidFill>
                <a:latin typeface="微软雅黑" panose="020B0503020204020204" pitchFamily="34" charset="-122"/>
                <a:ea typeface="微软雅黑" panose="020B0503020204020204" pitchFamily="34" charset="-122"/>
              </a:endParaRPr>
            </a:p>
          </p:txBody>
        </p:sp>
        <p:cxnSp>
          <p:nvCxnSpPr>
            <p:cNvPr id="9" name="直接连接符 8"/>
            <p:cNvCxnSpPr/>
            <p:nvPr/>
          </p:nvCxnSpPr>
          <p:spPr>
            <a:xfrm>
              <a:off x="6096001" y="5606245"/>
              <a:ext cx="0" cy="23007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324328" y="5606245"/>
              <a:ext cx="0" cy="23007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867675" y="5606245"/>
              <a:ext cx="0" cy="23007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2" name="任意多边形: 形状 11"/>
          <p:cNvSpPr/>
          <p:nvPr userDrawn="1"/>
        </p:nvSpPr>
        <p:spPr>
          <a:xfrm flipH="1" flipV="1">
            <a:off x="0" y="0"/>
            <a:ext cx="12192000" cy="896938"/>
          </a:xfrm>
          <a:custGeom>
            <a:avLst/>
            <a:gdLst>
              <a:gd name="connsiteX0" fmla="*/ 12192000 w 12192000"/>
              <a:gd name="connsiteY0" fmla="*/ 0 h 2039768"/>
              <a:gd name="connsiteX1" fmla="*/ 12192000 w 12192000"/>
              <a:gd name="connsiteY1" fmla="*/ 2039768 h 2039768"/>
              <a:gd name="connsiteX2" fmla="*/ 0 w 12192000"/>
              <a:gd name="connsiteY2" fmla="*/ 2039768 h 2039768"/>
              <a:gd name="connsiteX3" fmla="*/ 0 w 12192000"/>
              <a:gd name="connsiteY3" fmla="*/ 819391 h 2039768"/>
              <a:gd name="connsiteX4" fmla="*/ 37309 w 12192000"/>
              <a:gd name="connsiteY4" fmla="*/ 834936 h 2039768"/>
              <a:gd name="connsiteX5" fmla="*/ 5319640 w 12192000"/>
              <a:gd name="connsiteY5" fmla="*/ 1747868 h 2039768"/>
              <a:gd name="connsiteX6" fmla="*/ 11971651 w 12192000"/>
              <a:gd name="connsiteY6" fmla="*/ 149892 h 203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039768">
                <a:moveTo>
                  <a:pt x="12192000" y="0"/>
                </a:moveTo>
                <a:lnTo>
                  <a:pt x="12192000" y="2039768"/>
                </a:lnTo>
                <a:lnTo>
                  <a:pt x="0" y="2039768"/>
                </a:lnTo>
                <a:lnTo>
                  <a:pt x="0" y="819391"/>
                </a:lnTo>
                <a:lnTo>
                  <a:pt x="37309" y="834936"/>
                </a:lnTo>
                <a:cubicBezTo>
                  <a:pt x="1480031" y="1405841"/>
                  <a:pt x="3318043" y="1747868"/>
                  <a:pt x="5319640" y="1747868"/>
                </a:cubicBezTo>
                <a:cubicBezTo>
                  <a:pt x="8027681" y="1747868"/>
                  <a:pt x="10436290" y="1121803"/>
                  <a:pt x="11971651" y="149892"/>
                </a:cubicBezTo>
                <a:close/>
              </a:path>
            </a:pathLst>
          </a:custGeom>
          <a:gradFill flip="none" rotWithShape="1">
            <a:gsLst>
              <a:gs pos="100000">
                <a:schemeClr val="accent1"/>
              </a:gs>
              <a:gs pos="4000">
                <a:schemeClr val="accent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dirty="0"/>
          </a:p>
        </p:txBody>
      </p:sp>
      <p:sp>
        <p:nvSpPr>
          <p:cNvPr id="13" name="任意多边形: 形状 12"/>
          <p:cNvSpPr/>
          <p:nvPr userDrawn="1"/>
        </p:nvSpPr>
        <p:spPr>
          <a:xfrm>
            <a:off x="0" y="5961063"/>
            <a:ext cx="12192000" cy="896938"/>
          </a:xfrm>
          <a:custGeom>
            <a:avLst/>
            <a:gdLst>
              <a:gd name="connsiteX0" fmla="*/ 12192000 w 12192000"/>
              <a:gd name="connsiteY0" fmla="*/ 0 h 2039768"/>
              <a:gd name="connsiteX1" fmla="*/ 12192000 w 12192000"/>
              <a:gd name="connsiteY1" fmla="*/ 2039768 h 2039768"/>
              <a:gd name="connsiteX2" fmla="*/ 0 w 12192000"/>
              <a:gd name="connsiteY2" fmla="*/ 2039768 h 2039768"/>
              <a:gd name="connsiteX3" fmla="*/ 0 w 12192000"/>
              <a:gd name="connsiteY3" fmla="*/ 819391 h 2039768"/>
              <a:gd name="connsiteX4" fmla="*/ 37309 w 12192000"/>
              <a:gd name="connsiteY4" fmla="*/ 834936 h 2039768"/>
              <a:gd name="connsiteX5" fmla="*/ 5319640 w 12192000"/>
              <a:gd name="connsiteY5" fmla="*/ 1747868 h 2039768"/>
              <a:gd name="connsiteX6" fmla="*/ 11971651 w 12192000"/>
              <a:gd name="connsiteY6" fmla="*/ 149892 h 203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039768">
                <a:moveTo>
                  <a:pt x="12192000" y="0"/>
                </a:moveTo>
                <a:lnTo>
                  <a:pt x="12192000" y="2039768"/>
                </a:lnTo>
                <a:lnTo>
                  <a:pt x="0" y="2039768"/>
                </a:lnTo>
                <a:lnTo>
                  <a:pt x="0" y="819391"/>
                </a:lnTo>
                <a:lnTo>
                  <a:pt x="37309" y="834936"/>
                </a:lnTo>
                <a:cubicBezTo>
                  <a:pt x="1480031" y="1405841"/>
                  <a:pt x="3318043" y="1747868"/>
                  <a:pt x="5319640" y="1747868"/>
                </a:cubicBezTo>
                <a:cubicBezTo>
                  <a:pt x="8027681" y="1747868"/>
                  <a:pt x="10436290" y="1121803"/>
                  <a:pt x="11971651" y="149892"/>
                </a:cubicBezTo>
                <a:close/>
              </a:path>
            </a:pathLst>
          </a:custGeom>
          <a:gradFill flip="none" rotWithShape="1">
            <a:gsLst>
              <a:gs pos="100000">
                <a:schemeClr val="accent1"/>
              </a:gs>
              <a:gs pos="4000">
                <a:schemeClr val="accent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dirty="0"/>
          </a:p>
        </p:txBody>
      </p:sp>
      <p:sp>
        <p:nvSpPr>
          <p:cNvPr id="18" name="标题 1"/>
          <p:cNvSpPr>
            <a:spLocks noGrp="1"/>
          </p:cNvSpPr>
          <p:nvPr userDrawn="1">
            <p:ph type="ctrTitle"/>
          </p:nvPr>
        </p:nvSpPr>
        <p:spPr>
          <a:xfrm>
            <a:off x="1886858" y="2533724"/>
            <a:ext cx="8418285" cy="946202"/>
          </a:xfrm>
        </p:spPr>
        <p:txBody>
          <a:bodyPr anchor="b"/>
          <a:lstStyle>
            <a:lvl1pPr algn="dist">
              <a:defRPr sz="5400"/>
            </a:lvl1pPr>
          </a:lstStyle>
          <a:p>
            <a:pPr fontAlgn="base"/>
            <a:r>
              <a:rPr lang="zh-CN" altLang="en-US" strike="noStrike" noProof="1" dirty="0"/>
              <a:t>单击此处编辑母版标题样式</a:t>
            </a:r>
            <a:endParaRPr lang="zh-CN" altLang="en-US" strike="noStrike" noProof="1" dirty="0"/>
          </a:p>
        </p:txBody>
      </p:sp>
      <p:sp>
        <p:nvSpPr>
          <p:cNvPr id="19" name="副标题 2"/>
          <p:cNvSpPr>
            <a:spLocks noGrp="1"/>
          </p:cNvSpPr>
          <p:nvPr userDrawn="1">
            <p:ph type="subTitle" idx="1"/>
          </p:nvPr>
        </p:nvSpPr>
        <p:spPr>
          <a:xfrm>
            <a:off x="1886858" y="3494290"/>
            <a:ext cx="8418285" cy="277000"/>
          </a:xfrm>
        </p:spPr>
        <p:txBody>
          <a:bodyPr>
            <a:normAutofit/>
          </a:bodyPr>
          <a:lstStyle>
            <a:lvl1pPr marL="0" indent="0" algn="dist">
              <a:lnSpc>
                <a:spcPct val="100000"/>
              </a:lnSpc>
              <a:buNone/>
              <a:defRPr sz="1200">
                <a:solidFill>
                  <a:schemeClr val="bg1">
                    <a:lumMod val="50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dirty="0"/>
              <a:t>单击此处编辑母版副标题样式</a:t>
            </a:r>
            <a:endParaRPr lang="zh-CN" altLang="en-US" strike="noStrike" noProof="1" dirty="0"/>
          </a:p>
        </p:txBody>
      </p:sp>
      <p:sp>
        <p:nvSpPr>
          <p:cNvPr id="2" name="日期占位符 1"/>
          <p:cNvSpPr>
            <a:spLocks noGrp="1"/>
          </p:cNvSpPr>
          <p:nvPr>
            <p:ph type="dt" sz="half" idx="10"/>
          </p:nvPr>
        </p:nvSpPr>
        <p:spPr>
          <a:xfrm>
            <a:off x="612775" y="6315075"/>
            <a:ext cx="2698750" cy="315913"/>
          </a:xfrm>
          <a:prstGeom prst="rect">
            <a:avLst/>
          </a:prstGeom>
        </p:spPr>
        <p:txBody>
          <a:bodyPr vert="horz" lIns="91440" tIns="45720" rIns="91440" bIns="45720" rtlCol="0" anchor="ctr">
            <a:normAutofit/>
          </a:bodyPr>
          <a:p>
            <a:pPr marL="0" marR="0" lvl="0" indent="0" algn="l" defTabSz="914400" rtl="0" eaLnBrk="1" fontAlgn="auto" latinLnBrk="0" hangingPunct="1">
              <a:lnSpc>
                <a:spcPct val="100000"/>
              </a:lnSpc>
              <a:spcBef>
                <a:spcPct val="0"/>
              </a:spcBef>
              <a:spcAft>
                <a:spcPct val="0"/>
              </a:spcAft>
              <a:buClrTx/>
              <a:buSzTx/>
              <a:buFontTx/>
              <a:buNone/>
              <a:defRPr/>
            </a:pPr>
            <a:fld id="{5C9ED7A1-1788-468B-9ECA-35D95468F6F3}" type="datetimeFigureOut">
              <a:rPr kumimoji="0" lang="zh-CN" altLang="en-US" sz="10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rPr>
            </a:fld>
            <a:endParaRPr kumimoji="0" lang="zh-CN" altLang="en-US" sz="10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4" name="页脚占位符 3"/>
          <p:cNvSpPr>
            <a:spLocks noGrp="1"/>
          </p:cNvSpPr>
          <p:nvPr>
            <p:ph type="ftr" sz="quarter" idx="11"/>
          </p:nvPr>
        </p:nvSpPr>
        <p:spPr>
          <a:xfrm>
            <a:off x="4116388" y="6315075"/>
            <a:ext cx="3959225" cy="315913"/>
          </a:xfrm>
          <a:prstGeom prst="rect">
            <a:avLst/>
          </a:prstGeom>
        </p:spPr>
        <p:txBody>
          <a:bodyPr vert="horz" lIns="91440" tIns="45720" rIns="91440" bIns="45720" rtlCol="0" anchor="ctr">
            <a:normAutofit/>
          </a:bodyP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5" name="灯片编号占位符 4"/>
          <p:cNvSpPr>
            <a:spLocks noGrp="1"/>
          </p:cNvSpPr>
          <p:nvPr>
            <p:ph type="sldNum" sz="quarter" idx="12"/>
          </p:nvPr>
        </p:nvSpPr>
        <p:spPr>
          <a:xfrm>
            <a:off x="8877300" y="6315075"/>
            <a:ext cx="2700338" cy="315913"/>
          </a:xfrm>
          <a:prstGeom prst="rect">
            <a:avLst/>
          </a:prstGeom>
        </p:spPr>
        <p:txBody>
          <a:bodyPr vert="horz" wrap="square" lIns="91440" tIns="45720" rIns="91440" bIns="45720" numCol="1" anchor="ctr" anchorCtr="0" compatLnSpc="1"/>
          <a:p>
            <a:pPr lvl="0" eaLnBrk="1" fontAlgn="base" hangingPunct="1">
              <a:buNone/>
            </a:pPr>
            <a:fld id="{9A0DB2DC-4C9A-4742-B13C-FB6460FD3503}" type="slidenum">
              <a:rPr lang="zh-CN" altLang="en-US" strike="noStrike" noProof="1" dirty="0">
                <a:latin typeface="Arial" panose="020B0604020202020204" pitchFamily="34" charset="0"/>
                <a:ea typeface="微软雅黑" panose="020B0503020204020204" pitchFamily="34"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3.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7.xml"/><Relationship Id="rId2" Type="http://schemas.openxmlformats.org/officeDocument/2006/relationships/image" Target="../media/image4.png"/><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9.xml"/><Relationship Id="rId2" Type="http://schemas.openxmlformats.org/officeDocument/2006/relationships/image" Target="../media/image5.png"/><Relationship Id="rId1" Type="http://schemas.openxmlformats.org/officeDocument/2006/relationships/tags" Target="../tags/tag68.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70.xml"/><Relationship Id="rId2" Type="http://schemas.openxmlformats.org/officeDocument/2006/relationships/image" Target="../media/image7.png"/><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71.xml"/><Relationship Id="rId2" Type="http://schemas.openxmlformats.org/officeDocument/2006/relationships/image" Target="../media/image9.png"/><Relationship Id="rId1" Type="http://schemas.openxmlformats.org/officeDocument/2006/relationships/image" Target="../media/image8.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72.xml"/><Relationship Id="rId2" Type="http://schemas.openxmlformats.org/officeDocument/2006/relationships/image" Target="../media/image11.png"/><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3.xml"/><Relationship Id="rId1"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6.xml"/><Relationship Id="rId1"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5.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xml"/><Relationship Id="rId1" Type="http://schemas.openxmlformats.org/officeDocument/2006/relationships/image" Target="../media/image17.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5.xml"/><Relationship Id="rId1" Type="http://schemas.openxmlformats.org/officeDocument/2006/relationships/tags" Target="../tags/tag8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6.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7.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8.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9.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0.xml"/></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91.xml"/><Relationship Id="rId2" Type="http://schemas.openxmlformats.org/officeDocument/2006/relationships/image" Target="../media/image19.png"/><Relationship Id="rId1" Type="http://schemas.openxmlformats.org/officeDocument/2006/relationships/image" Target="../media/image18.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2.xml"/><Relationship Id="rId1" Type="http://schemas.openxmlformats.org/officeDocument/2006/relationships/image" Target="../media/image20.png"/></Relationships>
</file>

<file path=ppt/slides/_rels/slide5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93.xml"/><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5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95.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tags" Target="../tags/tag94.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7.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8.xml"/><Relationship Id="rId1" Type="http://schemas.openxmlformats.org/officeDocument/2006/relationships/image" Target="../media/image27.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0.xml"/><Relationship Id="rId1" Type="http://schemas.openxmlformats.org/officeDocument/2006/relationships/image" Target="../media/image28.png"/></Relationships>
</file>

<file path=ppt/slides/_rels/slide6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01.xml"/><Relationship Id="rId2" Type="http://schemas.openxmlformats.org/officeDocument/2006/relationships/image" Target="../media/image30.png"/><Relationship Id="rId1" Type="http://schemas.openxmlformats.org/officeDocument/2006/relationships/image" Target="../media/image29.png"/></Relationships>
</file>

<file path=ppt/slides/_rels/slide6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02.xml"/><Relationship Id="rId2" Type="http://schemas.openxmlformats.org/officeDocument/2006/relationships/image" Target="../media/image32.png"/><Relationship Id="rId1" Type="http://schemas.openxmlformats.org/officeDocument/2006/relationships/image" Target="../media/image31.png"/></Relationships>
</file>

<file path=ppt/slides/_rels/slide6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03.xml"/><Relationship Id="rId2" Type="http://schemas.openxmlformats.org/officeDocument/2006/relationships/image" Target="../media/image34.png"/><Relationship Id="rId1" Type="http://schemas.openxmlformats.org/officeDocument/2006/relationships/image" Target="../media/image33.jpeg"/></Relationships>
</file>

<file path=ppt/slides/_rels/slide6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04.xml"/><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5.xml"/><Relationship Id="rId1" Type="http://schemas.openxmlformats.org/officeDocument/2006/relationships/image" Target="../media/image38.png"/></Relationships>
</file>

<file path=ppt/slides/_rels/slide7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07.xml"/><Relationship Id="rId4" Type="http://schemas.openxmlformats.org/officeDocument/2006/relationships/image" Target="../media/image39.png"/><Relationship Id="rId3" Type="http://schemas.openxmlformats.org/officeDocument/2006/relationships/tags" Target="../tags/tag106.xml"/><Relationship Id="rId2" Type="http://schemas.microsoft.com/office/2007/relationships/media" Target="../media/media1.mp4"/><Relationship Id="rId1" Type="http://schemas.openxmlformats.org/officeDocument/2006/relationships/video" Target="../media/media1.mp4"/></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0.png"/><Relationship Id="rId1" Type="http://schemas.openxmlformats.org/officeDocument/2006/relationships/tags" Target="../tags/tag108.xml"/></Relationships>
</file>

<file path=ppt/slides/_rels/slide7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tags" Target="../tags/tag10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44.png"/><Relationship Id="rId1"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0.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1.xml"/><Relationship Id="rId1" Type="http://schemas.openxmlformats.org/officeDocument/2006/relationships/image" Target="../media/image48.jpeg"/></Relationships>
</file>

<file path=ppt/slides/_rels/slide83.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112.xml"/><Relationship Id="rId2" Type="http://schemas.openxmlformats.org/officeDocument/2006/relationships/image" Target="../media/image50.jpeg"/><Relationship Id="rId1" Type="http://schemas.openxmlformats.org/officeDocument/2006/relationships/image" Target="../media/image49.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3.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4.xml"/><Relationship Id="rId1" Type="http://schemas.openxmlformats.org/officeDocument/2006/relationships/image" Target="../media/image51.pn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2.pn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5.jpeg"/><Relationship Id="rId3" Type="http://schemas.openxmlformats.org/officeDocument/2006/relationships/tags" Target="../tags/tag116.xml"/><Relationship Id="rId2" Type="http://schemas.openxmlformats.org/officeDocument/2006/relationships/image" Target="../media/image54.png"/><Relationship Id="rId1" Type="http://schemas.openxmlformats.org/officeDocument/2006/relationships/tags" Target="../tags/tag11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69" name="图片 1" descr="aac919c5bf0b6094fd5f5c6207106e0e"/>
          <p:cNvPicPr>
            <a:picLocks noChangeAspect="1"/>
          </p:cNvPicPr>
          <p:nvPr/>
        </p:nvPicPr>
        <p:blipFill>
          <a:blip r:embed="rId1"/>
          <a:stretch>
            <a:fillRect/>
          </a:stretch>
        </p:blipFill>
        <p:spPr>
          <a:xfrm>
            <a:off x="-2012950" y="1716088"/>
            <a:ext cx="14204950" cy="4084637"/>
          </a:xfrm>
          <a:prstGeom prst="rect">
            <a:avLst/>
          </a:prstGeom>
          <a:noFill/>
          <a:ln w="9525">
            <a:noFill/>
          </a:ln>
        </p:spPr>
      </p:pic>
      <p:sp>
        <p:nvSpPr>
          <p:cNvPr id="100" name="文本框 99"/>
          <p:cNvSpPr txBox="1"/>
          <p:nvPr/>
        </p:nvSpPr>
        <p:spPr>
          <a:xfrm>
            <a:off x="2314575" y="420370"/>
            <a:ext cx="9298940" cy="1445260"/>
          </a:xfrm>
          <a:prstGeom prst="rect">
            <a:avLst/>
          </a:prstGeom>
          <a:noFill/>
          <a:ln w="9525">
            <a:noFill/>
          </a:ln>
        </p:spPr>
        <p:txBody>
          <a:bodyPr wrap="square">
            <a:spAutoFit/>
          </a:bodyPr>
          <a:p>
            <a:pPr indent="0" algn="ctr"/>
            <a:r>
              <a:rPr lang="en-US" sz="44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44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rPr>
              <a:t>双新</a:t>
            </a:r>
            <a:r>
              <a:rPr lang="en-US" altLang="zh-CN" sz="44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44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rPr>
              <a:t>背景下复习备考的</a:t>
            </a:r>
            <a:r>
              <a:rPr lang="zh-CN" altLang="en-US" sz="4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现代性</a:t>
            </a:r>
            <a:endParaRPr lang="zh-CN" altLang="en-US" sz="4400" b="1">
              <a:solidFill>
                <a:schemeClr val="bg2"/>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ctr"/>
            <a:endParaRPr lang="zh-CN" altLang="en-US" sz="44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171" name="文本框 5"/>
          <p:cNvSpPr txBox="1"/>
          <p:nvPr/>
        </p:nvSpPr>
        <p:spPr>
          <a:xfrm>
            <a:off x="5300028" y="5053648"/>
            <a:ext cx="4483100" cy="460375"/>
          </a:xfrm>
          <a:prstGeom prst="rect">
            <a:avLst/>
          </a:prstGeom>
          <a:noFill/>
          <a:ln w="9525">
            <a:noFill/>
          </a:ln>
        </p:spPr>
        <p:txBody>
          <a:bodyPr wrap="none" anchor="t">
            <a:spAutoFit/>
          </a:bodyPr>
          <a:p>
            <a:r>
              <a:rPr lang="zh-CN" altLang="en-US" sz="2400" b="1" dirty="0">
                <a:solidFill>
                  <a:schemeClr val="bg2"/>
                </a:solidFill>
                <a:latin typeface="Arial" panose="020B0604020202020204" pitchFamily="34" charset="0"/>
                <a:ea typeface="微软雅黑" panose="020B0503020204020204" pitchFamily="34" charset="-122"/>
              </a:rPr>
              <a:t>西北工业大学附属中学    刘建荣</a:t>
            </a:r>
            <a:endParaRPr lang="zh-CN" altLang="en-US" sz="2400" b="1" dirty="0">
              <a:solidFill>
                <a:schemeClr val="bg2"/>
              </a:solidFill>
              <a:latin typeface="Arial" panose="020B0604020202020204" pitchFamily="34" charset="0"/>
              <a:ea typeface="微软雅黑" panose="020B0503020204020204" pitchFamily="34" charset="-122"/>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38215" y="1357298"/>
            <a:ext cx="9787006" cy="2676525"/>
          </a:xfrm>
          <a:prstGeom prst="rect">
            <a:avLst/>
          </a:prstGeom>
          <a:ln>
            <a:solidFill>
              <a:srgbClr val="FF0000"/>
            </a:solidFill>
          </a:ln>
        </p:spPr>
        <p:txBody>
          <a:bodyPr wrap="square">
            <a:spAutoFit/>
          </a:bodyPr>
          <a:lstStyle/>
          <a:p>
            <a:r>
              <a:rPr lang="zh-CN" altLang="en-US" sz="2800" b="1" dirty="0" smtClean="0">
                <a:latin typeface="黑体" panose="02010609060101010101" pitchFamily="49" charset="-122"/>
                <a:ea typeface="黑体" panose="02010609060101010101" pitchFamily="49" charset="-122"/>
              </a:rPr>
              <a:t>    无政府主义是一种小资产阶级的社会政治思潮。 它的口号是：个人至上，个人万能，反对一切国家、一切强权政治。 五 四时期宣传无政府主义的思潮比较盛行，主</a:t>
            </a:r>
            <a:r>
              <a:rPr lang="zh-CN" altLang="en-US" sz="2800" b="1" dirty="0" smtClean="0">
                <a:latin typeface="黑体" panose="02010609060101010101" pitchFamily="49" charset="-122"/>
                <a:ea typeface="黑体" panose="02010609060101010101" pitchFamily="49" charset="-122"/>
              </a:rPr>
              <a:t>要</a:t>
            </a:r>
            <a:r>
              <a:rPr lang="zh-CN" altLang="en-US" sz="2800" b="1" dirty="0" smtClean="0">
                <a:latin typeface="黑体" panose="02010609060101010101" pitchFamily="49" charset="-122"/>
                <a:ea typeface="黑体" panose="02010609060101010101" pitchFamily="49" charset="-122"/>
              </a:rPr>
              <a:t>代表人物是北大学生黄凌霜、区声白等。 </a:t>
            </a:r>
            <a:r>
              <a:rPr lang="en-US" altLang="zh-CN" sz="2800" b="1" dirty="0" smtClean="0">
                <a:latin typeface="黑体" panose="02010609060101010101" pitchFamily="49" charset="-122"/>
                <a:ea typeface="黑体" panose="02010609060101010101" pitchFamily="49" charset="-122"/>
              </a:rPr>
              <a:t>1919 </a:t>
            </a:r>
            <a:r>
              <a:rPr lang="zh-CN" altLang="en-US" sz="2800" b="1" dirty="0" smtClean="0">
                <a:latin typeface="黑体" panose="02010609060101010101" pitchFamily="49" charset="-122"/>
                <a:ea typeface="黑体" panose="02010609060101010101" pitchFamily="49" charset="-122"/>
              </a:rPr>
              <a:t>年 </a:t>
            </a:r>
            <a:r>
              <a:rPr lang="en-US" altLang="zh-CN" sz="2800" b="1" dirty="0" smtClean="0">
                <a:latin typeface="黑体" panose="02010609060101010101" pitchFamily="49" charset="-122"/>
                <a:ea typeface="黑体" panose="02010609060101010101" pitchFamily="49" charset="-122"/>
              </a:rPr>
              <a:t>9 </a:t>
            </a:r>
            <a:r>
              <a:rPr lang="zh-CN" altLang="en-US" sz="2800" b="1" dirty="0" smtClean="0">
                <a:latin typeface="黑体" panose="02010609060101010101" pitchFamily="49" charset="-122"/>
                <a:ea typeface="黑体" panose="02010609060101010101" pitchFamily="49" charset="-122"/>
              </a:rPr>
              <a:t>月，黄凌霜发表了</a:t>
            </a:r>
            <a:r>
              <a:rPr lang="en-US" altLang="zh-CN" sz="2800" b="1" dirty="0" smtClean="0">
                <a:latin typeface="黑体" panose="02010609060101010101" pitchFamily="49" charset="-122"/>
                <a:ea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rPr>
              <a:t>马克思</a:t>
            </a:r>
            <a:r>
              <a:rPr lang="zh-CN" altLang="en-US" sz="2800" b="1" dirty="0" smtClean="0">
                <a:latin typeface="黑体" panose="02010609060101010101" pitchFamily="49" charset="-122"/>
                <a:ea typeface="黑体" panose="02010609060101010101" pitchFamily="49" charset="-122"/>
              </a:rPr>
              <a:t>学说</a:t>
            </a:r>
            <a:r>
              <a:rPr lang="zh-CN" altLang="en-US" sz="2800" b="1" dirty="0" smtClean="0">
                <a:latin typeface="黑体" panose="02010609060101010101" pitchFamily="49" charset="-122"/>
                <a:ea typeface="黑体" panose="02010609060101010101" pitchFamily="49" charset="-122"/>
              </a:rPr>
              <a:t>的批判</a:t>
            </a:r>
            <a:r>
              <a:rPr lang="en-US" altLang="zh-CN" sz="2800" b="1" dirty="0" smtClean="0">
                <a:latin typeface="黑体" panose="02010609060101010101" pitchFamily="49" charset="-122"/>
                <a:ea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rPr>
              <a:t>，反</a:t>
            </a:r>
            <a:r>
              <a:rPr lang="zh-CN" altLang="en-US" sz="2800" b="1" dirty="0" smtClean="0">
                <a:latin typeface="黑体" panose="02010609060101010101" pitchFamily="49" charset="-122"/>
                <a:ea typeface="黑体" panose="02010609060101010101" pitchFamily="49" charset="-122"/>
              </a:rPr>
              <a:t>对无</a:t>
            </a:r>
            <a:r>
              <a:rPr lang="zh-CN" altLang="en-US" sz="2800" b="1" dirty="0" smtClean="0">
                <a:latin typeface="黑体" panose="02010609060101010101" pitchFamily="49" charset="-122"/>
                <a:ea typeface="黑体" panose="02010609060101010101" pitchFamily="49" charset="-122"/>
              </a:rPr>
              <a:t>产阶级专政和社会主义分配原则。</a:t>
            </a:r>
            <a:endParaRPr lang="zh-CN" altLang="en-US" sz="2800" b="1" dirty="0">
              <a:latin typeface="黑体" panose="02010609060101010101" pitchFamily="49" charset="-122"/>
              <a:ea typeface="黑体" panose="02010609060101010101" pitchFamily="49" charset="-122"/>
            </a:endParaRPr>
          </a:p>
        </p:txBody>
      </p:sp>
      <p:sp>
        <p:nvSpPr>
          <p:cNvPr id="5" name="矩形 4"/>
          <p:cNvSpPr/>
          <p:nvPr/>
        </p:nvSpPr>
        <p:spPr>
          <a:xfrm>
            <a:off x="1166777" y="500042"/>
            <a:ext cx="9835515" cy="521970"/>
          </a:xfrm>
          <a:prstGeom prst="rect">
            <a:avLst/>
          </a:prstGeom>
        </p:spPr>
        <p:txBody>
          <a:bodyPr wrap="none">
            <a:spAutoFit/>
          </a:bodyPr>
          <a:lstStyle/>
          <a:p>
            <a:r>
              <a:rPr lang="zh-CN" altLang="en-US" sz="2800" b="1" dirty="0" smtClean="0">
                <a:solidFill>
                  <a:srgbClr val="0000CC"/>
                </a:solidFill>
                <a:latin typeface="黑体" panose="02010609060101010101" pitchFamily="49" charset="-122"/>
                <a:ea typeface="黑体" panose="02010609060101010101" pitchFamily="49" charset="-122"/>
              </a:rPr>
              <a:t>第三次</a:t>
            </a:r>
            <a:r>
              <a:rPr lang="en-US" altLang="zh-CN" sz="2800" b="1" dirty="0" smtClean="0">
                <a:solidFill>
                  <a:srgbClr val="0000CC"/>
                </a:solidFill>
                <a:latin typeface="黑体" panose="02010609060101010101" pitchFamily="49" charset="-122"/>
                <a:ea typeface="黑体" panose="02010609060101010101" pitchFamily="49" charset="-122"/>
              </a:rPr>
              <a:t>——</a:t>
            </a:r>
            <a:r>
              <a:rPr lang="zh-CN" altLang="en-US" sz="2800" b="1" dirty="0" smtClean="0">
                <a:solidFill>
                  <a:srgbClr val="0000CC"/>
                </a:solidFill>
                <a:latin typeface="黑体" panose="02010609060101010101" pitchFamily="49" charset="-122"/>
                <a:ea typeface="黑体" panose="02010609060101010101" pitchFamily="49" charset="-122"/>
              </a:rPr>
              <a:t>马克思主义与无政府主义的论战</a:t>
            </a:r>
            <a:r>
              <a:rPr lang="en-US" altLang="zh-CN" sz="2800" b="1" dirty="0" smtClean="0">
                <a:solidFill>
                  <a:srgbClr val="0000CC"/>
                </a:solidFill>
                <a:latin typeface="黑体" panose="02010609060101010101" pitchFamily="49" charset="-122"/>
                <a:ea typeface="黑体" panose="02010609060101010101" pitchFamily="49" charset="-122"/>
              </a:rPr>
              <a:t>——</a:t>
            </a:r>
            <a:r>
              <a:rPr lang="zh-CN" altLang="en-US" sz="2800" b="1" dirty="0" smtClean="0">
                <a:solidFill>
                  <a:srgbClr val="FF0000"/>
                </a:solidFill>
                <a:latin typeface="黑体" panose="02010609060101010101" pitchFamily="49" charset="-122"/>
                <a:ea typeface="黑体" panose="02010609060101010101" pitchFamily="49" charset="-122"/>
              </a:rPr>
              <a:t>国家学说之争</a:t>
            </a:r>
            <a:endParaRPr lang="zh-CN" altLang="en-US" sz="2800" b="1" dirty="0">
              <a:solidFill>
                <a:srgbClr val="FF0000"/>
              </a:solidFill>
              <a:latin typeface="黑体" panose="02010609060101010101" pitchFamily="49" charset="-122"/>
              <a:ea typeface="黑体" panose="02010609060101010101" pitchFamily="49" charset="-122"/>
            </a:endParaRPr>
          </a:p>
        </p:txBody>
      </p:sp>
      <p:sp>
        <p:nvSpPr>
          <p:cNvPr id="6" name="矩形 5"/>
          <p:cNvSpPr/>
          <p:nvPr/>
        </p:nvSpPr>
        <p:spPr>
          <a:xfrm>
            <a:off x="1166777" y="4429132"/>
            <a:ext cx="9858444" cy="1814830"/>
          </a:xfrm>
          <a:prstGeom prst="rect">
            <a:avLst/>
          </a:prstGeom>
          <a:ln>
            <a:solidFill>
              <a:srgbClr val="FF0000"/>
            </a:solidFill>
          </a:ln>
        </p:spPr>
        <p:txBody>
          <a:bodyPr wrap="square">
            <a:spAutoFit/>
          </a:bodyPr>
          <a:lstStyle/>
          <a:p>
            <a:pPr algn="ctr"/>
            <a:r>
              <a:rPr lang="zh-CN" altLang="en-US" sz="2800" b="1" dirty="0" smtClean="0">
                <a:latin typeface="黑体" panose="02010609060101010101" pitchFamily="49" charset="-122"/>
                <a:ea typeface="黑体" panose="02010609060101010101" pitchFamily="49" charset="-122"/>
              </a:rPr>
              <a:t>马</a:t>
            </a:r>
            <a:r>
              <a:rPr lang="zh-CN" altLang="en-US" sz="2800" b="1" dirty="0" smtClean="0">
                <a:latin typeface="黑体" panose="02010609060101010101" pitchFamily="49" charset="-122"/>
                <a:ea typeface="黑体" panose="02010609060101010101" pitchFamily="49" charset="-122"/>
              </a:rPr>
              <a:t>克思主义与无政府主义的争论围绕三个问题展开</a:t>
            </a:r>
            <a:endParaRPr lang="en-US" altLang="zh-CN" sz="2800" b="1" dirty="0" smtClean="0">
              <a:latin typeface="黑体" panose="02010609060101010101" pitchFamily="49" charset="-122"/>
              <a:ea typeface="黑体" panose="02010609060101010101" pitchFamily="49" charset="-122"/>
            </a:endParaRPr>
          </a:p>
          <a:p>
            <a:r>
              <a:rPr lang="zh-CN" altLang="en-US" sz="2800" b="1" dirty="0" smtClean="0">
                <a:latin typeface="黑体" panose="02010609060101010101" pitchFamily="49" charset="-122"/>
                <a:ea typeface="黑体" panose="02010609060101010101" pitchFamily="49" charset="-122"/>
              </a:rPr>
              <a:t>一是关于无产阶级专政的国家说问题。</a:t>
            </a:r>
            <a:endParaRPr lang="en-US" altLang="zh-CN" sz="2800" b="1" dirty="0" smtClean="0">
              <a:latin typeface="黑体" panose="02010609060101010101" pitchFamily="49" charset="-122"/>
              <a:ea typeface="黑体" panose="02010609060101010101" pitchFamily="49" charset="-122"/>
            </a:endParaRPr>
          </a:p>
          <a:p>
            <a:r>
              <a:rPr lang="zh-CN" altLang="en-US" sz="2800" b="1" dirty="0" smtClean="0">
                <a:latin typeface="黑体" panose="02010609060101010101" pitchFamily="49" charset="-122"/>
                <a:ea typeface="黑体" panose="02010609060101010101" pitchFamily="49" charset="-122"/>
              </a:rPr>
              <a:t>二是关于自由问题。</a:t>
            </a:r>
            <a:endParaRPr lang="en-US" altLang="zh-CN" sz="2800" b="1" dirty="0" smtClean="0">
              <a:latin typeface="黑体" panose="02010609060101010101" pitchFamily="49" charset="-122"/>
              <a:ea typeface="黑体" panose="02010609060101010101" pitchFamily="49" charset="-122"/>
            </a:endParaRPr>
          </a:p>
          <a:p>
            <a:r>
              <a:rPr lang="zh-CN" altLang="en-US" sz="2800" b="1" dirty="0" smtClean="0">
                <a:latin typeface="黑体" panose="02010609060101010101" pitchFamily="49" charset="-122"/>
                <a:ea typeface="黑体" panose="02010609060101010101" pitchFamily="49" charset="-122"/>
              </a:rPr>
              <a:t>三是关于生产和分配问题。</a:t>
            </a:r>
            <a:endParaRPr lang="zh-CN" altLang="en-US" sz="2800" b="1"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95340" y="1643050"/>
            <a:ext cx="9929882" cy="3538220"/>
          </a:xfrm>
          <a:prstGeom prst="rect">
            <a:avLst/>
          </a:prstGeom>
          <a:ln>
            <a:solidFill>
              <a:srgbClr val="FF0000"/>
            </a:solidFill>
          </a:ln>
        </p:spPr>
        <p:txBody>
          <a:bodyPr wrap="square">
            <a:spAutoFit/>
          </a:bodyPr>
          <a:lstStyle/>
          <a:p>
            <a:r>
              <a:rPr lang="zh-CN" altLang="en-US" sz="2800" b="1" dirty="0" smtClean="0">
                <a:latin typeface="黑体" panose="02010609060101010101" pitchFamily="49" charset="-122"/>
                <a:ea typeface="黑体" panose="02010609060101010101" pitchFamily="49" charset="-122"/>
              </a:rPr>
              <a:t>     这</a:t>
            </a:r>
            <a:r>
              <a:rPr lang="zh-CN" altLang="en-US" sz="2800" b="1" dirty="0" smtClean="0">
                <a:latin typeface="黑体" panose="02010609060101010101" pitchFamily="49" charset="-122"/>
                <a:ea typeface="黑体" panose="02010609060101010101" pitchFamily="49" charset="-122"/>
              </a:rPr>
              <a:t>次论</a:t>
            </a:r>
            <a:r>
              <a:rPr lang="zh-CN" altLang="en-US" sz="2800" b="1" dirty="0" smtClean="0">
                <a:latin typeface="黑体" panose="02010609060101010101" pitchFamily="49" charset="-122"/>
                <a:ea typeface="黑体" panose="02010609060101010101" pitchFamily="49" charset="-122"/>
              </a:rPr>
              <a:t>战，以</a:t>
            </a:r>
            <a:r>
              <a:rPr lang="zh-CN" altLang="en-US" sz="2800" b="1" dirty="0" smtClean="0">
                <a:latin typeface="黑体" panose="02010609060101010101" pitchFamily="49" charset="-122"/>
                <a:ea typeface="黑体" panose="02010609060101010101" pitchFamily="49" charset="-122"/>
              </a:rPr>
              <a:t>陈</a:t>
            </a:r>
            <a:r>
              <a:rPr lang="zh-CN" altLang="en-US" sz="2800" b="1" dirty="0" smtClean="0">
                <a:latin typeface="黑体" panose="02010609060101010101" pitchFamily="49" charset="-122"/>
                <a:ea typeface="黑体" panose="02010609060101010101" pitchFamily="49" charset="-122"/>
              </a:rPr>
              <a:t>独秀</a:t>
            </a:r>
            <a:r>
              <a:rPr lang="zh-CN" altLang="en-US" sz="2800" b="1" dirty="0" smtClean="0">
                <a:latin typeface="黑体" panose="02010609060101010101" pitchFamily="49" charset="-122"/>
                <a:ea typeface="黑体" panose="02010609060101010101" pitchFamily="49" charset="-122"/>
              </a:rPr>
              <a:t>为代表的马克思主义者集中批判了无政府主</a:t>
            </a:r>
            <a:r>
              <a:rPr lang="zh-CN" altLang="en-US" sz="2800" b="1" dirty="0" smtClean="0">
                <a:latin typeface="黑体" panose="02010609060101010101" pitchFamily="49" charset="-122"/>
                <a:ea typeface="黑体" panose="02010609060101010101" pitchFamily="49" charset="-122"/>
              </a:rPr>
              <a:t>义笼</a:t>
            </a:r>
            <a:r>
              <a:rPr lang="zh-CN" altLang="en-US" sz="2800" b="1" dirty="0" smtClean="0">
                <a:latin typeface="黑体" panose="02010609060101010101" pitchFamily="49" charset="-122"/>
                <a:ea typeface="黑体" panose="02010609060101010101" pitchFamily="49" charset="-122"/>
              </a:rPr>
              <a:t>统地将国家政权与罪恶</a:t>
            </a:r>
            <a:r>
              <a:rPr lang="zh-CN" altLang="en-US" sz="2800" b="1" dirty="0" smtClean="0">
                <a:latin typeface="黑体" panose="02010609060101010101" pitchFamily="49" charset="-122"/>
                <a:ea typeface="黑体" panose="02010609060101010101" pitchFamily="49" charset="-122"/>
              </a:rPr>
              <a:t>相等同</a:t>
            </a:r>
            <a:r>
              <a:rPr lang="zh-CN" altLang="en-US" sz="2800" b="1" dirty="0" smtClean="0">
                <a:latin typeface="黑体" panose="02010609060101010101" pitchFamily="49" charset="-122"/>
                <a:ea typeface="黑体" panose="02010609060101010101" pitchFamily="49" charset="-122"/>
              </a:rPr>
              <a:t>的观</a:t>
            </a:r>
            <a:r>
              <a:rPr lang="zh-CN" altLang="en-US" sz="2800" b="1" dirty="0" smtClean="0">
                <a:latin typeface="黑体" panose="02010609060101010101" pitchFamily="49" charset="-122"/>
                <a:ea typeface="黑体" panose="02010609060101010101" pitchFamily="49" charset="-122"/>
              </a:rPr>
              <a:t>点、“绝对自由”的</a:t>
            </a:r>
            <a:r>
              <a:rPr lang="zh-CN" altLang="en-US" sz="2800" b="1" dirty="0" smtClean="0">
                <a:latin typeface="黑体" panose="02010609060101010101" pitchFamily="49" charset="-122"/>
                <a:ea typeface="黑体" panose="02010609060101010101" pitchFamily="49" charset="-122"/>
              </a:rPr>
              <a:t>观点及社会分配绝对平均</a:t>
            </a:r>
            <a:r>
              <a:rPr lang="zh-CN" altLang="en-US" sz="2800" b="1" dirty="0" smtClean="0">
                <a:latin typeface="黑体" panose="02010609060101010101" pitchFamily="49" charset="-122"/>
                <a:ea typeface="黑体" panose="02010609060101010101" pitchFamily="49" charset="-122"/>
              </a:rPr>
              <a:t>主义</a:t>
            </a:r>
            <a:r>
              <a:rPr lang="zh-CN" altLang="en-US" sz="2800" b="1" dirty="0" smtClean="0">
                <a:latin typeface="黑体" panose="02010609060101010101" pitchFamily="49" charset="-122"/>
                <a:ea typeface="黑体" panose="02010609060101010101" pitchFamily="49" charset="-122"/>
              </a:rPr>
              <a:t>的观</a:t>
            </a:r>
            <a:r>
              <a:rPr lang="zh-CN" altLang="en-US" sz="2800" b="1" dirty="0" smtClean="0">
                <a:latin typeface="黑体" panose="02010609060101010101" pitchFamily="49" charset="-122"/>
                <a:ea typeface="黑体" panose="02010609060101010101" pitchFamily="49" charset="-122"/>
              </a:rPr>
              <a:t>点。马</a:t>
            </a:r>
            <a:r>
              <a:rPr lang="zh-CN" altLang="en-US" sz="2800" b="1" dirty="0" smtClean="0">
                <a:latin typeface="黑体" panose="02010609060101010101" pitchFamily="49" charset="-122"/>
                <a:ea typeface="黑体" panose="02010609060101010101" pitchFamily="49" charset="-122"/>
              </a:rPr>
              <a:t>克思主义者对无政府主义的批</a:t>
            </a:r>
            <a:r>
              <a:rPr lang="zh-CN" altLang="en-US" sz="2800" b="1" dirty="0" smtClean="0">
                <a:latin typeface="黑体" panose="02010609060101010101" pitchFamily="49" charset="-122"/>
                <a:ea typeface="黑体" panose="02010609060101010101" pitchFamily="49" charset="-122"/>
              </a:rPr>
              <a:t>判，核心就是强调</a:t>
            </a:r>
            <a:r>
              <a:rPr lang="zh-CN" altLang="en-US" sz="2800" b="1" dirty="0" smtClean="0">
                <a:latin typeface="黑体" panose="02010609060101010101" pitchFamily="49" charset="-122"/>
                <a:ea typeface="黑体" panose="02010609060101010101" pitchFamily="49" charset="-122"/>
              </a:rPr>
              <a:t>无产阶级必须牢牢地掌握自己的政</a:t>
            </a:r>
            <a:r>
              <a:rPr lang="zh-CN" altLang="en-US" sz="2800" b="1" dirty="0" smtClean="0">
                <a:latin typeface="黑体" panose="02010609060101010101" pitchFamily="49" charset="-122"/>
                <a:ea typeface="黑体" panose="02010609060101010101" pitchFamily="49" charset="-122"/>
              </a:rPr>
              <a:t>权，指</a:t>
            </a:r>
            <a:r>
              <a:rPr lang="zh-CN" altLang="en-US" sz="2800" b="1" dirty="0" smtClean="0">
                <a:latin typeface="黑体" panose="02010609060101010101" pitchFamily="49" charset="-122"/>
                <a:ea typeface="黑体" panose="02010609060101010101" pitchFamily="49" charset="-122"/>
              </a:rPr>
              <a:t>出</a:t>
            </a:r>
            <a:r>
              <a:rPr lang="zh-CN" altLang="en-US" sz="2800" b="1" dirty="0" smtClean="0">
                <a:latin typeface="黑体" panose="02010609060101010101" pitchFamily="49" charset="-122"/>
                <a:ea typeface="黑体" panose="02010609060101010101" pitchFamily="49" charset="-122"/>
              </a:rPr>
              <a:t>在实</a:t>
            </a:r>
            <a:r>
              <a:rPr lang="zh-CN" altLang="en-US" sz="2800" b="1" dirty="0" smtClean="0">
                <a:latin typeface="黑体" panose="02010609060101010101" pitchFamily="49" charset="-122"/>
                <a:ea typeface="黑体" panose="02010609060101010101" pitchFamily="49" charset="-122"/>
              </a:rPr>
              <a:t>现共产主义之</a:t>
            </a:r>
            <a:r>
              <a:rPr lang="zh-CN" altLang="en-US" sz="2800" b="1" dirty="0" smtClean="0">
                <a:latin typeface="黑体" panose="02010609060101010101" pitchFamily="49" charset="-122"/>
                <a:ea typeface="黑体" panose="02010609060101010101" pitchFamily="49" charset="-122"/>
              </a:rPr>
              <a:t>前，无</a:t>
            </a:r>
            <a:r>
              <a:rPr lang="zh-CN" altLang="en-US" sz="2800" b="1" dirty="0" smtClean="0">
                <a:latin typeface="黑体" panose="02010609060101010101" pitchFamily="49" charset="-122"/>
                <a:ea typeface="黑体" panose="02010609060101010101" pitchFamily="49" charset="-122"/>
              </a:rPr>
              <a:t>产阶级专政是最后消灭</a:t>
            </a:r>
            <a:r>
              <a:rPr lang="zh-CN" altLang="en-US" sz="2800" b="1" dirty="0" smtClean="0">
                <a:latin typeface="黑体" panose="02010609060101010101" pitchFamily="49" charset="-122"/>
                <a:ea typeface="黑体" panose="02010609060101010101" pitchFamily="49" charset="-122"/>
              </a:rPr>
              <a:t>阶级、实</a:t>
            </a:r>
            <a:r>
              <a:rPr lang="zh-CN" altLang="en-US" sz="2800" b="1" dirty="0" smtClean="0">
                <a:latin typeface="黑体" panose="02010609060101010101" pitchFamily="49" charset="-122"/>
                <a:ea typeface="黑体" panose="02010609060101010101" pitchFamily="49" charset="-122"/>
              </a:rPr>
              <a:t>现共产主义的必经阶</a:t>
            </a:r>
            <a:r>
              <a:rPr lang="zh-CN" altLang="en-US" sz="2800" b="1" dirty="0" smtClean="0">
                <a:latin typeface="黑体" panose="02010609060101010101" pitchFamily="49" charset="-122"/>
                <a:ea typeface="黑体" panose="02010609060101010101" pitchFamily="49" charset="-122"/>
              </a:rPr>
              <a:t>段。正</a:t>
            </a:r>
            <a:r>
              <a:rPr lang="zh-CN" altLang="en-US" sz="2800" b="1" dirty="0" smtClean="0">
                <a:latin typeface="黑体" panose="02010609060101010101" pitchFamily="49" charset="-122"/>
                <a:ea typeface="黑体" panose="02010609060101010101" pitchFamily="49" charset="-122"/>
              </a:rPr>
              <a:t>是在这场论</a:t>
            </a:r>
            <a:r>
              <a:rPr lang="zh-CN" altLang="en-US" sz="2800" b="1" dirty="0" smtClean="0">
                <a:latin typeface="黑体" panose="02010609060101010101" pitchFamily="49" charset="-122"/>
                <a:ea typeface="黑体" panose="02010609060101010101" pitchFamily="49" charset="-122"/>
              </a:rPr>
              <a:t>战中，马</a:t>
            </a:r>
            <a:r>
              <a:rPr lang="zh-CN" altLang="en-US" sz="2800" b="1" dirty="0" smtClean="0">
                <a:latin typeface="黑体" panose="02010609060101010101" pitchFamily="49" charset="-122"/>
                <a:ea typeface="黑体" panose="02010609060101010101" pitchFamily="49" charset="-122"/>
              </a:rPr>
              <a:t>克思主义进一步确立起其在中国社会思</a:t>
            </a:r>
            <a:r>
              <a:rPr lang="zh-CN" altLang="en-US" sz="2800" b="1" dirty="0" smtClean="0">
                <a:latin typeface="黑体" panose="02010609060101010101" pitchFamily="49" charset="-122"/>
                <a:ea typeface="黑体" panose="02010609060101010101" pitchFamily="49" charset="-122"/>
              </a:rPr>
              <a:t>潮中</a:t>
            </a:r>
            <a:r>
              <a:rPr lang="zh-CN" altLang="en-US" sz="2800" b="1" dirty="0" smtClean="0">
                <a:latin typeface="黑体" panose="02010609060101010101" pitchFamily="49" charset="-122"/>
                <a:ea typeface="黑体" panose="02010609060101010101" pitchFamily="49" charset="-122"/>
              </a:rPr>
              <a:t>的主流地</a:t>
            </a:r>
            <a:r>
              <a:rPr lang="zh-CN" altLang="en-US" sz="2800" b="1" dirty="0" smtClean="0">
                <a:latin typeface="黑体" panose="02010609060101010101" pitchFamily="49" charset="-122"/>
                <a:ea typeface="黑体" panose="02010609060101010101" pitchFamily="49" charset="-122"/>
              </a:rPr>
              <a:t>位，从</a:t>
            </a:r>
            <a:r>
              <a:rPr lang="zh-CN" altLang="en-US" sz="2800" b="1" dirty="0" smtClean="0">
                <a:latin typeface="黑体" panose="02010609060101010101" pitchFamily="49" charset="-122"/>
                <a:ea typeface="黑体" panose="02010609060101010101" pitchFamily="49" charset="-122"/>
              </a:rPr>
              <a:t>而担负起指导中国革命的历</a:t>
            </a:r>
            <a:r>
              <a:rPr lang="zh-CN" altLang="en-US" sz="2800" b="1" dirty="0" smtClean="0">
                <a:latin typeface="黑体" panose="02010609060101010101" pitchFamily="49" charset="-122"/>
                <a:ea typeface="黑体" panose="02010609060101010101" pitchFamily="49" charset="-122"/>
              </a:rPr>
              <a:t>史责任。</a:t>
            </a:r>
            <a:endParaRPr lang="zh-CN" altLang="en-US" sz="2800" b="1" dirty="0">
              <a:latin typeface="黑体" panose="02010609060101010101" pitchFamily="49" charset="-122"/>
              <a:ea typeface="黑体" panose="02010609060101010101" pitchFamily="49" charset="-122"/>
            </a:endParaRPr>
          </a:p>
        </p:txBody>
      </p:sp>
      <p:sp>
        <p:nvSpPr>
          <p:cNvPr id="7" name="矩形 6"/>
          <p:cNvSpPr/>
          <p:nvPr/>
        </p:nvSpPr>
        <p:spPr>
          <a:xfrm>
            <a:off x="1166777" y="500042"/>
            <a:ext cx="9835515" cy="521970"/>
          </a:xfrm>
          <a:prstGeom prst="rect">
            <a:avLst/>
          </a:prstGeom>
        </p:spPr>
        <p:txBody>
          <a:bodyPr wrap="none">
            <a:spAutoFit/>
          </a:bodyPr>
          <a:lstStyle/>
          <a:p>
            <a:r>
              <a:rPr lang="zh-CN" altLang="en-US" sz="2800" b="1" dirty="0" smtClean="0">
                <a:solidFill>
                  <a:srgbClr val="0000CC"/>
                </a:solidFill>
                <a:latin typeface="黑体" panose="02010609060101010101" pitchFamily="49" charset="-122"/>
                <a:ea typeface="黑体" panose="02010609060101010101" pitchFamily="49" charset="-122"/>
              </a:rPr>
              <a:t>第三次</a:t>
            </a:r>
            <a:r>
              <a:rPr lang="en-US" altLang="zh-CN" sz="2800" b="1" dirty="0" smtClean="0">
                <a:solidFill>
                  <a:srgbClr val="0000CC"/>
                </a:solidFill>
                <a:latin typeface="黑体" panose="02010609060101010101" pitchFamily="49" charset="-122"/>
                <a:ea typeface="黑体" panose="02010609060101010101" pitchFamily="49" charset="-122"/>
              </a:rPr>
              <a:t>——</a:t>
            </a:r>
            <a:r>
              <a:rPr lang="zh-CN" altLang="en-US" sz="2800" b="1" dirty="0" smtClean="0">
                <a:solidFill>
                  <a:srgbClr val="0000CC"/>
                </a:solidFill>
                <a:latin typeface="黑体" panose="02010609060101010101" pitchFamily="49" charset="-122"/>
                <a:ea typeface="黑体" panose="02010609060101010101" pitchFamily="49" charset="-122"/>
              </a:rPr>
              <a:t>马克思主义与无政府主义的论战</a:t>
            </a:r>
            <a:r>
              <a:rPr lang="en-US" altLang="zh-CN" sz="2800" b="1" dirty="0" smtClean="0">
                <a:solidFill>
                  <a:srgbClr val="0000CC"/>
                </a:solidFill>
                <a:latin typeface="黑体" panose="02010609060101010101" pitchFamily="49" charset="-122"/>
                <a:ea typeface="黑体" panose="02010609060101010101" pitchFamily="49" charset="-122"/>
              </a:rPr>
              <a:t>——</a:t>
            </a:r>
            <a:r>
              <a:rPr lang="zh-CN" altLang="en-US" sz="2800" b="1" dirty="0" smtClean="0">
                <a:solidFill>
                  <a:srgbClr val="FF0000"/>
                </a:solidFill>
                <a:latin typeface="黑体" panose="02010609060101010101" pitchFamily="49" charset="-122"/>
                <a:ea typeface="黑体" panose="02010609060101010101" pitchFamily="49" charset="-122"/>
              </a:rPr>
              <a:t>国家学说之争</a:t>
            </a:r>
            <a:endParaRPr lang="zh-CN" altLang="en-US" sz="28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633095" y="1360805"/>
            <a:ext cx="11083925" cy="3538220"/>
          </a:xfrm>
          <a:prstGeom prst="rect">
            <a:avLst/>
          </a:prstGeom>
          <a:noFill/>
          <a:ln w="9525">
            <a:noFill/>
          </a:ln>
        </p:spPr>
        <p:txBody>
          <a:bodyPr wrap="square">
            <a:spAutoFit/>
          </a:bodyPr>
          <a:p>
            <a:pPr indent="0"/>
            <a:r>
              <a:rPr lang="zh-CN" sz="2800" b="1">
                <a:ea typeface="宋体" panose="02010600030101010101" pitchFamily="2" charset="-122"/>
              </a:rPr>
              <a:t>（原创命题）五四运动后，出现了社会主义是否合适中国国情的争论，有人主张个人至上，个人万能，反对一切国家、一切强权政治；也有人反对笼统地将国家政权与罪恶相等同的观点、“绝对自由”的观点及社会分配绝对平均主义的观点。这场争论(　　)A．确定了新民主主义革命道路B．抨击了北洋军阀政府的腐败</a:t>
            </a:r>
            <a:endParaRPr lang="zh-CN" sz="2800" b="1">
              <a:ea typeface="宋体" panose="02010600030101010101" pitchFamily="2" charset="-122"/>
            </a:endParaRPr>
          </a:p>
          <a:p>
            <a:pPr indent="0"/>
            <a:r>
              <a:rPr lang="zh-CN" sz="2800" b="1">
                <a:solidFill>
                  <a:srgbClr val="FF0000"/>
                </a:solidFill>
                <a:ea typeface="宋体" panose="02010600030101010101" pitchFamily="2" charset="-122"/>
              </a:rPr>
              <a:t>C．在思想上为中国共产党的成立准备了条件</a:t>
            </a:r>
            <a:r>
              <a:rPr lang="zh-CN" sz="2800" b="1">
                <a:ea typeface="宋体" panose="02010600030101010101" pitchFamily="2" charset="-122"/>
              </a:rPr>
              <a:t>D．消除了知识分子在救亡图存方式上的分歧</a:t>
            </a:r>
            <a:endParaRPr lang="zh-CN" altLang="en-US" sz="2800" b="1">
              <a:ea typeface="宋体" panose="02010600030101010101" pitchFamily="2"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 name="文本框 100"/>
          <p:cNvSpPr txBox="1"/>
          <p:nvPr/>
        </p:nvSpPr>
        <p:spPr>
          <a:xfrm>
            <a:off x="723583" y="1297305"/>
            <a:ext cx="10744835" cy="3107690"/>
          </a:xfrm>
          <a:prstGeom prst="rect">
            <a:avLst/>
          </a:prstGeom>
          <a:noFill/>
          <a:ln w="9525">
            <a:noFill/>
          </a:ln>
        </p:spPr>
        <p:txBody>
          <a:bodyPr wrap="square">
            <a:spAutoFit/>
          </a:bodyPr>
          <a:p>
            <a:pPr indent="0"/>
            <a:r>
              <a:rPr lang="zh-CN" sz="2800" b="1">
                <a:ea typeface="宋体" panose="02010600030101010101" pitchFamily="2" charset="-122"/>
              </a:rPr>
              <a:t>（原创命题）．阅读材料，完成下列要求。（12分）</a:t>
            </a:r>
            <a:r>
              <a:rPr lang="en-US" sz="2800" b="1">
                <a:solidFill>
                  <a:srgbClr val="333333"/>
                </a:solidFill>
                <a:latin typeface="Arial" panose="020B0604020202020204" pitchFamily="34" charset="0"/>
                <a:ea typeface="宋体" panose="02010600030101010101" pitchFamily="2" charset="-122"/>
              </a:rPr>
              <a:t>“</a:t>
            </a:r>
            <a:r>
              <a:rPr lang="zh-CN" sz="2800" b="1">
                <a:solidFill>
                  <a:srgbClr val="333333"/>
                </a:solidFill>
                <a:ea typeface="宋体" panose="02010600030101010101" pitchFamily="2" charset="-122"/>
              </a:rPr>
              <a:t>研究中国共产党的历史，还应该把党成立以前的</a:t>
            </a:r>
            <a:r>
              <a:rPr lang="zh-CN" sz="2800" b="1">
                <a:solidFill>
                  <a:srgbClr val="FF0000"/>
                </a:solidFill>
                <a:ea typeface="宋体" panose="02010600030101010101" pitchFamily="2" charset="-122"/>
              </a:rPr>
              <a:t>辛亥革命</a:t>
            </a:r>
            <a:r>
              <a:rPr lang="zh-CN" sz="2800" b="1">
                <a:solidFill>
                  <a:srgbClr val="333333"/>
                </a:solidFill>
                <a:ea typeface="宋体" panose="02010600030101010101" pitchFamily="2" charset="-122"/>
              </a:rPr>
              <a:t>和</a:t>
            </a:r>
            <a:r>
              <a:rPr lang="zh-CN" sz="2800" b="1">
                <a:solidFill>
                  <a:srgbClr val="FF0000"/>
                </a:solidFill>
                <a:ea typeface="宋体" panose="02010600030101010101" pitchFamily="2" charset="-122"/>
              </a:rPr>
              <a:t>五四运动</a:t>
            </a:r>
            <a:r>
              <a:rPr lang="zh-CN" sz="2800" b="1">
                <a:solidFill>
                  <a:srgbClr val="333333"/>
                </a:solidFill>
                <a:ea typeface="宋体" panose="02010600030101010101" pitchFamily="2" charset="-122"/>
              </a:rPr>
              <a:t>的材料研究一下。不然就不明了历史的发展。</a:t>
            </a:r>
            <a:r>
              <a:rPr lang="en-US" sz="2800" b="1">
                <a:solidFill>
                  <a:srgbClr val="333333"/>
                </a:solidFill>
                <a:latin typeface="Arial" panose="020B0604020202020204" pitchFamily="34" charset="0"/>
                <a:ea typeface="宋体" panose="02010600030101010101" pitchFamily="2" charset="-122"/>
              </a:rPr>
              <a:t>”——</a:t>
            </a:r>
            <a:r>
              <a:rPr lang="zh-CN" sz="2800" b="1">
                <a:solidFill>
                  <a:srgbClr val="333333"/>
                </a:solidFill>
                <a:ea typeface="宋体" panose="02010600030101010101" pitchFamily="2" charset="-122"/>
              </a:rPr>
              <a:t>毛泽东《如何研究中共党史》根据材料并结合所学知识，就材料整体或其中任意一点拟定一个论题，并予以阐述。（要求：论题明确，持论有据，论证充分，表达清晰。）</a:t>
            </a:r>
            <a:endParaRPr lang="zh-CN" altLang="en-US" sz="2800"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 name="文本框 100"/>
          <p:cNvSpPr txBox="1"/>
          <p:nvPr/>
        </p:nvSpPr>
        <p:spPr>
          <a:xfrm>
            <a:off x="728663" y="689610"/>
            <a:ext cx="10734675" cy="5262245"/>
          </a:xfrm>
          <a:prstGeom prst="rect">
            <a:avLst/>
          </a:prstGeom>
          <a:noFill/>
          <a:ln w="9525">
            <a:noFill/>
          </a:ln>
        </p:spPr>
        <p:txBody>
          <a:bodyPr wrap="square">
            <a:spAutoFit/>
          </a:bodyPr>
          <a:p>
            <a:pPr indent="0"/>
            <a:r>
              <a:rPr lang="zh-CN" sz="2400" b="1">
                <a:solidFill>
                  <a:srgbClr val="0000CC"/>
                </a:solidFill>
                <a:latin typeface="Arial" panose="020B0604020202020204" pitchFamily="34" charset="0"/>
                <a:ea typeface="宋体" panose="02010600030101010101" pitchFamily="2" charset="-122"/>
              </a:rPr>
              <a:t>示例二</a:t>
            </a:r>
            <a:r>
              <a:rPr lang="en-US" sz="2400" b="1">
                <a:solidFill>
                  <a:srgbClr val="0000CC"/>
                </a:solidFill>
                <a:latin typeface="Arial" panose="020B0604020202020204" pitchFamily="34" charset="0"/>
                <a:ea typeface="宋体" panose="02010600030101010101" pitchFamily="2" charset="-122"/>
                <a:cs typeface="Arial" panose="020B0604020202020204" pitchFamily="34" charset="0"/>
              </a:rPr>
              <a:t> </a:t>
            </a:r>
            <a:r>
              <a:rPr lang="zh-CN" sz="2400" b="1">
                <a:solidFill>
                  <a:srgbClr val="0000CC"/>
                </a:solidFill>
                <a:latin typeface="Arial" panose="020B0604020202020204" pitchFamily="34" charset="0"/>
                <a:ea typeface="宋体" panose="02010600030101010101" pitchFamily="2" charset="-122"/>
              </a:rPr>
              <a:t>论题：</a:t>
            </a:r>
            <a:r>
              <a:rPr lang="zh-CN" sz="2400" b="1">
                <a:solidFill>
                  <a:srgbClr val="0000CC"/>
                </a:solidFill>
                <a:ea typeface="宋体" panose="02010600030101010101" pitchFamily="2" charset="-122"/>
              </a:rPr>
              <a:t>五四运动</a:t>
            </a:r>
            <a:r>
              <a:rPr lang="zh-CN" sz="2400" b="1">
                <a:solidFill>
                  <a:srgbClr val="0000CC"/>
                </a:solidFill>
                <a:latin typeface="Arial" panose="020B0604020202020204" pitchFamily="34" charset="0"/>
                <a:ea typeface="宋体" panose="02010600030101010101" pitchFamily="2" charset="-122"/>
              </a:rPr>
              <a:t>为</a:t>
            </a:r>
            <a:r>
              <a:rPr lang="zh-CN" sz="2400" b="1">
                <a:solidFill>
                  <a:srgbClr val="0000CC"/>
                </a:solidFill>
                <a:ea typeface="宋体" panose="02010600030101010101" pitchFamily="2" charset="-122"/>
              </a:rPr>
              <a:t>中国共产党的建立</a:t>
            </a:r>
            <a:r>
              <a:rPr lang="zh-CN" sz="2400" b="1">
                <a:solidFill>
                  <a:srgbClr val="0000CC"/>
                </a:solidFill>
                <a:latin typeface="Arial" panose="020B0604020202020204" pitchFamily="34" charset="0"/>
                <a:ea typeface="宋体" panose="02010600030101010101" pitchFamily="2" charset="-122"/>
              </a:rPr>
              <a:t>准备了重要的历史条件</a:t>
            </a:r>
            <a:r>
              <a:rPr lang="zh-CN" sz="2400" b="1">
                <a:solidFill>
                  <a:srgbClr val="0000CC"/>
                </a:solidFill>
                <a:latin typeface="Calibri" panose="020F0502020204030204" charset="0"/>
                <a:ea typeface="宋体" panose="02010600030101010101" pitchFamily="2" charset="-122"/>
              </a:rPr>
              <a:t>阐述：</a:t>
            </a:r>
            <a:r>
              <a:rPr lang="zh-CN" sz="2400" b="1">
                <a:solidFill>
                  <a:srgbClr val="0000CC"/>
                </a:solidFill>
                <a:ea typeface="宋体" panose="02010600030101010101" pitchFamily="2" charset="-122"/>
              </a:rPr>
              <a:t>从历史事件的联系、脉络角度</a:t>
            </a:r>
            <a:r>
              <a:rPr lang="zh-CN" sz="2400" b="1">
                <a:solidFill>
                  <a:srgbClr val="0000CC"/>
                </a:solidFill>
                <a:latin typeface="Arial" panose="020B0604020202020204" pitchFamily="34" charset="0"/>
                <a:ea typeface="宋体" panose="02010600030101010101" pitchFamily="2" charset="-122"/>
              </a:rPr>
              <a:t>来看</a:t>
            </a:r>
            <a:r>
              <a:rPr lang="zh-CN" sz="2400" b="1">
                <a:solidFill>
                  <a:srgbClr val="0000CC"/>
                </a:solidFill>
                <a:ea typeface="宋体" panose="02010600030101010101" pitchFamily="2" charset="-122"/>
              </a:rPr>
              <a:t>，五四运动对中国共产党的建立</a:t>
            </a:r>
            <a:r>
              <a:rPr lang="zh-CN" sz="2400" b="1">
                <a:solidFill>
                  <a:srgbClr val="0000CC"/>
                </a:solidFill>
                <a:latin typeface="Arial" panose="020B0604020202020204" pitchFamily="34" charset="0"/>
                <a:ea typeface="宋体" panose="02010600030101010101" pitchFamily="2" charset="-122"/>
              </a:rPr>
              <a:t>意义重大。</a:t>
            </a:r>
            <a:r>
              <a:rPr lang="zh-CN" sz="2400" b="1">
                <a:solidFill>
                  <a:srgbClr val="0000CC"/>
                </a:solidFill>
                <a:ea typeface="宋体" panose="02010600030101010101" pitchFamily="2" charset="-122"/>
              </a:rPr>
              <a:t>五四运动是一场以先进青年知识分子为先锋、广大人民群众参加的彻底反帝反封建的伟大爱国革命运动，是一场中国人民为拯救民族危亡、捍卫民族尊严、凝聚民族力量而掀起的伟大社会革命运动，是一场传播新思想新文化新知识的伟大思想启蒙运动和新文化运动。</a:t>
            </a:r>
            <a:r>
              <a:rPr lang="zh-CN" sz="2400" b="1">
                <a:solidFill>
                  <a:srgbClr val="0000CC"/>
                </a:solidFill>
                <a:latin typeface="Arial" panose="020B0604020202020204" pitchFamily="34" charset="0"/>
                <a:ea typeface="宋体" panose="02010600030101010101" pitchFamily="2" charset="-122"/>
              </a:rPr>
              <a:t>五四运动</a:t>
            </a:r>
            <a:r>
              <a:rPr lang="zh-CN" sz="2400" b="1">
                <a:solidFill>
                  <a:srgbClr val="0000CC"/>
                </a:solidFill>
                <a:ea typeface="宋体" panose="02010600030101010101" pitchFamily="2" charset="-122"/>
              </a:rPr>
              <a:t>对封建主义旧思想、旧文化、旧礼教的扫荡式批判为人们接受马克思主义做了</a:t>
            </a:r>
            <a:r>
              <a:rPr lang="zh-CN" sz="2400" b="1" u="sng">
                <a:solidFill>
                  <a:srgbClr val="FF0000"/>
                </a:solidFill>
                <a:ea typeface="宋体" panose="02010600030101010101" pitchFamily="2" charset="-122"/>
              </a:rPr>
              <a:t>重要准备</a:t>
            </a:r>
            <a:r>
              <a:rPr lang="zh-CN" sz="2400" b="1">
                <a:solidFill>
                  <a:srgbClr val="0000CC"/>
                </a:solidFill>
                <a:latin typeface="Arial" panose="020B0604020202020204" pitchFamily="34" charset="0"/>
                <a:ea typeface="宋体" panose="02010600030101010101" pitchFamily="2" charset="-122"/>
              </a:rPr>
              <a:t>；五四运动时期工人阶级开始作为独立的政治力量登上历史舞台，为中国共产党的成立准备了</a:t>
            </a:r>
            <a:r>
              <a:rPr lang="zh-CN" sz="2400" b="1">
                <a:solidFill>
                  <a:srgbClr val="FF0000"/>
                </a:solidFill>
                <a:latin typeface="Arial" panose="020B0604020202020204" pitchFamily="34" charset="0"/>
                <a:ea typeface="宋体" panose="02010600030101010101" pitchFamily="2" charset="-122"/>
              </a:rPr>
              <a:t>阶级条件</a:t>
            </a:r>
            <a:r>
              <a:rPr lang="zh-CN" sz="2400" b="1">
                <a:solidFill>
                  <a:srgbClr val="0000CC"/>
                </a:solidFill>
                <a:latin typeface="Arial" panose="020B0604020202020204" pitchFamily="34" charset="0"/>
                <a:ea typeface="宋体" panose="02010600030101010101" pitchFamily="2" charset="-122"/>
              </a:rPr>
              <a:t>；五四运动</a:t>
            </a:r>
            <a:r>
              <a:rPr lang="zh-CN" sz="2400" b="1">
                <a:solidFill>
                  <a:srgbClr val="0000CC"/>
                </a:solidFill>
                <a:ea typeface="宋体" panose="02010600030101010101" pitchFamily="2" charset="-122"/>
              </a:rPr>
              <a:t>推动了中国社会进步，促进了马克思主义在中国的传播，促进了马克思主义同中国工人运动的结合，为中国共产党成立做了</a:t>
            </a:r>
            <a:r>
              <a:rPr lang="zh-CN" sz="2400" b="1" u="sng">
                <a:solidFill>
                  <a:srgbClr val="FF0000"/>
                </a:solidFill>
                <a:ea typeface="宋体" panose="02010600030101010101" pitchFamily="2" charset="-122"/>
              </a:rPr>
              <a:t>思想上、干部上的准备</a:t>
            </a:r>
            <a:r>
              <a:rPr lang="zh-CN" sz="2400" b="1">
                <a:solidFill>
                  <a:srgbClr val="0000CC"/>
                </a:solidFill>
                <a:ea typeface="宋体" panose="02010600030101010101" pitchFamily="2" charset="-122"/>
              </a:rPr>
              <a:t>，为新的革命力量、革命文化、革命斗争登上历史舞台创造了条件</a:t>
            </a:r>
            <a:r>
              <a:rPr lang="zh-CN" sz="2400" b="1">
                <a:solidFill>
                  <a:srgbClr val="0000CC"/>
                </a:solidFill>
                <a:latin typeface="Arial" panose="020B0604020202020204" pitchFamily="34" charset="0"/>
                <a:ea typeface="宋体" panose="02010600030101010101" pitchFamily="2" charset="-122"/>
              </a:rPr>
              <a:t>。</a:t>
            </a:r>
            <a:r>
              <a:rPr lang="zh-CN" sz="2400" b="1">
                <a:solidFill>
                  <a:srgbClr val="0000CC"/>
                </a:solidFill>
                <a:ea typeface="宋体" panose="02010600030101010101" pitchFamily="2" charset="-122"/>
              </a:rPr>
              <a:t>综上，历史不是孤立的，它是有一定的发展逻辑和规律的。五四运动</a:t>
            </a:r>
            <a:r>
              <a:rPr lang="zh-CN" sz="2400" b="1">
                <a:solidFill>
                  <a:srgbClr val="0000CC"/>
                </a:solidFill>
                <a:latin typeface="Arial" panose="020B0604020202020204" pitchFamily="34" charset="0"/>
                <a:ea typeface="宋体" panose="02010600030101010101" pitchFamily="2" charset="-122"/>
              </a:rPr>
              <a:t>发生在中国共产党成立前夕，对党的成立和发展产生了深刻影响。</a:t>
            </a:r>
            <a:endParaRPr lang="zh-CN" altLang="en-US" sz="2400" b="1">
              <a:solidFill>
                <a:srgbClr val="0000CC"/>
              </a:solidFill>
              <a:latin typeface="Arial" panose="020B0604020202020204" pitchFamily="34" charset="0"/>
              <a:ea typeface="宋体" panose="02010600030101010101" pitchFamily="2"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083435" y="2694940"/>
            <a:ext cx="4639310" cy="3366770"/>
          </a:xfrm>
          <a:prstGeom prst="rect">
            <a:avLst/>
          </a:prstGeom>
        </p:spPr>
      </p:pic>
      <p:sp>
        <p:nvSpPr>
          <p:cNvPr id="8" name="文本框 7"/>
          <p:cNvSpPr txBox="1"/>
          <p:nvPr/>
        </p:nvSpPr>
        <p:spPr>
          <a:xfrm>
            <a:off x="3014345" y="1366520"/>
            <a:ext cx="6786880" cy="706755"/>
          </a:xfrm>
          <a:prstGeom prst="rect">
            <a:avLst/>
          </a:prstGeom>
          <a:noFill/>
        </p:spPr>
        <p:txBody>
          <a:bodyPr wrap="none" rtlCol="0">
            <a:spAutoFit/>
          </a:bodyPr>
          <a:p>
            <a:r>
              <a:rPr lang="en-US" altLang="zh-CN" sz="4000" b="1">
                <a:solidFill>
                  <a:srgbClr val="FF0000"/>
                </a:solidFill>
              </a:rPr>
              <a:t>“</a:t>
            </a:r>
            <a:r>
              <a:rPr lang="zh-CN" altLang="en-US" sz="4000" b="1">
                <a:solidFill>
                  <a:srgbClr val="FF0000"/>
                </a:solidFill>
              </a:rPr>
              <a:t>双新</a:t>
            </a:r>
            <a:r>
              <a:rPr lang="en-US" altLang="zh-CN" sz="4000" b="1">
                <a:solidFill>
                  <a:srgbClr val="FF0000"/>
                </a:solidFill>
              </a:rPr>
              <a:t>”</a:t>
            </a:r>
            <a:r>
              <a:rPr lang="zh-CN" altLang="en-US" sz="4000" b="1">
                <a:solidFill>
                  <a:srgbClr val="FF0000"/>
                </a:solidFill>
              </a:rPr>
              <a:t>背景下如何设计教学？</a:t>
            </a:r>
            <a:endParaRPr lang="zh-CN" altLang="en-US" sz="4000" b="1">
              <a:solidFill>
                <a:srgbClr val="FF0000"/>
              </a:solidFill>
            </a:endParaRPr>
          </a:p>
        </p:txBody>
      </p:sp>
      <p:pic>
        <p:nvPicPr>
          <p:cNvPr id="3" name="图片 2"/>
          <p:cNvPicPr>
            <a:picLocks noChangeAspect="1"/>
          </p:cNvPicPr>
          <p:nvPr/>
        </p:nvPicPr>
        <p:blipFill>
          <a:blip r:embed="rId2"/>
          <a:stretch>
            <a:fillRect/>
          </a:stretch>
        </p:blipFill>
        <p:spPr>
          <a:xfrm>
            <a:off x="7316470" y="2678430"/>
            <a:ext cx="3241675" cy="3383280"/>
          </a:xfrm>
          <a:prstGeom prst="rect">
            <a:avLst/>
          </a:prstGeom>
        </p:spPr>
      </p:pic>
      <p:sp>
        <p:nvSpPr>
          <p:cNvPr id="6" name="文本框 5"/>
          <p:cNvSpPr txBox="1"/>
          <p:nvPr/>
        </p:nvSpPr>
        <p:spPr>
          <a:xfrm>
            <a:off x="4175760" y="242570"/>
            <a:ext cx="3840480" cy="583565"/>
          </a:xfrm>
          <a:prstGeom prst="rect">
            <a:avLst/>
          </a:prstGeom>
          <a:noFill/>
        </p:spPr>
        <p:txBody>
          <a:bodyPr wrap="none" rtlCol="0">
            <a:spAutoFit/>
          </a:bodyPr>
          <a:p>
            <a:r>
              <a:rPr lang="zh-CN" altLang="en-US" sz="3200" b="1">
                <a:solidFill>
                  <a:srgbClr val="1D41D5"/>
                </a:solidFill>
              </a:rPr>
              <a:t>二、教学设计</a:t>
            </a:r>
            <a:r>
              <a:rPr lang="en-US" altLang="zh-CN" sz="3200" b="1">
                <a:solidFill>
                  <a:srgbClr val="1D41D5"/>
                </a:solidFill>
              </a:rPr>
              <a:t>——</a:t>
            </a:r>
            <a:r>
              <a:rPr lang="zh-CN" altLang="en-US" sz="3200" b="1">
                <a:solidFill>
                  <a:srgbClr val="1D41D5"/>
                </a:solidFill>
              </a:rPr>
              <a:t>教</a:t>
            </a:r>
            <a:endParaRPr lang="zh-CN" altLang="en-US" sz="3200" b="1">
              <a:solidFill>
                <a:srgbClr val="1D41D5"/>
              </a:solidFill>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175760" y="242570"/>
            <a:ext cx="3840480" cy="583565"/>
          </a:xfrm>
          <a:prstGeom prst="rect">
            <a:avLst/>
          </a:prstGeom>
          <a:noFill/>
        </p:spPr>
        <p:txBody>
          <a:bodyPr wrap="none" rtlCol="0">
            <a:spAutoFit/>
          </a:bodyPr>
          <a:p>
            <a:r>
              <a:rPr lang="zh-CN" altLang="en-US" sz="3200" b="1">
                <a:solidFill>
                  <a:srgbClr val="1D41D5"/>
                </a:solidFill>
              </a:rPr>
              <a:t>二、教学设计</a:t>
            </a:r>
            <a:r>
              <a:rPr lang="en-US" altLang="zh-CN" sz="3200" b="1">
                <a:solidFill>
                  <a:srgbClr val="1D41D5"/>
                </a:solidFill>
              </a:rPr>
              <a:t>——</a:t>
            </a:r>
            <a:r>
              <a:rPr lang="zh-CN" altLang="en-US" sz="3200" b="1">
                <a:solidFill>
                  <a:srgbClr val="1D41D5"/>
                </a:solidFill>
              </a:rPr>
              <a:t>教</a:t>
            </a:r>
            <a:endParaRPr lang="zh-CN" altLang="en-US" sz="3200" b="1">
              <a:solidFill>
                <a:srgbClr val="1D41D5"/>
              </a:solidFill>
            </a:endParaRPr>
          </a:p>
        </p:txBody>
      </p:sp>
      <p:pic>
        <p:nvPicPr>
          <p:cNvPr id="4" name="图片 3"/>
          <p:cNvPicPr>
            <a:picLocks noChangeAspect="1"/>
          </p:cNvPicPr>
          <p:nvPr>
            <p:custDataLst>
              <p:tags r:id="rId1"/>
            </p:custDataLst>
          </p:nvPr>
        </p:nvPicPr>
        <p:blipFill>
          <a:blip r:embed="rId2"/>
          <a:stretch>
            <a:fillRect/>
          </a:stretch>
        </p:blipFill>
        <p:spPr>
          <a:xfrm>
            <a:off x="4175760" y="1003300"/>
            <a:ext cx="3860800" cy="5484495"/>
          </a:xfrm>
          <a:prstGeom prst="rect">
            <a:avLst/>
          </a:prstGeom>
          <a:ln>
            <a:solidFill>
              <a:srgbClr val="FF0000"/>
            </a:solidFill>
          </a:ln>
        </p:spPr>
      </p:pic>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7531100" y="598170"/>
            <a:ext cx="4472940" cy="5989320"/>
          </a:xfrm>
          <a:prstGeom prst="rect">
            <a:avLst/>
          </a:prstGeom>
        </p:spPr>
      </p:pic>
      <p:pic>
        <p:nvPicPr>
          <p:cNvPr id="4" name="图片 3"/>
          <p:cNvPicPr>
            <a:picLocks noChangeAspect="1"/>
          </p:cNvPicPr>
          <p:nvPr/>
        </p:nvPicPr>
        <p:blipFill>
          <a:blip r:embed="rId2"/>
          <a:stretch>
            <a:fillRect/>
          </a:stretch>
        </p:blipFill>
        <p:spPr>
          <a:xfrm>
            <a:off x="1559560" y="609600"/>
            <a:ext cx="4136390" cy="5639435"/>
          </a:xfrm>
          <a:prstGeom prst="rect">
            <a:avLst/>
          </a:prstGeom>
        </p:spPr>
      </p:pic>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974205" y="498475"/>
            <a:ext cx="4472940" cy="6073140"/>
          </a:xfrm>
          <a:prstGeom prst="rect">
            <a:avLst/>
          </a:prstGeom>
        </p:spPr>
      </p:pic>
      <p:pic>
        <p:nvPicPr>
          <p:cNvPr id="4" name="图片 3"/>
          <p:cNvPicPr>
            <a:picLocks noChangeAspect="1"/>
          </p:cNvPicPr>
          <p:nvPr/>
        </p:nvPicPr>
        <p:blipFill>
          <a:blip r:embed="rId2"/>
          <a:stretch>
            <a:fillRect/>
          </a:stretch>
        </p:blipFill>
        <p:spPr>
          <a:xfrm>
            <a:off x="934085" y="498475"/>
            <a:ext cx="4457700" cy="6096000"/>
          </a:xfrm>
          <a:prstGeom prst="rect">
            <a:avLst/>
          </a:prstGeom>
        </p:spPr>
      </p:pic>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956425" y="514350"/>
            <a:ext cx="4442460" cy="5829300"/>
          </a:xfrm>
          <a:prstGeom prst="rect">
            <a:avLst/>
          </a:prstGeom>
        </p:spPr>
      </p:pic>
      <p:pic>
        <p:nvPicPr>
          <p:cNvPr id="3" name="图片 2"/>
          <p:cNvPicPr>
            <a:picLocks noChangeAspect="1"/>
          </p:cNvPicPr>
          <p:nvPr/>
        </p:nvPicPr>
        <p:blipFill>
          <a:blip r:embed="rId2"/>
          <a:stretch>
            <a:fillRect/>
          </a:stretch>
        </p:blipFill>
        <p:spPr>
          <a:xfrm>
            <a:off x="849630" y="428625"/>
            <a:ext cx="4434840" cy="6156960"/>
          </a:xfrm>
          <a:prstGeom prst="rect">
            <a:avLst/>
          </a:prstGeom>
        </p:spPr>
      </p:pic>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73735" y="1468755"/>
            <a:ext cx="11186795" cy="953135"/>
          </a:xfrm>
          <a:prstGeom prst="rect">
            <a:avLst/>
          </a:prstGeom>
          <a:noFill/>
        </p:spPr>
        <p:txBody>
          <a:bodyPr wrap="square" rtlCol="0" anchor="t">
            <a:spAutoFit/>
          </a:bodyPr>
          <a:p>
            <a:r>
              <a:rPr lang="en-US" altLang="zh-CN" sz="2800">
                <a:solidFill>
                  <a:srgbClr val="1D41D5"/>
                </a:solidFill>
              </a:rPr>
              <a:t>      </a:t>
            </a:r>
            <a:r>
              <a:rPr lang="zh-CN" altLang="en-US" sz="2800">
                <a:solidFill>
                  <a:srgbClr val="1D41D5"/>
                </a:solidFill>
              </a:rPr>
              <a:t>现代性是指启蒙时代以来的"新的"世界体系生成的时代。</a:t>
            </a:r>
            <a:r>
              <a:rPr lang="zh-CN" altLang="en-US" sz="2800" u="sng">
                <a:solidFill>
                  <a:srgbClr val="FF0000"/>
                </a:solidFill>
              </a:rPr>
              <a:t>一种持续进步的、合目的性的、不可逆转的发展的时间观念。</a:t>
            </a:r>
            <a:endParaRPr lang="zh-CN" altLang="en-US" sz="2800" u="sng">
              <a:solidFill>
                <a:srgbClr val="FF0000"/>
              </a:solidFill>
            </a:endParaRPr>
          </a:p>
        </p:txBody>
      </p:sp>
      <p:sp>
        <p:nvSpPr>
          <p:cNvPr id="3" name="文本框 2"/>
          <p:cNvSpPr txBox="1"/>
          <p:nvPr/>
        </p:nvSpPr>
        <p:spPr>
          <a:xfrm>
            <a:off x="502920" y="3114675"/>
            <a:ext cx="11186795" cy="2861310"/>
          </a:xfrm>
          <a:prstGeom prst="rect">
            <a:avLst/>
          </a:prstGeom>
          <a:noFill/>
        </p:spPr>
        <p:txBody>
          <a:bodyPr wrap="square" rtlCol="0" anchor="t">
            <a:spAutoFit/>
          </a:bodyPr>
          <a:p>
            <a:pPr>
              <a:lnSpc>
                <a:spcPct val="150000"/>
              </a:lnSpc>
            </a:pPr>
            <a:r>
              <a:rPr lang="en-US" altLang="zh-CN" sz="2400">
                <a:solidFill>
                  <a:srgbClr val="1D41D5"/>
                </a:solidFill>
              </a:rPr>
              <a:t>        </a:t>
            </a:r>
            <a:r>
              <a:rPr lang="zh-CN" altLang="en-US" sz="2400">
                <a:solidFill>
                  <a:srgbClr val="1D41D5"/>
                </a:solidFill>
              </a:rPr>
              <a:t>"</a:t>
            </a:r>
            <a:r>
              <a:rPr lang="zh-CN" altLang="en-US" sz="2400" u="sng">
                <a:solidFill>
                  <a:srgbClr val="FF0000"/>
                </a:solidFill>
              </a:rPr>
              <a:t>它（现代性）体现未来已经开始的信念。</a:t>
            </a:r>
            <a:r>
              <a:rPr lang="zh-CN" altLang="en-US" sz="2400">
                <a:solidFill>
                  <a:srgbClr val="1D41D5"/>
                </a:solidFill>
              </a:rPr>
              <a:t>这是一个为未来而生存的时代，一个向未来的'新'敞开的时代。这种</a:t>
            </a:r>
            <a:r>
              <a:rPr lang="zh-CN" altLang="en-US" sz="2400" u="sng">
                <a:solidFill>
                  <a:srgbClr val="FF0000"/>
                </a:solidFill>
              </a:rPr>
              <a:t>进化的、进步的、不可逆转的时间观</a:t>
            </a:r>
            <a:r>
              <a:rPr lang="zh-CN" altLang="en-US" sz="2400">
                <a:solidFill>
                  <a:srgbClr val="1D41D5"/>
                </a:solidFill>
              </a:rPr>
              <a:t>为人们提供一个看待历史与现实的方式，而且也把人们自己的生存与奋斗的意义统统纳入这个时间的轨道、时代的位置和未来的目标之中。</a:t>
            </a:r>
            <a:r>
              <a:rPr lang="en-US" altLang="zh-CN" sz="2400">
                <a:solidFill>
                  <a:srgbClr val="1D41D5"/>
                </a:solidFill>
              </a:rPr>
              <a:t>”</a:t>
            </a:r>
            <a:endParaRPr lang="zh-CN" altLang="en-US" sz="2400">
              <a:solidFill>
                <a:srgbClr val="1D41D5"/>
              </a:solidFill>
            </a:endParaRPr>
          </a:p>
          <a:p>
            <a:pPr>
              <a:lnSpc>
                <a:spcPct val="150000"/>
              </a:lnSpc>
            </a:pPr>
            <a:r>
              <a:rPr lang="en-US" altLang="zh-CN" sz="2400">
                <a:solidFill>
                  <a:srgbClr val="1D41D5"/>
                </a:solidFill>
              </a:rPr>
              <a:t>                                                                ——清华大学首批文科资深教授</a:t>
            </a:r>
            <a:r>
              <a:rPr lang="zh-CN" altLang="en-US" sz="2400">
                <a:solidFill>
                  <a:srgbClr val="1D41D5"/>
                </a:solidFill>
                <a:sym typeface="+mn-ea"/>
              </a:rPr>
              <a:t>汪晖</a:t>
            </a:r>
            <a:endParaRPr lang="zh-CN" altLang="en-US" sz="2400">
              <a:solidFill>
                <a:srgbClr val="1D41D5"/>
              </a:solidFill>
              <a:sym typeface="+mn-ea"/>
            </a:endParaRPr>
          </a:p>
        </p:txBody>
      </p:sp>
      <p:sp>
        <p:nvSpPr>
          <p:cNvPr id="4" name="文本框 3"/>
          <p:cNvSpPr txBox="1"/>
          <p:nvPr/>
        </p:nvSpPr>
        <p:spPr>
          <a:xfrm>
            <a:off x="4753610" y="129540"/>
            <a:ext cx="3027680" cy="583565"/>
          </a:xfrm>
          <a:prstGeom prst="rect">
            <a:avLst/>
          </a:prstGeom>
          <a:noFill/>
        </p:spPr>
        <p:txBody>
          <a:bodyPr wrap="none" rtlCol="0" anchor="t">
            <a:spAutoFit/>
          </a:bodyPr>
          <a:p>
            <a:r>
              <a:rPr lang="zh-CN" altLang="en-US" sz="3200">
                <a:solidFill>
                  <a:srgbClr val="FF0000"/>
                </a:solidFill>
                <a:sym typeface="+mn-ea"/>
              </a:rPr>
              <a:t>什么是现代性？</a:t>
            </a:r>
            <a:endParaRPr lang="zh-CN" altLang="en-US" sz="3200">
              <a:solidFill>
                <a:srgbClr val="FF0000"/>
              </a:solidFill>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54940" y="539750"/>
            <a:ext cx="11881485" cy="5265420"/>
          </a:xfrm>
          <a:prstGeom prst="rect">
            <a:avLst/>
          </a:prstGeom>
        </p:spPr>
      </p:pic>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10339" y="3618665"/>
            <a:ext cx="5367655" cy="521970"/>
          </a:xfrm>
          <a:prstGeom prst="rect">
            <a:avLst/>
          </a:prstGeom>
        </p:spPr>
        <p:txBody>
          <a:bodyPr wrap="none">
            <a:spAutoFit/>
          </a:bodyPr>
          <a:lstStyle/>
          <a:p>
            <a:r>
              <a:rPr lang="en-US" altLang="zh-CN" sz="2800" b="1" dirty="0" smtClean="0">
                <a:latin typeface="黑体" panose="02010609060101010101" pitchFamily="49" charset="-122"/>
                <a:ea typeface="黑体" panose="02010609060101010101" pitchFamily="49" charset="-122"/>
              </a:rPr>
              <a:t>5</a:t>
            </a:r>
            <a:r>
              <a:rPr lang="zh-CN" altLang="en-US" sz="2800" b="1" dirty="0" smtClean="0">
                <a:latin typeface="黑体" panose="02010609060101010101" pitchFamily="49" charset="-122"/>
                <a:ea typeface="黑体" panose="02010609060101010101" pitchFamily="49" charset="-122"/>
              </a:rPr>
              <a:t>、要有</a:t>
            </a:r>
            <a:r>
              <a:rPr lang="zh-CN" altLang="en-US" sz="2800" b="1" dirty="0" smtClean="0">
                <a:solidFill>
                  <a:srgbClr val="FF0000"/>
                </a:solidFill>
                <a:latin typeface="黑体" panose="02010609060101010101" pitchFamily="49" charset="-122"/>
                <a:ea typeface="黑体" panose="02010609060101010101" pitchFamily="49" charset="-122"/>
              </a:rPr>
              <a:t>整合</a:t>
            </a:r>
            <a:r>
              <a:rPr lang="zh-CN" altLang="en-US" sz="2800" b="1" dirty="0" smtClean="0">
                <a:latin typeface="黑体" panose="02010609060101010101" pitchFamily="49" charset="-122"/>
                <a:ea typeface="黑体" panose="02010609060101010101" pitchFamily="49" charset="-122"/>
              </a:rPr>
              <a:t>意识</a:t>
            </a:r>
            <a:r>
              <a:rPr lang="en-US" altLang="zh-CN" sz="2800" b="1" dirty="0" smtClean="0">
                <a:latin typeface="黑体" panose="02010609060101010101" pitchFamily="49" charset="-122"/>
                <a:ea typeface="黑体" panose="02010609060101010101" pitchFamily="49" charset="-122"/>
              </a:rPr>
              <a:t>——</a:t>
            </a:r>
            <a:r>
              <a:rPr lang="zh-CN" altLang="en-US" sz="2800" b="1" dirty="0" smtClean="0">
                <a:solidFill>
                  <a:srgbClr val="FF0000"/>
                </a:solidFill>
                <a:latin typeface="黑体" panose="02010609060101010101" pitchFamily="49" charset="-122"/>
                <a:ea typeface="黑体" panose="02010609060101010101" pitchFamily="49" charset="-122"/>
              </a:rPr>
              <a:t>魂构、创意</a:t>
            </a:r>
            <a:endParaRPr lang="zh-CN" altLang="en-US" sz="2800" b="1" dirty="0" smtClean="0">
              <a:solidFill>
                <a:srgbClr val="FF0000"/>
              </a:solidFill>
              <a:latin typeface="黑体" panose="02010609060101010101" pitchFamily="49" charset="-122"/>
              <a:ea typeface="黑体" panose="02010609060101010101" pitchFamily="49" charset="-122"/>
            </a:endParaRPr>
          </a:p>
        </p:txBody>
      </p:sp>
      <p:sp>
        <p:nvSpPr>
          <p:cNvPr id="5" name="矩形 4"/>
          <p:cNvSpPr/>
          <p:nvPr/>
        </p:nvSpPr>
        <p:spPr>
          <a:xfrm>
            <a:off x="2917500" y="5404113"/>
            <a:ext cx="5367655" cy="521970"/>
          </a:xfrm>
          <a:prstGeom prst="rect">
            <a:avLst/>
          </a:prstGeom>
        </p:spPr>
        <p:txBody>
          <a:bodyPr wrap="none">
            <a:spAutoFit/>
          </a:bodyPr>
          <a:lstStyle/>
          <a:p>
            <a:r>
              <a:rPr lang="en-US" altLang="zh-CN" sz="2800" b="1" dirty="0" smtClean="0">
                <a:latin typeface="黑体" panose="02010609060101010101" pitchFamily="49" charset="-122"/>
                <a:ea typeface="黑体" panose="02010609060101010101" pitchFamily="49" charset="-122"/>
              </a:rPr>
              <a:t>8</a:t>
            </a:r>
            <a:r>
              <a:rPr lang="zh-CN" altLang="en-US" sz="2800" b="1" dirty="0" smtClean="0">
                <a:latin typeface="黑体" panose="02010609060101010101" pitchFamily="49" charset="-122"/>
                <a:ea typeface="黑体" panose="02010609060101010101" pitchFamily="49" charset="-122"/>
              </a:rPr>
              <a:t>、要有</a:t>
            </a:r>
            <a:r>
              <a:rPr lang="zh-CN" altLang="en-US" sz="2800" b="1" dirty="0" smtClean="0">
                <a:solidFill>
                  <a:srgbClr val="FF0000"/>
                </a:solidFill>
                <a:latin typeface="黑体" panose="02010609060101010101" pitchFamily="49" charset="-122"/>
                <a:ea typeface="黑体" panose="02010609060101010101" pitchFamily="49" charset="-122"/>
              </a:rPr>
              <a:t>问题</a:t>
            </a:r>
            <a:r>
              <a:rPr lang="zh-CN" altLang="en-US" sz="2800" b="1" dirty="0" smtClean="0">
                <a:latin typeface="黑体" panose="02010609060101010101" pitchFamily="49" charset="-122"/>
                <a:ea typeface="黑体" panose="02010609060101010101" pitchFamily="49" charset="-122"/>
              </a:rPr>
              <a:t>意识</a:t>
            </a:r>
            <a:r>
              <a:rPr lang="en-US" altLang="zh-CN" sz="2800" b="1" dirty="0" smtClean="0">
                <a:latin typeface="黑体" panose="02010609060101010101" pitchFamily="49" charset="-122"/>
                <a:ea typeface="黑体" panose="02010609060101010101" pitchFamily="49" charset="-122"/>
              </a:rPr>
              <a:t>——</a:t>
            </a:r>
            <a:r>
              <a:rPr lang="zh-CN" altLang="en-US" sz="2800" b="1" dirty="0" smtClean="0">
                <a:solidFill>
                  <a:srgbClr val="FF0000"/>
                </a:solidFill>
                <a:latin typeface="黑体" panose="02010609060101010101" pitchFamily="49" charset="-122"/>
                <a:ea typeface="黑体" panose="02010609060101010101" pitchFamily="49" charset="-122"/>
              </a:rPr>
              <a:t>探究、开放</a:t>
            </a:r>
            <a:endParaRPr lang="zh-CN" altLang="en-US" sz="2800" b="1" dirty="0" smtClean="0">
              <a:solidFill>
                <a:srgbClr val="FF0000"/>
              </a:solidFill>
              <a:latin typeface="黑体" panose="02010609060101010101" pitchFamily="49" charset="-122"/>
              <a:ea typeface="黑体" panose="02010609060101010101" pitchFamily="49" charset="-122"/>
            </a:endParaRPr>
          </a:p>
        </p:txBody>
      </p:sp>
      <p:sp>
        <p:nvSpPr>
          <p:cNvPr id="6" name="矩形 5"/>
          <p:cNvSpPr/>
          <p:nvPr/>
        </p:nvSpPr>
        <p:spPr>
          <a:xfrm>
            <a:off x="2929389" y="1824309"/>
            <a:ext cx="5367655" cy="521970"/>
          </a:xfrm>
          <a:prstGeom prst="rect">
            <a:avLst/>
          </a:prstGeom>
        </p:spPr>
        <p:txBody>
          <a:bodyPr wrap="none">
            <a:spAutoFit/>
          </a:bodyPr>
          <a:lstStyle/>
          <a:p>
            <a:r>
              <a:rPr lang="en-US" altLang="zh-CN" sz="2800" b="1" dirty="0" smtClean="0">
                <a:latin typeface="黑体" panose="02010609060101010101" pitchFamily="49" charset="-122"/>
                <a:ea typeface="黑体" panose="02010609060101010101" pitchFamily="49" charset="-122"/>
              </a:rPr>
              <a:t>2</a:t>
            </a:r>
            <a:r>
              <a:rPr lang="zh-CN" altLang="en-US" sz="2800" b="1" dirty="0" smtClean="0">
                <a:latin typeface="黑体" panose="02010609060101010101" pitchFamily="49" charset="-122"/>
                <a:ea typeface="黑体" panose="02010609060101010101" pitchFamily="49" charset="-122"/>
              </a:rPr>
              <a:t>、要有</a:t>
            </a:r>
            <a:r>
              <a:rPr lang="zh-CN" altLang="en-US" sz="2800" b="1" dirty="0" smtClean="0">
                <a:solidFill>
                  <a:srgbClr val="FF0000"/>
                </a:solidFill>
                <a:latin typeface="黑体" panose="02010609060101010101" pitchFamily="49" charset="-122"/>
                <a:ea typeface="黑体" panose="02010609060101010101" pitchFamily="49" charset="-122"/>
              </a:rPr>
              <a:t>学科</a:t>
            </a:r>
            <a:r>
              <a:rPr lang="zh-CN" altLang="en-US" sz="2800" b="1" dirty="0" smtClean="0">
                <a:latin typeface="黑体" panose="02010609060101010101" pitchFamily="49" charset="-122"/>
                <a:ea typeface="黑体" panose="02010609060101010101" pitchFamily="49" charset="-122"/>
              </a:rPr>
              <a:t>意识</a:t>
            </a:r>
            <a:r>
              <a:rPr lang="en-US" altLang="zh-CN" sz="2800" b="1" dirty="0" smtClean="0">
                <a:latin typeface="黑体" panose="02010609060101010101" pitchFamily="49" charset="-122"/>
                <a:ea typeface="黑体" panose="02010609060101010101" pitchFamily="49" charset="-122"/>
              </a:rPr>
              <a:t>——</a:t>
            </a:r>
            <a:r>
              <a:rPr lang="zh-CN" altLang="en-US" sz="2800" b="1" dirty="0" smtClean="0">
                <a:solidFill>
                  <a:srgbClr val="FF0000"/>
                </a:solidFill>
                <a:latin typeface="黑体" panose="02010609060101010101" pitchFamily="49" charset="-122"/>
                <a:ea typeface="黑体" panose="02010609060101010101" pitchFamily="49" charset="-122"/>
              </a:rPr>
              <a:t>素养、价值</a:t>
            </a:r>
            <a:endParaRPr lang="zh-CN" altLang="en-US" sz="2800" b="1" dirty="0" smtClean="0">
              <a:solidFill>
                <a:srgbClr val="FF0000"/>
              </a:solidFill>
              <a:latin typeface="黑体" panose="02010609060101010101" pitchFamily="49" charset="-122"/>
              <a:ea typeface="黑体" panose="02010609060101010101" pitchFamily="49" charset="-122"/>
            </a:endParaRPr>
          </a:p>
        </p:txBody>
      </p:sp>
      <p:sp>
        <p:nvSpPr>
          <p:cNvPr id="8" name="矩形 7"/>
          <p:cNvSpPr/>
          <p:nvPr/>
        </p:nvSpPr>
        <p:spPr>
          <a:xfrm>
            <a:off x="2913514" y="4215026"/>
            <a:ext cx="5367655" cy="521970"/>
          </a:xfrm>
          <a:prstGeom prst="rect">
            <a:avLst/>
          </a:prstGeom>
        </p:spPr>
        <p:txBody>
          <a:bodyPr wrap="none">
            <a:spAutoFit/>
          </a:bodyPr>
          <a:lstStyle/>
          <a:p>
            <a:r>
              <a:rPr lang="en-US" altLang="zh-CN" sz="2800" b="1" dirty="0" smtClean="0">
                <a:latin typeface="黑体" panose="02010609060101010101" pitchFamily="49" charset="-122"/>
                <a:ea typeface="黑体" panose="02010609060101010101" pitchFamily="49" charset="-122"/>
              </a:rPr>
              <a:t>6</a:t>
            </a:r>
            <a:r>
              <a:rPr lang="zh-CN" altLang="en-US" sz="2800" b="1" dirty="0" smtClean="0">
                <a:latin typeface="黑体" panose="02010609060101010101" pitchFamily="49" charset="-122"/>
                <a:ea typeface="黑体" panose="02010609060101010101" pitchFamily="49" charset="-122"/>
              </a:rPr>
              <a:t>、要有</a:t>
            </a:r>
            <a:r>
              <a:rPr lang="zh-CN" altLang="en-US" sz="2800" b="1" dirty="0" smtClean="0">
                <a:solidFill>
                  <a:srgbClr val="FF0000"/>
                </a:solidFill>
                <a:latin typeface="黑体" panose="02010609060101010101" pitchFamily="49" charset="-122"/>
                <a:ea typeface="黑体" panose="02010609060101010101" pitchFamily="49" charset="-122"/>
              </a:rPr>
              <a:t>时代</a:t>
            </a:r>
            <a:r>
              <a:rPr lang="zh-CN" altLang="en-US" sz="2800" b="1" dirty="0" smtClean="0">
                <a:latin typeface="黑体" panose="02010609060101010101" pitchFamily="49" charset="-122"/>
                <a:ea typeface="黑体" panose="02010609060101010101" pitchFamily="49" charset="-122"/>
              </a:rPr>
              <a:t>意识</a:t>
            </a:r>
            <a:r>
              <a:rPr lang="en-US" altLang="zh-CN" sz="2800" b="1" dirty="0" smtClean="0">
                <a:latin typeface="黑体" panose="02010609060101010101" pitchFamily="49" charset="-122"/>
                <a:ea typeface="黑体" panose="02010609060101010101" pitchFamily="49" charset="-122"/>
              </a:rPr>
              <a:t>——</a:t>
            </a:r>
            <a:r>
              <a:rPr lang="zh-CN" altLang="en-US" sz="2800" b="1" dirty="0" smtClean="0">
                <a:solidFill>
                  <a:srgbClr val="FF0000"/>
                </a:solidFill>
                <a:latin typeface="黑体" panose="02010609060101010101" pitchFamily="49" charset="-122"/>
                <a:ea typeface="黑体" panose="02010609060101010101" pitchFamily="49" charset="-122"/>
              </a:rPr>
              <a:t>时尚、创新</a:t>
            </a:r>
            <a:endParaRPr lang="zh-CN" altLang="en-US" sz="2800" b="1" dirty="0" smtClean="0">
              <a:solidFill>
                <a:srgbClr val="FF0000"/>
              </a:solidFill>
              <a:latin typeface="黑体" panose="02010609060101010101" pitchFamily="49" charset="-122"/>
              <a:ea typeface="黑体" panose="02010609060101010101" pitchFamily="49" charset="-122"/>
            </a:endParaRPr>
          </a:p>
        </p:txBody>
      </p:sp>
      <p:sp>
        <p:nvSpPr>
          <p:cNvPr id="11" name="矩形 10"/>
          <p:cNvSpPr/>
          <p:nvPr/>
        </p:nvSpPr>
        <p:spPr>
          <a:xfrm>
            <a:off x="2923215" y="4805682"/>
            <a:ext cx="5367655" cy="521970"/>
          </a:xfrm>
          <a:prstGeom prst="rect">
            <a:avLst/>
          </a:prstGeom>
        </p:spPr>
        <p:txBody>
          <a:bodyPr wrap="none">
            <a:spAutoFit/>
          </a:bodyPr>
          <a:lstStyle/>
          <a:p>
            <a:r>
              <a:rPr lang="en-US" altLang="zh-CN" sz="2800" b="1" dirty="0" smtClean="0">
                <a:latin typeface="黑体" panose="02010609060101010101" pitchFamily="49" charset="-122"/>
                <a:ea typeface="黑体" panose="02010609060101010101" pitchFamily="49" charset="-122"/>
              </a:rPr>
              <a:t>7</a:t>
            </a:r>
            <a:r>
              <a:rPr lang="zh-CN" altLang="en-US" sz="2800" b="1" dirty="0" smtClean="0">
                <a:latin typeface="黑体" panose="02010609060101010101" pitchFamily="49" charset="-122"/>
                <a:ea typeface="黑体" panose="02010609060101010101" pitchFamily="49" charset="-122"/>
              </a:rPr>
              <a:t>、要有</a:t>
            </a:r>
            <a:r>
              <a:rPr lang="zh-CN" altLang="en-US" sz="2800" b="1" dirty="0" smtClean="0">
                <a:solidFill>
                  <a:srgbClr val="FF0000"/>
                </a:solidFill>
                <a:latin typeface="黑体" panose="02010609060101010101" pitchFamily="49" charset="-122"/>
                <a:ea typeface="黑体" panose="02010609060101010101" pitchFamily="49" charset="-122"/>
              </a:rPr>
              <a:t>生本</a:t>
            </a:r>
            <a:r>
              <a:rPr lang="zh-CN" altLang="en-US" sz="2800" b="1" dirty="0" smtClean="0">
                <a:latin typeface="黑体" panose="02010609060101010101" pitchFamily="49" charset="-122"/>
                <a:ea typeface="黑体" panose="02010609060101010101" pitchFamily="49" charset="-122"/>
              </a:rPr>
              <a:t>意识</a:t>
            </a:r>
            <a:r>
              <a:rPr lang="en-US" altLang="zh-CN" sz="2800" b="1" dirty="0" smtClean="0">
                <a:latin typeface="黑体" panose="02010609060101010101" pitchFamily="49" charset="-122"/>
                <a:ea typeface="黑体" panose="02010609060101010101" pitchFamily="49" charset="-122"/>
              </a:rPr>
              <a:t>——</a:t>
            </a:r>
            <a:r>
              <a:rPr lang="zh-CN" altLang="en-US" sz="2800" b="1" dirty="0" smtClean="0">
                <a:solidFill>
                  <a:srgbClr val="FF0000"/>
                </a:solidFill>
                <a:latin typeface="黑体" panose="02010609060101010101" pitchFamily="49" charset="-122"/>
                <a:ea typeface="黑体" panose="02010609060101010101" pitchFamily="49" charset="-122"/>
              </a:rPr>
              <a:t>细节、</a:t>
            </a:r>
            <a:r>
              <a:rPr lang="zh-CN" altLang="en-US" sz="2800" b="1" dirty="0" smtClean="0">
                <a:solidFill>
                  <a:srgbClr val="FF0000"/>
                </a:solidFill>
                <a:latin typeface="黑体" panose="02010609060101010101" pitchFamily="49" charset="-122"/>
                <a:ea typeface="黑体" panose="02010609060101010101" pitchFamily="49" charset="-122"/>
              </a:rPr>
              <a:t>兴趣</a:t>
            </a:r>
            <a:endParaRPr lang="zh-CN" altLang="en-US" sz="2800" b="1" dirty="0" smtClean="0">
              <a:solidFill>
                <a:srgbClr val="FF0000"/>
              </a:solidFill>
              <a:latin typeface="黑体" panose="02010609060101010101" pitchFamily="49" charset="-122"/>
              <a:ea typeface="黑体" panose="02010609060101010101" pitchFamily="49" charset="-122"/>
            </a:endParaRPr>
          </a:p>
        </p:txBody>
      </p:sp>
      <p:sp>
        <p:nvSpPr>
          <p:cNvPr id="12" name="矩形 11"/>
          <p:cNvSpPr/>
          <p:nvPr/>
        </p:nvSpPr>
        <p:spPr>
          <a:xfrm>
            <a:off x="2913690" y="6011750"/>
            <a:ext cx="5367655" cy="521970"/>
          </a:xfrm>
          <a:prstGeom prst="rect">
            <a:avLst/>
          </a:prstGeom>
        </p:spPr>
        <p:txBody>
          <a:bodyPr wrap="none">
            <a:spAutoFit/>
          </a:bodyPr>
          <a:lstStyle/>
          <a:p>
            <a:r>
              <a:rPr lang="en-US" altLang="zh-CN" sz="2800" b="1" dirty="0" smtClean="0">
                <a:latin typeface="黑体" panose="02010609060101010101" pitchFamily="49" charset="-122"/>
                <a:ea typeface="黑体" panose="02010609060101010101" pitchFamily="49" charset="-122"/>
              </a:rPr>
              <a:t>9</a:t>
            </a:r>
            <a:r>
              <a:rPr lang="zh-CN" altLang="en-US" sz="2800" b="1" dirty="0" smtClean="0">
                <a:latin typeface="黑体" panose="02010609060101010101" pitchFamily="49" charset="-122"/>
                <a:ea typeface="黑体" panose="02010609060101010101" pitchFamily="49" charset="-122"/>
              </a:rPr>
              <a:t>、要有</a:t>
            </a:r>
            <a:r>
              <a:rPr lang="zh-CN" altLang="en-US" sz="2800" b="1" dirty="0" smtClean="0">
                <a:solidFill>
                  <a:srgbClr val="FF0000"/>
                </a:solidFill>
                <a:latin typeface="黑体" panose="02010609060101010101" pitchFamily="49" charset="-122"/>
                <a:ea typeface="黑体" panose="02010609060101010101" pitchFamily="49" charset="-122"/>
              </a:rPr>
              <a:t>思维</a:t>
            </a:r>
            <a:r>
              <a:rPr lang="zh-CN" altLang="en-US" sz="2800" b="1" dirty="0" smtClean="0">
                <a:latin typeface="黑体" panose="02010609060101010101" pitchFamily="49" charset="-122"/>
                <a:ea typeface="黑体" panose="02010609060101010101" pitchFamily="49" charset="-122"/>
              </a:rPr>
              <a:t>意识</a:t>
            </a:r>
            <a:r>
              <a:rPr lang="en-US" altLang="zh-CN" sz="2800" b="1" dirty="0" smtClean="0">
                <a:latin typeface="黑体" panose="02010609060101010101" pitchFamily="49" charset="-122"/>
                <a:ea typeface="黑体" panose="02010609060101010101" pitchFamily="49" charset="-122"/>
              </a:rPr>
              <a:t>——</a:t>
            </a:r>
            <a:r>
              <a:rPr lang="zh-CN" altLang="en-US" sz="2800" b="1" dirty="0" smtClean="0">
                <a:solidFill>
                  <a:srgbClr val="FF0000"/>
                </a:solidFill>
                <a:latin typeface="黑体" panose="02010609060101010101" pitchFamily="49" charset="-122"/>
                <a:ea typeface="黑体" panose="02010609060101010101" pitchFamily="49" charset="-122"/>
              </a:rPr>
              <a:t>逻辑、结构</a:t>
            </a:r>
            <a:endParaRPr lang="zh-CN" altLang="en-US" sz="2800" b="1" dirty="0" smtClean="0">
              <a:solidFill>
                <a:srgbClr val="FF0000"/>
              </a:solidFill>
              <a:latin typeface="黑体" panose="02010609060101010101" pitchFamily="49" charset="-122"/>
              <a:ea typeface="黑体" panose="02010609060101010101" pitchFamily="49" charset="-122"/>
            </a:endParaRPr>
          </a:p>
        </p:txBody>
      </p:sp>
      <p:sp>
        <p:nvSpPr>
          <p:cNvPr id="13" name="矩形 12"/>
          <p:cNvSpPr/>
          <p:nvPr/>
        </p:nvSpPr>
        <p:spPr>
          <a:xfrm>
            <a:off x="2930200" y="2441721"/>
            <a:ext cx="5367655" cy="521970"/>
          </a:xfrm>
          <a:prstGeom prst="rect">
            <a:avLst/>
          </a:prstGeom>
        </p:spPr>
        <p:txBody>
          <a:bodyPr wrap="none">
            <a:spAutoFit/>
          </a:bodyPr>
          <a:lstStyle/>
          <a:p>
            <a:r>
              <a:rPr lang="en-US" altLang="zh-CN" sz="2800" b="1" dirty="0" smtClean="0">
                <a:latin typeface="黑体" panose="02010609060101010101" pitchFamily="49" charset="-122"/>
                <a:ea typeface="黑体" panose="02010609060101010101" pitchFamily="49" charset="-122"/>
              </a:rPr>
              <a:t>3</a:t>
            </a:r>
            <a:r>
              <a:rPr lang="zh-CN" altLang="en-US" sz="2800" b="1" dirty="0" smtClean="0">
                <a:latin typeface="黑体" panose="02010609060101010101" pitchFamily="49" charset="-122"/>
                <a:ea typeface="黑体" panose="02010609060101010101" pitchFamily="49" charset="-122"/>
              </a:rPr>
              <a:t>、要有</a:t>
            </a:r>
            <a:r>
              <a:rPr lang="zh-CN" altLang="en-US" sz="2800" b="1" dirty="0" smtClean="0">
                <a:solidFill>
                  <a:srgbClr val="FF0000"/>
                </a:solidFill>
                <a:latin typeface="黑体" panose="02010609060101010101" pitchFamily="49" charset="-122"/>
                <a:ea typeface="黑体" panose="02010609060101010101" pitchFamily="49" charset="-122"/>
              </a:rPr>
              <a:t>概念</a:t>
            </a:r>
            <a:r>
              <a:rPr lang="zh-CN" altLang="en-US" sz="2800" b="1" dirty="0" smtClean="0">
                <a:latin typeface="黑体" panose="02010609060101010101" pitchFamily="49" charset="-122"/>
                <a:ea typeface="黑体" panose="02010609060101010101" pitchFamily="49" charset="-122"/>
              </a:rPr>
              <a:t>意识</a:t>
            </a:r>
            <a:r>
              <a:rPr lang="en-US" altLang="zh-CN" sz="2800" b="1" dirty="0" smtClean="0">
                <a:latin typeface="黑体" panose="02010609060101010101" pitchFamily="49" charset="-122"/>
                <a:ea typeface="黑体" panose="02010609060101010101" pitchFamily="49" charset="-122"/>
              </a:rPr>
              <a:t>——</a:t>
            </a:r>
            <a:r>
              <a:rPr lang="zh-CN" altLang="en-US" sz="2800" b="1" dirty="0" smtClean="0">
                <a:solidFill>
                  <a:srgbClr val="FF0000"/>
                </a:solidFill>
                <a:latin typeface="黑体" panose="02010609060101010101" pitchFamily="49" charset="-122"/>
                <a:ea typeface="黑体" panose="02010609060101010101" pitchFamily="49" charset="-122"/>
              </a:rPr>
              <a:t>核心、酶化</a:t>
            </a:r>
            <a:endParaRPr lang="zh-CN" altLang="en-US" sz="2800" b="1" dirty="0" smtClean="0">
              <a:solidFill>
                <a:srgbClr val="FF0000"/>
              </a:solidFill>
              <a:latin typeface="黑体" panose="02010609060101010101" pitchFamily="49" charset="-122"/>
              <a:ea typeface="黑体" panose="02010609060101010101" pitchFamily="49" charset="-122"/>
            </a:endParaRPr>
          </a:p>
        </p:txBody>
      </p:sp>
      <p:sp>
        <p:nvSpPr>
          <p:cNvPr id="14" name="矩形 13"/>
          <p:cNvSpPr/>
          <p:nvPr/>
        </p:nvSpPr>
        <p:spPr>
          <a:xfrm>
            <a:off x="2917324" y="3020549"/>
            <a:ext cx="5367655" cy="521970"/>
          </a:xfrm>
          <a:prstGeom prst="rect">
            <a:avLst/>
          </a:prstGeom>
        </p:spPr>
        <p:txBody>
          <a:bodyPr wrap="none">
            <a:spAutoFit/>
          </a:bodyPr>
          <a:lstStyle/>
          <a:p>
            <a:r>
              <a:rPr lang="en-US" altLang="zh-CN" sz="2800" b="1" dirty="0" smtClean="0">
                <a:latin typeface="黑体" panose="02010609060101010101" pitchFamily="49" charset="-122"/>
                <a:ea typeface="黑体" panose="02010609060101010101" pitchFamily="49" charset="-122"/>
              </a:rPr>
              <a:t>4</a:t>
            </a:r>
            <a:r>
              <a:rPr lang="zh-CN" altLang="en-US" sz="2800" b="1" dirty="0" smtClean="0">
                <a:latin typeface="黑体" panose="02010609060101010101" pitchFamily="49" charset="-122"/>
                <a:ea typeface="黑体" panose="02010609060101010101" pitchFamily="49" charset="-122"/>
              </a:rPr>
              <a:t>、要有</a:t>
            </a:r>
            <a:r>
              <a:rPr lang="zh-CN" altLang="en-US" sz="2800" b="1" dirty="0" smtClean="0">
                <a:solidFill>
                  <a:srgbClr val="FF0000"/>
                </a:solidFill>
                <a:latin typeface="黑体" panose="02010609060101010101" pitchFamily="49" charset="-122"/>
                <a:ea typeface="黑体" panose="02010609060101010101" pitchFamily="49" charset="-122"/>
              </a:rPr>
              <a:t>视野</a:t>
            </a:r>
            <a:r>
              <a:rPr lang="zh-CN" altLang="en-US" sz="2800" b="1" dirty="0" smtClean="0">
                <a:latin typeface="黑体" panose="02010609060101010101" pitchFamily="49" charset="-122"/>
                <a:ea typeface="黑体" panose="02010609060101010101" pitchFamily="49" charset="-122"/>
              </a:rPr>
              <a:t>意识</a:t>
            </a:r>
            <a:r>
              <a:rPr lang="en-US" altLang="zh-CN" sz="2800" b="1" dirty="0" smtClean="0">
                <a:latin typeface="黑体" panose="02010609060101010101" pitchFamily="49" charset="-122"/>
                <a:ea typeface="黑体" panose="02010609060101010101" pitchFamily="49" charset="-122"/>
              </a:rPr>
              <a:t>——</a:t>
            </a:r>
            <a:r>
              <a:rPr lang="zh-CN" altLang="en-US" sz="2800" b="1" dirty="0" smtClean="0">
                <a:solidFill>
                  <a:srgbClr val="FF0000"/>
                </a:solidFill>
                <a:latin typeface="黑体" panose="02010609060101010101" pitchFamily="49" charset="-122"/>
                <a:ea typeface="黑体" panose="02010609060101010101" pitchFamily="49" charset="-122"/>
              </a:rPr>
              <a:t>开阔、多元</a:t>
            </a:r>
            <a:endParaRPr lang="zh-CN" altLang="en-US" sz="2800" b="1" dirty="0" smtClean="0">
              <a:solidFill>
                <a:srgbClr val="FF0000"/>
              </a:solidFill>
              <a:latin typeface="黑体" panose="02010609060101010101" pitchFamily="49" charset="-122"/>
              <a:ea typeface="黑体" panose="02010609060101010101" pitchFamily="49" charset="-122"/>
            </a:endParaRPr>
          </a:p>
        </p:txBody>
      </p:sp>
      <p:sp>
        <p:nvSpPr>
          <p:cNvPr id="2" name="文本框 1"/>
          <p:cNvSpPr txBox="1"/>
          <p:nvPr/>
        </p:nvSpPr>
        <p:spPr>
          <a:xfrm>
            <a:off x="1178560" y="269240"/>
            <a:ext cx="9834880" cy="706755"/>
          </a:xfrm>
          <a:prstGeom prst="rect">
            <a:avLst/>
          </a:prstGeom>
          <a:noFill/>
        </p:spPr>
        <p:txBody>
          <a:bodyPr wrap="none" rtlCol="0">
            <a:spAutoFit/>
          </a:bodyPr>
          <a:p>
            <a:r>
              <a:rPr lang="en-US" altLang="zh-CN" sz="4000" b="1">
                <a:solidFill>
                  <a:srgbClr val="FF0000"/>
                </a:solidFill>
              </a:rPr>
              <a:t>“</a:t>
            </a:r>
            <a:r>
              <a:rPr lang="zh-CN" altLang="en-US" sz="4000" b="1">
                <a:solidFill>
                  <a:srgbClr val="FF0000"/>
                </a:solidFill>
              </a:rPr>
              <a:t>双新</a:t>
            </a:r>
            <a:r>
              <a:rPr lang="en-US" altLang="zh-CN" sz="4000" b="1">
                <a:solidFill>
                  <a:srgbClr val="FF0000"/>
                </a:solidFill>
              </a:rPr>
              <a:t>”</a:t>
            </a:r>
            <a:r>
              <a:rPr lang="zh-CN" altLang="en-US" sz="4000" b="1">
                <a:solidFill>
                  <a:srgbClr val="FF0000"/>
                </a:solidFill>
              </a:rPr>
              <a:t>背景下如何设计教学？</a:t>
            </a:r>
            <a:r>
              <a:rPr lang="en-US" altLang="zh-CN" sz="4000" b="1">
                <a:solidFill>
                  <a:srgbClr val="FF0000"/>
                </a:solidFill>
              </a:rPr>
              <a:t>——</a:t>
            </a:r>
            <a:r>
              <a:rPr lang="zh-CN" altLang="en-US" sz="4000" b="1">
                <a:solidFill>
                  <a:srgbClr val="FF0000"/>
                </a:solidFill>
              </a:rPr>
              <a:t>九个主张</a:t>
            </a:r>
            <a:endParaRPr lang="zh-CN" altLang="en-US" sz="4000" b="1">
              <a:solidFill>
                <a:srgbClr val="FF0000"/>
              </a:solidFill>
            </a:endParaRPr>
          </a:p>
        </p:txBody>
      </p:sp>
      <p:sp>
        <p:nvSpPr>
          <p:cNvPr id="3" name="矩形 2"/>
          <p:cNvSpPr/>
          <p:nvPr/>
        </p:nvSpPr>
        <p:spPr>
          <a:xfrm>
            <a:off x="2932564" y="1213974"/>
            <a:ext cx="5367655" cy="521970"/>
          </a:xfrm>
          <a:prstGeom prst="rect">
            <a:avLst/>
          </a:prstGeom>
        </p:spPr>
        <p:txBody>
          <a:bodyPr wrap="none">
            <a:spAutoFit/>
          </a:bodyPr>
          <a:p>
            <a:pPr algn="l"/>
            <a:r>
              <a:rPr lang="en-US" altLang="zh-CN" sz="2800" b="1" dirty="0" smtClean="0">
                <a:latin typeface="黑体" panose="02010609060101010101" pitchFamily="49" charset="-122"/>
                <a:ea typeface="黑体" panose="02010609060101010101" pitchFamily="49" charset="-122"/>
              </a:rPr>
              <a:t>1</a:t>
            </a:r>
            <a:r>
              <a:rPr lang="zh-CN" altLang="en-US" sz="2800" b="1" dirty="0" smtClean="0">
                <a:latin typeface="黑体" panose="02010609060101010101" pitchFamily="49" charset="-122"/>
                <a:ea typeface="黑体" panose="02010609060101010101" pitchFamily="49" charset="-122"/>
              </a:rPr>
              <a:t>、要有</a:t>
            </a:r>
            <a:r>
              <a:rPr lang="zh-CN" altLang="en-US" sz="2800" b="1" dirty="0" smtClean="0">
                <a:solidFill>
                  <a:srgbClr val="FF0000"/>
                </a:solidFill>
                <a:latin typeface="黑体" panose="02010609060101010101" pitchFamily="49" charset="-122"/>
                <a:ea typeface="黑体" panose="02010609060101010101" pitchFamily="49" charset="-122"/>
              </a:rPr>
              <a:t>理论</a:t>
            </a:r>
            <a:r>
              <a:rPr lang="zh-CN" altLang="en-US" sz="2800" b="1" dirty="0" smtClean="0">
                <a:latin typeface="黑体" panose="02010609060101010101" pitchFamily="49" charset="-122"/>
                <a:ea typeface="黑体" panose="02010609060101010101" pitchFamily="49" charset="-122"/>
              </a:rPr>
              <a:t>意识</a:t>
            </a:r>
            <a:r>
              <a:rPr lang="en-US" altLang="zh-CN" sz="2800" b="1" dirty="0" smtClean="0">
                <a:latin typeface="黑体" panose="02010609060101010101" pitchFamily="49" charset="-122"/>
                <a:ea typeface="黑体" panose="02010609060101010101" pitchFamily="49" charset="-122"/>
              </a:rPr>
              <a:t>——</a:t>
            </a:r>
            <a:r>
              <a:rPr lang="zh-CN" altLang="en-US" sz="2800" b="1" dirty="0" smtClean="0">
                <a:solidFill>
                  <a:srgbClr val="FF0000"/>
                </a:solidFill>
                <a:latin typeface="黑体" panose="02010609060101010101" pitchFamily="49" charset="-122"/>
                <a:ea typeface="黑体" panose="02010609060101010101" pitchFamily="49" charset="-122"/>
              </a:rPr>
              <a:t>科学、贯通</a:t>
            </a:r>
            <a:endParaRPr lang="zh-CN" altLang="en-US" sz="2800" b="1" dirty="0" smtClean="0">
              <a:solidFill>
                <a:srgbClr val="FF0000"/>
              </a:solidFill>
              <a:latin typeface="黑体" panose="02010609060101010101" pitchFamily="49" charset="-122"/>
              <a:ea typeface="黑体" panose="02010609060101010101" pitchFamily="49" charset="-122"/>
            </a:endParaRP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500"/>
                                        <p:tgtEl>
                                          <p:spTgt spid="6"/>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in)">
                                      <p:cBhvr>
                                        <p:cTn id="16" dur="500"/>
                                        <p:tgtEl>
                                          <p:spTgt spid="8"/>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ox(in)">
                                      <p:cBhvr>
                                        <p:cTn id="19" dur="500"/>
                                        <p:tgtEl>
                                          <p:spTgt spid="11"/>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ox(in)">
                                      <p:cBhvr>
                                        <p:cTn id="22" dur="500"/>
                                        <p:tgtEl>
                                          <p:spTgt spid="12"/>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ox(in)">
                                      <p:cBhvr>
                                        <p:cTn id="25" dur="500"/>
                                        <p:tgtEl>
                                          <p:spTgt spid="13"/>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ox(in)">
                                      <p:cBhvr>
                                        <p:cTn id="28" dur="500"/>
                                        <p:tgtEl>
                                          <p:spTgt spid="14"/>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ox(i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11" grpId="0"/>
      <p:bldP spid="12" grpId="0"/>
      <p:bldP spid="13" grpId="0"/>
      <p:bldP spid="14"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278505" y="3142615"/>
            <a:ext cx="5956300" cy="2306955"/>
          </a:xfrm>
          <a:prstGeom prst="rect">
            <a:avLst/>
          </a:prstGeom>
          <a:noFill/>
          <a:ln>
            <a:solidFill>
              <a:srgbClr val="FF0000"/>
            </a:solidFill>
          </a:ln>
        </p:spPr>
        <p:txBody>
          <a:bodyPr wrap="square" rtlCol="0" anchor="t">
            <a:spAutoFit/>
          </a:bodyPr>
          <a:p>
            <a:pPr>
              <a:lnSpc>
                <a:spcPct val="150000"/>
              </a:lnSpc>
            </a:pPr>
            <a:r>
              <a:rPr lang="zh-CN" altLang="en-US" sz="3200" b="1">
                <a:solidFill>
                  <a:srgbClr val="1D41D5"/>
                </a:solidFill>
                <a:sym typeface="+mn-ea"/>
              </a:rPr>
              <a:t>学科角度（</a:t>
            </a:r>
            <a:r>
              <a:rPr lang="zh-CN" altLang="en-US" sz="3200" b="1">
                <a:solidFill>
                  <a:srgbClr val="1D41D5"/>
                </a:solidFill>
                <a:sym typeface="+mn-ea"/>
              </a:rPr>
              <a:t>理论、学科、</a:t>
            </a:r>
            <a:r>
              <a:rPr lang="zh-CN" altLang="en-US" sz="3200" b="1">
                <a:solidFill>
                  <a:srgbClr val="1D41D5"/>
                </a:solidFill>
                <a:sym typeface="+mn-ea"/>
              </a:rPr>
              <a:t>概念）</a:t>
            </a:r>
            <a:endParaRPr lang="zh-CN" altLang="en-US" sz="3200" b="1">
              <a:solidFill>
                <a:srgbClr val="1D41D5"/>
              </a:solidFill>
              <a:sym typeface="+mn-ea"/>
            </a:endParaRPr>
          </a:p>
          <a:p>
            <a:pPr>
              <a:lnSpc>
                <a:spcPct val="150000"/>
              </a:lnSpc>
            </a:pPr>
            <a:r>
              <a:rPr lang="zh-CN" altLang="en-US" sz="3200" b="1">
                <a:solidFill>
                  <a:srgbClr val="1D41D5"/>
                </a:solidFill>
                <a:sym typeface="+mn-ea"/>
              </a:rPr>
              <a:t>教师角度（</a:t>
            </a:r>
            <a:r>
              <a:rPr lang="zh-CN" altLang="en-US" sz="3200" b="1">
                <a:solidFill>
                  <a:srgbClr val="1D41D5"/>
                </a:solidFill>
                <a:sym typeface="+mn-ea"/>
              </a:rPr>
              <a:t>视野、</a:t>
            </a:r>
            <a:r>
              <a:rPr lang="zh-CN" altLang="en-US" sz="3200" b="1">
                <a:solidFill>
                  <a:srgbClr val="1D41D5"/>
                </a:solidFill>
                <a:sym typeface="+mn-ea"/>
              </a:rPr>
              <a:t>整合</a:t>
            </a:r>
            <a:r>
              <a:rPr lang="zh-CN" altLang="en-US" sz="3200" b="1">
                <a:solidFill>
                  <a:srgbClr val="1D41D5"/>
                </a:solidFill>
                <a:sym typeface="+mn-ea"/>
              </a:rPr>
              <a:t>、</a:t>
            </a:r>
            <a:r>
              <a:rPr lang="zh-CN" altLang="en-US" sz="3200" b="1">
                <a:solidFill>
                  <a:srgbClr val="1D41D5"/>
                </a:solidFill>
                <a:sym typeface="+mn-ea"/>
              </a:rPr>
              <a:t>时代）</a:t>
            </a:r>
            <a:endParaRPr lang="zh-CN" altLang="en-US" sz="3200" b="1">
              <a:solidFill>
                <a:srgbClr val="1D41D5"/>
              </a:solidFill>
            </a:endParaRPr>
          </a:p>
          <a:p>
            <a:pPr>
              <a:lnSpc>
                <a:spcPct val="150000"/>
              </a:lnSpc>
            </a:pPr>
            <a:r>
              <a:rPr lang="zh-CN" altLang="en-US" sz="3200" b="1">
                <a:solidFill>
                  <a:srgbClr val="1D41D5"/>
                </a:solidFill>
              </a:rPr>
              <a:t>学生角度（</a:t>
            </a:r>
            <a:r>
              <a:rPr lang="zh-CN" altLang="en-US" sz="3200" b="1">
                <a:solidFill>
                  <a:srgbClr val="1D41D5"/>
                </a:solidFill>
                <a:sym typeface="+mn-ea"/>
              </a:rPr>
              <a:t>生本、</a:t>
            </a:r>
            <a:r>
              <a:rPr lang="zh-CN" altLang="en-US" sz="3200" b="1">
                <a:solidFill>
                  <a:srgbClr val="1D41D5"/>
                </a:solidFill>
              </a:rPr>
              <a:t>问题、思维）</a:t>
            </a:r>
            <a:endParaRPr lang="zh-CN" altLang="en-US" sz="3200" b="1">
              <a:solidFill>
                <a:srgbClr val="1D41D5"/>
              </a:solidFill>
            </a:endParaRPr>
          </a:p>
        </p:txBody>
      </p:sp>
      <p:sp>
        <p:nvSpPr>
          <p:cNvPr id="4" name="文本框 3"/>
          <p:cNvSpPr txBox="1"/>
          <p:nvPr/>
        </p:nvSpPr>
        <p:spPr>
          <a:xfrm>
            <a:off x="1795780" y="189230"/>
            <a:ext cx="9326880" cy="829945"/>
          </a:xfrm>
          <a:prstGeom prst="rect">
            <a:avLst/>
          </a:prstGeom>
          <a:noFill/>
        </p:spPr>
        <p:txBody>
          <a:bodyPr wrap="none" rtlCol="0">
            <a:spAutoFit/>
          </a:bodyPr>
          <a:p>
            <a:r>
              <a:rPr lang="zh-CN" altLang="en-US" sz="4800" b="1">
                <a:solidFill>
                  <a:srgbClr val="1D41D5"/>
                </a:solidFill>
              </a:rPr>
              <a:t>二、新教材背景下如何设计教学？</a:t>
            </a:r>
            <a:endParaRPr lang="zh-CN" altLang="en-US" sz="4800" b="1">
              <a:solidFill>
                <a:srgbClr val="1D41D5"/>
              </a:solidFill>
            </a:endParaRPr>
          </a:p>
        </p:txBody>
      </p:sp>
      <p:sp>
        <p:nvSpPr>
          <p:cNvPr id="5" name="文本框 4"/>
          <p:cNvSpPr txBox="1"/>
          <p:nvPr/>
        </p:nvSpPr>
        <p:spPr>
          <a:xfrm>
            <a:off x="4001770" y="1874520"/>
            <a:ext cx="4348480" cy="645160"/>
          </a:xfrm>
          <a:prstGeom prst="rect">
            <a:avLst/>
          </a:prstGeom>
          <a:noFill/>
        </p:spPr>
        <p:txBody>
          <a:bodyPr wrap="none" rtlCol="0">
            <a:spAutoFit/>
          </a:bodyPr>
          <a:p>
            <a:r>
              <a:rPr lang="zh-CN" altLang="en-US" sz="3600" b="1">
                <a:solidFill>
                  <a:srgbClr val="FF0000"/>
                </a:solidFill>
              </a:rPr>
              <a:t>九个主张    三个层次</a:t>
            </a:r>
            <a:endParaRPr lang="zh-CN" altLang="en-US" sz="3600" b="1">
              <a:solidFill>
                <a:srgbClr val="FF0000"/>
              </a:solidFill>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3954853" y="585192"/>
            <a:ext cx="6307455" cy="583565"/>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lang="zh-CN" altLang="en-US" sz="3200" b="1" dirty="0" smtClean="0">
                <a:solidFill>
                  <a:srgbClr val="FF0000"/>
                </a:solidFill>
                <a:latin typeface="黑体" panose="02010609060101010101" pitchFamily="49" charset="-122"/>
                <a:ea typeface="黑体" panose="02010609060101010101" pitchFamily="49" charset="-122"/>
                <a:cs typeface="Times New Roman" panose="02020603050405020304" charset="0"/>
              </a:rPr>
              <a:t>《中外历史纲要（上）》第十单元</a:t>
            </a:r>
            <a:endParaRPr kumimoji="0" lang="zh-CN" altLang="en-US"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endParaRPr>
          </a:p>
        </p:txBody>
      </p:sp>
      <p:sp>
        <p:nvSpPr>
          <p:cNvPr id="3" name="TextBox 2"/>
          <p:cNvSpPr txBox="1"/>
          <p:nvPr/>
        </p:nvSpPr>
        <p:spPr>
          <a:xfrm>
            <a:off x="595273" y="6215082"/>
            <a:ext cx="4652010" cy="460375"/>
          </a:xfrm>
          <a:prstGeom prst="rect">
            <a:avLst/>
          </a:prstGeom>
          <a:noFill/>
        </p:spPr>
        <p:txBody>
          <a:bodyPr wrap="none" rtlCol="0">
            <a:spAutoFit/>
          </a:bodyPr>
          <a:lstStyle/>
          <a:p>
            <a:r>
              <a:rPr lang="zh-CN" altLang="en-US" sz="2400" b="1" dirty="0" smtClean="0">
                <a:solidFill>
                  <a:srgbClr val="FFFF00"/>
                </a:solidFill>
              </a:rPr>
              <a:t>西北工业大学附属中学      刘建荣</a:t>
            </a:r>
            <a:endParaRPr lang="zh-CN" altLang="en-US" sz="2400" b="1" dirty="0">
              <a:solidFill>
                <a:srgbClr val="FFFF00"/>
              </a:solidFill>
            </a:endParaRPr>
          </a:p>
        </p:txBody>
      </p:sp>
      <p:sp>
        <p:nvSpPr>
          <p:cNvPr id="2" name="文本框 1"/>
          <p:cNvSpPr txBox="1"/>
          <p:nvPr/>
        </p:nvSpPr>
        <p:spPr>
          <a:xfrm>
            <a:off x="-262890" y="2422525"/>
            <a:ext cx="11689715" cy="1322070"/>
          </a:xfrm>
          <a:prstGeom prst="rect">
            <a:avLst/>
          </a:prstGeom>
          <a:noFill/>
        </p:spPr>
        <p:txBody>
          <a:bodyPr wrap="square" rtlCol="0" anchor="t">
            <a:spAutoFit/>
          </a:bodyPr>
          <a:p>
            <a:pPr algn="ctr"/>
            <a:r>
              <a:rPr lang="en-US" altLang="zh-CN" sz="4000" b="1">
                <a:solidFill>
                  <a:srgbClr val="1D41D5"/>
                </a:solidFill>
              </a:rPr>
              <a:t>              </a:t>
            </a:r>
            <a:r>
              <a:rPr lang="en-US" altLang="zh-CN" sz="4000" b="1">
                <a:solidFill>
                  <a:srgbClr val="FF0000"/>
                </a:solidFill>
              </a:rPr>
              <a:t>  </a:t>
            </a:r>
            <a:r>
              <a:rPr lang="zh-CN" altLang="en-US" sz="4000" b="1">
                <a:solidFill>
                  <a:srgbClr val="FF0000"/>
                </a:solidFill>
              </a:rPr>
              <a:t>社会主义的“中国方案”</a:t>
            </a:r>
            <a:endParaRPr lang="zh-CN" altLang="en-US" sz="4000" b="1">
              <a:solidFill>
                <a:srgbClr val="FF0000"/>
              </a:solidFill>
            </a:endParaRPr>
          </a:p>
          <a:p>
            <a:r>
              <a:rPr lang="zh-CN" altLang="en-US" sz="4000" b="1">
                <a:solidFill>
                  <a:srgbClr val="1D41D5"/>
                </a:solidFill>
              </a:rPr>
              <a:t>              ——从传统社会主义到中国特色社会主义</a:t>
            </a:r>
            <a:endParaRPr lang="zh-CN" altLang="en-US" sz="4000" b="1">
              <a:solidFill>
                <a:srgbClr val="1D41D5"/>
              </a:solidFill>
            </a:endParaRPr>
          </a:p>
        </p:txBody>
      </p:sp>
    </p:spTree>
    <p:custDataLst>
      <p:tags r:id="rId2"/>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860108" y="694055"/>
            <a:ext cx="10744200" cy="526224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400" b="1" i="0" u="none" strike="noStrike" cap="none" normalizeH="0" baseline="0" dirty="0" smtClean="0">
                <a:ln>
                  <a:noFill/>
                </a:ln>
                <a:solidFill>
                  <a:srgbClr val="0000CC"/>
                </a:solidFill>
                <a:effectLst/>
                <a:latin typeface="黑体" panose="02010609060101010101" pitchFamily="49" charset="-122"/>
                <a:ea typeface="黑体" panose="02010609060101010101" pitchFamily="49" charset="-122"/>
                <a:cs typeface="Times New Roman" panose="02020603050405020304" charset="0"/>
              </a:rPr>
              <a:t>教学资源</a:t>
            </a:r>
            <a:endParaRPr kumimoji="0" lang="zh-CN" sz="2400" b="1" i="0" u="none" strike="noStrike" cap="none" normalizeH="0" baseline="0" dirty="0" smtClean="0">
              <a:ln>
                <a:noFill/>
              </a:ln>
              <a:solidFill>
                <a:srgbClr val="0000CC"/>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rPr>
              <a:t>1.萧</a:t>
            </a:r>
            <a:r>
              <a:rPr kumimoji="0" lang="zh-CN"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rPr>
              <a:t>冬</a:t>
            </a:r>
            <a:r>
              <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rPr>
              <a:t>连:《筚路维艰：中国社会主义路径的五次选择》,社会科学文献出版社，2014年。</a:t>
            </a:r>
            <a:endPar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rPr>
              <a:t>2.萧</a:t>
            </a:r>
            <a:r>
              <a:rPr kumimoji="0" lang="zh-CN"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rPr>
              <a:t>冬</a:t>
            </a:r>
            <a:r>
              <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rPr>
              <a:t>连：《探路之役：1978—1992年的中国经济改革》， 社会科学文献出版社，2019年。</a:t>
            </a:r>
            <a:endPar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rPr>
              <a:t>3.林毅夫：《中国经济专题（第二版）》，北京大学出版社，2018年。</a:t>
            </a:r>
            <a:endPar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rPr>
              <a:t>4.张五常：《中国的经济制度》，中信出版社，2012年。</a:t>
            </a:r>
            <a:endPar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rPr>
              <a:t>5.吴晓波：《历代经济变革得失》，浙江大学出版社，2013年。</a:t>
            </a:r>
            <a:endPar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rPr>
              <a:t>6.周其仁：《改革的逻辑》，中信出版社，2013年。</a:t>
            </a:r>
            <a:endPar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rPr>
              <a:t>7.陈秉安：《大逃港——中国改革开放的催生针》，广东人民出版社，2010年</a:t>
            </a:r>
            <a:endPar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rPr>
              <a:t>8.中共中央宣传部理论局：《世界社会主义五百年》，学习出版社、党建读物出版社，2014年。</a:t>
            </a:r>
            <a:endPar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rPr>
              <a:t>9.吴敬琏：《中国经济改革进程》，中国大百科全书出版社，2018年。</a:t>
            </a:r>
            <a:endPar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rPr>
              <a:t>10.温铁军：《八次危机——中国的真实经验》，东方出版社，2013年。</a:t>
            </a:r>
            <a:endPar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6" name="Rectangle 2"/>
          <p:cNvSpPr>
            <a:spLocks noChangeArrowheads="1"/>
          </p:cNvSpPr>
          <p:nvPr/>
        </p:nvSpPr>
        <p:spPr bwMode="auto">
          <a:xfrm>
            <a:off x="2807557" y="2216097"/>
            <a:ext cx="5899150" cy="583565"/>
          </a:xfrm>
          <a:prstGeom prst="rect">
            <a:avLst/>
          </a:prstGeom>
          <a:noFill/>
          <a:ln w="9525">
            <a:noFill/>
            <a:miter lim="800000"/>
          </a:ln>
          <a:effectLst/>
        </p:spPr>
        <p:txBody>
          <a:bodyPr vert="horz" wrap="none" lIns="91440" tIns="45720" rIns="91440" bIns="45720" numCol="1" anchor="ctr" anchorCtr="0" compatLnSpc="1">
            <a:spAutoFit/>
          </a:bodyPr>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一、</a:t>
            </a:r>
            <a:r>
              <a:rPr kumimoji="0" lang="zh-CN"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改革开放的背景与推动力量</a:t>
            </a:r>
            <a:endParaRPr kumimoji="0" lang="zh-CN" sz="32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25601" name="Rectangle 1"/>
          <p:cNvSpPr>
            <a:spLocks noChangeArrowheads="1"/>
          </p:cNvSpPr>
          <p:nvPr/>
        </p:nvSpPr>
        <p:spPr bwMode="auto">
          <a:xfrm>
            <a:off x="2807295" y="3117479"/>
            <a:ext cx="5899150" cy="583565"/>
          </a:xfrm>
          <a:prstGeom prst="rect">
            <a:avLst/>
          </a:prstGeom>
          <a:noFill/>
          <a:ln w="9525">
            <a:noFill/>
            <a:miter lim="800000"/>
          </a:ln>
          <a:effectLst/>
        </p:spPr>
        <p:txBody>
          <a:bodyPr vert="horz" wrap="none" lIns="91440" tIns="45720" rIns="91440" bIns="45720" numCol="1" anchor="ctr" anchorCtr="0" compatLnSpc="1">
            <a:spAutoFit/>
          </a:bodyPr>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二、</a:t>
            </a:r>
            <a:r>
              <a:rPr kumimoji="0" lang="zh-CN"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改革开放的启动与路径选择</a:t>
            </a:r>
            <a:endParaRPr kumimoji="0" lang="zh-CN" sz="32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32769" name="Rectangle 1"/>
          <p:cNvSpPr>
            <a:spLocks noChangeArrowheads="1"/>
          </p:cNvSpPr>
          <p:nvPr/>
        </p:nvSpPr>
        <p:spPr bwMode="auto">
          <a:xfrm>
            <a:off x="2852642" y="4133862"/>
            <a:ext cx="5899150" cy="583565"/>
          </a:xfrm>
          <a:prstGeom prst="rect">
            <a:avLst/>
          </a:prstGeom>
          <a:noFill/>
          <a:ln w="9525">
            <a:noFill/>
            <a:miter lim="800000"/>
          </a:ln>
          <a:effectLst/>
        </p:spPr>
        <p:txBody>
          <a:bodyPr vert="horz" wrap="none" lIns="91440" tIns="45720" rIns="91440" bIns="45720" numCol="1" anchor="ctr" anchorCtr="0" compatLnSpc="1">
            <a:spAutoFit/>
          </a:bodyPr>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三、</a:t>
            </a:r>
            <a:r>
              <a:rPr kumimoji="0" lang="zh-CN"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改革开放的特点与成功经验</a:t>
            </a:r>
            <a:endParaRPr kumimoji="0" lang="zh-CN" sz="32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2" name="文本框 1"/>
          <p:cNvSpPr txBox="1"/>
          <p:nvPr/>
        </p:nvSpPr>
        <p:spPr>
          <a:xfrm>
            <a:off x="-42545" y="357505"/>
            <a:ext cx="11689715" cy="1076325"/>
          </a:xfrm>
          <a:prstGeom prst="rect">
            <a:avLst/>
          </a:prstGeom>
          <a:noFill/>
        </p:spPr>
        <p:txBody>
          <a:bodyPr wrap="square" rtlCol="0" anchor="t">
            <a:spAutoFit/>
          </a:bodyPr>
          <a:p>
            <a:pPr algn="ctr"/>
            <a:r>
              <a:rPr lang="en-US" altLang="zh-CN" sz="3200" b="1">
                <a:solidFill>
                  <a:srgbClr val="1D41D5"/>
                </a:solidFill>
              </a:rPr>
              <a:t>              </a:t>
            </a:r>
            <a:r>
              <a:rPr lang="en-US" altLang="zh-CN" sz="3200" b="1">
                <a:solidFill>
                  <a:srgbClr val="FF0000"/>
                </a:solidFill>
              </a:rPr>
              <a:t>  </a:t>
            </a:r>
            <a:r>
              <a:rPr lang="zh-CN" altLang="en-US" sz="3200" b="1">
                <a:solidFill>
                  <a:srgbClr val="FF0000"/>
                </a:solidFill>
              </a:rPr>
              <a:t>社会主义的“中国方案”</a:t>
            </a:r>
            <a:endParaRPr lang="zh-CN" altLang="en-US" sz="3200" b="1">
              <a:solidFill>
                <a:srgbClr val="FF0000"/>
              </a:solidFill>
            </a:endParaRPr>
          </a:p>
          <a:p>
            <a:r>
              <a:rPr lang="zh-CN" altLang="en-US" sz="3200" b="1">
                <a:solidFill>
                  <a:srgbClr val="1D41D5"/>
                </a:solidFill>
              </a:rPr>
              <a:t>                       ——从传统社会主义到中国特色社会主义</a:t>
            </a:r>
            <a:endParaRPr lang="zh-CN" altLang="en-US" sz="3200" b="1">
              <a:solidFill>
                <a:srgbClr val="1D41D5"/>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3" name="文本框 102"/>
          <p:cNvSpPr txBox="1"/>
          <p:nvPr/>
        </p:nvSpPr>
        <p:spPr>
          <a:xfrm>
            <a:off x="498793" y="300355"/>
            <a:ext cx="10993120" cy="1383665"/>
          </a:xfrm>
          <a:prstGeom prst="rect">
            <a:avLst/>
          </a:prstGeom>
          <a:noFill/>
          <a:ln w="9525">
            <a:noFill/>
          </a:ln>
        </p:spPr>
        <p:txBody>
          <a:bodyPr wrap="square">
            <a:spAutoFit/>
          </a:bodyPr>
          <a:p>
            <a:pPr indent="0" algn="ctr"/>
            <a:r>
              <a:rPr lang="zh-CN" sz="2800" b="1">
                <a:solidFill>
                  <a:srgbClr val="000000"/>
                </a:solidFill>
                <a:ea typeface="宋体" panose="02010600030101010101" pitchFamily="2" charset="-122"/>
                <a:cs typeface="Times New Roman" panose="02020603050405020304" charset="0"/>
              </a:rPr>
              <a:t>（原创命题）.20世纪70年代末，党和国家领导人频繁大规模出国考察学习，特别是在1978年形成了第一次出国考察学习潮（见表1）</a:t>
            </a:r>
            <a:r>
              <a:rPr lang="zh-CN" sz="2800" b="1">
                <a:solidFill>
                  <a:srgbClr val="000000"/>
                </a:solidFill>
                <a:ea typeface="宋体" panose="02010600030101010101" pitchFamily="2" charset="-122"/>
              </a:rPr>
              <a:t>表</a:t>
            </a:r>
            <a:r>
              <a:rPr lang="zh-CN" sz="2800" b="1">
                <a:solidFill>
                  <a:srgbClr val="000000"/>
                </a:solidFill>
                <a:ea typeface="宋体" panose="02010600030101010101" pitchFamily="2" charset="-122"/>
                <a:cs typeface="Times New Roman" panose="02020603050405020304" charset="0"/>
              </a:rPr>
              <a:t>1 ： 1978年第一次出国考察潮</a:t>
            </a:r>
            <a:endParaRPr lang="zh-CN" altLang="en-US" sz="2800" b="1"/>
          </a:p>
        </p:txBody>
      </p:sp>
      <p:graphicFrame>
        <p:nvGraphicFramePr>
          <p:cNvPr id="2" name="表格 1"/>
          <p:cNvGraphicFramePr/>
          <p:nvPr>
            <p:custDataLst>
              <p:tags r:id="rId1"/>
            </p:custDataLst>
          </p:nvPr>
        </p:nvGraphicFramePr>
        <p:xfrm>
          <a:off x="911226" y="1973262"/>
          <a:ext cx="10426065" cy="1828800"/>
        </p:xfrm>
        <a:graphic>
          <a:graphicData uri="http://schemas.openxmlformats.org/drawingml/2006/table">
            <a:tbl>
              <a:tblPr firstRow="1" bandRow="1">
                <a:tableStyleId>{5940675A-B579-460E-94D1-54222C63F5DA}</a:tableStyleId>
              </a:tblPr>
              <a:tblGrid>
                <a:gridCol w="2500630"/>
                <a:gridCol w="1457960"/>
                <a:gridCol w="6467475"/>
              </a:tblGrid>
              <a:tr h="274320">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时间</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代表团团长</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出访目的地</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4320">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1978年3月－4月</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李一氓</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南斯拉夫、罗马尼亚</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4320">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1978年3月－4月</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林乎加</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日本</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4320">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1978年5月－6月</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谷牧</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西欧五国（法国、瑞士、比利时、丹麦、西德）</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68630">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1978年1月－1979年2月</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邓小平</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缅甸、尼泊尔、朝鲜、日本、泰国、马来西亚、新加坡和美国</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nvSpPr>
        <p:spPr>
          <a:xfrm>
            <a:off x="782638" y="4234815"/>
            <a:ext cx="10425430" cy="1198880"/>
          </a:xfrm>
          <a:prstGeom prst="rect">
            <a:avLst/>
          </a:prstGeom>
          <a:noFill/>
          <a:ln w="9525">
            <a:noFill/>
          </a:ln>
        </p:spPr>
        <p:txBody>
          <a:bodyPr wrap="square">
            <a:spAutoFit/>
          </a:bodyPr>
          <a:p>
            <a:pPr indent="0"/>
            <a:r>
              <a:rPr lang="zh-CN" sz="2400" b="1">
                <a:solidFill>
                  <a:srgbClr val="000000"/>
                </a:solidFill>
                <a:ea typeface="宋体" panose="02010600030101010101" pitchFamily="2" charset="-122"/>
              </a:rPr>
              <a:t>这次出国考察学习潮</a:t>
            </a:r>
            <a:r>
              <a:rPr lang="en-US" sz="2400" b="1">
                <a:solidFill>
                  <a:srgbClr val="000000"/>
                </a:solidFill>
                <a:latin typeface="Calibri" panose="020F0502020204030204" charset="0"/>
                <a:ea typeface="宋体" panose="02010600030101010101" pitchFamily="2" charset="-122"/>
                <a:cs typeface="宋体" panose="02010600030101010101" pitchFamily="2" charset="-122"/>
              </a:rPr>
              <a:t>(</a:t>
            </a:r>
            <a:r>
              <a:rPr lang="zh-CN" sz="2400" b="1">
                <a:solidFill>
                  <a:srgbClr val="000000"/>
                </a:solidFill>
                <a:ea typeface="宋体" panose="02010600030101010101" pitchFamily="2" charset="-122"/>
              </a:rPr>
              <a:t>　　</a:t>
            </a:r>
            <a:r>
              <a:rPr lang="en-US" sz="2400" b="1">
                <a:solidFill>
                  <a:srgbClr val="000000"/>
                </a:solidFill>
                <a:latin typeface="Calibri" panose="020F0502020204030204" charset="0"/>
                <a:ea typeface="宋体" panose="02010600030101010101" pitchFamily="2" charset="-122"/>
              </a:rPr>
              <a:t>)</a:t>
            </a:r>
            <a:r>
              <a:rPr lang="zh-CN" sz="2400" b="1">
                <a:solidFill>
                  <a:srgbClr val="000000"/>
                </a:solidFill>
                <a:ea typeface="宋体" panose="02010600030101010101" pitchFamily="2" charset="-122"/>
                <a:cs typeface="Times New Roman" panose="02020603050405020304" charset="0"/>
              </a:rPr>
              <a:t>A.引发了真理标准问题的大讨论       </a:t>
            </a:r>
            <a:r>
              <a:rPr lang="zh-CN" sz="2400" b="1">
                <a:solidFill>
                  <a:srgbClr val="FF0000"/>
                </a:solidFill>
                <a:ea typeface="宋体" panose="02010600030101010101" pitchFamily="2" charset="-122"/>
                <a:cs typeface="Times New Roman" panose="02020603050405020304" charset="0"/>
              </a:rPr>
              <a:t>  </a:t>
            </a:r>
            <a:r>
              <a:rPr lang="zh-CN" sz="2400" b="1">
                <a:solidFill>
                  <a:schemeClr val="tx1"/>
                </a:solidFill>
                <a:ea typeface="宋体" panose="02010600030101010101" pitchFamily="2" charset="-122"/>
                <a:cs typeface="Times New Roman" panose="02020603050405020304" charset="0"/>
              </a:rPr>
              <a:t>B.极大推动了伟大的历史性转折</a:t>
            </a:r>
            <a:endParaRPr lang="zh-CN" sz="2400" b="1">
              <a:solidFill>
                <a:srgbClr val="FF0000"/>
              </a:solidFill>
              <a:ea typeface="宋体" panose="02010600030101010101" pitchFamily="2" charset="-122"/>
              <a:cs typeface="Times New Roman" panose="02020603050405020304" charset="0"/>
            </a:endParaRPr>
          </a:p>
          <a:p>
            <a:pPr indent="0"/>
            <a:r>
              <a:rPr lang="zh-CN" sz="2400" b="1">
                <a:solidFill>
                  <a:srgbClr val="000000"/>
                </a:solidFill>
                <a:ea typeface="宋体" panose="02010600030101010101" pitchFamily="2" charset="-122"/>
                <a:cs typeface="Times New Roman" panose="02020603050405020304" charset="0"/>
              </a:rPr>
              <a:t>C.直接诱导了农村经济体制改革         D.建立了社会主义市场经济体制</a:t>
            </a:r>
            <a:endParaRPr lang="zh-CN" altLang="en-US" sz="2400" b="1"/>
          </a:p>
        </p:txBody>
      </p:sp>
      <p:sp>
        <p:nvSpPr>
          <p:cNvPr id="4" name="矩形 3"/>
          <p:cNvSpPr/>
          <p:nvPr/>
        </p:nvSpPr>
        <p:spPr>
          <a:xfrm>
            <a:off x="3724593" y="3980180"/>
            <a:ext cx="678180" cy="922020"/>
          </a:xfrm>
          <a:prstGeom prst="rect">
            <a:avLst/>
          </a:prstGeom>
          <a:noFill/>
          <a:ln>
            <a:noFill/>
          </a:ln>
        </p:spPr>
        <p:txBody>
          <a:bodyPr wrap="none" rtlCol="0" anchor="t">
            <a:spAutoFit/>
          </a:bodyPr>
          <a:p>
            <a:pPr algn="ctr"/>
            <a:r>
              <a:rPr lang="en-US" altLang="zh-CN" sz="5400" b="1">
                <a:solidFill>
                  <a:srgbClr val="FF0000"/>
                </a:solidFill>
                <a:effectLst>
                  <a:outerShdw blurRad="38100" dist="19050" dir="2700000" algn="tl" rotWithShape="0">
                    <a:schemeClr val="dk1">
                      <a:alpha val="40000"/>
                    </a:schemeClr>
                  </a:outerShdw>
                </a:effectLst>
                <a:ea typeface="宋体" panose="02010600030101010101" pitchFamily="2" charset="-122"/>
                <a:cs typeface="Times New Roman" panose="02020603050405020304" charset="0"/>
              </a:rPr>
              <a:t>B</a:t>
            </a:r>
            <a:endParaRPr lang="en-US" altLang="zh-CN" sz="5400" b="1">
              <a:solidFill>
                <a:srgbClr val="FF0000"/>
              </a:solidFill>
              <a:effectLst>
                <a:outerShdw blurRad="38100" dist="19050" dir="2700000" algn="tl" rotWithShape="0">
                  <a:schemeClr val="dk1">
                    <a:alpha val="40000"/>
                  </a:schemeClr>
                </a:outerShdw>
              </a:effectLst>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3" name="文本框 102"/>
          <p:cNvSpPr txBox="1"/>
          <p:nvPr/>
        </p:nvSpPr>
        <p:spPr>
          <a:xfrm>
            <a:off x="1255713" y="1704340"/>
            <a:ext cx="9680575" cy="2676525"/>
          </a:xfrm>
          <a:prstGeom prst="rect">
            <a:avLst/>
          </a:prstGeom>
          <a:noFill/>
          <a:ln w="9525">
            <a:noFill/>
          </a:ln>
        </p:spPr>
        <p:txBody>
          <a:bodyPr wrap="square">
            <a:spAutoFit/>
          </a:bodyPr>
          <a:p>
            <a:pPr indent="0"/>
            <a:r>
              <a:rPr lang="zh-CN" sz="2800" b="1">
                <a:solidFill>
                  <a:srgbClr val="000000"/>
                </a:solidFill>
                <a:ea typeface="宋体" panose="02010600030101010101" pitchFamily="2" charset="-122"/>
              </a:rPr>
              <a:t>（</a:t>
            </a:r>
            <a:r>
              <a:rPr lang="zh-CN" sz="2800" b="1">
                <a:solidFill>
                  <a:srgbClr val="000000"/>
                </a:solidFill>
                <a:ea typeface="宋体" panose="02010600030101010101" pitchFamily="2" charset="-122"/>
                <a:cs typeface="Times New Roman" panose="02020603050405020304" charset="0"/>
              </a:rPr>
              <a:t>2020年</a:t>
            </a:r>
            <a:r>
              <a:rPr lang="en-US" sz="2800" b="1">
                <a:solidFill>
                  <a:srgbClr val="000000"/>
                </a:solidFill>
                <a:latin typeface="宋体" panose="02010600030101010101" pitchFamily="2" charset="-122"/>
                <a:ea typeface="宋体" panose="02010600030101010101" pitchFamily="2" charset="-122"/>
                <a:cs typeface="Times New Roman" panose="02020603050405020304" charset="0"/>
              </a:rPr>
              <a:t>·</a:t>
            </a:r>
            <a:r>
              <a:rPr lang="zh-CN" sz="2800" b="1">
                <a:solidFill>
                  <a:srgbClr val="000000"/>
                </a:solidFill>
                <a:ea typeface="宋体" panose="02010600030101010101" pitchFamily="2" charset="-122"/>
              </a:rPr>
              <a:t>新课标全国卷</a:t>
            </a:r>
            <a:r>
              <a:rPr lang="en-US" sz="2800" b="1">
                <a:solidFill>
                  <a:srgbClr val="000000"/>
                </a:solidFill>
                <a:latin typeface="宋体" panose="02010600030101010101" pitchFamily="2" charset="-122"/>
                <a:ea typeface="宋体" panose="02010600030101010101" pitchFamily="2" charset="-122"/>
                <a:cs typeface="Times New Roman" panose="02020603050405020304" charset="0"/>
              </a:rPr>
              <a:t>Ⅱ·</a:t>
            </a:r>
            <a:r>
              <a:rPr lang="en-US" sz="2800" b="1">
                <a:solidFill>
                  <a:srgbClr val="000000"/>
                </a:solidFill>
                <a:latin typeface="Calibri" panose="020F0502020204030204" charset="0"/>
                <a:ea typeface="宋体" panose="02010600030101010101" pitchFamily="2" charset="-122"/>
                <a:cs typeface="Times New Roman" panose="02020603050405020304" charset="0"/>
              </a:rPr>
              <a:t>31</a:t>
            </a:r>
            <a:r>
              <a:rPr lang="zh-CN" sz="2800" b="1">
                <a:solidFill>
                  <a:srgbClr val="000000"/>
                </a:solidFill>
                <a:ea typeface="宋体" panose="02010600030101010101" pitchFamily="2" charset="-122"/>
              </a:rPr>
              <a:t>）</a:t>
            </a:r>
            <a:r>
              <a:rPr lang="en-US" sz="2800" b="1">
                <a:solidFill>
                  <a:srgbClr val="000000"/>
                </a:solidFill>
                <a:latin typeface="Calibri" panose="020F0502020204030204" charset="0"/>
                <a:ea typeface="宋体" panose="02010600030101010101" pitchFamily="2" charset="-122"/>
                <a:cs typeface="Times New Roman" panose="02020603050405020304" charset="0"/>
              </a:rPr>
              <a:t>1978</a:t>
            </a:r>
            <a:r>
              <a:rPr lang="zh-CN" sz="2800" b="1">
                <a:solidFill>
                  <a:srgbClr val="000000"/>
                </a:solidFill>
                <a:ea typeface="宋体" panose="02010600030101010101" pitchFamily="2" charset="-122"/>
              </a:rPr>
              <a:t>年底，中央工作会议上印发了《战后日本、西德、法国经济是怎样迅速发展起来的》以及新加坡、韩国等经济发展情况的材料，主要是为了讨论（</a:t>
            </a:r>
            <a:r>
              <a:rPr lang="en-US" sz="2800" b="1">
                <a:solidFill>
                  <a:srgbClr val="000000"/>
                </a:solidFill>
                <a:latin typeface="宋体" panose="02010600030101010101" pitchFamily="2" charset="-122"/>
                <a:ea typeface="宋体" panose="02010600030101010101" pitchFamily="2" charset="-122"/>
                <a:cs typeface="Times New Roman" panose="02020603050405020304" charset="0"/>
              </a:rPr>
              <a:t>    </a:t>
            </a:r>
            <a:r>
              <a:rPr lang="zh-CN" sz="2800" b="1">
                <a:solidFill>
                  <a:srgbClr val="000000"/>
                </a:solidFill>
                <a:ea typeface="宋体" panose="02010600030101010101" pitchFamily="2" charset="-122"/>
              </a:rPr>
              <a:t>）</a:t>
            </a:r>
            <a:r>
              <a:rPr lang="en-US" sz="2800" b="1">
                <a:solidFill>
                  <a:srgbClr val="000000"/>
                </a:solidFill>
                <a:latin typeface="Calibri" panose="020F0502020204030204" charset="0"/>
                <a:ea typeface="宋体" panose="02010600030101010101" pitchFamily="2" charset="-122"/>
                <a:cs typeface="Times New Roman" panose="02020603050405020304" charset="0"/>
              </a:rPr>
              <a:t>A</a:t>
            </a:r>
            <a:r>
              <a:rPr lang="zh-CN" sz="2800" b="1">
                <a:solidFill>
                  <a:srgbClr val="000000"/>
                </a:solidFill>
                <a:ea typeface="宋体" panose="02010600030101010101" pitchFamily="2" charset="-122"/>
              </a:rPr>
              <a:t>．增强国营企业活力</a:t>
            </a:r>
            <a:r>
              <a:rPr lang="en-US" sz="2800" b="1">
                <a:solidFill>
                  <a:srgbClr val="000000"/>
                </a:solidFill>
                <a:latin typeface="Calibri" panose="020F0502020204030204" charset="0"/>
                <a:ea typeface="宋体" panose="02010600030101010101" pitchFamily="2" charset="-122"/>
                <a:cs typeface="Times New Roman" panose="02020603050405020304" charset="0"/>
              </a:rPr>
              <a:t>	           </a:t>
            </a:r>
            <a:r>
              <a:rPr lang="en-US" sz="2800" b="1">
                <a:solidFill>
                  <a:schemeClr val="tx1"/>
                </a:solidFill>
                <a:latin typeface="Calibri" panose="020F0502020204030204" charset="0"/>
                <a:ea typeface="宋体" panose="02010600030101010101" pitchFamily="2" charset="-122"/>
                <a:cs typeface="Times New Roman" panose="02020603050405020304" charset="0"/>
              </a:rPr>
              <a:t> B</a:t>
            </a:r>
            <a:r>
              <a:rPr lang="zh-CN" sz="2800" b="1">
                <a:solidFill>
                  <a:schemeClr val="tx1"/>
                </a:solidFill>
                <a:ea typeface="宋体" panose="02010600030101010101" pitchFamily="2" charset="-122"/>
              </a:rPr>
              <a:t>．积极利用外资和先进技术</a:t>
            </a:r>
            <a:endParaRPr lang="en-US" sz="2800" b="1">
              <a:solidFill>
                <a:srgbClr val="FF0000"/>
              </a:solidFill>
              <a:latin typeface="Calibri" panose="020F0502020204030204" charset="0"/>
              <a:ea typeface="宋体" panose="02010600030101010101" pitchFamily="2" charset="-122"/>
              <a:cs typeface="Times New Roman" panose="02020603050405020304" charset="0"/>
            </a:endParaRPr>
          </a:p>
          <a:p>
            <a:pPr indent="0"/>
            <a:r>
              <a:rPr lang="en-US" sz="2800" b="1">
                <a:solidFill>
                  <a:srgbClr val="000000"/>
                </a:solidFill>
                <a:latin typeface="Calibri" panose="020F0502020204030204" charset="0"/>
                <a:ea typeface="宋体" panose="02010600030101010101" pitchFamily="2" charset="-122"/>
                <a:cs typeface="Times New Roman" panose="02020603050405020304" charset="0"/>
              </a:rPr>
              <a:t>C</a:t>
            </a:r>
            <a:r>
              <a:rPr lang="zh-CN" sz="2800" b="1">
                <a:solidFill>
                  <a:srgbClr val="000000"/>
                </a:solidFill>
                <a:ea typeface="宋体" panose="02010600030101010101" pitchFamily="2" charset="-122"/>
              </a:rPr>
              <a:t>．建立市场经济体制</a:t>
            </a:r>
            <a:r>
              <a:rPr lang="en-US" sz="2800" b="1">
                <a:solidFill>
                  <a:srgbClr val="000000"/>
                </a:solidFill>
                <a:latin typeface="Calibri" panose="020F0502020204030204" charset="0"/>
                <a:ea typeface="宋体" panose="02010600030101010101" pitchFamily="2" charset="-122"/>
                <a:cs typeface="Times New Roman" panose="02020603050405020304" charset="0"/>
              </a:rPr>
              <a:t>	            D</a:t>
            </a:r>
            <a:r>
              <a:rPr lang="zh-CN" sz="2800" b="1">
                <a:solidFill>
                  <a:srgbClr val="000000"/>
                </a:solidFill>
                <a:ea typeface="宋体" panose="02010600030101010101" pitchFamily="2" charset="-122"/>
              </a:rPr>
              <a:t>．调整优先发展重工业战略</a:t>
            </a:r>
            <a:endParaRPr lang="zh-CN" altLang="en-US" sz="2800" b="1"/>
          </a:p>
        </p:txBody>
      </p:sp>
      <p:sp>
        <p:nvSpPr>
          <p:cNvPr id="4" name="矩形 3"/>
          <p:cNvSpPr/>
          <p:nvPr/>
        </p:nvSpPr>
        <p:spPr>
          <a:xfrm>
            <a:off x="2452053" y="2797810"/>
            <a:ext cx="678180" cy="922020"/>
          </a:xfrm>
          <a:prstGeom prst="rect">
            <a:avLst/>
          </a:prstGeom>
          <a:noFill/>
          <a:ln>
            <a:noFill/>
          </a:ln>
        </p:spPr>
        <p:txBody>
          <a:bodyPr wrap="none" rtlCol="0" anchor="t">
            <a:spAutoFit/>
          </a:bodyPr>
          <a:p>
            <a:pPr algn="ctr"/>
            <a:r>
              <a:rPr lang="en-US" altLang="zh-CN" sz="5400" b="1">
                <a:solidFill>
                  <a:srgbClr val="FF0000"/>
                </a:solidFill>
                <a:effectLst>
                  <a:outerShdw blurRad="38100" dist="19050" dir="2700000" algn="tl" rotWithShape="0">
                    <a:schemeClr val="dk1">
                      <a:alpha val="40000"/>
                    </a:schemeClr>
                  </a:outerShdw>
                </a:effectLst>
                <a:ea typeface="宋体" panose="02010600030101010101" pitchFamily="2" charset="-122"/>
                <a:cs typeface="Times New Roman" panose="02020603050405020304" charset="0"/>
              </a:rPr>
              <a:t>B</a:t>
            </a:r>
            <a:endParaRPr lang="en-US" altLang="zh-CN" sz="5400" b="1">
              <a:solidFill>
                <a:srgbClr val="FF0000"/>
              </a:solidFill>
              <a:effectLst>
                <a:outerShdw blurRad="38100" dist="19050" dir="2700000" algn="tl" rotWithShape="0">
                  <a:schemeClr val="dk1">
                    <a:alpha val="40000"/>
                  </a:schemeClr>
                </a:outerShdw>
              </a:effectLst>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3" name="文本框 102"/>
          <p:cNvSpPr txBox="1"/>
          <p:nvPr/>
        </p:nvSpPr>
        <p:spPr>
          <a:xfrm>
            <a:off x="191770" y="428625"/>
            <a:ext cx="11022330" cy="6000750"/>
          </a:xfrm>
          <a:prstGeom prst="rect">
            <a:avLst/>
          </a:prstGeom>
          <a:noFill/>
          <a:ln w="9525">
            <a:noFill/>
          </a:ln>
        </p:spPr>
        <p:txBody>
          <a:bodyPr wrap="square">
            <a:spAutoFit/>
          </a:bodyPr>
          <a:p>
            <a:pPr indent="0"/>
            <a:r>
              <a:rPr lang="zh-CN" sz="2400" b="1">
                <a:solidFill>
                  <a:srgbClr val="000000"/>
                </a:solidFill>
                <a:ea typeface="宋体" panose="02010600030101010101" pitchFamily="2" charset="-122"/>
              </a:rPr>
              <a:t>（</a:t>
            </a:r>
            <a:r>
              <a:rPr lang="en-US" sz="2400" b="1">
                <a:solidFill>
                  <a:srgbClr val="000000"/>
                </a:solidFill>
                <a:latin typeface="Calibri" panose="020F0502020204030204" charset="0"/>
                <a:ea typeface="宋体" panose="02010600030101010101" pitchFamily="2" charset="-122"/>
                <a:cs typeface="Times New Roman" panose="02020603050405020304" charset="0"/>
              </a:rPr>
              <a:t>2020</a:t>
            </a:r>
            <a:r>
              <a:rPr lang="zh-CN" sz="2400" b="1">
                <a:solidFill>
                  <a:srgbClr val="000000"/>
                </a:solidFill>
                <a:ea typeface="宋体" panose="02010600030101010101" pitchFamily="2" charset="-122"/>
              </a:rPr>
              <a:t>年</a:t>
            </a:r>
            <a:r>
              <a:rPr lang="en-US" sz="2400" b="1">
                <a:solidFill>
                  <a:srgbClr val="000000"/>
                </a:solidFill>
                <a:latin typeface="宋体" panose="02010600030101010101" pitchFamily="2" charset="-122"/>
                <a:ea typeface="宋体" panose="02010600030101010101" pitchFamily="2" charset="-122"/>
                <a:cs typeface="Times New Roman" panose="02020603050405020304" charset="0"/>
              </a:rPr>
              <a:t>·</a:t>
            </a:r>
            <a:r>
              <a:rPr lang="zh-CN" sz="2400" b="1">
                <a:solidFill>
                  <a:srgbClr val="000000"/>
                </a:solidFill>
                <a:ea typeface="宋体" panose="02010600030101010101" pitchFamily="2" charset="-122"/>
              </a:rPr>
              <a:t>天津卷</a:t>
            </a:r>
            <a:r>
              <a:rPr lang="en-US" sz="2400" b="1">
                <a:solidFill>
                  <a:srgbClr val="000000"/>
                </a:solidFill>
                <a:latin typeface="宋体" panose="02010600030101010101" pitchFamily="2" charset="-122"/>
                <a:ea typeface="宋体" panose="02010600030101010101" pitchFamily="2" charset="-122"/>
                <a:cs typeface="Times New Roman" panose="02020603050405020304" charset="0"/>
              </a:rPr>
              <a:t>·8</a:t>
            </a:r>
            <a:r>
              <a:rPr lang="zh-CN" sz="2400" b="1">
                <a:solidFill>
                  <a:srgbClr val="000000"/>
                </a:solidFill>
                <a:ea typeface="宋体" panose="02010600030101010101" pitchFamily="2" charset="-122"/>
              </a:rPr>
              <a:t>）</a:t>
            </a:r>
            <a:r>
              <a:rPr lang="en-US" sz="2400" b="1">
                <a:solidFill>
                  <a:srgbClr val="000000"/>
                </a:solidFill>
                <a:latin typeface="Calibri" panose="020F0502020204030204" charset="0"/>
                <a:ea typeface="宋体" panose="02010600030101010101" pitchFamily="2" charset="-122"/>
                <a:cs typeface="Times New Roman" panose="02020603050405020304" charset="0"/>
              </a:rPr>
              <a:t>1978</a:t>
            </a:r>
            <a:r>
              <a:rPr lang="zh-CN" sz="2400" b="1">
                <a:solidFill>
                  <a:srgbClr val="000000"/>
                </a:solidFill>
                <a:ea typeface="宋体" panose="02010600030101010101" pitchFamily="2" charset="-122"/>
              </a:rPr>
              <a:t>年，安徽小岗村</a:t>
            </a:r>
            <a:r>
              <a:rPr lang="en-US" sz="2400" b="1">
                <a:solidFill>
                  <a:srgbClr val="000000"/>
                </a:solidFill>
                <a:latin typeface="Calibri" panose="020F0502020204030204" charset="0"/>
                <a:ea typeface="宋体" panose="02010600030101010101" pitchFamily="2" charset="-122"/>
                <a:cs typeface="Times New Roman" panose="02020603050405020304" charset="0"/>
              </a:rPr>
              <a:t>18</a:t>
            </a:r>
            <a:r>
              <a:rPr lang="zh-CN" sz="2400" b="1">
                <a:solidFill>
                  <a:srgbClr val="000000"/>
                </a:solidFill>
                <a:ea typeface="宋体" panose="02010600030101010101" pitchFamily="2" charset="-122"/>
              </a:rPr>
              <a:t>户农民率先包干到户。此后，四川、贵州、甘肃等地的包产到户也在摸索中发展。</a:t>
            </a:r>
            <a:r>
              <a:rPr lang="en-US" sz="2400" b="1">
                <a:solidFill>
                  <a:srgbClr val="000000"/>
                </a:solidFill>
                <a:latin typeface="Calibri" panose="020F0502020204030204" charset="0"/>
                <a:ea typeface="宋体" panose="02010600030101010101" pitchFamily="2" charset="-122"/>
                <a:cs typeface="Times New Roman" panose="02020603050405020304" charset="0"/>
              </a:rPr>
              <a:t>1980</a:t>
            </a:r>
            <a:r>
              <a:rPr lang="zh-CN" sz="2400" b="1">
                <a:solidFill>
                  <a:srgbClr val="000000"/>
                </a:solidFill>
                <a:ea typeface="宋体" panose="02010600030101010101" pitchFamily="2" charset="-122"/>
              </a:rPr>
              <a:t>年</a:t>
            </a:r>
            <a:r>
              <a:rPr lang="en-US" sz="2400" b="1">
                <a:solidFill>
                  <a:srgbClr val="000000"/>
                </a:solidFill>
                <a:latin typeface="Calibri" panose="020F0502020204030204" charset="0"/>
                <a:ea typeface="宋体" panose="02010600030101010101" pitchFamily="2" charset="-122"/>
                <a:cs typeface="Times New Roman" panose="02020603050405020304" charset="0"/>
              </a:rPr>
              <a:t>9</a:t>
            </a:r>
            <a:r>
              <a:rPr lang="zh-CN" sz="2400" b="1">
                <a:solidFill>
                  <a:srgbClr val="000000"/>
                </a:solidFill>
                <a:ea typeface="宋体" panose="02010600030101010101" pitchFamily="2" charset="-122"/>
              </a:rPr>
              <a:t>月，中共中央发出通知指出，一些地区的群众要求包产到户，</a:t>
            </a:r>
            <a:r>
              <a:rPr lang="en-US" sz="2400" b="1">
                <a:solidFill>
                  <a:srgbClr val="000000"/>
                </a:solidFill>
                <a:latin typeface="Calibri" panose="020F0502020204030204" charset="0"/>
                <a:ea typeface="宋体" panose="02010600030101010101" pitchFamily="2" charset="-122"/>
                <a:cs typeface="Times New Roman" panose="02020603050405020304" charset="0"/>
              </a:rPr>
              <a:t>“</a:t>
            </a:r>
            <a:r>
              <a:rPr lang="zh-CN" sz="2400" b="1">
                <a:solidFill>
                  <a:srgbClr val="000000"/>
                </a:solidFill>
                <a:ea typeface="宋体" panose="02010600030101010101" pitchFamily="2" charset="-122"/>
              </a:rPr>
              <a:t>应当支持群众的要求，可以包产到户，也可以包干到户，并在一个较长的时间内保持稳定</a:t>
            </a:r>
            <a:r>
              <a:rPr lang="en-US" sz="2400" b="1">
                <a:solidFill>
                  <a:srgbClr val="000000"/>
                </a:solidFill>
                <a:latin typeface="Calibri" panose="020F0502020204030204" charset="0"/>
                <a:ea typeface="宋体" panose="02010600030101010101" pitchFamily="2" charset="-122"/>
                <a:cs typeface="Times New Roman" panose="02020603050405020304" charset="0"/>
              </a:rPr>
              <a:t>”</a:t>
            </a:r>
            <a:r>
              <a:rPr lang="zh-CN" sz="2400" b="1">
                <a:solidFill>
                  <a:srgbClr val="000000"/>
                </a:solidFill>
                <a:ea typeface="宋体" panose="02010600030101010101" pitchFamily="2" charset="-122"/>
              </a:rPr>
              <a:t>。这反映了党和国家（</a:t>
            </a:r>
            <a:r>
              <a:rPr lang="en-US" sz="2400" b="1">
                <a:solidFill>
                  <a:srgbClr val="000000"/>
                </a:solidFill>
                <a:latin typeface="宋体" panose="02010600030101010101" pitchFamily="2" charset="-122"/>
                <a:ea typeface="宋体" panose="02010600030101010101" pitchFamily="2" charset="-122"/>
                <a:cs typeface="Times New Roman" panose="02020603050405020304" charset="0"/>
              </a:rPr>
              <a:t>    </a:t>
            </a:r>
            <a:r>
              <a:rPr lang="zh-CN" sz="2400" b="1">
                <a:solidFill>
                  <a:srgbClr val="000000"/>
                </a:solidFill>
                <a:ea typeface="宋体" panose="02010600030101010101" pitchFamily="2" charset="-122"/>
              </a:rPr>
              <a:t>）</a:t>
            </a:r>
            <a:r>
              <a:rPr lang="en-US" sz="2400" b="1">
                <a:solidFill>
                  <a:srgbClr val="000000"/>
                </a:solidFill>
                <a:latin typeface="Calibri" panose="020F0502020204030204" charset="0"/>
                <a:ea typeface="宋体" panose="02010600030101010101" pitchFamily="2" charset="-122"/>
                <a:cs typeface="Times New Roman" panose="02020603050405020304" charset="0"/>
              </a:rPr>
              <a:t>     A</a:t>
            </a:r>
            <a:r>
              <a:rPr lang="zh-CN" sz="2400" b="1">
                <a:solidFill>
                  <a:srgbClr val="000000"/>
                </a:solidFill>
                <a:ea typeface="宋体" panose="02010600030101010101" pitchFamily="2" charset="-122"/>
              </a:rPr>
              <a:t>．决定实行农村多元化经济所有制      </a:t>
            </a:r>
            <a:r>
              <a:rPr lang="en-US" sz="2400" b="1">
                <a:solidFill>
                  <a:srgbClr val="000000"/>
                </a:solidFill>
                <a:latin typeface="Calibri" panose="020F0502020204030204" charset="0"/>
                <a:ea typeface="宋体" panose="02010600030101010101" pitchFamily="2" charset="-122"/>
                <a:cs typeface="Times New Roman" panose="02020603050405020304" charset="0"/>
              </a:rPr>
              <a:t>B</a:t>
            </a:r>
            <a:r>
              <a:rPr lang="zh-CN" sz="2400" b="1">
                <a:solidFill>
                  <a:srgbClr val="000000"/>
                </a:solidFill>
                <a:ea typeface="宋体" panose="02010600030101010101" pitchFamily="2" charset="-122"/>
              </a:rPr>
              <a:t>．尝试建立社会主义市场经济体制</a:t>
            </a:r>
            <a:r>
              <a:rPr lang="en-US" sz="2400" b="1">
                <a:solidFill>
                  <a:srgbClr val="000000"/>
                </a:solidFill>
                <a:latin typeface="Calibri" panose="020F0502020204030204" charset="0"/>
                <a:ea typeface="宋体" panose="02010600030101010101" pitchFamily="2" charset="-122"/>
                <a:cs typeface="Times New Roman" panose="02020603050405020304" charset="0"/>
              </a:rPr>
              <a:t>    </a:t>
            </a:r>
            <a:r>
              <a:rPr lang="en-US" sz="2400" b="1">
                <a:solidFill>
                  <a:schemeClr val="tx1"/>
                </a:solidFill>
                <a:latin typeface="Calibri" panose="020F0502020204030204" charset="0"/>
                <a:ea typeface="宋体" panose="02010600030101010101" pitchFamily="2" charset="-122"/>
                <a:cs typeface="Times New Roman" panose="02020603050405020304" charset="0"/>
              </a:rPr>
              <a:t> C</a:t>
            </a:r>
            <a:r>
              <a:rPr lang="zh-CN" sz="2400" b="1">
                <a:solidFill>
                  <a:schemeClr val="tx1"/>
                </a:solidFill>
                <a:ea typeface="宋体" panose="02010600030101010101" pitchFamily="2" charset="-122"/>
              </a:rPr>
              <a:t>．顺应并肯定了群众的要求与探索</a:t>
            </a:r>
            <a:r>
              <a:rPr lang="zh-CN" sz="2400" b="1">
                <a:solidFill>
                  <a:srgbClr val="000000"/>
                </a:solidFill>
                <a:ea typeface="宋体" panose="02010600030101010101" pitchFamily="2" charset="-122"/>
              </a:rPr>
              <a:t>      </a:t>
            </a:r>
            <a:r>
              <a:rPr lang="en-US" sz="2400" b="1">
                <a:solidFill>
                  <a:srgbClr val="000000"/>
                </a:solidFill>
                <a:latin typeface="Calibri" panose="020F0502020204030204" charset="0"/>
                <a:ea typeface="宋体" panose="02010600030101010101" pitchFamily="2" charset="-122"/>
                <a:cs typeface="Times New Roman" panose="02020603050405020304" charset="0"/>
              </a:rPr>
              <a:t>D</a:t>
            </a:r>
            <a:r>
              <a:rPr lang="zh-CN" sz="2400" b="1">
                <a:solidFill>
                  <a:srgbClr val="000000"/>
                </a:solidFill>
                <a:ea typeface="宋体" panose="02010600030101010101" pitchFamily="2" charset="-122"/>
              </a:rPr>
              <a:t>．引导全国各地农民走向共同富裕</a:t>
            </a:r>
            <a:endParaRPr lang="zh-CN" sz="2400" b="1">
              <a:solidFill>
                <a:srgbClr val="000000"/>
              </a:solidFill>
              <a:ea typeface="宋体" panose="02010600030101010101" pitchFamily="2" charset="-122"/>
            </a:endParaRPr>
          </a:p>
          <a:p>
            <a:pPr indent="0"/>
            <a:r>
              <a:rPr lang="zh-CN" sz="2400" b="1">
                <a:solidFill>
                  <a:srgbClr val="000000"/>
                </a:solidFill>
                <a:latin typeface="Calibri" panose="020F0502020204030204" charset="0"/>
                <a:ea typeface="宋体" panose="02010600030101010101" pitchFamily="2" charset="-122"/>
              </a:rPr>
              <a:t>（</a:t>
            </a:r>
            <a:r>
              <a:rPr lang="en-US" sz="2400" b="1">
                <a:solidFill>
                  <a:srgbClr val="000000"/>
                </a:solidFill>
                <a:latin typeface="Calibri" panose="020F0502020204030204" charset="0"/>
                <a:ea typeface="宋体" panose="02010600030101010101" pitchFamily="2" charset="-122"/>
                <a:cs typeface="Times New Roman" panose="02020603050405020304" charset="0"/>
              </a:rPr>
              <a:t>2015·</a:t>
            </a:r>
            <a:r>
              <a:rPr lang="zh-CN" sz="2400" b="1">
                <a:solidFill>
                  <a:srgbClr val="000000"/>
                </a:solidFill>
                <a:latin typeface="Calibri" panose="020F0502020204030204" charset="0"/>
                <a:ea typeface="宋体" panose="02010600030101010101" pitchFamily="2" charset="-122"/>
              </a:rPr>
              <a:t>海南高考</a:t>
            </a:r>
            <a:r>
              <a:rPr lang="en-US" sz="2400" b="1">
                <a:solidFill>
                  <a:srgbClr val="000000"/>
                </a:solidFill>
                <a:latin typeface="Calibri" panose="020F0502020204030204" charset="0"/>
                <a:ea typeface="宋体" panose="02010600030101010101" pitchFamily="2" charset="-122"/>
                <a:cs typeface="Times New Roman" panose="02020603050405020304" charset="0"/>
              </a:rPr>
              <a:t>·</a:t>
            </a:r>
            <a:r>
              <a:rPr lang="en-US" sz="2400" b="1">
                <a:solidFill>
                  <a:srgbClr val="000000"/>
                </a:solidFill>
                <a:latin typeface="Calibri" panose="020F0502020204030204" charset="0"/>
                <a:ea typeface="宋体" panose="02010600030101010101" pitchFamily="2" charset="-122"/>
              </a:rPr>
              <a:t>23</a:t>
            </a:r>
            <a:r>
              <a:rPr lang="zh-CN" sz="2400" b="1">
                <a:solidFill>
                  <a:srgbClr val="000000"/>
                </a:solidFill>
                <a:latin typeface="Calibri" panose="020F0502020204030204" charset="0"/>
                <a:ea typeface="宋体" panose="02010600030101010101" pitchFamily="2" charset="-122"/>
              </a:rPr>
              <a:t>）</a:t>
            </a:r>
            <a:r>
              <a:rPr lang="en-US" sz="2400" b="1">
                <a:solidFill>
                  <a:srgbClr val="000000"/>
                </a:solidFill>
                <a:latin typeface="Calibri" panose="020F0502020204030204" charset="0"/>
                <a:ea typeface="宋体" panose="02010600030101010101" pitchFamily="2" charset="-122"/>
                <a:cs typeface="Times New Roman" panose="02020603050405020304" charset="0"/>
              </a:rPr>
              <a:t>1956</a:t>
            </a:r>
            <a:r>
              <a:rPr lang="zh-CN" sz="2400" b="1">
                <a:solidFill>
                  <a:srgbClr val="000000"/>
                </a:solidFill>
                <a:latin typeface="Calibri" panose="020F0502020204030204" charset="0"/>
                <a:ea typeface="宋体" panose="02010600030101010101" pitchFamily="2" charset="-122"/>
              </a:rPr>
              <a:t>年，浙江温州有合作社曾实行包产到户，到</a:t>
            </a:r>
            <a:r>
              <a:rPr lang="en-US" sz="2400" b="1">
                <a:solidFill>
                  <a:srgbClr val="000000"/>
                </a:solidFill>
                <a:latin typeface="Calibri" panose="020F0502020204030204" charset="0"/>
                <a:ea typeface="宋体" panose="02010600030101010101" pitchFamily="2" charset="-122"/>
              </a:rPr>
              <a:t>1957</a:t>
            </a:r>
            <a:r>
              <a:rPr lang="zh-CN" sz="2400" b="1">
                <a:solidFill>
                  <a:srgbClr val="000000"/>
                </a:solidFill>
                <a:latin typeface="Calibri" panose="020F0502020204030204" charset="0"/>
                <a:ea typeface="宋体" panose="02010600030101010101" pitchFamily="2" charset="-122"/>
              </a:rPr>
              <a:t>年温州地区实行包产的农户占入社农户的</a:t>
            </a:r>
            <a:r>
              <a:rPr lang="en-US" sz="2400" b="1">
                <a:solidFill>
                  <a:srgbClr val="000000"/>
                </a:solidFill>
                <a:latin typeface="Calibri" panose="020F0502020204030204" charset="0"/>
                <a:ea typeface="宋体" panose="02010600030101010101" pitchFamily="2" charset="-122"/>
              </a:rPr>
              <a:t>15%</a:t>
            </a:r>
            <a:r>
              <a:rPr lang="zh-CN" sz="2400" b="1">
                <a:solidFill>
                  <a:srgbClr val="000000"/>
                </a:solidFill>
                <a:latin typeface="Calibri" panose="020F0502020204030204" charset="0"/>
                <a:ea typeface="宋体" panose="02010600030101010101" pitchFamily="2" charset="-122"/>
              </a:rPr>
              <a:t>，与此同时，四川、广东、安徽等省一些农业社也先后实行了包产到户。此后直到</a:t>
            </a:r>
            <a:r>
              <a:rPr lang="en-US" sz="2400" b="1">
                <a:solidFill>
                  <a:srgbClr val="000000"/>
                </a:solidFill>
                <a:latin typeface="Calibri" panose="020F0502020204030204" charset="0"/>
                <a:ea typeface="宋体" panose="02010600030101010101" pitchFamily="2" charset="-122"/>
              </a:rPr>
              <a:t>70</a:t>
            </a:r>
            <a:r>
              <a:rPr lang="zh-CN" sz="2400" b="1">
                <a:solidFill>
                  <a:srgbClr val="000000"/>
                </a:solidFill>
                <a:latin typeface="Calibri" panose="020F0502020204030204" charset="0"/>
                <a:ea typeface="宋体" panose="02010600030101010101" pitchFamily="2" charset="-122"/>
              </a:rPr>
              <a:t>年代，仍有一些地方曾实行包产到户。这一现象反映了</a:t>
            </a:r>
            <a:r>
              <a:rPr lang="en-US" sz="2400" b="1">
                <a:solidFill>
                  <a:srgbClr val="000000"/>
                </a:solidFill>
                <a:latin typeface="Calibri" panose="020F0502020204030204" charset="0"/>
                <a:ea typeface="宋体" panose="02010600030101010101" pitchFamily="2" charset="-122"/>
                <a:cs typeface="Times New Roman" panose="02020603050405020304" charset="0"/>
              </a:rPr>
              <a:t>(</a:t>
            </a:r>
            <a:r>
              <a:rPr lang="zh-CN" sz="2400" b="1">
                <a:solidFill>
                  <a:srgbClr val="000000"/>
                </a:solidFill>
                <a:latin typeface="Calibri" panose="020F0502020204030204" charset="0"/>
                <a:ea typeface="宋体" panose="02010600030101010101" pitchFamily="2" charset="-122"/>
              </a:rPr>
              <a:t>　　</a:t>
            </a:r>
            <a:r>
              <a:rPr lang="en-US" sz="2400" b="1">
                <a:solidFill>
                  <a:srgbClr val="000000"/>
                </a:solidFill>
                <a:latin typeface="Calibri" panose="020F0502020204030204" charset="0"/>
                <a:ea typeface="宋体" panose="02010600030101010101" pitchFamily="2" charset="-122"/>
                <a:cs typeface="Times New Roman" panose="02020603050405020304" charset="0"/>
              </a:rPr>
              <a:t>)     A</a:t>
            </a:r>
            <a:r>
              <a:rPr lang="zh-CN" sz="2400" b="1">
                <a:solidFill>
                  <a:srgbClr val="000000"/>
                </a:solidFill>
                <a:latin typeface="Calibri" panose="020F0502020204030204" charset="0"/>
                <a:ea typeface="宋体" panose="02010600030101010101" pitchFamily="2" charset="-122"/>
              </a:rPr>
              <a:t>．农村基层政权管理体制薄弱</a:t>
            </a:r>
            <a:r>
              <a:rPr lang="en-US" sz="2400" b="1">
                <a:solidFill>
                  <a:srgbClr val="000000"/>
                </a:solidFill>
                <a:latin typeface="Calibri" panose="020F0502020204030204" charset="0"/>
                <a:ea typeface="宋体" panose="02010600030101010101" pitchFamily="2" charset="-122"/>
                <a:cs typeface="Times New Roman" panose="02020603050405020304" charset="0"/>
              </a:rPr>
              <a:t>     B</a:t>
            </a:r>
            <a:r>
              <a:rPr lang="zh-CN" sz="2400" b="1">
                <a:solidFill>
                  <a:srgbClr val="000000"/>
                </a:solidFill>
                <a:latin typeface="Calibri" panose="020F0502020204030204" charset="0"/>
                <a:ea typeface="宋体" panose="02010600030101010101" pitchFamily="2" charset="-122"/>
              </a:rPr>
              <a:t>．市场经济在农户经营中起重要作用</a:t>
            </a:r>
            <a:endParaRPr lang="en-US" sz="2400" b="1">
              <a:solidFill>
                <a:srgbClr val="000000"/>
              </a:solidFill>
              <a:latin typeface="Calibri" panose="020F0502020204030204" charset="0"/>
              <a:ea typeface="宋体" panose="02010600030101010101" pitchFamily="2" charset="-122"/>
              <a:cs typeface="Times New Roman" panose="02020603050405020304" charset="0"/>
            </a:endParaRPr>
          </a:p>
          <a:p>
            <a:pPr indent="0"/>
            <a:r>
              <a:rPr lang="en-US" sz="2400" b="1">
                <a:solidFill>
                  <a:schemeClr val="tx1"/>
                </a:solidFill>
                <a:latin typeface="Calibri" panose="020F0502020204030204" charset="0"/>
                <a:ea typeface="宋体" panose="02010600030101010101" pitchFamily="2" charset="-122"/>
                <a:cs typeface="Times New Roman" panose="02020603050405020304" charset="0"/>
              </a:rPr>
              <a:t>     C</a:t>
            </a:r>
            <a:r>
              <a:rPr lang="zh-CN" sz="2400" b="1">
                <a:solidFill>
                  <a:schemeClr val="tx1"/>
                </a:solidFill>
                <a:latin typeface="Calibri" panose="020F0502020204030204" charset="0"/>
                <a:ea typeface="宋体" panose="02010600030101010101" pitchFamily="2" charset="-122"/>
              </a:rPr>
              <a:t>．基层的探索为农村经济体制改革奠定基础</a:t>
            </a:r>
            <a:endParaRPr lang="en-US" sz="2400" b="1">
              <a:solidFill>
                <a:srgbClr val="FF0000"/>
              </a:solidFill>
              <a:latin typeface="Calibri" panose="020F0502020204030204" charset="0"/>
              <a:ea typeface="宋体" panose="02010600030101010101" pitchFamily="2" charset="-122"/>
              <a:cs typeface="Times New Roman" panose="02020603050405020304" charset="0"/>
            </a:endParaRPr>
          </a:p>
          <a:p>
            <a:pPr indent="0"/>
            <a:r>
              <a:rPr lang="en-US" sz="2400" b="1">
                <a:solidFill>
                  <a:srgbClr val="000000"/>
                </a:solidFill>
                <a:latin typeface="Calibri" panose="020F0502020204030204" charset="0"/>
                <a:ea typeface="宋体" panose="02010600030101010101" pitchFamily="2" charset="-122"/>
                <a:cs typeface="Times New Roman" panose="02020603050405020304" charset="0"/>
              </a:rPr>
              <a:t>     D</a:t>
            </a:r>
            <a:r>
              <a:rPr lang="zh-CN" sz="2400" b="1">
                <a:solidFill>
                  <a:srgbClr val="000000"/>
                </a:solidFill>
                <a:latin typeface="Calibri" panose="020F0502020204030204" charset="0"/>
                <a:ea typeface="宋体" panose="02010600030101010101" pitchFamily="2" charset="-122"/>
              </a:rPr>
              <a:t>．农村经济体制改革基本上是自下而上推进</a:t>
            </a:r>
            <a:r>
              <a:rPr lang="en-US" sz="2400" b="1">
                <a:solidFill>
                  <a:srgbClr val="000000"/>
                </a:solidFill>
                <a:latin typeface="Calibri" panose="020F0502020204030204" charset="0"/>
                <a:ea typeface="宋体" panose="02010600030101010101" pitchFamily="2" charset="-122"/>
                <a:cs typeface="Times New Roman" panose="02020603050405020304" charset="0"/>
              </a:rPr>
              <a:t> </a:t>
            </a:r>
            <a:endParaRPr lang="zh-CN" altLang="en-US" sz="2400" b="1"/>
          </a:p>
        </p:txBody>
      </p:sp>
      <p:sp>
        <p:nvSpPr>
          <p:cNvPr id="2" name="矩形 1"/>
          <p:cNvSpPr/>
          <p:nvPr/>
        </p:nvSpPr>
        <p:spPr>
          <a:xfrm>
            <a:off x="10277475" y="1341755"/>
            <a:ext cx="546100" cy="922020"/>
          </a:xfrm>
          <a:prstGeom prst="rect">
            <a:avLst/>
          </a:prstGeom>
          <a:noFill/>
          <a:ln>
            <a:noFill/>
          </a:ln>
        </p:spPr>
        <p:txBody>
          <a:bodyPr wrap="none" rtlCol="0" anchor="t">
            <a:spAutoFit/>
          </a:bodyPr>
          <a:p>
            <a:pPr algn="ctr"/>
            <a:r>
              <a:rPr lang="en-US" altLang="zh-CN" sz="5400" b="1">
                <a:solidFill>
                  <a:srgbClr val="FF0000"/>
                </a:solidFill>
                <a:effectLst>
                  <a:outerShdw blurRad="38100" dist="19050" dir="2700000" algn="tl" rotWithShape="0">
                    <a:schemeClr val="dk1">
                      <a:alpha val="40000"/>
                    </a:schemeClr>
                  </a:outerShdw>
                </a:effectLst>
              </a:rPr>
              <a:t>C</a:t>
            </a:r>
            <a:endParaRPr lang="en-US" altLang="zh-CN" sz="5400" b="1">
              <a:solidFill>
                <a:srgbClr val="FF0000"/>
              </a:solidFill>
              <a:effectLst>
                <a:outerShdw blurRad="38100" dist="19050" dir="2700000" algn="tl" rotWithShape="0">
                  <a:schemeClr val="dk1">
                    <a:alpha val="40000"/>
                  </a:schemeClr>
                </a:outerShdw>
              </a:effectLst>
            </a:endParaRPr>
          </a:p>
        </p:txBody>
      </p:sp>
      <p:sp>
        <p:nvSpPr>
          <p:cNvPr id="3" name="矩形 2"/>
          <p:cNvSpPr/>
          <p:nvPr/>
        </p:nvSpPr>
        <p:spPr>
          <a:xfrm>
            <a:off x="3193416" y="3823335"/>
            <a:ext cx="546100" cy="922020"/>
          </a:xfrm>
          <a:prstGeom prst="rect">
            <a:avLst/>
          </a:prstGeom>
          <a:noFill/>
          <a:ln>
            <a:noFill/>
          </a:ln>
        </p:spPr>
        <p:txBody>
          <a:bodyPr wrap="none" rtlCol="0" anchor="t">
            <a:spAutoFit/>
          </a:bodyPr>
          <a:p>
            <a:pPr algn="ctr"/>
            <a:r>
              <a:rPr lang="en-US" altLang="zh-CN" sz="5400" b="1">
                <a:solidFill>
                  <a:srgbClr val="FF0000"/>
                </a:solidFill>
                <a:effectLst>
                  <a:outerShdw blurRad="38100" dist="19050" dir="2700000" algn="tl" rotWithShape="0">
                    <a:schemeClr val="dk1">
                      <a:alpha val="40000"/>
                    </a:schemeClr>
                  </a:outerShdw>
                </a:effectLst>
              </a:rPr>
              <a:t>C</a:t>
            </a:r>
            <a:endParaRPr lang="en-US" altLang="zh-CN" sz="5400" b="1">
              <a:solidFill>
                <a:srgbClr val="FF0000"/>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custDataLst>
              <p:tags r:id="rId1"/>
            </p:custDataLst>
          </p:nvPr>
        </p:nvGraphicFramePr>
        <p:xfrm>
          <a:off x="79019" y="2338376"/>
          <a:ext cx="11820525" cy="3840480"/>
        </p:xfrm>
        <a:graphic>
          <a:graphicData uri="http://schemas.openxmlformats.org/drawingml/2006/table">
            <a:tbl>
              <a:tblPr/>
              <a:tblGrid>
                <a:gridCol w="3489325"/>
                <a:gridCol w="2344420"/>
                <a:gridCol w="5986780"/>
              </a:tblGrid>
              <a:tr h="548640">
                <a:tc>
                  <a:txBody>
                    <a:bodyPr/>
                    <a:lstStyle/>
                    <a:p>
                      <a:pPr indent="266700" algn="just">
                        <a:lnSpc>
                          <a:spcPct val="150000"/>
                        </a:lnSpc>
                        <a:spcAft>
                          <a:spcPts val="0"/>
                        </a:spcAft>
                      </a:pPr>
                      <a:r>
                        <a:rPr lang="zh-CN" sz="2400" b="1" kern="100">
                          <a:solidFill>
                            <a:srgbClr val="000000"/>
                          </a:solidFill>
                          <a:latin typeface="Calibri" panose="020F0502020204030204"/>
                          <a:ea typeface="宋体" panose="02010600030101010101" pitchFamily="2" charset="-122"/>
                          <a:cs typeface="Times New Roman" panose="02020603050405020304"/>
                        </a:rPr>
                        <a:t>时间</a:t>
                      </a:r>
                      <a:endParaRPr lang="zh-CN" sz="2400" b="1"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lnSpc>
                          <a:spcPct val="150000"/>
                        </a:lnSpc>
                        <a:spcAft>
                          <a:spcPts val="0"/>
                        </a:spcAft>
                      </a:pPr>
                      <a:r>
                        <a:rPr lang="zh-CN" sz="2400" b="1" kern="100">
                          <a:solidFill>
                            <a:srgbClr val="000000"/>
                          </a:solidFill>
                          <a:latin typeface="Calibri" panose="020F0502020204030204"/>
                          <a:ea typeface="宋体" panose="02010600030101010101" pitchFamily="2" charset="-122"/>
                          <a:cs typeface="Times New Roman" panose="02020603050405020304"/>
                        </a:rPr>
                        <a:t>代表团团长</a:t>
                      </a:r>
                      <a:endParaRPr lang="zh-CN" sz="2400" b="1"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lnSpc>
                          <a:spcPct val="150000"/>
                        </a:lnSpc>
                        <a:spcAft>
                          <a:spcPts val="0"/>
                        </a:spcAft>
                      </a:pPr>
                      <a:r>
                        <a:rPr lang="zh-CN" sz="2400" b="1" kern="100">
                          <a:solidFill>
                            <a:srgbClr val="000000"/>
                          </a:solidFill>
                          <a:latin typeface="Calibri" panose="020F0502020204030204"/>
                          <a:ea typeface="宋体" panose="02010600030101010101" pitchFamily="2" charset="-122"/>
                          <a:cs typeface="Times New Roman" panose="02020603050405020304"/>
                        </a:rPr>
                        <a:t>出访目的地</a:t>
                      </a:r>
                      <a:endParaRPr lang="zh-CN" sz="2400" b="1"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8640">
                <a:tc>
                  <a:txBody>
                    <a:bodyPr/>
                    <a:lstStyle/>
                    <a:p>
                      <a:pPr indent="266700" algn="just">
                        <a:lnSpc>
                          <a:spcPct val="150000"/>
                        </a:lnSpc>
                        <a:spcAft>
                          <a:spcPts val="0"/>
                        </a:spcAft>
                      </a:pPr>
                      <a:r>
                        <a:rPr lang="en-US" sz="2400" b="1" kern="100">
                          <a:solidFill>
                            <a:srgbClr val="000000"/>
                          </a:solidFill>
                          <a:latin typeface="Calibri" panose="020F0502020204030204"/>
                          <a:ea typeface="宋体" panose="02010600030101010101" pitchFamily="2" charset="-122"/>
                          <a:cs typeface="Times New Roman" panose="02020603050405020304"/>
                        </a:rPr>
                        <a:t>1978</a:t>
                      </a:r>
                      <a:r>
                        <a:rPr lang="zh-CN" sz="2400" b="1" kern="100">
                          <a:solidFill>
                            <a:srgbClr val="000000"/>
                          </a:solidFill>
                          <a:latin typeface="Calibri" panose="020F0502020204030204"/>
                          <a:ea typeface="宋体" panose="02010600030101010101" pitchFamily="2" charset="-122"/>
                          <a:cs typeface="Times New Roman" panose="02020603050405020304"/>
                        </a:rPr>
                        <a:t>年</a:t>
                      </a:r>
                      <a:r>
                        <a:rPr lang="en-US" sz="2400" b="1" kern="100">
                          <a:solidFill>
                            <a:srgbClr val="000000"/>
                          </a:solidFill>
                          <a:latin typeface="Calibri" panose="020F0502020204030204"/>
                          <a:ea typeface="宋体" panose="02010600030101010101" pitchFamily="2" charset="-122"/>
                          <a:cs typeface="Times New Roman" panose="02020603050405020304"/>
                        </a:rPr>
                        <a:t>3</a:t>
                      </a:r>
                      <a:r>
                        <a:rPr lang="zh-CN" sz="2400" b="1" kern="100">
                          <a:solidFill>
                            <a:srgbClr val="000000"/>
                          </a:solidFill>
                          <a:latin typeface="Calibri" panose="020F0502020204030204"/>
                          <a:ea typeface="宋体" panose="02010600030101010101" pitchFamily="2" charset="-122"/>
                          <a:cs typeface="Times New Roman" panose="02020603050405020304"/>
                        </a:rPr>
                        <a:t>月－</a:t>
                      </a:r>
                      <a:r>
                        <a:rPr lang="en-US" sz="2400" b="1" kern="100">
                          <a:solidFill>
                            <a:srgbClr val="000000"/>
                          </a:solidFill>
                          <a:latin typeface="Calibri" panose="020F0502020204030204"/>
                          <a:ea typeface="宋体" panose="02010600030101010101" pitchFamily="2" charset="-122"/>
                          <a:cs typeface="Times New Roman" panose="02020603050405020304"/>
                        </a:rPr>
                        <a:t>4</a:t>
                      </a:r>
                      <a:r>
                        <a:rPr lang="zh-CN" sz="2400" b="1" kern="100">
                          <a:solidFill>
                            <a:srgbClr val="000000"/>
                          </a:solidFill>
                          <a:latin typeface="Calibri" panose="020F0502020204030204"/>
                          <a:ea typeface="宋体" panose="02010600030101010101" pitchFamily="2" charset="-122"/>
                          <a:cs typeface="Times New Roman" panose="02020603050405020304"/>
                        </a:rPr>
                        <a:t>月</a:t>
                      </a:r>
                      <a:endParaRPr lang="zh-CN" sz="2400" b="1"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lnSpc>
                          <a:spcPct val="150000"/>
                        </a:lnSpc>
                        <a:spcAft>
                          <a:spcPts val="0"/>
                        </a:spcAft>
                      </a:pPr>
                      <a:r>
                        <a:rPr lang="zh-CN" sz="2400" b="1" kern="100">
                          <a:solidFill>
                            <a:srgbClr val="000000"/>
                          </a:solidFill>
                          <a:latin typeface="Calibri" panose="020F0502020204030204"/>
                          <a:ea typeface="宋体" panose="02010600030101010101" pitchFamily="2" charset="-122"/>
                          <a:cs typeface="Times New Roman" panose="02020603050405020304"/>
                        </a:rPr>
                        <a:t>李一氓</a:t>
                      </a:r>
                      <a:endParaRPr lang="zh-CN" sz="2400" b="1"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lnSpc>
                          <a:spcPct val="150000"/>
                        </a:lnSpc>
                        <a:spcAft>
                          <a:spcPts val="0"/>
                        </a:spcAft>
                      </a:pPr>
                      <a:r>
                        <a:rPr lang="zh-CN" sz="2400" b="1" kern="100">
                          <a:solidFill>
                            <a:srgbClr val="000000"/>
                          </a:solidFill>
                          <a:latin typeface="Calibri" panose="020F0502020204030204"/>
                          <a:ea typeface="宋体" panose="02010600030101010101" pitchFamily="2" charset="-122"/>
                          <a:cs typeface="Times New Roman" panose="02020603050405020304"/>
                        </a:rPr>
                        <a:t>南斯拉夫、罗马尼亚</a:t>
                      </a:r>
                      <a:endParaRPr lang="zh-CN" sz="2400" b="1"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8640">
                <a:tc>
                  <a:txBody>
                    <a:bodyPr/>
                    <a:lstStyle/>
                    <a:p>
                      <a:pPr indent="266700" algn="just">
                        <a:lnSpc>
                          <a:spcPct val="150000"/>
                        </a:lnSpc>
                        <a:spcAft>
                          <a:spcPts val="0"/>
                        </a:spcAft>
                      </a:pPr>
                      <a:r>
                        <a:rPr lang="en-US" sz="2400" b="1" kern="100">
                          <a:solidFill>
                            <a:srgbClr val="000000"/>
                          </a:solidFill>
                          <a:latin typeface="Calibri" panose="020F0502020204030204"/>
                          <a:ea typeface="宋体" panose="02010600030101010101" pitchFamily="2" charset="-122"/>
                          <a:cs typeface="Times New Roman" panose="02020603050405020304"/>
                        </a:rPr>
                        <a:t>1978</a:t>
                      </a:r>
                      <a:r>
                        <a:rPr lang="zh-CN" sz="2400" b="1" kern="100">
                          <a:solidFill>
                            <a:srgbClr val="000000"/>
                          </a:solidFill>
                          <a:latin typeface="Calibri" panose="020F0502020204030204"/>
                          <a:ea typeface="宋体" panose="02010600030101010101" pitchFamily="2" charset="-122"/>
                          <a:cs typeface="Times New Roman" panose="02020603050405020304"/>
                        </a:rPr>
                        <a:t>年</a:t>
                      </a:r>
                      <a:r>
                        <a:rPr lang="en-US" sz="2400" b="1" kern="100">
                          <a:solidFill>
                            <a:srgbClr val="000000"/>
                          </a:solidFill>
                          <a:latin typeface="Calibri" panose="020F0502020204030204"/>
                          <a:ea typeface="宋体" panose="02010600030101010101" pitchFamily="2" charset="-122"/>
                          <a:cs typeface="Times New Roman" panose="02020603050405020304"/>
                        </a:rPr>
                        <a:t>3</a:t>
                      </a:r>
                      <a:r>
                        <a:rPr lang="zh-CN" sz="2400" b="1" kern="100">
                          <a:solidFill>
                            <a:srgbClr val="000000"/>
                          </a:solidFill>
                          <a:latin typeface="Calibri" panose="020F0502020204030204"/>
                          <a:ea typeface="宋体" panose="02010600030101010101" pitchFamily="2" charset="-122"/>
                          <a:cs typeface="Times New Roman" panose="02020603050405020304"/>
                        </a:rPr>
                        <a:t>月－</a:t>
                      </a:r>
                      <a:r>
                        <a:rPr lang="en-US" sz="2400" b="1" kern="100">
                          <a:solidFill>
                            <a:srgbClr val="000000"/>
                          </a:solidFill>
                          <a:latin typeface="Calibri" panose="020F0502020204030204"/>
                          <a:ea typeface="宋体" panose="02010600030101010101" pitchFamily="2" charset="-122"/>
                          <a:cs typeface="Times New Roman" panose="02020603050405020304"/>
                        </a:rPr>
                        <a:t>4</a:t>
                      </a:r>
                      <a:r>
                        <a:rPr lang="zh-CN" sz="2400" b="1" kern="100">
                          <a:solidFill>
                            <a:srgbClr val="000000"/>
                          </a:solidFill>
                          <a:latin typeface="Calibri" panose="020F0502020204030204"/>
                          <a:ea typeface="宋体" panose="02010600030101010101" pitchFamily="2" charset="-122"/>
                          <a:cs typeface="Times New Roman" panose="02020603050405020304"/>
                        </a:rPr>
                        <a:t>月</a:t>
                      </a:r>
                      <a:endParaRPr lang="zh-CN" sz="2400" b="1"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lnSpc>
                          <a:spcPct val="150000"/>
                        </a:lnSpc>
                        <a:spcAft>
                          <a:spcPts val="0"/>
                        </a:spcAft>
                      </a:pPr>
                      <a:r>
                        <a:rPr lang="zh-CN" sz="2400" b="1" kern="100">
                          <a:solidFill>
                            <a:srgbClr val="000000"/>
                          </a:solidFill>
                          <a:latin typeface="Calibri" panose="020F0502020204030204"/>
                          <a:ea typeface="宋体" panose="02010600030101010101" pitchFamily="2" charset="-122"/>
                          <a:cs typeface="Times New Roman" panose="02020603050405020304"/>
                        </a:rPr>
                        <a:t>林乎加</a:t>
                      </a:r>
                      <a:endParaRPr lang="zh-CN" sz="2400" b="1"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lnSpc>
                          <a:spcPct val="150000"/>
                        </a:lnSpc>
                        <a:spcAft>
                          <a:spcPts val="0"/>
                        </a:spcAft>
                      </a:pPr>
                      <a:r>
                        <a:rPr lang="zh-CN" sz="2400" b="1" kern="100">
                          <a:solidFill>
                            <a:srgbClr val="000000"/>
                          </a:solidFill>
                          <a:latin typeface="Calibri" panose="020F0502020204030204"/>
                          <a:ea typeface="宋体" panose="02010600030101010101" pitchFamily="2" charset="-122"/>
                          <a:cs typeface="Times New Roman" panose="02020603050405020304"/>
                        </a:rPr>
                        <a:t>日本</a:t>
                      </a:r>
                      <a:endParaRPr lang="zh-CN" sz="2400" b="1"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97280">
                <a:tc>
                  <a:txBody>
                    <a:bodyPr/>
                    <a:lstStyle/>
                    <a:p>
                      <a:pPr indent="266700" algn="just">
                        <a:lnSpc>
                          <a:spcPct val="150000"/>
                        </a:lnSpc>
                        <a:spcAft>
                          <a:spcPts val="0"/>
                        </a:spcAft>
                      </a:pPr>
                      <a:r>
                        <a:rPr lang="en-US" sz="2400" b="1" kern="100">
                          <a:solidFill>
                            <a:srgbClr val="000000"/>
                          </a:solidFill>
                          <a:latin typeface="Calibri" panose="020F0502020204030204"/>
                          <a:ea typeface="宋体" panose="02010600030101010101" pitchFamily="2" charset="-122"/>
                          <a:cs typeface="Times New Roman" panose="02020603050405020304"/>
                        </a:rPr>
                        <a:t>1978</a:t>
                      </a:r>
                      <a:r>
                        <a:rPr lang="zh-CN" sz="2400" b="1" kern="100">
                          <a:solidFill>
                            <a:srgbClr val="000000"/>
                          </a:solidFill>
                          <a:latin typeface="Calibri" panose="020F0502020204030204"/>
                          <a:ea typeface="宋体" panose="02010600030101010101" pitchFamily="2" charset="-122"/>
                          <a:cs typeface="Times New Roman" panose="02020603050405020304"/>
                        </a:rPr>
                        <a:t>年</a:t>
                      </a:r>
                      <a:r>
                        <a:rPr lang="en-US" sz="2400" b="1" kern="100">
                          <a:solidFill>
                            <a:srgbClr val="000000"/>
                          </a:solidFill>
                          <a:latin typeface="Calibri" panose="020F0502020204030204"/>
                          <a:ea typeface="宋体" panose="02010600030101010101" pitchFamily="2" charset="-122"/>
                          <a:cs typeface="Times New Roman" panose="02020603050405020304"/>
                        </a:rPr>
                        <a:t>5</a:t>
                      </a:r>
                      <a:r>
                        <a:rPr lang="zh-CN" sz="2400" b="1" kern="100">
                          <a:solidFill>
                            <a:srgbClr val="000000"/>
                          </a:solidFill>
                          <a:latin typeface="Calibri" panose="020F0502020204030204"/>
                          <a:ea typeface="宋体" panose="02010600030101010101" pitchFamily="2" charset="-122"/>
                          <a:cs typeface="Times New Roman" panose="02020603050405020304"/>
                        </a:rPr>
                        <a:t>月－</a:t>
                      </a:r>
                      <a:r>
                        <a:rPr lang="en-US" sz="2400" b="1" kern="100">
                          <a:solidFill>
                            <a:srgbClr val="000000"/>
                          </a:solidFill>
                          <a:latin typeface="Calibri" panose="020F0502020204030204"/>
                          <a:ea typeface="宋体" panose="02010600030101010101" pitchFamily="2" charset="-122"/>
                          <a:cs typeface="Times New Roman" panose="02020603050405020304"/>
                        </a:rPr>
                        <a:t>6</a:t>
                      </a:r>
                      <a:r>
                        <a:rPr lang="zh-CN" sz="2400" b="1" kern="100">
                          <a:solidFill>
                            <a:srgbClr val="000000"/>
                          </a:solidFill>
                          <a:latin typeface="Calibri" panose="020F0502020204030204"/>
                          <a:ea typeface="宋体" panose="02010600030101010101" pitchFamily="2" charset="-122"/>
                          <a:cs typeface="Times New Roman" panose="02020603050405020304"/>
                        </a:rPr>
                        <a:t>月</a:t>
                      </a:r>
                      <a:endParaRPr lang="zh-CN" sz="2400" b="1"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lnSpc>
                          <a:spcPct val="150000"/>
                        </a:lnSpc>
                        <a:spcAft>
                          <a:spcPts val="0"/>
                        </a:spcAft>
                      </a:pPr>
                      <a:r>
                        <a:rPr lang="zh-CN" sz="2400" b="1" kern="100">
                          <a:solidFill>
                            <a:srgbClr val="000000"/>
                          </a:solidFill>
                          <a:latin typeface="Calibri" panose="020F0502020204030204"/>
                          <a:ea typeface="宋体" panose="02010600030101010101" pitchFamily="2" charset="-122"/>
                          <a:cs typeface="Times New Roman" panose="02020603050405020304"/>
                        </a:rPr>
                        <a:t>谷牧</a:t>
                      </a:r>
                      <a:endParaRPr lang="zh-CN" sz="2400" b="1"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lnSpc>
                          <a:spcPct val="150000"/>
                        </a:lnSpc>
                        <a:spcAft>
                          <a:spcPts val="0"/>
                        </a:spcAft>
                      </a:pPr>
                      <a:r>
                        <a:rPr lang="zh-CN" sz="2400" b="1" kern="100">
                          <a:solidFill>
                            <a:srgbClr val="000000"/>
                          </a:solidFill>
                          <a:latin typeface="Calibri" panose="020F0502020204030204"/>
                          <a:ea typeface="宋体" panose="02010600030101010101" pitchFamily="2" charset="-122"/>
                          <a:cs typeface="Times New Roman" panose="02020603050405020304"/>
                        </a:rPr>
                        <a:t>西欧五国（法国、瑞士、比利时、丹麦、西德）</a:t>
                      </a:r>
                      <a:endParaRPr lang="zh-CN" sz="2400" b="1"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97280">
                <a:tc>
                  <a:txBody>
                    <a:bodyPr/>
                    <a:lstStyle/>
                    <a:p>
                      <a:pPr indent="266700" algn="just">
                        <a:lnSpc>
                          <a:spcPct val="150000"/>
                        </a:lnSpc>
                        <a:spcAft>
                          <a:spcPts val="0"/>
                        </a:spcAft>
                      </a:pPr>
                      <a:r>
                        <a:rPr lang="en-US" sz="2400" b="1" kern="100">
                          <a:solidFill>
                            <a:srgbClr val="000000"/>
                          </a:solidFill>
                          <a:latin typeface="Calibri" panose="020F0502020204030204"/>
                          <a:ea typeface="宋体" panose="02010600030101010101" pitchFamily="2" charset="-122"/>
                          <a:cs typeface="Times New Roman" panose="02020603050405020304"/>
                        </a:rPr>
                        <a:t>1978</a:t>
                      </a:r>
                      <a:r>
                        <a:rPr lang="zh-CN" sz="2400" b="1" kern="100">
                          <a:solidFill>
                            <a:srgbClr val="000000"/>
                          </a:solidFill>
                          <a:latin typeface="Calibri" panose="020F0502020204030204"/>
                          <a:ea typeface="宋体" panose="02010600030101010101" pitchFamily="2" charset="-122"/>
                          <a:cs typeface="Times New Roman" panose="02020603050405020304"/>
                        </a:rPr>
                        <a:t>年</a:t>
                      </a:r>
                      <a:r>
                        <a:rPr lang="en-US" sz="2400" b="1" kern="100">
                          <a:solidFill>
                            <a:srgbClr val="000000"/>
                          </a:solidFill>
                          <a:latin typeface="Calibri" panose="020F0502020204030204"/>
                          <a:ea typeface="宋体" panose="02010600030101010101" pitchFamily="2" charset="-122"/>
                          <a:cs typeface="Times New Roman" panose="02020603050405020304"/>
                        </a:rPr>
                        <a:t>1</a:t>
                      </a:r>
                      <a:r>
                        <a:rPr lang="zh-CN" sz="2400" b="1" kern="100">
                          <a:solidFill>
                            <a:srgbClr val="000000"/>
                          </a:solidFill>
                          <a:latin typeface="Calibri" panose="020F0502020204030204"/>
                          <a:ea typeface="宋体" panose="02010600030101010101" pitchFamily="2" charset="-122"/>
                          <a:cs typeface="Times New Roman" panose="02020603050405020304"/>
                        </a:rPr>
                        <a:t>月－</a:t>
                      </a:r>
                      <a:r>
                        <a:rPr lang="en-US" sz="2400" b="1" kern="100">
                          <a:solidFill>
                            <a:srgbClr val="000000"/>
                          </a:solidFill>
                          <a:latin typeface="Calibri" panose="020F0502020204030204"/>
                          <a:ea typeface="宋体" panose="02010600030101010101" pitchFamily="2" charset="-122"/>
                          <a:cs typeface="Times New Roman" panose="02020603050405020304"/>
                        </a:rPr>
                        <a:t>1979</a:t>
                      </a:r>
                      <a:r>
                        <a:rPr lang="zh-CN" sz="2400" b="1" kern="100">
                          <a:solidFill>
                            <a:srgbClr val="000000"/>
                          </a:solidFill>
                          <a:latin typeface="Calibri" panose="020F0502020204030204"/>
                          <a:ea typeface="宋体" panose="02010600030101010101" pitchFamily="2" charset="-122"/>
                          <a:cs typeface="Times New Roman" panose="02020603050405020304"/>
                        </a:rPr>
                        <a:t>年</a:t>
                      </a:r>
                      <a:r>
                        <a:rPr lang="en-US" sz="2400" b="1" kern="100">
                          <a:solidFill>
                            <a:srgbClr val="000000"/>
                          </a:solidFill>
                          <a:latin typeface="Calibri" panose="020F0502020204030204"/>
                          <a:ea typeface="宋体" panose="02010600030101010101" pitchFamily="2" charset="-122"/>
                          <a:cs typeface="Times New Roman" panose="02020603050405020304"/>
                        </a:rPr>
                        <a:t>2</a:t>
                      </a:r>
                      <a:r>
                        <a:rPr lang="zh-CN" sz="2400" b="1" kern="100">
                          <a:solidFill>
                            <a:srgbClr val="000000"/>
                          </a:solidFill>
                          <a:latin typeface="Calibri" panose="020F0502020204030204"/>
                          <a:ea typeface="宋体" panose="02010600030101010101" pitchFamily="2" charset="-122"/>
                          <a:cs typeface="Times New Roman" panose="02020603050405020304"/>
                        </a:rPr>
                        <a:t>月</a:t>
                      </a:r>
                      <a:endParaRPr lang="zh-CN" sz="2400" b="1"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lnSpc>
                          <a:spcPct val="150000"/>
                        </a:lnSpc>
                        <a:spcAft>
                          <a:spcPts val="0"/>
                        </a:spcAft>
                      </a:pPr>
                      <a:r>
                        <a:rPr lang="zh-CN" sz="2400" b="1" kern="100">
                          <a:solidFill>
                            <a:srgbClr val="000000"/>
                          </a:solidFill>
                          <a:latin typeface="Calibri" panose="020F0502020204030204"/>
                          <a:ea typeface="宋体" panose="02010600030101010101" pitchFamily="2" charset="-122"/>
                          <a:cs typeface="Times New Roman" panose="02020603050405020304"/>
                        </a:rPr>
                        <a:t>邓小平</a:t>
                      </a:r>
                      <a:endParaRPr lang="zh-CN" sz="2400" b="1"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lnSpc>
                          <a:spcPct val="150000"/>
                        </a:lnSpc>
                        <a:spcAft>
                          <a:spcPts val="0"/>
                        </a:spcAft>
                      </a:pPr>
                      <a:r>
                        <a:rPr lang="zh-CN" sz="2400" b="1" kern="100" dirty="0">
                          <a:solidFill>
                            <a:srgbClr val="000000"/>
                          </a:solidFill>
                          <a:latin typeface="Calibri" panose="020F0502020204030204"/>
                          <a:ea typeface="宋体" panose="02010600030101010101" pitchFamily="2" charset="-122"/>
                          <a:cs typeface="Times New Roman" panose="02020603050405020304"/>
                        </a:rPr>
                        <a:t>缅甸、尼泊尔、朝鲜、日本、泰国、马来西亚、新加坡和美国</a:t>
                      </a:r>
                      <a:endParaRPr lang="zh-CN" sz="2400" b="1"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097" name="Rectangle 1"/>
          <p:cNvSpPr>
            <a:spLocks noChangeArrowheads="1"/>
          </p:cNvSpPr>
          <p:nvPr/>
        </p:nvSpPr>
        <p:spPr bwMode="auto">
          <a:xfrm>
            <a:off x="2890178" y="1524286"/>
            <a:ext cx="5283835" cy="52197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266700" algn="ctr"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表</a:t>
            </a:r>
            <a:r>
              <a:rPr kumimoji="0" lang="en-US" altLang="zh-CN"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1</a:t>
            </a:r>
            <a:r>
              <a:rPr kumimoji="0" lang="zh-CN" altLang="en-US"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a:t>
            </a:r>
            <a:r>
              <a:rPr kumimoji="0" lang="en-US" altLang="zh-CN"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1978</a:t>
            </a:r>
            <a:r>
              <a:rPr kumimoji="0" lang="zh-CN" altLang="en-US"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年第一次出国考察潮</a:t>
            </a:r>
            <a:endPar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4098" name="Rectangle 2"/>
          <p:cNvSpPr>
            <a:spLocks noChangeArrowheads="1"/>
          </p:cNvSpPr>
          <p:nvPr/>
        </p:nvSpPr>
        <p:spPr bwMode="auto">
          <a:xfrm>
            <a:off x="2160877" y="6213164"/>
            <a:ext cx="7870825" cy="52197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dirty="0" smtClean="0">
                <a:ln>
                  <a:noFill/>
                </a:ln>
                <a:solidFill>
                  <a:srgbClr val="FF0000"/>
                </a:solidFill>
                <a:effectLst/>
                <a:latin typeface="Calibri" panose="020F0502020204030204" charset="0"/>
                <a:ea typeface="宋体" panose="02010600030101010101" pitchFamily="2" charset="-122"/>
                <a:cs typeface="Times New Roman" panose="02020603050405020304" charset="0"/>
              </a:rPr>
              <a:t>4</a:t>
            </a:r>
            <a:r>
              <a:rPr kumimoji="0" lang="zh-CN" altLang="en-US" sz="2800" b="1" i="0" u="none" strike="noStrike" cap="none" normalizeH="0" baseline="0" dirty="0" smtClean="0">
                <a:ln>
                  <a:noFill/>
                </a:ln>
                <a:solidFill>
                  <a:srgbClr val="FF0000"/>
                </a:solidFill>
                <a:effectLst/>
                <a:latin typeface="Calibri" panose="020F0502020204030204" charset="0"/>
                <a:ea typeface="宋体" panose="02010600030101010101" pitchFamily="2" charset="-122"/>
                <a:cs typeface="Times New Roman" panose="02020603050405020304" charset="0"/>
              </a:rPr>
              <a:t>、高层密集出国访问形成了改革开放的高度共识</a:t>
            </a:r>
            <a:endParaRPr kumimoji="0" lang="zh-CN" altLang="en-US"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 name="Rectangle 2"/>
          <p:cNvSpPr>
            <a:spLocks noChangeArrowheads="1"/>
          </p:cNvSpPr>
          <p:nvPr/>
        </p:nvSpPr>
        <p:spPr bwMode="auto">
          <a:xfrm>
            <a:off x="237395" y="142852"/>
            <a:ext cx="5952270" cy="584775"/>
          </a:xfrm>
          <a:prstGeom prst="rect">
            <a:avLst/>
          </a:prstGeom>
          <a:noFill/>
          <a:ln w="9525">
            <a:noFill/>
            <a:miter lim="800000"/>
          </a:ln>
          <a:effectLst/>
        </p:spPr>
        <p:txBody>
          <a:bodyPr vert="horz" wrap="none" lIns="91440" tIns="45720" rIns="91440" bIns="45720" numCol="1" anchor="ctr" anchorCtr="0" compatLnSpc="1">
            <a:spAutoFit/>
          </a:bodyPr>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一、</a:t>
            </a:r>
            <a:r>
              <a:rPr kumimoji="0" lang="zh-CN"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改革开放的背景与推动力量</a:t>
            </a:r>
            <a:endParaRPr kumimoji="0" lang="zh-CN" sz="32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5" name="Rectangle 3"/>
          <p:cNvSpPr>
            <a:spLocks noChangeArrowheads="1"/>
          </p:cNvSpPr>
          <p:nvPr/>
        </p:nvSpPr>
        <p:spPr bwMode="auto">
          <a:xfrm>
            <a:off x="117435" y="857232"/>
            <a:ext cx="2348720" cy="523220"/>
          </a:xfrm>
          <a:prstGeom prst="rect">
            <a:avLst/>
          </a:prstGeom>
          <a:noFill/>
          <a:ln w="9525">
            <a:noFill/>
            <a:miter lim="800000"/>
          </a:ln>
          <a:effectLst/>
        </p:spPr>
        <p:txBody>
          <a:bodyPr vert="horz" wrap="none" lIns="91440" tIns="45720" rIns="91440" bIns="45720" numCol="1" anchor="ctr" anchorCtr="0" compatLnSpc="1">
            <a:spAutoFit/>
          </a:bodyPr>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（一）背景：</a:t>
            </a:r>
            <a:endParaRPr kumimoji="0" lang="zh-CN" altLang="en-US" sz="28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ox(in)">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48030" y="2199640"/>
            <a:ext cx="10449560" cy="2030095"/>
          </a:xfrm>
          <a:prstGeom prst="rect">
            <a:avLst/>
          </a:prstGeom>
          <a:noFill/>
        </p:spPr>
        <p:txBody>
          <a:bodyPr wrap="square" rtlCol="0" anchor="t">
            <a:spAutoFit/>
          </a:bodyPr>
          <a:p>
            <a:pPr>
              <a:lnSpc>
                <a:spcPct val="150000"/>
              </a:lnSpc>
            </a:pPr>
            <a:r>
              <a:rPr lang="en-US" altLang="zh-CN" sz="2800">
                <a:solidFill>
                  <a:srgbClr val="1D41D5"/>
                </a:solidFill>
                <a:latin typeface="黑体" panose="02010609060101010101" pitchFamily="49" charset="-122"/>
                <a:ea typeface="黑体" panose="02010609060101010101" pitchFamily="49" charset="-122"/>
                <a:cs typeface="黑体" panose="02010609060101010101" pitchFamily="49" charset="-122"/>
              </a:rPr>
              <a:t>      </a:t>
            </a:r>
            <a:r>
              <a:rPr lang="zh-CN" altLang="en-US" sz="2800">
                <a:solidFill>
                  <a:srgbClr val="1D41D5"/>
                </a:solidFill>
                <a:latin typeface="黑体" panose="02010609060101010101" pitchFamily="49" charset="-122"/>
                <a:ea typeface="黑体" panose="02010609060101010101" pitchFamily="49" charset="-122"/>
                <a:cs typeface="黑体" panose="02010609060101010101" pitchFamily="49" charset="-122"/>
              </a:rPr>
              <a:t>"人的现代观随着信念的不同而发生了变化。此信念由科学促成，</a:t>
            </a:r>
            <a:r>
              <a:rPr lang="zh-CN" altLang="en-US" sz="2800" u="sng">
                <a:solidFill>
                  <a:srgbClr val="FF0000"/>
                </a:solidFill>
                <a:latin typeface="黑体" panose="02010609060101010101" pitchFamily="49" charset="-122"/>
                <a:ea typeface="黑体" panose="02010609060101010101" pitchFamily="49" charset="-122"/>
                <a:cs typeface="黑体" panose="02010609060101010101" pitchFamily="49" charset="-122"/>
              </a:rPr>
              <a:t>它相信知识无限进步、社会和改良无限发展</a:t>
            </a:r>
            <a:r>
              <a:rPr lang="zh-CN" altLang="en-US" sz="2800">
                <a:solidFill>
                  <a:srgbClr val="1D41D5"/>
                </a:solidFill>
                <a:latin typeface="黑体" panose="02010609060101010101" pitchFamily="49" charset="-122"/>
                <a:ea typeface="黑体" panose="02010609060101010101" pitchFamily="49" charset="-122"/>
                <a:cs typeface="黑体" panose="02010609060101010101" pitchFamily="49" charset="-122"/>
              </a:rPr>
              <a:t>。"</a:t>
            </a:r>
            <a:endParaRPr lang="zh-CN" altLang="en-US" sz="2800">
              <a:solidFill>
                <a:srgbClr val="1D41D5"/>
              </a:solidFill>
              <a:latin typeface="黑体" panose="02010609060101010101" pitchFamily="49" charset="-122"/>
              <a:ea typeface="黑体" panose="02010609060101010101" pitchFamily="49" charset="-122"/>
              <a:cs typeface="黑体" panose="02010609060101010101" pitchFamily="49" charset="-122"/>
            </a:endParaRPr>
          </a:p>
          <a:p>
            <a:pPr>
              <a:lnSpc>
                <a:spcPct val="150000"/>
              </a:lnSpc>
            </a:pPr>
            <a:r>
              <a:rPr lang="en-US" altLang="zh-CN" sz="2800">
                <a:solidFill>
                  <a:srgbClr val="1D41D5"/>
                </a:solidFill>
                <a:latin typeface="黑体" panose="02010609060101010101" pitchFamily="49" charset="-122"/>
                <a:ea typeface="黑体" panose="02010609060101010101" pitchFamily="49" charset="-122"/>
                <a:cs typeface="黑体" panose="02010609060101010101" pitchFamily="49" charset="-122"/>
              </a:rPr>
              <a:t>               ——"现代性"最权威的理论家</a:t>
            </a:r>
            <a:r>
              <a:rPr lang="zh-CN" altLang="en-US" sz="2800">
                <a:solidFill>
                  <a:srgbClr val="1D41D5"/>
                </a:solidFill>
                <a:latin typeface="黑体" panose="02010609060101010101" pitchFamily="49" charset="-122"/>
                <a:ea typeface="黑体" panose="02010609060101010101" pitchFamily="49" charset="-122"/>
                <a:cs typeface="黑体" panose="02010609060101010101" pitchFamily="49" charset="-122"/>
                <a:sym typeface="+mn-ea"/>
              </a:rPr>
              <a:t>尤尔根·哈贝马斯</a:t>
            </a:r>
            <a:endParaRPr lang="zh-CN" altLang="en-US" sz="2800">
              <a:solidFill>
                <a:srgbClr val="1D41D5"/>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4" name="文本框 3"/>
          <p:cNvSpPr txBox="1"/>
          <p:nvPr/>
        </p:nvSpPr>
        <p:spPr>
          <a:xfrm>
            <a:off x="4753610" y="129540"/>
            <a:ext cx="3027680" cy="583565"/>
          </a:xfrm>
          <a:prstGeom prst="rect">
            <a:avLst/>
          </a:prstGeom>
          <a:noFill/>
        </p:spPr>
        <p:txBody>
          <a:bodyPr wrap="none" rtlCol="0" anchor="t">
            <a:spAutoFit/>
          </a:bodyPr>
          <a:p>
            <a:r>
              <a:rPr lang="zh-CN" altLang="en-US" sz="3200">
                <a:solidFill>
                  <a:srgbClr val="FF0000"/>
                </a:solidFill>
                <a:sym typeface="+mn-ea"/>
              </a:rPr>
              <a:t>什么是现代性？</a:t>
            </a:r>
            <a:endParaRPr lang="zh-CN" altLang="en-US" sz="3200">
              <a:solidFill>
                <a:srgbClr val="FF0000"/>
              </a:solidFill>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3" name="文本框 102"/>
          <p:cNvSpPr txBox="1"/>
          <p:nvPr/>
        </p:nvSpPr>
        <p:spPr>
          <a:xfrm>
            <a:off x="498793" y="300355"/>
            <a:ext cx="10993120" cy="1383665"/>
          </a:xfrm>
          <a:prstGeom prst="rect">
            <a:avLst/>
          </a:prstGeom>
          <a:noFill/>
          <a:ln w="9525">
            <a:noFill/>
          </a:ln>
        </p:spPr>
        <p:txBody>
          <a:bodyPr wrap="square">
            <a:spAutoFit/>
          </a:bodyPr>
          <a:p>
            <a:pPr indent="0" algn="ctr"/>
            <a:r>
              <a:rPr lang="zh-CN" sz="2800" b="1">
                <a:solidFill>
                  <a:srgbClr val="000000"/>
                </a:solidFill>
                <a:ea typeface="宋体" panose="02010600030101010101" pitchFamily="2" charset="-122"/>
                <a:cs typeface="Times New Roman" panose="02020603050405020304" charset="0"/>
              </a:rPr>
              <a:t>（原创命题）.20世纪70年代末，党和国家领导人频繁大规模出国考察学习，特别是在1978年形成了第一次出国考察学习潮（见表1）</a:t>
            </a:r>
            <a:r>
              <a:rPr lang="zh-CN" sz="2800" b="1">
                <a:solidFill>
                  <a:srgbClr val="000000"/>
                </a:solidFill>
                <a:ea typeface="宋体" panose="02010600030101010101" pitchFamily="2" charset="-122"/>
              </a:rPr>
              <a:t>表</a:t>
            </a:r>
            <a:r>
              <a:rPr lang="zh-CN" sz="2800" b="1">
                <a:solidFill>
                  <a:srgbClr val="000000"/>
                </a:solidFill>
                <a:ea typeface="宋体" panose="02010600030101010101" pitchFamily="2" charset="-122"/>
                <a:cs typeface="Times New Roman" panose="02020603050405020304" charset="0"/>
              </a:rPr>
              <a:t>1 ： 1978年第一次出国考察潮</a:t>
            </a:r>
            <a:endParaRPr lang="zh-CN" altLang="en-US" sz="2800" b="1"/>
          </a:p>
        </p:txBody>
      </p:sp>
      <p:graphicFrame>
        <p:nvGraphicFramePr>
          <p:cNvPr id="2" name="表格 1"/>
          <p:cNvGraphicFramePr/>
          <p:nvPr>
            <p:custDataLst>
              <p:tags r:id="rId1"/>
            </p:custDataLst>
          </p:nvPr>
        </p:nvGraphicFramePr>
        <p:xfrm>
          <a:off x="911226" y="1973262"/>
          <a:ext cx="10426065" cy="1828800"/>
        </p:xfrm>
        <a:graphic>
          <a:graphicData uri="http://schemas.openxmlformats.org/drawingml/2006/table">
            <a:tbl>
              <a:tblPr firstRow="1" bandRow="1">
                <a:tableStyleId>{5940675A-B579-460E-94D1-54222C63F5DA}</a:tableStyleId>
              </a:tblPr>
              <a:tblGrid>
                <a:gridCol w="2500630"/>
                <a:gridCol w="1457960"/>
                <a:gridCol w="6467475"/>
              </a:tblGrid>
              <a:tr h="274320">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时间</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代表团团长</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出访目的地</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4320">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1978年3月－4月</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李一氓</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南斯拉夫、罗马尼亚</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4320">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1978年3月－4月</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林乎加</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日本</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4320">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1978年5月－6月</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谷牧</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西欧五国（法国、瑞士、比利时、丹麦、西德）</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68630">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1978年1月－1979年2月</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邓小平</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缅甸、尼泊尔、朝鲜、日本、泰国、马来西亚、新加坡和美国</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nvSpPr>
        <p:spPr>
          <a:xfrm>
            <a:off x="782955" y="4234815"/>
            <a:ext cx="11217275" cy="1383665"/>
          </a:xfrm>
          <a:prstGeom prst="rect">
            <a:avLst/>
          </a:prstGeom>
          <a:noFill/>
          <a:ln w="9525">
            <a:noFill/>
          </a:ln>
        </p:spPr>
        <p:txBody>
          <a:bodyPr wrap="square">
            <a:spAutoFit/>
          </a:bodyPr>
          <a:p>
            <a:pPr indent="0"/>
            <a:r>
              <a:rPr lang="zh-CN" sz="2800" b="1">
                <a:solidFill>
                  <a:srgbClr val="000000"/>
                </a:solidFill>
                <a:ea typeface="宋体" panose="02010600030101010101" pitchFamily="2" charset="-122"/>
              </a:rPr>
              <a:t>这次出国考察学习潮</a:t>
            </a:r>
            <a:r>
              <a:rPr lang="en-US" sz="2800" b="1">
                <a:solidFill>
                  <a:srgbClr val="000000"/>
                </a:solidFill>
                <a:latin typeface="Calibri" panose="020F0502020204030204" charset="0"/>
                <a:ea typeface="宋体" panose="02010600030101010101" pitchFamily="2" charset="-122"/>
                <a:cs typeface="宋体" panose="02010600030101010101" pitchFamily="2" charset="-122"/>
              </a:rPr>
              <a:t>(</a:t>
            </a:r>
            <a:r>
              <a:rPr lang="zh-CN" sz="2800" b="1">
                <a:solidFill>
                  <a:srgbClr val="000000"/>
                </a:solidFill>
                <a:ea typeface="宋体" panose="02010600030101010101" pitchFamily="2" charset="-122"/>
              </a:rPr>
              <a:t>　　</a:t>
            </a:r>
            <a:r>
              <a:rPr lang="en-US" sz="2800" b="1">
                <a:solidFill>
                  <a:srgbClr val="000000"/>
                </a:solidFill>
                <a:latin typeface="Calibri" panose="020F0502020204030204" charset="0"/>
                <a:ea typeface="宋体" panose="02010600030101010101" pitchFamily="2" charset="-122"/>
              </a:rPr>
              <a:t>)</a:t>
            </a:r>
            <a:r>
              <a:rPr lang="zh-CN" sz="2800" b="1">
                <a:solidFill>
                  <a:srgbClr val="000000"/>
                </a:solidFill>
                <a:ea typeface="宋体" panose="02010600030101010101" pitchFamily="2" charset="-122"/>
                <a:cs typeface="Times New Roman" panose="02020603050405020304" charset="0"/>
              </a:rPr>
              <a:t>A.引发了真理标准问题的大讨论       </a:t>
            </a:r>
            <a:r>
              <a:rPr lang="zh-CN" sz="2800" b="1">
                <a:solidFill>
                  <a:srgbClr val="FF0000"/>
                </a:solidFill>
                <a:ea typeface="宋体" panose="02010600030101010101" pitchFamily="2" charset="-122"/>
                <a:cs typeface="Times New Roman" panose="02020603050405020304" charset="0"/>
              </a:rPr>
              <a:t>  </a:t>
            </a:r>
            <a:r>
              <a:rPr lang="zh-CN" sz="2800" b="1">
                <a:solidFill>
                  <a:schemeClr val="tx1"/>
                </a:solidFill>
                <a:ea typeface="宋体" panose="02010600030101010101" pitchFamily="2" charset="-122"/>
                <a:cs typeface="Times New Roman" panose="02020603050405020304" charset="0"/>
              </a:rPr>
              <a:t>B.极大推动了伟大的历史性转折</a:t>
            </a:r>
            <a:endParaRPr lang="zh-CN" sz="2800" b="1">
              <a:solidFill>
                <a:srgbClr val="FF0000"/>
              </a:solidFill>
              <a:ea typeface="宋体" panose="02010600030101010101" pitchFamily="2" charset="-122"/>
              <a:cs typeface="Times New Roman" panose="02020603050405020304" charset="0"/>
            </a:endParaRPr>
          </a:p>
          <a:p>
            <a:pPr indent="0"/>
            <a:r>
              <a:rPr lang="zh-CN" sz="2800" b="1">
                <a:solidFill>
                  <a:srgbClr val="000000"/>
                </a:solidFill>
                <a:ea typeface="宋体" panose="02010600030101010101" pitchFamily="2" charset="-122"/>
                <a:cs typeface="Times New Roman" panose="02020603050405020304" charset="0"/>
              </a:rPr>
              <a:t>C.直接诱导了农村经济体制改革         D.建立了社会主义市场经济体制</a:t>
            </a:r>
            <a:endParaRPr lang="zh-CN" altLang="en-US" sz="2800" b="1"/>
          </a:p>
        </p:txBody>
      </p:sp>
      <p:sp>
        <p:nvSpPr>
          <p:cNvPr id="4" name="矩形 3"/>
          <p:cNvSpPr/>
          <p:nvPr/>
        </p:nvSpPr>
        <p:spPr>
          <a:xfrm>
            <a:off x="4195763" y="4011930"/>
            <a:ext cx="678180" cy="922020"/>
          </a:xfrm>
          <a:prstGeom prst="rect">
            <a:avLst/>
          </a:prstGeom>
          <a:noFill/>
          <a:ln>
            <a:noFill/>
          </a:ln>
        </p:spPr>
        <p:txBody>
          <a:bodyPr wrap="none" rtlCol="0" anchor="t">
            <a:spAutoFit/>
          </a:bodyPr>
          <a:p>
            <a:pPr algn="ctr"/>
            <a:r>
              <a:rPr lang="en-US" altLang="zh-CN" sz="5400" b="1">
                <a:solidFill>
                  <a:srgbClr val="FF0000"/>
                </a:solidFill>
                <a:effectLst>
                  <a:outerShdw blurRad="38100" dist="19050" dir="2700000" algn="tl" rotWithShape="0">
                    <a:schemeClr val="dk1">
                      <a:alpha val="40000"/>
                    </a:schemeClr>
                  </a:outerShdw>
                </a:effectLst>
                <a:ea typeface="宋体" panose="02010600030101010101" pitchFamily="2" charset="-122"/>
                <a:cs typeface="Times New Roman" panose="02020603050405020304" charset="0"/>
              </a:rPr>
              <a:t>B</a:t>
            </a:r>
            <a:endParaRPr lang="en-US" altLang="zh-CN" sz="5400" b="1">
              <a:solidFill>
                <a:srgbClr val="FF0000"/>
              </a:solidFill>
              <a:effectLst>
                <a:outerShdw blurRad="38100" dist="19050" dir="2700000" algn="tl" rotWithShape="0">
                  <a:schemeClr val="dk1">
                    <a:alpha val="40000"/>
                  </a:schemeClr>
                </a:outerShdw>
              </a:effectLst>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3" name="文本框 102"/>
          <p:cNvSpPr txBox="1"/>
          <p:nvPr/>
        </p:nvSpPr>
        <p:spPr>
          <a:xfrm>
            <a:off x="1255713" y="1704340"/>
            <a:ext cx="9680575" cy="2676525"/>
          </a:xfrm>
          <a:prstGeom prst="rect">
            <a:avLst/>
          </a:prstGeom>
          <a:noFill/>
          <a:ln w="9525">
            <a:noFill/>
          </a:ln>
        </p:spPr>
        <p:txBody>
          <a:bodyPr wrap="square">
            <a:spAutoFit/>
          </a:bodyPr>
          <a:p>
            <a:pPr indent="0"/>
            <a:r>
              <a:rPr lang="zh-CN" sz="2800" b="1">
                <a:solidFill>
                  <a:srgbClr val="000000"/>
                </a:solidFill>
                <a:ea typeface="宋体" panose="02010600030101010101" pitchFamily="2" charset="-122"/>
              </a:rPr>
              <a:t>（</a:t>
            </a:r>
            <a:r>
              <a:rPr lang="zh-CN" sz="2800" b="1">
                <a:solidFill>
                  <a:srgbClr val="000000"/>
                </a:solidFill>
                <a:ea typeface="宋体" panose="02010600030101010101" pitchFamily="2" charset="-122"/>
                <a:cs typeface="Times New Roman" panose="02020603050405020304" charset="0"/>
              </a:rPr>
              <a:t>2020年</a:t>
            </a:r>
            <a:r>
              <a:rPr lang="en-US" sz="2800" b="1">
                <a:solidFill>
                  <a:srgbClr val="000000"/>
                </a:solidFill>
                <a:latin typeface="宋体" panose="02010600030101010101" pitchFamily="2" charset="-122"/>
                <a:ea typeface="宋体" panose="02010600030101010101" pitchFamily="2" charset="-122"/>
                <a:cs typeface="Times New Roman" panose="02020603050405020304" charset="0"/>
              </a:rPr>
              <a:t>·</a:t>
            </a:r>
            <a:r>
              <a:rPr lang="zh-CN" sz="2800" b="1">
                <a:solidFill>
                  <a:srgbClr val="000000"/>
                </a:solidFill>
                <a:ea typeface="宋体" panose="02010600030101010101" pitchFamily="2" charset="-122"/>
              </a:rPr>
              <a:t>新课标全国卷</a:t>
            </a:r>
            <a:r>
              <a:rPr lang="en-US" sz="2800" b="1">
                <a:solidFill>
                  <a:srgbClr val="000000"/>
                </a:solidFill>
                <a:latin typeface="宋体" panose="02010600030101010101" pitchFamily="2" charset="-122"/>
                <a:ea typeface="宋体" panose="02010600030101010101" pitchFamily="2" charset="-122"/>
                <a:cs typeface="Times New Roman" panose="02020603050405020304" charset="0"/>
              </a:rPr>
              <a:t>Ⅱ·</a:t>
            </a:r>
            <a:r>
              <a:rPr lang="en-US" sz="2800" b="1">
                <a:solidFill>
                  <a:srgbClr val="000000"/>
                </a:solidFill>
                <a:latin typeface="Calibri" panose="020F0502020204030204" charset="0"/>
                <a:ea typeface="宋体" panose="02010600030101010101" pitchFamily="2" charset="-122"/>
                <a:cs typeface="Times New Roman" panose="02020603050405020304" charset="0"/>
              </a:rPr>
              <a:t>31</a:t>
            </a:r>
            <a:r>
              <a:rPr lang="zh-CN" sz="2800" b="1">
                <a:solidFill>
                  <a:srgbClr val="000000"/>
                </a:solidFill>
                <a:ea typeface="宋体" panose="02010600030101010101" pitchFamily="2" charset="-122"/>
              </a:rPr>
              <a:t>）</a:t>
            </a:r>
            <a:r>
              <a:rPr lang="en-US" sz="2800" b="1">
                <a:solidFill>
                  <a:srgbClr val="000000"/>
                </a:solidFill>
                <a:latin typeface="Calibri" panose="020F0502020204030204" charset="0"/>
                <a:ea typeface="宋体" panose="02010600030101010101" pitchFamily="2" charset="-122"/>
                <a:cs typeface="Times New Roman" panose="02020603050405020304" charset="0"/>
              </a:rPr>
              <a:t>1978</a:t>
            </a:r>
            <a:r>
              <a:rPr lang="zh-CN" sz="2800" b="1">
                <a:solidFill>
                  <a:srgbClr val="000000"/>
                </a:solidFill>
                <a:ea typeface="宋体" panose="02010600030101010101" pitchFamily="2" charset="-122"/>
              </a:rPr>
              <a:t>年底，中央工作会议上印发了《战后日本、西德、法国经济是怎样迅速发展起来的》以及新加坡、韩国等经济发展情况的材料，主要是为了讨论（</a:t>
            </a:r>
            <a:r>
              <a:rPr lang="en-US" sz="2800" b="1">
                <a:solidFill>
                  <a:srgbClr val="000000"/>
                </a:solidFill>
                <a:latin typeface="宋体" panose="02010600030101010101" pitchFamily="2" charset="-122"/>
                <a:ea typeface="宋体" panose="02010600030101010101" pitchFamily="2" charset="-122"/>
                <a:cs typeface="Times New Roman" panose="02020603050405020304" charset="0"/>
              </a:rPr>
              <a:t>    </a:t>
            </a:r>
            <a:r>
              <a:rPr lang="zh-CN" sz="2800" b="1">
                <a:solidFill>
                  <a:srgbClr val="000000"/>
                </a:solidFill>
                <a:ea typeface="宋体" panose="02010600030101010101" pitchFamily="2" charset="-122"/>
              </a:rPr>
              <a:t>）</a:t>
            </a:r>
            <a:r>
              <a:rPr lang="en-US" sz="2800" b="1">
                <a:solidFill>
                  <a:srgbClr val="000000"/>
                </a:solidFill>
                <a:latin typeface="Calibri" panose="020F0502020204030204" charset="0"/>
                <a:ea typeface="宋体" panose="02010600030101010101" pitchFamily="2" charset="-122"/>
                <a:cs typeface="Times New Roman" panose="02020603050405020304" charset="0"/>
              </a:rPr>
              <a:t>A</a:t>
            </a:r>
            <a:r>
              <a:rPr lang="zh-CN" sz="2800" b="1">
                <a:solidFill>
                  <a:srgbClr val="000000"/>
                </a:solidFill>
                <a:ea typeface="宋体" panose="02010600030101010101" pitchFamily="2" charset="-122"/>
              </a:rPr>
              <a:t>．增强国营企业活力</a:t>
            </a:r>
            <a:r>
              <a:rPr lang="en-US" sz="2800" b="1">
                <a:solidFill>
                  <a:srgbClr val="000000"/>
                </a:solidFill>
                <a:latin typeface="Calibri" panose="020F0502020204030204" charset="0"/>
                <a:ea typeface="宋体" panose="02010600030101010101" pitchFamily="2" charset="-122"/>
                <a:cs typeface="Times New Roman" panose="02020603050405020304" charset="0"/>
              </a:rPr>
              <a:t>	           </a:t>
            </a:r>
            <a:r>
              <a:rPr lang="en-US" sz="2800" b="1">
                <a:solidFill>
                  <a:schemeClr val="tx1"/>
                </a:solidFill>
                <a:latin typeface="Calibri" panose="020F0502020204030204" charset="0"/>
                <a:ea typeface="宋体" panose="02010600030101010101" pitchFamily="2" charset="-122"/>
                <a:cs typeface="Times New Roman" panose="02020603050405020304" charset="0"/>
              </a:rPr>
              <a:t> B</a:t>
            </a:r>
            <a:r>
              <a:rPr lang="zh-CN" sz="2800" b="1">
                <a:solidFill>
                  <a:schemeClr val="tx1"/>
                </a:solidFill>
                <a:ea typeface="宋体" panose="02010600030101010101" pitchFamily="2" charset="-122"/>
              </a:rPr>
              <a:t>．积极利用外资和先进技术</a:t>
            </a:r>
            <a:endParaRPr lang="en-US" sz="2800" b="1">
              <a:solidFill>
                <a:srgbClr val="FF0000"/>
              </a:solidFill>
              <a:latin typeface="Calibri" panose="020F0502020204030204" charset="0"/>
              <a:ea typeface="宋体" panose="02010600030101010101" pitchFamily="2" charset="-122"/>
              <a:cs typeface="Times New Roman" panose="02020603050405020304" charset="0"/>
            </a:endParaRPr>
          </a:p>
          <a:p>
            <a:pPr indent="0"/>
            <a:r>
              <a:rPr lang="en-US" sz="2800" b="1">
                <a:solidFill>
                  <a:srgbClr val="000000"/>
                </a:solidFill>
                <a:latin typeface="Calibri" panose="020F0502020204030204" charset="0"/>
                <a:ea typeface="宋体" panose="02010600030101010101" pitchFamily="2" charset="-122"/>
                <a:cs typeface="Times New Roman" panose="02020603050405020304" charset="0"/>
              </a:rPr>
              <a:t>C</a:t>
            </a:r>
            <a:r>
              <a:rPr lang="zh-CN" sz="2800" b="1">
                <a:solidFill>
                  <a:srgbClr val="000000"/>
                </a:solidFill>
                <a:ea typeface="宋体" panose="02010600030101010101" pitchFamily="2" charset="-122"/>
              </a:rPr>
              <a:t>．建立市场经济体制</a:t>
            </a:r>
            <a:r>
              <a:rPr lang="en-US" sz="2800" b="1">
                <a:solidFill>
                  <a:srgbClr val="000000"/>
                </a:solidFill>
                <a:latin typeface="Calibri" panose="020F0502020204030204" charset="0"/>
                <a:ea typeface="宋体" panose="02010600030101010101" pitchFamily="2" charset="-122"/>
                <a:cs typeface="Times New Roman" panose="02020603050405020304" charset="0"/>
              </a:rPr>
              <a:t>	            D</a:t>
            </a:r>
            <a:r>
              <a:rPr lang="zh-CN" sz="2800" b="1">
                <a:solidFill>
                  <a:srgbClr val="000000"/>
                </a:solidFill>
                <a:ea typeface="宋体" panose="02010600030101010101" pitchFamily="2" charset="-122"/>
              </a:rPr>
              <a:t>．调整优先发展重工业战略</a:t>
            </a:r>
            <a:endParaRPr lang="zh-CN" altLang="en-US" sz="2800" b="1"/>
          </a:p>
        </p:txBody>
      </p:sp>
      <p:sp>
        <p:nvSpPr>
          <p:cNvPr id="4" name="矩形 3"/>
          <p:cNvSpPr/>
          <p:nvPr/>
        </p:nvSpPr>
        <p:spPr>
          <a:xfrm>
            <a:off x="2452053" y="2797810"/>
            <a:ext cx="678180" cy="922020"/>
          </a:xfrm>
          <a:prstGeom prst="rect">
            <a:avLst/>
          </a:prstGeom>
          <a:noFill/>
          <a:ln>
            <a:noFill/>
          </a:ln>
        </p:spPr>
        <p:txBody>
          <a:bodyPr wrap="none" rtlCol="0" anchor="t">
            <a:spAutoFit/>
          </a:bodyPr>
          <a:p>
            <a:pPr algn="ctr"/>
            <a:r>
              <a:rPr lang="en-US" altLang="zh-CN" sz="5400" b="1">
                <a:solidFill>
                  <a:srgbClr val="FF0000"/>
                </a:solidFill>
                <a:effectLst>
                  <a:outerShdw blurRad="38100" dist="19050" dir="2700000" algn="tl" rotWithShape="0">
                    <a:schemeClr val="dk1">
                      <a:alpha val="40000"/>
                    </a:schemeClr>
                  </a:outerShdw>
                </a:effectLst>
                <a:ea typeface="宋体" panose="02010600030101010101" pitchFamily="2" charset="-122"/>
                <a:cs typeface="Times New Roman" panose="02020603050405020304" charset="0"/>
              </a:rPr>
              <a:t>B</a:t>
            </a:r>
            <a:endParaRPr lang="en-US" altLang="zh-CN" sz="5400" b="1">
              <a:solidFill>
                <a:srgbClr val="FF0000"/>
              </a:solidFill>
              <a:effectLst>
                <a:outerShdw blurRad="38100" dist="19050" dir="2700000" algn="tl" rotWithShape="0">
                  <a:schemeClr val="dk1">
                    <a:alpha val="40000"/>
                  </a:schemeClr>
                </a:outerShdw>
              </a:effectLst>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523836" y="2800030"/>
            <a:ext cx="10819949" cy="2245360"/>
          </a:xfrm>
          <a:prstGeom prst="rect">
            <a:avLst/>
          </a:prstGeom>
          <a:noFill/>
          <a:ln w="9525" cap="flat" cmpd="sng">
            <a:solidFill>
              <a:srgbClr val="FF0000"/>
            </a:solidFill>
            <a:prstDash val="solid"/>
            <a:miter/>
            <a:headEnd type="none" w="med" len="med"/>
            <a:tailEnd type="none" w="med" len="med"/>
          </a:ln>
        </p:spPr>
        <p:txBody>
          <a:bodyPr anchor="ctr">
            <a:spAutoFit/>
          </a:bodyPr>
          <a:lstStyle/>
          <a:p>
            <a:pPr indent="266700" eaLnBrk="0" hangingPunct="0"/>
            <a:r>
              <a:rPr lang="en-US" altLang="zh-CN" sz="2800" b="1" dirty="0">
                <a:latin typeface="楷体_GB2312" panose="02010609030101010101" charset="-122"/>
                <a:ea typeface="楷体_GB2312" panose="02010609030101010101" charset="-122"/>
                <a:cs typeface="楷体_GB2312" panose="02010609030101010101" charset="-122"/>
              </a:rPr>
              <a:t>  </a:t>
            </a:r>
            <a:r>
              <a:rPr lang="zh-CN" altLang="en-US" sz="2800" b="1" dirty="0">
                <a:latin typeface="楷体_GB2312" panose="02010609030101010101" charset="-122"/>
                <a:ea typeface="楷体_GB2312" panose="02010609030101010101" charset="-122"/>
                <a:cs typeface="楷体_GB2312" panose="02010609030101010101" charset="-122"/>
              </a:rPr>
              <a:t>乡镇企业的蓬勃兴起，是农村改革引出的最积极的成果。</a:t>
            </a:r>
            <a:r>
              <a:rPr lang="zh-CN" altLang="en-US" sz="2800" b="1" dirty="0">
                <a:solidFill>
                  <a:srgbClr val="FF0000"/>
                </a:solidFill>
                <a:latin typeface="楷体_GB2312" panose="02010609030101010101" charset="-122"/>
                <a:ea typeface="楷体_GB2312" panose="02010609030101010101" charset="-122"/>
                <a:cs typeface="楷体_GB2312" panose="02010609030101010101" charset="-122"/>
              </a:rPr>
              <a:t>乡镇企业原叫社队企业，</a:t>
            </a:r>
            <a:r>
              <a:rPr lang="zh-CN" altLang="en-US" sz="2800" b="1" dirty="0">
                <a:latin typeface="楷体_GB2312" panose="02010609030101010101" charset="-122"/>
                <a:ea typeface="楷体_GB2312" panose="02010609030101010101" charset="-122"/>
                <a:cs typeface="楷体_GB2312" panose="02010609030101010101" charset="-122"/>
              </a:rPr>
              <a:t>作为农村早期分工的产产物，是在计划经济的夹缝中生长出来的，在一定程度上成为对城乡分割、限制农民进城的一种补偿。</a:t>
            </a:r>
            <a:endParaRPr lang="zh-CN" altLang="en-US" sz="2800" b="1" dirty="0">
              <a:latin typeface="楷体_GB2312" panose="02010609030101010101" charset="-122"/>
              <a:ea typeface="楷体_GB2312" panose="02010609030101010101" charset="-122"/>
              <a:cs typeface="楷体_GB2312" panose="02010609030101010101" charset="-122"/>
            </a:endParaRPr>
          </a:p>
          <a:p>
            <a:pPr indent="266700" eaLnBrk="0" hangingPunct="0"/>
            <a:r>
              <a:rPr lang="zh-CN" altLang="zh-CN" sz="2800" b="1" dirty="0">
                <a:latin typeface="楷体_GB2312" panose="02010609030101010101" charset="-122"/>
                <a:ea typeface="楷体_GB2312" panose="02010609030101010101" charset="-122"/>
                <a:cs typeface="楷体_GB2312" panose="02010609030101010101" charset="-122"/>
              </a:rPr>
              <a:t>——</a:t>
            </a:r>
            <a:r>
              <a:rPr lang="zh-CN" altLang="en-US" sz="2800" b="1" dirty="0">
                <a:latin typeface="楷体_GB2312" panose="02010609030101010101" charset="-122"/>
                <a:ea typeface="楷体_GB2312" panose="02010609030101010101" charset="-122"/>
                <a:cs typeface="楷体_GB2312" panose="02010609030101010101" charset="-122"/>
              </a:rPr>
              <a:t>萧冬连</a:t>
            </a:r>
            <a:r>
              <a:rPr lang="zh-CN" altLang="zh-CN" sz="2800" b="1" dirty="0">
                <a:latin typeface="楷体_GB2312" panose="02010609030101010101" charset="-122"/>
                <a:ea typeface="楷体_GB2312" panose="02010609030101010101" charset="-122"/>
                <a:cs typeface="楷体_GB2312" panose="02010609030101010101" charset="-122"/>
              </a:rPr>
              <a:t>《</a:t>
            </a:r>
            <a:r>
              <a:rPr lang="zh-CN" altLang="en-US" sz="2800" b="1" dirty="0">
                <a:latin typeface="楷体_GB2312" panose="02010609030101010101" charset="-122"/>
                <a:ea typeface="楷体_GB2312" panose="02010609030101010101" charset="-122"/>
                <a:cs typeface="楷体_GB2312" panose="02010609030101010101" charset="-122"/>
              </a:rPr>
              <a:t>探路之役：</a:t>
            </a:r>
            <a:r>
              <a:rPr lang="zh-CN" altLang="zh-CN" sz="2800" b="1" dirty="0">
                <a:latin typeface="楷体_GB2312" panose="02010609030101010101" charset="-122"/>
                <a:ea typeface="楷体_GB2312" panose="02010609030101010101" charset="-122"/>
                <a:cs typeface="楷体_GB2312" panose="02010609030101010101" charset="-122"/>
              </a:rPr>
              <a:t>1978—1992</a:t>
            </a:r>
            <a:r>
              <a:rPr lang="zh-CN" altLang="en-US" sz="2800" b="1" dirty="0">
                <a:latin typeface="楷体_GB2312" panose="02010609030101010101" charset="-122"/>
                <a:ea typeface="楷体_GB2312" panose="02010609030101010101" charset="-122"/>
                <a:cs typeface="楷体_GB2312" panose="02010609030101010101" charset="-122"/>
              </a:rPr>
              <a:t>年的中国经济改革</a:t>
            </a:r>
            <a:r>
              <a:rPr lang="zh-CN" altLang="zh-CN" sz="2800" b="1" dirty="0">
                <a:latin typeface="楷体_GB2312" panose="02010609030101010101" charset="-122"/>
                <a:ea typeface="楷体_GB2312" panose="02010609030101010101" charset="-122"/>
                <a:cs typeface="楷体_GB2312" panose="02010609030101010101" charset="-122"/>
              </a:rPr>
              <a:t>》 P120</a:t>
            </a:r>
            <a:endParaRPr lang="zh-CN" altLang="zh-CN" sz="2800" b="1" dirty="0">
              <a:latin typeface="楷体_GB2312" panose="02010609030101010101" charset="-122"/>
              <a:ea typeface="楷体_GB2312" panose="02010609030101010101" charset="-122"/>
              <a:cs typeface="楷体_GB2312" panose="02010609030101010101" charset="-122"/>
            </a:endParaRPr>
          </a:p>
        </p:txBody>
      </p:sp>
      <p:sp>
        <p:nvSpPr>
          <p:cNvPr id="3" name="Rectangle 1"/>
          <p:cNvSpPr>
            <a:spLocks noChangeArrowheads="1"/>
          </p:cNvSpPr>
          <p:nvPr/>
        </p:nvSpPr>
        <p:spPr bwMode="auto">
          <a:xfrm>
            <a:off x="309522" y="143457"/>
            <a:ext cx="3041015" cy="583565"/>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（二）路经选择</a:t>
            </a:r>
            <a:endParaRPr kumimoji="0" lang="zh-CN" altLang="en-US" sz="32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4" name="Rectangle 2"/>
          <p:cNvSpPr>
            <a:spLocks noChangeArrowheads="1"/>
          </p:cNvSpPr>
          <p:nvPr/>
        </p:nvSpPr>
        <p:spPr bwMode="auto">
          <a:xfrm>
            <a:off x="639064" y="1000733"/>
            <a:ext cx="2150745" cy="52197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dirty="0" smtClean="0">
                <a:ln>
                  <a:noFill/>
                </a:ln>
                <a:solidFill>
                  <a:srgbClr val="FF0000"/>
                </a:solidFill>
                <a:effectLst/>
                <a:latin typeface="Calibri" panose="020F0502020204030204" charset="0"/>
                <a:ea typeface="宋体" panose="02010600030101010101" pitchFamily="2" charset="-122"/>
                <a:cs typeface="Times New Roman" panose="02020603050405020304" charset="0"/>
              </a:rPr>
              <a:t>1</a:t>
            </a:r>
            <a:r>
              <a:rPr kumimoji="0" lang="zh-CN" altLang="en-US" sz="2800" b="1" i="0" u="none" strike="noStrike" cap="none" normalizeH="0" baseline="0" dirty="0" smtClean="0">
                <a:ln>
                  <a:noFill/>
                </a:ln>
                <a:solidFill>
                  <a:srgbClr val="FF0000"/>
                </a:solidFill>
                <a:effectLst/>
                <a:latin typeface="Calibri" panose="020F0502020204030204" charset="0"/>
                <a:ea typeface="宋体" panose="02010600030101010101" pitchFamily="2" charset="-122"/>
                <a:cs typeface="Times New Roman" panose="02020603050405020304" charset="0"/>
              </a:rPr>
              <a:t>、对内改革</a:t>
            </a:r>
            <a:endParaRPr kumimoji="0" lang="zh-CN" altLang="en-US"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5" name="Rectangle 3"/>
          <p:cNvSpPr>
            <a:spLocks noChangeArrowheads="1"/>
          </p:cNvSpPr>
          <p:nvPr/>
        </p:nvSpPr>
        <p:spPr bwMode="auto">
          <a:xfrm>
            <a:off x="380960" y="1977711"/>
            <a:ext cx="8228330" cy="52197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a:t>
            </a:r>
            <a:r>
              <a:rPr kumimoji="0" lang="en-US" altLang="zh-CN"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1</a:t>
            </a:r>
            <a:r>
              <a:rPr kumimoji="0" lang="zh-CN" altLang="en-US"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a:t>
            </a:r>
            <a:r>
              <a:rPr kumimoji="0" lang="zh-CN"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解放农村：从人民公社到“家联”和乡镇企业</a:t>
            </a:r>
            <a:endParaRPr kumimoji="0" lang="zh-CN" sz="2800" b="1" i="0" u="none" strike="noStrike" cap="none" normalizeH="0" baseline="0" dirty="0" smtClean="0">
              <a:ln>
                <a:noFill/>
              </a:ln>
              <a:solidFill>
                <a:srgbClr val="0000CC"/>
              </a:solidFill>
              <a:effectLst/>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380959" y="2786763"/>
            <a:ext cx="11333202" cy="2245360"/>
          </a:xfrm>
          <a:prstGeom prst="rect">
            <a:avLst/>
          </a:prstGeom>
          <a:noFill/>
          <a:ln w="9525">
            <a:solidFill>
              <a:srgbClr val="FF0000"/>
            </a:solidFill>
            <a:miter lim="800000"/>
          </a:ln>
          <a:effectLst/>
        </p:spPr>
        <p:txBody>
          <a:bodyPr vert="horz" wrap="square" lIns="91440" tIns="45720" rIns="91440" bIns="45720" numCol="1" anchor="ctr" anchorCtr="0" compatLnSpc="1">
            <a:spAutoFit/>
          </a:bodyPr>
          <a:lstStyle/>
          <a:p>
            <a:pPr marL="0" marR="0" lvl="0" indent="266700"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 </a:t>
            </a:r>
            <a:r>
              <a:rPr kumimoji="0" lang="en-US" altLang="zh-CN"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10</a:t>
            </a:r>
            <a:r>
              <a:rPr kumimoji="0" lang="zh-CN" altLang="en-US"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年改革最重要的</a:t>
            </a:r>
            <a:r>
              <a:rPr kumimoji="0" lang="zh-CN" altLang="en-US" sz="2800" b="1" i="0" u="none" strike="noStrike" cap="none" normalizeH="0" baseline="0" dirty="0" smtClean="0">
                <a:ln>
                  <a:noFill/>
                </a:ln>
                <a:solidFill>
                  <a:srgbClr val="FF0000"/>
                </a:solidFill>
                <a:effectLst/>
                <a:latin typeface="楷体" panose="02010609060101010101" pitchFamily="49" charset="-122"/>
                <a:ea typeface="楷体" panose="02010609060101010101" pitchFamily="49" charset="-122"/>
                <a:cs typeface="Times New Roman" panose="02020603050405020304" charset="0"/>
              </a:rPr>
              <a:t>结构性变化</a:t>
            </a:r>
            <a:r>
              <a:rPr kumimoji="0" lang="zh-CN" altLang="en-US"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，是体制外经济的迅速成长，其中最引人注目的是乡镇企业的异军突起。乡镇企业的加快发展起于</a:t>
            </a:r>
            <a:r>
              <a:rPr kumimoji="0" lang="en-US" altLang="zh-CN"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1984</a:t>
            </a:r>
            <a:r>
              <a:rPr kumimoji="0" lang="zh-CN" altLang="en-US"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年，各类乡镇企业如雨后春笋，</a:t>
            </a:r>
            <a:r>
              <a:rPr kumimoji="0" lang="en-US" altLang="zh-CN" sz="2800" b="1" i="0" u="none" strike="noStrike" cap="none" normalizeH="0" baseline="0" dirty="0" smtClean="0">
                <a:ln>
                  <a:noFill/>
                </a:ln>
                <a:solidFill>
                  <a:schemeClr val="tx1"/>
                </a:solidFill>
                <a:effectLst/>
                <a:latin typeface="Calibri" panose="020F0502020204030204"/>
                <a:ea typeface="楷体" panose="02010609060101010101" pitchFamily="49" charset="-122"/>
                <a:cs typeface="Times New Roman" panose="02020603050405020304" charset="0"/>
              </a:rPr>
              <a:t>……</a:t>
            </a:r>
            <a:r>
              <a:rPr kumimoji="0" lang="en-US" altLang="zh-CN"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1988</a:t>
            </a:r>
            <a:r>
              <a:rPr kumimoji="0" lang="zh-CN" altLang="en-US"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年，全国乡镇企业总数达到</a:t>
            </a:r>
            <a:r>
              <a:rPr kumimoji="0" lang="en-US" altLang="zh-CN"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1888.2</a:t>
            </a:r>
            <a:r>
              <a:rPr kumimoji="0" lang="zh-CN" altLang="en-US"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万个，总产值达</a:t>
            </a:r>
            <a:r>
              <a:rPr kumimoji="0" lang="en-US" altLang="zh-CN"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7017.87</a:t>
            </a:r>
            <a:r>
              <a:rPr kumimoji="0" lang="zh-CN" altLang="en-US"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亿元。</a:t>
            </a:r>
            <a:endPar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266700" defTabSz="914400" rtl="0" eaLnBrk="0" fontAlgn="base" latinLnBrk="0" hangingPunct="0">
              <a:lnSpc>
                <a:spcPct val="100000"/>
              </a:lnSpc>
              <a:spcBef>
                <a:spcPct val="0"/>
              </a:spcBef>
              <a:spcAft>
                <a:spcPct val="0"/>
              </a:spcAft>
              <a:buClrTx/>
              <a:buSzTx/>
              <a:buFontTx/>
              <a:buNone/>
            </a:pPr>
            <a:r>
              <a:rPr kumimoji="0" lang="en-US" altLang="zh-CN"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a:t>
            </a:r>
            <a:r>
              <a:rPr kumimoji="0" lang="zh-CN" altLang="en-US"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萧冬连</a:t>
            </a:r>
            <a:r>
              <a:rPr kumimoji="0" lang="en-US" altLang="zh-CN"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a:t>
            </a:r>
            <a:r>
              <a:rPr kumimoji="0" lang="zh-CN" altLang="en-US"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探路之役：</a:t>
            </a:r>
            <a:r>
              <a:rPr kumimoji="0" lang="en-US" altLang="zh-CN"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1978—1992</a:t>
            </a:r>
            <a:r>
              <a:rPr kumimoji="0" lang="zh-CN" altLang="en-US"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年的中国经济改革</a:t>
            </a:r>
            <a:r>
              <a:rPr kumimoji="0" lang="en-US" altLang="zh-CN"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 P280</a:t>
            </a:r>
            <a:endParaRPr kumimoji="0" lang="en-US" altLang="zh-CN"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 name="Rectangle 1"/>
          <p:cNvSpPr>
            <a:spLocks noChangeArrowheads="1"/>
          </p:cNvSpPr>
          <p:nvPr/>
        </p:nvSpPr>
        <p:spPr bwMode="auto">
          <a:xfrm>
            <a:off x="309522" y="143457"/>
            <a:ext cx="3041015" cy="583565"/>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（二）路经选择</a:t>
            </a:r>
            <a:endParaRPr kumimoji="0" lang="zh-CN" altLang="en-US" sz="32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4" name="Rectangle 2"/>
          <p:cNvSpPr>
            <a:spLocks noChangeArrowheads="1"/>
          </p:cNvSpPr>
          <p:nvPr/>
        </p:nvSpPr>
        <p:spPr bwMode="auto">
          <a:xfrm>
            <a:off x="639064" y="1000733"/>
            <a:ext cx="2150745" cy="52197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dirty="0" smtClean="0">
                <a:ln>
                  <a:noFill/>
                </a:ln>
                <a:solidFill>
                  <a:srgbClr val="FF0000"/>
                </a:solidFill>
                <a:effectLst/>
                <a:latin typeface="Calibri" panose="020F0502020204030204" charset="0"/>
                <a:ea typeface="宋体" panose="02010600030101010101" pitchFamily="2" charset="-122"/>
                <a:cs typeface="Times New Roman" panose="02020603050405020304" charset="0"/>
              </a:rPr>
              <a:t>1</a:t>
            </a:r>
            <a:r>
              <a:rPr kumimoji="0" lang="zh-CN" altLang="en-US" sz="2800" b="1" i="0" u="none" strike="noStrike" cap="none" normalizeH="0" baseline="0" dirty="0" smtClean="0">
                <a:ln>
                  <a:noFill/>
                </a:ln>
                <a:solidFill>
                  <a:srgbClr val="FF0000"/>
                </a:solidFill>
                <a:effectLst/>
                <a:latin typeface="Calibri" panose="020F0502020204030204" charset="0"/>
                <a:ea typeface="宋体" panose="02010600030101010101" pitchFamily="2" charset="-122"/>
                <a:cs typeface="Times New Roman" panose="02020603050405020304" charset="0"/>
              </a:rPr>
              <a:t>、对内改革</a:t>
            </a:r>
            <a:endParaRPr kumimoji="0" lang="zh-CN" altLang="en-US"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5" name="Rectangle 3"/>
          <p:cNvSpPr>
            <a:spLocks noChangeArrowheads="1"/>
          </p:cNvSpPr>
          <p:nvPr/>
        </p:nvSpPr>
        <p:spPr bwMode="auto">
          <a:xfrm>
            <a:off x="380960" y="1977711"/>
            <a:ext cx="8228330" cy="52197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a:t>
            </a:r>
            <a:r>
              <a:rPr kumimoji="0" lang="en-US" altLang="zh-CN"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1</a:t>
            </a:r>
            <a:r>
              <a:rPr kumimoji="0" lang="zh-CN" altLang="en-US"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a:t>
            </a:r>
            <a:r>
              <a:rPr kumimoji="0" lang="zh-CN"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解放农村：从人民公社到“家联”和乡镇企业</a:t>
            </a:r>
            <a:endParaRPr kumimoji="0" lang="zh-CN" sz="2800" b="1" i="0" u="none" strike="noStrike" cap="none" normalizeH="0" baseline="0" dirty="0" smtClean="0">
              <a:ln>
                <a:noFill/>
              </a:ln>
              <a:solidFill>
                <a:srgbClr val="0000CC"/>
              </a:solidFill>
              <a:effectLst/>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595275" y="2214554"/>
          <a:ext cx="10144125" cy="1645920"/>
        </p:xfrm>
        <a:graphic>
          <a:graphicData uri="http://schemas.openxmlformats.org/drawingml/2006/table">
            <a:tbl>
              <a:tblPr/>
              <a:tblGrid>
                <a:gridCol w="1508125"/>
                <a:gridCol w="1508125"/>
                <a:gridCol w="1508125"/>
                <a:gridCol w="1508125"/>
                <a:gridCol w="1809115"/>
                <a:gridCol w="2302510"/>
              </a:tblGrid>
              <a:tr h="288290">
                <a:tc>
                  <a:txBody>
                    <a:bodyPr/>
                    <a:lstStyle/>
                    <a:p>
                      <a:pPr algn="ctr">
                        <a:lnSpc>
                          <a:spcPct val="150000"/>
                        </a:lnSpc>
                        <a:spcAft>
                          <a:spcPts val="0"/>
                        </a:spcAft>
                      </a:pPr>
                      <a:r>
                        <a:rPr lang="zh-CN" sz="2400" kern="100">
                          <a:latin typeface="Times New Roman" panose="02020603050405020304"/>
                          <a:ea typeface="宋体" panose="02010600030101010101" pitchFamily="2" charset="-122"/>
                          <a:cs typeface="Times New Roman" panose="02020603050405020304"/>
                        </a:rPr>
                        <a:t>年份</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400" kern="100">
                          <a:latin typeface="Times New Roman" panose="02020603050405020304"/>
                          <a:ea typeface="宋体" panose="02010600030101010101" pitchFamily="2" charset="-122"/>
                          <a:cs typeface="Times New Roman" panose="02020603050405020304"/>
                        </a:rPr>
                        <a:t>农业</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400" kern="100">
                          <a:latin typeface="Times New Roman" panose="02020603050405020304"/>
                          <a:ea typeface="宋体" panose="02010600030101010101" pitchFamily="2" charset="-122"/>
                          <a:cs typeface="Times New Roman" panose="02020603050405020304"/>
                        </a:rPr>
                        <a:t>工业</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400" kern="100">
                          <a:latin typeface="Times New Roman" panose="02020603050405020304"/>
                          <a:ea typeface="宋体" panose="02010600030101010101" pitchFamily="2" charset="-122"/>
                          <a:cs typeface="Times New Roman" panose="02020603050405020304"/>
                        </a:rPr>
                        <a:t>建筑业</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400" kern="100">
                          <a:latin typeface="Times New Roman" panose="02020603050405020304"/>
                          <a:ea typeface="宋体" panose="02010600030101010101" pitchFamily="2" charset="-122"/>
                          <a:cs typeface="Times New Roman" panose="02020603050405020304"/>
                        </a:rPr>
                        <a:t>交通运输业</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400" kern="100">
                          <a:latin typeface="Times New Roman" panose="02020603050405020304"/>
                          <a:ea typeface="宋体" panose="02010600030101010101" pitchFamily="2" charset="-122"/>
                          <a:cs typeface="Times New Roman" panose="02020603050405020304"/>
                        </a:rPr>
                        <a:t>商、饮、服务业</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940">
                <a:tc>
                  <a:txBody>
                    <a:bodyPr/>
                    <a:lstStyle/>
                    <a:p>
                      <a:pPr algn="ctr">
                        <a:lnSpc>
                          <a:spcPct val="150000"/>
                        </a:lnSpc>
                        <a:spcAft>
                          <a:spcPts val="0"/>
                        </a:spcAft>
                      </a:pPr>
                      <a:r>
                        <a:rPr lang="en-US" sz="2400" kern="100">
                          <a:latin typeface="Times New Roman" panose="02020603050405020304"/>
                          <a:ea typeface="宋体" panose="02010600030101010101" pitchFamily="2" charset="-122"/>
                          <a:cs typeface="Times New Roman" panose="02020603050405020304"/>
                        </a:rPr>
                        <a:t>1982</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latin typeface="Times New Roman" panose="02020603050405020304"/>
                          <a:ea typeface="宋体" panose="02010600030101010101" pitchFamily="2" charset="-122"/>
                          <a:cs typeface="Times New Roman" panose="02020603050405020304"/>
                        </a:rPr>
                        <a:t>29</a:t>
                      </a:r>
                      <a:r>
                        <a:rPr lang="en-US" sz="2400" kern="100">
                          <a:latin typeface="宋体" panose="02010600030101010101" pitchFamily="2" charset="-122"/>
                          <a:ea typeface="宋体" panose="02010600030101010101" pitchFamily="2" charset="-122"/>
                          <a:cs typeface="Times New Roman" panose="02020603050405020304"/>
                        </a:rPr>
                        <a:t>.</a:t>
                      </a:r>
                      <a:r>
                        <a:rPr lang="en-US" sz="2400" kern="100">
                          <a:latin typeface="Times New Roman" panose="02020603050405020304"/>
                          <a:ea typeface="宋体" panose="02010600030101010101" pitchFamily="2" charset="-122"/>
                          <a:cs typeface="Times New Roman" panose="02020603050405020304"/>
                        </a:rPr>
                        <a:t>28</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latin typeface="Times New Roman" panose="02020603050405020304"/>
                          <a:ea typeface="宋体" panose="02010600030101010101" pitchFamily="2" charset="-122"/>
                          <a:cs typeface="Times New Roman" panose="02020603050405020304"/>
                        </a:rPr>
                        <a:t>74</a:t>
                      </a:r>
                      <a:r>
                        <a:rPr lang="en-US" sz="2400" kern="100">
                          <a:latin typeface="宋体" panose="02010600030101010101" pitchFamily="2" charset="-122"/>
                          <a:ea typeface="宋体" panose="02010600030101010101" pitchFamily="2" charset="-122"/>
                          <a:cs typeface="Times New Roman" panose="02020603050405020304"/>
                        </a:rPr>
                        <a:t>.</a:t>
                      </a:r>
                      <a:r>
                        <a:rPr lang="en-US" sz="2400" kern="100">
                          <a:latin typeface="Times New Roman" panose="02020603050405020304"/>
                          <a:ea typeface="宋体" panose="02010600030101010101" pitchFamily="2" charset="-122"/>
                          <a:cs typeface="Times New Roman" panose="02020603050405020304"/>
                        </a:rPr>
                        <a:t>92</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latin typeface="Times New Roman" panose="02020603050405020304"/>
                          <a:ea typeface="宋体" panose="02010600030101010101" pitchFamily="2" charset="-122"/>
                          <a:cs typeface="Times New Roman" panose="02020603050405020304"/>
                        </a:rPr>
                        <a:t>5</a:t>
                      </a:r>
                      <a:r>
                        <a:rPr lang="en-US" sz="2400" kern="100">
                          <a:latin typeface="宋体" panose="02010600030101010101" pitchFamily="2" charset="-122"/>
                          <a:ea typeface="宋体" panose="02010600030101010101" pitchFamily="2" charset="-122"/>
                          <a:cs typeface="Times New Roman" panose="02020603050405020304"/>
                        </a:rPr>
                        <a:t>.</a:t>
                      </a:r>
                      <a:r>
                        <a:rPr lang="en-US" sz="2400" kern="100">
                          <a:latin typeface="Times New Roman" panose="02020603050405020304"/>
                          <a:ea typeface="宋体" panose="02010600030101010101" pitchFamily="2" charset="-122"/>
                          <a:cs typeface="Times New Roman" panose="02020603050405020304"/>
                        </a:rPr>
                        <a:t>38</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latin typeface="Times New Roman" panose="02020603050405020304"/>
                          <a:ea typeface="宋体" panose="02010600030101010101" pitchFamily="2" charset="-122"/>
                          <a:cs typeface="Times New Roman" panose="02020603050405020304"/>
                        </a:rPr>
                        <a:t>9</a:t>
                      </a:r>
                      <a:r>
                        <a:rPr lang="en-US" sz="2400" kern="100">
                          <a:latin typeface="宋体" panose="02010600030101010101" pitchFamily="2" charset="-122"/>
                          <a:ea typeface="宋体" panose="02010600030101010101" pitchFamily="2" charset="-122"/>
                          <a:cs typeface="Times New Roman" panose="02020603050405020304"/>
                        </a:rPr>
                        <a:t>.</a:t>
                      </a:r>
                      <a:r>
                        <a:rPr lang="en-US" sz="2400" kern="100">
                          <a:latin typeface="Times New Roman" panose="02020603050405020304"/>
                          <a:ea typeface="宋体" panose="02010600030101010101" pitchFamily="2" charset="-122"/>
                          <a:cs typeface="Times New Roman" panose="02020603050405020304"/>
                        </a:rPr>
                        <a:t>58</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latin typeface="Times New Roman" panose="02020603050405020304"/>
                          <a:ea typeface="宋体" panose="02010600030101010101" pitchFamily="2" charset="-122"/>
                          <a:cs typeface="Times New Roman" panose="02020603050405020304"/>
                        </a:rPr>
                        <a:t>17</a:t>
                      </a:r>
                      <a:r>
                        <a:rPr lang="en-US" sz="2400" kern="100">
                          <a:latin typeface="宋体" panose="02010600030101010101" pitchFamily="2" charset="-122"/>
                          <a:ea typeface="宋体" panose="02010600030101010101" pitchFamily="2" charset="-122"/>
                          <a:cs typeface="Times New Roman" panose="02020603050405020304"/>
                        </a:rPr>
                        <a:t>.</a:t>
                      </a:r>
                      <a:r>
                        <a:rPr lang="en-US" sz="2400" kern="100">
                          <a:latin typeface="Times New Roman" panose="02020603050405020304"/>
                          <a:ea typeface="宋体" panose="02010600030101010101" pitchFamily="2" charset="-122"/>
                          <a:cs typeface="Times New Roman" panose="02020603050405020304"/>
                        </a:rPr>
                        <a:t>01</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90">
                <a:tc>
                  <a:txBody>
                    <a:bodyPr/>
                    <a:lstStyle/>
                    <a:p>
                      <a:pPr algn="ctr">
                        <a:lnSpc>
                          <a:spcPct val="150000"/>
                        </a:lnSpc>
                        <a:spcAft>
                          <a:spcPts val="0"/>
                        </a:spcAft>
                      </a:pPr>
                      <a:r>
                        <a:rPr lang="en-US" sz="2400" kern="100">
                          <a:latin typeface="Times New Roman" panose="02020603050405020304"/>
                          <a:ea typeface="宋体" panose="02010600030101010101" pitchFamily="2" charset="-122"/>
                          <a:cs typeface="Times New Roman" panose="02020603050405020304"/>
                        </a:rPr>
                        <a:t>1988</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latin typeface="Times New Roman" panose="02020603050405020304"/>
                          <a:ea typeface="宋体" panose="02010600030101010101" pitchFamily="2" charset="-122"/>
                          <a:cs typeface="Times New Roman" panose="02020603050405020304"/>
                        </a:rPr>
                        <a:t>23</a:t>
                      </a:r>
                      <a:r>
                        <a:rPr lang="en-US" sz="2400" kern="100">
                          <a:latin typeface="宋体" panose="02010600030101010101" pitchFamily="2" charset="-122"/>
                          <a:ea typeface="宋体" panose="02010600030101010101" pitchFamily="2" charset="-122"/>
                          <a:cs typeface="Times New Roman" panose="02020603050405020304"/>
                        </a:rPr>
                        <a:t>.</a:t>
                      </a:r>
                      <a:r>
                        <a:rPr lang="en-US" sz="2400" kern="100">
                          <a:latin typeface="Times New Roman" panose="02020603050405020304"/>
                          <a:ea typeface="宋体" panose="02010600030101010101" pitchFamily="2" charset="-122"/>
                          <a:cs typeface="Times New Roman" panose="02020603050405020304"/>
                        </a:rPr>
                        <a:t>28</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latin typeface="Times New Roman" panose="02020603050405020304"/>
                          <a:ea typeface="宋体" panose="02010600030101010101" pitchFamily="2" charset="-122"/>
                          <a:cs typeface="Times New Roman" panose="02020603050405020304"/>
                        </a:rPr>
                        <a:t>773</a:t>
                      </a:r>
                      <a:r>
                        <a:rPr lang="en-US" sz="2400" kern="100">
                          <a:latin typeface="宋体" panose="02010600030101010101" pitchFamily="2" charset="-122"/>
                          <a:ea typeface="宋体" panose="02010600030101010101" pitchFamily="2" charset="-122"/>
                          <a:cs typeface="Times New Roman" panose="02020603050405020304"/>
                        </a:rPr>
                        <a:t>.</a:t>
                      </a:r>
                      <a:r>
                        <a:rPr lang="en-US" sz="2400" kern="100">
                          <a:latin typeface="Times New Roman" panose="02020603050405020304"/>
                          <a:ea typeface="宋体" panose="02010600030101010101" pitchFamily="2" charset="-122"/>
                          <a:cs typeface="Times New Roman" panose="02020603050405020304"/>
                        </a:rPr>
                        <a:t>52</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latin typeface="Times New Roman" panose="02020603050405020304"/>
                          <a:ea typeface="宋体" panose="02010600030101010101" pitchFamily="2" charset="-122"/>
                          <a:cs typeface="Times New Roman" panose="02020603050405020304"/>
                        </a:rPr>
                        <a:t>95</a:t>
                      </a:r>
                      <a:r>
                        <a:rPr lang="en-US" sz="2400" kern="100">
                          <a:latin typeface="宋体" panose="02010600030101010101" pitchFamily="2" charset="-122"/>
                          <a:ea typeface="宋体" panose="02010600030101010101" pitchFamily="2" charset="-122"/>
                          <a:cs typeface="Times New Roman" panose="02020603050405020304"/>
                        </a:rPr>
                        <a:t>.</a:t>
                      </a:r>
                      <a:r>
                        <a:rPr lang="en-US" sz="2400" kern="100">
                          <a:latin typeface="Times New Roman" panose="02020603050405020304"/>
                          <a:ea typeface="宋体" panose="02010600030101010101" pitchFamily="2" charset="-122"/>
                          <a:cs typeface="Times New Roman" panose="02020603050405020304"/>
                        </a:rPr>
                        <a:t>58</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latin typeface="Times New Roman" panose="02020603050405020304"/>
                          <a:ea typeface="宋体" panose="02010600030101010101" pitchFamily="2" charset="-122"/>
                          <a:cs typeface="Times New Roman" panose="02020603050405020304"/>
                        </a:rPr>
                        <a:t>372</a:t>
                      </a:r>
                      <a:r>
                        <a:rPr lang="en-US" sz="2400" kern="100">
                          <a:latin typeface="宋体" panose="02010600030101010101" pitchFamily="2" charset="-122"/>
                          <a:ea typeface="宋体" panose="02010600030101010101" pitchFamily="2" charset="-122"/>
                          <a:cs typeface="Times New Roman" panose="02020603050405020304"/>
                        </a:rPr>
                        <a:t>.</a:t>
                      </a:r>
                      <a:r>
                        <a:rPr lang="en-US" sz="2400" kern="100">
                          <a:latin typeface="Times New Roman" panose="02020603050405020304"/>
                          <a:ea typeface="宋体" panose="02010600030101010101" pitchFamily="2" charset="-122"/>
                          <a:cs typeface="Times New Roman" panose="02020603050405020304"/>
                        </a:rPr>
                        <a:t>55</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dirty="0">
                          <a:latin typeface="Times New Roman" panose="02020603050405020304"/>
                          <a:ea typeface="宋体" panose="02010600030101010101" pitchFamily="2" charset="-122"/>
                          <a:cs typeface="Times New Roman" panose="02020603050405020304"/>
                        </a:rPr>
                        <a:t>623</a:t>
                      </a:r>
                      <a:r>
                        <a:rPr lang="en-US" sz="2400" kern="100" dirty="0">
                          <a:latin typeface="宋体" panose="02010600030101010101" pitchFamily="2" charset="-122"/>
                          <a:ea typeface="宋体" panose="02010600030101010101" pitchFamily="2" charset="-122"/>
                          <a:cs typeface="Times New Roman" panose="02020603050405020304"/>
                        </a:rPr>
                        <a:t>.</a:t>
                      </a:r>
                      <a:r>
                        <a:rPr lang="en-US" sz="2400" kern="100" dirty="0">
                          <a:latin typeface="Times New Roman" panose="02020603050405020304"/>
                          <a:ea typeface="宋体" panose="02010600030101010101" pitchFamily="2" charset="-122"/>
                          <a:cs typeface="Times New Roman" panose="02020603050405020304"/>
                        </a:rPr>
                        <a:t>23</a:t>
                      </a:r>
                      <a:endParaRPr lang="zh-CN" sz="2400"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1"/>
          <p:cNvSpPr>
            <a:spLocks noChangeArrowheads="1"/>
          </p:cNvSpPr>
          <p:nvPr/>
        </p:nvSpPr>
        <p:spPr bwMode="auto">
          <a:xfrm>
            <a:off x="452398" y="857718"/>
            <a:ext cx="10833135" cy="95313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l"/>
              </a:tabLst>
            </a:pPr>
            <a:r>
              <a:rPr kumimoji="0" lang="zh-CN" altLang="en-US" sz="2800" b="1"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a:t>
            </a:r>
            <a:r>
              <a:rPr kumimoji="0" lang="en-US" altLang="zh-CN" sz="2800" b="1"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2018·</a:t>
            </a:r>
            <a:r>
              <a:rPr kumimoji="0" lang="zh-CN" altLang="en-US" sz="28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新课标全国</a:t>
            </a:r>
            <a:r>
              <a:rPr kumimoji="0" lang="en-US" altLang="zh-CN" sz="2800" b="1" i="0" u="none" strike="noStrike" cap="none" normalizeH="0" baseline="0" dirty="0" smtClean="0">
                <a:ln>
                  <a:noFill/>
                </a:ln>
                <a:solidFill>
                  <a:srgbClr val="FF0000"/>
                </a:solidFill>
                <a:effectLst/>
                <a:latin typeface="宋体" panose="02010600030101010101" pitchFamily="2" charset="-122"/>
                <a:ea typeface="宋体" panose="02010600030101010101" pitchFamily="2" charset="-122"/>
                <a:cs typeface="Times New Roman" panose="02020603050405020304" charset="0"/>
              </a:rPr>
              <a:t>Ⅲ</a:t>
            </a:r>
            <a:r>
              <a:rPr kumimoji="0" lang="zh-CN" altLang="en-US" sz="28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卷高考</a:t>
            </a:r>
            <a:r>
              <a:rPr kumimoji="0" lang="en-US" altLang="zh-CN" sz="2800" b="1"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·31</a:t>
            </a:r>
            <a:r>
              <a:rPr kumimoji="0" lang="zh-CN" altLang="en-US" sz="2800" b="1"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a:t>
            </a:r>
            <a:endPar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Lst>
            </a:pPr>
            <a:r>
              <a:rPr kumimoji="0" lang="zh-CN" altLang="en-US" sz="2800" b="1"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表</a:t>
            </a:r>
            <a:r>
              <a:rPr kumimoji="0" lang="en-US" altLang="zh-CN" sz="2800" b="1"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2  </a:t>
            </a:r>
            <a:r>
              <a:rPr kumimoji="0" lang="zh-CN" altLang="en-US" sz="2800" b="1"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中国乡镇企业行业分布表（单位：万个）</a:t>
            </a:r>
            <a:endPar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4" name="矩形 3"/>
          <p:cNvSpPr/>
          <p:nvPr/>
        </p:nvSpPr>
        <p:spPr>
          <a:xfrm>
            <a:off x="595273" y="4187145"/>
            <a:ext cx="11190326" cy="1383665"/>
          </a:xfrm>
          <a:prstGeom prst="rect">
            <a:avLst/>
          </a:prstGeom>
        </p:spPr>
        <p:txBody>
          <a:bodyPr wrap="square">
            <a:spAutoFit/>
          </a:bodyPr>
          <a:lstStyle/>
          <a:p>
            <a:pPr lvl="0" eaLnBrk="0" fontAlgn="base" hangingPunct="0">
              <a:spcBef>
                <a:spcPct val="0"/>
              </a:spcBef>
              <a:spcAft>
                <a:spcPct val="0"/>
              </a:spcAft>
              <a:tabLst>
                <a:tab pos="2628900" algn="l"/>
              </a:tabLst>
            </a:pPr>
            <a:r>
              <a:rPr lang="zh-CN" altLang="en-US" sz="2800" b="1" dirty="0" smtClean="0">
                <a:latin typeface="Times New Roman" panose="02020603050405020304" charset="0"/>
                <a:ea typeface="宋体" panose="02010600030101010101" pitchFamily="2" charset="-122"/>
                <a:cs typeface="Times New Roman" panose="02020603050405020304" charset="0"/>
              </a:rPr>
              <a:t>表</a:t>
            </a:r>
            <a:r>
              <a:rPr lang="en-US" altLang="zh-CN" sz="2800" b="1" dirty="0" smtClean="0">
                <a:latin typeface="Times New Roman" panose="02020603050405020304" charset="0"/>
                <a:ea typeface="宋体" panose="02010600030101010101" pitchFamily="2" charset="-122"/>
                <a:cs typeface="Times New Roman" panose="02020603050405020304" charset="0"/>
              </a:rPr>
              <a:t>2</a:t>
            </a:r>
            <a:r>
              <a:rPr lang="zh-CN" altLang="en-US" sz="2800" b="1" dirty="0" smtClean="0">
                <a:latin typeface="Times New Roman" panose="02020603050405020304" charset="0"/>
                <a:ea typeface="宋体" panose="02010600030101010101" pitchFamily="2" charset="-122"/>
                <a:cs typeface="Times New Roman" panose="02020603050405020304" charset="0"/>
              </a:rPr>
              <a:t>中的数据变化说明，这一时期我国</a:t>
            </a:r>
            <a:r>
              <a:rPr lang="en-US" altLang="zh-CN" sz="2800" b="1" dirty="0" smtClean="0">
                <a:latin typeface="Times New Roman" panose="02020603050405020304" charset="0"/>
                <a:ea typeface="楷体" panose="02010609060101010101" pitchFamily="49" charset="-122"/>
                <a:cs typeface="Times New Roman" panose="02020603050405020304" charset="0"/>
              </a:rPr>
              <a:t>(</a:t>
            </a:r>
            <a:r>
              <a:rPr lang="zh-CN" altLang="en-US" sz="2800" b="1" dirty="0" smtClean="0">
                <a:latin typeface="楷体" panose="02010609060101010101" pitchFamily="49" charset="-122"/>
                <a:ea typeface="楷体" panose="02010609060101010101" pitchFamily="49" charset="-122"/>
                <a:cs typeface="Times New Roman" panose="02020603050405020304" charset="0"/>
              </a:rPr>
              <a:t>　　</a:t>
            </a:r>
            <a:r>
              <a:rPr lang="en-US" altLang="zh-CN" sz="2800" b="1" dirty="0" smtClean="0">
                <a:latin typeface="Times New Roman" panose="02020603050405020304" charset="0"/>
                <a:ea typeface="楷体" panose="02010609060101010101" pitchFamily="49" charset="-122"/>
                <a:cs typeface="Times New Roman" panose="02020603050405020304" charset="0"/>
              </a:rPr>
              <a:t>)</a:t>
            </a:r>
            <a:endParaRPr lang="en-US" altLang="zh-CN" sz="2800" b="1" dirty="0" smtClean="0">
              <a:latin typeface="Arial" panose="020B0604020202020204" pitchFamily="34" charset="0"/>
              <a:ea typeface="宋体" panose="02010600030101010101" pitchFamily="2" charset="-122"/>
              <a:cs typeface="宋体" panose="02010600030101010101" pitchFamily="2" charset="-122"/>
            </a:endParaRPr>
          </a:p>
          <a:p>
            <a:pPr lvl="0" eaLnBrk="0" fontAlgn="base" hangingPunct="0">
              <a:spcBef>
                <a:spcPct val="0"/>
              </a:spcBef>
              <a:spcAft>
                <a:spcPct val="0"/>
              </a:spcAft>
              <a:tabLst>
                <a:tab pos="2628900" algn="l"/>
              </a:tabLst>
            </a:pPr>
            <a:r>
              <a:rPr lang="en-US" altLang="zh-CN" sz="2800" b="1" dirty="0" smtClean="0">
                <a:solidFill>
                  <a:schemeClr val="tx1"/>
                </a:solidFill>
                <a:latin typeface="Times New Roman" panose="02020603050405020304" charset="0"/>
                <a:ea typeface="宋体" panose="02010600030101010101" pitchFamily="2" charset="-122"/>
                <a:cs typeface="Times New Roman" panose="02020603050405020304" charset="0"/>
              </a:rPr>
              <a:t>A</a:t>
            </a:r>
            <a:r>
              <a:rPr lang="zh-CN" altLang="en-US" sz="2800" b="1" dirty="0" smtClean="0">
                <a:solidFill>
                  <a:schemeClr val="tx1"/>
                </a:solidFill>
                <a:latin typeface="Times New Roman" panose="02020603050405020304" charset="0"/>
                <a:ea typeface="宋体" panose="02010600030101010101" pitchFamily="2" charset="-122"/>
                <a:cs typeface="Times New Roman" panose="02020603050405020304" charset="0"/>
              </a:rPr>
              <a:t>．农村剩余劳动力大量转移  </a:t>
            </a:r>
            <a:r>
              <a:rPr lang="zh-CN" altLang="en-US" sz="2800" b="1" dirty="0" smtClean="0">
                <a:solidFill>
                  <a:srgbClr val="FF0000"/>
                </a:solidFill>
                <a:latin typeface="Times New Roman" panose="02020603050405020304" charset="0"/>
                <a:ea typeface="宋体" panose="02010600030101010101" pitchFamily="2" charset="-122"/>
                <a:cs typeface="Times New Roman" panose="02020603050405020304" charset="0"/>
              </a:rPr>
              <a:t>    </a:t>
            </a:r>
            <a:r>
              <a:rPr lang="zh-CN" altLang="en-US" sz="2800" b="1" dirty="0" smtClean="0">
                <a:latin typeface="Times New Roman" panose="02020603050405020304" charset="0"/>
                <a:ea typeface="宋体" panose="02010600030101010101" pitchFamily="2" charset="-122"/>
                <a:cs typeface="Times New Roman" panose="02020603050405020304" charset="0"/>
              </a:rPr>
              <a:t>	     </a:t>
            </a:r>
            <a:r>
              <a:rPr lang="en-US" altLang="zh-CN" sz="2800" b="1" dirty="0" smtClean="0">
                <a:latin typeface="Times New Roman" panose="02020603050405020304" charset="0"/>
                <a:ea typeface="宋体" panose="02010600030101010101" pitchFamily="2" charset="-122"/>
                <a:cs typeface="Times New Roman" panose="02020603050405020304" charset="0"/>
              </a:rPr>
              <a:t>B</a:t>
            </a:r>
            <a:r>
              <a:rPr lang="zh-CN" altLang="en-US" sz="2800" b="1" dirty="0" smtClean="0">
                <a:latin typeface="Times New Roman" panose="02020603050405020304" charset="0"/>
                <a:ea typeface="宋体" panose="02010600030101010101" pitchFamily="2" charset="-122"/>
                <a:cs typeface="Times New Roman" panose="02020603050405020304" charset="0"/>
              </a:rPr>
              <a:t>．城乡一体化逐步实现</a:t>
            </a:r>
            <a:endParaRPr lang="zh-CN" altLang="en-US" sz="2800" b="1" dirty="0" smtClean="0">
              <a:latin typeface="Arial" panose="020B0604020202020204" pitchFamily="34" charset="0"/>
              <a:ea typeface="宋体" panose="02010600030101010101" pitchFamily="2" charset="-122"/>
              <a:cs typeface="宋体" panose="02010600030101010101" pitchFamily="2" charset="-122"/>
            </a:endParaRPr>
          </a:p>
          <a:p>
            <a:pPr lvl="0" eaLnBrk="0" fontAlgn="base" hangingPunct="0">
              <a:spcBef>
                <a:spcPct val="0"/>
              </a:spcBef>
              <a:spcAft>
                <a:spcPct val="0"/>
              </a:spcAft>
              <a:tabLst>
                <a:tab pos="2628900" algn="l"/>
              </a:tabLst>
            </a:pPr>
            <a:r>
              <a:rPr lang="en-US" altLang="zh-CN" sz="2800" b="1" dirty="0" smtClean="0">
                <a:latin typeface="Times New Roman" panose="02020603050405020304" charset="0"/>
                <a:ea typeface="宋体" panose="02010600030101010101" pitchFamily="2" charset="-122"/>
                <a:cs typeface="Times New Roman" panose="02020603050405020304" charset="0"/>
              </a:rPr>
              <a:t>C</a:t>
            </a:r>
            <a:r>
              <a:rPr lang="zh-CN" altLang="en-US" sz="2800" b="1" dirty="0" smtClean="0">
                <a:latin typeface="Times New Roman" panose="02020603050405020304" charset="0"/>
                <a:ea typeface="宋体" panose="02010600030101010101" pitchFamily="2" charset="-122"/>
                <a:cs typeface="Times New Roman" panose="02020603050405020304" charset="0"/>
              </a:rPr>
              <a:t>．社会主义市场经济体制已建立       </a:t>
            </a:r>
            <a:r>
              <a:rPr lang="en-US" altLang="zh-CN" sz="2800" b="1" dirty="0" smtClean="0">
                <a:latin typeface="Times New Roman" panose="02020603050405020304" charset="0"/>
                <a:ea typeface="宋体" panose="02010600030101010101" pitchFamily="2" charset="-122"/>
                <a:cs typeface="Times New Roman" panose="02020603050405020304" charset="0"/>
              </a:rPr>
              <a:t>D</a:t>
            </a:r>
            <a:r>
              <a:rPr lang="zh-CN" altLang="en-US" sz="2800" b="1" dirty="0" smtClean="0">
                <a:latin typeface="Times New Roman" panose="02020603050405020304" charset="0"/>
                <a:ea typeface="宋体" panose="02010600030101010101" pitchFamily="2" charset="-122"/>
                <a:cs typeface="Times New Roman" panose="02020603050405020304" charset="0"/>
              </a:rPr>
              <a:t>．工业结构趋于合理</a:t>
            </a:r>
            <a:endParaRPr lang="zh-CN" altLang="en-US" sz="2800" b="1" dirty="0" smtClean="0">
              <a:latin typeface="Arial" panose="020B0604020202020204" pitchFamily="34" charset="0"/>
              <a:ea typeface="宋体" panose="02010600030101010101" pitchFamily="2" charset="-122"/>
              <a:cs typeface="宋体" panose="02010600030101010101" pitchFamily="2" charset="-122"/>
            </a:endParaRPr>
          </a:p>
        </p:txBody>
      </p:sp>
      <p:sp>
        <p:nvSpPr>
          <p:cNvPr id="5" name="矩形 4"/>
          <p:cNvSpPr/>
          <p:nvPr/>
        </p:nvSpPr>
        <p:spPr>
          <a:xfrm>
            <a:off x="6725921" y="3999230"/>
            <a:ext cx="733425" cy="1014730"/>
          </a:xfrm>
          <a:prstGeom prst="rect">
            <a:avLst/>
          </a:prstGeom>
          <a:noFill/>
          <a:ln>
            <a:noFill/>
          </a:ln>
        </p:spPr>
        <p:txBody>
          <a:bodyPr wrap="none" rtlCol="0" anchor="t">
            <a:spAutoFit/>
          </a:bodyPr>
          <a:p>
            <a:pPr algn="ctr"/>
            <a:r>
              <a:rPr lang="en-US" altLang="zh-CN" sz="6000" b="1">
                <a:solidFill>
                  <a:srgbClr val="FF0000"/>
                </a:solidFill>
                <a:effectLst>
                  <a:outerShdw blurRad="38100" dist="19050" dir="2700000" algn="tl" rotWithShape="0">
                    <a:schemeClr val="dk1">
                      <a:alpha val="40000"/>
                    </a:schemeClr>
                  </a:outerShdw>
                </a:effectLst>
              </a:rPr>
              <a:t>A</a:t>
            </a:r>
            <a:endParaRPr lang="en-US" altLang="zh-CN" sz="6000" b="1">
              <a:solidFill>
                <a:srgbClr val="FF0000"/>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3836" y="1286306"/>
            <a:ext cx="10843953" cy="4030980"/>
          </a:xfrm>
          <a:prstGeom prst="rect">
            <a:avLst/>
          </a:prstGeom>
          <a:noFill/>
          <a:ln w="9525">
            <a:noFill/>
          </a:ln>
        </p:spPr>
        <p:txBody>
          <a:bodyPr anchor="ctr">
            <a:spAutoFit/>
          </a:bodyPr>
          <a:lstStyle/>
          <a:p>
            <a:pPr eaLnBrk="0" hangingPunct="0"/>
            <a:r>
              <a:rPr lang="zh-CN" altLang="en-US" sz="3200" b="1" dirty="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CN" altLang="zh-CN" sz="3200" b="1" dirty="0">
                <a:solidFill>
                  <a:srgbClr val="FF0000"/>
                </a:solidFill>
                <a:latin typeface="宋体" panose="02010600030101010101" pitchFamily="2" charset="-122"/>
                <a:ea typeface="宋体" panose="02010600030101010101" pitchFamily="2" charset="-122"/>
                <a:cs typeface="宋体" panose="02010600030101010101" pitchFamily="2" charset="-122"/>
              </a:rPr>
              <a:t>2019·</a:t>
            </a:r>
            <a:r>
              <a:rPr lang="zh-CN" altLang="en-US" sz="3200" b="1" dirty="0">
                <a:solidFill>
                  <a:srgbClr val="FF0000"/>
                </a:solidFill>
                <a:latin typeface="宋体" panose="02010600030101010101" pitchFamily="2" charset="-122"/>
                <a:ea typeface="宋体" panose="02010600030101010101" pitchFamily="2" charset="-122"/>
                <a:cs typeface="宋体" panose="02010600030101010101" pitchFamily="2" charset="-122"/>
              </a:rPr>
              <a:t>新课标全国</a:t>
            </a:r>
            <a:r>
              <a:rPr lang="zh-CN" altLang="zh-CN" sz="3200" b="1" dirty="0">
                <a:solidFill>
                  <a:srgbClr val="FF0000"/>
                </a:solidFill>
                <a:latin typeface="宋体" panose="02010600030101010101" pitchFamily="2" charset="-122"/>
                <a:ea typeface="宋体" panose="02010600030101010101" pitchFamily="2" charset="-122"/>
                <a:cs typeface="宋体" panose="02010600030101010101" pitchFamily="2" charset="-122"/>
              </a:rPr>
              <a:t>Ⅱ</a:t>
            </a:r>
            <a:r>
              <a:rPr lang="zh-CN" altLang="en-US" sz="3200" b="1" dirty="0">
                <a:solidFill>
                  <a:srgbClr val="FF0000"/>
                </a:solidFill>
                <a:latin typeface="宋体" panose="02010600030101010101" pitchFamily="2" charset="-122"/>
                <a:ea typeface="宋体" panose="02010600030101010101" pitchFamily="2" charset="-122"/>
                <a:cs typeface="宋体" panose="02010600030101010101" pitchFamily="2" charset="-122"/>
              </a:rPr>
              <a:t>卷高考</a:t>
            </a:r>
            <a:r>
              <a:rPr lang="zh-CN" altLang="zh-CN" sz="3200" b="1" dirty="0">
                <a:solidFill>
                  <a:srgbClr val="FF0000"/>
                </a:solidFill>
                <a:latin typeface="宋体" panose="02010600030101010101" pitchFamily="2" charset="-122"/>
                <a:ea typeface="宋体" panose="02010600030101010101" pitchFamily="2" charset="-122"/>
                <a:cs typeface="宋体" panose="02010600030101010101" pitchFamily="2" charset="-122"/>
              </a:rPr>
              <a:t>·31</a:t>
            </a:r>
            <a:r>
              <a:rPr lang="zh-CN" altLang="en-US" sz="3200" b="1" dirty="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CN" altLang="zh-CN" sz="3200" b="1" dirty="0">
                <a:latin typeface="宋体" panose="02010600030101010101" pitchFamily="2" charset="-122"/>
                <a:ea typeface="宋体" panose="02010600030101010101" pitchFamily="2" charset="-122"/>
                <a:cs typeface="宋体" panose="02010600030101010101" pitchFamily="2" charset="-122"/>
              </a:rPr>
              <a:t>1979</a:t>
            </a:r>
            <a:r>
              <a:rPr lang="zh-CN" altLang="en-US" sz="3200" b="1" dirty="0">
                <a:latin typeface="宋体" panose="02010600030101010101" pitchFamily="2" charset="-122"/>
                <a:ea typeface="宋体" panose="02010600030101010101" pitchFamily="2" charset="-122"/>
                <a:cs typeface="宋体" panose="02010600030101010101" pitchFamily="2" charset="-122"/>
              </a:rPr>
              <a:t>～</a:t>
            </a:r>
            <a:r>
              <a:rPr lang="zh-CN" altLang="zh-CN" sz="3200" b="1" dirty="0">
                <a:latin typeface="宋体" panose="02010600030101010101" pitchFamily="2" charset="-122"/>
                <a:ea typeface="宋体" panose="02010600030101010101" pitchFamily="2" charset="-122"/>
                <a:cs typeface="宋体" panose="02010600030101010101" pitchFamily="2" charset="-122"/>
              </a:rPr>
              <a:t>1981</a:t>
            </a:r>
            <a:r>
              <a:rPr lang="zh-CN" altLang="en-US" sz="3200" b="1" dirty="0">
                <a:latin typeface="宋体" panose="02010600030101010101" pitchFamily="2" charset="-122"/>
                <a:ea typeface="宋体" panose="02010600030101010101" pitchFamily="2" charset="-122"/>
                <a:cs typeface="宋体" panose="02010600030101010101" pitchFamily="2" charset="-122"/>
              </a:rPr>
              <a:t>年，中国减少粮食播种面积</a:t>
            </a:r>
            <a:r>
              <a:rPr lang="zh-CN" altLang="zh-CN" sz="3200" b="1" dirty="0">
                <a:latin typeface="宋体" panose="02010600030101010101" pitchFamily="2" charset="-122"/>
                <a:ea typeface="宋体" panose="02010600030101010101" pitchFamily="2" charset="-122"/>
                <a:cs typeface="宋体" panose="02010600030101010101" pitchFamily="2" charset="-122"/>
              </a:rPr>
              <a:t>5000</a:t>
            </a:r>
            <a:r>
              <a:rPr lang="zh-CN" altLang="en-US" sz="3200" b="1" dirty="0">
                <a:latin typeface="宋体" panose="02010600030101010101" pitchFamily="2" charset="-122"/>
                <a:ea typeface="宋体" panose="02010600030101010101" pitchFamily="2" charset="-122"/>
                <a:cs typeface="宋体" panose="02010600030101010101" pitchFamily="2" charset="-122"/>
              </a:rPr>
              <a:t>万亩，有计划地扩大了经济作物的种植面积，在有条件的地方还开始逐步退耕还林还牧，鼓励农村在经济合理原则下举办</a:t>
            </a:r>
            <a:r>
              <a:rPr lang="zh-CN" altLang="en-US" sz="3200" b="1" dirty="0">
                <a:solidFill>
                  <a:srgbClr val="FF0000"/>
                </a:solidFill>
                <a:latin typeface="宋体" panose="02010600030101010101" pitchFamily="2" charset="-122"/>
                <a:ea typeface="宋体" panose="02010600030101010101" pitchFamily="2" charset="-122"/>
                <a:cs typeface="宋体" panose="02010600030101010101" pitchFamily="2" charset="-122"/>
              </a:rPr>
              <a:t>社队企业</a:t>
            </a:r>
            <a:r>
              <a:rPr lang="zh-CN" altLang="en-US" sz="3200" b="1" dirty="0">
                <a:latin typeface="宋体" panose="02010600030101010101" pitchFamily="2" charset="-122"/>
                <a:ea typeface="宋体" panose="02010600030101010101" pitchFamily="2" charset="-122"/>
                <a:cs typeface="宋体" panose="02010600030101010101" pitchFamily="2" charset="-122"/>
              </a:rPr>
              <a:t>。这些政策</a:t>
            </a:r>
            <a:r>
              <a:rPr lang="zh-CN" altLang="zh-CN" sz="3200" b="1" dirty="0">
                <a:latin typeface="宋体" panose="02010600030101010101" pitchFamily="2" charset="-122"/>
                <a:ea typeface="宋体" panose="02010600030101010101" pitchFamily="2" charset="-122"/>
                <a:cs typeface="宋体" panose="02010600030101010101" pitchFamily="2" charset="-122"/>
              </a:rPr>
              <a:t>( </a:t>
            </a:r>
            <a:r>
              <a:rPr lang="en-US" altLang="zh-CN" sz="3200" b="1" dirty="0">
                <a:latin typeface="宋体" panose="02010600030101010101" pitchFamily="2" charset="-122"/>
                <a:ea typeface="宋体" panose="02010600030101010101" pitchFamily="2" charset="-122"/>
                <a:cs typeface="宋体" panose="02010600030101010101" pitchFamily="2" charset="-122"/>
              </a:rPr>
              <a:t>  </a:t>
            </a:r>
            <a:r>
              <a:rPr lang="zh-CN" altLang="zh-CN" sz="3200" b="1" dirty="0">
                <a:latin typeface="宋体" panose="02010600030101010101" pitchFamily="2" charset="-122"/>
                <a:ea typeface="宋体" panose="02010600030101010101" pitchFamily="2" charset="-122"/>
                <a:cs typeface="宋体" panose="02010600030101010101" pitchFamily="2" charset="-122"/>
              </a:rPr>
              <a:t> )</a:t>
            </a:r>
            <a:endParaRPr lang="zh-CN" altLang="zh-CN" sz="3200" b="1" dirty="0">
              <a:latin typeface="宋体" panose="02010600030101010101" pitchFamily="2" charset="-122"/>
              <a:ea typeface="宋体" panose="02010600030101010101" pitchFamily="2" charset="-122"/>
              <a:cs typeface="宋体" panose="02010600030101010101" pitchFamily="2" charset="-122"/>
            </a:endParaRPr>
          </a:p>
          <a:p>
            <a:pPr eaLnBrk="0" hangingPunct="0"/>
            <a:r>
              <a:rPr lang="zh-CN" altLang="zh-CN" sz="3200" b="1" dirty="0">
                <a:latin typeface="宋体" panose="02010600030101010101" pitchFamily="2" charset="-122"/>
                <a:ea typeface="宋体" panose="02010600030101010101" pitchFamily="2" charset="-122"/>
                <a:cs typeface="宋体" panose="02010600030101010101" pitchFamily="2" charset="-122"/>
              </a:rPr>
              <a:t>   </a:t>
            </a:r>
            <a:r>
              <a:rPr lang="zh-CN" altLang="zh-CN" sz="3200" b="1" dirty="0">
                <a:solidFill>
                  <a:schemeClr val="tx1"/>
                </a:solidFill>
                <a:latin typeface="宋体" panose="02010600030101010101" pitchFamily="2" charset="-122"/>
                <a:ea typeface="宋体" panose="02010600030101010101" pitchFamily="2" charset="-122"/>
                <a:cs typeface="宋体" panose="02010600030101010101" pitchFamily="2" charset="-122"/>
              </a:rPr>
              <a:t> A</a:t>
            </a:r>
            <a:r>
              <a:rPr lang="zh-CN" altLang="en-US" sz="3200" b="1" dirty="0">
                <a:solidFill>
                  <a:schemeClr val="tx1"/>
                </a:solidFill>
                <a:latin typeface="宋体" panose="02010600030101010101" pitchFamily="2" charset="-122"/>
                <a:ea typeface="宋体" panose="02010600030101010101" pitchFamily="2" charset="-122"/>
                <a:cs typeface="宋体" panose="02010600030101010101" pitchFamily="2" charset="-122"/>
              </a:rPr>
              <a:t>．推动了农村经济结构的调整   </a:t>
            </a:r>
            <a:r>
              <a:rPr lang="zh-CN" altLang="en-US" sz="3200" b="1" dirty="0">
                <a:solidFill>
                  <a:srgbClr val="FF0000"/>
                </a:solidFill>
                <a:latin typeface="宋体" panose="02010600030101010101" pitchFamily="2" charset="-122"/>
                <a:ea typeface="宋体" panose="02010600030101010101" pitchFamily="2" charset="-122"/>
                <a:cs typeface="宋体" panose="02010600030101010101" pitchFamily="2" charset="-122"/>
              </a:rPr>
              <a:t>  </a:t>
            </a:r>
            <a:endParaRPr lang="en-US" altLang="zh-CN" sz="3200" b="1" dirty="0" smtClean="0">
              <a:solidFill>
                <a:srgbClr val="FF0000"/>
              </a:solidFill>
              <a:latin typeface="宋体" panose="02010600030101010101" pitchFamily="2" charset="-122"/>
              <a:ea typeface="宋体" panose="02010600030101010101" pitchFamily="2" charset="-122"/>
              <a:cs typeface="宋体" panose="02010600030101010101" pitchFamily="2" charset="-122"/>
            </a:endParaRPr>
          </a:p>
          <a:p>
            <a:pPr eaLnBrk="0" hangingPunct="0"/>
            <a:r>
              <a:rPr lang="en-US" altLang="zh-CN" sz="32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zh-CN" sz="3200" b="1" dirty="0" smtClean="0">
                <a:latin typeface="宋体" panose="02010600030101010101" pitchFamily="2" charset="-122"/>
                <a:ea typeface="宋体" panose="02010600030101010101" pitchFamily="2" charset="-122"/>
                <a:cs typeface="宋体" panose="02010600030101010101" pitchFamily="2" charset="-122"/>
              </a:rPr>
              <a:t>B</a:t>
            </a:r>
            <a:r>
              <a:rPr lang="zh-CN" altLang="en-US" sz="3200" b="1" dirty="0">
                <a:latin typeface="宋体" panose="02010600030101010101" pitchFamily="2" charset="-122"/>
                <a:ea typeface="宋体" panose="02010600030101010101" pitchFamily="2" charset="-122"/>
                <a:cs typeface="宋体" panose="02010600030101010101" pitchFamily="2" charset="-122"/>
              </a:rPr>
              <a:t>．加快了私营企业发展</a:t>
            </a:r>
            <a:endParaRPr lang="zh-CN" altLang="en-US" sz="3200" b="1" dirty="0">
              <a:latin typeface="宋体" panose="02010600030101010101" pitchFamily="2" charset="-122"/>
              <a:ea typeface="宋体" panose="02010600030101010101" pitchFamily="2" charset="-122"/>
              <a:cs typeface="宋体" panose="02010600030101010101" pitchFamily="2" charset="-122"/>
            </a:endParaRPr>
          </a:p>
          <a:p>
            <a:pPr eaLnBrk="0" hangingPunct="0"/>
            <a:r>
              <a:rPr lang="zh-CN" altLang="en-US" sz="3200" b="1" dirty="0">
                <a:latin typeface="宋体" panose="02010600030101010101" pitchFamily="2" charset="-122"/>
                <a:ea typeface="宋体" panose="02010600030101010101" pitchFamily="2" charset="-122"/>
                <a:cs typeface="宋体" panose="02010600030101010101" pitchFamily="2" charset="-122"/>
              </a:rPr>
              <a:t>    </a:t>
            </a:r>
            <a:r>
              <a:rPr lang="zh-CN" altLang="zh-CN" sz="3200" b="1" dirty="0">
                <a:latin typeface="宋体" panose="02010600030101010101" pitchFamily="2" charset="-122"/>
                <a:ea typeface="宋体" panose="02010600030101010101" pitchFamily="2" charset="-122"/>
                <a:cs typeface="宋体" panose="02010600030101010101" pitchFamily="2" charset="-122"/>
              </a:rPr>
              <a:t>C</a:t>
            </a:r>
            <a:r>
              <a:rPr lang="zh-CN" altLang="en-US" sz="3200" b="1" dirty="0">
                <a:latin typeface="宋体" panose="02010600030101010101" pitchFamily="2" charset="-122"/>
                <a:ea typeface="宋体" panose="02010600030101010101" pitchFamily="2" charset="-122"/>
                <a:cs typeface="宋体" panose="02010600030101010101" pitchFamily="2" charset="-122"/>
              </a:rPr>
              <a:t>．完善了家庭联产承包责任制     </a:t>
            </a:r>
            <a:endParaRPr lang="en-US" altLang="zh-CN" sz="3200" b="1" dirty="0" smtClean="0">
              <a:latin typeface="宋体" panose="02010600030101010101" pitchFamily="2" charset="-122"/>
              <a:ea typeface="宋体" panose="02010600030101010101" pitchFamily="2" charset="-122"/>
              <a:cs typeface="宋体" panose="02010600030101010101" pitchFamily="2" charset="-122"/>
            </a:endParaRPr>
          </a:p>
          <a:p>
            <a:pPr eaLnBrk="0" hangingPunct="0"/>
            <a:r>
              <a:rPr lang="en-US" altLang="zh-CN" sz="3200" b="1" dirty="0" smtClean="0">
                <a:latin typeface="宋体" panose="02010600030101010101" pitchFamily="2" charset="-122"/>
                <a:ea typeface="宋体" panose="02010600030101010101" pitchFamily="2" charset="-122"/>
                <a:cs typeface="宋体" panose="02010600030101010101" pitchFamily="2" charset="-122"/>
              </a:rPr>
              <a:t>    </a:t>
            </a:r>
            <a:r>
              <a:rPr lang="zh-CN" altLang="zh-CN" sz="3200" b="1" dirty="0" smtClean="0">
                <a:latin typeface="宋体" panose="02010600030101010101" pitchFamily="2" charset="-122"/>
                <a:ea typeface="宋体" panose="02010600030101010101" pitchFamily="2" charset="-122"/>
                <a:cs typeface="宋体" panose="02010600030101010101" pitchFamily="2" charset="-122"/>
              </a:rPr>
              <a:t>D</a:t>
            </a:r>
            <a:r>
              <a:rPr lang="zh-CN" altLang="en-US" sz="3200" b="1" dirty="0">
                <a:latin typeface="宋体" panose="02010600030101010101" pitchFamily="2" charset="-122"/>
                <a:ea typeface="宋体" panose="02010600030101010101" pitchFamily="2" charset="-122"/>
                <a:cs typeface="宋体" panose="02010600030101010101" pitchFamily="2" charset="-122"/>
              </a:rPr>
              <a:t>．健全了市场经济体制</a:t>
            </a:r>
            <a:endParaRPr lang="zh-CN" altLang="en-US" sz="3200" b="1" dirty="0">
              <a:latin typeface="宋体" panose="02010600030101010101" pitchFamily="2" charset="-122"/>
              <a:ea typeface="宋体" panose="02010600030101010101" pitchFamily="2" charset="-122"/>
              <a:cs typeface="宋体" panose="02010600030101010101" pitchFamily="2" charset="-122"/>
            </a:endParaRPr>
          </a:p>
        </p:txBody>
      </p:sp>
      <p:sp>
        <p:nvSpPr>
          <p:cNvPr id="3" name="矩形 2"/>
          <p:cNvSpPr/>
          <p:nvPr/>
        </p:nvSpPr>
        <p:spPr>
          <a:xfrm>
            <a:off x="8601076" y="2555240"/>
            <a:ext cx="733425" cy="1014730"/>
          </a:xfrm>
          <a:prstGeom prst="rect">
            <a:avLst/>
          </a:prstGeom>
          <a:noFill/>
          <a:ln>
            <a:noFill/>
          </a:ln>
        </p:spPr>
        <p:txBody>
          <a:bodyPr wrap="none" rtlCol="0" anchor="t">
            <a:spAutoFit/>
          </a:bodyPr>
          <a:p>
            <a:pPr algn="ctr"/>
            <a:r>
              <a:rPr lang="en-US" altLang="zh-CN" sz="6000" b="1">
                <a:solidFill>
                  <a:srgbClr val="FF0000"/>
                </a:solidFill>
                <a:effectLst>
                  <a:outerShdw blurRad="38100" dist="19050" dir="2700000" algn="tl" rotWithShape="0">
                    <a:schemeClr val="dk1">
                      <a:alpha val="40000"/>
                    </a:schemeClr>
                  </a:outerShdw>
                </a:effectLst>
              </a:rPr>
              <a:t>A</a:t>
            </a:r>
            <a:endParaRPr lang="en-US" altLang="zh-CN" sz="6000" b="1">
              <a:solidFill>
                <a:srgbClr val="FF0000"/>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8" name="文本框 107"/>
          <p:cNvSpPr txBox="1"/>
          <p:nvPr/>
        </p:nvSpPr>
        <p:spPr>
          <a:xfrm>
            <a:off x="784543" y="3220085"/>
            <a:ext cx="10621010" cy="2676525"/>
          </a:xfrm>
          <a:prstGeom prst="rect">
            <a:avLst/>
          </a:prstGeom>
          <a:noFill/>
          <a:ln w="9525">
            <a:noFill/>
          </a:ln>
        </p:spPr>
        <p:txBody>
          <a:bodyPr wrap="square">
            <a:spAutoFit/>
          </a:bodyPr>
          <a:p>
            <a:pPr marL="266700" indent="-266700"/>
            <a:r>
              <a:rPr lang="zh-CN" sz="2800" b="1">
                <a:ea typeface="宋体" panose="02010600030101010101" pitchFamily="2" charset="-122"/>
              </a:rPr>
              <a:t>                                                                图</a:t>
            </a:r>
            <a:r>
              <a:rPr lang="en-US" sz="2800" b="1">
                <a:latin typeface="宋体" panose="02010600030101010101" pitchFamily="2" charset="-122"/>
              </a:rPr>
              <a:t>5</a:t>
            </a:r>
            <a:r>
              <a:rPr lang="zh-CN" sz="2800" b="1">
                <a:ea typeface="宋体" panose="02010600030101010101" pitchFamily="2" charset="-122"/>
              </a:rPr>
              <a:t>图</a:t>
            </a:r>
            <a:r>
              <a:rPr lang="en-US" sz="2800" b="1">
                <a:latin typeface="宋体" panose="02010600030101010101" pitchFamily="2" charset="-122"/>
              </a:rPr>
              <a:t>5</a:t>
            </a:r>
            <a:r>
              <a:rPr lang="zh-CN" sz="2800" b="1">
                <a:ea typeface="宋体" panose="02010600030101010101" pitchFamily="2" charset="-122"/>
              </a:rPr>
              <a:t>是</a:t>
            </a:r>
            <a:r>
              <a:rPr lang="en-US" sz="2800" b="1">
                <a:latin typeface="Times New Roman" panose="02020603050405020304" charset="0"/>
              </a:rPr>
              <a:t>1978</a:t>
            </a:r>
            <a:r>
              <a:rPr lang="zh-CN" sz="2800" b="1">
                <a:ea typeface="宋体" panose="02010600030101010101" pitchFamily="2" charset="-122"/>
              </a:rPr>
              <a:t>年与</a:t>
            </a:r>
            <a:r>
              <a:rPr lang="en-US" sz="2800" b="1">
                <a:latin typeface="Times New Roman" panose="02020603050405020304" charset="0"/>
              </a:rPr>
              <a:t>1986</a:t>
            </a:r>
            <a:r>
              <a:rPr lang="zh-CN" sz="2800" b="1">
                <a:ea typeface="宋体" panose="02010600030101010101" pitchFamily="2" charset="-122"/>
              </a:rPr>
              <a:t>年北京郊区男户主职业占比变化情况。这一变化的产生主要是由于（     ）</a:t>
            </a:r>
            <a:r>
              <a:rPr lang="en-US" sz="2800" b="1">
                <a:latin typeface="宋体" panose="02010600030101010101" pitchFamily="2" charset="-122"/>
              </a:rPr>
              <a:t>A</a:t>
            </a:r>
            <a:r>
              <a:rPr lang="zh-CN" sz="2800" b="1">
                <a:ea typeface="宋体" panose="02010600030101010101" pitchFamily="2" charset="-122"/>
              </a:rPr>
              <a:t>．城市经济体制改革开始酝酿    </a:t>
            </a:r>
            <a:r>
              <a:rPr lang="en-US" sz="2800" b="1">
                <a:latin typeface="Times New Roman" panose="02020603050405020304" charset="0"/>
              </a:rPr>
              <a:t>    </a:t>
            </a:r>
            <a:r>
              <a:rPr lang="en-US" sz="2800" b="1">
                <a:latin typeface="宋体" panose="02010600030101010101" pitchFamily="2" charset="-122"/>
              </a:rPr>
              <a:t>B</a:t>
            </a:r>
            <a:r>
              <a:rPr lang="zh-CN" sz="2800" b="1">
                <a:ea typeface="宋体" panose="02010600030101010101" pitchFamily="2" charset="-122"/>
              </a:rPr>
              <a:t>．农村经济体制改革深化</a:t>
            </a:r>
            <a:r>
              <a:rPr lang="en-US" sz="2800" b="1">
                <a:latin typeface="Times New Roman" panose="02020603050405020304" charset="0"/>
              </a:rPr>
              <a:t>C</a:t>
            </a:r>
            <a:r>
              <a:rPr lang="zh-CN" sz="2800" b="1">
                <a:ea typeface="宋体" panose="02010600030101010101" pitchFamily="2" charset="-122"/>
              </a:rPr>
              <a:t>．城乡之间的差异呈缩小趋势</a:t>
            </a:r>
            <a:r>
              <a:rPr lang="en-US" sz="2800" b="1">
                <a:latin typeface="宋体" panose="02010600030101010101" pitchFamily="2" charset="-122"/>
              </a:rPr>
              <a:t>   </a:t>
            </a:r>
            <a:r>
              <a:rPr lang="en-US" sz="2800" b="1">
                <a:latin typeface="Times New Roman" panose="02020603050405020304" charset="0"/>
              </a:rPr>
              <a:t> </a:t>
            </a:r>
            <a:r>
              <a:rPr lang="en-US" sz="2800" b="1">
                <a:latin typeface="宋体" panose="02010600030101010101" pitchFamily="2" charset="-122"/>
              </a:rPr>
              <a:t>D</a:t>
            </a:r>
            <a:r>
              <a:rPr lang="zh-CN" sz="2800" b="1">
                <a:ea typeface="宋体" panose="02010600030101010101" pitchFamily="2" charset="-122"/>
              </a:rPr>
              <a:t>．城市产业结构日益完善</a:t>
            </a:r>
            <a:endParaRPr lang="zh-CN" altLang="en-US" sz="2800" b="1"/>
          </a:p>
        </p:txBody>
      </p:sp>
      <p:sp>
        <p:nvSpPr>
          <p:cNvPr id="2" name="文本框 1"/>
          <p:cNvSpPr txBox="1"/>
          <p:nvPr/>
        </p:nvSpPr>
        <p:spPr>
          <a:xfrm>
            <a:off x="633413" y="626110"/>
            <a:ext cx="3668395" cy="521970"/>
          </a:xfrm>
          <a:prstGeom prst="rect">
            <a:avLst/>
          </a:prstGeom>
          <a:noFill/>
        </p:spPr>
        <p:txBody>
          <a:bodyPr wrap="none" rtlCol="0" anchor="t">
            <a:spAutoFit/>
          </a:bodyPr>
          <a:p>
            <a:pPr algn="l"/>
            <a:r>
              <a:rPr lang="zh-CN" altLang="zh-CN" sz="2800" b="1" dirty="0">
                <a:solidFill>
                  <a:srgbClr val="FF0000"/>
                </a:solidFill>
                <a:latin typeface="宋体" panose="02010600030101010101" pitchFamily="2" charset="-122"/>
                <a:ea typeface="微软雅黑" panose="020B0503020204020204" pitchFamily="34" charset="-122"/>
                <a:sym typeface="+mn-ea"/>
              </a:rPr>
              <a:t>（20</a:t>
            </a:r>
            <a:r>
              <a:rPr lang="en-US" altLang="zh-CN" sz="2800" b="1" dirty="0">
                <a:solidFill>
                  <a:srgbClr val="FF0000"/>
                </a:solidFill>
                <a:latin typeface="宋体" panose="02010600030101010101" pitchFamily="2" charset="-122"/>
                <a:ea typeface="微软雅黑" panose="020B0503020204020204" pitchFamily="34" charset="-122"/>
                <a:sym typeface="+mn-ea"/>
              </a:rPr>
              <a:t>22</a:t>
            </a:r>
            <a:r>
              <a:rPr lang="zh-CN" altLang="zh-CN" sz="2800" b="1" dirty="0">
                <a:solidFill>
                  <a:srgbClr val="FF0000"/>
                </a:solidFill>
                <a:latin typeface="Arial" panose="020B0604020202020204" pitchFamily="34" charset="0"/>
                <a:ea typeface="Times New Roman" panose="02020603050405020304" charset="0"/>
                <a:sym typeface="+mn-ea"/>
              </a:rPr>
              <a:t>·</a:t>
            </a:r>
            <a:r>
              <a:rPr lang="zh-CN" altLang="zh-CN" sz="2800" b="1" dirty="0">
                <a:solidFill>
                  <a:srgbClr val="FF0000"/>
                </a:solidFill>
                <a:latin typeface="黑体" panose="02010609060101010101" pitchFamily="49" charset="-122"/>
                <a:ea typeface="微软雅黑" panose="020B0503020204020204" pitchFamily="34" charset="-122"/>
                <a:sym typeface="+mn-ea"/>
              </a:rPr>
              <a:t>全国乙卷</a:t>
            </a:r>
            <a:r>
              <a:rPr lang="zh-CN" altLang="zh-CN" sz="2800" b="1" dirty="0">
                <a:solidFill>
                  <a:srgbClr val="FF0000"/>
                </a:solidFill>
                <a:latin typeface="Arial" panose="020B0604020202020204" pitchFamily="34" charset="0"/>
                <a:ea typeface="Times New Roman" panose="02020603050405020304" charset="0"/>
                <a:sym typeface="+mn-ea"/>
              </a:rPr>
              <a:t>·</a:t>
            </a:r>
            <a:r>
              <a:rPr lang="en-US" altLang="zh-CN" sz="2800" b="1" dirty="0">
                <a:solidFill>
                  <a:srgbClr val="FF0000"/>
                </a:solidFill>
                <a:latin typeface="Arial" panose="020B0604020202020204" pitchFamily="34" charset="0"/>
                <a:ea typeface="Times New Roman" panose="02020603050405020304" charset="0"/>
                <a:sym typeface="+mn-ea"/>
              </a:rPr>
              <a:t>31</a:t>
            </a:r>
            <a:r>
              <a:rPr lang="zh-CN" altLang="zh-CN" sz="2800" b="1" dirty="0">
                <a:solidFill>
                  <a:srgbClr val="FF0000"/>
                </a:solidFill>
                <a:latin typeface="宋体" panose="02010600030101010101" pitchFamily="2" charset="-122"/>
                <a:ea typeface="宋体" panose="02010600030101010101" pitchFamily="2" charset="-122"/>
                <a:sym typeface="+mn-ea"/>
              </a:rPr>
              <a:t>）</a:t>
            </a:r>
            <a:endParaRPr lang="zh-CN" altLang="en-US" sz="2800"/>
          </a:p>
        </p:txBody>
      </p:sp>
      <p:pic>
        <p:nvPicPr>
          <p:cNvPr id="3" name="图片 1" descr="中学历史教学园地（www.zxls.com）——全国文章总量、访问量最大的历史教学网站。"/>
          <p:cNvPicPr>
            <a:picLocks noChangeAspect="1"/>
          </p:cNvPicPr>
          <p:nvPr/>
        </p:nvPicPr>
        <p:blipFill>
          <a:blip r:embed="rId1"/>
          <a:stretch>
            <a:fillRect/>
          </a:stretch>
        </p:blipFill>
        <p:spPr>
          <a:xfrm>
            <a:off x="3459163" y="1398270"/>
            <a:ext cx="5272405" cy="2679065"/>
          </a:xfrm>
          <a:prstGeom prst="rect">
            <a:avLst/>
          </a:prstGeom>
          <a:noFill/>
          <a:ln w="9525">
            <a:noFill/>
          </a:ln>
        </p:spPr>
      </p:pic>
      <p:sp>
        <p:nvSpPr>
          <p:cNvPr id="4" name="矩形 3"/>
          <p:cNvSpPr/>
          <p:nvPr/>
        </p:nvSpPr>
        <p:spPr>
          <a:xfrm>
            <a:off x="4976178" y="4327525"/>
            <a:ext cx="678180" cy="922020"/>
          </a:xfrm>
          <a:prstGeom prst="rect">
            <a:avLst/>
          </a:prstGeom>
          <a:noFill/>
          <a:ln>
            <a:noFill/>
          </a:ln>
        </p:spPr>
        <p:txBody>
          <a:bodyPr wrap="none" rtlCol="0" anchor="t">
            <a:spAutoFit/>
          </a:bodyPr>
          <a:p>
            <a:pPr algn="ctr"/>
            <a:r>
              <a:rPr lang="en-US" sz="5400" b="1" dirty="0">
                <a:solidFill>
                  <a:srgbClr val="FF0000"/>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rPr>
              <a:t>B</a:t>
            </a:r>
            <a:endParaRPr lang="en-US" sz="5400" b="1" dirty="0">
              <a:solidFill>
                <a:srgbClr val="FF0000"/>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endParaRPr>
          </a:p>
        </p:txBody>
      </p:sp>
      <p:sp>
        <p:nvSpPr>
          <p:cNvPr id="6" name="文本框 5"/>
          <p:cNvSpPr txBox="1"/>
          <p:nvPr/>
        </p:nvSpPr>
        <p:spPr>
          <a:xfrm>
            <a:off x="1757680" y="6106160"/>
            <a:ext cx="9120505" cy="521970"/>
          </a:xfrm>
          <a:prstGeom prst="rect">
            <a:avLst/>
          </a:prstGeom>
          <a:noFill/>
        </p:spPr>
        <p:txBody>
          <a:bodyPr wrap="none" rtlCol="0">
            <a:spAutoFit/>
          </a:bodyPr>
          <a:p>
            <a:pPr algn="l"/>
            <a:r>
              <a:rPr lang="zh-CN" altLang="en-US" sz="2800" b="1">
                <a:solidFill>
                  <a:srgbClr val="FF0000"/>
                </a:solidFill>
                <a:latin typeface="黑体" panose="02010609060101010101" pitchFamily="49" charset="-122"/>
                <a:ea typeface="黑体" panose="02010609060101010101" pitchFamily="49" charset="-122"/>
                <a:cs typeface="黑体" panose="02010609060101010101" pitchFamily="49" charset="-122"/>
              </a:rPr>
              <a:t>改革开放史</a:t>
            </a:r>
            <a:r>
              <a:rPr lang="en-US" altLang="zh-CN" sz="2800" b="1">
                <a:solidFill>
                  <a:srgbClr val="FF0000"/>
                </a:solidFill>
                <a:latin typeface="黑体" panose="02010609060101010101" pitchFamily="49" charset="-122"/>
                <a:ea typeface="黑体" panose="02010609060101010101" pitchFamily="49" charset="-122"/>
                <a:cs typeface="黑体" panose="02010609060101010101" pitchFamily="49" charset="-122"/>
              </a:rPr>
              <a:t>——</a:t>
            </a:r>
            <a:r>
              <a:rPr lang="zh-CN" sz="28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农村经济体制改革深化（发展乡镇企业）</a:t>
            </a:r>
            <a:endParaRPr lang="zh-CN" sz="28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452398" y="1643675"/>
            <a:ext cx="8943340" cy="52197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a:t>
            </a:r>
            <a:r>
              <a:rPr kumimoji="0" lang="en-US" altLang="zh-CN"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2</a:t>
            </a:r>
            <a:r>
              <a:rPr kumimoji="0" lang="zh-CN" altLang="en-US"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a:t>
            </a:r>
            <a:r>
              <a:rPr kumimoji="0" lang="zh-CN"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解放城市：从局部试点、全国推广到深化国企改革</a:t>
            </a:r>
            <a:endParaRPr kumimoji="0" lang="zh-CN" sz="2800" b="1" i="0" u="none" strike="noStrike" cap="none" normalizeH="0" baseline="0" dirty="0" smtClean="0">
              <a:ln>
                <a:noFill/>
              </a:ln>
              <a:solidFill>
                <a:srgbClr val="0000CC"/>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5" name="Rectangle 1"/>
          <p:cNvSpPr>
            <a:spLocks noChangeArrowheads="1"/>
          </p:cNvSpPr>
          <p:nvPr/>
        </p:nvSpPr>
        <p:spPr bwMode="auto">
          <a:xfrm>
            <a:off x="309522" y="143457"/>
            <a:ext cx="3041015" cy="583565"/>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（二）路经选择</a:t>
            </a:r>
            <a:endParaRPr kumimoji="0" lang="zh-CN" altLang="en-US" sz="32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6" name="Rectangle 2"/>
          <p:cNvSpPr>
            <a:spLocks noChangeArrowheads="1"/>
          </p:cNvSpPr>
          <p:nvPr/>
        </p:nvSpPr>
        <p:spPr bwMode="auto">
          <a:xfrm>
            <a:off x="639064" y="1000733"/>
            <a:ext cx="2150745" cy="52197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dirty="0" smtClean="0">
                <a:ln>
                  <a:noFill/>
                </a:ln>
                <a:solidFill>
                  <a:srgbClr val="FF0000"/>
                </a:solidFill>
                <a:effectLst/>
                <a:latin typeface="Calibri" panose="020F0502020204030204" charset="0"/>
                <a:ea typeface="宋体" panose="02010600030101010101" pitchFamily="2" charset="-122"/>
                <a:cs typeface="Times New Roman" panose="02020603050405020304" charset="0"/>
              </a:rPr>
              <a:t>1</a:t>
            </a:r>
            <a:r>
              <a:rPr kumimoji="0" lang="zh-CN" altLang="en-US" sz="2800" b="1" i="0" u="none" strike="noStrike" cap="none" normalizeH="0" baseline="0" dirty="0" smtClean="0">
                <a:ln>
                  <a:noFill/>
                </a:ln>
                <a:solidFill>
                  <a:srgbClr val="FF0000"/>
                </a:solidFill>
                <a:effectLst/>
                <a:latin typeface="Calibri" panose="020F0502020204030204" charset="0"/>
                <a:ea typeface="宋体" panose="02010600030101010101" pitchFamily="2" charset="-122"/>
                <a:cs typeface="Times New Roman" panose="02020603050405020304" charset="0"/>
              </a:rPr>
              <a:t>、对内改革</a:t>
            </a:r>
            <a:endParaRPr kumimoji="0" lang="zh-CN" altLang="en-US"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 name="矩形 1"/>
          <p:cNvSpPr/>
          <p:nvPr/>
        </p:nvSpPr>
        <p:spPr>
          <a:xfrm>
            <a:off x="639090" y="2758120"/>
            <a:ext cx="10715700" cy="2676525"/>
          </a:xfrm>
          <a:prstGeom prst="rect">
            <a:avLst/>
          </a:prstGeom>
          <a:ln>
            <a:solidFill>
              <a:srgbClr val="FF0000"/>
            </a:solidFill>
          </a:ln>
        </p:spPr>
        <p:txBody>
          <a:bodyPr wrap="square">
            <a:spAutoFit/>
          </a:bodyPr>
          <a:p>
            <a:r>
              <a:rPr lang="zh-CN" altLang="zh-CN" sz="2800" b="1" dirty="0" smtClean="0">
                <a:latin typeface="黑体" panose="02010609060101010101" pitchFamily="49" charset="-122"/>
                <a:ea typeface="黑体" panose="02010609060101010101" pitchFamily="49" charset="-122"/>
                <a:cs typeface="黑体" panose="02010609060101010101" pitchFamily="49" charset="-122"/>
              </a:rPr>
              <a:t>城市经济体制改革经历了局部试点（</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1978-1984</a:t>
            </a:r>
            <a:r>
              <a:rPr lang="zh-CN" altLang="zh-CN" sz="2800" b="1" dirty="0" smtClean="0">
                <a:latin typeface="黑体" panose="02010609060101010101" pitchFamily="49" charset="-122"/>
                <a:ea typeface="黑体" panose="02010609060101010101" pitchFamily="49" charset="-122"/>
                <a:cs typeface="黑体" panose="02010609060101010101" pitchFamily="49" charset="-122"/>
              </a:rPr>
              <a:t>）、全国推广（</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1984-1992</a:t>
            </a:r>
            <a:r>
              <a:rPr lang="zh-CN" altLang="zh-CN" sz="2800" b="1" dirty="0" smtClean="0">
                <a:latin typeface="黑体" panose="02010609060101010101" pitchFamily="49" charset="-122"/>
                <a:ea typeface="黑体" panose="02010609060101010101" pitchFamily="49" charset="-122"/>
                <a:cs typeface="黑体" panose="02010609060101010101" pitchFamily="49" charset="-122"/>
              </a:rPr>
              <a:t>）和深化改革（</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1992-</a:t>
            </a:r>
            <a:r>
              <a:rPr lang="zh-CN" altLang="zh-CN" sz="2800" b="1" dirty="0" smtClean="0">
                <a:latin typeface="黑体" panose="02010609060101010101" pitchFamily="49" charset="-122"/>
                <a:ea typeface="黑体" panose="02010609060101010101" pitchFamily="49" charset="-122"/>
                <a:cs typeface="黑体" panose="02010609060101010101" pitchFamily="49" charset="-122"/>
              </a:rPr>
              <a:t>今）三个阶段。经历了</a:t>
            </a:r>
            <a:r>
              <a:rPr lang="en-US" altLang="zh-CN" sz="28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a:t>
            </a:r>
            <a:r>
              <a:rPr lang="zh-CN" altLang="en-US" sz="28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包字进城</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a:t>
            </a:r>
            <a:r>
              <a:rPr lang="zh-CN" altLang="zh-CN" sz="2800" b="1" dirty="0" smtClean="0">
                <a:latin typeface="黑体" panose="02010609060101010101" pitchFamily="49" charset="-122"/>
                <a:ea typeface="黑体" panose="02010609060101010101" pitchFamily="49" charset="-122"/>
                <a:cs typeface="黑体" panose="02010609060101010101" pitchFamily="49" charset="-122"/>
              </a:rPr>
              <a:t>“</a:t>
            </a:r>
            <a:r>
              <a:rPr lang="zh-CN" altLang="zh-CN" sz="28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工资改革</a:t>
            </a:r>
            <a:r>
              <a:rPr lang="zh-CN" altLang="zh-CN" sz="2800" b="1" dirty="0" smtClean="0">
                <a:latin typeface="黑体" panose="02010609060101010101" pitchFamily="49" charset="-122"/>
                <a:ea typeface="黑体" panose="02010609060101010101" pitchFamily="49" charset="-122"/>
                <a:cs typeface="黑体" panose="02010609060101010101" pitchFamily="49" charset="-122"/>
              </a:rPr>
              <a:t>”（提高工资 ）、“价格改革”（价格双轨制）到国企改革的一个渐进发展历程。国企改革以</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1992</a:t>
            </a:r>
            <a:r>
              <a:rPr lang="zh-CN" altLang="zh-CN" sz="2800" b="1" dirty="0" smtClean="0">
                <a:latin typeface="黑体" panose="02010609060101010101" pitchFamily="49" charset="-122"/>
                <a:ea typeface="黑体" panose="02010609060101010101" pitchFamily="49" charset="-122"/>
                <a:cs typeface="黑体" panose="02010609060101010101" pitchFamily="49" charset="-122"/>
              </a:rPr>
              <a:t>年为界，</a:t>
            </a:r>
            <a:r>
              <a:rPr lang="zh-CN" altLang="zh-CN" sz="28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之前侧重提高企业自主权</a:t>
            </a:r>
            <a:r>
              <a:rPr lang="zh-CN" altLang="zh-CN" sz="2800" b="1" dirty="0" smtClean="0">
                <a:latin typeface="黑体" panose="02010609060101010101" pitchFamily="49" charset="-122"/>
                <a:ea typeface="黑体" panose="02010609060101010101" pitchFamily="49" charset="-122"/>
                <a:cs typeface="黑体" panose="02010609060101010101" pitchFamily="49" charset="-122"/>
              </a:rPr>
              <a:t>（如利润留成制度、利改税、承包制、厂长经理负责制等），</a:t>
            </a:r>
            <a:r>
              <a:rPr lang="zh-CN" altLang="zh-CN" sz="28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之后侧重进行所有制（股份制）改革</a:t>
            </a:r>
            <a:r>
              <a:rPr lang="zh-CN" altLang="zh-CN" sz="2800" b="1" dirty="0" smtClean="0">
                <a:latin typeface="黑体" panose="02010609060101010101" pitchFamily="49" charset="-122"/>
                <a:ea typeface="黑体" panose="02010609060101010101" pitchFamily="49" charset="-122"/>
                <a:cs typeface="黑体" panose="02010609060101010101" pitchFamily="49" charset="-122"/>
              </a:rPr>
              <a:t>。</a:t>
            </a:r>
            <a:endParaRPr lang="zh-CN" altLang="zh-CN" sz="2800" b="1" dirty="0">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3" name="文本框 102"/>
          <p:cNvSpPr txBox="1"/>
          <p:nvPr/>
        </p:nvSpPr>
        <p:spPr>
          <a:xfrm>
            <a:off x="670878" y="318770"/>
            <a:ext cx="11071225" cy="5692775"/>
          </a:xfrm>
          <a:prstGeom prst="rect">
            <a:avLst/>
          </a:prstGeom>
          <a:noFill/>
          <a:ln w="9525">
            <a:noFill/>
          </a:ln>
        </p:spPr>
        <p:txBody>
          <a:bodyPr wrap="square">
            <a:spAutoFit/>
          </a:bodyPr>
          <a:p>
            <a:pPr indent="0"/>
            <a:r>
              <a:rPr lang="zh-CN" sz="2800" b="1">
                <a:solidFill>
                  <a:srgbClr val="000000"/>
                </a:solidFill>
                <a:ea typeface="宋体" panose="02010600030101010101" pitchFamily="2" charset="-122"/>
              </a:rPr>
              <a:t>（</a:t>
            </a:r>
            <a:r>
              <a:rPr lang="zh-CN" sz="2800" b="1">
                <a:solidFill>
                  <a:srgbClr val="000000"/>
                </a:solidFill>
                <a:ea typeface="宋体" panose="02010600030101010101" pitchFamily="2" charset="-122"/>
                <a:cs typeface="Times New Roman" panose="02020603050405020304" charset="0"/>
              </a:rPr>
              <a:t>2020年</a:t>
            </a:r>
            <a:r>
              <a:rPr lang="en-US" sz="2800" b="1">
                <a:solidFill>
                  <a:srgbClr val="000000"/>
                </a:solidFill>
                <a:latin typeface="宋体" panose="02010600030101010101" pitchFamily="2" charset="-122"/>
                <a:ea typeface="宋体" panose="02010600030101010101" pitchFamily="2" charset="-122"/>
                <a:cs typeface="Times New Roman" panose="02020603050405020304" charset="0"/>
              </a:rPr>
              <a:t>·</a:t>
            </a:r>
            <a:r>
              <a:rPr lang="zh-CN" sz="2800" b="1">
                <a:solidFill>
                  <a:srgbClr val="000000"/>
                </a:solidFill>
                <a:ea typeface="宋体" panose="02010600030101010101" pitchFamily="2" charset="-122"/>
              </a:rPr>
              <a:t>新课标全国卷</a:t>
            </a:r>
            <a:r>
              <a:rPr lang="en-US" sz="2800" b="1">
                <a:solidFill>
                  <a:srgbClr val="000000"/>
                </a:solidFill>
                <a:latin typeface="宋体" panose="02010600030101010101" pitchFamily="2" charset="-122"/>
                <a:ea typeface="宋体" panose="02010600030101010101" pitchFamily="2" charset="-122"/>
                <a:cs typeface="Times New Roman" panose="02020603050405020304" charset="0"/>
              </a:rPr>
              <a:t>Ⅰ·</a:t>
            </a:r>
            <a:r>
              <a:rPr lang="zh-CN" sz="2800" b="1">
                <a:solidFill>
                  <a:srgbClr val="000000"/>
                </a:solidFill>
                <a:ea typeface="宋体" panose="02010600030101010101" pitchFamily="2" charset="-122"/>
                <a:cs typeface="Times New Roman" panose="02020603050405020304" charset="0"/>
              </a:rPr>
              <a:t>31）</a:t>
            </a:r>
            <a:r>
              <a:rPr lang="en-US" sz="2800" b="1">
                <a:solidFill>
                  <a:srgbClr val="000000"/>
                </a:solidFill>
                <a:latin typeface="Calibri" panose="020F0502020204030204" charset="0"/>
                <a:ea typeface="宋体" panose="02010600030101010101" pitchFamily="2" charset="-122"/>
                <a:cs typeface="Times New Roman" panose="02020603050405020304" charset="0"/>
              </a:rPr>
              <a:t>1983</a:t>
            </a:r>
            <a:r>
              <a:rPr lang="zh-CN" sz="2800" b="1">
                <a:solidFill>
                  <a:srgbClr val="000000"/>
                </a:solidFill>
                <a:ea typeface="宋体" panose="02010600030101010101" pitchFamily="2" charset="-122"/>
              </a:rPr>
              <a:t>年，安徽某濒临倒闭的国营制药厂被</a:t>
            </a:r>
            <a:r>
              <a:rPr lang="en-US" sz="2800" b="1">
                <a:solidFill>
                  <a:srgbClr val="000000"/>
                </a:solidFill>
                <a:latin typeface="Calibri" panose="020F0502020204030204" charset="0"/>
                <a:ea typeface="宋体" panose="02010600030101010101" pitchFamily="2" charset="-122"/>
                <a:cs typeface="Times New Roman" panose="02020603050405020304" charset="0"/>
              </a:rPr>
              <a:t>8</a:t>
            </a:r>
            <a:r>
              <a:rPr lang="zh-CN" sz="2800" b="1">
                <a:solidFill>
                  <a:srgbClr val="000000"/>
                </a:solidFill>
                <a:ea typeface="宋体" panose="02010600030101010101" pitchFamily="2" charset="-122"/>
              </a:rPr>
              <a:t>个年轻人承包，实行有奖有罚的经济责任制，</a:t>
            </a:r>
            <a:r>
              <a:rPr lang="en-US" sz="2800" b="1">
                <a:solidFill>
                  <a:srgbClr val="000000"/>
                </a:solidFill>
                <a:latin typeface="Calibri" panose="020F0502020204030204" charset="0"/>
                <a:ea typeface="宋体" panose="02010600030101010101" pitchFamily="2" charset="-122"/>
                <a:cs typeface="Times New Roman" panose="02020603050405020304" charset="0"/>
              </a:rPr>
              <a:t>9</a:t>
            </a:r>
            <a:r>
              <a:rPr lang="zh-CN" sz="2800" b="1">
                <a:solidFill>
                  <a:srgbClr val="000000"/>
                </a:solidFill>
                <a:ea typeface="宋体" panose="02010600030101010101" pitchFamily="2" charset="-122"/>
              </a:rPr>
              <a:t>个月就盈利</a:t>
            </a:r>
            <a:r>
              <a:rPr lang="en-US" sz="2800" b="1">
                <a:solidFill>
                  <a:srgbClr val="000000"/>
                </a:solidFill>
                <a:latin typeface="Calibri" panose="020F0502020204030204" charset="0"/>
                <a:ea typeface="宋体" panose="02010600030101010101" pitchFamily="2" charset="-122"/>
                <a:cs typeface="Times New Roman" panose="02020603050405020304" charset="0"/>
              </a:rPr>
              <a:t>12</a:t>
            </a:r>
            <a:r>
              <a:rPr lang="zh-CN" sz="2800" b="1">
                <a:solidFill>
                  <a:srgbClr val="000000"/>
                </a:solidFill>
                <a:ea typeface="宋体" panose="02010600030101010101" pitchFamily="2" charset="-122"/>
              </a:rPr>
              <a:t>万元。后来安徽省委、省政府从中得到启示，下发通知明确提出，小型国营企业也可以实行承包经营。由此可以看出（</a:t>
            </a:r>
            <a:r>
              <a:rPr lang="en-US" sz="2800" b="1">
                <a:solidFill>
                  <a:srgbClr val="000000"/>
                </a:solidFill>
                <a:latin typeface="宋体" panose="02010600030101010101" pitchFamily="2" charset="-122"/>
                <a:ea typeface="宋体" panose="02010600030101010101" pitchFamily="2" charset="-122"/>
                <a:cs typeface="Times New Roman" panose="02020603050405020304" charset="0"/>
              </a:rPr>
              <a:t>    </a:t>
            </a:r>
            <a:r>
              <a:rPr lang="zh-CN" sz="2800" b="1">
                <a:solidFill>
                  <a:srgbClr val="000000"/>
                </a:solidFill>
                <a:ea typeface="宋体" panose="02010600030101010101" pitchFamily="2" charset="-122"/>
              </a:rPr>
              <a:t>）</a:t>
            </a:r>
            <a:r>
              <a:rPr lang="en-US" sz="2800" b="1">
                <a:solidFill>
                  <a:srgbClr val="000000"/>
                </a:solidFill>
                <a:latin typeface="Calibri" panose="020F0502020204030204" charset="0"/>
                <a:ea typeface="宋体" panose="02010600030101010101" pitchFamily="2" charset="-122"/>
                <a:cs typeface="Times New Roman" panose="02020603050405020304" charset="0"/>
              </a:rPr>
              <a:t>    A</a:t>
            </a:r>
            <a:r>
              <a:rPr lang="zh-CN" sz="2800" b="1">
                <a:solidFill>
                  <a:srgbClr val="000000"/>
                </a:solidFill>
                <a:ea typeface="宋体" panose="02010600030101010101" pitchFamily="2" charset="-122"/>
              </a:rPr>
              <a:t>．市场经济体制在全国逐步建立</a:t>
            </a:r>
            <a:r>
              <a:rPr lang="en-US" sz="2800" b="1">
                <a:solidFill>
                  <a:srgbClr val="000000"/>
                </a:solidFill>
                <a:latin typeface="宋体" panose="02010600030101010101" pitchFamily="2" charset="-122"/>
                <a:ea typeface="宋体" panose="02010600030101010101" pitchFamily="2" charset="-122"/>
                <a:cs typeface="Times New Roman" panose="02020603050405020304" charset="0"/>
              </a:rPr>
              <a:t> </a:t>
            </a:r>
            <a:r>
              <a:rPr lang="en-US" sz="2800" b="1">
                <a:solidFill>
                  <a:srgbClr val="000000"/>
                </a:solidFill>
                <a:latin typeface="Calibri" panose="020F0502020204030204" charset="0"/>
                <a:ea typeface="宋体" panose="02010600030101010101" pitchFamily="2" charset="-122"/>
                <a:cs typeface="Times New Roman" panose="02020603050405020304" charset="0"/>
              </a:rPr>
              <a:t>B</a:t>
            </a:r>
            <a:r>
              <a:rPr lang="zh-CN" sz="2800" b="1">
                <a:solidFill>
                  <a:srgbClr val="000000"/>
                </a:solidFill>
                <a:ea typeface="宋体" panose="02010600030101010101" pitchFamily="2" charset="-122"/>
              </a:rPr>
              <a:t>．政企职责不分弊端得到解决</a:t>
            </a:r>
            <a:r>
              <a:rPr lang="en-US" sz="2800" b="1">
                <a:solidFill>
                  <a:srgbClr val="000000"/>
                </a:solidFill>
                <a:latin typeface="Calibri" panose="020F0502020204030204" charset="0"/>
                <a:ea typeface="宋体" panose="02010600030101010101" pitchFamily="2" charset="-122"/>
                <a:cs typeface="Times New Roman" panose="02020603050405020304" charset="0"/>
              </a:rPr>
              <a:t>    C</a:t>
            </a:r>
            <a:r>
              <a:rPr lang="zh-CN" sz="2800" b="1">
                <a:solidFill>
                  <a:srgbClr val="000000"/>
                </a:solidFill>
                <a:ea typeface="宋体" panose="02010600030101010101" pitchFamily="2" charset="-122"/>
              </a:rPr>
              <a:t>．经济所有制结构开始发生变化</a:t>
            </a:r>
            <a:r>
              <a:rPr lang="en-US" sz="2800" b="1">
                <a:solidFill>
                  <a:srgbClr val="000000"/>
                </a:solidFill>
                <a:latin typeface="宋体" panose="02010600030101010101" pitchFamily="2" charset="-122"/>
                <a:ea typeface="宋体" panose="02010600030101010101" pitchFamily="2" charset="-122"/>
                <a:cs typeface="Times New Roman" panose="02020603050405020304" charset="0"/>
              </a:rPr>
              <a:t> </a:t>
            </a:r>
            <a:r>
              <a:rPr lang="en-US" sz="2800" b="1">
                <a:solidFill>
                  <a:srgbClr val="FF0000"/>
                </a:solidFill>
                <a:latin typeface="Calibri" panose="020F0502020204030204" charset="0"/>
                <a:ea typeface="宋体" panose="02010600030101010101" pitchFamily="2" charset="-122"/>
                <a:cs typeface="Times New Roman" panose="02020603050405020304" charset="0"/>
              </a:rPr>
              <a:t>D</a:t>
            </a:r>
            <a:r>
              <a:rPr lang="zh-CN" sz="2800" b="1">
                <a:solidFill>
                  <a:srgbClr val="FF0000"/>
                </a:solidFill>
                <a:ea typeface="宋体" panose="02010600030101010101" pitchFamily="2" charset="-122"/>
              </a:rPr>
              <a:t>．企业的经营自主权逐渐扩大</a:t>
            </a:r>
            <a:endParaRPr lang="zh-CN" sz="2800" b="1">
              <a:solidFill>
                <a:srgbClr val="FF0000"/>
              </a:solidFill>
              <a:ea typeface="宋体" panose="02010600030101010101" pitchFamily="2" charset="-122"/>
            </a:endParaRPr>
          </a:p>
          <a:p>
            <a:pPr indent="0"/>
            <a:endParaRPr lang="zh-CN" sz="2800" b="1">
              <a:solidFill>
                <a:srgbClr val="000000"/>
              </a:solidFill>
              <a:latin typeface="Times New Roman" panose="02020603050405020304" charset="0"/>
              <a:ea typeface="宋体" panose="02010600030101010101" pitchFamily="2" charset="-122"/>
            </a:endParaRPr>
          </a:p>
          <a:p>
            <a:pPr indent="0"/>
            <a:r>
              <a:rPr lang="zh-CN" sz="2800" b="1">
                <a:solidFill>
                  <a:srgbClr val="000000"/>
                </a:solidFill>
                <a:ea typeface="宋体" panose="02010600030101010101" pitchFamily="2" charset="-122"/>
              </a:rPr>
              <a:t>（</a:t>
            </a:r>
            <a:r>
              <a:rPr lang="en-US" sz="2800" b="1">
                <a:solidFill>
                  <a:srgbClr val="000000"/>
                </a:solidFill>
                <a:latin typeface="Times New Roman" panose="02020603050405020304" charset="0"/>
                <a:cs typeface="Times New Roman" panose="02020603050405020304" charset="0"/>
              </a:rPr>
              <a:t>2</a:t>
            </a:r>
            <a:r>
              <a:rPr lang="en-US" sz="2800" b="1">
                <a:solidFill>
                  <a:srgbClr val="000000"/>
                </a:solidFill>
                <a:latin typeface="Times New Roman" panose="02020603050405020304" charset="0"/>
                <a:ea typeface="宋体" panose="02010600030101010101" pitchFamily="2" charset="-122"/>
              </a:rPr>
              <a:t>020</a:t>
            </a:r>
            <a:r>
              <a:rPr lang="zh-CN" sz="2800" b="1">
                <a:solidFill>
                  <a:srgbClr val="000000"/>
                </a:solidFill>
                <a:ea typeface="宋体" panose="02010600030101010101" pitchFamily="2" charset="-122"/>
              </a:rPr>
              <a:t>年</a:t>
            </a:r>
            <a:r>
              <a:rPr lang="en-US" sz="2800" b="1">
                <a:solidFill>
                  <a:srgbClr val="000000"/>
                </a:solidFill>
                <a:latin typeface="宋体" panose="02010600030101010101" pitchFamily="2" charset="-122"/>
                <a:cs typeface="Times New Roman" panose="02020603050405020304" charset="0"/>
              </a:rPr>
              <a:t>·</a:t>
            </a:r>
            <a:r>
              <a:rPr lang="zh-CN" sz="2800" b="1">
                <a:solidFill>
                  <a:srgbClr val="000000"/>
                </a:solidFill>
                <a:ea typeface="宋体" panose="02010600030101010101" pitchFamily="2" charset="-122"/>
              </a:rPr>
              <a:t>新课标全国卷</a:t>
            </a:r>
            <a:r>
              <a:rPr lang="en-US" sz="2800" b="1">
                <a:solidFill>
                  <a:srgbClr val="000000"/>
                </a:solidFill>
                <a:latin typeface="Times New Roman" panose="02020603050405020304" charset="0"/>
                <a:ea typeface="宋体" panose="02010600030101010101" pitchFamily="2" charset="-122"/>
              </a:rPr>
              <a:t>Ⅲ</a:t>
            </a:r>
            <a:r>
              <a:rPr lang="en-US" sz="2800" b="1">
                <a:solidFill>
                  <a:srgbClr val="000000"/>
                </a:solidFill>
                <a:latin typeface="宋体" panose="02010600030101010101" pitchFamily="2" charset="-122"/>
                <a:cs typeface="Times New Roman" panose="02020603050405020304" charset="0"/>
              </a:rPr>
              <a:t>·</a:t>
            </a:r>
            <a:r>
              <a:rPr lang="en-US" sz="2800" b="1">
                <a:solidFill>
                  <a:srgbClr val="000000"/>
                </a:solidFill>
                <a:latin typeface="Times New Roman" panose="02020603050405020304" charset="0"/>
                <a:ea typeface="宋体" panose="02010600030101010101" pitchFamily="2" charset="-122"/>
              </a:rPr>
              <a:t>31</a:t>
            </a:r>
            <a:r>
              <a:rPr lang="zh-CN" sz="2800" b="1">
                <a:solidFill>
                  <a:srgbClr val="000000"/>
                </a:solidFill>
                <a:ea typeface="宋体" panose="02010600030101010101" pitchFamily="2" charset="-122"/>
              </a:rPr>
              <a:t>）</a:t>
            </a:r>
            <a:r>
              <a:rPr lang="en-US" sz="2800" b="1">
                <a:solidFill>
                  <a:srgbClr val="000000"/>
                </a:solidFill>
                <a:latin typeface="Times New Roman" panose="02020603050405020304" charset="0"/>
                <a:ea typeface="宋体" panose="02010600030101010101" pitchFamily="2" charset="-122"/>
              </a:rPr>
              <a:t>1983</a:t>
            </a:r>
            <a:r>
              <a:rPr lang="zh-CN" sz="2800" b="1">
                <a:solidFill>
                  <a:srgbClr val="000000"/>
                </a:solidFill>
                <a:ea typeface="宋体" panose="02010600030101010101" pitchFamily="2" charset="-122"/>
              </a:rPr>
              <a:t>年，北京四个最大的百货商场与北京市第一商业局签订合同，规定：超额完成利润承包额的，超额部分国家与商场对半分成；完不成利润承包额的，差额部分由企业利润留成和浮动工资弥补。这反映出</a:t>
            </a:r>
            <a:r>
              <a:rPr lang="zh-CN" sz="2800" b="1">
                <a:solidFill>
                  <a:srgbClr val="000000"/>
                </a:solidFill>
                <a:ea typeface="宋体" panose="02010600030101010101" pitchFamily="2" charset="-122"/>
                <a:sym typeface="+mn-ea"/>
              </a:rPr>
              <a:t>（</a:t>
            </a:r>
            <a:r>
              <a:rPr lang="en-US" sz="2800" b="1">
                <a:solidFill>
                  <a:srgbClr val="000000"/>
                </a:solidFill>
                <a:latin typeface="宋体" panose="02010600030101010101" pitchFamily="2" charset="-122"/>
                <a:ea typeface="宋体" panose="02010600030101010101" pitchFamily="2" charset="-122"/>
                <a:cs typeface="Times New Roman" panose="02020603050405020304" charset="0"/>
                <a:sym typeface="+mn-ea"/>
              </a:rPr>
              <a:t>    </a:t>
            </a:r>
            <a:r>
              <a:rPr lang="zh-CN" sz="2800" b="1">
                <a:solidFill>
                  <a:srgbClr val="000000"/>
                </a:solidFill>
                <a:ea typeface="宋体" panose="02010600030101010101" pitchFamily="2" charset="-122"/>
                <a:sym typeface="+mn-ea"/>
              </a:rPr>
              <a:t>）</a:t>
            </a:r>
            <a:endParaRPr lang="zh-CN" sz="2800" b="1">
              <a:solidFill>
                <a:srgbClr val="000000"/>
              </a:solidFill>
              <a:ea typeface="宋体" panose="02010600030101010101" pitchFamily="2" charset="-122"/>
              <a:sym typeface="+mn-ea"/>
            </a:endParaRPr>
          </a:p>
          <a:p>
            <a:pPr indent="0"/>
            <a:r>
              <a:rPr lang="en-US" sz="2800" b="1">
                <a:solidFill>
                  <a:srgbClr val="000000"/>
                </a:solidFill>
                <a:latin typeface="Calibri" panose="020F0502020204030204" charset="0"/>
                <a:ea typeface="宋体" panose="02010600030101010101" pitchFamily="2" charset="-122"/>
                <a:cs typeface="Times New Roman" panose="02020603050405020304" charset="0"/>
              </a:rPr>
              <a:t> </a:t>
            </a:r>
            <a:r>
              <a:rPr lang="en-US" sz="2800" b="1">
                <a:solidFill>
                  <a:srgbClr val="FF0000"/>
                </a:solidFill>
                <a:latin typeface="Calibri" panose="020F0502020204030204" charset="0"/>
                <a:ea typeface="宋体" panose="02010600030101010101" pitchFamily="2" charset="-122"/>
                <a:cs typeface="Times New Roman" panose="02020603050405020304" charset="0"/>
              </a:rPr>
              <a:t>    A</a:t>
            </a:r>
            <a:r>
              <a:rPr lang="zh-CN" sz="2800" b="1">
                <a:solidFill>
                  <a:srgbClr val="FF0000"/>
                </a:solidFill>
                <a:ea typeface="宋体" panose="02010600030101010101" pitchFamily="2" charset="-122"/>
              </a:rPr>
              <a:t>．企业活力逐步得到增强</a:t>
            </a:r>
            <a:r>
              <a:rPr lang="en-US" sz="2800" b="1">
                <a:solidFill>
                  <a:srgbClr val="FF0000"/>
                </a:solidFill>
                <a:latin typeface="宋体" panose="02010600030101010101" pitchFamily="2" charset="-122"/>
                <a:ea typeface="宋体" panose="02010600030101010101" pitchFamily="2" charset="-122"/>
                <a:cs typeface="Times New Roman" panose="02020603050405020304" charset="0"/>
              </a:rPr>
              <a:t>	 </a:t>
            </a:r>
            <a:r>
              <a:rPr lang="en-US" sz="2800" b="1">
                <a:solidFill>
                  <a:srgbClr val="000000"/>
                </a:solidFill>
                <a:latin typeface="宋体" panose="02010600030101010101" pitchFamily="2" charset="-122"/>
                <a:ea typeface="宋体" panose="02010600030101010101" pitchFamily="2" charset="-122"/>
                <a:cs typeface="Times New Roman" panose="02020603050405020304" charset="0"/>
              </a:rPr>
              <a:t>      </a:t>
            </a:r>
            <a:r>
              <a:rPr lang="en-US" sz="2800" b="1">
                <a:solidFill>
                  <a:srgbClr val="000000"/>
                </a:solidFill>
                <a:latin typeface="Calibri" panose="020F0502020204030204" charset="0"/>
                <a:ea typeface="宋体" panose="02010600030101010101" pitchFamily="2" charset="-122"/>
                <a:cs typeface="Times New Roman" panose="02020603050405020304" charset="0"/>
              </a:rPr>
              <a:t>B</a:t>
            </a:r>
            <a:r>
              <a:rPr lang="zh-CN" sz="2800" b="1">
                <a:solidFill>
                  <a:srgbClr val="000000"/>
                </a:solidFill>
                <a:ea typeface="宋体" panose="02010600030101010101" pitchFamily="2" charset="-122"/>
              </a:rPr>
              <a:t>．国企改革全面展开</a:t>
            </a:r>
            <a:r>
              <a:rPr lang="en-US" sz="2800" b="1">
                <a:solidFill>
                  <a:srgbClr val="000000"/>
                </a:solidFill>
                <a:latin typeface="Calibri" panose="020F0502020204030204" charset="0"/>
                <a:ea typeface="宋体" panose="02010600030101010101" pitchFamily="2" charset="-122"/>
                <a:cs typeface="Times New Roman" panose="02020603050405020304" charset="0"/>
              </a:rPr>
              <a:t>     C</a:t>
            </a:r>
            <a:r>
              <a:rPr lang="zh-CN" sz="2800" b="1">
                <a:solidFill>
                  <a:srgbClr val="000000"/>
                </a:solidFill>
                <a:ea typeface="宋体" panose="02010600030101010101" pitchFamily="2" charset="-122"/>
              </a:rPr>
              <a:t>．市场经济体制目标确立</a:t>
            </a:r>
            <a:r>
              <a:rPr lang="en-US" sz="2800" b="1">
                <a:solidFill>
                  <a:srgbClr val="000000"/>
                </a:solidFill>
                <a:latin typeface="宋体" panose="02010600030101010101" pitchFamily="2" charset="-122"/>
                <a:ea typeface="宋体" panose="02010600030101010101" pitchFamily="2" charset="-122"/>
                <a:cs typeface="Times New Roman" panose="02020603050405020304" charset="0"/>
              </a:rPr>
              <a:t>	       </a:t>
            </a:r>
            <a:r>
              <a:rPr lang="en-US" sz="2800" b="1">
                <a:solidFill>
                  <a:srgbClr val="000000"/>
                </a:solidFill>
                <a:latin typeface="Calibri" panose="020F0502020204030204" charset="0"/>
                <a:ea typeface="宋体" panose="02010600030101010101" pitchFamily="2" charset="-122"/>
                <a:cs typeface="Times New Roman" panose="02020603050405020304" charset="0"/>
              </a:rPr>
              <a:t>D</a:t>
            </a:r>
            <a:r>
              <a:rPr lang="zh-CN" sz="2800" b="1">
                <a:solidFill>
                  <a:srgbClr val="000000"/>
                </a:solidFill>
                <a:ea typeface="宋体" panose="02010600030101010101" pitchFamily="2" charset="-122"/>
              </a:rPr>
              <a:t>．现代企业制度建立</a:t>
            </a:r>
            <a:endParaRPr lang="zh-CN" altLang="en-US" sz="2800" b="1"/>
          </a:p>
        </p:txBody>
      </p:sp>
      <p:sp>
        <p:nvSpPr>
          <p:cNvPr id="2" name="矩形 1"/>
          <p:cNvSpPr/>
          <p:nvPr/>
        </p:nvSpPr>
        <p:spPr>
          <a:xfrm>
            <a:off x="8622983" y="1353185"/>
            <a:ext cx="678180" cy="922020"/>
          </a:xfrm>
          <a:prstGeom prst="rect">
            <a:avLst/>
          </a:prstGeom>
          <a:noFill/>
          <a:ln>
            <a:noFill/>
          </a:ln>
        </p:spPr>
        <p:txBody>
          <a:bodyPr wrap="none" rtlCol="0" anchor="t">
            <a:spAutoFit/>
          </a:bodyPr>
          <a:p>
            <a:pPr algn="ctr"/>
            <a:r>
              <a:rPr lang="en-US" altLang="zh-CN" sz="5400" b="1">
                <a:solidFill>
                  <a:srgbClr val="FF0000"/>
                </a:solidFill>
                <a:effectLst>
                  <a:outerShdw blurRad="38100" dist="19050" dir="2700000" algn="tl" rotWithShape="0">
                    <a:schemeClr val="dk1">
                      <a:alpha val="40000"/>
                    </a:schemeClr>
                  </a:outerShdw>
                </a:effectLst>
              </a:rPr>
              <a:t>D</a:t>
            </a:r>
            <a:endParaRPr lang="en-US" altLang="zh-CN" sz="5400" b="1">
              <a:solidFill>
                <a:srgbClr val="FF0000"/>
              </a:solidFill>
              <a:effectLst>
                <a:outerShdw blurRad="38100" dist="19050" dir="2700000" algn="tl" rotWithShape="0">
                  <a:schemeClr val="dk1">
                    <a:alpha val="40000"/>
                  </a:schemeClr>
                </a:outerShdw>
              </a:effectLst>
            </a:endParaRPr>
          </a:p>
        </p:txBody>
      </p:sp>
      <p:sp>
        <p:nvSpPr>
          <p:cNvPr id="3" name="矩形 2"/>
          <p:cNvSpPr/>
          <p:nvPr/>
        </p:nvSpPr>
        <p:spPr>
          <a:xfrm>
            <a:off x="6542723" y="4415790"/>
            <a:ext cx="678180" cy="922020"/>
          </a:xfrm>
          <a:prstGeom prst="rect">
            <a:avLst/>
          </a:prstGeom>
          <a:noFill/>
          <a:ln>
            <a:noFill/>
          </a:ln>
        </p:spPr>
        <p:txBody>
          <a:bodyPr wrap="none" rtlCol="0" anchor="t">
            <a:spAutoFit/>
          </a:bodyPr>
          <a:p>
            <a:pPr algn="ctr"/>
            <a:r>
              <a:rPr lang="en-US" altLang="zh-CN" sz="5400" b="1">
                <a:solidFill>
                  <a:srgbClr val="FF0000"/>
                </a:solidFill>
                <a:effectLst>
                  <a:outerShdw blurRad="38100" dist="19050" dir="2700000" algn="tl" rotWithShape="0">
                    <a:schemeClr val="dk1">
                      <a:alpha val="40000"/>
                    </a:schemeClr>
                  </a:outerShdw>
                </a:effectLst>
              </a:rPr>
              <a:t>A</a:t>
            </a:r>
            <a:endParaRPr lang="en-US" altLang="zh-CN" sz="5400" b="1">
              <a:solidFill>
                <a:srgbClr val="FF0000"/>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025843" y="3567430"/>
            <a:ext cx="10140315" cy="2676525"/>
          </a:xfrm>
          <a:prstGeom prst="rect">
            <a:avLst/>
          </a:prstGeom>
          <a:noFill/>
          <a:ln w="9525">
            <a:noFill/>
          </a:ln>
        </p:spPr>
        <p:txBody>
          <a:bodyPr wrap="square">
            <a:spAutoFit/>
          </a:bodyPr>
          <a:p>
            <a:pPr marL="266700" indent="-266700"/>
            <a:r>
              <a:rPr lang="zh-CN" sz="2800" b="1">
                <a:ea typeface="宋体" panose="02010600030101010101" pitchFamily="2" charset="-122"/>
              </a:rPr>
              <a:t>                                                图</a:t>
            </a:r>
            <a:r>
              <a:rPr lang="en-US" sz="2800" b="1">
                <a:latin typeface="宋体" panose="02010600030101010101" pitchFamily="2" charset="-122"/>
              </a:rPr>
              <a:t>3</a:t>
            </a:r>
            <a:r>
              <a:rPr lang="zh-CN" sz="2800" b="1">
                <a:ea typeface="宋体" panose="02010600030101010101" pitchFamily="2" charset="-122"/>
              </a:rPr>
              <a:t>图</a:t>
            </a:r>
            <a:r>
              <a:rPr lang="en-US" sz="2800" b="1">
                <a:latin typeface="宋体" panose="02010600030101010101" pitchFamily="2" charset="-122"/>
              </a:rPr>
              <a:t>3</a:t>
            </a:r>
            <a:r>
              <a:rPr lang="zh-CN" sz="2800" b="1">
                <a:ea typeface="宋体" panose="02010600030101010101" pitchFamily="2" charset="-122"/>
              </a:rPr>
              <a:t>为</a:t>
            </a:r>
            <a:r>
              <a:rPr lang="en-US" sz="2800" b="1">
                <a:latin typeface="Times New Roman" panose="02020603050405020304" charset="0"/>
              </a:rPr>
              <a:t>1978</a:t>
            </a:r>
            <a:r>
              <a:rPr lang="zh-CN" sz="2800" b="1">
                <a:ea typeface="宋体" panose="02010600030101010101" pitchFamily="2" charset="-122"/>
              </a:rPr>
              <a:t>年和</a:t>
            </a:r>
            <a:r>
              <a:rPr lang="en-US" sz="2800" b="1">
                <a:latin typeface="Times New Roman" panose="02020603050405020304" charset="0"/>
              </a:rPr>
              <a:t>1987</a:t>
            </a:r>
            <a:r>
              <a:rPr lang="zh-CN" sz="2800" b="1">
                <a:ea typeface="宋体" panose="02010600030101010101" pitchFamily="2" charset="-122"/>
              </a:rPr>
              <a:t>年全国社会商品零售总额中各经济成分所占比重图。图示占比变化反映出</a:t>
            </a:r>
            <a:r>
              <a:rPr lang="en-US" altLang="zh-CN" sz="2800" b="1">
                <a:ea typeface="宋体" panose="02010600030101010101" pitchFamily="2" charset="-122"/>
              </a:rPr>
              <a:t>(       )</a:t>
            </a:r>
            <a:r>
              <a:rPr lang="en-US" sz="2800" b="1">
                <a:latin typeface="宋体" panose="02010600030101010101" pitchFamily="2" charset="-122"/>
              </a:rPr>
              <a:t>A</a:t>
            </a:r>
            <a:r>
              <a:rPr lang="zh-CN" sz="2800" b="1">
                <a:ea typeface="宋体" panose="02010600030101010101" pitchFamily="2" charset="-122"/>
              </a:rPr>
              <a:t>．经济体制改革目标的实现 </a:t>
            </a:r>
            <a:r>
              <a:rPr lang="en-US" sz="2800" b="1">
                <a:latin typeface="Times New Roman" panose="02020603050405020304" charset="0"/>
              </a:rPr>
              <a:t>       </a:t>
            </a:r>
            <a:r>
              <a:rPr lang="en-US" sz="2800" b="1">
                <a:solidFill>
                  <a:schemeClr val="tx1"/>
                </a:solidFill>
                <a:latin typeface="Times New Roman" panose="02020603050405020304" charset="0"/>
              </a:rPr>
              <a:t>  </a:t>
            </a:r>
            <a:r>
              <a:rPr lang="en-US" sz="2800" b="1">
                <a:solidFill>
                  <a:schemeClr val="tx1"/>
                </a:solidFill>
                <a:latin typeface="宋体" panose="02010600030101010101" pitchFamily="2" charset="-122"/>
              </a:rPr>
              <a:t>B</a:t>
            </a:r>
            <a:r>
              <a:rPr lang="zh-CN" sz="2800" b="1">
                <a:solidFill>
                  <a:schemeClr val="tx1"/>
                </a:solidFill>
                <a:ea typeface="宋体" panose="02010600030101010101" pitchFamily="2" charset="-122"/>
              </a:rPr>
              <a:t>．民众就业观念的转变</a:t>
            </a:r>
            <a:r>
              <a:rPr lang="en-US" sz="2800" b="1">
                <a:latin typeface="宋体" panose="02010600030101010101" pitchFamily="2" charset="-122"/>
              </a:rPr>
              <a:t>C</a:t>
            </a:r>
            <a:r>
              <a:rPr lang="zh-CN" sz="2800" b="1">
                <a:ea typeface="宋体" panose="02010600030101010101" pitchFamily="2" charset="-122"/>
              </a:rPr>
              <a:t>．计划管理调控作用的增强 </a:t>
            </a:r>
            <a:r>
              <a:rPr lang="en-US" sz="2800" b="1">
                <a:latin typeface="Times New Roman" panose="02020603050405020304" charset="0"/>
              </a:rPr>
              <a:t>         </a:t>
            </a:r>
            <a:r>
              <a:rPr lang="en-US" sz="2800" b="1">
                <a:latin typeface="宋体" panose="02010600030101010101" pitchFamily="2" charset="-122"/>
              </a:rPr>
              <a:t>D</a:t>
            </a:r>
            <a:r>
              <a:rPr lang="zh-CN" sz="2800" b="1">
                <a:ea typeface="宋体" panose="02010600030101010101" pitchFamily="2" charset="-122"/>
              </a:rPr>
              <a:t>．经济结构调整的完成</a:t>
            </a:r>
            <a:endParaRPr lang="zh-CN" altLang="en-US" sz="2800" b="1"/>
          </a:p>
        </p:txBody>
      </p:sp>
      <p:pic>
        <p:nvPicPr>
          <p:cNvPr id="2" name="图片 1" descr="中学历史教学园地（www.zxls.com）——全国文章总量、访问量最大的历史教学网站。"/>
          <p:cNvPicPr>
            <a:picLocks noChangeAspect="1"/>
          </p:cNvPicPr>
          <p:nvPr/>
        </p:nvPicPr>
        <p:blipFill>
          <a:blip r:embed="rId1"/>
          <a:stretch>
            <a:fillRect/>
          </a:stretch>
        </p:blipFill>
        <p:spPr>
          <a:xfrm>
            <a:off x="2436178" y="1053465"/>
            <a:ext cx="6883400" cy="2723515"/>
          </a:xfrm>
          <a:prstGeom prst="rect">
            <a:avLst/>
          </a:prstGeom>
          <a:noFill/>
          <a:ln w="9525">
            <a:noFill/>
          </a:ln>
        </p:spPr>
      </p:pic>
      <p:sp>
        <p:nvSpPr>
          <p:cNvPr id="5" name="文本框 4"/>
          <p:cNvSpPr txBox="1"/>
          <p:nvPr/>
        </p:nvSpPr>
        <p:spPr>
          <a:xfrm>
            <a:off x="963613" y="531495"/>
            <a:ext cx="3757295" cy="521970"/>
          </a:xfrm>
          <a:prstGeom prst="rect">
            <a:avLst/>
          </a:prstGeom>
          <a:noFill/>
        </p:spPr>
        <p:txBody>
          <a:bodyPr wrap="none" rtlCol="0" anchor="t">
            <a:spAutoFit/>
          </a:bodyPr>
          <a:p>
            <a:pPr algn="l"/>
            <a:r>
              <a:rPr lang="zh-CN" altLang="zh-CN" sz="2800" b="1" dirty="0">
                <a:solidFill>
                  <a:srgbClr val="FF0000"/>
                </a:solidFill>
                <a:latin typeface="宋体" panose="02010600030101010101" pitchFamily="2" charset="-122"/>
                <a:ea typeface="微软雅黑" panose="020B0503020204020204" pitchFamily="34" charset="-122"/>
                <a:sym typeface="+mn-ea"/>
              </a:rPr>
              <a:t>（20</a:t>
            </a:r>
            <a:r>
              <a:rPr lang="en-US" altLang="zh-CN" sz="2800" b="1" dirty="0">
                <a:solidFill>
                  <a:srgbClr val="FF0000"/>
                </a:solidFill>
                <a:latin typeface="宋体" panose="02010600030101010101" pitchFamily="2" charset="-122"/>
                <a:ea typeface="微软雅黑" panose="020B0503020204020204" pitchFamily="34" charset="-122"/>
                <a:sym typeface="+mn-ea"/>
              </a:rPr>
              <a:t>22</a:t>
            </a:r>
            <a:r>
              <a:rPr lang="zh-CN" altLang="zh-CN" sz="2800" b="1" dirty="0">
                <a:solidFill>
                  <a:srgbClr val="FF0000"/>
                </a:solidFill>
                <a:latin typeface="Arial" panose="020B0604020202020204" pitchFamily="34" charset="0"/>
                <a:ea typeface="Times New Roman" panose="02020603050405020304" charset="0"/>
                <a:sym typeface="+mn-ea"/>
              </a:rPr>
              <a:t>·</a:t>
            </a:r>
            <a:r>
              <a:rPr lang="zh-CN" altLang="zh-CN" sz="2800" b="1" dirty="0">
                <a:solidFill>
                  <a:srgbClr val="FF0000"/>
                </a:solidFill>
                <a:latin typeface="黑体" panose="02010609060101010101" pitchFamily="49" charset="-122"/>
                <a:ea typeface="微软雅黑" panose="020B0503020204020204" pitchFamily="34" charset="-122"/>
                <a:sym typeface="+mn-ea"/>
              </a:rPr>
              <a:t>全国甲卷</a:t>
            </a:r>
            <a:r>
              <a:rPr lang="zh-CN" altLang="zh-CN" sz="2800" b="1" dirty="0">
                <a:solidFill>
                  <a:srgbClr val="FF0000"/>
                </a:solidFill>
                <a:latin typeface="Arial" panose="020B0604020202020204" pitchFamily="34" charset="0"/>
                <a:ea typeface="Times New Roman" panose="02020603050405020304" charset="0"/>
                <a:sym typeface="+mn-ea"/>
              </a:rPr>
              <a:t>·</a:t>
            </a:r>
            <a:r>
              <a:rPr lang="en-US" altLang="zh-CN" sz="2800" b="1" dirty="0">
                <a:solidFill>
                  <a:srgbClr val="FF0000"/>
                </a:solidFill>
                <a:latin typeface="Arial" panose="020B0604020202020204" pitchFamily="34" charset="0"/>
                <a:ea typeface="Times New Roman" panose="02020603050405020304" charset="0"/>
                <a:sym typeface="+mn-ea"/>
              </a:rPr>
              <a:t>31</a:t>
            </a:r>
            <a:r>
              <a:rPr lang="zh-CN" altLang="zh-CN" sz="2800" b="1" dirty="0">
                <a:solidFill>
                  <a:srgbClr val="FF0000"/>
                </a:solidFill>
                <a:latin typeface="宋体" panose="02010600030101010101" pitchFamily="2" charset="-122"/>
                <a:ea typeface="宋体" panose="02010600030101010101" pitchFamily="2" charset="-122"/>
                <a:sym typeface="+mn-ea"/>
              </a:rPr>
              <a:t>）</a:t>
            </a:r>
            <a:r>
              <a:rPr lang="en-US" sz="2800">
                <a:latin typeface="Times New Roman" panose="02020603050405020304" charset="0"/>
                <a:sym typeface="+mn-ea"/>
              </a:rPr>
              <a:t> </a:t>
            </a:r>
            <a:endParaRPr lang="zh-CN" altLang="en-US" sz="2800"/>
          </a:p>
        </p:txBody>
      </p:sp>
      <p:sp>
        <p:nvSpPr>
          <p:cNvPr id="6" name="矩形 5"/>
          <p:cNvSpPr/>
          <p:nvPr/>
        </p:nvSpPr>
        <p:spPr>
          <a:xfrm>
            <a:off x="6492558" y="4651375"/>
            <a:ext cx="678180" cy="922020"/>
          </a:xfrm>
          <a:prstGeom prst="rect">
            <a:avLst/>
          </a:prstGeom>
          <a:noFill/>
          <a:ln>
            <a:noFill/>
          </a:ln>
        </p:spPr>
        <p:txBody>
          <a:bodyPr wrap="square" rtlCol="0" anchor="t">
            <a:spAutoFit/>
          </a:bodyPr>
          <a:p>
            <a:pPr algn="ctr"/>
            <a:r>
              <a:rPr lang="en-US" sz="5400" b="1" dirty="0">
                <a:solidFill>
                  <a:srgbClr val="FF0000"/>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rPr>
              <a:t>B</a:t>
            </a:r>
            <a:endParaRPr lang="en-US" sz="5400" b="1" dirty="0">
              <a:solidFill>
                <a:srgbClr val="FF0000"/>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003040" y="4602480"/>
            <a:ext cx="3840480" cy="583565"/>
          </a:xfrm>
          <a:prstGeom prst="rect">
            <a:avLst/>
          </a:prstGeom>
          <a:noFill/>
        </p:spPr>
        <p:txBody>
          <a:bodyPr wrap="none" rtlCol="0">
            <a:spAutoFit/>
          </a:bodyPr>
          <a:p>
            <a:r>
              <a:rPr lang="zh-CN" altLang="en-US" sz="3200" b="1">
                <a:solidFill>
                  <a:srgbClr val="1D41D5"/>
                </a:solidFill>
              </a:rPr>
              <a:t>四、原创命题</a:t>
            </a:r>
            <a:r>
              <a:rPr lang="en-US" altLang="zh-CN" sz="3200" b="1">
                <a:solidFill>
                  <a:srgbClr val="1D41D5"/>
                </a:solidFill>
              </a:rPr>
              <a:t>——</a:t>
            </a:r>
            <a:r>
              <a:rPr lang="zh-CN" altLang="en-US" sz="3200" b="1">
                <a:solidFill>
                  <a:srgbClr val="1D41D5"/>
                </a:solidFill>
              </a:rPr>
              <a:t>考  </a:t>
            </a:r>
            <a:endParaRPr lang="zh-CN" altLang="en-US" sz="3200" b="1">
              <a:solidFill>
                <a:srgbClr val="1D41D5"/>
              </a:solidFill>
            </a:endParaRPr>
          </a:p>
        </p:txBody>
      </p:sp>
      <p:sp>
        <p:nvSpPr>
          <p:cNvPr id="5" name="文本框 4"/>
          <p:cNvSpPr txBox="1"/>
          <p:nvPr/>
        </p:nvSpPr>
        <p:spPr>
          <a:xfrm>
            <a:off x="3993515" y="3698875"/>
            <a:ext cx="3840480" cy="583565"/>
          </a:xfrm>
          <a:prstGeom prst="rect">
            <a:avLst/>
          </a:prstGeom>
          <a:noFill/>
        </p:spPr>
        <p:txBody>
          <a:bodyPr wrap="none" rtlCol="0">
            <a:spAutoFit/>
          </a:bodyPr>
          <a:p>
            <a:r>
              <a:rPr lang="zh-CN" altLang="en-US" sz="3200" b="1">
                <a:solidFill>
                  <a:srgbClr val="1D41D5"/>
                </a:solidFill>
              </a:rPr>
              <a:t>三、四层四化</a:t>
            </a:r>
            <a:r>
              <a:rPr lang="en-US" altLang="zh-CN" sz="3200" b="1">
                <a:solidFill>
                  <a:srgbClr val="1D41D5"/>
                </a:solidFill>
              </a:rPr>
              <a:t>——</a:t>
            </a:r>
            <a:r>
              <a:rPr lang="zh-CN" altLang="en-US" sz="3200" b="1">
                <a:solidFill>
                  <a:srgbClr val="1D41D5"/>
                </a:solidFill>
              </a:rPr>
              <a:t>学</a:t>
            </a:r>
            <a:endParaRPr lang="zh-CN" altLang="en-US" sz="3200" b="1">
              <a:solidFill>
                <a:srgbClr val="1D41D5"/>
              </a:solidFill>
            </a:endParaRPr>
          </a:p>
        </p:txBody>
      </p:sp>
      <p:sp>
        <p:nvSpPr>
          <p:cNvPr id="6" name="文本框 5"/>
          <p:cNvSpPr txBox="1"/>
          <p:nvPr/>
        </p:nvSpPr>
        <p:spPr>
          <a:xfrm>
            <a:off x="3993515" y="2745740"/>
            <a:ext cx="3840480" cy="583565"/>
          </a:xfrm>
          <a:prstGeom prst="rect">
            <a:avLst/>
          </a:prstGeom>
          <a:noFill/>
        </p:spPr>
        <p:txBody>
          <a:bodyPr wrap="none" rtlCol="0">
            <a:spAutoFit/>
          </a:bodyPr>
          <a:p>
            <a:r>
              <a:rPr lang="zh-CN" altLang="en-US" sz="3200" b="1">
                <a:solidFill>
                  <a:srgbClr val="1D41D5"/>
                </a:solidFill>
              </a:rPr>
              <a:t>二、教学设计</a:t>
            </a:r>
            <a:r>
              <a:rPr lang="en-US" altLang="zh-CN" sz="3200" b="1">
                <a:solidFill>
                  <a:srgbClr val="1D41D5"/>
                </a:solidFill>
              </a:rPr>
              <a:t>——</a:t>
            </a:r>
            <a:r>
              <a:rPr lang="zh-CN" altLang="en-US" sz="3200" b="1">
                <a:solidFill>
                  <a:srgbClr val="1D41D5"/>
                </a:solidFill>
              </a:rPr>
              <a:t>教</a:t>
            </a:r>
            <a:endParaRPr lang="zh-CN" altLang="en-US" sz="3200" b="1">
              <a:solidFill>
                <a:srgbClr val="1D41D5"/>
              </a:solidFill>
            </a:endParaRPr>
          </a:p>
        </p:txBody>
      </p:sp>
      <p:sp>
        <p:nvSpPr>
          <p:cNvPr id="7" name="文本框 6"/>
          <p:cNvSpPr txBox="1"/>
          <p:nvPr/>
        </p:nvSpPr>
        <p:spPr>
          <a:xfrm>
            <a:off x="4003040" y="1850390"/>
            <a:ext cx="3840480" cy="583565"/>
          </a:xfrm>
          <a:prstGeom prst="rect">
            <a:avLst/>
          </a:prstGeom>
          <a:noFill/>
        </p:spPr>
        <p:txBody>
          <a:bodyPr wrap="none" rtlCol="0">
            <a:spAutoFit/>
          </a:bodyPr>
          <a:p>
            <a:r>
              <a:rPr lang="zh-CN" altLang="en-US" sz="3200" b="1">
                <a:solidFill>
                  <a:srgbClr val="1D41D5"/>
                </a:solidFill>
              </a:rPr>
              <a:t>一、深度学习</a:t>
            </a:r>
            <a:r>
              <a:rPr lang="en-US" altLang="zh-CN" sz="3200" b="1">
                <a:solidFill>
                  <a:srgbClr val="1D41D5"/>
                </a:solidFill>
              </a:rPr>
              <a:t>——</a:t>
            </a:r>
            <a:r>
              <a:rPr lang="zh-CN" altLang="en-US" sz="3200" b="1">
                <a:solidFill>
                  <a:srgbClr val="1D41D5"/>
                </a:solidFill>
              </a:rPr>
              <a:t>研</a:t>
            </a:r>
            <a:endParaRPr lang="zh-CN" altLang="en-US" sz="3200" b="1">
              <a:solidFill>
                <a:srgbClr val="1D41D5"/>
              </a:solidFill>
            </a:endParaRPr>
          </a:p>
        </p:txBody>
      </p:sp>
      <p:sp>
        <p:nvSpPr>
          <p:cNvPr id="8" name="文本框 7"/>
          <p:cNvSpPr txBox="1"/>
          <p:nvPr/>
        </p:nvSpPr>
        <p:spPr>
          <a:xfrm>
            <a:off x="2742565" y="439420"/>
            <a:ext cx="7091680" cy="583565"/>
          </a:xfrm>
          <a:prstGeom prst="rect">
            <a:avLst/>
          </a:prstGeom>
          <a:noFill/>
        </p:spPr>
        <p:txBody>
          <a:bodyPr wrap="none" rtlCol="0" anchor="t">
            <a:spAutoFit/>
          </a:bodyPr>
          <a:p>
            <a:r>
              <a:rPr lang="zh-CN" altLang="en-US" sz="3200" b="1">
                <a:solidFill>
                  <a:srgbClr val="FF0000"/>
                </a:solidFill>
                <a:sym typeface="+mn-ea"/>
              </a:rPr>
              <a:t>如何提高历史学科复习备考的现代性？</a:t>
            </a:r>
            <a:endParaRPr lang="zh-CN" altLang="en-US" sz="3200" b="1">
              <a:solidFill>
                <a:srgbClr val="FF0000"/>
              </a:solidFill>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4" grpId="1"/>
      <p:bldP spid="5" grpId="1"/>
      <p:bldP spid="6" grpId="1"/>
      <p:bldP spid="7"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452398" y="1643675"/>
            <a:ext cx="8943340" cy="52197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a:t>
            </a:r>
            <a:r>
              <a:rPr kumimoji="0" lang="en-US" altLang="zh-CN"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2</a:t>
            </a:r>
            <a:r>
              <a:rPr kumimoji="0" lang="zh-CN" altLang="en-US"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a:t>
            </a:r>
            <a:r>
              <a:rPr kumimoji="0" lang="zh-CN"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解放城市：从局部试点、全国推广到深化国企改革</a:t>
            </a:r>
            <a:endParaRPr kumimoji="0" lang="zh-CN" sz="2800" b="1" i="0" u="none" strike="noStrike" cap="none" normalizeH="0" baseline="0" dirty="0" smtClean="0">
              <a:ln>
                <a:noFill/>
              </a:ln>
              <a:solidFill>
                <a:srgbClr val="0000CC"/>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 name="TextBox 2"/>
          <p:cNvSpPr txBox="1"/>
          <p:nvPr/>
        </p:nvSpPr>
        <p:spPr>
          <a:xfrm>
            <a:off x="666712" y="2320721"/>
            <a:ext cx="10644262" cy="3969385"/>
          </a:xfrm>
          <a:prstGeom prst="rect">
            <a:avLst/>
          </a:prstGeom>
          <a:noFill/>
          <a:ln>
            <a:solidFill>
              <a:srgbClr val="FF0000"/>
            </a:solidFill>
          </a:ln>
        </p:spPr>
        <p:txBody>
          <a:bodyPr wrap="square" rtlCol="0">
            <a:spAutoFit/>
          </a:bodyPr>
          <a:lstStyle/>
          <a:p>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     </a:t>
            </a:r>
            <a:r>
              <a:rPr lang="en-US" altLang="zh-CN" sz="28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1993</a:t>
            </a:r>
            <a:r>
              <a:rPr lang="zh-CN" altLang="en-US" sz="28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年</a:t>
            </a:r>
            <a:r>
              <a:rPr lang="en-US" altLang="zh-CN" sz="28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11</a:t>
            </a:r>
            <a:r>
              <a:rPr lang="zh-CN" altLang="en-US" sz="28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月，中共十四届三中全会召开</a:t>
            </a:r>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，会议作出了</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中共中央关于建立社会主义市场经济体制若干问题的决定</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，首次提出了国有企业改革的方向是建立“现代企业制度”，要适应社会主义市场经济的要求，必须建立</a:t>
            </a:r>
            <a:r>
              <a:rPr lang="zh-CN" altLang="en-US" sz="28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产权清晰、权责明确、政企分开、科学管理的现代企业制度</a:t>
            </a:r>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。”这一改革目标的提出，标志着中国的国有企业改革，从长期以来的基本制度不变下进行的“放权让利”，转到了按照建立社会主义市场经济体制的要求，着力于明晰产权制度、完善公司治理的阶段。</a:t>
            </a:r>
            <a:endParaRPr lang="en-US" altLang="zh-CN" sz="2800" b="1" dirty="0" smtClean="0">
              <a:latin typeface="黑体" panose="02010609060101010101" pitchFamily="49" charset="-122"/>
              <a:ea typeface="黑体" panose="02010609060101010101" pitchFamily="49" charset="-122"/>
              <a:cs typeface="黑体" panose="02010609060101010101" pitchFamily="49" charset="-122"/>
            </a:endParaRPr>
          </a:p>
          <a:p>
            <a:pPr algn="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吴敬琏</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中国经济改革进程</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》P231</a:t>
            </a:r>
            <a:endParaRPr lang="zh-CN" altLang="en-US" sz="2800" b="1" dirty="0">
              <a:latin typeface="黑体" panose="02010609060101010101" pitchFamily="49" charset="-122"/>
              <a:ea typeface="黑体" panose="02010609060101010101" pitchFamily="49" charset="-122"/>
              <a:cs typeface="黑体" panose="02010609060101010101" pitchFamily="49" charset="-122"/>
            </a:endParaRPr>
          </a:p>
        </p:txBody>
      </p:sp>
      <p:sp>
        <p:nvSpPr>
          <p:cNvPr id="5" name="Rectangle 1"/>
          <p:cNvSpPr>
            <a:spLocks noChangeArrowheads="1"/>
          </p:cNvSpPr>
          <p:nvPr/>
        </p:nvSpPr>
        <p:spPr bwMode="auto">
          <a:xfrm>
            <a:off x="309522" y="143457"/>
            <a:ext cx="3041015" cy="583565"/>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（二）路经选择</a:t>
            </a:r>
            <a:endParaRPr kumimoji="0" lang="zh-CN" altLang="en-US" sz="32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6" name="Rectangle 2"/>
          <p:cNvSpPr>
            <a:spLocks noChangeArrowheads="1"/>
          </p:cNvSpPr>
          <p:nvPr/>
        </p:nvSpPr>
        <p:spPr bwMode="auto">
          <a:xfrm>
            <a:off x="639064" y="1000733"/>
            <a:ext cx="2150745" cy="52197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dirty="0" smtClean="0">
                <a:ln>
                  <a:noFill/>
                </a:ln>
                <a:solidFill>
                  <a:srgbClr val="FF0000"/>
                </a:solidFill>
                <a:effectLst/>
                <a:latin typeface="Calibri" panose="020F0502020204030204" charset="0"/>
                <a:ea typeface="宋体" panose="02010600030101010101" pitchFamily="2" charset="-122"/>
                <a:cs typeface="Times New Roman" panose="02020603050405020304" charset="0"/>
              </a:rPr>
              <a:t>1</a:t>
            </a:r>
            <a:r>
              <a:rPr kumimoji="0" lang="zh-CN" altLang="en-US" sz="2800" b="1" i="0" u="none" strike="noStrike" cap="none" normalizeH="0" baseline="0" dirty="0" smtClean="0">
                <a:ln>
                  <a:noFill/>
                </a:ln>
                <a:solidFill>
                  <a:srgbClr val="FF0000"/>
                </a:solidFill>
                <a:effectLst/>
                <a:latin typeface="Calibri" panose="020F0502020204030204" charset="0"/>
                <a:ea typeface="宋体" panose="02010600030101010101" pitchFamily="2" charset="-122"/>
                <a:cs typeface="Times New Roman" panose="02020603050405020304" charset="0"/>
              </a:rPr>
              <a:t>、对内改革</a:t>
            </a:r>
            <a:endParaRPr kumimoji="0" lang="zh-CN" altLang="en-US"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28608" y="1914528"/>
            <a:ext cx="3225165" cy="521970"/>
          </a:xfrm>
          <a:prstGeom prst="rect">
            <a:avLst/>
          </a:prstGeom>
        </p:spPr>
        <p:txBody>
          <a:bodyPr wrap="none">
            <a:spAutoFit/>
          </a:bodyPr>
          <a:lstStyle/>
          <a:p>
            <a:r>
              <a:rPr lang="en-US" altLang="zh-CN" sz="2800" b="1" dirty="0" smtClean="0">
                <a:solidFill>
                  <a:srgbClr val="0000CC"/>
                </a:solidFill>
              </a:rPr>
              <a:t>2</a:t>
            </a:r>
            <a:r>
              <a:rPr lang="zh-CN" altLang="en-US" sz="2800" b="1" dirty="0" smtClean="0">
                <a:solidFill>
                  <a:srgbClr val="0000CC"/>
                </a:solidFill>
              </a:rPr>
              <a:t>、</a:t>
            </a:r>
            <a:r>
              <a:rPr lang="zh-CN" altLang="zh-CN" sz="2800" b="1" dirty="0" smtClean="0">
                <a:solidFill>
                  <a:srgbClr val="0000CC"/>
                </a:solidFill>
              </a:rPr>
              <a:t>复</a:t>
            </a:r>
            <a:r>
              <a:rPr lang="zh-CN" altLang="zh-CN" sz="2800" b="1" dirty="0">
                <a:solidFill>
                  <a:srgbClr val="0000CC"/>
                </a:solidFill>
              </a:rPr>
              <a:t>杂性与艰巨性</a:t>
            </a:r>
            <a:endParaRPr lang="zh-CN" altLang="en-US" sz="2800" dirty="0">
              <a:solidFill>
                <a:srgbClr val="0000CC"/>
              </a:solidFill>
            </a:endParaRPr>
          </a:p>
        </p:txBody>
      </p:sp>
      <p:pic>
        <p:nvPicPr>
          <p:cNvPr id="3" name="图片 2" descr="http://i5.qhimg.com/t01a63fb58710daeccb.jpg"/>
          <p:cNvPicPr/>
          <p:nvPr/>
        </p:nvPicPr>
        <p:blipFill>
          <a:blip r:embed="rId1" cstate="print"/>
          <a:srcRect/>
          <a:stretch>
            <a:fillRect/>
          </a:stretch>
        </p:blipFill>
        <p:spPr>
          <a:xfrm>
            <a:off x="8239140" y="2786058"/>
            <a:ext cx="2714644" cy="3157546"/>
          </a:xfrm>
          <a:prstGeom prst="rect">
            <a:avLst/>
          </a:prstGeom>
          <a:noFill/>
        </p:spPr>
      </p:pic>
      <p:sp>
        <p:nvSpPr>
          <p:cNvPr id="33793" name="Rectangle 1"/>
          <p:cNvSpPr>
            <a:spLocks noChangeArrowheads="1"/>
          </p:cNvSpPr>
          <p:nvPr/>
        </p:nvSpPr>
        <p:spPr bwMode="auto">
          <a:xfrm>
            <a:off x="549275" y="2929499"/>
            <a:ext cx="7404112" cy="267652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材料十</a:t>
            </a:r>
            <a:r>
              <a:rPr kumimoji="0" lang="zh-CN" altLang="en-US"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  </a:t>
            </a:r>
            <a:r>
              <a:rPr kumimoji="0" lang="zh-CN" altLang="en-US"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计划多一点还是市场多一点，不是社会主义与资本主义的本质区别。计划经济不等于社会主义，资本主义也有计划；市场经济不等于资本主义，社会主义也有市场，计划和市场都是经济手段。 </a:t>
            </a:r>
            <a:endPar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r" defTabSz="914400" rtl="0" eaLnBrk="0" fontAlgn="base" latinLnBrk="0" hangingPunct="0">
              <a:lnSpc>
                <a:spcPct val="100000"/>
              </a:lnSpc>
              <a:spcBef>
                <a:spcPct val="0"/>
              </a:spcBef>
              <a:spcAft>
                <a:spcPct val="0"/>
              </a:spcAft>
              <a:buClrTx/>
              <a:buSzTx/>
              <a:buFontTx/>
              <a:buNone/>
            </a:pPr>
            <a:r>
              <a:rPr kumimoji="0" lang="zh-CN" altLang="en-US"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      </a:t>
            </a:r>
            <a:r>
              <a:rPr kumimoji="0" lang="en-US" altLang="zh-CN"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a:t>
            </a:r>
            <a:r>
              <a:rPr kumimoji="0" lang="zh-CN" altLang="en-US"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邓小平南方谈话</a:t>
            </a:r>
            <a:endPar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5" name="Rectangle 1"/>
          <p:cNvSpPr>
            <a:spLocks noChangeArrowheads="1"/>
          </p:cNvSpPr>
          <p:nvPr/>
        </p:nvSpPr>
        <p:spPr bwMode="auto">
          <a:xfrm>
            <a:off x="572357" y="273062"/>
            <a:ext cx="5899150" cy="583565"/>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三、</a:t>
            </a:r>
            <a:r>
              <a:rPr kumimoji="0" lang="zh-CN"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改革开放的特点与成功经验</a:t>
            </a:r>
            <a:endParaRPr kumimoji="0" lang="zh-CN" sz="32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6" name="Rectangle 2"/>
          <p:cNvSpPr>
            <a:spLocks noChangeArrowheads="1"/>
          </p:cNvSpPr>
          <p:nvPr/>
        </p:nvSpPr>
        <p:spPr bwMode="auto">
          <a:xfrm>
            <a:off x="452398" y="1191893"/>
            <a:ext cx="2928958" cy="52197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dirty="0" smtClean="0">
                <a:ln>
                  <a:noFill/>
                </a:ln>
                <a:solidFill>
                  <a:srgbClr val="FF0000"/>
                </a:solidFill>
                <a:effectLst/>
                <a:latin typeface="Calibri" panose="020F0502020204030204" charset="0"/>
                <a:ea typeface="宋体" panose="02010600030101010101" pitchFamily="2" charset="-122"/>
                <a:cs typeface="Times New Roman" panose="02020603050405020304" charset="0"/>
              </a:rPr>
              <a:t>（一）特点： </a:t>
            </a:r>
            <a:endParaRPr kumimoji="0" lang="zh-CN" altLang="en-US"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3" name="文本框 102"/>
          <p:cNvSpPr txBox="1"/>
          <p:nvPr/>
        </p:nvSpPr>
        <p:spPr>
          <a:xfrm>
            <a:off x="695643" y="1416685"/>
            <a:ext cx="10600690" cy="2676525"/>
          </a:xfrm>
          <a:prstGeom prst="rect">
            <a:avLst/>
          </a:prstGeom>
          <a:noFill/>
          <a:ln w="9525">
            <a:noFill/>
          </a:ln>
        </p:spPr>
        <p:txBody>
          <a:bodyPr wrap="square">
            <a:spAutoFit/>
          </a:bodyPr>
          <a:p>
            <a:pPr marL="266700" indent="-266700"/>
            <a:r>
              <a:rPr lang="zh-CN" sz="2800" b="1">
                <a:solidFill>
                  <a:schemeClr val="tx1"/>
                </a:solidFill>
                <a:latin typeface="Calibri" panose="020F0502020204030204" charset="0"/>
                <a:ea typeface="宋体" panose="02010600030101010101" pitchFamily="2" charset="-122"/>
              </a:rPr>
              <a:t>（</a:t>
            </a:r>
            <a:r>
              <a:rPr lang="en-US" sz="2800" b="1">
                <a:solidFill>
                  <a:schemeClr val="tx1"/>
                </a:solidFill>
                <a:latin typeface="Calibri" panose="020F0502020204030204" charset="0"/>
                <a:ea typeface="宋体" panose="02010600030101010101" pitchFamily="2" charset="-122"/>
                <a:cs typeface="Times New Roman" panose="02020603050405020304" charset="0"/>
              </a:rPr>
              <a:t>2022</a:t>
            </a:r>
            <a:r>
              <a:rPr lang="en-US" sz="2800" b="1">
                <a:solidFill>
                  <a:schemeClr val="tx1"/>
                </a:solidFill>
                <a:latin typeface="宋体" panose="02010600030101010101" pitchFamily="2" charset="-122"/>
                <a:ea typeface="宋体" panose="02010600030101010101" pitchFamily="2" charset="-122"/>
              </a:rPr>
              <a:t>·</a:t>
            </a:r>
            <a:r>
              <a:rPr lang="zh-CN" sz="2800" b="1">
                <a:solidFill>
                  <a:schemeClr val="tx1"/>
                </a:solidFill>
                <a:latin typeface="Calibri" panose="020F0502020204030204" charset="0"/>
                <a:ea typeface="宋体" panose="02010600030101010101" pitchFamily="2" charset="-122"/>
              </a:rPr>
              <a:t>湖南新高考</a:t>
            </a:r>
            <a:r>
              <a:rPr lang="en-US" sz="2800" b="1">
                <a:solidFill>
                  <a:schemeClr val="tx1"/>
                </a:solidFill>
                <a:latin typeface="宋体" panose="02010600030101010101" pitchFamily="2" charset="-122"/>
                <a:ea typeface="宋体" panose="02010600030101010101" pitchFamily="2" charset="-122"/>
              </a:rPr>
              <a:t>·</a:t>
            </a:r>
            <a:r>
              <a:rPr lang="en-US" sz="2800" b="1">
                <a:solidFill>
                  <a:schemeClr val="tx1"/>
                </a:solidFill>
                <a:latin typeface="Calibri" panose="020F0502020204030204" charset="0"/>
                <a:ea typeface="宋体" panose="02010600030101010101" pitchFamily="2" charset="-122"/>
                <a:cs typeface="Times New Roman" panose="02020603050405020304" charset="0"/>
              </a:rPr>
              <a:t>10</a:t>
            </a:r>
            <a:r>
              <a:rPr lang="zh-CN" sz="2800" b="1">
                <a:solidFill>
                  <a:schemeClr val="tx1"/>
                </a:solidFill>
                <a:latin typeface="Calibri" panose="020F0502020204030204" charset="0"/>
                <a:ea typeface="宋体" panose="02010600030101010101" pitchFamily="2" charset="-122"/>
              </a:rPr>
              <a:t>）．</a:t>
            </a:r>
            <a:r>
              <a:rPr lang="en-US" sz="2800" b="1">
                <a:solidFill>
                  <a:schemeClr val="tx1"/>
                </a:solidFill>
                <a:latin typeface="Calibri" panose="020F0502020204030204" charset="0"/>
                <a:ea typeface="宋体" panose="02010600030101010101" pitchFamily="2" charset="-122"/>
                <a:cs typeface="Times New Roman" panose="02020603050405020304" charset="0"/>
              </a:rPr>
              <a:t>1992</a:t>
            </a:r>
            <a:r>
              <a:rPr lang="zh-CN" sz="2800" b="1">
                <a:solidFill>
                  <a:schemeClr val="tx1"/>
                </a:solidFill>
                <a:latin typeface="Calibri" panose="020F0502020204030204" charset="0"/>
                <a:ea typeface="宋体" panose="02010600030101010101" pitchFamily="2" charset="-122"/>
              </a:rPr>
              <a:t>年中共十四大做出了“积极建立待业、养老、医疗等社会保障制度”的决定。</a:t>
            </a:r>
            <a:r>
              <a:rPr lang="en-US" sz="2800" b="1">
                <a:solidFill>
                  <a:schemeClr val="tx1"/>
                </a:solidFill>
                <a:latin typeface="Calibri" panose="020F0502020204030204" charset="0"/>
                <a:ea typeface="宋体" panose="02010600030101010101" pitchFamily="2" charset="-122"/>
              </a:rPr>
              <a:t>1993</a:t>
            </a:r>
            <a:r>
              <a:rPr lang="zh-CN" sz="2800" b="1">
                <a:solidFill>
                  <a:schemeClr val="tx1"/>
                </a:solidFill>
                <a:latin typeface="Calibri" panose="020F0502020204030204" charset="0"/>
                <a:ea typeface="宋体" panose="02010600030101010101" pitchFamily="2" charset="-122"/>
              </a:rPr>
              <a:t>年十四届三中全会明确提出进一步健全失业保险制度。“待业保险”正式更名为“失业保险”。这一变化反映了</a:t>
            </a:r>
            <a:r>
              <a:rPr lang="en-US" sz="2800" b="1">
                <a:solidFill>
                  <a:schemeClr val="tx1"/>
                </a:solidFill>
                <a:latin typeface="Calibri" panose="020F0502020204030204" charset="0"/>
                <a:ea typeface="宋体" panose="02010600030101010101" pitchFamily="2" charset="-122"/>
                <a:cs typeface="Times New Roman" panose="02020603050405020304" charset="0"/>
              </a:rPr>
              <a:t>A</a:t>
            </a:r>
            <a:r>
              <a:rPr lang="zh-CN" sz="2800" b="1">
                <a:solidFill>
                  <a:schemeClr val="tx1"/>
                </a:solidFill>
                <a:latin typeface="Calibri" panose="020F0502020204030204" charset="0"/>
                <a:ea typeface="宋体" panose="02010600030101010101" pitchFamily="2" charset="-122"/>
              </a:rPr>
              <a:t>．经济改革引发失业现象 </a:t>
            </a:r>
            <a:r>
              <a:rPr lang="en-US" sz="2800" b="1">
                <a:solidFill>
                  <a:schemeClr val="tx1"/>
                </a:solidFill>
                <a:latin typeface="Calibri" panose="020F0502020204030204" charset="0"/>
                <a:ea typeface="宋体" panose="02010600030101010101" pitchFamily="2" charset="-122"/>
                <a:cs typeface="Times New Roman" panose="02020603050405020304" charset="0"/>
              </a:rPr>
              <a:t>             B</a:t>
            </a:r>
            <a:r>
              <a:rPr lang="zh-CN" sz="2800" b="1">
                <a:solidFill>
                  <a:schemeClr val="tx1"/>
                </a:solidFill>
                <a:latin typeface="Calibri" panose="020F0502020204030204" charset="0"/>
                <a:ea typeface="宋体" panose="02010600030101010101" pitchFamily="2" charset="-122"/>
              </a:rPr>
              <a:t>．社会主义市场经济体制建立</a:t>
            </a:r>
            <a:r>
              <a:rPr lang="en-US" sz="2800" b="1">
                <a:solidFill>
                  <a:schemeClr val="tx1"/>
                </a:solidFill>
                <a:latin typeface="Calibri" panose="020F0502020204030204" charset="0"/>
                <a:ea typeface="宋体" panose="02010600030101010101" pitchFamily="2" charset="-122"/>
                <a:cs typeface="Times New Roman" panose="02020603050405020304" charset="0"/>
              </a:rPr>
              <a:t>  C</a:t>
            </a:r>
            <a:r>
              <a:rPr lang="zh-CN" sz="2800" b="1">
                <a:solidFill>
                  <a:schemeClr val="tx1"/>
                </a:solidFill>
                <a:latin typeface="Calibri" panose="020F0502020204030204" charset="0"/>
                <a:ea typeface="宋体" panose="02010600030101010101" pitchFamily="2" charset="-122"/>
              </a:rPr>
              <a:t>．社会保障制度已经完善  </a:t>
            </a:r>
            <a:r>
              <a:rPr lang="en-US" sz="2800" b="1">
                <a:solidFill>
                  <a:schemeClr val="tx1"/>
                </a:solidFill>
                <a:latin typeface="Calibri" panose="020F0502020204030204" charset="0"/>
                <a:ea typeface="宋体" panose="02010600030101010101" pitchFamily="2" charset="-122"/>
                <a:cs typeface="Times New Roman" panose="02020603050405020304" charset="0"/>
              </a:rPr>
              <a:t>           </a:t>
            </a:r>
            <a:r>
              <a:rPr lang="en-US" sz="2800" b="1">
                <a:solidFill>
                  <a:srgbClr val="FF0000"/>
                </a:solidFill>
                <a:latin typeface="Calibri" panose="020F0502020204030204" charset="0"/>
                <a:ea typeface="宋体" panose="02010600030101010101" pitchFamily="2" charset="-122"/>
                <a:cs typeface="Times New Roman" panose="02020603050405020304" charset="0"/>
              </a:rPr>
              <a:t> D</a:t>
            </a:r>
            <a:r>
              <a:rPr lang="zh-CN" sz="2800" b="1">
                <a:solidFill>
                  <a:srgbClr val="FF0000"/>
                </a:solidFill>
                <a:latin typeface="Calibri" panose="020F0502020204030204" charset="0"/>
                <a:ea typeface="宋体" panose="02010600030101010101" pitchFamily="2" charset="-122"/>
              </a:rPr>
              <a:t>．思想解放推动经济体制改革</a:t>
            </a:r>
            <a:endParaRPr lang="zh-CN" altLang="en-US" sz="2800" b="1">
              <a:solidFill>
                <a:srgbClr val="FF0000"/>
              </a:solidFill>
              <a:latin typeface="Calibri" panose="020F0502020204030204" charset="0"/>
              <a:ea typeface="宋体" panose="02010600030101010101" pitchFamily="2"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482246" y="2049149"/>
            <a:ext cx="3223260" cy="52197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3</a:t>
            </a:r>
            <a:r>
              <a:rPr kumimoji="0" lang="zh-CN" altLang="zh-CN"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a:t>
            </a:r>
            <a:r>
              <a:rPr kumimoji="0" lang="zh-CN" altLang="en-US"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自发性与自觉性</a:t>
            </a:r>
            <a:endParaRPr kumimoji="0" lang="zh-CN" altLang="en-US" sz="2800" b="0" i="0" u="none" strike="noStrike" cap="none" normalizeH="0" baseline="0" dirty="0" smtClean="0">
              <a:ln>
                <a:noFill/>
              </a:ln>
              <a:solidFill>
                <a:srgbClr val="0000CC"/>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4818" name="Rectangle 2"/>
          <p:cNvSpPr>
            <a:spLocks noChangeArrowheads="1"/>
          </p:cNvSpPr>
          <p:nvPr/>
        </p:nvSpPr>
        <p:spPr bwMode="auto">
          <a:xfrm>
            <a:off x="452398" y="2752173"/>
            <a:ext cx="11022009" cy="267652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266700"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材料十一</a:t>
            </a:r>
            <a:r>
              <a:rPr kumimoji="0" lang="zh-CN" altLang="en-US"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  </a:t>
            </a:r>
            <a:r>
              <a:rPr kumimoji="0" lang="zh-CN" altLang="en-US"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中国改革从</a:t>
            </a:r>
            <a:r>
              <a:rPr kumimoji="0" lang="en-US" altLang="zh-CN"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1978</a:t>
            </a:r>
            <a:r>
              <a:rPr kumimoji="0" lang="zh-CN" altLang="en-US"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年开始，效果最显著的是邓小平总结出来的两个</a:t>
            </a:r>
            <a:r>
              <a:rPr kumimoji="0" lang="zh-CN" altLang="en-US" sz="2800" b="1" i="0" u="none" strike="noStrike" cap="none" normalizeH="0" baseline="0" dirty="0" smtClean="0">
                <a:ln>
                  <a:noFill/>
                </a:ln>
                <a:solidFill>
                  <a:schemeClr val="tx1"/>
                </a:solidFill>
                <a:effectLst/>
                <a:latin typeface="Calibri" panose="020F0502020204030204"/>
                <a:ea typeface="楷体" panose="02010609060101010101" pitchFamily="49" charset="-122"/>
                <a:cs typeface="Times New Roman" panose="02020603050405020304" charset="0"/>
              </a:rPr>
              <a:t>“</a:t>
            </a:r>
            <a:r>
              <a:rPr kumimoji="0" lang="zh-CN" altLang="en-US"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意想不到</a:t>
            </a:r>
            <a:r>
              <a:rPr kumimoji="0" lang="zh-CN" altLang="en-US" sz="2800" b="1" i="0" u="none" strike="noStrike" cap="none" normalizeH="0" baseline="0" dirty="0" smtClean="0">
                <a:ln>
                  <a:noFill/>
                </a:ln>
                <a:solidFill>
                  <a:schemeClr val="tx1"/>
                </a:solidFill>
                <a:effectLst/>
                <a:latin typeface="Calibri" panose="020F0502020204030204"/>
                <a:ea typeface="楷体" panose="02010609060101010101" pitchFamily="49" charset="-122"/>
                <a:cs typeface="Times New Roman" panose="02020603050405020304" charset="0"/>
              </a:rPr>
              <a:t>”</a:t>
            </a:r>
            <a:r>
              <a:rPr kumimoji="0" lang="zh-CN" altLang="en-US"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：第一个是家庭联产承包责任制巨大的生命力和对农业的巨大推动力；第二个是乡镇企业的异军突起对农村经济发展的巨大贡献。而</a:t>
            </a:r>
            <a:r>
              <a:rPr kumimoji="0" lang="zh-CN" altLang="en-US" sz="2800" b="1" i="0" u="none" strike="noStrike" cap="none" normalizeH="0" baseline="0" dirty="0" smtClean="0">
                <a:ln>
                  <a:noFill/>
                </a:ln>
                <a:solidFill>
                  <a:srgbClr val="FF0000"/>
                </a:solidFill>
                <a:effectLst/>
                <a:latin typeface="楷体" panose="02010609060101010101" pitchFamily="49" charset="-122"/>
                <a:ea typeface="楷体" panose="02010609060101010101" pitchFamily="49" charset="-122"/>
                <a:cs typeface="Times New Roman" panose="02020603050405020304" charset="0"/>
              </a:rPr>
              <a:t>这些并不是改革者事先设计出来的，而是农民在实践中自发推动的改革措施。</a:t>
            </a:r>
            <a:endParaRPr kumimoji="0" lang="zh-CN" altLang="en-US" sz="28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266700" algn="r" defTabSz="914400" rtl="0" eaLnBrk="0" fontAlgn="base" latinLnBrk="0" hangingPunct="0">
              <a:lnSpc>
                <a:spcPct val="100000"/>
              </a:lnSpc>
              <a:spcBef>
                <a:spcPct val="0"/>
              </a:spcBef>
              <a:spcAft>
                <a:spcPct val="0"/>
              </a:spcAft>
              <a:buClrTx/>
              <a:buSzTx/>
              <a:buFontTx/>
              <a:buNone/>
            </a:pPr>
            <a:r>
              <a:rPr kumimoji="0" lang="en-US" altLang="zh-CN"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a:t>
            </a:r>
            <a:r>
              <a:rPr kumimoji="0" lang="zh-CN" altLang="en-US"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林毅夫</a:t>
            </a:r>
            <a:r>
              <a:rPr kumimoji="0" lang="en-US" altLang="zh-CN"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a:t>
            </a:r>
            <a:r>
              <a:rPr kumimoji="0" lang="zh-CN" altLang="en-US"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中国经济专题（第二版）</a:t>
            </a:r>
            <a:r>
              <a:rPr kumimoji="0" lang="en-US" altLang="zh-CN"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》P221</a:t>
            </a:r>
            <a:endParaRPr kumimoji="0" lang="en-US" altLang="zh-CN"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4" name="Rectangle 1"/>
          <p:cNvSpPr>
            <a:spLocks noChangeArrowheads="1"/>
          </p:cNvSpPr>
          <p:nvPr/>
        </p:nvSpPr>
        <p:spPr bwMode="auto">
          <a:xfrm>
            <a:off x="572357" y="273062"/>
            <a:ext cx="5899150" cy="583565"/>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三、</a:t>
            </a:r>
            <a:r>
              <a:rPr kumimoji="0" lang="zh-CN"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改革开放的特点与成功经验</a:t>
            </a:r>
            <a:endParaRPr kumimoji="0" lang="zh-CN" sz="32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5" name="Rectangle 2"/>
          <p:cNvSpPr>
            <a:spLocks noChangeArrowheads="1"/>
          </p:cNvSpPr>
          <p:nvPr/>
        </p:nvSpPr>
        <p:spPr bwMode="auto">
          <a:xfrm>
            <a:off x="452398" y="1191893"/>
            <a:ext cx="2928958" cy="52197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dirty="0" smtClean="0">
                <a:ln>
                  <a:noFill/>
                </a:ln>
                <a:solidFill>
                  <a:srgbClr val="FF0000"/>
                </a:solidFill>
                <a:effectLst/>
                <a:latin typeface="Calibri" panose="020F0502020204030204" charset="0"/>
                <a:ea typeface="宋体" panose="02010600030101010101" pitchFamily="2" charset="-122"/>
                <a:cs typeface="Times New Roman" panose="02020603050405020304" charset="0"/>
              </a:rPr>
              <a:t>（一）特点： </a:t>
            </a:r>
            <a:endParaRPr kumimoji="0" lang="zh-CN" altLang="en-US"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3" name="文本框 102"/>
          <p:cNvSpPr txBox="1"/>
          <p:nvPr/>
        </p:nvSpPr>
        <p:spPr>
          <a:xfrm>
            <a:off x="319405" y="3872865"/>
            <a:ext cx="11022330" cy="2306955"/>
          </a:xfrm>
          <a:prstGeom prst="rect">
            <a:avLst/>
          </a:prstGeom>
          <a:noFill/>
          <a:ln w="9525">
            <a:noFill/>
          </a:ln>
        </p:spPr>
        <p:txBody>
          <a:bodyPr wrap="square">
            <a:spAutoFit/>
          </a:bodyPr>
          <a:p>
            <a:pPr indent="0"/>
            <a:r>
              <a:rPr lang="zh-CN" sz="2400" b="1">
                <a:solidFill>
                  <a:srgbClr val="000000"/>
                </a:solidFill>
                <a:ea typeface="宋体" panose="02010600030101010101" pitchFamily="2" charset="-122"/>
              </a:rPr>
              <a:t>（</a:t>
            </a:r>
            <a:r>
              <a:rPr lang="en-US" sz="2400" b="1">
                <a:solidFill>
                  <a:srgbClr val="000000"/>
                </a:solidFill>
                <a:latin typeface="Calibri" panose="020F0502020204030204" charset="0"/>
                <a:ea typeface="宋体" panose="02010600030101010101" pitchFamily="2" charset="-122"/>
                <a:cs typeface="Times New Roman" panose="02020603050405020304" charset="0"/>
              </a:rPr>
              <a:t>2020</a:t>
            </a:r>
            <a:r>
              <a:rPr lang="zh-CN" sz="2400" b="1">
                <a:solidFill>
                  <a:srgbClr val="000000"/>
                </a:solidFill>
                <a:ea typeface="宋体" panose="02010600030101010101" pitchFamily="2" charset="-122"/>
              </a:rPr>
              <a:t>年</a:t>
            </a:r>
            <a:r>
              <a:rPr lang="en-US" sz="2400" b="1">
                <a:solidFill>
                  <a:srgbClr val="000000"/>
                </a:solidFill>
                <a:latin typeface="宋体" panose="02010600030101010101" pitchFamily="2" charset="-122"/>
                <a:ea typeface="宋体" panose="02010600030101010101" pitchFamily="2" charset="-122"/>
                <a:cs typeface="Times New Roman" panose="02020603050405020304" charset="0"/>
              </a:rPr>
              <a:t>·</a:t>
            </a:r>
            <a:r>
              <a:rPr lang="zh-CN" sz="2400" b="1">
                <a:solidFill>
                  <a:srgbClr val="000000"/>
                </a:solidFill>
                <a:ea typeface="宋体" panose="02010600030101010101" pitchFamily="2" charset="-122"/>
              </a:rPr>
              <a:t>天津卷</a:t>
            </a:r>
            <a:r>
              <a:rPr lang="en-US" sz="2400" b="1">
                <a:solidFill>
                  <a:srgbClr val="000000"/>
                </a:solidFill>
                <a:latin typeface="宋体" panose="02010600030101010101" pitchFamily="2" charset="-122"/>
                <a:ea typeface="宋体" panose="02010600030101010101" pitchFamily="2" charset="-122"/>
                <a:cs typeface="Times New Roman" panose="02020603050405020304" charset="0"/>
              </a:rPr>
              <a:t>·8</a:t>
            </a:r>
            <a:r>
              <a:rPr lang="zh-CN" sz="2400" b="1">
                <a:solidFill>
                  <a:srgbClr val="000000"/>
                </a:solidFill>
                <a:ea typeface="宋体" panose="02010600030101010101" pitchFamily="2" charset="-122"/>
              </a:rPr>
              <a:t>）</a:t>
            </a:r>
            <a:r>
              <a:rPr lang="en-US" sz="2400" b="1">
                <a:solidFill>
                  <a:srgbClr val="000000"/>
                </a:solidFill>
                <a:latin typeface="Calibri" panose="020F0502020204030204" charset="0"/>
                <a:ea typeface="宋体" panose="02010600030101010101" pitchFamily="2" charset="-122"/>
                <a:cs typeface="Times New Roman" panose="02020603050405020304" charset="0"/>
              </a:rPr>
              <a:t>1978</a:t>
            </a:r>
            <a:r>
              <a:rPr lang="zh-CN" sz="2400" b="1">
                <a:solidFill>
                  <a:srgbClr val="000000"/>
                </a:solidFill>
                <a:ea typeface="宋体" panose="02010600030101010101" pitchFamily="2" charset="-122"/>
              </a:rPr>
              <a:t>年，安徽小岗村</a:t>
            </a:r>
            <a:r>
              <a:rPr lang="en-US" sz="2400" b="1">
                <a:solidFill>
                  <a:srgbClr val="000000"/>
                </a:solidFill>
                <a:latin typeface="Calibri" panose="020F0502020204030204" charset="0"/>
                <a:ea typeface="宋体" panose="02010600030101010101" pitchFamily="2" charset="-122"/>
                <a:cs typeface="Times New Roman" panose="02020603050405020304" charset="0"/>
              </a:rPr>
              <a:t>18</a:t>
            </a:r>
            <a:r>
              <a:rPr lang="zh-CN" sz="2400" b="1">
                <a:solidFill>
                  <a:srgbClr val="000000"/>
                </a:solidFill>
                <a:ea typeface="宋体" panose="02010600030101010101" pitchFamily="2" charset="-122"/>
              </a:rPr>
              <a:t>户农民率先包干到户。此后，四川、贵州、甘肃等地的包产到户也在摸索中发展。</a:t>
            </a:r>
            <a:r>
              <a:rPr lang="en-US" sz="2400" b="1">
                <a:solidFill>
                  <a:srgbClr val="000000"/>
                </a:solidFill>
                <a:latin typeface="Calibri" panose="020F0502020204030204" charset="0"/>
                <a:ea typeface="宋体" panose="02010600030101010101" pitchFamily="2" charset="-122"/>
                <a:cs typeface="Times New Roman" panose="02020603050405020304" charset="0"/>
              </a:rPr>
              <a:t>1980</a:t>
            </a:r>
            <a:r>
              <a:rPr lang="zh-CN" sz="2400" b="1">
                <a:solidFill>
                  <a:srgbClr val="000000"/>
                </a:solidFill>
                <a:ea typeface="宋体" panose="02010600030101010101" pitchFamily="2" charset="-122"/>
              </a:rPr>
              <a:t>年</a:t>
            </a:r>
            <a:r>
              <a:rPr lang="en-US" sz="2400" b="1">
                <a:solidFill>
                  <a:srgbClr val="000000"/>
                </a:solidFill>
                <a:latin typeface="Calibri" panose="020F0502020204030204" charset="0"/>
                <a:ea typeface="宋体" panose="02010600030101010101" pitchFamily="2" charset="-122"/>
                <a:cs typeface="Times New Roman" panose="02020603050405020304" charset="0"/>
              </a:rPr>
              <a:t>9</a:t>
            </a:r>
            <a:r>
              <a:rPr lang="zh-CN" sz="2400" b="1">
                <a:solidFill>
                  <a:srgbClr val="000000"/>
                </a:solidFill>
                <a:ea typeface="宋体" panose="02010600030101010101" pitchFamily="2" charset="-122"/>
              </a:rPr>
              <a:t>月，中共中央发出通知指出，一些地区的群众要求包产到户，</a:t>
            </a:r>
            <a:r>
              <a:rPr lang="en-US" sz="2400" b="1">
                <a:solidFill>
                  <a:srgbClr val="000000"/>
                </a:solidFill>
                <a:latin typeface="Calibri" panose="020F0502020204030204" charset="0"/>
                <a:ea typeface="宋体" panose="02010600030101010101" pitchFamily="2" charset="-122"/>
                <a:cs typeface="Times New Roman" panose="02020603050405020304" charset="0"/>
              </a:rPr>
              <a:t>“</a:t>
            </a:r>
            <a:r>
              <a:rPr lang="zh-CN" sz="2400" b="1">
                <a:solidFill>
                  <a:srgbClr val="000000"/>
                </a:solidFill>
                <a:ea typeface="宋体" panose="02010600030101010101" pitchFamily="2" charset="-122"/>
              </a:rPr>
              <a:t>应当支持群众的要求，可以包产到户，也可以包干到户，并在一个较长的时间内保持稳定</a:t>
            </a:r>
            <a:r>
              <a:rPr lang="en-US" sz="2400" b="1">
                <a:solidFill>
                  <a:srgbClr val="000000"/>
                </a:solidFill>
                <a:latin typeface="Calibri" panose="020F0502020204030204" charset="0"/>
                <a:ea typeface="宋体" panose="02010600030101010101" pitchFamily="2" charset="-122"/>
                <a:cs typeface="Times New Roman" panose="02020603050405020304" charset="0"/>
              </a:rPr>
              <a:t>”</a:t>
            </a:r>
            <a:r>
              <a:rPr lang="zh-CN" sz="2400" b="1">
                <a:solidFill>
                  <a:srgbClr val="000000"/>
                </a:solidFill>
                <a:ea typeface="宋体" panose="02010600030101010101" pitchFamily="2" charset="-122"/>
              </a:rPr>
              <a:t>。这反映了党和国家</a:t>
            </a:r>
            <a:r>
              <a:rPr lang="en-US" sz="2400" b="1">
                <a:solidFill>
                  <a:srgbClr val="000000"/>
                </a:solidFill>
                <a:latin typeface="Calibri" panose="020F0502020204030204" charset="0"/>
                <a:ea typeface="宋体" panose="02010600030101010101" pitchFamily="2" charset="-122"/>
                <a:cs typeface="Times New Roman" panose="02020603050405020304" charset="0"/>
              </a:rPr>
              <a:t>     A</a:t>
            </a:r>
            <a:r>
              <a:rPr lang="zh-CN" sz="2400" b="1">
                <a:solidFill>
                  <a:srgbClr val="000000"/>
                </a:solidFill>
                <a:ea typeface="宋体" panose="02010600030101010101" pitchFamily="2" charset="-122"/>
              </a:rPr>
              <a:t>．决定实行农村多元化经济所有制      </a:t>
            </a:r>
            <a:r>
              <a:rPr lang="en-US" sz="2400" b="1">
                <a:solidFill>
                  <a:srgbClr val="000000"/>
                </a:solidFill>
                <a:latin typeface="Calibri" panose="020F0502020204030204" charset="0"/>
                <a:ea typeface="宋体" panose="02010600030101010101" pitchFamily="2" charset="-122"/>
                <a:cs typeface="Times New Roman" panose="02020603050405020304" charset="0"/>
              </a:rPr>
              <a:t>B</a:t>
            </a:r>
            <a:r>
              <a:rPr lang="zh-CN" sz="2400" b="1">
                <a:solidFill>
                  <a:srgbClr val="000000"/>
                </a:solidFill>
                <a:ea typeface="宋体" panose="02010600030101010101" pitchFamily="2" charset="-122"/>
              </a:rPr>
              <a:t>．尝试建立社会主义市场经济体制</a:t>
            </a:r>
            <a:r>
              <a:rPr lang="en-US" sz="2400" b="1">
                <a:solidFill>
                  <a:srgbClr val="000000"/>
                </a:solidFill>
                <a:latin typeface="Calibri" panose="020F0502020204030204" charset="0"/>
                <a:ea typeface="宋体" panose="02010600030101010101" pitchFamily="2" charset="-122"/>
                <a:cs typeface="Times New Roman" panose="02020603050405020304" charset="0"/>
              </a:rPr>
              <a:t>   </a:t>
            </a:r>
            <a:r>
              <a:rPr lang="en-US" sz="2400" b="1">
                <a:solidFill>
                  <a:srgbClr val="FF0000"/>
                </a:solidFill>
                <a:latin typeface="Calibri" panose="020F0502020204030204" charset="0"/>
                <a:ea typeface="宋体" panose="02010600030101010101" pitchFamily="2" charset="-122"/>
                <a:cs typeface="Times New Roman" panose="02020603050405020304" charset="0"/>
              </a:rPr>
              <a:t>  C</a:t>
            </a:r>
            <a:r>
              <a:rPr lang="zh-CN" sz="2400" b="1">
                <a:solidFill>
                  <a:srgbClr val="FF0000"/>
                </a:solidFill>
                <a:ea typeface="宋体" panose="02010600030101010101" pitchFamily="2" charset="-122"/>
              </a:rPr>
              <a:t>．顺应并肯定了群众的要求与探索</a:t>
            </a:r>
            <a:r>
              <a:rPr lang="zh-CN" sz="2400" b="1">
                <a:solidFill>
                  <a:srgbClr val="000000"/>
                </a:solidFill>
                <a:ea typeface="宋体" panose="02010600030101010101" pitchFamily="2" charset="-122"/>
              </a:rPr>
              <a:t>      </a:t>
            </a:r>
            <a:r>
              <a:rPr lang="en-US" sz="2400" b="1">
                <a:solidFill>
                  <a:srgbClr val="000000"/>
                </a:solidFill>
                <a:latin typeface="Calibri" panose="020F0502020204030204" charset="0"/>
                <a:ea typeface="宋体" panose="02010600030101010101" pitchFamily="2" charset="-122"/>
                <a:cs typeface="Times New Roman" panose="02020603050405020304" charset="0"/>
              </a:rPr>
              <a:t>D</a:t>
            </a:r>
            <a:r>
              <a:rPr lang="zh-CN" sz="2400" b="1">
                <a:solidFill>
                  <a:srgbClr val="000000"/>
                </a:solidFill>
                <a:ea typeface="宋体" panose="02010600030101010101" pitchFamily="2" charset="-122"/>
              </a:rPr>
              <a:t>．引导全国各地农民走向共同富裕</a:t>
            </a:r>
            <a:r>
              <a:rPr lang="en-US" sz="2400" b="1">
                <a:solidFill>
                  <a:srgbClr val="000000"/>
                </a:solidFill>
                <a:latin typeface="Calibri" panose="020F0502020204030204" charset="0"/>
                <a:ea typeface="宋体" panose="02010600030101010101" pitchFamily="2" charset="-122"/>
                <a:cs typeface="Times New Roman" panose="02020603050405020304" charset="0"/>
              </a:rPr>
              <a:t> </a:t>
            </a:r>
            <a:endParaRPr lang="zh-CN" altLang="en-US" sz="2400" b="1"/>
          </a:p>
        </p:txBody>
      </p:sp>
      <p:sp>
        <p:nvSpPr>
          <p:cNvPr id="5" name="文本框 4"/>
          <p:cNvSpPr txBox="1"/>
          <p:nvPr/>
        </p:nvSpPr>
        <p:spPr>
          <a:xfrm>
            <a:off x="721995" y="6243320"/>
            <a:ext cx="5958205" cy="583565"/>
          </a:xfrm>
          <a:prstGeom prst="rect">
            <a:avLst/>
          </a:prstGeom>
          <a:noFill/>
          <a:ln>
            <a:solidFill>
              <a:srgbClr val="FF0000"/>
            </a:solidFill>
          </a:ln>
        </p:spPr>
        <p:txBody>
          <a:bodyPr wrap="square" rtlCol="0">
            <a:spAutoFit/>
          </a:bodyPr>
          <a:p>
            <a:r>
              <a:rPr lang="zh-CN" altLang="en-US" sz="3200" b="1">
                <a:solidFill>
                  <a:srgbClr val="FF0000"/>
                </a:solidFill>
                <a:highlight>
                  <a:srgbClr val="FFFF00"/>
                </a:highlight>
              </a:rPr>
              <a:t>政府自上而下的肯定（自觉性）</a:t>
            </a:r>
            <a:endParaRPr lang="zh-CN" altLang="en-US" sz="3200" b="1">
              <a:solidFill>
                <a:srgbClr val="FF0000"/>
              </a:solidFill>
              <a:highlight>
                <a:srgbClr val="FFFF00"/>
              </a:highlight>
            </a:endParaRPr>
          </a:p>
        </p:txBody>
      </p:sp>
      <p:sp>
        <p:nvSpPr>
          <p:cNvPr id="8" name="文本框 7"/>
          <p:cNvSpPr txBox="1"/>
          <p:nvPr/>
        </p:nvSpPr>
        <p:spPr>
          <a:xfrm>
            <a:off x="455930" y="169545"/>
            <a:ext cx="11069955" cy="3046095"/>
          </a:xfrm>
          <a:prstGeom prst="rect">
            <a:avLst/>
          </a:prstGeom>
          <a:noFill/>
        </p:spPr>
        <p:txBody>
          <a:bodyPr wrap="square" rtlCol="0" anchor="t">
            <a:spAutoFit/>
          </a:bodyPr>
          <a:p>
            <a:pPr indent="0"/>
            <a:r>
              <a:rPr lang="zh-CN" sz="2400" b="1">
                <a:solidFill>
                  <a:srgbClr val="000000"/>
                </a:solidFill>
                <a:latin typeface="Calibri" panose="020F0502020204030204" charset="0"/>
                <a:ea typeface="宋体" panose="02010600030101010101" pitchFamily="2" charset="-122"/>
                <a:sym typeface="+mn-ea"/>
              </a:rPr>
              <a:t>（</a:t>
            </a:r>
            <a:r>
              <a:rPr lang="en-US" sz="2400" b="1">
                <a:solidFill>
                  <a:srgbClr val="000000"/>
                </a:solidFill>
                <a:latin typeface="Calibri" panose="020F0502020204030204" charset="0"/>
                <a:ea typeface="宋体" panose="02010600030101010101" pitchFamily="2" charset="-122"/>
                <a:cs typeface="Times New Roman" panose="02020603050405020304" charset="0"/>
                <a:sym typeface="+mn-ea"/>
              </a:rPr>
              <a:t>2015·</a:t>
            </a:r>
            <a:r>
              <a:rPr lang="zh-CN" sz="2400" b="1">
                <a:solidFill>
                  <a:srgbClr val="000000"/>
                </a:solidFill>
                <a:latin typeface="Calibri" panose="020F0502020204030204" charset="0"/>
                <a:ea typeface="宋体" panose="02010600030101010101" pitchFamily="2" charset="-122"/>
                <a:sym typeface="+mn-ea"/>
              </a:rPr>
              <a:t>海南高考</a:t>
            </a:r>
            <a:r>
              <a:rPr lang="en-US" sz="2400" b="1">
                <a:solidFill>
                  <a:srgbClr val="000000"/>
                </a:solidFill>
                <a:latin typeface="Calibri" panose="020F0502020204030204" charset="0"/>
                <a:ea typeface="宋体" panose="02010600030101010101" pitchFamily="2" charset="-122"/>
                <a:cs typeface="Times New Roman" panose="02020603050405020304" charset="0"/>
                <a:sym typeface="+mn-ea"/>
              </a:rPr>
              <a:t>·</a:t>
            </a:r>
            <a:r>
              <a:rPr lang="en-US" sz="2400" b="1">
                <a:solidFill>
                  <a:srgbClr val="000000"/>
                </a:solidFill>
                <a:latin typeface="Calibri" panose="020F0502020204030204" charset="0"/>
                <a:ea typeface="宋体" panose="02010600030101010101" pitchFamily="2" charset="-122"/>
                <a:sym typeface="+mn-ea"/>
              </a:rPr>
              <a:t>23</a:t>
            </a:r>
            <a:r>
              <a:rPr lang="zh-CN" sz="2400" b="1">
                <a:solidFill>
                  <a:srgbClr val="000000"/>
                </a:solidFill>
                <a:latin typeface="Calibri" panose="020F0502020204030204" charset="0"/>
                <a:ea typeface="宋体" panose="02010600030101010101" pitchFamily="2" charset="-122"/>
                <a:sym typeface="+mn-ea"/>
              </a:rPr>
              <a:t>）</a:t>
            </a:r>
            <a:r>
              <a:rPr lang="en-US" sz="2400" b="1">
                <a:solidFill>
                  <a:srgbClr val="000000"/>
                </a:solidFill>
                <a:latin typeface="Calibri" panose="020F0502020204030204" charset="0"/>
                <a:ea typeface="宋体" panose="02010600030101010101" pitchFamily="2" charset="-122"/>
                <a:cs typeface="Times New Roman" panose="02020603050405020304" charset="0"/>
                <a:sym typeface="+mn-ea"/>
              </a:rPr>
              <a:t>1956</a:t>
            </a:r>
            <a:r>
              <a:rPr lang="zh-CN" sz="2400" b="1">
                <a:solidFill>
                  <a:srgbClr val="000000"/>
                </a:solidFill>
                <a:latin typeface="Calibri" panose="020F0502020204030204" charset="0"/>
                <a:ea typeface="宋体" panose="02010600030101010101" pitchFamily="2" charset="-122"/>
                <a:sym typeface="+mn-ea"/>
              </a:rPr>
              <a:t>年，浙江温州有合作社曾实行包产到户，到</a:t>
            </a:r>
            <a:r>
              <a:rPr lang="en-US" sz="2400" b="1">
                <a:solidFill>
                  <a:srgbClr val="000000"/>
                </a:solidFill>
                <a:latin typeface="Calibri" panose="020F0502020204030204" charset="0"/>
                <a:ea typeface="宋体" panose="02010600030101010101" pitchFamily="2" charset="-122"/>
                <a:sym typeface="+mn-ea"/>
              </a:rPr>
              <a:t>1957</a:t>
            </a:r>
            <a:r>
              <a:rPr lang="zh-CN" sz="2400" b="1">
                <a:solidFill>
                  <a:srgbClr val="000000"/>
                </a:solidFill>
                <a:latin typeface="Calibri" panose="020F0502020204030204" charset="0"/>
                <a:ea typeface="宋体" panose="02010600030101010101" pitchFamily="2" charset="-122"/>
                <a:sym typeface="+mn-ea"/>
              </a:rPr>
              <a:t>年温州地区实行包产的农户占入社农户的</a:t>
            </a:r>
            <a:r>
              <a:rPr lang="en-US" sz="2400" b="1">
                <a:solidFill>
                  <a:srgbClr val="000000"/>
                </a:solidFill>
                <a:latin typeface="Calibri" panose="020F0502020204030204" charset="0"/>
                <a:ea typeface="宋体" panose="02010600030101010101" pitchFamily="2" charset="-122"/>
                <a:sym typeface="+mn-ea"/>
              </a:rPr>
              <a:t>15%</a:t>
            </a:r>
            <a:r>
              <a:rPr lang="zh-CN" sz="2400" b="1">
                <a:solidFill>
                  <a:srgbClr val="000000"/>
                </a:solidFill>
                <a:latin typeface="Calibri" panose="020F0502020204030204" charset="0"/>
                <a:ea typeface="宋体" panose="02010600030101010101" pitchFamily="2" charset="-122"/>
                <a:sym typeface="+mn-ea"/>
              </a:rPr>
              <a:t>，与此同时，四川、广东、安徽等省一些农业社也先后实行了包产到户。此后直到</a:t>
            </a:r>
            <a:r>
              <a:rPr lang="en-US" sz="2400" b="1">
                <a:solidFill>
                  <a:srgbClr val="000000"/>
                </a:solidFill>
                <a:latin typeface="Calibri" panose="020F0502020204030204" charset="0"/>
                <a:ea typeface="宋体" panose="02010600030101010101" pitchFamily="2" charset="-122"/>
                <a:sym typeface="+mn-ea"/>
              </a:rPr>
              <a:t>70</a:t>
            </a:r>
            <a:r>
              <a:rPr lang="zh-CN" sz="2400" b="1">
                <a:solidFill>
                  <a:srgbClr val="000000"/>
                </a:solidFill>
                <a:latin typeface="Calibri" panose="020F0502020204030204" charset="0"/>
                <a:ea typeface="宋体" panose="02010600030101010101" pitchFamily="2" charset="-122"/>
                <a:sym typeface="+mn-ea"/>
              </a:rPr>
              <a:t>年代，仍有一些地方曾实行包产到户。这一现象反映了</a:t>
            </a:r>
            <a:r>
              <a:rPr lang="en-US" sz="2400" b="1">
                <a:solidFill>
                  <a:srgbClr val="000000"/>
                </a:solidFill>
                <a:latin typeface="Calibri" panose="020F0502020204030204" charset="0"/>
                <a:ea typeface="宋体" panose="02010600030101010101" pitchFamily="2" charset="-122"/>
                <a:cs typeface="Times New Roman" panose="02020603050405020304" charset="0"/>
                <a:sym typeface="+mn-ea"/>
              </a:rPr>
              <a:t>     A</a:t>
            </a:r>
            <a:r>
              <a:rPr lang="zh-CN" sz="2400" b="1">
                <a:solidFill>
                  <a:srgbClr val="000000"/>
                </a:solidFill>
                <a:latin typeface="Calibri" panose="020F0502020204030204" charset="0"/>
                <a:ea typeface="宋体" panose="02010600030101010101" pitchFamily="2" charset="-122"/>
                <a:sym typeface="+mn-ea"/>
              </a:rPr>
              <a:t>．农村基层政权管理体制薄弱</a:t>
            </a:r>
            <a:r>
              <a:rPr lang="en-US" sz="2400" b="1">
                <a:solidFill>
                  <a:srgbClr val="000000"/>
                </a:solidFill>
                <a:latin typeface="Calibri" panose="020F0502020204030204" charset="0"/>
                <a:ea typeface="宋体" panose="02010600030101010101" pitchFamily="2" charset="-122"/>
                <a:cs typeface="Times New Roman" panose="02020603050405020304" charset="0"/>
                <a:sym typeface="+mn-ea"/>
              </a:rPr>
              <a:t>     B</a:t>
            </a:r>
            <a:r>
              <a:rPr lang="zh-CN" sz="2400" b="1">
                <a:solidFill>
                  <a:srgbClr val="000000"/>
                </a:solidFill>
                <a:latin typeface="Calibri" panose="020F0502020204030204" charset="0"/>
                <a:ea typeface="宋体" panose="02010600030101010101" pitchFamily="2" charset="-122"/>
                <a:sym typeface="+mn-ea"/>
              </a:rPr>
              <a:t>．市场经济在农户经营中起重要作用</a:t>
            </a:r>
            <a:endParaRPr lang="en-US" sz="2400" b="1">
              <a:solidFill>
                <a:srgbClr val="000000"/>
              </a:solidFill>
              <a:latin typeface="Calibri" panose="020F0502020204030204" charset="0"/>
              <a:ea typeface="宋体" panose="02010600030101010101" pitchFamily="2" charset="-122"/>
              <a:cs typeface="Times New Roman" panose="02020603050405020304" charset="0"/>
            </a:endParaRPr>
          </a:p>
          <a:p>
            <a:pPr indent="0"/>
            <a:r>
              <a:rPr lang="en-US" sz="2400" b="1">
                <a:solidFill>
                  <a:srgbClr val="FF0000"/>
                </a:solidFill>
                <a:latin typeface="Calibri" panose="020F0502020204030204" charset="0"/>
                <a:ea typeface="宋体" panose="02010600030101010101" pitchFamily="2" charset="-122"/>
                <a:cs typeface="Times New Roman" panose="02020603050405020304" charset="0"/>
                <a:sym typeface="+mn-ea"/>
              </a:rPr>
              <a:t>     C</a:t>
            </a:r>
            <a:r>
              <a:rPr lang="zh-CN" sz="2400" b="1">
                <a:solidFill>
                  <a:srgbClr val="FF0000"/>
                </a:solidFill>
                <a:latin typeface="Calibri" panose="020F0502020204030204" charset="0"/>
                <a:ea typeface="宋体" panose="02010600030101010101" pitchFamily="2" charset="-122"/>
                <a:sym typeface="+mn-ea"/>
              </a:rPr>
              <a:t>．基层的探索为农村经济体制改革奠定基础</a:t>
            </a:r>
            <a:endParaRPr lang="en-US" sz="2400" b="1">
              <a:solidFill>
                <a:srgbClr val="FF0000"/>
              </a:solidFill>
              <a:latin typeface="Calibri" panose="020F0502020204030204" charset="0"/>
              <a:ea typeface="宋体" panose="02010600030101010101" pitchFamily="2" charset="-122"/>
              <a:cs typeface="Times New Roman" panose="02020603050405020304" charset="0"/>
            </a:endParaRPr>
          </a:p>
          <a:p>
            <a:pPr indent="0"/>
            <a:r>
              <a:rPr lang="en-US" sz="2400" b="1">
                <a:solidFill>
                  <a:srgbClr val="000000"/>
                </a:solidFill>
                <a:latin typeface="Calibri" panose="020F0502020204030204" charset="0"/>
                <a:ea typeface="宋体" panose="02010600030101010101" pitchFamily="2" charset="-122"/>
                <a:cs typeface="Times New Roman" panose="02020603050405020304" charset="0"/>
                <a:sym typeface="+mn-ea"/>
              </a:rPr>
              <a:t>     D</a:t>
            </a:r>
            <a:r>
              <a:rPr lang="zh-CN" sz="2400" b="1">
                <a:solidFill>
                  <a:srgbClr val="000000"/>
                </a:solidFill>
                <a:latin typeface="Calibri" panose="020F0502020204030204" charset="0"/>
                <a:ea typeface="宋体" panose="02010600030101010101" pitchFamily="2" charset="-122"/>
                <a:sym typeface="+mn-ea"/>
              </a:rPr>
              <a:t>．农村经济体制改革基本上是自下而上推进</a:t>
            </a:r>
            <a:endParaRPr lang="zh-CN" altLang="en-US" sz="2400"/>
          </a:p>
        </p:txBody>
      </p:sp>
      <p:sp>
        <p:nvSpPr>
          <p:cNvPr id="9" name="文本框 8"/>
          <p:cNvSpPr txBox="1"/>
          <p:nvPr/>
        </p:nvSpPr>
        <p:spPr>
          <a:xfrm>
            <a:off x="711835" y="3225800"/>
            <a:ext cx="5939790" cy="583565"/>
          </a:xfrm>
          <a:prstGeom prst="rect">
            <a:avLst/>
          </a:prstGeom>
          <a:noFill/>
          <a:ln>
            <a:solidFill>
              <a:srgbClr val="FF0000"/>
            </a:solidFill>
          </a:ln>
        </p:spPr>
        <p:txBody>
          <a:bodyPr wrap="square" rtlCol="0">
            <a:spAutoFit/>
          </a:bodyPr>
          <a:p>
            <a:r>
              <a:rPr lang="zh-CN" altLang="en-US" sz="3200" b="1">
                <a:solidFill>
                  <a:srgbClr val="FF0000"/>
                </a:solidFill>
                <a:highlight>
                  <a:srgbClr val="FFFF00"/>
                </a:highlight>
              </a:rPr>
              <a:t>基层自下而上的探索（自发性）</a:t>
            </a:r>
            <a:endParaRPr lang="zh-CN" altLang="en-US" sz="3200" b="1">
              <a:solidFill>
                <a:srgbClr val="FF0000"/>
              </a:solidFill>
              <a:highlight>
                <a:srgbClr val="FFFF00"/>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blinds(horizontal)">
                                      <p:cBhvr>
                                        <p:cTn id="17" dur="500"/>
                                        <p:tgtEl>
                                          <p:spTgt spid="10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bldLvl="0" animBg="1"/>
      <p:bldP spid="9" grpId="1"/>
      <p:bldP spid="103" grpId="0"/>
      <p:bldP spid="103" grpId="1"/>
      <p:bldP spid="5" grpId="0" bldLvl="0" animBg="1"/>
      <p:bldP spid="5"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496570" y="887095"/>
            <a:ext cx="5614035" cy="5614035"/>
          </a:xfrm>
          <a:prstGeom prst="rect">
            <a:avLst/>
          </a:prstGeom>
        </p:spPr>
      </p:pic>
      <p:sp>
        <p:nvSpPr>
          <p:cNvPr id="5" name="文本框 4"/>
          <p:cNvSpPr txBox="1"/>
          <p:nvPr/>
        </p:nvSpPr>
        <p:spPr>
          <a:xfrm>
            <a:off x="6240145" y="2526030"/>
            <a:ext cx="4246880" cy="1076325"/>
          </a:xfrm>
          <a:prstGeom prst="rect">
            <a:avLst/>
          </a:prstGeom>
          <a:noFill/>
        </p:spPr>
        <p:txBody>
          <a:bodyPr wrap="none" rtlCol="0">
            <a:spAutoFit/>
          </a:bodyPr>
          <a:p>
            <a:r>
              <a:rPr lang="zh-CN" altLang="en-US" sz="3200" b="1"/>
              <a:t>内强皇权、外服四夷，</a:t>
            </a:r>
            <a:endParaRPr lang="zh-CN" altLang="en-US" sz="3200" b="1"/>
          </a:p>
          <a:p>
            <a:r>
              <a:rPr lang="zh-CN" altLang="en-US" sz="3200" b="1"/>
              <a:t>迷信神仙，晚年改辙。</a:t>
            </a:r>
            <a:endParaRPr lang="zh-CN" altLang="en-US" sz="3200" b="1"/>
          </a:p>
        </p:txBody>
      </p:sp>
      <p:sp>
        <p:nvSpPr>
          <p:cNvPr id="2" name="文本框 1"/>
          <p:cNvSpPr txBox="1"/>
          <p:nvPr/>
        </p:nvSpPr>
        <p:spPr>
          <a:xfrm>
            <a:off x="803275" y="214630"/>
            <a:ext cx="10196830" cy="521970"/>
          </a:xfrm>
          <a:prstGeom prst="rect">
            <a:avLst/>
          </a:prstGeom>
          <a:noFill/>
        </p:spPr>
        <p:txBody>
          <a:bodyPr wrap="square" rtlCol="0" anchor="t">
            <a:spAutoFit/>
          </a:bodyPr>
          <a:p>
            <a:pPr algn="dist"/>
            <a:r>
              <a:rPr lang="zh-CN" altLang="en-US" sz="2800" b="1">
                <a:solidFill>
                  <a:srgbClr val="FF0000"/>
                </a:solidFill>
                <a:sym typeface="+mn-ea"/>
              </a:rPr>
              <a:t>《中外历史纲要（上）第四课——两汉统一多民族国家的巩固》</a:t>
            </a:r>
            <a:endParaRPr lang="zh-CN" altLang="en-US" sz="2800" b="1">
              <a:solidFill>
                <a:srgbClr val="FF0000"/>
              </a:solidFill>
              <a:sym typeface="+mn-ea"/>
            </a:endParaRPr>
          </a:p>
        </p:txBody>
      </p:sp>
    </p:spTree>
    <p:custDataLst>
      <p:tags r:id="rId2"/>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4" name="直接箭头连接符 3"/>
          <p:cNvCxnSpPr/>
          <p:nvPr/>
        </p:nvCxnSpPr>
        <p:spPr>
          <a:xfrm>
            <a:off x="1487507" y="2410647"/>
            <a:ext cx="9215502"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 name="TextBox 4"/>
          <p:cNvSpPr txBox="1"/>
          <p:nvPr/>
        </p:nvSpPr>
        <p:spPr>
          <a:xfrm>
            <a:off x="1416069" y="2553523"/>
            <a:ext cx="615553" cy="1155124"/>
          </a:xfrm>
          <a:prstGeom prst="rect">
            <a:avLst/>
          </a:prstGeom>
          <a:noFill/>
        </p:spPr>
        <p:txBody>
          <a:bodyPr vert="eaVert" wrap="none" rtlCol="0">
            <a:spAutoFit/>
          </a:bodyPr>
          <a:p>
            <a:r>
              <a:rPr lang="zh-CN" altLang="en-US" sz="2800" b="1" dirty="0" smtClean="0"/>
              <a:t>汉高祖</a:t>
            </a:r>
            <a:endParaRPr lang="zh-CN" altLang="en-US" sz="2800" b="1" dirty="0"/>
          </a:p>
        </p:txBody>
      </p:sp>
      <p:sp>
        <p:nvSpPr>
          <p:cNvPr id="7" name="TextBox 5"/>
          <p:cNvSpPr txBox="1"/>
          <p:nvPr/>
        </p:nvSpPr>
        <p:spPr>
          <a:xfrm>
            <a:off x="2157838" y="2553523"/>
            <a:ext cx="615553" cy="800860"/>
          </a:xfrm>
          <a:prstGeom prst="rect">
            <a:avLst/>
          </a:prstGeom>
          <a:noFill/>
        </p:spPr>
        <p:txBody>
          <a:bodyPr vert="eaVert" wrap="none" rtlCol="0">
            <a:spAutoFit/>
          </a:bodyPr>
          <a:p>
            <a:r>
              <a:rPr lang="zh-CN" altLang="en-US" sz="2800" b="1" dirty="0" smtClean="0"/>
              <a:t>惠帝</a:t>
            </a:r>
            <a:endParaRPr lang="zh-CN" altLang="en-US" sz="2800" b="1" dirty="0"/>
          </a:p>
        </p:txBody>
      </p:sp>
      <p:sp>
        <p:nvSpPr>
          <p:cNvPr id="8" name="TextBox 6"/>
          <p:cNvSpPr txBox="1"/>
          <p:nvPr/>
        </p:nvSpPr>
        <p:spPr>
          <a:xfrm>
            <a:off x="2872218" y="2553523"/>
            <a:ext cx="615553" cy="800860"/>
          </a:xfrm>
          <a:prstGeom prst="rect">
            <a:avLst/>
          </a:prstGeom>
          <a:noFill/>
        </p:spPr>
        <p:txBody>
          <a:bodyPr vert="eaVert" wrap="none" rtlCol="0">
            <a:spAutoFit/>
          </a:bodyPr>
          <a:p>
            <a:r>
              <a:rPr lang="zh-CN" altLang="en-US" sz="2800" b="1" dirty="0" smtClean="0"/>
              <a:t>吕后</a:t>
            </a:r>
            <a:endParaRPr lang="zh-CN" altLang="en-US" sz="2800" b="1" dirty="0"/>
          </a:p>
        </p:txBody>
      </p:sp>
      <p:sp>
        <p:nvSpPr>
          <p:cNvPr id="9" name="TextBox 7"/>
          <p:cNvSpPr txBox="1"/>
          <p:nvPr/>
        </p:nvSpPr>
        <p:spPr>
          <a:xfrm>
            <a:off x="3630647" y="2553523"/>
            <a:ext cx="615553" cy="800860"/>
          </a:xfrm>
          <a:prstGeom prst="rect">
            <a:avLst/>
          </a:prstGeom>
          <a:noFill/>
        </p:spPr>
        <p:txBody>
          <a:bodyPr vert="eaVert" wrap="none" rtlCol="0">
            <a:spAutoFit/>
          </a:bodyPr>
          <a:p>
            <a:r>
              <a:rPr lang="zh-CN" altLang="en-US" sz="2800" b="1" dirty="0" smtClean="0"/>
              <a:t>文帝</a:t>
            </a:r>
            <a:endParaRPr lang="zh-CN" altLang="en-US" sz="2800" b="1" dirty="0"/>
          </a:p>
        </p:txBody>
      </p:sp>
      <p:sp>
        <p:nvSpPr>
          <p:cNvPr id="10" name="TextBox 8"/>
          <p:cNvSpPr txBox="1"/>
          <p:nvPr/>
        </p:nvSpPr>
        <p:spPr>
          <a:xfrm>
            <a:off x="4416465" y="2553523"/>
            <a:ext cx="615553" cy="800860"/>
          </a:xfrm>
          <a:prstGeom prst="rect">
            <a:avLst/>
          </a:prstGeom>
          <a:noFill/>
        </p:spPr>
        <p:txBody>
          <a:bodyPr vert="eaVert" wrap="none" rtlCol="0">
            <a:spAutoFit/>
          </a:bodyPr>
          <a:p>
            <a:r>
              <a:rPr lang="zh-CN" altLang="en-US" sz="2800" b="1" dirty="0" smtClean="0"/>
              <a:t>景帝</a:t>
            </a:r>
            <a:endParaRPr lang="zh-CN" altLang="en-US" sz="2800" b="1" dirty="0"/>
          </a:p>
        </p:txBody>
      </p:sp>
      <p:sp>
        <p:nvSpPr>
          <p:cNvPr id="11" name="TextBox 9"/>
          <p:cNvSpPr txBox="1"/>
          <p:nvPr/>
        </p:nvSpPr>
        <p:spPr>
          <a:xfrm>
            <a:off x="5202283" y="2553523"/>
            <a:ext cx="615553" cy="2937664"/>
          </a:xfrm>
          <a:prstGeom prst="rect">
            <a:avLst/>
          </a:prstGeom>
          <a:noFill/>
        </p:spPr>
        <p:txBody>
          <a:bodyPr vert="eaVert" wrap="none" rtlCol="0">
            <a:spAutoFit/>
          </a:bodyPr>
          <a:p>
            <a:r>
              <a:rPr lang="zh-CN" altLang="en-US" sz="2800" b="1" dirty="0" smtClean="0">
                <a:solidFill>
                  <a:srgbClr val="FF0000"/>
                </a:solidFill>
              </a:rPr>
              <a:t>武帝（在位</a:t>
            </a:r>
            <a:r>
              <a:rPr lang="en-US" altLang="zh-CN" sz="2800" b="1" dirty="0" smtClean="0">
                <a:solidFill>
                  <a:srgbClr val="FF0000"/>
                </a:solidFill>
              </a:rPr>
              <a:t>54</a:t>
            </a:r>
            <a:r>
              <a:rPr lang="zh-CN" altLang="en-US" sz="2800" b="1" dirty="0" smtClean="0">
                <a:solidFill>
                  <a:srgbClr val="FF0000"/>
                </a:solidFill>
              </a:rPr>
              <a:t>年）</a:t>
            </a:r>
            <a:endParaRPr lang="zh-CN" altLang="en-US" sz="2800" b="1" dirty="0">
              <a:solidFill>
                <a:srgbClr val="FF0000"/>
              </a:solidFill>
            </a:endParaRPr>
          </a:p>
        </p:txBody>
      </p:sp>
      <p:sp>
        <p:nvSpPr>
          <p:cNvPr id="12" name="TextBox 10"/>
          <p:cNvSpPr txBox="1"/>
          <p:nvPr/>
        </p:nvSpPr>
        <p:spPr>
          <a:xfrm>
            <a:off x="5916663" y="2553523"/>
            <a:ext cx="615553" cy="800860"/>
          </a:xfrm>
          <a:prstGeom prst="rect">
            <a:avLst/>
          </a:prstGeom>
          <a:noFill/>
        </p:spPr>
        <p:txBody>
          <a:bodyPr vert="eaVert" wrap="none" rtlCol="0">
            <a:spAutoFit/>
          </a:bodyPr>
          <a:p>
            <a:r>
              <a:rPr lang="zh-CN" altLang="en-US" sz="2800" b="1" dirty="0" smtClean="0"/>
              <a:t>昭帝</a:t>
            </a:r>
            <a:endParaRPr lang="zh-CN" altLang="en-US" sz="2800" b="1" dirty="0"/>
          </a:p>
        </p:txBody>
      </p:sp>
      <p:sp>
        <p:nvSpPr>
          <p:cNvPr id="13" name="TextBox 11"/>
          <p:cNvSpPr txBox="1"/>
          <p:nvPr/>
        </p:nvSpPr>
        <p:spPr>
          <a:xfrm>
            <a:off x="6631043" y="2553523"/>
            <a:ext cx="615553" cy="800860"/>
          </a:xfrm>
          <a:prstGeom prst="rect">
            <a:avLst/>
          </a:prstGeom>
          <a:noFill/>
        </p:spPr>
        <p:txBody>
          <a:bodyPr vert="eaVert" wrap="none" rtlCol="0">
            <a:spAutoFit/>
          </a:bodyPr>
          <a:p>
            <a:r>
              <a:rPr lang="zh-CN" altLang="en-US" sz="2800" b="1" dirty="0" smtClean="0"/>
              <a:t>宣帝</a:t>
            </a:r>
            <a:endParaRPr lang="zh-CN" altLang="en-US" sz="2800" b="1" dirty="0"/>
          </a:p>
        </p:txBody>
      </p:sp>
      <p:sp>
        <p:nvSpPr>
          <p:cNvPr id="14" name="TextBox 12"/>
          <p:cNvSpPr txBox="1"/>
          <p:nvPr/>
        </p:nvSpPr>
        <p:spPr>
          <a:xfrm>
            <a:off x="7301374" y="2550597"/>
            <a:ext cx="615553" cy="800860"/>
          </a:xfrm>
          <a:prstGeom prst="rect">
            <a:avLst/>
          </a:prstGeom>
          <a:noFill/>
        </p:spPr>
        <p:txBody>
          <a:bodyPr vert="eaVert" wrap="none" rtlCol="0">
            <a:spAutoFit/>
          </a:bodyPr>
          <a:p>
            <a:r>
              <a:rPr lang="zh-CN" altLang="en-US" sz="2800" b="1" dirty="0" smtClean="0"/>
              <a:t>元帝</a:t>
            </a:r>
            <a:endParaRPr lang="zh-CN" altLang="en-US" sz="2800" b="1" dirty="0"/>
          </a:p>
        </p:txBody>
      </p:sp>
      <p:sp>
        <p:nvSpPr>
          <p:cNvPr id="15" name="TextBox 13"/>
          <p:cNvSpPr txBox="1"/>
          <p:nvPr/>
        </p:nvSpPr>
        <p:spPr>
          <a:xfrm>
            <a:off x="7988365" y="2553523"/>
            <a:ext cx="615553" cy="800860"/>
          </a:xfrm>
          <a:prstGeom prst="rect">
            <a:avLst/>
          </a:prstGeom>
          <a:noFill/>
        </p:spPr>
        <p:txBody>
          <a:bodyPr vert="eaVert" wrap="none" rtlCol="0">
            <a:spAutoFit/>
          </a:bodyPr>
          <a:p>
            <a:r>
              <a:rPr lang="zh-CN" altLang="en-US" sz="2800" b="1" dirty="0" smtClean="0"/>
              <a:t>成帝</a:t>
            </a:r>
            <a:endParaRPr lang="zh-CN" altLang="en-US" sz="2800" b="1" dirty="0"/>
          </a:p>
        </p:txBody>
      </p:sp>
      <p:sp>
        <p:nvSpPr>
          <p:cNvPr id="16" name="TextBox 14"/>
          <p:cNvSpPr txBox="1"/>
          <p:nvPr/>
        </p:nvSpPr>
        <p:spPr>
          <a:xfrm>
            <a:off x="8702745" y="2553523"/>
            <a:ext cx="615553" cy="800860"/>
          </a:xfrm>
          <a:prstGeom prst="rect">
            <a:avLst/>
          </a:prstGeom>
          <a:noFill/>
        </p:spPr>
        <p:txBody>
          <a:bodyPr vert="eaVert" wrap="none" rtlCol="0">
            <a:spAutoFit/>
          </a:bodyPr>
          <a:p>
            <a:r>
              <a:rPr lang="zh-CN" altLang="en-US" sz="2800" b="1" dirty="0" smtClean="0"/>
              <a:t>哀帝</a:t>
            </a:r>
            <a:endParaRPr lang="zh-CN" altLang="en-US" sz="2800" b="1" dirty="0"/>
          </a:p>
        </p:txBody>
      </p:sp>
      <p:sp>
        <p:nvSpPr>
          <p:cNvPr id="17" name="TextBox 15"/>
          <p:cNvSpPr txBox="1"/>
          <p:nvPr/>
        </p:nvSpPr>
        <p:spPr>
          <a:xfrm>
            <a:off x="9301638" y="2553523"/>
            <a:ext cx="615553" cy="800860"/>
          </a:xfrm>
          <a:prstGeom prst="rect">
            <a:avLst/>
          </a:prstGeom>
          <a:noFill/>
        </p:spPr>
        <p:txBody>
          <a:bodyPr vert="eaVert" wrap="none" rtlCol="0">
            <a:spAutoFit/>
          </a:bodyPr>
          <a:p>
            <a:r>
              <a:rPr lang="zh-CN" altLang="en-US" sz="2800" b="1" dirty="0" smtClean="0"/>
              <a:t>平帝</a:t>
            </a:r>
            <a:endParaRPr lang="zh-CN" altLang="en-US" sz="2800" b="1" dirty="0"/>
          </a:p>
        </p:txBody>
      </p:sp>
      <p:sp>
        <p:nvSpPr>
          <p:cNvPr id="18" name="TextBox 16"/>
          <p:cNvSpPr txBox="1"/>
          <p:nvPr/>
        </p:nvSpPr>
        <p:spPr>
          <a:xfrm>
            <a:off x="10016018" y="2553523"/>
            <a:ext cx="615553" cy="1155124"/>
          </a:xfrm>
          <a:prstGeom prst="rect">
            <a:avLst/>
          </a:prstGeom>
          <a:noFill/>
        </p:spPr>
        <p:txBody>
          <a:bodyPr vert="eaVert" wrap="none" rtlCol="0">
            <a:spAutoFit/>
          </a:bodyPr>
          <a:p>
            <a:r>
              <a:rPr lang="zh-CN" altLang="en-US" sz="2800" b="1" dirty="0" smtClean="0"/>
              <a:t>孺子婴</a:t>
            </a:r>
            <a:endParaRPr lang="zh-CN" altLang="en-US" sz="2800" b="1" dirty="0"/>
          </a:p>
        </p:txBody>
      </p:sp>
      <p:sp>
        <p:nvSpPr>
          <p:cNvPr id="19" name="TextBox 17"/>
          <p:cNvSpPr txBox="1"/>
          <p:nvPr/>
        </p:nvSpPr>
        <p:spPr>
          <a:xfrm>
            <a:off x="4834881" y="624200"/>
            <a:ext cx="2031325" cy="646331"/>
          </a:xfrm>
          <a:prstGeom prst="rect">
            <a:avLst/>
          </a:prstGeom>
          <a:noFill/>
        </p:spPr>
        <p:txBody>
          <a:bodyPr wrap="none" rtlCol="0">
            <a:spAutoFit/>
          </a:bodyPr>
          <a:p>
            <a:r>
              <a:rPr lang="zh-CN" altLang="en-US" sz="3600" b="1" dirty="0" smtClean="0">
                <a:solidFill>
                  <a:srgbClr val="1D41D5"/>
                </a:solidFill>
              </a:rPr>
              <a:t>西汉帝系</a:t>
            </a:r>
            <a:endParaRPr lang="zh-CN" altLang="en-US" sz="3600" b="1" dirty="0" smtClean="0">
              <a:solidFill>
                <a:srgbClr val="1D41D5"/>
              </a:solidFill>
            </a:endParaRPr>
          </a:p>
        </p:txBody>
      </p:sp>
      <p:sp>
        <p:nvSpPr>
          <p:cNvPr id="20" name="TextBox 18"/>
          <p:cNvSpPr txBox="1"/>
          <p:nvPr/>
        </p:nvSpPr>
        <p:spPr>
          <a:xfrm>
            <a:off x="1179477" y="1685229"/>
            <a:ext cx="1451038" cy="523220"/>
          </a:xfrm>
          <a:prstGeom prst="rect">
            <a:avLst/>
          </a:prstGeom>
          <a:noFill/>
        </p:spPr>
        <p:txBody>
          <a:bodyPr wrap="none" rtlCol="0">
            <a:spAutoFit/>
          </a:bodyPr>
          <a:p>
            <a:r>
              <a:rPr lang="zh-CN" altLang="en-US" sz="2800" b="1" dirty="0" smtClean="0"/>
              <a:t>前</a:t>
            </a:r>
            <a:r>
              <a:rPr lang="en-US" altLang="zh-CN" sz="2800" b="1" dirty="0" smtClean="0"/>
              <a:t>202</a:t>
            </a:r>
            <a:r>
              <a:rPr lang="zh-CN" altLang="en-US" sz="2800" b="1" dirty="0" smtClean="0"/>
              <a:t>年</a:t>
            </a:r>
            <a:endParaRPr lang="zh-CN" altLang="en-US" sz="2800" b="1" dirty="0"/>
          </a:p>
        </p:txBody>
      </p:sp>
      <p:sp>
        <p:nvSpPr>
          <p:cNvPr id="21" name="TextBox 19"/>
          <p:cNvSpPr txBox="1"/>
          <p:nvPr/>
        </p:nvSpPr>
        <p:spPr>
          <a:xfrm>
            <a:off x="10047966" y="1685229"/>
            <a:ext cx="726481" cy="523220"/>
          </a:xfrm>
          <a:prstGeom prst="rect">
            <a:avLst/>
          </a:prstGeom>
          <a:noFill/>
        </p:spPr>
        <p:txBody>
          <a:bodyPr wrap="none" rtlCol="0">
            <a:spAutoFit/>
          </a:bodyPr>
          <a:p>
            <a:r>
              <a:rPr lang="en-US" altLang="zh-CN" sz="2800" b="1" dirty="0" smtClean="0"/>
              <a:t>9</a:t>
            </a:r>
            <a:r>
              <a:rPr lang="zh-CN" altLang="en-US" sz="2800" b="1" dirty="0" smtClean="0"/>
              <a:t>年</a:t>
            </a:r>
            <a:endParaRPr lang="zh-CN" altLang="en-US" sz="2800" b="1" dirty="0"/>
          </a:p>
        </p:txBody>
      </p:sp>
      <p:cxnSp>
        <p:nvCxnSpPr>
          <p:cNvPr id="22" name="直接连接符 21"/>
          <p:cNvCxnSpPr/>
          <p:nvPr/>
        </p:nvCxnSpPr>
        <p:spPr>
          <a:xfrm rot="5400000">
            <a:off x="1630383" y="2422763"/>
            <a:ext cx="142876" cy="0"/>
          </a:xfrm>
          <a:prstGeom prst="line">
            <a:avLst/>
          </a:prstGeom>
        </p:spPr>
        <p:style>
          <a:lnRef idx="1">
            <a:schemeClr val="dk1"/>
          </a:lnRef>
          <a:fillRef idx="0">
            <a:schemeClr val="dk1"/>
          </a:fillRef>
          <a:effectRef idx="0">
            <a:schemeClr val="dk1"/>
          </a:effectRef>
          <a:fontRef idx="minor">
            <a:schemeClr val="tx1"/>
          </a:fontRef>
        </p:style>
      </p:cxnSp>
      <p:cxnSp>
        <p:nvCxnSpPr>
          <p:cNvPr id="23" name="直接连接符 22"/>
          <p:cNvCxnSpPr/>
          <p:nvPr/>
        </p:nvCxnSpPr>
        <p:spPr>
          <a:xfrm rot="5400000">
            <a:off x="10274381" y="2422763"/>
            <a:ext cx="142876" cy="0"/>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3942715" y="5767705"/>
            <a:ext cx="3303905" cy="521970"/>
          </a:xfrm>
          <a:prstGeom prst="rect">
            <a:avLst/>
          </a:prstGeom>
          <a:noFill/>
        </p:spPr>
        <p:txBody>
          <a:bodyPr wrap="none" rtlCol="0">
            <a:spAutoFit/>
          </a:bodyPr>
          <a:p>
            <a:r>
              <a:rPr lang="zh-CN" altLang="en-US" sz="2800" b="1">
                <a:solidFill>
                  <a:srgbClr val="1D41D5"/>
                </a:solidFill>
              </a:rPr>
              <a:t>前</a:t>
            </a:r>
            <a:r>
              <a:rPr lang="en-US" altLang="zh-CN" sz="2800" b="1">
                <a:solidFill>
                  <a:srgbClr val="1D41D5"/>
                </a:solidFill>
              </a:rPr>
              <a:t>141</a:t>
            </a:r>
            <a:r>
              <a:rPr lang="zh-CN" altLang="en-US" sz="2800" b="1">
                <a:solidFill>
                  <a:srgbClr val="1D41D5"/>
                </a:solidFill>
              </a:rPr>
              <a:t>年</a:t>
            </a:r>
            <a:r>
              <a:rPr lang="en-US" altLang="zh-CN" sz="2800" b="1">
                <a:solidFill>
                  <a:srgbClr val="1D41D5"/>
                </a:solidFill>
              </a:rPr>
              <a:t>——</a:t>
            </a:r>
            <a:r>
              <a:rPr lang="zh-CN" altLang="en-US" sz="2800" b="1">
                <a:solidFill>
                  <a:srgbClr val="1D41D5"/>
                </a:solidFill>
              </a:rPr>
              <a:t>前</a:t>
            </a:r>
            <a:r>
              <a:rPr lang="en-US" altLang="zh-CN" sz="2800" b="1">
                <a:solidFill>
                  <a:srgbClr val="1D41D5"/>
                </a:solidFill>
              </a:rPr>
              <a:t>87</a:t>
            </a:r>
            <a:r>
              <a:rPr lang="zh-CN" altLang="en-US" sz="2800" b="1">
                <a:solidFill>
                  <a:srgbClr val="1D41D5"/>
                </a:solidFill>
              </a:rPr>
              <a:t>年</a:t>
            </a:r>
            <a:endParaRPr lang="zh-CN" altLang="en-US" sz="2800" b="1">
              <a:solidFill>
                <a:srgbClr val="1D41D5"/>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in)">
                                      <p:cBhvr>
                                        <p:cTn id="10" dur="500"/>
                                        <p:tgtEl>
                                          <p:spTgt spid="6"/>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ox(in)">
                                      <p:cBhvr>
                                        <p:cTn id="13" dur="500"/>
                                        <p:tgtEl>
                                          <p:spTgt spid="7"/>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in)">
                                      <p:cBhvr>
                                        <p:cTn id="16" dur="500"/>
                                        <p:tgtEl>
                                          <p:spTgt spid="8"/>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ox(in)">
                                      <p:cBhvr>
                                        <p:cTn id="19" dur="500"/>
                                        <p:tgtEl>
                                          <p:spTgt spid="9"/>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ox(in)">
                                      <p:cBhvr>
                                        <p:cTn id="25" dur="500"/>
                                        <p:tgtEl>
                                          <p:spTgt spid="11"/>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ox(in)">
                                      <p:cBhvr>
                                        <p:cTn id="28" dur="500"/>
                                        <p:tgtEl>
                                          <p:spTgt spid="12"/>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ox(in)">
                                      <p:cBhvr>
                                        <p:cTn id="31" dur="500"/>
                                        <p:tgtEl>
                                          <p:spTgt spid="13"/>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ox(in)">
                                      <p:cBhvr>
                                        <p:cTn id="34" dur="500"/>
                                        <p:tgtEl>
                                          <p:spTgt spid="14"/>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ox(in)">
                                      <p:cBhvr>
                                        <p:cTn id="37" dur="500"/>
                                        <p:tgtEl>
                                          <p:spTgt spid="15"/>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ox(in)">
                                      <p:cBhvr>
                                        <p:cTn id="40" dur="500"/>
                                        <p:tgtEl>
                                          <p:spTgt spid="16"/>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ox(in)">
                                      <p:cBhvr>
                                        <p:cTn id="43" dur="500"/>
                                        <p:tgtEl>
                                          <p:spTgt spid="17"/>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ox(in)">
                                      <p:cBhvr>
                                        <p:cTn id="46" dur="500"/>
                                        <p:tgtEl>
                                          <p:spTgt spid="18"/>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ox(in)">
                                      <p:cBhvr>
                                        <p:cTn id="49" dur="500"/>
                                        <p:tgtEl>
                                          <p:spTgt spid="19"/>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ox(in)">
                                      <p:cBhvr>
                                        <p:cTn id="52" dur="500"/>
                                        <p:tgtEl>
                                          <p:spTgt spid="20"/>
                                        </p:tgtEl>
                                      </p:cBhvr>
                                    </p:animEffect>
                                  </p:childTnLst>
                                </p:cTn>
                              </p:par>
                              <p:par>
                                <p:cTn id="53" presetID="4" presetClass="entr" presetSubtype="16"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ox(in)">
                                      <p:cBhvr>
                                        <p:cTn id="55" dur="500"/>
                                        <p:tgtEl>
                                          <p:spTgt spid="21"/>
                                        </p:tgtEl>
                                      </p:cBhvr>
                                    </p:animEffect>
                                  </p:childTnLst>
                                </p:cTn>
                              </p:par>
                              <p:par>
                                <p:cTn id="56" presetID="4" presetClass="entr" presetSubtype="16"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box(in)">
                                      <p:cBhvr>
                                        <p:cTn id="58" dur="500"/>
                                        <p:tgtEl>
                                          <p:spTgt spid="22"/>
                                        </p:tgtEl>
                                      </p:cBhvr>
                                    </p:animEffect>
                                  </p:childTnLst>
                                </p:cTn>
                              </p:par>
                              <p:par>
                                <p:cTn id="59" presetID="4" presetClass="entr" presetSubtype="16"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ox(in)">
                                      <p:cBhvr>
                                        <p:cTn id="61" dur="5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16" fill="hold" grpId="0"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box(in)">
                                      <p:cBhvr>
                                        <p:cTn id="6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 grpId="0"/>
      <p:bldP spid="2"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371600" y="2753360"/>
            <a:ext cx="8919845" cy="2245360"/>
          </a:xfrm>
          <a:prstGeom prst="rect">
            <a:avLst/>
          </a:prstGeom>
          <a:noFill/>
          <a:ln>
            <a:solidFill>
              <a:srgbClr val="FF0000"/>
            </a:solidFill>
          </a:ln>
        </p:spPr>
        <p:txBody>
          <a:bodyPr wrap="square" rtlCol="0">
            <a:spAutoFit/>
          </a:bodyPr>
          <a:p>
            <a:pPr algn="l"/>
            <a:r>
              <a:rPr lang="zh-CN" altLang="en-US" sz="2800" b="1">
                <a:sym typeface="+mn-ea"/>
              </a:rPr>
              <a:t>大政治家：汉武帝                大军事家：卫青、霍去病            </a:t>
            </a:r>
            <a:r>
              <a:rPr lang="zh-CN" altLang="en-US" sz="2800" b="1"/>
              <a:t>大经学家：董仲舒                </a:t>
            </a:r>
            <a:r>
              <a:rPr lang="zh-CN" altLang="en-US" sz="2800" b="1">
                <a:sym typeface="+mn-ea"/>
              </a:rPr>
              <a:t>大探险家：张骞                          </a:t>
            </a:r>
            <a:r>
              <a:rPr lang="zh-CN" altLang="en-US" sz="2800" b="1"/>
              <a:t>大史学家：司马迁                大文学家：司马相如                   大理财家：桑弘羊                大农学家：赵过                          </a:t>
            </a:r>
            <a:r>
              <a:rPr lang="zh-CN" altLang="en-US" sz="2800" b="1">
                <a:sym typeface="+mn-ea"/>
              </a:rPr>
              <a:t>大音乐家：李延年                大天文学家：唐都、落下闳</a:t>
            </a:r>
            <a:endParaRPr lang="zh-CN" altLang="en-US" sz="2800" b="1"/>
          </a:p>
        </p:txBody>
      </p:sp>
      <p:sp>
        <p:nvSpPr>
          <p:cNvPr id="5" name="文本框 4"/>
          <p:cNvSpPr txBox="1"/>
          <p:nvPr/>
        </p:nvSpPr>
        <p:spPr>
          <a:xfrm>
            <a:off x="3524250" y="1615440"/>
            <a:ext cx="4754880" cy="706755"/>
          </a:xfrm>
          <a:prstGeom prst="rect">
            <a:avLst/>
          </a:prstGeom>
          <a:noFill/>
        </p:spPr>
        <p:txBody>
          <a:bodyPr wrap="none" rtlCol="0">
            <a:spAutoFit/>
          </a:bodyPr>
          <a:p>
            <a:r>
              <a:rPr lang="zh-CN" altLang="en-US" sz="4000" b="1">
                <a:solidFill>
                  <a:srgbClr val="1D41D5"/>
                </a:solidFill>
              </a:rPr>
              <a:t>一个辉煌大气的时代</a:t>
            </a:r>
            <a:endParaRPr lang="zh-CN" altLang="en-US" sz="4000" b="1">
              <a:solidFill>
                <a:srgbClr val="1D41D5"/>
              </a:solidFill>
            </a:endParaRPr>
          </a:p>
        </p:txBody>
      </p:sp>
      <p:sp>
        <p:nvSpPr>
          <p:cNvPr id="2" name="文本框 1"/>
          <p:cNvSpPr txBox="1"/>
          <p:nvPr/>
        </p:nvSpPr>
        <p:spPr>
          <a:xfrm>
            <a:off x="803275" y="214630"/>
            <a:ext cx="10196830" cy="521970"/>
          </a:xfrm>
          <a:prstGeom prst="rect">
            <a:avLst/>
          </a:prstGeom>
          <a:noFill/>
        </p:spPr>
        <p:txBody>
          <a:bodyPr wrap="square" rtlCol="0" anchor="t">
            <a:spAutoFit/>
          </a:bodyPr>
          <a:p>
            <a:pPr algn="dist"/>
            <a:r>
              <a:rPr lang="zh-CN" altLang="en-US" sz="2800" b="1">
                <a:solidFill>
                  <a:srgbClr val="FF0000"/>
                </a:solidFill>
                <a:sym typeface="+mn-ea"/>
              </a:rPr>
              <a:t>《中外历史纲要（上）第四课——两汉统一多民族国家的巩固》</a:t>
            </a:r>
            <a:endParaRPr lang="zh-CN" altLang="en-US" sz="2800" b="1">
              <a:solidFill>
                <a:srgbClr val="FF0000"/>
              </a:solidFill>
              <a:sym typeface="+mn-ea"/>
            </a:endParaRPr>
          </a:p>
        </p:txBody>
      </p:sp>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91515" y="2415540"/>
            <a:ext cx="10809605" cy="1814830"/>
          </a:xfrm>
          <a:prstGeom prst="rect">
            <a:avLst/>
          </a:prstGeom>
          <a:noFill/>
          <a:ln>
            <a:solidFill>
              <a:srgbClr val="FF0000"/>
            </a:solidFill>
          </a:ln>
        </p:spPr>
        <p:txBody>
          <a:bodyPr wrap="none" rtlCol="0">
            <a:spAutoFit/>
          </a:bodyPr>
          <a:p>
            <a:pPr algn="l"/>
            <a:r>
              <a:rPr lang="zh-CN" altLang="en-US" sz="2800"/>
              <a:t>河西四郡：武威、张掖、酒泉、敦煌</a:t>
            </a:r>
            <a:endParaRPr lang="zh-CN" altLang="en-US" sz="2800"/>
          </a:p>
          <a:p>
            <a:pPr algn="l"/>
            <a:r>
              <a:rPr lang="zh-CN" altLang="en-US" sz="2800"/>
              <a:t>西南七郡：武都、汶山、沈黎、越嶲</a:t>
            </a:r>
            <a:r>
              <a:rPr lang="en-US" altLang="zh-CN" sz="2800"/>
              <a:t>(xi)</a:t>
            </a:r>
            <a:r>
              <a:rPr lang="zh-CN" altLang="en-US" sz="2800"/>
              <a:t>、犍为、牂（</a:t>
            </a:r>
            <a:r>
              <a:rPr lang="en-US" altLang="en-US" sz="2800"/>
              <a:t>zang)</a:t>
            </a:r>
            <a:r>
              <a:rPr lang="zh-CN" altLang="en-US" sz="2800"/>
              <a:t>柯、益州</a:t>
            </a:r>
            <a:endParaRPr lang="zh-CN" altLang="en-US" sz="2800"/>
          </a:p>
          <a:p>
            <a:pPr algn="l"/>
            <a:r>
              <a:rPr lang="zh-CN" altLang="en-US" sz="2800"/>
              <a:t>岭南九郡：儋耳、珠崖、南海、苍梧、郁林、合浦、日南、交趾</a:t>
            </a:r>
            <a:endParaRPr lang="zh-CN" altLang="en-US" sz="2800"/>
          </a:p>
          <a:p>
            <a:pPr algn="l"/>
            <a:r>
              <a:rPr lang="zh-CN" altLang="en-US" sz="2800"/>
              <a:t>东北四郡：乐浪、玄菟（</a:t>
            </a:r>
            <a:r>
              <a:rPr lang="en-US" altLang="en-US" sz="2800"/>
              <a:t>tu)</a:t>
            </a:r>
            <a:r>
              <a:rPr lang="zh-CN" altLang="en-US" sz="2800"/>
              <a:t>、临屯、真番</a:t>
            </a:r>
            <a:endParaRPr lang="zh-CN" altLang="en-US" sz="2800"/>
          </a:p>
        </p:txBody>
      </p:sp>
      <p:sp>
        <p:nvSpPr>
          <p:cNvPr id="9" name="文本框 8"/>
          <p:cNvSpPr txBox="1"/>
          <p:nvPr/>
        </p:nvSpPr>
        <p:spPr>
          <a:xfrm>
            <a:off x="2221865" y="1047750"/>
            <a:ext cx="7747635" cy="521970"/>
          </a:xfrm>
          <a:prstGeom prst="rect">
            <a:avLst/>
          </a:prstGeom>
          <a:noFill/>
        </p:spPr>
        <p:txBody>
          <a:bodyPr wrap="square" rtlCol="0">
            <a:spAutoFit/>
          </a:bodyPr>
          <a:p>
            <a:r>
              <a:rPr lang="zh-CN" altLang="zh-CN" sz="2800" b="1">
                <a:solidFill>
                  <a:srgbClr val="1D41D5"/>
                </a:solidFill>
              </a:rPr>
              <a:t>一个统一多民族封建国家得到巩固加强的时代</a:t>
            </a:r>
            <a:endParaRPr lang="zh-CN" altLang="zh-CN" sz="2800" b="1">
              <a:solidFill>
                <a:srgbClr val="1D41D5"/>
              </a:solidFill>
            </a:endParaRPr>
          </a:p>
        </p:txBody>
      </p:sp>
      <p:sp>
        <p:nvSpPr>
          <p:cNvPr id="10" name="文本框 9"/>
          <p:cNvSpPr txBox="1"/>
          <p:nvPr/>
        </p:nvSpPr>
        <p:spPr>
          <a:xfrm>
            <a:off x="2981960" y="4698365"/>
            <a:ext cx="6228080" cy="521970"/>
          </a:xfrm>
          <a:prstGeom prst="rect">
            <a:avLst/>
          </a:prstGeom>
          <a:noFill/>
        </p:spPr>
        <p:txBody>
          <a:bodyPr wrap="none" rtlCol="0" anchor="t">
            <a:spAutoFit/>
          </a:bodyPr>
          <a:p>
            <a:r>
              <a:rPr lang="zh-CN" altLang="en-US" sz="2800" b="1">
                <a:solidFill>
                  <a:srgbClr val="1D41D5"/>
                </a:solidFill>
                <a:sym typeface="+mn-ea"/>
              </a:rPr>
              <a:t>为什么说</a:t>
            </a:r>
            <a:r>
              <a:rPr lang="en-US" altLang="zh-CN" sz="2800" b="1">
                <a:solidFill>
                  <a:srgbClr val="1D41D5"/>
                </a:solidFill>
                <a:sym typeface="+mn-ea"/>
              </a:rPr>
              <a:t>“</a:t>
            </a:r>
            <a:r>
              <a:rPr lang="zh-CN" altLang="en-US" sz="2800" b="1">
                <a:solidFill>
                  <a:srgbClr val="1D41D5"/>
                </a:solidFill>
                <a:sym typeface="+mn-ea"/>
              </a:rPr>
              <a:t>中国之境，得汉武而后定</a:t>
            </a:r>
            <a:r>
              <a:rPr lang="en-US" altLang="zh-CN" sz="2800" b="1">
                <a:solidFill>
                  <a:srgbClr val="1D41D5"/>
                </a:solidFill>
                <a:sym typeface="+mn-ea"/>
              </a:rPr>
              <a:t>”</a:t>
            </a:r>
            <a:r>
              <a:rPr lang="zh-CN" altLang="en-US" sz="2800" b="1">
                <a:solidFill>
                  <a:srgbClr val="1D41D5"/>
                </a:solidFill>
                <a:sym typeface="+mn-ea"/>
              </a:rPr>
              <a:t>？</a:t>
            </a:r>
            <a:endParaRPr lang="zh-CN" altLang="en-US" sz="2800" b="1">
              <a:solidFill>
                <a:srgbClr val="1D41D5"/>
              </a:solidFill>
              <a:sym typeface="+mn-ea"/>
            </a:endParaRPr>
          </a:p>
        </p:txBody>
      </p:sp>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773430" y="1868170"/>
          <a:ext cx="10256520" cy="3474720"/>
        </p:xfrm>
        <a:graphic>
          <a:graphicData uri="http://schemas.openxmlformats.org/drawingml/2006/table">
            <a:tbl>
              <a:tblPr firstRow="1" bandRow="1">
                <a:tableStyleId>{5C22544A-7EE6-4342-B048-85BDC9FD1C3A}</a:tableStyleId>
              </a:tblPr>
              <a:tblGrid>
                <a:gridCol w="2051304"/>
                <a:gridCol w="2051304"/>
                <a:gridCol w="2051304"/>
                <a:gridCol w="2051304"/>
                <a:gridCol w="2051304"/>
              </a:tblGrid>
              <a:tr h="579120">
                <a:tc>
                  <a:txBody>
                    <a:bodyPr/>
                    <a:p>
                      <a:pPr>
                        <a:buNone/>
                      </a:pPr>
                      <a:r>
                        <a:rPr lang="zh-CN" altLang="en-US" sz="3200"/>
                        <a:t>政治强化</a:t>
                      </a:r>
                      <a:endParaRPr lang="zh-CN" altLang="en-US" sz="3200"/>
                    </a:p>
                  </a:txBody>
                  <a:tcPr/>
                </a:tc>
                <a:tc>
                  <a:txBody>
                    <a:bodyPr/>
                    <a:p>
                      <a:pPr>
                        <a:buNone/>
                      </a:pPr>
                      <a:r>
                        <a:rPr lang="zh-CN" altLang="en-US" sz="3200"/>
                        <a:t>经济垄断 </a:t>
                      </a:r>
                      <a:endParaRPr lang="zh-CN" altLang="en-US" sz="3200"/>
                    </a:p>
                  </a:txBody>
                  <a:tcPr/>
                </a:tc>
                <a:tc>
                  <a:txBody>
                    <a:bodyPr/>
                    <a:p>
                      <a:pPr>
                        <a:buNone/>
                      </a:pPr>
                      <a:r>
                        <a:rPr lang="zh-CN" altLang="en-US" sz="3200"/>
                        <a:t>思想独尊</a:t>
                      </a:r>
                      <a:endParaRPr lang="zh-CN" altLang="en-US" sz="3200"/>
                    </a:p>
                  </a:txBody>
                  <a:tcPr/>
                </a:tc>
                <a:tc>
                  <a:txBody>
                    <a:bodyPr/>
                    <a:p>
                      <a:pPr>
                        <a:buNone/>
                      </a:pPr>
                      <a:r>
                        <a:rPr lang="zh-CN" altLang="en-US" sz="3200"/>
                        <a:t>开疆拓土</a:t>
                      </a:r>
                      <a:endParaRPr lang="zh-CN" altLang="en-US" sz="3200"/>
                    </a:p>
                  </a:txBody>
                  <a:tcPr/>
                </a:tc>
                <a:tc>
                  <a:txBody>
                    <a:bodyPr/>
                    <a:p>
                      <a:pPr>
                        <a:buNone/>
                      </a:pPr>
                      <a:r>
                        <a:rPr lang="zh-CN" altLang="en-US" sz="3200"/>
                        <a:t>交通中西</a:t>
                      </a:r>
                      <a:endParaRPr lang="zh-CN" altLang="en-US" sz="3200"/>
                    </a:p>
                  </a:txBody>
                  <a:tcPr/>
                </a:tc>
              </a:tr>
              <a:tr h="579120">
                <a:tc>
                  <a:txBody>
                    <a:bodyPr/>
                    <a:p>
                      <a:pPr>
                        <a:buNone/>
                      </a:pPr>
                      <a:r>
                        <a:rPr lang="zh-CN" altLang="en-US" sz="3200"/>
                        <a:t>中朝外朝</a:t>
                      </a:r>
                      <a:endParaRPr lang="zh-CN" altLang="en-US" sz="3200"/>
                    </a:p>
                  </a:txBody>
                  <a:tcPr/>
                </a:tc>
                <a:tc>
                  <a:txBody>
                    <a:bodyPr/>
                    <a:p>
                      <a:pPr>
                        <a:buNone/>
                      </a:pPr>
                      <a:r>
                        <a:rPr lang="zh-CN" altLang="en-US" sz="3200"/>
                        <a:t>盐铁官营</a:t>
                      </a:r>
                      <a:endParaRPr lang="zh-CN" altLang="en-US" sz="3200"/>
                    </a:p>
                  </a:txBody>
                  <a:tcPr/>
                </a:tc>
                <a:tc>
                  <a:txBody>
                    <a:bodyPr/>
                    <a:p>
                      <a:pPr>
                        <a:buNone/>
                      </a:pPr>
                      <a:r>
                        <a:rPr lang="zh-CN" altLang="en-US" sz="3200"/>
                        <a:t>罢黜百家</a:t>
                      </a:r>
                      <a:endParaRPr lang="zh-CN" altLang="en-US" sz="3200"/>
                    </a:p>
                  </a:txBody>
                  <a:tcPr/>
                </a:tc>
                <a:tc>
                  <a:txBody>
                    <a:bodyPr/>
                    <a:p>
                      <a:pPr>
                        <a:buNone/>
                      </a:pPr>
                      <a:r>
                        <a:rPr lang="zh-CN" altLang="en-US" sz="3200"/>
                        <a:t>北击匈奴</a:t>
                      </a:r>
                      <a:endParaRPr lang="zh-CN" altLang="en-US" sz="3200"/>
                    </a:p>
                  </a:txBody>
                  <a:tcPr/>
                </a:tc>
                <a:tc>
                  <a:txBody>
                    <a:bodyPr/>
                    <a:p>
                      <a:pPr>
                        <a:buNone/>
                      </a:pPr>
                      <a:r>
                        <a:rPr lang="zh-CN" altLang="en-US" sz="3200"/>
                        <a:t>开辟丝路</a:t>
                      </a:r>
                      <a:endParaRPr lang="zh-CN" altLang="en-US" sz="3200"/>
                    </a:p>
                  </a:txBody>
                  <a:tcPr/>
                </a:tc>
              </a:tr>
              <a:tr h="579120">
                <a:tc>
                  <a:txBody>
                    <a:bodyPr/>
                    <a:p>
                      <a:pPr>
                        <a:buNone/>
                      </a:pPr>
                      <a:r>
                        <a:rPr lang="zh-CN" altLang="en-US" sz="3200"/>
                        <a:t>行推恩令</a:t>
                      </a:r>
                      <a:endParaRPr lang="zh-CN" altLang="en-US" sz="3200"/>
                    </a:p>
                  </a:txBody>
                  <a:tcPr/>
                </a:tc>
                <a:tc>
                  <a:txBody>
                    <a:bodyPr/>
                    <a:p>
                      <a:pPr>
                        <a:buNone/>
                      </a:pPr>
                      <a:r>
                        <a:rPr lang="zh-CN" altLang="en-US" sz="3200"/>
                        <a:t>酒类专卖</a:t>
                      </a:r>
                      <a:endParaRPr lang="zh-CN" altLang="en-US" sz="3200"/>
                    </a:p>
                  </a:txBody>
                  <a:tcPr/>
                </a:tc>
                <a:tc>
                  <a:txBody>
                    <a:bodyPr/>
                    <a:p>
                      <a:pPr>
                        <a:buNone/>
                      </a:pPr>
                      <a:r>
                        <a:rPr lang="zh-CN" altLang="en-US" sz="3200">
                          <a:sym typeface="+mn-ea"/>
                        </a:rPr>
                        <a:t>独尊儒术</a:t>
                      </a:r>
                      <a:endParaRPr lang="zh-CN" altLang="en-US" sz="3200"/>
                    </a:p>
                  </a:txBody>
                  <a:tcPr/>
                </a:tc>
                <a:tc>
                  <a:txBody>
                    <a:bodyPr/>
                    <a:p>
                      <a:pPr>
                        <a:buNone/>
                      </a:pPr>
                      <a:r>
                        <a:rPr lang="zh-CN" altLang="en-US" sz="3200"/>
                        <a:t>河西四郡</a:t>
                      </a:r>
                      <a:endParaRPr lang="zh-CN" altLang="en-US" sz="3200"/>
                    </a:p>
                  </a:txBody>
                  <a:tcPr/>
                </a:tc>
                <a:tc>
                  <a:txBody>
                    <a:bodyPr/>
                    <a:p>
                      <a:pPr>
                        <a:buNone/>
                      </a:pPr>
                      <a:endParaRPr lang="zh-CN" altLang="en-US" sz="3200"/>
                    </a:p>
                  </a:txBody>
                  <a:tcPr/>
                </a:tc>
              </a:tr>
              <a:tr h="579120">
                <a:tc>
                  <a:txBody>
                    <a:bodyPr/>
                    <a:p>
                      <a:pPr>
                        <a:buNone/>
                      </a:pPr>
                      <a:r>
                        <a:rPr lang="zh-CN" altLang="en-US" sz="3200"/>
                        <a:t>设刺史制</a:t>
                      </a:r>
                      <a:endParaRPr lang="zh-CN" altLang="en-US" sz="3200"/>
                    </a:p>
                  </a:txBody>
                  <a:tcPr/>
                </a:tc>
                <a:tc>
                  <a:txBody>
                    <a:bodyPr/>
                    <a:p>
                      <a:pPr>
                        <a:buNone/>
                      </a:pPr>
                      <a:r>
                        <a:rPr lang="zh-CN" altLang="en-US" sz="3200">
                          <a:sym typeface="+mn-ea"/>
                        </a:rPr>
                        <a:t>改革币制</a:t>
                      </a:r>
                      <a:endParaRPr lang="zh-CN" altLang="en-US" sz="3200">
                        <a:sym typeface="+mn-ea"/>
                      </a:endParaRPr>
                    </a:p>
                  </a:txBody>
                  <a:tcPr/>
                </a:tc>
                <a:tc>
                  <a:txBody>
                    <a:bodyPr/>
                    <a:p>
                      <a:pPr>
                        <a:buNone/>
                      </a:pPr>
                      <a:r>
                        <a:rPr lang="zh-CN" altLang="en-US" sz="3200">
                          <a:sym typeface="+mn-ea"/>
                        </a:rPr>
                        <a:t>设立太学</a:t>
                      </a:r>
                      <a:endParaRPr lang="zh-CN" altLang="en-US" sz="3200"/>
                    </a:p>
                  </a:txBody>
                  <a:tcPr/>
                </a:tc>
                <a:tc>
                  <a:txBody>
                    <a:bodyPr/>
                    <a:p>
                      <a:pPr>
                        <a:buNone/>
                      </a:pPr>
                      <a:r>
                        <a:rPr lang="zh-CN" altLang="en-US" sz="3200"/>
                        <a:t>凿空西域</a:t>
                      </a:r>
                      <a:endParaRPr lang="zh-CN" altLang="en-US" sz="3200"/>
                    </a:p>
                  </a:txBody>
                  <a:tcPr/>
                </a:tc>
                <a:tc>
                  <a:txBody>
                    <a:bodyPr/>
                    <a:p>
                      <a:pPr>
                        <a:buNone/>
                      </a:pPr>
                      <a:endParaRPr lang="zh-CN" altLang="en-US" sz="3200"/>
                    </a:p>
                  </a:txBody>
                  <a:tcPr/>
                </a:tc>
              </a:tr>
              <a:tr h="579120">
                <a:tc>
                  <a:txBody>
                    <a:bodyPr/>
                    <a:p>
                      <a:pPr>
                        <a:buNone/>
                      </a:pPr>
                      <a:r>
                        <a:rPr lang="zh-CN" altLang="en-US" sz="3200"/>
                        <a:t>立察举制</a:t>
                      </a:r>
                      <a:endParaRPr lang="zh-CN" altLang="en-US" sz="3200"/>
                    </a:p>
                  </a:txBody>
                  <a:tcPr/>
                </a:tc>
                <a:tc>
                  <a:txBody>
                    <a:bodyPr/>
                    <a:p>
                      <a:pPr>
                        <a:buNone/>
                      </a:pPr>
                      <a:r>
                        <a:rPr lang="zh-CN" altLang="en-US" sz="3200">
                          <a:sym typeface="+mn-ea"/>
                        </a:rPr>
                        <a:t>均输平准</a:t>
                      </a:r>
                      <a:endParaRPr lang="zh-CN" altLang="en-US" sz="3200">
                        <a:sym typeface="+mn-ea"/>
                      </a:endParaRPr>
                    </a:p>
                  </a:txBody>
                  <a:tcPr/>
                </a:tc>
                <a:tc>
                  <a:txBody>
                    <a:bodyPr/>
                    <a:p>
                      <a:pPr>
                        <a:buNone/>
                      </a:pPr>
                      <a:r>
                        <a:rPr lang="zh-CN" altLang="en-US" sz="3200"/>
                        <a:t>加强教化</a:t>
                      </a:r>
                      <a:endParaRPr lang="zh-CN" altLang="en-US" sz="3200"/>
                    </a:p>
                  </a:txBody>
                  <a:tcPr/>
                </a:tc>
                <a:tc>
                  <a:txBody>
                    <a:bodyPr/>
                    <a:p>
                      <a:pPr>
                        <a:buNone/>
                      </a:pPr>
                      <a:r>
                        <a:rPr lang="zh-CN" altLang="en-US" sz="3200"/>
                        <a:t>经略西南</a:t>
                      </a:r>
                      <a:endParaRPr lang="zh-CN" altLang="en-US" sz="3200"/>
                    </a:p>
                  </a:txBody>
                  <a:tcPr/>
                </a:tc>
                <a:tc>
                  <a:txBody>
                    <a:bodyPr/>
                    <a:p>
                      <a:pPr>
                        <a:buNone/>
                      </a:pPr>
                      <a:endParaRPr lang="zh-CN" altLang="en-US" sz="3200"/>
                    </a:p>
                  </a:txBody>
                  <a:tcPr/>
                </a:tc>
              </a:tr>
              <a:tr h="300990">
                <a:tc>
                  <a:txBody>
                    <a:bodyPr/>
                    <a:p>
                      <a:pPr>
                        <a:buNone/>
                      </a:pPr>
                      <a:r>
                        <a:rPr lang="zh-CN" altLang="en-US" sz="3200"/>
                        <a:t>打击豪强</a:t>
                      </a:r>
                      <a:endParaRPr lang="zh-CN" altLang="en-US" sz="3200"/>
                    </a:p>
                  </a:txBody>
                  <a:tcPr/>
                </a:tc>
                <a:tc>
                  <a:txBody>
                    <a:bodyPr/>
                    <a:p>
                      <a:pPr>
                        <a:buNone/>
                      </a:pPr>
                      <a:r>
                        <a:rPr lang="zh-CN" altLang="en-US" sz="3200"/>
                        <a:t>算缗告缗</a:t>
                      </a:r>
                      <a:endParaRPr lang="zh-CN" altLang="en-US" sz="3200"/>
                    </a:p>
                  </a:txBody>
                  <a:tcPr/>
                </a:tc>
                <a:tc>
                  <a:txBody>
                    <a:bodyPr/>
                    <a:p>
                      <a:pPr>
                        <a:buNone/>
                      </a:pPr>
                      <a:r>
                        <a:rPr lang="zh-CN" altLang="en-US" sz="3200">
                          <a:sym typeface="+mn-ea"/>
                        </a:rPr>
                        <a:t>积极有为</a:t>
                      </a:r>
                      <a:endParaRPr lang="zh-CN" altLang="en-US" sz="3200"/>
                    </a:p>
                  </a:txBody>
                  <a:tcPr/>
                </a:tc>
                <a:tc>
                  <a:txBody>
                    <a:bodyPr/>
                    <a:p>
                      <a:pPr>
                        <a:buNone/>
                      </a:pPr>
                      <a:r>
                        <a:rPr lang="zh-CN" altLang="en-US" sz="3200">
                          <a:sym typeface="+mn-ea"/>
                        </a:rPr>
                        <a:t>管控东南</a:t>
                      </a:r>
                      <a:endParaRPr lang="zh-CN" altLang="en-US" sz="3200"/>
                    </a:p>
                  </a:txBody>
                  <a:tcPr/>
                </a:tc>
                <a:tc>
                  <a:txBody>
                    <a:bodyPr/>
                    <a:p>
                      <a:pPr>
                        <a:buNone/>
                      </a:pPr>
                      <a:endParaRPr lang="zh-CN" altLang="en-US" sz="3200"/>
                    </a:p>
                  </a:txBody>
                  <a:tcPr/>
                </a:tc>
              </a:tr>
            </a:tbl>
          </a:graphicData>
        </a:graphic>
      </p:graphicFrame>
      <p:sp>
        <p:nvSpPr>
          <p:cNvPr id="5" name="文本框 4"/>
          <p:cNvSpPr txBox="1"/>
          <p:nvPr/>
        </p:nvSpPr>
        <p:spPr>
          <a:xfrm>
            <a:off x="2042795" y="508635"/>
            <a:ext cx="7955280" cy="645160"/>
          </a:xfrm>
          <a:prstGeom prst="rect">
            <a:avLst/>
          </a:prstGeom>
          <a:noFill/>
        </p:spPr>
        <p:txBody>
          <a:bodyPr wrap="none" rtlCol="0">
            <a:spAutoFit/>
          </a:bodyPr>
          <a:p>
            <a:r>
              <a:rPr lang="zh-CN" altLang="en-US" sz="3600" b="1">
                <a:solidFill>
                  <a:srgbClr val="FF0000"/>
                </a:solidFill>
              </a:rPr>
              <a:t>汉武帝大一统</a:t>
            </a:r>
            <a:r>
              <a:rPr lang="en-US" altLang="zh-CN" sz="3600" b="1">
                <a:solidFill>
                  <a:srgbClr val="FF0000"/>
                </a:solidFill>
              </a:rPr>
              <a:t>——</a:t>
            </a:r>
            <a:r>
              <a:rPr lang="zh-CN" altLang="en-US" sz="3600" b="1">
                <a:solidFill>
                  <a:srgbClr val="FF0000"/>
                </a:solidFill>
              </a:rPr>
              <a:t>内兴功利、外事四夷</a:t>
            </a:r>
            <a:endParaRPr lang="zh-CN" altLang="en-US" sz="3600" b="1">
              <a:solidFill>
                <a:srgbClr val="FF0000"/>
              </a:solidFill>
            </a:endParaRPr>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872173" y="2497455"/>
            <a:ext cx="10447655" cy="2676525"/>
          </a:xfrm>
          <a:prstGeom prst="rect">
            <a:avLst/>
          </a:prstGeom>
          <a:noFill/>
          <a:ln w="9525">
            <a:solidFill>
              <a:srgbClr val="FF0000"/>
            </a:solidFill>
          </a:ln>
        </p:spPr>
        <p:txBody>
          <a:bodyPr wrap="square">
            <a:spAutoFit/>
          </a:bodyPr>
          <a:p>
            <a:pPr indent="0"/>
            <a:r>
              <a:rPr lang="en-US" altLang="zh-CN" sz="2800" b="1">
                <a:ea typeface="宋体" panose="02010600030101010101" pitchFamily="2" charset="-122"/>
              </a:rPr>
              <a:t>        </a:t>
            </a:r>
            <a:r>
              <a:rPr lang="zh-CN" sz="2800" b="1">
                <a:ea typeface="宋体" panose="02010600030101010101" pitchFamily="2" charset="-122"/>
              </a:rPr>
              <a:t>从历史事件的联系、脉络角度，</a:t>
            </a:r>
            <a:r>
              <a:rPr lang="zh-CN" sz="2800" b="1">
                <a:solidFill>
                  <a:srgbClr val="FF0000"/>
                </a:solidFill>
                <a:ea typeface="宋体" panose="02010600030101010101" pitchFamily="2" charset="-122"/>
              </a:rPr>
              <a:t>五四新文化运动对中国共产党的建立的作用：</a:t>
            </a:r>
            <a:endParaRPr lang="zh-CN" sz="2800" b="1">
              <a:solidFill>
                <a:srgbClr val="FF0000"/>
              </a:solidFill>
              <a:ea typeface="宋体" panose="02010600030101010101" pitchFamily="2" charset="-122"/>
            </a:endParaRPr>
          </a:p>
          <a:p>
            <a:pPr indent="0"/>
            <a:r>
              <a:rPr lang="zh-CN" sz="2800" b="1">
                <a:ea typeface="宋体" panose="02010600030101010101" pitchFamily="2" charset="-122"/>
              </a:rPr>
              <a:t>（一）对封建主义旧思想、旧文化、旧礼教的扫荡式批判</a:t>
            </a:r>
            <a:r>
              <a:rPr lang="zh-CN" sz="2800" b="1">
                <a:solidFill>
                  <a:srgbClr val="1D41D5"/>
                </a:solidFill>
                <a:ea typeface="宋体" panose="02010600030101010101" pitchFamily="2" charset="-122"/>
              </a:rPr>
              <a:t>为人们接受马克思主义做了重要准备。</a:t>
            </a:r>
            <a:r>
              <a:rPr lang="zh-CN" sz="2800" b="1">
                <a:ea typeface="宋体" panose="02010600030101010101" pitchFamily="2" charset="-122"/>
              </a:rPr>
              <a:t>（二）为中国共产党的建立做了</a:t>
            </a:r>
            <a:r>
              <a:rPr lang="zh-CN" sz="2800" b="1">
                <a:solidFill>
                  <a:srgbClr val="0000CC"/>
                </a:solidFill>
                <a:ea typeface="宋体" panose="02010600030101010101" pitchFamily="2" charset="-122"/>
              </a:rPr>
              <a:t>思想上和干部上</a:t>
            </a:r>
            <a:r>
              <a:rPr lang="zh-CN" sz="2800" b="1">
                <a:ea typeface="宋体" panose="02010600030101010101" pitchFamily="2" charset="-122"/>
              </a:rPr>
              <a:t>的准备。</a:t>
            </a:r>
            <a:r>
              <a:rPr lang="en-US" sz="2800" b="1">
                <a:latin typeface="宋体" panose="02010600030101010101" pitchFamily="2" charset="-122"/>
                <a:ea typeface="宋体" panose="02010600030101010101" pitchFamily="2" charset="-122"/>
              </a:rPr>
              <a:t>——</a:t>
            </a:r>
            <a:r>
              <a:rPr lang="zh-CN" sz="2800" b="1">
                <a:ea typeface="宋体" panose="02010600030101010101" pitchFamily="2" charset="-122"/>
              </a:rPr>
              <a:t>金冲及《生死关头——中国共产党的道路抉择》第31-33页</a:t>
            </a:r>
            <a:endParaRPr lang="zh-CN" altLang="en-US" sz="2800" b="1"/>
          </a:p>
        </p:txBody>
      </p:sp>
      <p:sp>
        <p:nvSpPr>
          <p:cNvPr id="7" name="文本框 6"/>
          <p:cNvSpPr txBox="1"/>
          <p:nvPr/>
        </p:nvSpPr>
        <p:spPr>
          <a:xfrm>
            <a:off x="4366895" y="365125"/>
            <a:ext cx="3968115" cy="583565"/>
          </a:xfrm>
          <a:prstGeom prst="rect">
            <a:avLst/>
          </a:prstGeom>
          <a:noFill/>
        </p:spPr>
        <p:txBody>
          <a:bodyPr wrap="square" rtlCol="0">
            <a:spAutoFit/>
          </a:bodyPr>
          <a:p>
            <a:r>
              <a:rPr lang="zh-CN" altLang="en-US" sz="3200" b="1">
                <a:solidFill>
                  <a:srgbClr val="1D41D5"/>
                </a:solidFill>
              </a:rPr>
              <a:t>一、深度学习</a:t>
            </a:r>
            <a:r>
              <a:rPr lang="en-US" altLang="zh-CN" sz="3200" b="1">
                <a:solidFill>
                  <a:srgbClr val="1D41D5"/>
                </a:solidFill>
              </a:rPr>
              <a:t>——</a:t>
            </a:r>
            <a:r>
              <a:rPr lang="zh-CN" altLang="en-US" sz="3200" b="1">
                <a:solidFill>
                  <a:srgbClr val="1D41D5"/>
                </a:solidFill>
              </a:rPr>
              <a:t>研</a:t>
            </a:r>
            <a:endParaRPr lang="zh-CN" altLang="en-US" sz="3200" b="1">
              <a:solidFill>
                <a:srgbClr val="1D41D5"/>
              </a:solidFill>
            </a:endParaRPr>
          </a:p>
        </p:txBody>
      </p:sp>
      <p:sp>
        <p:nvSpPr>
          <p:cNvPr id="2" name="文本框 1"/>
          <p:cNvSpPr txBox="1"/>
          <p:nvPr/>
        </p:nvSpPr>
        <p:spPr>
          <a:xfrm>
            <a:off x="2967355" y="1532255"/>
            <a:ext cx="6258560" cy="521970"/>
          </a:xfrm>
          <a:prstGeom prst="rect">
            <a:avLst/>
          </a:prstGeom>
          <a:noFill/>
        </p:spPr>
        <p:txBody>
          <a:bodyPr wrap="none" rtlCol="0" anchor="t">
            <a:spAutoFit/>
          </a:bodyPr>
          <a:p>
            <a:r>
              <a:rPr lang="zh-CN" sz="2800" b="1">
                <a:solidFill>
                  <a:srgbClr val="FF0000"/>
                </a:solidFill>
                <a:ea typeface="宋体" panose="02010600030101010101" pitchFamily="2" charset="-122"/>
                <a:sym typeface="+mn-ea"/>
              </a:rPr>
              <a:t>案例：</a:t>
            </a:r>
            <a:r>
              <a:rPr lang="en-US" altLang="zh-CN" sz="2800" b="1">
                <a:solidFill>
                  <a:srgbClr val="FF0000"/>
                </a:solidFill>
                <a:ea typeface="宋体" panose="02010600030101010101" pitchFamily="2" charset="-122"/>
                <a:sym typeface="+mn-ea"/>
              </a:rPr>
              <a:t>“</a:t>
            </a:r>
            <a:r>
              <a:rPr lang="zh-CN" altLang="en-US" sz="2800" b="1">
                <a:solidFill>
                  <a:srgbClr val="FF0000"/>
                </a:solidFill>
                <a:ea typeface="宋体" panose="02010600030101010101" pitchFamily="2" charset="-122"/>
                <a:sym typeface="+mn-ea"/>
              </a:rPr>
              <a:t>四史</a:t>
            </a:r>
            <a:r>
              <a:rPr lang="en-US" altLang="zh-CN" sz="2800" b="1">
                <a:solidFill>
                  <a:srgbClr val="FF0000"/>
                </a:solidFill>
                <a:ea typeface="宋体" panose="02010600030101010101" pitchFamily="2" charset="-122"/>
                <a:sym typeface="+mn-ea"/>
              </a:rPr>
              <a:t>”</a:t>
            </a:r>
            <a:r>
              <a:rPr lang="zh-CN" altLang="en-US" sz="2800" b="1">
                <a:solidFill>
                  <a:srgbClr val="FF0000"/>
                </a:solidFill>
                <a:ea typeface="宋体" panose="02010600030101010101" pitchFamily="2" charset="-122"/>
                <a:sym typeface="+mn-ea"/>
              </a:rPr>
              <a:t>背景下的</a:t>
            </a:r>
            <a:r>
              <a:rPr lang="zh-CN" sz="2800" b="1">
                <a:solidFill>
                  <a:srgbClr val="FF0000"/>
                </a:solidFill>
                <a:ea typeface="宋体" panose="02010600030101010101" pitchFamily="2" charset="-122"/>
                <a:sym typeface="+mn-ea"/>
              </a:rPr>
              <a:t>五四新文化运动</a:t>
            </a:r>
            <a:endParaRPr lang="zh-CN" altLang="en-US" sz="2800" b="1">
              <a:solidFill>
                <a:srgbClr val="FF0000"/>
              </a:solidFill>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2" grpId="0"/>
      <p:bldP spid="100" grpId="1" animBg="1"/>
      <p:bldP spid="2"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31875" y="2862580"/>
            <a:ext cx="9981565" cy="583565"/>
          </a:xfrm>
          <a:prstGeom prst="rect">
            <a:avLst/>
          </a:prstGeom>
          <a:noFill/>
        </p:spPr>
        <p:txBody>
          <a:bodyPr wrap="square" rtlCol="0" anchor="t">
            <a:spAutoFit/>
          </a:bodyPr>
          <a:p>
            <a:r>
              <a:rPr lang="zh-CN" altLang="en-US" sz="3200" b="1">
                <a:solidFill>
                  <a:srgbClr val="1D41D5"/>
                </a:solidFill>
              </a:rPr>
              <a:t>一、作为全过程的抗战——从局部抗战到全面抗战</a:t>
            </a:r>
            <a:endParaRPr lang="zh-CN" altLang="en-US" sz="3200" b="1">
              <a:solidFill>
                <a:srgbClr val="1D41D5"/>
              </a:solidFill>
            </a:endParaRPr>
          </a:p>
        </p:txBody>
      </p:sp>
      <p:sp>
        <p:nvSpPr>
          <p:cNvPr id="3" name="文本框 2"/>
          <p:cNvSpPr txBox="1"/>
          <p:nvPr/>
        </p:nvSpPr>
        <p:spPr>
          <a:xfrm>
            <a:off x="1014095" y="3945890"/>
            <a:ext cx="10274935" cy="583565"/>
          </a:xfrm>
          <a:prstGeom prst="rect">
            <a:avLst/>
          </a:prstGeom>
          <a:noFill/>
        </p:spPr>
        <p:txBody>
          <a:bodyPr wrap="square" rtlCol="0" anchor="t">
            <a:spAutoFit/>
          </a:bodyPr>
          <a:p>
            <a:r>
              <a:rPr lang="zh-CN" altLang="en-US" sz="3200" b="1">
                <a:solidFill>
                  <a:srgbClr val="1D41D5"/>
                </a:solidFill>
              </a:rPr>
              <a:t>二、作为全民族的抗战——从国共对峙到统一战线</a:t>
            </a:r>
            <a:endParaRPr lang="zh-CN" altLang="en-US" sz="3200" b="1">
              <a:solidFill>
                <a:srgbClr val="1D41D5"/>
              </a:solidFill>
            </a:endParaRPr>
          </a:p>
        </p:txBody>
      </p:sp>
      <p:sp>
        <p:nvSpPr>
          <p:cNvPr id="4" name="文本框 3"/>
          <p:cNvSpPr txBox="1"/>
          <p:nvPr/>
        </p:nvSpPr>
        <p:spPr>
          <a:xfrm>
            <a:off x="1004570" y="4930775"/>
            <a:ext cx="10413365" cy="583565"/>
          </a:xfrm>
          <a:prstGeom prst="rect">
            <a:avLst/>
          </a:prstGeom>
          <a:noFill/>
        </p:spPr>
        <p:txBody>
          <a:bodyPr wrap="square" rtlCol="0" anchor="t">
            <a:spAutoFit/>
          </a:bodyPr>
          <a:p>
            <a:r>
              <a:rPr lang="zh-CN" altLang="en-US" sz="3200" b="1">
                <a:solidFill>
                  <a:srgbClr val="1D41D5"/>
                </a:solidFill>
              </a:rPr>
              <a:t>三、作为世界反法西斯战争的抗战——东方主战场</a:t>
            </a:r>
            <a:endParaRPr lang="zh-CN" altLang="en-US" sz="3200" b="1">
              <a:solidFill>
                <a:srgbClr val="1D41D5"/>
              </a:solidFill>
            </a:endParaRPr>
          </a:p>
        </p:txBody>
      </p:sp>
      <p:sp>
        <p:nvSpPr>
          <p:cNvPr id="5" name="文本框 4"/>
          <p:cNvSpPr txBox="1"/>
          <p:nvPr/>
        </p:nvSpPr>
        <p:spPr>
          <a:xfrm>
            <a:off x="604520" y="1425575"/>
            <a:ext cx="11285855" cy="583565"/>
          </a:xfrm>
          <a:prstGeom prst="rect">
            <a:avLst/>
          </a:prstGeom>
          <a:noFill/>
        </p:spPr>
        <p:txBody>
          <a:bodyPr wrap="square" rtlCol="0" anchor="t">
            <a:spAutoFit/>
          </a:bodyPr>
          <a:p>
            <a:r>
              <a:rPr lang="zh-CN" altLang="en-US" sz="3200" b="1">
                <a:solidFill>
                  <a:srgbClr val="FF0000"/>
                </a:solidFill>
              </a:rPr>
              <a:t>抗战三调——作为全过程、全民族和世界反法西斯战争的抗战</a:t>
            </a:r>
            <a:endParaRPr lang="zh-CN" altLang="en-US" sz="3200" b="1">
              <a:solidFill>
                <a:srgbClr val="FF0000"/>
              </a:solidFill>
            </a:endParaRPr>
          </a:p>
        </p:txBody>
      </p:sp>
      <p:sp>
        <p:nvSpPr>
          <p:cNvPr id="6" name="文本框 5"/>
          <p:cNvSpPr txBox="1"/>
          <p:nvPr/>
        </p:nvSpPr>
        <p:spPr>
          <a:xfrm>
            <a:off x="2346960" y="380365"/>
            <a:ext cx="7294880" cy="521970"/>
          </a:xfrm>
          <a:prstGeom prst="rect">
            <a:avLst/>
          </a:prstGeom>
          <a:noFill/>
        </p:spPr>
        <p:txBody>
          <a:bodyPr wrap="none" rtlCol="0" anchor="t">
            <a:spAutoFit/>
          </a:bodyPr>
          <a:p>
            <a:r>
              <a:rPr lang="zh-CN" altLang="en-US" sz="2800" b="1">
                <a:solidFill>
                  <a:srgbClr val="1D41D5"/>
                </a:solidFill>
                <a:sym typeface="+mn-ea"/>
              </a:rPr>
              <a:t>《中外历史纲要（上）》第二十三、二十四课</a:t>
            </a:r>
            <a:endParaRPr lang="zh-CN" altLang="en-US" sz="2800" b="1">
              <a:solidFill>
                <a:srgbClr val="1D41D5"/>
              </a:solidFill>
              <a:sym typeface="+mn-ea"/>
            </a:endParaRPr>
          </a:p>
        </p:txBody>
      </p:sp>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0045" y="1269365"/>
            <a:ext cx="11616055" cy="4831080"/>
          </a:xfrm>
          <a:prstGeom prst="rect">
            <a:avLst/>
          </a:prstGeom>
          <a:noFill/>
          <a:ln>
            <a:solidFill>
              <a:srgbClr val="FF0000"/>
            </a:solidFill>
          </a:ln>
        </p:spPr>
        <p:txBody>
          <a:bodyPr wrap="square" rtlCol="0" anchor="t">
            <a:spAutoFit/>
          </a:bodyPr>
          <a:p>
            <a:r>
              <a:rPr lang="en-US" altLang="zh-CN" sz="2800" b="1">
                <a:latin typeface="黑体" panose="02010609060101010101" pitchFamily="49" charset="-122"/>
                <a:ea typeface="黑体" panose="02010609060101010101" pitchFamily="49" charset="-122"/>
                <a:cs typeface="黑体" panose="02010609060101010101" pitchFamily="49" charset="-122"/>
              </a:rPr>
              <a:t>    </a:t>
            </a:r>
            <a:r>
              <a:rPr lang="zh-CN" altLang="en-US" sz="2800" b="1">
                <a:latin typeface="黑体" panose="02010609060101010101" pitchFamily="49" charset="-122"/>
                <a:ea typeface="黑体" panose="02010609060101010101" pitchFamily="49" charset="-122"/>
                <a:cs typeface="黑体" panose="02010609060101010101" pitchFamily="49" charset="-122"/>
              </a:rPr>
              <a:t>中国人民抗日战争，是中华民族历史上最伟大的卫国战争，是中国人民反抗日本帝国主义侵略的正义战争，是世界反法西斯战争的重要组成部分，也是中国近代以来抗击外敌入侵第一次取得完全胜利的民族解放战争。教材分两课讲述，其中第 23 课《从局部抗战到全面抗战》</a:t>
            </a:r>
            <a:r>
              <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rPr>
              <a:t>是从抗日战争全过程即十四年抗战的角度来进行叙事，反映了中国抗战从局部抗战发展到全面抗战的历程</a:t>
            </a:r>
            <a:r>
              <a:rPr lang="zh-CN" altLang="en-US" sz="2800" b="1">
                <a:latin typeface="黑体" panose="02010609060101010101" pitchFamily="49" charset="-122"/>
                <a:ea typeface="黑体" panose="02010609060101010101" pitchFamily="49" charset="-122"/>
                <a:cs typeface="黑体" panose="02010609060101010101" pitchFamily="49" charset="-122"/>
              </a:rPr>
              <a:t>。第24课《全民族浴血奋战与抗日战争的胜利》则是分两条线索进行叙述，</a:t>
            </a:r>
            <a:r>
              <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rPr>
              <a:t>一是从全民族抗战的视角，分为正面战场和敌后战场两个方面，强调两个战场相互支持，相互配合，团结合作，共赴国难，强调抗日民族统一战线对抗战胜利的决定性作用；一是从世界反法西斯战争的视角，凸显中国战场在世界反法西斯战争中的东方主战场地位。</a:t>
            </a:r>
            <a:endPar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endParaRPr>
          </a:p>
        </p:txBody>
      </p:sp>
      <p:sp>
        <p:nvSpPr>
          <p:cNvPr id="5" name="文本框 4"/>
          <p:cNvSpPr txBox="1"/>
          <p:nvPr/>
        </p:nvSpPr>
        <p:spPr>
          <a:xfrm>
            <a:off x="604520" y="282575"/>
            <a:ext cx="11285855" cy="583565"/>
          </a:xfrm>
          <a:prstGeom prst="rect">
            <a:avLst/>
          </a:prstGeom>
          <a:noFill/>
        </p:spPr>
        <p:txBody>
          <a:bodyPr wrap="square" rtlCol="0" anchor="t">
            <a:spAutoFit/>
          </a:bodyPr>
          <a:p>
            <a:r>
              <a:rPr lang="zh-CN" altLang="en-US" sz="3200" b="1">
                <a:solidFill>
                  <a:srgbClr val="FF0000"/>
                </a:solidFill>
              </a:rPr>
              <a:t>抗战三调——作为全过程、全民族和世界反法西斯战争的抗战</a:t>
            </a:r>
            <a:endParaRPr lang="zh-CN" altLang="en-US" sz="3200" b="1">
              <a:solidFill>
                <a:srgbClr val="FF0000"/>
              </a:solidFill>
            </a:endParaRPr>
          </a:p>
        </p:txBody>
      </p:sp>
    </p:spTree>
    <p:custDataLst>
      <p:tags r:id="rId1"/>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31825" y="1506220"/>
            <a:ext cx="11336020" cy="3107690"/>
          </a:xfrm>
          <a:prstGeom prst="rect">
            <a:avLst/>
          </a:prstGeom>
          <a:noFill/>
          <a:ln>
            <a:solidFill>
              <a:srgbClr val="FF0000"/>
            </a:solidFill>
          </a:ln>
        </p:spPr>
        <p:txBody>
          <a:bodyPr wrap="square" rtlCol="0" anchor="t">
            <a:spAutoFit/>
          </a:bodyPr>
          <a:p>
            <a:r>
              <a:rPr lang="en-US" altLang="zh-CN" sz="2800" b="1">
                <a:latin typeface="黑体" panose="02010609060101010101" pitchFamily="49" charset="-122"/>
                <a:ea typeface="黑体" panose="02010609060101010101" pitchFamily="49" charset="-122"/>
                <a:cs typeface="黑体" panose="02010609060101010101" pitchFamily="49" charset="-122"/>
              </a:rPr>
              <a:t>    </a:t>
            </a:r>
            <a:r>
              <a:rPr lang="zh-CN" altLang="en-US" sz="2800" b="1">
                <a:latin typeface="黑体" panose="02010609060101010101" pitchFamily="49" charset="-122"/>
                <a:ea typeface="黑体" panose="02010609060101010101" pitchFamily="49" charset="-122"/>
                <a:cs typeface="黑体" panose="02010609060101010101" pitchFamily="49" charset="-122"/>
              </a:rPr>
              <a:t>基于前文对教材的分析，</a:t>
            </a:r>
            <a:r>
              <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rPr>
              <a:t>借鉴美国历史学家柯文的《历史三调——作为事件、经历和神话的义和团》以及朱学勤的《启蒙三题：笑着的，叫着的，哭着的》的叙事模式，以单元整合的理念</a:t>
            </a:r>
            <a:r>
              <a:rPr lang="zh-CN" altLang="en-US" sz="2800" b="1">
                <a:latin typeface="黑体" panose="02010609060101010101" pitchFamily="49" charset="-122"/>
                <a:ea typeface="黑体" panose="02010609060101010101" pitchFamily="49" charset="-122"/>
                <a:cs typeface="黑体" panose="02010609060101010101" pitchFamily="49" charset="-122"/>
              </a:rPr>
              <a:t>，将第 23 课、24 课整合为《抗战三调——作为全过程、全民族和世界反法西斯战争的抗战》，分三条线索进行叙事，全景式、大视野再现抗战伟大业绩，突出家国情怀和立德树人的核心价值，并引发学生对中日关系的</a:t>
            </a:r>
            <a:r>
              <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rPr>
              <a:t>“走出结构性冲突”</a:t>
            </a:r>
            <a:r>
              <a:rPr lang="zh-CN" altLang="en-US" sz="2800" b="1">
                <a:latin typeface="黑体" panose="02010609060101010101" pitchFamily="49" charset="-122"/>
                <a:ea typeface="黑体" panose="02010609060101010101" pitchFamily="49" charset="-122"/>
                <a:cs typeface="黑体" panose="02010609060101010101" pitchFamily="49" charset="-122"/>
              </a:rPr>
              <a:t>的思考。</a:t>
            </a:r>
            <a:endParaRPr lang="zh-CN" altLang="en-US" sz="2800" b="1">
              <a:latin typeface="黑体" panose="02010609060101010101" pitchFamily="49" charset="-122"/>
              <a:ea typeface="黑体" panose="02010609060101010101" pitchFamily="49" charset="-122"/>
              <a:cs typeface="黑体" panose="02010609060101010101" pitchFamily="49" charset="-122"/>
            </a:endParaRPr>
          </a:p>
        </p:txBody>
      </p:sp>
      <p:sp>
        <p:nvSpPr>
          <p:cNvPr id="5" name="文本框 4"/>
          <p:cNvSpPr txBox="1"/>
          <p:nvPr/>
        </p:nvSpPr>
        <p:spPr>
          <a:xfrm>
            <a:off x="604520" y="511175"/>
            <a:ext cx="11285855" cy="583565"/>
          </a:xfrm>
          <a:prstGeom prst="rect">
            <a:avLst/>
          </a:prstGeom>
          <a:noFill/>
        </p:spPr>
        <p:txBody>
          <a:bodyPr wrap="square" rtlCol="0" anchor="t">
            <a:spAutoFit/>
          </a:bodyPr>
          <a:p>
            <a:r>
              <a:rPr lang="zh-CN" altLang="en-US" sz="3200" b="1">
                <a:solidFill>
                  <a:srgbClr val="FF0000"/>
                </a:solidFill>
              </a:rPr>
              <a:t>抗战三调——作为全过程、全民族和世界反法西斯战争的抗战</a:t>
            </a:r>
            <a:endParaRPr lang="zh-CN" altLang="en-US" sz="3200" b="1">
              <a:solidFill>
                <a:srgbClr val="FF0000"/>
              </a:solidFill>
            </a:endParaRPr>
          </a:p>
        </p:txBody>
      </p:sp>
    </p:spTree>
    <p:custDataLst>
      <p:tags r:id="rId1"/>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42595" y="1605915"/>
            <a:ext cx="11569700" cy="3107690"/>
          </a:xfrm>
          <a:prstGeom prst="rect">
            <a:avLst/>
          </a:prstGeom>
          <a:noFill/>
          <a:ln>
            <a:solidFill>
              <a:srgbClr val="FF0000"/>
            </a:solidFill>
          </a:ln>
        </p:spPr>
        <p:txBody>
          <a:bodyPr wrap="square" rtlCol="0" anchor="t">
            <a:spAutoFit/>
          </a:bodyPr>
          <a:p>
            <a:r>
              <a:rPr lang="en-US" altLang="zh-CN" sz="2800" b="1">
                <a:latin typeface="黑体" panose="02010609060101010101" pitchFamily="49" charset="-122"/>
                <a:ea typeface="黑体" panose="02010609060101010101" pitchFamily="49" charset="-122"/>
                <a:cs typeface="黑体" panose="02010609060101010101" pitchFamily="49" charset="-122"/>
              </a:rPr>
              <a:t>    </a:t>
            </a:r>
            <a:r>
              <a:rPr lang="zh-CN" altLang="en-US" sz="2800" b="1">
                <a:latin typeface="黑体" panose="02010609060101010101" pitchFamily="49" charset="-122"/>
                <a:ea typeface="黑体" panose="02010609060101010101" pitchFamily="49" charset="-122"/>
                <a:cs typeface="黑体" panose="02010609060101010101" pitchFamily="49" charset="-122"/>
              </a:rPr>
              <a:t>所谓结构性矛盾, 是指大国之间因地缘政治、战略地位、实力地位等因素, 导致利益分配结构发生变化, 从而形成双方基于各自生存、安全与发展前景的考虑, 最终形成相互对抗、冲突的矛盾。</a:t>
            </a:r>
            <a:endParaRPr lang="zh-CN" altLang="en-US" sz="2800" b="1">
              <a:latin typeface="黑体" panose="02010609060101010101" pitchFamily="49" charset="-122"/>
              <a:ea typeface="黑体" panose="02010609060101010101" pitchFamily="49" charset="-122"/>
              <a:cs typeface="黑体" panose="02010609060101010101" pitchFamily="49" charset="-122"/>
            </a:endParaRPr>
          </a:p>
          <a:p>
            <a:r>
              <a:rPr lang="zh-CN" altLang="en-US" sz="2800" b="1">
                <a:latin typeface="黑体" panose="02010609060101010101" pitchFamily="49" charset="-122"/>
                <a:ea typeface="黑体" panose="02010609060101010101" pitchFamily="49" charset="-122"/>
                <a:cs typeface="黑体" panose="02010609060101010101" pitchFamily="49" charset="-122"/>
              </a:rPr>
              <a:t>    引起中日结构性矛盾有以下三个因素：地缘政治因素、战略地位、实力地位。</a:t>
            </a:r>
            <a:r>
              <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rPr>
              <a:t>中日结构性矛盾将决定中日关系继续遵循其既定的逻辑向前发展, 在这期间, 必将是磨合与冲突兼有, 防范与合作并存。</a:t>
            </a:r>
            <a:endPar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endParaRPr>
          </a:p>
          <a:p>
            <a:pPr algn="r"/>
            <a:r>
              <a:rPr lang="zh-CN" altLang="en-US" sz="2800" b="1">
                <a:latin typeface="黑体" panose="02010609060101010101" pitchFamily="49" charset="-122"/>
                <a:ea typeface="黑体" panose="02010609060101010101" pitchFamily="49" charset="-122"/>
                <a:cs typeface="黑体" panose="02010609060101010101" pitchFamily="49" charset="-122"/>
              </a:rPr>
              <a:t>——摘编自艾亮《走出结构性冲突 ———中日“共有观念”的建构》</a:t>
            </a:r>
            <a:endParaRPr lang="zh-CN" altLang="en-US" sz="2800" b="1">
              <a:latin typeface="黑体" panose="02010609060101010101" pitchFamily="49" charset="-122"/>
              <a:ea typeface="黑体" panose="02010609060101010101" pitchFamily="49" charset="-122"/>
              <a:cs typeface="黑体" panose="02010609060101010101" pitchFamily="49" charset="-122"/>
            </a:endParaRPr>
          </a:p>
        </p:txBody>
      </p:sp>
      <p:sp>
        <p:nvSpPr>
          <p:cNvPr id="5" name="文本框 4"/>
          <p:cNvSpPr txBox="1"/>
          <p:nvPr/>
        </p:nvSpPr>
        <p:spPr>
          <a:xfrm>
            <a:off x="604520" y="534035"/>
            <a:ext cx="11285855" cy="583565"/>
          </a:xfrm>
          <a:prstGeom prst="rect">
            <a:avLst/>
          </a:prstGeom>
          <a:noFill/>
        </p:spPr>
        <p:txBody>
          <a:bodyPr wrap="square" rtlCol="0" anchor="t">
            <a:spAutoFit/>
          </a:bodyPr>
          <a:p>
            <a:r>
              <a:rPr lang="zh-CN" altLang="en-US" sz="3200" b="1">
                <a:solidFill>
                  <a:srgbClr val="FF0000"/>
                </a:solidFill>
              </a:rPr>
              <a:t>抗战三调——作为全过程、全民族和世界反法西斯战争的抗战</a:t>
            </a:r>
            <a:endParaRPr lang="zh-CN" altLang="en-US" sz="3200" b="1">
              <a:solidFill>
                <a:srgbClr val="FF0000"/>
              </a:solidFill>
            </a:endParaRPr>
          </a:p>
        </p:txBody>
      </p:sp>
    </p:spTree>
    <p:custDataLst>
      <p:tags r:id="rId1"/>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63525" y="1415415"/>
            <a:ext cx="11664315" cy="3969385"/>
          </a:xfrm>
          <a:prstGeom prst="rect">
            <a:avLst/>
          </a:prstGeom>
          <a:noFill/>
          <a:ln>
            <a:solidFill>
              <a:srgbClr val="FF0000"/>
            </a:solidFill>
          </a:ln>
        </p:spPr>
        <p:txBody>
          <a:bodyPr wrap="square" rtlCol="0" anchor="t">
            <a:spAutoFit/>
          </a:bodyPr>
          <a:p>
            <a:r>
              <a:rPr lang="zh-CN" altLang="en-US" sz="2800" b="1">
                <a:latin typeface="黑体" panose="02010609060101010101" pitchFamily="49" charset="-122"/>
                <a:ea typeface="黑体" panose="02010609060101010101" pitchFamily="49" charset="-122"/>
                <a:cs typeface="黑体" panose="02010609060101010101" pitchFamily="49" charset="-122"/>
              </a:rPr>
              <a:t>【设计意图】有学者从</a:t>
            </a:r>
            <a:r>
              <a:rPr lang="zh-CN" altLang="en-US" sz="2800" b="1">
                <a:solidFill>
                  <a:srgbClr val="FF0000"/>
                </a:solidFill>
                <a:latin typeface="黑体" panose="02010609060101010101" pitchFamily="49" charset="-122"/>
                <a:ea typeface="黑体" panose="02010609060101010101" pitchFamily="49" charset="-122"/>
                <a:cs typeface="黑体" panose="02010609060101010101" pitchFamily="49" charset="-122"/>
              </a:rPr>
              <a:t>实力结构的角度来解构中日关系</a:t>
            </a:r>
            <a:r>
              <a:rPr lang="zh-CN" altLang="en-US" sz="2800" b="1">
                <a:latin typeface="黑体" panose="02010609060101010101" pitchFamily="49" charset="-122"/>
                <a:ea typeface="黑体" panose="02010609060101010101" pitchFamily="49" charset="-122"/>
                <a:cs typeface="黑体" panose="02010609060101010101" pitchFamily="49" charset="-122"/>
              </a:rPr>
              <a:t>，认为甲午战争</a:t>
            </a:r>
            <a:endParaRPr lang="zh-CN" altLang="en-US" sz="2800" b="1">
              <a:latin typeface="黑体" panose="02010609060101010101" pitchFamily="49" charset="-122"/>
              <a:ea typeface="黑体" panose="02010609060101010101" pitchFamily="49" charset="-122"/>
              <a:cs typeface="黑体" panose="02010609060101010101" pitchFamily="49" charset="-122"/>
            </a:endParaRPr>
          </a:p>
          <a:p>
            <a:r>
              <a:rPr lang="zh-CN" altLang="en-US" sz="2800" b="1">
                <a:latin typeface="黑体" panose="02010609060101010101" pitchFamily="49" charset="-122"/>
                <a:ea typeface="黑体" panose="02010609060101010101" pitchFamily="49" charset="-122"/>
                <a:cs typeface="黑体" panose="02010609060101010101" pitchFamily="49" charset="-122"/>
              </a:rPr>
              <a:t>前，中日实力结构为</a:t>
            </a:r>
            <a:r>
              <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rPr>
              <a:t>“强（中）——弱（日）”型</a:t>
            </a:r>
            <a:r>
              <a:rPr lang="zh-CN" altLang="en-US" sz="2800" b="1">
                <a:latin typeface="黑体" panose="02010609060101010101" pitchFamily="49" charset="-122"/>
                <a:ea typeface="黑体" panose="02010609060101010101" pitchFamily="49" charset="-122"/>
                <a:cs typeface="黑体" panose="02010609060101010101" pitchFamily="49" charset="-122"/>
              </a:rPr>
              <a:t>，这一时期中日关系的主要特点是友好交往；从甲午战争到抗日战争，中日实力结构为</a:t>
            </a:r>
            <a:r>
              <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rPr>
              <a:t>“弱（中）——强（日）”型</a:t>
            </a:r>
            <a:r>
              <a:rPr lang="zh-CN" altLang="en-US" sz="2800" b="1">
                <a:latin typeface="黑体" panose="02010609060101010101" pitchFamily="49" charset="-122"/>
                <a:ea typeface="黑体" panose="02010609060101010101" pitchFamily="49" charset="-122"/>
                <a:cs typeface="黑体" panose="02010609060101010101" pitchFamily="49" charset="-122"/>
              </a:rPr>
              <a:t>，这一时期中日关系的主要特点是日本侵华；二战后，中日实力结构为</a:t>
            </a:r>
            <a:r>
              <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rPr>
              <a:t>“强（中）——强（日）”型</a:t>
            </a:r>
            <a:r>
              <a:rPr lang="zh-CN" altLang="en-US" sz="2800" b="1">
                <a:latin typeface="黑体" panose="02010609060101010101" pitchFamily="49" charset="-122"/>
                <a:ea typeface="黑体" panose="02010609060101010101" pitchFamily="49" charset="-122"/>
                <a:cs typeface="黑体" panose="02010609060101010101" pitchFamily="49" charset="-122"/>
              </a:rPr>
              <a:t>，这一时期中日关系的主要特征是矛盾与合作并存，并表现出政治与经济关系的冷热不均，此热彼冷。作为一衣带水的邻国，</a:t>
            </a:r>
            <a:r>
              <a:rPr lang="zh-CN" altLang="en-US" sz="2800" b="1">
                <a:solidFill>
                  <a:srgbClr val="FF0000"/>
                </a:solidFill>
                <a:latin typeface="黑体" panose="02010609060101010101" pitchFamily="49" charset="-122"/>
                <a:ea typeface="黑体" panose="02010609060101010101" pitchFamily="49" charset="-122"/>
                <a:cs typeface="黑体" panose="02010609060101010101" pitchFamily="49" charset="-122"/>
              </a:rPr>
              <a:t>这一关系模式并非正常，如何“走出结构性冲突”是对未来中日关系走向的深度思考，也有利于建构学生的人类命运共同体意识和合作意识、和平意识。</a:t>
            </a:r>
            <a:endParaRPr lang="zh-CN" altLang="en-US" sz="2800" b="1">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
        <p:nvSpPr>
          <p:cNvPr id="5" name="文本框 4"/>
          <p:cNvSpPr txBox="1"/>
          <p:nvPr/>
        </p:nvSpPr>
        <p:spPr>
          <a:xfrm>
            <a:off x="604520" y="271145"/>
            <a:ext cx="11285855" cy="583565"/>
          </a:xfrm>
          <a:prstGeom prst="rect">
            <a:avLst/>
          </a:prstGeom>
          <a:noFill/>
        </p:spPr>
        <p:txBody>
          <a:bodyPr wrap="square" rtlCol="0" anchor="t">
            <a:spAutoFit/>
          </a:bodyPr>
          <a:p>
            <a:r>
              <a:rPr lang="zh-CN" altLang="en-US" sz="3200" b="1">
                <a:solidFill>
                  <a:srgbClr val="FF0000"/>
                </a:solidFill>
              </a:rPr>
              <a:t>抗战三调——作为全过程、全民族和世界反法西斯战争的抗战</a:t>
            </a:r>
            <a:endParaRPr lang="zh-CN" altLang="en-US" sz="3200" b="1">
              <a:solidFill>
                <a:srgbClr val="FF0000"/>
              </a:solidFill>
            </a:endParaRPr>
          </a:p>
        </p:txBody>
      </p:sp>
    </p:spTree>
    <p:custDataLst>
      <p:tags r:id="rId1"/>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a:blip r:embed="rId1" cstate="print"/>
          <a:srcRect/>
          <a:stretch>
            <a:fillRect/>
          </a:stretch>
        </p:blipFill>
        <p:spPr bwMode="auto">
          <a:xfrm>
            <a:off x="0" y="258"/>
            <a:ext cx="12203110" cy="6857802"/>
          </a:xfrm>
          <a:prstGeom prst="rect">
            <a:avLst/>
          </a:prstGeom>
          <a:noFill/>
          <a:ln w="9525">
            <a:noFill/>
            <a:miter lim="800000"/>
            <a:headEnd/>
            <a:tailEnd/>
          </a:ln>
        </p:spPr>
      </p:pic>
      <p:sp>
        <p:nvSpPr>
          <p:cNvPr id="182275" name="Rectangle 3"/>
          <p:cNvSpPr>
            <a:spLocks noGrp="1" noChangeArrowheads="1"/>
          </p:cNvSpPr>
          <p:nvPr>
            <p:ph type="body" idx="4294967295"/>
          </p:nvPr>
        </p:nvSpPr>
        <p:spPr>
          <a:xfrm>
            <a:off x="168275" y="4143375"/>
            <a:ext cx="8986520" cy="2094230"/>
          </a:xfrm>
          <a:solidFill>
            <a:schemeClr val="bg1"/>
          </a:solidFill>
        </p:spPr>
        <p:txBody>
          <a:bodyPr/>
          <a:lstStyle/>
          <a:p>
            <a:pPr eaLnBrk="1" hangingPunct="1">
              <a:lnSpc>
                <a:spcPct val="150000"/>
              </a:lnSpc>
              <a:buNone/>
            </a:pPr>
            <a:r>
              <a:rPr lang="zh-CN" altLang="en-US" sz="3600" b="1" dirty="0" smtClean="0">
                <a:solidFill>
                  <a:srgbClr val="0000FF"/>
                </a:solidFill>
              </a:rPr>
              <a:t>    所谓教学设计，就是设计教学、设计人生、设计未来！              </a:t>
            </a:r>
            <a:r>
              <a:rPr lang="en-US" altLang="zh-CN" sz="3600" b="1" dirty="0" smtClean="0">
                <a:solidFill>
                  <a:srgbClr val="0000FF"/>
                </a:solidFill>
              </a:rPr>
              <a:t>——</a:t>
            </a:r>
            <a:r>
              <a:rPr lang="zh-CN" altLang="en-US" sz="3600" b="1" dirty="0" smtClean="0">
                <a:solidFill>
                  <a:srgbClr val="0000FF"/>
                </a:solidFill>
              </a:rPr>
              <a:t>刘建荣</a:t>
            </a:r>
            <a:endParaRPr lang="zh-CN" altLang="en-US" sz="3600" b="1" dirty="0" smtClean="0">
              <a:solidFill>
                <a:srgbClr val="0000FF"/>
              </a:solidFill>
            </a:endParaRPr>
          </a:p>
        </p:txBody>
      </p:sp>
      <p:sp>
        <p:nvSpPr>
          <p:cNvPr id="182276" name="圆角矩形 5"/>
          <p:cNvSpPr>
            <a:spLocks noChangeArrowheads="1"/>
          </p:cNvSpPr>
          <p:nvPr/>
        </p:nvSpPr>
        <p:spPr bwMode="auto">
          <a:xfrm>
            <a:off x="2742486" y="3199825"/>
            <a:ext cx="2439353" cy="839569"/>
          </a:xfrm>
          <a:prstGeom prst="roundRect">
            <a:avLst>
              <a:gd name="adj" fmla="val 25245"/>
            </a:avLst>
          </a:prstGeom>
          <a:solidFill>
            <a:srgbClr val="0000FF"/>
          </a:solidFill>
          <a:ln w="25400" algn="ctr">
            <a:noFill/>
            <a:round/>
          </a:ln>
        </p:spPr>
        <p:txBody>
          <a:bodyPr lIns="108849" tIns="54424" rIns="108849" bIns="54424" anchor="ctr"/>
          <a:lstStyle/>
          <a:p>
            <a:pPr algn="ctr"/>
            <a:r>
              <a:rPr lang="zh-CN" altLang="en-US" sz="3300" b="1">
                <a:solidFill>
                  <a:srgbClr val="FFFFFF"/>
                </a:solidFill>
                <a:latin typeface="方正隶变简体"/>
                <a:ea typeface="方正隶变简体"/>
                <a:cs typeface="方正隶变简体"/>
              </a:rPr>
              <a:t>结语</a:t>
            </a:r>
            <a:endParaRPr lang="zh-CN" altLang="en-US" sz="3300" b="1">
              <a:solidFill>
                <a:srgbClr val="FFFFFF"/>
              </a:solidFill>
              <a:latin typeface="方正隶变简体"/>
              <a:ea typeface="方正隶变简体"/>
              <a:cs typeface="方正隶变简体"/>
            </a:endParaRPr>
          </a:p>
        </p:txBody>
      </p:sp>
      <p:pic>
        <p:nvPicPr>
          <p:cNvPr id="122881" name="Picture 3"/>
          <p:cNvPicPr>
            <a:picLocks noChangeAspect="1"/>
          </p:cNvPicPr>
          <p:nvPr/>
        </p:nvPicPr>
        <p:blipFill>
          <a:blip r:embed="rId2"/>
          <a:stretch>
            <a:fillRect/>
          </a:stretch>
        </p:blipFill>
        <p:spPr>
          <a:xfrm>
            <a:off x="10331450" y="4876165"/>
            <a:ext cx="1785620" cy="1852295"/>
          </a:xfrm>
          <a:prstGeom prst="rect">
            <a:avLst/>
          </a:prstGeom>
          <a:noFill/>
          <a:ln w="9525">
            <a:noFill/>
          </a:ln>
        </p:spPr>
      </p:pic>
    </p:spTree>
    <p:custDataLst>
      <p:tags r:id="rId3"/>
    </p:custData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9393" name="图片 5" descr="wps2"/>
          <p:cNvPicPr>
            <a:picLocks noChangeAspect="1"/>
          </p:cNvPicPr>
          <p:nvPr/>
        </p:nvPicPr>
        <p:blipFill>
          <a:blip r:embed="rId1"/>
          <a:stretch>
            <a:fillRect/>
          </a:stretch>
        </p:blipFill>
        <p:spPr>
          <a:xfrm>
            <a:off x="4184650" y="2529840"/>
            <a:ext cx="3221990" cy="3153410"/>
          </a:xfrm>
          <a:prstGeom prst="rect">
            <a:avLst/>
          </a:prstGeom>
          <a:noFill/>
          <a:ln w="9525">
            <a:noFill/>
          </a:ln>
        </p:spPr>
      </p:pic>
      <p:sp>
        <p:nvSpPr>
          <p:cNvPr id="59394" name="文本框 99"/>
          <p:cNvSpPr txBox="1"/>
          <p:nvPr/>
        </p:nvSpPr>
        <p:spPr>
          <a:xfrm>
            <a:off x="1182688" y="6019800"/>
            <a:ext cx="9307512" cy="522288"/>
          </a:xfrm>
          <a:prstGeom prst="rect">
            <a:avLst/>
          </a:prstGeom>
          <a:noFill/>
          <a:ln w="9525">
            <a:noFill/>
          </a:ln>
        </p:spPr>
        <p:txBody>
          <a:bodyPr anchor="t">
            <a:spAutoFit/>
          </a:bodyPr>
          <a:p>
            <a:pPr indent="304800" algn="ctr"/>
            <a:r>
              <a:rPr lang="zh-CN" altLang="zh-CN" sz="2800" b="1" dirty="0">
                <a:solidFill>
                  <a:srgbClr val="231F20"/>
                </a:solidFill>
                <a:latin typeface="Arial" panose="020B0604020202020204" pitchFamily="34" charset="0"/>
                <a:ea typeface="宋体" panose="02010600030101010101" pitchFamily="2" charset="-122"/>
              </a:rPr>
              <a:t>图1 “一核四层四翼”高考评价体系结构图</a:t>
            </a:r>
            <a:endParaRPr lang="zh-CN" altLang="en-US" sz="2800" b="1" dirty="0">
              <a:solidFill>
                <a:srgbClr val="231F20"/>
              </a:solidFill>
              <a:latin typeface="Arial" panose="020B0604020202020204" pitchFamily="34" charset="0"/>
              <a:ea typeface="宋体" panose="02010600030101010101" pitchFamily="2" charset="-122"/>
            </a:endParaRPr>
          </a:p>
        </p:txBody>
      </p:sp>
      <p:sp>
        <p:nvSpPr>
          <p:cNvPr id="58370" name="文本框 4"/>
          <p:cNvSpPr txBox="1"/>
          <p:nvPr/>
        </p:nvSpPr>
        <p:spPr>
          <a:xfrm>
            <a:off x="2448560" y="1402080"/>
            <a:ext cx="7294880" cy="706755"/>
          </a:xfrm>
          <a:prstGeom prst="rect">
            <a:avLst/>
          </a:prstGeom>
          <a:noFill/>
          <a:ln w="9525">
            <a:noFill/>
          </a:ln>
        </p:spPr>
        <p:txBody>
          <a:bodyPr wrap="none" anchor="t">
            <a:spAutoFit/>
          </a:bodyPr>
          <a:p>
            <a:r>
              <a:rPr lang="zh-CN" altLang="en-US" sz="4000" b="1">
                <a:solidFill>
                  <a:srgbClr val="FF0000"/>
                </a:solidFill>
                <a:latin typeface="微软雅黑" panose="020B0503020204020204" pitchFamily="34" charset="-122"/>
                <a:ea typeface="微软雅黑" panose="020B0503020204020204" pitchFamily="34" charset="-122"/>
              </a:rPr>
              <a:t>四层四化高考复习备考模式创新</a:t>
            </a:r>
            <a:endParaRPr lang="zh-CN" altLang="en-US" sz="4000" b="1">
              <a:solidFill>
                <a:srgbClr val="FF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4048760" y="398145"/>
            <a:ext cx="3840480" cy="583565"/>
          </a:xfrm>
          <a:prstGeom prst="rect">
            <a:avLst/>
          </a:prstGeom>
          <a:noFill/>
        </p:spPr>
        <p:txBody>
          <a:bodyPr wrap="none" rtlCol="0">
            <a:spAutoFit/>
          </a:bodyPr>
          <a:p>
            <a:r>
              <a:rPr lang="zh-CN" altLang="en-US" sz="3200" b="1">
                <a:solidFill>
                  <a:srgbClr val="1D41D5"/>
                </a:solidFill>
              </a:rPr>
              <a:t>三、四层四化</a:t>
            </a:r>
            <a:r>
              <a:rPr lang="en-US" altLang="zh-CN" sz="3200" b="1">
                <a:solidFill>
                  <a:srgbClr val="1D41D5"/>
                </a:solidFill>
              </a:rPr>
              <a:t>——</a:t>
            </a:r>
            <a:r>
              <a:rPr lang="zh-CN" altLang="en-US" sz="3200" b="1">
                <a:solidFill>
                  <a:srgbClr val="1D41D5"/>
                </a:solidFill>
              </a:rPr>
              <a:t>学</a:t>
            </a:r>
            <a:endParaRPr lang="zh-CN" altLang="en-US" sz="3200" b="1">
              <a:solidFill>
                <a:srgbClr val="1D41D5"/>
              </a:solidFill>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9393"/>
                                        </p:tgtEl>
                                        <p:attrNameLst>
                                          <p:attrName>style.visibility</p:attrName>
                                        </p:attrNameLst>
                                      </p:cBhvr>
                                      <p:to>
                                        <p:strVal val="visible"/>
                                      </p:to>
                                    </p:set>
                                    <p:animEffect transition="in" filter="blinds(horizontal)">
                                      <p:cBhvr>
                                        <p:cTn id="7" dur="500"/>
                                        <p:tgtEl>
                                          <p:spTgt spid="5939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9394"/>
                                        </p:tgtEl>
                                        <p:attrNameLst>
                                          <p:attrName>style.visibility</p:attrName>
                                        </p:attrNameLst>
                                      </p:cBhvr>
                                      <p:to>
                                        <p:strVal val="visible"/>
                                      </p:to>
                                    </p:set>
                                    <p:animEffect transition="in" filter="blinds(horizontal)">
                                      <p:cBhvr>
                                        <p:cTn id="10" dur="500"/>
                                        <p:tgtEl>
                                          <p:spTgt spid="5939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8370"/>
                                        </p:tgtEl>
                                        <p:attrNameLst>
                                          <p:attrName>style.visibility</p:attrName>
                                        </p:attrNameLst>
                                      </p:cBhvr>
                                      <p:to>
                                        <p:strVal val="visible"/>
                                      </p:to>
                                    </p:set>
                                    <p:animEffect transition="in" filter="blinds(horizontal)">
                                      <p:cBhvr>
                                        <p:cTn id="13" dur="5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p:bldP spid="58370" grpId="0"/>
      <p:bldP spid="59394" grpId="1"/>
      <p:bldP spid="58370"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AutoShape 3"/>
          <p:cNvSpPr>
            <a:spLocks noChangeArrowheads="1"/>
          </p:cNvSpPr>
          <p:nvPr/>
        </p:nvSpPr>
        <p:spPr bwMode="auto">
          <a:xfrm rot="5400000">
            <a:off x="180975" y="3003550"/>
            <a:ext cx="3703638" cy="1862138"/>
          </a:xfrm>
          <a:prstGeom prst="roundRect">
            <a:avLst>
              <a:gd name="adj" fmla="val 19894"/>
            </a:avLst>
          </a:prstGeom>
          <a:gradFill rotWithShape="1">
            <a:gsLst>
              <a:gs pos="0">
                <a:srgbClr val="C1C1C1">
                  <a:alpha val="98000"/>
                </a:srgbClr>
              </a:gs>
              <a:gs pos="50000">
                <a:srgbClr val="F8F8F8"/>
              </a:gs>
              <a:gs pos="100000">
                <a:srgbClr val="C1C1C1">
                  <a:alpha val="98000"/>
                </a:srgbClr>
              </a:gs>
            </a:gsLst>
            <a:lin ang="5400000" scaled="1"/>
          </a:gradFill>
          <a:ln w="38100">
            <a:solidFill>
              <a:srgbClr val="808080"/>
            </a:solidFill>
            <a:round/>
          </a:ln>
          <a:effectLst>
            <a:prstShdw prst="shdw12">
              <a:srgbClr val="1C1C1C">
                <a:alpha val="50000"/>
              </a:srgbClr>
            </a:prstShdw>
          </a:effectLst>
        </p:spPr>
        <p:txBody>
          <a:bodyPr wrap="none" lIns="88194" tIns="44097" rIns="88194" bIns="44097"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4" name="Text Box 4"/>
          <p:cNvSpPr txBox="1"/>
          <p:nvPr/>
        </p:nvSpPr>
        <p:spPr>
          <a:xfrm>
            <a:off x="1117600" y="4203700"/>
            <a:ext cx="1846263" cy="565150"/>
          </a:xfrm>
          <a:prstGeom prst="rect">
            <a:avLst/>
          </a:prstGeom>
          <a:noFill/>
          <a:ln w="9525">
            <a:noFill/>
          </a:ln>
        </p:spPr>
        <p:txBody>
          <a:bodyPr lIns="88194" tIns="44097" rIns="88194" bIns="44097" anchor="t">
            <a:spAutoFit/>
          </a:bodyPr>
          <a:p>
            <a:pPr algn="ctr" eaLnBrk="0" hangingPunct="0"/>
            <a:r>
              <a:rPr lang="zh-CN" altLang="en-US" sz="3100" b="1" dirty="0">
                <a:solidFill>
                  <a:srgbClr val="FF0000"/>
                </a:solidFill>
                <a:latin typeface="Arial" panose="020B0604020202020204" pitchFamily="34" charset="0"/>
                <a:ea typeface="微软雅黑" panose="020B0503020204020204" pitchFamily="34" charset="-122"/>
              </a:rPr>
              <a:t>历史知识</a:t>
            </a:r>
            <a:endParaRPr lang="zh-CN" altLang="en-US" sz="3100" b="1" dirty="0">
              <a:solidFill>
                <a:srgbClr val="FF0000"/>
              </a:solidFill>
              <a:latin typeface="Arial" panose="020B0604020202020204" pitchFamily="34" charset="0"/>
              <a:ea typeface="微软雅黑" panose="020B0503020204020204" pitchFamily="34" charset="-122"/>
            </a:endParaRPr>
          </a:p>
        </p:txBody>
      </p:sp>
      <p:sp>
        <p:nvSpPr>
          <p:cNvPr id="5" name="AutoShape 5"/>
          <p:cNvSpPr>
            <a:spLocks noChangeArrowheads="1"/>
          </p:cNvSpPr>
          <p:nvPr/>
        </p:nvSpPr>
        <p:spPr bwMode="auto">
          <a:xfrm rot="5400000">
            <a:off x="2519363" y="2984500"/>
            <a:ext cx="3703638" cy="1862138"/>
          </a:xfrm>
          <a:prstGeom prst="roundRect">
            <a:avLst>
              <a:gd name="adj" fmla="val 19894"/>
            </a:avLst>
          </a:prstGeom>
          <a:gradFill rotWithShape="1">
            <a:gsLst>
              <a:gs pos="0">
                <a:srgbClr val="C1C1C1">
                  <a:alpha val="98000"/>
                </a:srgbClr>
              </a:gs>
              <a:gs pos="50000">
                <a:srgbClr val="F8F8F8"/>
              </a:gs>
              <a:gs pos="100000">
                <a:srgbClr val="C1C1C1">
                  <a:alpha val="98000"/>
                </a:srgbClr>
              </a:gs>
            </a:gsLst>
            <a:lin ang="5400000" scaled="1"/>
          </a:gradFill>
          <a:ln w="38100">
            <a:solidFill>
              <a:srgbClr val="808080"/>
            </a:solidFill>
            <a:round/>
          </a:ln>
          <a:effectLst>
            <a:prstShdw prst="shdw12">
              <a:srgbClr val="1C1C1C">
                <a:alpha val="50000"/>
              </a:srgbClr>
            </a:prstShdw>
          </a:effectLst>
        </p:spPr>
        <p:txBody>
          <a:bodyPr wrap="none" lIns="88194" tIns="44097" rIns="88194" bIns="44097"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6" name="Text Box 6"/>
          <p:cNvSpPr txBox="1"/>
          <p:nvPr/>
        </p:nvSpPr>
        <p:spPr>
          <a:xfrm>
            <a:off x="3432175" y="4203700"/>
            <a:ext cx="1846263" cy="565150"/>
          </a:xfrm>
          <a:prstGeom prst="rect">
            <a:avLst/>
          </a:prstGeom>
          <a:noFill/>
          <a:ln w="9525">
            <a:noFill/>
          </a:ln>
        </p:spPr>
        <p:txBody>
          <a:bodyPr lIns="88194" tIns="44097" rIns="88194" bIns="44097" anchor="t">
            <a:spAutoFit/>
          </a:bodyPr>
          <a:p>
            <a:pPr algn="ctr" eaLnBrk="0" hangingPunct="0"/>
            <a:r>
              <a:rPr lang="zh-CN" altLang="en-US" sz="3100" b="1" dirty="0">
                <a:solidFill>
                  <a:srgbClr val="FF0000"/>
                </a:solidFill>
                <a:latin typeface="Arial" panose="020B0604020202020204" pitchFamily="34" charset="0"/>
                <a:ea typeface="微软雅黑" panose="020B0503020204020204" pitchFamily="34" charset="-122"/>
              </a:rPr>
              <a:t>学科能力</a:t>
            </a:r>
            <a:endParaRPr lang="zh-CN" altLang="en-US" sz="3100" b="1" dirty="0">
              <a:solidFill>
                <a:srgbClr val="FF0000"/>
              </a:solidFill>
              <a:latin typeface="Arial" panose="020B0604020202020204" pitchFamily="34" charset="0"/>
              <a:ea typeface="微软雅黑" panose="020B0503020204020204" pitchFamily="34" charset="-122"/>
            </a:endParaRPr>
          </a:p>
        </p:txBody>
      </p:sp>
      <p:sp>
        <p:nvSpPr>
          <p:cNvPr id="7" name="AutoShape 7"/>
          <p:cNvSpPr>
            <a:spLocks noChangeArrowheads="1"/>
          </p:cNvSpPr>
          <p:nvPr/>
        </p:nvSpPr>
        <p:spPr bwMode="auto">
          <a:xfrm rot="5400000">
            <a:off x="4851400" y="2965450"/>
            <a:ext cx="3703638" cy="1862138"/>
          </a:xfrm>
          <a:prstGeom prst="roundRect">
            <a:avLst>
              <a:gd name="adj" fmla="val 19894"/>
            </a:avLst>
          </a:prstGeom>
          <a:gradFill rotWithShape="1">
            <a:gsLst>
              <a:gs pos="0">
                <a:srgbClr val="C1C1C1">
                  <a:alpha val="98000"/>
                </a:srgbClr>
              </a:gs>
              <a:gs pos="50000">
                <a:srgbClr val="F8F8F8"/>
              </a:gs>
              <a:gs pos="100000">
                <a:srgbClr val="C1C1C1">
                  <a:alpha val="98000"/>
                </a:srgbClr>
              </a:gs>
            </a:gsLst>
            <a:lin ang="5400000" scaled="1"/>
          </a:gradFill>
          <a:ln w="38100">
            <a:solidFill>
              <a:srgbClr val="808080"/>
            </a:solidFill>
            <a:round/>
          </a:ln>
          <a:effectLst>
            <a:prstShdw prst="shdw12" dist="88900" dir="10800000">
              <a:srgbClr val="1C1C1C">
                <a:alpha val="50000"/>
              </a:srgbClr>
            </a:prstShdw>
          </a:effectLst>
        </p:spPr>
        <p:txBody>
          <a:bodyPr wrap="none" lIns="88194" tIns="44097" rIns="88194" bIns="44097"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8" name="Text Box 8"/>
          <p:cNvSpPr txBox="1"/>
          <p:nvPr/>
        </p:nvSpPr>
        <p:spPr>
          <a:xfrm>
            <a:off x="5772150" y="4219575"/>
            <a:ext cx="1847850" cy="565150"/>
          </a:xfrm>
          <a:prstGeom prst="rect">
            <a:avLst/>
          </a:prstGeom>
          <a:noFill/>
          <a:ln w="9525">
            <a:noFill/>
          </a:ln>
        </p:spPr>
        <p:txBody>
          <a:bodyPr lIns="88194" tIns="44097" rIns="88194" bIns="44097" anchor="t">
            <a:spAutoFit/>
          </a:bodyPr>
          <a:p>
            <a:pPr algn="ctr" eaLnBrk="0" hangingPunct="0"/>
            <a:r>
              <a:rPr lang="zh-CN" altLang="en-US" sz="3100" b="1" dirty="0">
                <a:solidFill>
                  <a:srgbClr val="FF0000"/>
                </a:solidFill>
                <a:latin typeface="Arial" panose="020B0604020202020204" pitchFamily="34" charset="0"/>
                <a:ea typeface="微软雅黑" panose="020B0503020204020204" pitchFamily="34" charset="-122"/>
              </a:rPr>
              <a:t>历史素养</a:t>
            </a:r>
            <a:endParaRPr lang="zh-CN" altLang="en-US" sz="3100" b="1" dirty="0">
              <a:solidFill>
                <a:srgbClr val="FF0000"/>
              </a:solidFill>
              <a:latin typeface="Arial" panose="020B0604020202020204" pitchFamily="34" charset="0"/>
              <a:ea typeface="微软雅黑" panose="020B0503020204020204" pitchFamily="34" charset="-122"/>
            </a:endParaRPr>
          </a:p>
        </p:txBody>
      </p:sp>
      <p:pic>
        <p:nvPicPr>
          <p:cNvPr id="9" name="Picture 9" descr="RY_circle001"/>
          <p:cNvPicPr>
            <a:picLocks noChangeAspect="1"/>
          </p:cNvPicPr>
          <p:nvPr/>
        </p:nvPicPr>
        <p:blipFill>
          <a:blip r:embed="rId1"/>
          <a:stretch>
            <a:fillRect/>
          </a:stretch>
        </p:blipFill>
        <p:spPr>
          <a:xfrm>
            <a:off x="6135688" y="2289175"/>
            <a:ext cx="1047750" cy="1108075"/>
          </a:xfrm>
          <a:prstGeom prst="rect">
            <a:avLst/>
          </a:prstGeom>
          <a:noFill/>
          <a:ln w="9525">
            <a:noFill/>
          </a:ln>
        </p:spPr>
      </p:pic>
      <p:pic>
        <p:nvPicPr>
          <p:cNvPr id="10" name="Picture 10" descr="LB_circle001"/>
          <p:cNvPicPr>
            <a:picLocks noChangeAspect="1"/>
          </p:cNvPicPr>
          <p:nvPr/>
        </p:nvPicPr>
        <p:blipFill>
          <a:blip r:embed="rId2"/>
          <a:stretch>
            <a:fillRect/>
          </a:stretch>
        </p:blipFill>
        <p:spPr>
          <a:xfrm>
            <a:off x="1447800" y="2289175"/>
            <a:ext cx="1111250" cy="1174750"/>
          </a:xfrm>
          <a:prstGeom prst="rect">
            <a:avLst/>
          </a:prstGeom>
          <a:noFill/>
          <a:ln w="9525">
            <a:noFill/>
          </a:ln>
        </p:spPr>
      </p:pic>
      <p:pic>
        <p:nvPicPr>
          <p:cNvPr id="11" name="Picture 11" descr="YG_circle001"/>
          <p:cNvPicPr>
            <a:picLocks noChangeAspect="1"/>
          </p:cNvPicPr>
          <p:nvPr/>
        </p:nvPicPr>
        <p:blipFill>
          <a:blip r:embed="rId3"/>
          <a:stretch>
            <a:fillRect/>
          </a:stretch>
        </p:blipFill>
        <p:spPr>
          <a:xfrm>
            <a:off x="3760788" y="2263775"/>
            <a:ext cx="1125537" cy="1192213"/>
          </a:xfrm>
          <a:prstGeom prst="rect">
            <a:avLst/>
          </a:prstGeom>
          <a:noFill/>
          <a:ln w="9525">
            <a:noFill/>
          </a:ln>
        </p:spPr>
      </p:pic>
      <p:sp>
        <p:nvSpPr>
          <p:cNvPr id="12" name="Text Box 12"/>
          <p:cNvSpPr txBox="1"/>
          <p:nvPr/>
        </p:nvSpPr>
        <p:spPr>
          <a:xfrm>
            <a:off x="1535113" y="2640013"/>
            <a:ext cx="862012" cy="377825"/>
          </a:xfrm>
          <a:prstGeom prst="rect">
            <a:avLst/>
          </a:prstGeom>
          <a:noFill/>
          <a:ln w="9525">
            <a:noFill/>
          </a:ln>
        </p:spPr>
        <p:txBody>
          <a:bodyPr lIns="88194" tIns="44097" rIns="88194" bIns="44097" anchor="t">
            <a:spAutoFit/>
          </a:bodyPr>
          <a:p>
            <a:pPr algn="ctr" eaLnBrk="0" hangingPunct="0">
              <a:lnSpc>
                <a:spcPct val="70000"/>
              </a:lnSpc>
              <a:spcBef>
                <a:spcPct val="50000"/>
              </a:spcBef>
            </a:pPr>
            <a:r>
              <a:rPr lang="zh-CN" altLang="en-US" sz="2700" b="1" dirty="0">
                <a:solidFill>
                  <a:srgbClr val="150872"/>
                </a:solidFill>
                <a:latin typeface="Arial" panose="020B0604020202020204" pitchFamily="34" charset="0"/>
                <a:ea typeface="微软雅黑" panose="020B0503020204020204" pitchFamily="34" charset="-122"/>
              </a:rPr>
              <a:t>知识</a:t>
            </a:r>
            <a:endParaRPr lang="zh-CN" altLang="en-US" b="1" dirty="0">
              <a:solidFill>
                <a:srgbClr val="150872"/>
              </a:solidFill>
              <a:latin typeface="Arial" panose="020B0604020202020204" pitchFamily="34" charset="0"/>
              <a:ea typeface="微软雅黑" panose="020B0503020204020204" pitchFamily="34" charset="-122"/>
            </a:endParaRPr>
          </a:p>
        </p:txBody>
      </p:sp>
      <p:sp>
        <p:nvSpPr>
          <p:cNvPr id="13" name="Text Box 13"/>
          <p:cNvSpPr txBox="1"/>
          <p:nvPr/>
        </p:nvSpPr>
        <p:spPr>
          <a:xfrm>
            <a:off x="6229350" y="2640013"/>
            <a:ext cx="863600" cy="377825"/>
          </a:xfrm>
          <a:prstGeom prst="rect">
            <a:avLst/>
          </a:prstGeom>
          <a:noFill/>
          <a:ln w="9525">
            <a:noFill/>
          </a:ln>
        </p:spPr>
        <p:txBody>
          <a:bodyPr lIns="88194" tIns="44097" rIns="88194" bIns="44097" anchor="t">
            <a:spAutoFit/>
          </a:bodyPr>
          <a:p>
            <a:pPr algn="ctr" eaLnBrk="0" hangingPunct="0">
              <a:lnSpc>
                <a:spcPct val="70000"/>
              </a:lnSpc>
              <a:spcBef>
                <a:spcPct val="50000"/>
              </a:spcBef>
            </a:pPr>
            <a:r>
              <a:rPr lang="zh-CN" altLang="en-US" sz="2700" b="1" dirty="0">
                <a:solidFill>
                  <a:srgbClr val="150872"/>
                </a:solidFill>
                <a:latin typeface="Arial" panose="020B0604020202020204" pitchFamily="34" charset="0"/>
                <a:ea typeface="微软雅黑" panose="020B0503020204020204" pitchFamily="34" charset="-122"/>
              </a:rPr>
              <a:t>素养</a:t>
            </a:r>
            <a:endParaRPr lang="zh-CN" altLang="en-US" b="1" dirty="0">
              <a:solidFill>
                <a:srgbClr val="150872"/>
              </a:solidFill>
              <a:latin typeface="Arial" panose="020B0604020202020204" pitchFamily="34" charset="0"/>
              <a:ea typeface="微软雅黑" panose="020B0503020204020204" pitchFamily="34" charset="-122"/>
            </a:endParaRPr>
          </a:p>
        </p:txBody>
      </p:sp>
      <p:sp>
        <p:nvSpPr>
          <p:cNvPr id="14" name="Text Box 14"/>
          <p:cNvSpPr txBox="1"/>
          <p:nvPr/>
        </p:nvSpPr>
        <p:spPr>
          <a:xfrm>
            <a:off x="3914775" y="2640013"/>
            <a:ext cx="863600" cy="377825"/>
          </a:xfrm>
          <a:prstGeom prst="rect">
            <a:avLst/>
          </a:prstGeom>
          <a:noFill/>
          <a:ln w="9525">
            <a:noFill/>
          </a:ln>
        </p:spPr>
        <p:txBody>
          <a:bodyPr lIns="88194" tIns="44097" rIns="88194" bIns="44097" anchor="t">
            <a:spAutoFit/>
          </a:bodyPr>
          <a:p>
            <a:pPr algn="ctr" eaLnBrk="0" hangingPunct="0">
              <a:lnSpc>
                <a:spcPct val="70000"/>
              </a:lnSpc>
              <a:spcBef>
                <a:spcPct val="50000"/>
              </a:spcBef>
            </a:pPr>
            <a:r>
              <a:rPr lang="zh-CN" altLang="en-US" sz="2700" b="1" dirty="0">
                <a:solidFill>
                  <a:srgbClr val="150872"/>
                </a:solidFill>
                <a:latin typeface="Arial" panose="020B0604020202020204" pitchFamily="34" charset="0"/>
                <a:ea typeface="微软雅黑" panose="020B0503020204020204" pitchFamily="34" charset="-122"/>
              </a:rPr>
              <a:t>能力</a:t>
            </a:r>
            <a:endParaRPr lang="zh-CN" altLang="en-US" b="1" dirty="0">
              <a:solidFill>
                <a:srgbClr val="150872"/>
              </a:solidFill>
              <a:latin typeface="Arial" panose="020B0604020202020204" pitchFamily="34" charset="0"/>
              <a:ea typeface="微软雅黑" panose="020B0503020204020204" pitchFamily="34" charset="-122"/>
            </a:endParaRPr>
          </a:p>
        </p:txBody>
      </p:sp>
      <p:pic>
        <p:nvPicPr>
          <p:cNvPr id="15" name="Picture 15" descr="O_chevron001"/>
          <p:cNvPicPr>
            <a:picLocks noChangeAspect="1"/>
          </p:cNvPicPr>
          <p:nvPr/>
        </p:nvPicPr>
        <p:blipFill>
          <a:blip r:embed="rId4"/>
          <a:stretch>
            <a:fillRect/>
          </a:stretch>
        </p:blipFill>
        <p:spPr>
          <a:xfrm>
            <a:off x="5367338" y="3622675"/>
            <a:ext cx="342900" cy="412750"/>
          </a:xfrm>
          <a:prstGeom prst="rect">
            <a:avLst/>
          </a:prstGeom>
          <a:noFill/>
          <a:ln w="9525">
            <a:noFill/>
          </a:ln>
        </p:spPr>
      </p:pic>
      <p:pic>
        <p:nvPicPr>
          <p:cNvPr id="16" name="Picture 16" descr="O_chevron001"/>
          <p:cNvPicPr>
            <a:picLocks noChangeAspect="1"/>
          </p:cNvPicPr>
          <p:nvPr/>
        </p:nvPicPr>
        <p:blipFill>
          <a:blip r:embed="rId4"/>
          <a:stretch>
            <a:fillRect/>
          </a:stretch>
        </p:blipFill>
        <p:spPr>
          <a:xfrm>
            <a:off x="3032125" y="3575050"/>
            <a:ext cx="385763" cy="412750"/>
          </a:xfrm>
          <a:prstGeom prst="rect">
            <a:avLst/>
          </a:prstGeom>
          <a:noFill/>
          <a:ln w="9525">
            <a:noFill/>
          </a:ln>
        </p:spPr>
      </p:pic>
      <p:sp>
        <p:nvSpPr>
          <p:cNvPr id="17" name="AutoShape 7"/>
          <p:cNvSpPr>
            <a:spLocks noChangeArrowheads="1"/>
          </p:cNvSpPr>
          <p:nvPr/>
        </p:nvSpPr>
        <p:spPr bwMode="auto">
          <a:xfrm rot="5400000">
            <a:off x="7321550" y="2894013"/>
            <a:ext cx="3703638" cy="1862138"/>
          </a:xfrm>
          <a:prstGeom prst="roundRect">
            <a:avLst>
              <a:gd name="adj" fmla="val 19894"/>
            </a:avLst>
          </a:prstGeom>
          <a:gradFill rotWithShape="1">
            <a:gsLst>
              <a:gs pos="0">
                <a:srgbClr val="C1C1C1">
                  <a:alpha val="98000"/>
                </a:srgbClr>
              </a:gs>
              <a:gs pos="50000">
                <a:srgbClr val="F8F8F8"/>
              </a:gs>
              <a:gs pos="100000">
                <a:srgbClr val="C1C1C1">
                  <a:alpha val="98000"/>
                </a:srgbClr>
              </a:gs>
            </a:gsLst>
            <a:lin ang="5400000" scaled="1"/>
          </a:gradFill>
          <a:ln w="38100">
            <a:solidFill>
              <a:srgbClr val="808080"/>
            </a:solidFill>
            <a:round/>
          </a:ln>
          <a:effectLst>
            <a:prstShdw prst="shdw12" dist="88900" dir="10800000">
              <a:srgbClr val="1C1C1C">
                <a:alpha val="50000"/>
              </a:srgbClr>
            </a:prstShdw>
          </a:effectLst>
        </p:spPr>
        <p:txBody>
          <a:bodyPr wrap="none" lIns="88194" tIns="44097" rIns="88194" bIns="44097"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12304" name="TextBox 20"/>
          <p:cNvSpPr txBox="1"/>
          <p:nvPr/>
        </p:nvSpPr>
        <p:spPr>
          <a:xfrm>
            <a:off x="8404225" y="2214563"/>
            <a:ext cx="1604963" cy="1814512"/>
          </a:xfrm>
          <a:prstGeom prst="rect">
            <a:avLst/>
          </a:prstGeom>
          <a:noFill/>
          <a:ln w="9525">
            <a:noFill/>
          </a:ln>
        </p:spPr>
        <p:txBody>
          <a:bodyPr wrap="none" anchor="t">
            <a:spAutoFit/>
          </a:bodyPr>
          <a:p>
            <a:r>
              <a:rPr lang="zh-CN" altLang="en-US" sz="2800" b="1" dirty="0">
                <a:solidFill>
                  <a:srgbClr val="0000CC"/>
                </a:solidFill>
                <a:latin typeface="Arial" panose="020B0604020202020204" pitchFamily="34" charset="0"/>
                <a:ea typeface="微软雅黑" panose="020B0503020204020204" pitchFamily="34" charset="-122"/>
              </a:rPr>
              <a:t>价值引领</a:t>
            </a:r>
            <a:endParaRPr lang="en-US" altLang="zh-CN" sz="2800" b="1" dirty="0">
              <a:solidFill>
                <a:srgbClr val="0000CC"/>
              </a:solidFill>
              <a:latin typeface="Arial" panose="020B0604020202020204" pitchFamily="34" charset="0"/>
              <a:ea typeface="微软雅黑" panose="020B0503020204020204" pitchFamily="34" charset="-122"/>
            </a:endParaRPr>
          </a:p>
          <a:p>
            <a:r>
              <a:rPr lang="zh-CN" altLang="en-US" sz="2800" b="1" dirty="0">
                <a:solidFill>
                  <a:srgbClr val="0000CC"/>
                </a:solidFill>
                <a:latin typeface="Arial" panose="020B0604020202020204" pitchFamily="34" charset="0"/>
                <a:ea typeface="微软雅黑" panose="020B0503020204020204" pitchFamily="34" charset="-122"/>
              </a:rPr>
              <a:t>素养导向</a:t>
            </a:r>
            <a:endParaRPr lang="en-US" altLang="zh-CN" sz="2800" b="1" dirty="0">
              <a:solidFill>
                <a:srgbClr val="0000CC"/>
              </a:solidFill>
              <a:latin typeface="Arial" panose="020B0604020202020204" pitchFamily="34" charset="0"/>
              <a:ea typeface="微软雅黑" panose="020B0503020204020204" pitchFamily="34" charset="-122"/>
            </a:endParaRPr>
          </a:p>
          <a:p>
            <a:r>
              <a:rPr lang="zh-CN" altLang="en-US" sz="2800" b="1" dirty="0">
                <a:solidFill>
                  <a:srgbClr val="0000CC"/>
                </a:solidFill>
                <a:latin typeface="Arial" panose="020B0604020202020204" pitchFamily="34" charset="0"/>
                <a:ea typeface="微软雅黑" panose="020B0503020204020204" pitchFamily="34" charset="-122"/>
              </a:rPr>
              <a:t>能力为重</a:t>
            </a:r>
            <a:endParaRPr lang="en-US" altLang="zh-CN" sz="2800" b="1" dirty="0">
              <a:solidFill>
                <a:srgbClr val="0000CC"/>
              </a:solidFill>
              <a:latin typeface="Arial" panose="020B0604020202020204" pitchFamily="34" charset="0"/>
              <a:ea typeface="微软雅黑" panose="020B0503020204020204" pitchFamily="34" charset="-122"/>
            </a:endParaRPr>
          </a:p>
          <a:p>
            <a:r>
              <a:rPr lang="zh-CN" altLang="en-US" sz="2800" b="1" dirty="0">
                <a:solidFill>
                  <a:srgbClr val="0000CC"/>
                </a:solidFill>
                <a:latin typeface="Arial" panose="020B0604020202020204" pitchFamily="34" charset="0"/>
                <a:ea typeface="微软雅黑" panose="020B0503020204020204" pitchFamily="34" charset="-122"/>
              </a:rPr>
              <a:t>知识为基</a:t>
            </a:r>
            <a:endParaRPr lang="zh-CN" altLang="en-US" sz="2800" b="1" dirty="0">
              <a:solidFill>
                <a:srgbClr val="0000CC"/>
              </a:solidFill>
              <a:latin typeface="Arial" panose="020B0604020202020204" pitchFamily="34" charset="0"/>
              <a:ea typeface="微软雅黑" panose="020B0503020204020204" pitchFamily="34" charset="-122"/>
            </a:endParaRPr>
          </a:p>
        </p:txBody>
      </p:sp>
      <p:sp>
        <p:nvSpPr>
          <p:cNvPr id="12305" name="TextBox 21"/>
          <p:cNvSpPr txBox="1"/>
          <p:nvPr/>
        </p:nvSpPr>
        <p:spPr>
          <a:xfrm>
            <a:off x="8310563" y="4214813"/>
            <a:ext cx="1808162" cy="584200"/>
          </a:xfrm>
          <a:prstGeom prst="rect">
            <a:avLst/>
          </a:prstGeom>
          <a:noFill/>
          <a:ln w="9525">
            <a:noFill/>
          </a:ln>
        </p:spPr>
        <p:txBody>
          <a:bodyPr wrap="none" anchor="t">
            <a:spAutoFit/>
          </a:bodyPr>
          <a:p>
            <a:r>
              <a:rPr lang="zh-CN" altLang="en-US" sz="3200" b="1" dirty="0">
                <a:solidFill>
                  <a:srgbClr val="FF0000"/>
                </a:solidFill>
                <a:latin typeface="微软雅黑" panose="020B0503020204020204" pitchFamily="34" charset="-122"/>
                <a:ea typeface="微软雅黑" panose="020B0503020204020204" pitchFamily="34" charset="-122"/>
              </a:rPr>
              <a:t>综合评价</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sp>
        <p:nvSpPr>
          <p:cNvPr id="58370" name="文本框 4"/>
          <p:cNvSpPr txBox="1"/>
          <p:nvPr/>
        </p:nvSpPr>
        <p:spPr>
          <a:xfrm>
            <a:off x="2861945" y="333375"/>
            <a:ext cx="7294880" cy="706755"/>
          </a:xfrm>
          <a:prstGeom prst="rect">
            <a:avLst/>
          </a:prstGeom>
          <a:noFill/>
          <a:ln w="9525">
            <a:noFill/>
          </a:ln>
        </p:spPr>
        <p:txBody>
          <a:bodyPr wrap="none" anchor="t">
            <a:spAutoFit/>
          </a:bodyPr>
          <a:p>
            <a:r>
              <a:rPr lang="zh-CN" altLang="en-US" sz="4000" b="1">
                <a:solidFill>
                  <a:srgbClr val="FF0000"/>
                </a:solidFill>
                <a:latin typeface="微软雅黑" panose="020B0503020204020204" pitchFamily="34" charset="-122"/>
                <a:ea typeface="微软雅黑" panose="020B0503020204020204" pitchFamily="34" charset="-122"/>
              </a:rPr>
              <a:t>四层四化高考复习备考模式创新</a:t>
            </a:r>
            <a:endParaRPr lang="zh-CN" altLang="en-US" sz="4000" b="1">
              <a:solidFill>
                <a:srgbClr val="FF0000"/>
              </a:solidFill>
              <a:latin typeface="微软雅黑" panose="020B0503020204020204" pitchFamily="34" charset="-122"/>
              <a:ea typeface="微软雅黑" panose="020B0503020204020204" pitchFamily="34" charset="-122"/>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500"/>
                                        <p:tgtEl>
                                          <p:spTgt spid="4"/>
                                        </p:tgtEl>
                                      </p:cBhvr>
                                    </p:animEffect>
                                  </p:childTnLst>
                                </p:cTn>
                              </p:par>
                              <p:par>
                                <p:cTn id="11" presetID="4"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in)">
                                      <p:cBhvr>
                                        <p:cTn id="13" dur="500"/>
                                        <p:tgtEl>
                                          <p:spTgt spid="1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ox(i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ppt_x</p:attrName>
                                        </p:attrNameLst>
                                      </p:cBhvr>
                                      <p:tavLst>
                                        <p:tav tm="0">
                                          <p:val>
                                            <p:strVal val="0-#ppt_w/2"/>
                                          </p:val>
                                        </p:tav>
                                        <p:tav tm="100000">
                                          <p:val>
                                            <p:strVal val="#ppt_x"/>
                                          </p:val>
                                        </p:tav>
                                      </p:tavLst>
                                    </p:anim>
                                    <p:anim calcmode="lin" valueType="num">
                                      <p:cBhvr>
                                        <p:cTn id="2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in)">
                                      <p:cBhvr>
                                        <p:cTn id="27" dur="500"/>
                                        <p:tgtEl>
                                          <p:spTgt spid="5"/>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ox(in)">
                                      <p:cBhvr>
                                        <p:cTn id="30" dur="500"/>
                                        <p:tgtEl>
                                          <p:spTgt spid="6"/>
                                        </p:tgtEl>
                                      </p:cBhvr>
                                    </p:animEffect>
                                  </p:childTnLst>
                                </p:cTn>
                              </p:par>
                              <p:par>
                                <p:cTn id="31" presetID="4" presetClass="entr" presetSubtype="16"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ox(in)">
                                      <p:cBhvr>
                                        <p:cTn id="33" dur="500"/>
                                        <p:tgtEl>
                                          <p:spTgt spid="11"/>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ox(i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ppt_x</p:attrName>
                                        </p:attrNameLst>
                                      </p:cBhvr>
                                      <p:tavLst>
                                        <p:tav tm="0">
                                          <p:val>
                                            <p:strVal val="0-#ppt_w/2"/>
                                          </p:val>
                                        </p:tav>
                                        <p:tav tm="100000">
                                          <p:val>
                                            <p:strVal val="#ppt_x"/>
                                          </p:val>
                                        </p:tav>
                                      </p:tavLst>
                                    </p:anim>
                                    <p:anim calcmode="lin" valueType="num">
                                      <p:cBhvr>
                                        <p:cTn id="4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ox(in)">
                                      <p:cBhvr>
                                        <p:cTn id="47" dur="500"/>
                                        <p:tgtEl>
                                          <p:spTgt spid="7"/>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ox(in)">
                                      <p:cBhvr>
                                        <p:cTn id="50" dur="500"/>
                                        <p:tgtEl>
                                          <p:spTgt spid="8"/>
                                        </p:tgtEl>
                                      </p:cBhvr>
                                    </p:animEffect>
                                  </p:childTnLst>
                                </p:cTn>
                              </p:par>
                              <p:par>
                                <p:cTn id="51" presetID="4"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box(in)">
                                      <p:cBhvr>
                                        <p:cTn id="53" dur="500"/>
                                        <p:tgtEl>
                                          <p:spTgt spid="9"/>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ox(in)">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ox(in)">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16" fill="hold" grpId="0" nodeType="clickEffect">
                                  <p:stCondLst>
                                    <p:cond delay="0"/>
                                  </p:stCondLst>
                                  <p:childTnLst>
                                    <p:set>
                                      <p:cBhvr>
                                        <p:cTn id="65" dur="1" fill="hold">
                                          <p:stCondLst>
                                            <p:cond delay="0"/>
                                          </p:stCondLst>
                                        </p:cTn>
                                        <p:tgtEl>
                                          <p:spTgt spid="12304"/>
                                        </p:tgtEl>
                                        <p:attrNameLst>
                                          <p:attrName>style.visibility</p:attrName>
                                        </p:attrNameLst>
                                      </p:cBhvr>
                                      <p:to>
                                        <p:strVal val="visible"/>
                                      </p:to>
                                    </p:set>
                                    <p:animEffect transition="in" filter="box(in)">
                                      <p:cBhvr>
                                        <p:cTn id="66" dur="2000"/>
                                        <p:tgtEl>
                                          <p:spTgt spid="12304"/>
                                        </p:tgtEl>
                                      </p:cBhvr>
                                    </p:animEffect>
                                  </p:childTnLst>
                                </p:cTn>
                              </p:par>
                              <p:par>
                                <p:cTn id="67" presetID="4" presetClass="entr" presetSubtype="16" fill="hold" grpId="0" nodeType="withEffect">
                                  <p:stCondLst>
                                    <p:cond delay="0"/>
                                  </p:stCondLst>
                                  <p:childTnLst>
                                    <p:set>
                                      <p:cBhvr>
                                        <p:cTn id="68" dur="1" fill="hold">
                                          <p:stCondLst>
                                            <p:cond delay="0"/>
                                          </p:stCondLst>
                                        </p:cTn>
                                        <p:tgtEl>
                                          <p:spTgt spid="12305"/>
                                        </p:tgtEl>
                                        <p:attrNameLst>
                                          <p:attrName>style.visibility</p:attrName>
                                        </p:attrNameLst>
                                      </p:cBhvr>
                                      <p:to>
                                        <p:strVal val="visible"/>
                                      </p:to>
                                    </p:set>
                                    <p:animEffect transition="in" filter="box(in)">
                                      <p:cBhvr>
                                        <p:cTn id="69" dur="2000"/>
                                        <p:tgtEl>
                                          <p:spTgt spid="12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2" grpId="0"/>
      <p:bldP spid="13" grpId="0"/>
      <p:bldP spid="14" grpId="0"/>
      <p:bldP spid="12304" grpId="0"/>
      <p:bldP spid="12305" grpId="0"/>
      <p:bldP spid="12304" grpId="1"/>
      <p:bldP spid="12305"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41" name="图片 1"/>
          <p:cNvPicPr>
            <a:picLocks noChangeAspect="1"/>
          </p:cNvPicPr>
          <p:nvPr>
            <p:custDataLst>
              <p:tags r:id="rId1"/>
            </p:custDataLst>
          </p:nvPr>
        </p:nvPicPr>
        <p:blipFill>
          <a:blip r:embed="rId2"/>
          <a:stretch>
            <a:fillRect/>
          </a:stretch>
        </p:blipFill>
        <p:spPr>
          <a:xfrm>
            <a:off x="904875" y="1797050"/>
            <a:ext cx="5257800" cy="3810000"/>
          </a:xfrm>
          <a:prstGeom prst="rect">
            <a:avLst/>
          </a:prstGeom>
          <a:noFill/>
          <a:ln w="9525">
            <a:noFill/>
          </a:ln>
        </p:spPr>
      </p:pic>
      <p:pic>
        <p:nvPicPr>
          <p:cNvPr id="61443" name="图片 1"/>
          <p:cNvPicPr>
            <a:picLocks noChangeAspect="1"/>
          </p:cNvPicPr>
          <p:nvPr/>
        </p:nvPicPr>
        <p:blipFill>
          <a:blip r:embed="rId3"/>
          <a:stretch>
            <a:fillRect/>
          </a:stretch>
        </p:blipFill>
        <p:spPr>
          <a:xfrm>
            <a:off x="6854825" y="814388"/>
            <a:ext cx="4197350" cy="5932487"/>
          </a:xfrm>
          <a:prstGeom prst="rect">
            <a:avLst/>
          </a:prstGeom>
          <a:noFill/>
          <a:ln w="9525">
            <a:noFill/>
          </a:ln>
        </p:spPr>
      </p:pic>
      <p:sp>
        <p:nvSpPr>
          <p:cNvPr id="58370" name="文本框 4"/>
          <p:cNvSpPr txBox="1"/>
          <p:nvPr/>
        </p:nvSpPr>
        <p:spPr>
          <a:xfrm>
            <a:off x="2861945" y="333375"/>
            <a:ext cx="7294880" cy="706755"/>
          </a:xfrm>
          <a:prstGeom prst="rect">
            <a:avLst/>
          </a:prstGeom>
          <a:noFill/>
          <a:ln w="9525">
            <a:noFill/>
          </a:ln>
        </p:spPr>
        <p:txBody>
          <a:bodyPr wrap="none" anchor="t">
            <a:spAutoFit/>
          </a:bodyPr>
          <a:p>
            <a:r>
              <a:rPr lang="zh-CN" altLang="en-US" sz="4000" b="1">
                <a:solidFill>
                  <a:srgbClr val="FF0000"/>
                </a:solidFill>
                <a:latin typeface="微软雅黑" panose="020B0503020204020204" pitchFamily="34" charset="-122"/>
                <a:ea typeface="微软雅黑" panose="020B0503020204020204" pitchFamily="34" charset="-122"/>
              </a:rPr>
              <a:t>四层四化高考复习备考模式创新</a:t>
            </a:r>
            <a:endParaRPr lang="zh-CN" altLang="en-US" sz="4000" b="1">
              <a:solidFill>
                <a:srgbClr val="FF0000"/>
              </a:solidFill>
              <a:latin typeface="微软雅黑" panose="020B0503020204020204" pitchFamily="34" charset="-122"/>
              <a:ea typeface="微软雅黑" panose="020B0503020204020204" pitchFamily="34" charset="-122"/>
            </a:endParaRPr>
          </a:p>
        </p:txBody>
      </p:sp>
    </p:spTree>
    <p:custDataLst>
      <p:tags r:id="rId4"/>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5" name="文本框 1"/>
          <p:cNvSpPr txBox="1"/>
          <p:nvPr/>
        </p:nvSpPr>
        <p:spPr>
          <a:xfrm>
            <a:off x="4208463" y="1619250"/>
            <a:ext cx="4267200" cy="708025"/>
          </a:xfrm>
          <a:prstGeom prst="rect">
            <a:avLst/>
          </a:prstGeom>
          <a:noFill/>
          <a:ln w="9525">
            <a:noFill/>
          </a:ln>
        </p:spPr>
        <p:txBody>
          <a:bodyPr wrap="none" anchor="t">
            <a:spAutoFit/>
          </a:bodyPr>
          <a:p>
            <a:r>
              <a:rPr lang="en-US" altLang="zh-CN" sz="4000" b="1">
                <a:solidFill>
                  <a:srgbClr val="1D41D5"/>
                </a:solidFill>
                <a:latin typeface="黑体" panose="02010609060101010101" pitchFamily="49" charset="-122"/>
                <a:ea typeface="黑体" panose="02010609060101010101" pitchFamily="49" charset="-122"/>
              </a:rPr>
              <a:t>“</a:t>
            </a:r>
            <a:r>
              <a:rPr lang="zh-CN" altLang="en-US" sz="4000" b="1">
                <a:solidFill>
                  <a:srgbClr val="1D41D5"/>
                </a:solidFill>
                <a:latin typeface="黑体" panose="02010609060101010101" pitchFamily="49" charset="-122"/>
                <a:ea typeface="黑体" panose="02010609060101010101" pitchFamily="49" charset="-122"/>
              </a:rPr>
              <a:t>四层四化</a:t>
            </a:r>
            <a:r>
              <a:rPr lang="en-US" altLang="zh-CN" sz="4000" b="1">
                <a:solidFill>
                  <a:srgbClr val="1D41D5"/>
                </a:solidFill>
                <a:latin typeface="黑体" panose="02010609060101010101" pitchFamily="49" charset="-122"/>
                <a:ea typeface="黑体" panose="02010609060101010101" pitchFamily="49" charset="-122"/>
              </a:rPr>
              <a:t>”</a:t>
            </a:r>
            <a:r>
              <a:rPr lang="zh-CN" altLang="en-US" sz="4000" b="1">
                <a:solidFill>
                  <a:srgbClr val="1D41D5"/>
                </a:solidFill>
                <a:latin typeface="黑体" panose="02010609060101010101" pitchFamily="49" charset="-122"/>
                <a:ea typeface="黑体" panose="02010609060101010101" pitchFamily="49" charset="-122"/>
              </a:rPr>
              <a:t>模式</a:t>
            </a:r>
            <a:endParaRPr lang="zh-CN" altLang="en-US" sz="4000" b="1">
              <a:solidFill>
                <a:srgbClr val="1D41D5"/>
              </a:solidFill>
              <a:latin typeface="黑体" panose="02010609060101010101" pitchFamily="49" charset="-122"/>
              <a:ea typeface="黑体" panose="02010609060101010101" pitchFamily="49" charset="-122"/>
            </a:endParaRPr>
          </a:p>
        </p:txBody>
      </p:sp>
      <p:sp>
        <p:nvSpPr>
          <p:cNvPr id="62466" name="文本框 2"/>
          <p:cNvSpPr txBox="1"/>
          <p:nvPr/>
        </p:nvSpPr>
        <p:spPr>
          <a:xfrm>
            <a:off x="3352800" y="2543175"/>
            <a:ext cx="6221413" cy="3784600"/>
          </a:xfrm>
          <a:prstGeom prst="rect">
            <a:avLst/>
          </a:prstGeom>
          <a:noFill/>
          <a:ln w="9525" cap="flat" cmpd="sng">
            <a:solidFill>
              <a:srgbClr val="FF0000"/>
            </a:solidFill>
            <a:prstDash val="solid"/>
            <a:round/>
            <a:headEnd type="none" w="med" len="med"/>
            <a:tailEnd type="none" w="med" len="med"/>
          </a:ln>
        </p:spPr>
        <p:txBody>
          <a:bodyPr wrap="square" anchor="t">
            <a:spAutoFit/>
          </a:bodyPr>
          <a:p>
            <a:pPr>
              <a:lnSpc>
                <a:spcPct val="150000"/>
              </a:lnSpc>
            </a:pPr>
            <a:r>
              <a:rPr lang="zh-CN" altLang="en-US" sz="4000" b="1">
                <a:solidFill>
                  <a:srgbClr val="1D41D5"/>
                </a:solidFill>
                <a:latin typeface="黑体" panose="02010609060101010101" pitchFamily="49" charset="-122"/>
                <a:ea typeface="黑体" panose="02010609060101010101" pitchFamily="49" charset="-122"/>
              </a:rPr>
              <a:t>核心价值</a:t>
            </a:r>
            <a:r>
              <a:rPr lang="zh-CN" altLang="en-US" sz="4000" b="1">
                <a:solidFill>
                  <a:srgbClr val="FF0000"/>
                </a:solidFill>
                <a:latin typeface="黑体" panose="02010609060101010101" pitchFamily="49" charset="-122"/>
                <a:ea typeface="黑体" panose="02010609060101010101" pitchFamily="49" charset="-122"/>
              </a:rPr>
              <a:t>引领化、认同化</a:t>
            </a:r>
            <a:endParaRPr lang="zh-CN" altLang="en-US" sz="4000" b="1">
              <a:solidFill>
                <a:srgbClr val="FF0000"/>
              </a:solidFill>
              <a:latin typeface="黑体" panose="02010609060101010101" pitchFamily="49" charset="-122"/>
              <a:ea typeface="黑体" panose="02010609060101010101" pitchFamily="49" charset="-122"/>
            </a:endParaRPr>
          </a:p>
          <a:p>
            <a:pPr>
              <a:lnSpc>
                <a:spcPct val="150000"/>
              </a:lnSpc>
            </a:pPr>
            <a:r>
              <a:rPr lang="zh-CN" altLang="en-US" sz="4000" b="1">
                <a:solidFill>
                  <a:srgbClr val="1D41D5"/>
                </a:solidFill>
                <a:latin typeface="黑体" panose="02010609060101010101" pitchFamily="49" charset="-122"/>
                <a:ea typeface="黑体" panose="02010609060101010101" pitchFamily="49" charset="-122"/>
              </a:rPr>
              <a:t>必备知识</a:t>
            </a:r>
            <a:r>
              <a:rPr lang="zh-CN" altLang="en-US" sz="4000" b="1">
                <a:solidFill>
                  <a:srgbClr val="FF0000"/>
                </a:solidFill>
                <a:latin typeface="黑体" panose="02010609060101010101" pitchFamily="49" charset="-122"/>
                <a:ea typeface="黑体" panose="02010609060101010101" pitchFamily="49" charset="-122"/>
              </a:rPr>
              <a:t>结构化、体系化</a:t>
            </a:r>
            <a:endParaRPr lang="zh-CN" altLang="en-US" sz="4000" b="1">
              <a:solidFill>
                <a:srgbClr val="FF0000"/>
              </a:solidFill>
              <a:latin typeface="黑体" panose="02010609060101010101" pitchFamily="49" charset="-122"/>
              <a:ea typeface="黑体" panose="02010609060101010101" pitchFamily="49" charset="-122"/>
            </a:endParaRPr>
          </a:p>
          <a:p>
            <a:pPr>
              <a:lnSpc>
                <a:spcPct val="150000"/>
              </a:lnSpc>
            </a:pPr>
            <a:r>
              <a:rPr lang="zh-CN" altLang="en-US" sz="4000" b="1">
                <a:solidFill>
                  <a:srgbClr val="1D41D5"/>
                </a:solidFill>
                <a:latin typeface="黑体" panose="02010609060101010101" pitchFamily="49" charset="-122"/>
                <a:ea typeface="黑体" panose="02010609060101010101" pitchFamily="49" charset="-122"/>
              </a:rPr>
              <a:t>学科素养</a:t>
            </a:r>
            <a:r>
              <a:rPr lang="zh-CN" altLang="en-US" sz="4000" b="1">
                <a:solidFill>
                  <a:srgbClr val="FF0000"/>
                </a:solidFill>
                <a:latin typeface="黑体" panose="02010609060101010101" pitchFamily="49" charset="-122"/>
                <a:ea typeface="黑体" panose="02010609060101010101" pitchFamily="49" charset="-122"/>
              </a:rPr>
              <a:t>情境化、意义化</a:t>
            </a:r>
            <a:endParaRPr lang="zh-CN" altLang="en-US" sz="4000" b="1">
              <a:solidFill>
                <a:srgbClr val="FF0000"/>
              </a:solidFill>
              <a:latin typeface="黑体" panose="02010609060101010101" pitchFamily="49" charset="-122"/>
              <a:ea typeface="黑体" panose="02010609060101010101" pitchFamily="49" charset="-122"/>
            </a:endParaRPr>
          </a:p>
          <a:p>
            <a:pPr>
              <a:lnSpc>
                <a:spcPct val="150000"/>
              </a:lnSpc>
            </a:pPr>
            <a:r>
              <a:rPr lang="zh-CN" altLang="en-US" sz="4000" b="1">
                <a:solidFill>
                  <a:srgbClr val="1D41D5"/>
                </a:solidFill>
                <a:latin typeface="黑体" panose="02010609060101010101" pitchFamily="49" charset="-122"/>
                <a:ea typeface="黑体" panose="02010609060101010101" pitchFamily="49" charset="-122"/>
              </a:rPr>
              <a:t>关键能力</a:t>
            </a:r>
            <a:r>
              <a:rPr lang="zh-CN" altLang="en-US" sz="4000" b="1">
                <a:solidFill>
                  <a:srgbClr val="FF0000"/>
                </a:solidFill>
                <a:latin typeface="黑体" panose="02010609060101010101" pitchFamily="49" charset="-122"/>
                <a:ea typeface="黑体" panose="02010609060101010101" pitchFamily="49" charset="-122"/>
              </a:rPr>
              <a:t>测量化、试题化</a:t>
            </a:r>
            <a:endParaRPr lang="zh-CN" altLang="en-US" sz="4000" b="1">
              <a:solidFill>
                <a:srgbClr val="FF0000"/>
              </a:solidFill>
              <a:latin typeface="黑体" panose="02010609060101010101" pitchFamily="49" charset="-122"/>
              <a:ea typeface="黑体" panose="02010609060101010101" pitchFamily="49" charset="-122"/>
            </a:endParaRPr>
          </a:p>
        </p:txBody>
      </p:sp>
      <p:sp>
        <p:nvSpPr>
          <p:cNvPr id="58370" name="文本框 4"/>
          <p:cNvSpPr txBox="1"/>
          <p:nvPr/>
        </p:nvSpPr>
        <p:spPr>
          <a:xfrm>
            <a:off x="2861945" y="333375"/>
            <a:ext cx="7294880" cy="706755"/>
          </a:xfrm>
          <a:prstGeom prst="rect">
            <a:avLst/>
          </a:prstGeom>
          <a:noFill/>
          <a:ln w="9525">
            <a:noFill/>
          </a:ln>
        </p:spPr>
        <p:txBody>
          <a:bodyPr wrap="none" anchor="t">
            <a:spAutoFit/>
          </a:bodyPr>
          <a:p>
            <a:r>
              <a:rPr lang="zh-CN" altLang="en-US" sz="4000" b="1">
                <a:solidFill>
                  <a:srgbClr val="FF0000"/>
                </a:solidFill>
                <a:latin typeface="微软雅黑" panose="020B0503020204020204" pitchFamily="34" charset="-122"/>
                <a:ea typeface="微软雅黑" panose="020B0503020204020204" pitchFamily="34" charset="-122"/>
              </a:rPr>
              <a:t>四层四化高考复习备考模式创新</a:t>
            </a:r>
            <a:endParaRPr lang="zh-CN" altLang="en-US" sz="4000" b="1">
              <a:solidFill>
                <a:srgbClr val="FF0000"/>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ChangeArrowheads="1"/>
          </p:cNvSpPr>
          <p:nvPr/>
        </p:nvSpPr>
        <p:spPr bwMode="auto">
          <a:xfrm>
            <a:off x="523836" y="1715093"/>
            <a:ext cx="11190326" cy="3538220"/>
          </a:xfrm>
          <a:prstGeom prst="rect">
            <a:avLst/>
          </a:prstGeom>
          <a:noFill/>
          <a:ln w="9525">
            <a:solidFill>
              <a:srgbClr val="FF0000"/>
            </a:solidFill>
            <a:miter lim="800000"/>
          </a:ln>
          <a:effectLst/>
        </p:spPr>
        <p:txBody>
          <a:bodyPr vert="horz" wrap="square" lIns="91440" tIns="45720" rIns="91440" bIns="45720" numCol="1" anchor="ctr" anchorCtr="0" compatLnSpc="1">
            <a:spAutoFit/>
          </a:bodyPr>
          <a:lstStyle/>
          <a:p>
            <a:pPr marL="0" marR="0" lvl="0" indent="266700" defTabSz="914400" rtl="0" eaLnBrk="1" fontAlgn="base" latinLnBrk="0" hangingPunct="1">
              <a:lnSpc>
                <a:spcPct val="100000"/>
              </a:lnSpc>
              <a:spcBef>
                <a:spcPct val="0"/>
              </a:spcBef>
              <a:spcAft>
                <a:spcPct val="0"/>
              </a:spcAft>
              <a:buClrTx/>
              <a:buSzTx/>
              <a:buFontTx/>
              <a:buNone/>
            </a:pPr>
            <a:r>
              <a:rPr kumimoji="0" lang="zh-CN" altLang="zh-CN" sz="2800" b="1" i="0" u="none" strike="noStrike" cap="none" normalizeH="0" baseline="0" dirty="0" smtClean="0">
                <a:ln>
                  <a:noFill/>
                </a:ln>
                <a:solidFill>
                  <a:srgbClr val="000000"/>
                </a:solidFill>
                <a:effectLst/>
                <a:latin typeface="黑体" panose="02010609060101010101" pitchFamily="49" charset="-122"/>
                <a:ea typeface="黑体" panose="02010609060101010101" pitchFamily="49" charset="-122"/>
                <a:cs typeface="Times New Roman" panose="02020603050405020304" charset="0"/>
              </a:rPr>
              <a:t>“</a:t>
            </a:r>
            <a:r>
              <a:rPr kumimoji="0" lang="zh-CN" sz="2800" b="1" i="0" u="none" strike="noStrike" cap="none" normalizeH="0" baseline="0" dirty="0" smtClean="0">
                <a:ln>
                  <a:noFill/>
                </a:ln>
                <a:solidFill>
                  <a:srgbClr val="000000"/>
                </a:solidFill>
                <a:effectLst/>
                <a:latin typeface="黑体" panose="02010609060101010101" pitchFamily="49" charset="-122"/>
                <a:ea typeface="黑体" panose="02010609060101010101" pitchFamily="49" charset="-122"/>
                <a:cs typeface="Times New Roman" panose="02020603050405020304" charset="0"/>
              </a:rPr>
              <a:t>五四时期”，中国社会思想界先后发生了“三次论战”，即</a:t>
            </a:r>
            <a:r>
              <a:rPr kumimoji="0" lang="zh-CN" sz="28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早期马克思主义者分别与资产阶级改良主义者的“问题与主义”之争、与基尔特社会主义者的“社会主义论战”，以及与无政府主义者之间的论战。</a:t>
            </a:r>
            <a:r>
              <a:rPr kumimoji="0" lang="zh-CN" sz="2800" b="1" i="0" u="none" strike="noStrike" cap="none" normalizeH="0" baseline="0" dirty="0" smtClean="0">
                <a:ln>
                  <a:noFill/>
                </a:ln>
                <a:solidFill>
                  <a:srgbClr val="000000"/>
                </a:solidFill>
                <a:effectLst/>
                <a:latin typeface="黑体" panose="02010609060101010101" pitchFamily="49" charset="-122"/>
                <a:ea typeface="黑体" panose="02010609060101010101" pitchFamily="49" charset="-122"/>
                <a:cs typeface="Times New Roman" panose="02020603050405020304" charset="0"/>
              </a:rPr>
              <a:t>“三次论战”是马克思主义传入中国所遇到的第一次思想碰撞，是马克思主义的科学性和真理性在中国舞台上的首场展示，也是马克思主义在众多的社会思潮中最终脱颖而出的前奏曲。</a:t>
            </a:r>
            <a:endParaRPr kumimoji="0" lang="zh-CN" sz="28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a:p>
            <a:pPr marL="0" marR="0" lvl="0" indent="266700" defTabSz="914400" rtl="0" eaLnBrk="0" fontAlgn="base" latinLnBrk="0" hangingPunct="0">
              <a:lnSpc>
                <a:spcPct val="100000"/>
              </a:lnSpc>
              <a:spcBef>
                <a:spcPct val="0"/>
              </a:spcBef>
              <a:spcAft>
                <a:spcPct val="0"/>
              </a:spcAft>
              <a:buClrTx/>
              <a:buSzTx/>
              <a:buFontTx/>
              <a:buNone/>
            </a:pPr>
            <a:r>
              <a:rPr kumimoji="0" lang="zh-CN" altLang="zh-CN" sz="2800" b="1" i="0" u="none" strike="noStrike" cap="none" normalizeH="0" baseline="0" dirty="0" smtClean="0">
                <a:ln>
                  <a:noFill/>
                </a:ln>
                <a:solidFill>
                  <a:srgbClr val="000000"/>
                </a:solidFill>
                <a:effectLst/>
                <a:latin typeface="黑体" panose="02010609060101010101" pitchFamily="49" charset="-122"/>
                <a:ea typeface="黑体" panose="02010609060101010101" pitchFamily="49" charset="-122"/>
                <a:cs typeface="Times New Roman" panose="02020603050405020304" charset="0"/>
              </a:rPr>
              <a:t>——</a:t>
            </a:r>
            <a:r>
              <a:rPr kumimoji="0" lang="zh-CN" sz="2800" b="1" i="0" u="none" strike="noStrike" cap="none" normalizeH="0" baseline="0" dirty="0" smtClean="0">
                <a:ln>
                  <a:noFill/>
                </a:ln>
                <a:solidFill>
                  <a:srgbClr val="000000"/>
                </a:solidFill>
                <a:effectLst/>
                <a:latin typeface="黑体" panose="02010609060101010101" pitchFamily="49" charset="-122"/>
                <a:ea typeface="黑体" panose="02010609060101010101" pitchFamily="49" charset="-122"/>
                <a:cs typeface="Times New Roman" panose="02020603050405020304" charset="0"/>
              </a:rPr>
              <a:t>赵建华</a:t>
            </a:r>
            <a:r>
              <a:rPr kumimoji="0" lang="zh-CN" altLang="zh-CN" sz="2800" b="1" i="0" u="none" strike="noStrike" cap="none" normalizeH="0" baseline="0" dirty="0" smtClean="0">
                <a:ln>
                  <a:noFill/>
                </a:ln>
                <a:solidFill>
                  <a:srgbClr val="000000"/>
                </a:solidFill>
                <a:effectLst/>
                <a:latin typeface="黑体" panose="02010609060101010101" pitchFamily="49" charset="-122"/>
                <a:ea typeface="黑体" panose="02010609060101010101" pitchFamily="49" charset="-122"/>
                <a:cs typeface="Times New Roman" panose="02020603050405020304" charset="0"/>
              </a:rPr>
              <a:t>《</a:t>
            </a:r>
            <a:r>
              <a:rPr kumimoji="0" lang="zh-CN" sz="2800" b="1" i="0" u="none" strike="noStrike" cap="none" normalizeH="0" baseline="0" dirty="0" smtClean="0">
                <a:ln>
                  <a:noFill/>
                </a:ln>
                <a:solidFill>
                  <a:srgbClr val="000000"/>
                </a:solidFill>
                <a:effectLst/>
                <a:latin typeface="黑体" panose="02010609060101010101" pitchFamily="49" charset="-122"/>
                <a:ea typeface="黑体" panose="02010609060101010101" pitchFamily="49" charset="-122"/>
                <a:cs typeface="Times New Roman" panose="02020603050405020304" charset="0"/>
              </a:rPr>
              <a:t>启蒙下的抉择</a:t>
            </a:r>
            <a:r>
              <a:rPr kumimoji="0" lang="zh-CN" altLang="zh-CN" sz="2800" b="1" i="0" u="none" strike="noStrike" cap="none" normalizeH="0" baseline="0" dirty="0" smtClean="0">
                <a:ln>
                  <a:noFill/>
                </a:ln>
                <a:solidFill>
                  <a:srgbClr val="000000"/>
                </a:solidFill>
                <a:effectLst/>
                <a:latin typeface="黑体" panose="02010609060101010101" pitchFamily="49" charset="-122"/>
                <a:ea typeface="黑体" panose="02010609060101010101" pitchFamily="49" charset="-122"/>
                <a:cs typeface="Times New Roman" panose="02020603050405020304" charset="0"/>
              </a:rPr>
              <a:t>——</a:t>
            </a:r>
            <a:r>
              <a:rPr kumimoji="0" lang="zh-CN" sz="2800" b="1" i="0" u="none" strike="noStrike" cap="none" normalizeH="0" baseline="0" dirty="0" smtClean="0">
                <a:ln>
                  <a:noFill/>
                </a:ln>
                <a:solidFill>
                  <a:srgbClr val="000000"/>
                </a:solidFill>
                <a:effectLst/>
                <a:latin typeface="黑体" panose="02010609060101010101" pitchFamily="49" charset="-122"/>
                <a:ea typeface="黑体" panose="02010609060101010101" pitchFamily="49" charset="-122"/>
                <a:cs typeface="Times New Roman" panose="02020603050405020304" charset="0"/>
              </a:rPr>
              <a:t>试论五四时期“三次论战”的历史意义</a:t>
            </a:r>
            <a:r>
              <a:rPr kumimoji="0" lang="zh-CN" altLang="zh-CN" sz="2800" b="1" i="0" u="none" strike="noStrike" cap="none" normalizeH="0" baseline="0" dirty="0" smtClean="0">
                <a:ln>
                  <a:noFill/>
                </a:ln>
                <a:solidFill>
                  <a:srgbClr val="000000"/>
                </a:solidFill>
                <a:effectLst/>
                <a:latin typeface="黑体" panose="02010609060101010101" pitchFamily="49" charset="-122"/>
                <a:ea typeface="黑体" panose="02010609060101010101" pitchFamily="49" charset="-122"/>
                <a:cs typeface="Times New Roman" panose="02020603050405020304" charset="0"/>
              </a:rPr>
              <a:t>》</a:t>
            </a:r>
            <a:endParaRPr kumimoji="0" lang="zh-CN" altLang="zh-CN" sz="28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5" name="矩形 4"/>
          <p:cNvSpPr/>
          <p:nvPr/>
        </p:nvSpPr>
        <p:spPr>
          <a:xfrm>
            <a:off x="2029617" y="629647"/>
            <a:ext cx="8348980" cy="583565"/>
          </a:xfrm>
          <a:prstGeom prst="rect">
            <a:avLst/>
          </a:prstGeom>
        </p:spPr>
        <p:txBody>
          <a:bodyPr wrap="none">
            <a:spAutoFit/>
          </a:bodyPr>
          <a:lstStyle/>
          <a:p>
            <a:r>
              <a:rPr lang="zh-CN" altLang="zh-CN" sz="3200" b="1" dirty="0" smtClean="0">
                <a:solidFill>
                  <a:srgbClr val="0000CC"/>
                </a:solidFill>
                <a:latin typeface="黑体" panose="02010609060101010101" pitchFamily="49" charset="-122"/>
                <a:ea typeface="黑体" panose="02010609060101010101" pitchFamily="49" charset="-122"/>
                <a:cs typeface="Times New Roman" panose="02020603050405020304" charset="0"/>
              </a:rPr>
              <a:t>“五四时期</a:t>
            </a:r>
            <a:r>
              <a:rPr lang="zh-CN" altLang="zh-CN" sz="3200" b="1" dirty="0" smtClean="0">
                <a:solidFill>
                  <a:srgbClr val="0000CC"/>
                </a:solidFill>
                <a:latin typeface="黑体" panose="02010609060101010101" pitchFamily="49" charset="-122"/>
                <a:ea typeface="黑体" panose="02010609060101010101" pitchFamily="49" charset="-122"/>
                <a:cs typeface="Times New Roman" panose="02020603050405020304" charset="0"/>
              </a:rPr>
              <a:t>”中</a:t>
            </a:r>
            <a:r>
              <a:rPr lang="zh-CN" altLang="zh-CN" sz="3200" b="1" dirty="0" smtClean="0">
                <a:solidFill>
                  <a:srgbClr val="0000CC"/>
                </a:solidFill>
                <a:latin typeface="黑体" panose="02010609060101010101" pitchFamily="49" charset="-122"/>
                <a:ea typeface="黑体" panose="02010609060101010101" pitchFamily="49" charset="-122"/>
                <a:cs typeface="Times New Roman" panose="02020603050405020304" charset="0"/>
              </a:rPr>
              <a:t>国社会思想</a:t>
            </a:r>
            <a:r>
              <a:rPr lang="zh-CN" altLang="zh-CN" sz="3200" b="1" dirty="0" smtClean="0">
                <a:solidFill>
                  <a:srgbClr val="0000CC"/>
                </a:solidFill>
                <a:latin typeface="黑体" panose="02010609060101010101" pitchFamily="49" charset="-122"/>
                <a:ea typeface="黑体" panose="02010609060101010101" pitchFamily="49" charset="-122"/>
                <a:cs typeface="Times New Roman" panose="02020603050405020304" charset="0"/>
              </a:rPr>
              <a:t>界</a:t>
            </a:r>
            <a:r>
              <a:rPr lang="zh-CN" altLang="en-US" sz="3200" b="1" dirty="0" smtClean="0">
                <a:solidFill>
                  <a:srgbClr val="0000CC"/>
                </a:solidFill>
                <a:latin typeface="黑体" panose="02010609060101010101" pitchFamily="49" charset="-122"/>
                <a:ea typeface="黑体" panose="02010609060101010101" pitchFamily="49" charset="-122"/>
                <a:cs typeface="Times New Roman" panose="02020603050405020304" charset="0"/>
              </a:rPr>
              <a:t>的</a:t>
            </a:r>
            <a:r>
              <a:rPr lang="zh-CN" altLang="zh-CN" sz="3200" b="1" dirty="0" smtClean="0">
                <a:solidFill>
                  <a:srgbClr val="0000CC"/>
                </a:solidFill>
                <a:latin typeface="黑体" panose="02010609060101010101" pitchFamily="49" charset="-122"/>
                <a:ea typeface="黑体" panose="02010609060101010101" pitchFamily="49" charset="-122"/>
                <a:cs typeface="Times New Roman" panose="02020603050405020304" charset="0"/>
              </a:rPr>
              <a:t>“</a:t>
            </a:r>
            <a:r>
              <a:rPr lang="zh-CN" altLang="zh-CN" sz="3200" b="1" dirty="0" smtClean="0">
                <a:solidFill>
                  <a:srgbClr val="0000CC"/>
                </a:solidFill>
                <a:latin typeface="黑体" panose="02010609060101010101" pitchFamily="49" charset="-122"/>
                <a:ea typeface="黑体" panose="02010609060101010101" pitchFamily="49" charset="-122"/>
                <a:cs typeface="Times New Roman" panose="02020603050405020304" charset="0"/>
              </a:rPr>
              <a:t>三次论战”</a:t>
            </a:r>
            <a:endParaRPr lang="zh-CN" altLang="en-US" sz="3200" dirty="0">
              <a:solidFill>
                <a:srgbClr val="0000CC"/>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8" name="文本框 5"/>
          <p:cNvSpPr txBox="1"/>
          <p:nvPr/>
        </p:nvSpPr>
        <p:spPr>
          <a:xfrm>
            <a:off x="4253548" y="293053"/>
            <a:ext cx="4115435" cy="521970"/>
          </a:xfrm>
          <a:prstGeom prst="rect">
            <a:avLst/>
          </a:prstGeom>
          <a:noFill/>
          <a:ln w="9525">
            <a:noFill/>
          </a:ln>
        </p:spPr>
        <p:txBody>
          <a:bodyPr wrap="none">
            <a:spAutoFit/>
          </a:bodyPr>
          <a:lstStyle>
            <a:lvl1pPr marL="228600" indent="-228600" algn="l" rtl="0" eaLnBrk="0" fontAlgn="base" hangingPunct="0">
              <a:lnSpc>
                <a:spcPct val="130000"/>
              </a:lnSpc>
              <a:spcBef>
                <a:spcPct val="0"/>
              </a:spcBef>
              <a:spcAft>
                <a:spcPts val="1000"/>
              </a:spcAft>
              <a:buFont typeface="Arial" panose="020B0604020202020204" pitchFamily="34" charset="0"/>
              <a:buChar char="•"/>
              <a:defRPr sz="1600" kern="1200">
                <a:solidFill>
                  <a:srgbClr val="595959"/>
                </a:solidFill>
                <a:latin typeface="Arial" panose="020B0604020202020204" pitchFamily="34" charset="0"/>
                <a:ea typeface="微软雅黑" panose="020B0503020204020204" pitchFamily="34" charset="-122"/>
                <a:cs typeface="+mn-cs"/>
              </a:defRPr>
            </a:lvl1pPr>
            <a:lvl2pPr marL="6858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5pPr>
          </a:lstStyle>
          <a:p>
            <a:pPr marL="0" lvl="0" indent="0" eaLnBrk="1" hangingPunct="1">
              <a:lnSpc>
                <a:spcPct val="100000"/>
              </a:lnSpc>
              <a:spcAft>
                <a:spcPct val="0"/>
              </a:spcAft>
              <a:buFontTx/>
              <a:buNone/>
            </a:pPr>
            <a:r>
              <a:rPr lang="zh-CN" altLang="en-US" sz="2800" b="1" dirty="0">
                <a:solidFill>
                  <a:srgbClr val="FF0000"/>
                </a:solidFill>
                <a:latin typeface="黑体" panose="02010609060101010101" pitchFamily="49" charset="-122"/>
                <a:ea typeface="黑体" panose="02010609060101010101" pitchFamily="49" charset="-122"/>
                <a:sym typeface="+mn-ea"/>
              </a:rPr>
              <a:t>核心价值引领化、认同化</a:t>
            </a:r>
            <a:endParaRPr lang="zh-CN" altLang="en-US" sz="2800" b="1" dirty="0">
              <a:solidFill>
                <a:srgbClr val="FF0000"/>
              </a:solidFill>
              <a:latin typeface="黑体" panose="02010609060101010101" pitchFamily="49" charset="-122"/>
              <a:ea typeface="黑体" panose="02010609060101010101" pitchFamily="49" charset="-122"/>
              <a:sym typeface="+mn-ea"/>
            </a:endParaRPr>
          </a:p>
        </p:txBody>
      </p:sp>
      <p:sp>
        <p:nvSpPr>
          <p:cNvPr id="77829" name="Rectangle 1"/>
          <p:cNvSpPr/>
          <p:nvPr/>
        </p:nvSpPr>
        <p:spPr>
          <a:xfrm>
            <a:off x="276225" y="2754948"/>
            <a:ext cx="11639550" cy="2676525"/>
          </a:xfrm>
          <a:prstGeom prst="rect">
            <a:avLst/>
          </a:prstGeom>
          <a:noFill/>
          <a:ln w="9525">
            <a:noFill/>
          </a:ln>
        </p:spPr>
        <p:txBody>
          <a:bodyPr anchor="ctr">
            <a:spAutoFit/>
          </a:bodyPr>
          <a:lstStyle>
            <a:lvl1pPr marL="228600" indent="-228600" algn="l" rtl="0" eaLnBrk="0" fontAlgn="base" hangingPunct="0">
              <a:lnSpc>
                <a:spcPct val="130000"/>
              </a:lnSpc>
              <a:spcBef>
                <a:spcPct val="0"/>
              </a:spcBef>
              <a:spcAft>
                <a:spcPts val="1000"/>
              </a:spcAft>
              <a:buFont typeface="Arial" panose="020B0604020202020204" pitchFamily="34" charset="0"/>
              <a:buChar char="•"/>
              <a:defRPr sz="1600" kern="1200">
                <a:solidFill>
                  <a:srgbClr val="595959"/>
                </a:solidFill>
                <a:latin typeface="Arial" panose="020B0604020202020204" pitchFamily="34" charset="0"/>
                <a:ea typeface="微软雅黑" panose="020B0503020204020204" pitchFamily="34" charset="-122"/>
                <a:cs typeface="+mn-cs"/>
              </a:defRPr>
            </a:lvl1pPr>
            <a:lvl2pPr marL="6858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5pPr>
          </a:lstStyle>
          <a:p>
            <a:pPr marL="0" lvl="0" indent="266700">
              <a:lnSpc>
                <a:spcPct val="100000"/>
              </a:lnSpc>
              <a:spcAft>
                <a:spcPct val="0"/>
              </a:spcAft>
              <a:buFontTx/>
              <a:buNone/>
            </a:pPr>
            <a:r>
              <a:rPr lang="zh-CN" altLang="en-US" sz="2800" b="1" dirty="0">
                <a:solidFill>
                  <a:schemeClr val="tx1"/>
                </a:solidFill>
                <a:latin typeface="微软雅黑" panose="020B0503020204020204" pitchFamily="34" charset="-122"/>
                <a:cs typeface="Times New Roman" panose="02020603050405020304" charset="0"/>
              </a:rPr>
              <a:t>（一）课程标准</a:t>
            </a:r>
            <a:endParaRPr lang="en-US" altLang="zh-CN" sz="2800" b="1" dirty="0">
              <a:solidFill>
                <a:schemeClr val="tx1"/>
              </a:solidFill>
              <a:latin typeface="微软雅黑" panose="020B0503020204020204" pitchFamily="34" charset="-122"/>
              <a:cs typeface="Times New Roman" panose="02020603050405020304" charset="0"/>
            </a:endParaRPr>
          </a:p>
          <a:p>
            <a:pPr marL="0" lvl="0" indent="266700">
              <a:lnSpc>
                <a:spcPct val="100000"/>
              </a:lnSpc>
              <a:spcAft>
                <a:spcPct val="0"/>
              </a:spcAft>
              <a:buFontTx/>
              <a:buNone/>
            </a:pPr>
            <a:r>
              <a:rPr lang="zh-CN" altLang="zh-CN" sz="2800" b="1" dirty="0">
                <a:solidFill>
                  <a:schemeClr val="tx1"/>
                </a:solidFill>
                <a:latin typeface="微软雅黑" panose="020B0503020204020204" pitchFamily="34" charset="-122"/>
                <a:cs typeface="Times New Roman" panose="02020603050405020304" charset="0"/>
              </a:rPr>
              <a:t>通过了解冷战结束后世界多极化、经济全球化、社会信息化、文化多样化的发展特点，以及出现的全球性问题，认识人类社会面临的机遇与挑战，理解</a:t>
            </a:r>
            <a:r>
              <a:rPr lang="zh-CN" altLang="zh-CN" sz="2800" b="1" dirty="0">
                <a:solidFill>
                  <a:srgbClr val="FF0000"/>
                </a:solidFill>
                <a:latin typeface="微软雅黑" panose="020B0503020204020204" pitchFamily="34" charset="-122"/>
                <a:cs typeface="Times New Roman" panose="02020603050405020304" charset="0"/>
              </a:rPr>
              <a:t>和平、发展、合作、共赢</a:t>
            </a:r>
            <a:r>
              <a:rPr lang="zh-CN" altLang="zh-CN" sz="2800" b="1" dirty="0">
                <a:solidFill>
                  <a:schemeClr val="tx1"/>
                </a:solidFill>
                <a:latin typeface="微软雅黑" panose="020B0503020204020204" pitchFamily="34" charset="-122"/>
                <a:cs typeface="Times New Roman" panose="02020603050405020304" charset="0"/>
              </a:rPr>
              <a:t>成为时代潮流；牢固</a:t>
            </a:r>
            <a:r>
              <a:rPr lang="zh-CN" altLang="zh-CN" sz="2800" b="1" dirty="0">
                <a:solidFill>
                  <a:srgbClr val="FF0000"/>
                </a:solidFill>
                <a:latin typeface="微软雅黑" panose="020B0503020204020204" pitchFamily="34" charset="-122"/>
                <a:cs typeface="Times New Roman" panose="02020603050405020304" charset="0"/>
              </a:rPr>
              <a:t>树立构建人类命运共同体意识</a:t>
            </a:r>
            <a:r>
              <a:rPr lang="zh-CN" altLang="zh-CN" sz="2800" b="1" dirty="0">
                <a:solidFill>
                  <a:schemeClr val="tx1"/>
                </a:solidFill>
                <a:latin typeface="微软雅黑" panose="020B0503020204020204" pitchFamily="34" charset="-122"/>
                <a:cs typeface="Times New Roman" panose="02020603050405020304" charset="0"/>
              </a:rPr>
              <a:t>，共同担当，同舟共济，共促全球的和平与发展。</a:t>
            </a:r>
            <a:endParaRPr lang="en-US" altLang="zh-CN" sz="2800" b="1" dirty="0">
              <a:solidFill>
                <a:schemeClr val="tx1"/>
              </a:solidFill>
              <a:latin typeface="微软雅黑" panose="020B0503020204020204" pitchFamily="34" charset="-122"/>
              <a:cs typeface="Times New Roman" panose="02020603050405020304" charset="0"/>
            </a:endParaRPr>
          </a:p>
          <a:p>
            <a:pPr marL="0" lvl="0" indent="266700" eaLnBrk="1" hangingPunct="1">
              <a:lnSpc>
                <a:spcPct val="100000"/>
              </a:lnSpc>
              <a:spcAft>
                <a:spcPct val="0"/>
              </a:spcAft>
              <a:buFontTx/>
              <a:buNone/>
            </a:pPr>
            <a:r>
              <a:rPr lang="en-US" altLang="zh-CN" sz="2800" b="1" dirty="0">
                <a:solidFill>
                  <a:schemeClr val="tx1"/>
                </a:solidFill>
                <a:latin typeface="微软雅黑" panose="020B0503020204020204" pitchFamily="34" charset="-122"/>
                <a:ea typeface="Times New Roman" panose="02020603050405020304" charset="0"/>
              </a:rPr>
              <a:t>—</a:t>
            </a:r>
            <a:r>
              <a:rPr lang="en-US" altLang="zh-CN" sz="2800" b="1" dirty="0">
                <a:solidFill>
                  <a:schemeClr val="tx1"/>
                </a:solidFill>
                <a:latin typeface="微软雅黑" panose="020B0503020204020204" pitchFamily="34" charset="-122"/>
                <a:ea typeface="Times New Roman" panose="02020603050405020304" charset="0"/>
              </a:rPr>
              <a:t>—</a:t>
            </a:r>
            <a:r>
              <a:rPr lang="en-US" altLang="zh-CN" sz="2800" b="1" dirty="0">
                <a:solidFill>
                  <a:schemeClr val="tx1"/>
                </a:solidFill>
                <a:latin typeface="微软雅黑" panose="020B0503020204020204" pitchFamily="34" charset="-122"/>
                <a:cs typeface="Times New Roman" panose="02020603050405020304" charset="0"/>
              </a:rPr>
              <a:t>《</a:t>
            </a:r>
            <a:r>
              <a:rPr lang="zh-CN" altLang="en-US" sz="2800" b="1" dirty="0">
                <a:solidFill>
                  <a:schemeClr val="tx1"/>
                </a:solidFill>
                <a:latin typeface="微软雅黑" panose="020B0503020204020204" pitchFamily="34" charset="-122"/>
              </a:rPr>
              <a:t>普通高中历史课程标准</a:t>
            </a:r>
            <a:r>
              <a:rPr lang="en-US" altLang="zh-CN" sz="2800" b="1" dirty="0">
                <a:solidFill>
                  <a:schemeClr val="tx1"/>
                </a:solidFill>
                <a:latin typeface="微软雅黑" panose="020B0503020204020204" pitchFamily="34" charset="-122"/>
              </a:rPr>
              <a:t>》</a:t>
            </a:r>
            <a:r>
              <a:rPr lang="zh-CN" altLang="en-US" sz="2800" b="1" dirty="0">
                <a:solidFill>
                  <a:schemeClr val="tx1"/>
                </a:solidFill>
                <a:latin typeface="微软雅黑" panose="020B0503020204020204" pitchFamily="34" charset="-122"/>
              </a:rPr>
              <a:t>（</a:t>
            </a:r>
            <a:r>
              <a:rPr lang="en-US" altLang="zh-CN" sz="2800" b="1" dirty="0">
                <a:solidFill>
                  <a:schemeClr val="tx1"/>
                </a:solidFill>
                <a:latin typeface="微软雅黑" panose="020B0503020204020204" pitchFamily="34" charset="-122"/>
              </a:rPr>
              <a:t>2017</a:t>
            </a:r>
            <a:r>
              <a:rPr lang="zh-CN" altLang="en-US" sz="2800" b="1" dirty="0">
                <a:solidFill>
                  <a:schemeClr val="tx1"/>
                </a:solidFill>
                <a:latin typeface="微软雅黑" panose="020B0503020204020204" pitchFamily="34" charset="-122"/>
              </a:rPr>
              <a:t>年版）</a:t>
            </a:r>
            <a:endParaRPr lang="zh-CN" altLang="zh-CN" sz="2800" b="1" dirty="0">
              <a:solidFill>
                <a:schemeClr val="tx1"/>
              </a:solidFill>
              <a:latin typeface="微软雅黑" panose="020B0503020204020204" pitchFamily="34" charset="-122"/>
              <a:ea typeface="宋体" panose="02010600030101010101" pitchFamily="2" charset="-122"/>
            </a:endParaRPr>
          </a:p>
        </p:txBody>
      </p:sp>
      <p:sp>
        <p:nvSpPr>
          <p:cNvPr id="74754" name="矩形 3"/>
          <p:cNvSpPr/>
          <p:nvPr/>
        </p:nvSpPr>
        <p:spPr>
          <a:xfrm>
            <a:off x="1363345" y="1341755"/>
            <a:ext cx="9896475" cy="521970"/>
          </a:xfrm>
          <a:prstGeom prst="rect">
            <a:avLst/>
          </a:prstGeom>
          <a:noFill/>
          <a:ln w="9525">
            <a:noFill/>
          </a:ln>
        </p:spPr>
        <p:txBody>
          <a:bodyPr wrap="square">
            <a:spAutoFit/>
          </a:bodyPr>
          <a:lstStyle>
            <a:lvl1pPr marL="228600" indent="-228600" algn="l" rtl="0" eaLnBrk="0" fontAlgn="base" hangingPunct="0">
              <a:lnSpc>
                <a:spcPct val="130000"/>
              </a:lnSpc>
              <a:spcBef>
                <a:spcPct val="0"/>
              </a:spcBef>
              <a:spcAft>
                <a:spcPts val="1000"/>
              </a:spcAft>
              <a:buFont typeface="Arial" panose="020B0604020202020204" pitchFamily="34" charset="0"/>
              <a:buChar char="•"/>
              <a:defRPr sz="1600" kern="1200">
                <a:solidFill>
                  <a:srgbClr val="595959"/>
                </a:solidFill>
                <a:latin typeface="Arial" panose="020B0604020202020204" pitchFamily="34" charset="0"/>
                <a:ea typeface="微软雅黑" panose="020B0503020204020204" pitchFamily="34" charset="-122"/>
                <a:cs typeface="+mn-cs"/>
              </a:defRPr>
            </a:lvl1pPr>
            <a:lvl2pPr marL="6858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5pPr>
          </a:lstStyle>
          <a:p>
            <a:pPr marL="0" lvl="0" indent="0" algn="ctr" eaLnBrk="1" hangingPunct="1">
              <a:lnSpc>
                <a:spcPct val="100000"/>
              </a:lnSpc>
              <a:spcAft>
                <a:spcPct val="0"/>
              </a:spcAft>
              <a:buFontTx/>
              <a:buNone/>
            </a:pPr>
            <a:r>
              <a:rPr lang="zh-CN" altLang="en-US" sz="2800" b="1" dirty="0">
                <a:solidFill>
                  <a:srgbClr val="1D41D5"/>
                </a:solidFill>
                <a:latin typeface="微软雅黑" panose="020B0503020204020204" pitchFamily="34" charset="-122"/>
                <a:cs typeface="微软雅黑" panose="020B0503020204020204" pitchFamily="34" charset="-122"/>
                <a:sym typeface="微软雅黑" panose="020B0503020204020204" pitchFamily="34" charset="-122"/>
              </a:rPr>
              <a:t>专题：</a:t>
            </a:r>
            <a:r>
              <a:rPr lang="zh-CN" altLang="en-US" sz="2800" b="1" dirty="0">
                <a:solidFill>
                  <a:srgbClr val="FF0000"/>
                </a:solidFill>
                <a:latin typeface="微软雅黑" panose="020B0503020204020204" pitchFamily="34" charset="-122"/>
                <a:cs typeface="微软雅黑" panose="020B0503020204020204" pitchFamily="34" charset="-122"/>
                <a:sym typeface="微软雅黑" panose="020B0503020204020204" pitchFamily="34" charset="-122"/>
              </a:rPr>
              <a:t>全球时代</a:t>
            </a:r>
            <a:r>
              <a:rPr lang="en-US" altLang="zh-CN" sz="2800" b="1" dirty="0">
                <a:solidFill>
                  <a:srgbClr val="1D41D5"/>
                </a:solidFill>
                <a:latin typeface="微软雅黑" panose="020B0503020204020204" pitchFamily="34" charset="-122"/>
                <a:cs typeface="微软雅黑" panose="020B0503020204020204" pitchFamily="34" charset="-122"/>
                <a:sym typeface="微软雅黑" panose="020B0503020204020204" pitchFamily="34" charset="-122"/>
              </a:rPr>
              <a:t>——</a:t>
            </a:r>
            <a:r>
              <a:rPr lang="zh-CN" altLang="zh-CN" sz="2800" b="1" dirty="0">
                <a:solidFill>
                  <a:srgbClr val="1D41D5"/>
                </a:solidFill>
                <a:latin typeface="微软雅黑" panose="020B0503020204020204" pitchFamily="34" charset="-122"/>
                <a:cs typeface="微软雅黑" panose="020B0503020204020204" pitchFamily="34" charset="-122"/>
                <a:sym typeface="微软雅黑" panose="020B0503020204020204" pitchFamily="34" charset="-122"/>
              </a:rPr>
              <a:t>经济全球化</a:t>
            </a:r>
            <a:r>
              <a:rPr lang="zh-CN" altLang="en-US" sz="2800" b="1" dirty="0">
                <a:solidFill>
                  <a:srgbClr val="1D41D5"/>
                </a:solidFill>
                <a:latin typeface="微软雅黑" panose="020B0503020204020204" pitchFamily="34" charset="-122"/>
                <a:cs typeface="微软雅黑" panose="020B0503020204020204" pitchFamily="34" charset="-122"/>
                <a:sym typeface="微软雅黑" panose="020B0503020204020204" pitchFamily="34" charset="-122"/>
              </a:rPr>
              <a:t>的发展与危机</a:t>
            </a:r>
            <a:endParaRPr lang="zh-CN" altLang="en-US" sz="2800" b="1" dirty="0">
              <a:solidFill>
                <a:srgbClr val="1D41D5"/>
              </a:solidFill>
              <a:latin typeface="微软雅黑" panose="020B0503020204020204" pitchFamily="34" charset="-122"/>
              <a:cs typeface="微软雅黑" panose="020B0503020204020204" pitchFamily="34" charset="-122"/>
              <a:sym typeface="微软雅黑" panose="020B0503020204020204" pitchFamily="34" charset="-122"/>
            </a:endParaRPr>
          </a:p>
        </p:txBody>
      </p:sp>
    </p:spTree>
    <p:custDataLst>
      <p:tags r:id="rId1"/>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853" name="Rectangle 1"/>
          <p:cNvSpPr/>
          <p:nvPr/>
        </p:nvSpPr>
        <p:spPr>
          <a:xfrm>
            <a:off x="225425" y="3188018"/>
            <a:ext cx="7100888" cy="2246312"/>
          </a:xfrm>
          <a:prstGeom prst="rect">
            <a:avLst/>
          </a:prstGeom>
          <a:noFill/>
          <a:ln w="9525">
            <a:noFill/>
          </a:ln>
        </p:spPr>
        <p:txBody>
          <a:bodyPr anchor="ctr">
            <a:spAutoFit/>
          </a:bodyPr>
          <a:lstStyle>
            <a:lvl1pPr marL="228600" indent="-228600" algn="l" rtl="0" eaLnBrk="0" fontAlgn="base" hangingPunct="0">
              <a:lnSpc>
                <a:spcPct val="130000"/>
              </a:lnSpc>
              <a:spcBef>
                <a:spcPct val="0"/>
              </a:spcBef>
              <a:spcAft>
                <a:spcPts val="1000"/>
              </a:spcAft>
              <a:buFont typeface="Arial" panose="020B0604020202020204" pitchFamily="34" charset="0"/>
              <a:buChar char="•"/>
              <a:defRPr sz="1600" kern="1200">
                <a:solidFill>
                  <a:srgbClr val="595959"/>
                </a:solidFill>
                <a:latin typeface="Arial" panose="020B0604020202020204" pitchFamily="34" charset="0"/>
                <a:ea typeface="微软雅黑" panose="020B0503020204020204" pitchFamily="34" charset="-122"/>
                <a:cs typeface="+mn-cs"/>
              </a:defRPr>
            </a:lvl1pPr>
            <a:lvl2pPr marL="6858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5pPr>
          </a:lstStyle>
          <a:p>
            <a:pPr marL="0" lvl="0" indent="265430" eaLnBrk="1" hangingPunct="1">
              <a:lnSpc>
                <a:spcPct val="100000"/>
              </a:lnSpc>
              <a:spcAft>
                <a:spcPct val="0"/>
              </a:spcAft>
              <a:buFontTx/>
              <a:buNone/>
            </a:pPr>
            <a:r>
              <a:rPr lang="zh-CN" altLang="zh-CN" sz="2800" b="1" dirty="0">
                <a:solidFill>
                  <a:schemeClr val="tx1"/>
                </a:solidFill>
                <a:latin typeface="黑体" panose="02010609060101010101" pitchFamily="49" charset="-122"/>
                <a:ea typeface="黑体" panose="02010609060101010101" pitchFamily="49" charset="-122"/>
              </a:rPr>
              <a:t>这个世界，各国相互联系、相互依存的程度空前加深，人类生活在同一个地球村里，生活在历史和现实交汇的同一个时空里，越来越成为你中有我、我中有你的命运共同体。</a:t>
            </a:r>
            <a:endParaRPr lang="en-US" altLang="zh-CN" sz="2800" b="1" dirty="0">
              <a:solidFill>
                <a:schemeClr val="tx1"/>
              </a:solidFill>
              <a:latin typeface="黑体" panose="02010609060101010101" pitchFamily="49" charset="-122"/>
              <a:ea typeface="黑体" panose="02010609060101010101" pitchFamily="49" charset="-122"/>
            </a:endParaRPr>
          </a:p>
          <a:p>
            <a:pPr marL="0" lvl="0" indent="265430" eaLnBrk="1" hangingPunct="1">
              <a:lnSpc>
                <a:spcPct val="100000"/>
              </a:lnSpc>
              <a:spcAft>
                <a:spcPct val="0"/>
              </a:spcAft>
              <a:buFontTx/>
              <a:buNone/>
            </a:pPr>
            <a:r>
              <a:rPr lang="en-US" altLang="zh-CN" sz="2800" b="1" dirty="0">
                <a:solidFill>
                  <a:schemeClr val="tx1"/>
                </a:solidFill>
                <a:latin typeface="黑体" panose="02010609060101010101" pitchFamily="49" charset="-122"/>
                <a:ea typeface="黑体" panose="02010609060101010101" pitchFamily="49" charset="-122"/>
              </a:rPr>
              <a:t>                       ——</a:t>
            </a:r>
            <a:r>
              <a:rPr lang="zh-CN" altLang="en-US" sz="2800" b="1" dirty="0">
                <a:solidFill>
                  <a:schemeClr val="tx1"/>
                </a:solidFill>
                <a:latin typeface="黑体" panose="02010609060101010101" pitchFamily="49" charset="-122"/>
                <a:ea typeface="黑体" panose="02010609060101010101" pitchFamily="49" charset="-122"/>
              </a:rPr>
              <a:t>习近平</a:t>
            </a:r>
            <a:endParaRPr lang="zh-CN" altLang="en-US" sz="2800" b="1" dirty="0">
              <a:solidFill>
                <a:schemeClr val="tx1"/>
              </a:solidFill>
              <a:latin typeface="黑体" panose="02010609060101010101" pitchFamily="49" charset="-122"/>
              <a:ea typeface="黑体" panose="02010609060101010101" pitchFamily="49" charset="-122"/>
            </a:endParaRPr>
          </a:p>
        </p:txBody>
      </p:sp>
      <p:sp>
        <p:nvSpPr>
          <p:cNvPr id="78854" name="图片 17" descr="http://upload.cbg.cn/2018/0225/1519568565965.jpg"/>
          <p:cNvSpPr/>
          <p:nvPr/>
        </p:nvSpPr>
        <p:spPr>
          <a:xfrm>
            <a:off x="4525963" y="3292793"/>
            <a:ext cx="3849687" cy="1857375"/>
          </a:xfrm>
          <a:prstGeom prst="rect">
            <a:avLst/>
          </a:prstGeom>
          <a:noFill/>
          <a:ln w="9525">
            <a:noFill/>
          </a:ln>
        </p:spPr>
        <p:txBody>
          <a:bodyPr/>
          <a:lstStyle>
            <a:lvl1pPr marL="228600" indent="-228600" algn="l" rtl="0" eaLnBrk="0" fontAlgn="base" hangingPunct="0">
              <a:lnSpc>
                <a:spcPct val="130000"/>
              </a:lnSpc>
              <a:spcBef>
                <a:spcPct val="0"/>
              </a:spcBef>
              <a:spcAft>
                <a:spcPts val="1000"/>
              </a:spcAft>
              <a:buFont typeface="Arial" panose="020B0604020202020204" pitchFamily="34" charset="0"/>
              <a:buChar char="•"/>
              <a:defRPr sz="1600" kern="1200">
                <a:solidFill>
                  <a:srgbClr val="595959"/>
                </a:solidFill>
                <a:latin typeface="Arial" panose="020B0604020202020204" pitchFamily="34" charset="0"/>
                <a:ea typeface="微软雅黑" panose="020B0503020204020204" pitchFamily="34" charset="-122"/>
                <a:cs typeface="+mn-cs"/>
              </a:defRPr>
            </a:lvl1pPr>
            <a:lvl2pPr marL="6858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5pPr>
          </a:lstStyle>
          <a:p>
            <a:pPr marL="0" lvl="0" indent="0" eaLnBrk="1" hangingPunct="1">
              <a:lnSpc>
                <a:spcPct val="100000"/>
              </a:lnSpc>
              <a:spcAft>
                <a:spcPct val="0"/>
              </a:spcAft>
              <a:buFontTx/>
              <a:buNone/>
            </a:pPr>
            <a:endParaRPr lang="zh-CN" altLang="en-US" sz="1800" dirty="0">
              <a:solidFill>
                <a:schemeClr val="tx1"/>
              </a:solidFill>
            </a:endParaRPr>
          </a:p>
        </p:txBody>
      </p:sp>
      <p:sp>
        <p:nvSpPr>
          <p:cNvPr id="78855" name="图片 17" descr="http://upload.cbg.cn/2018/0225/1519568565965.jpg"/>
          <p:cNvSpPr/>
          <p:nvPr/>
        </p:nvSpPr>
        <p:spPr>
          <a:xfrm>
            <a:off x="4659313" y="3419793"/>
            <a:ext cx="3851275" cy="1857375"/>
          </a:xfrm>
          <a:prstGeom prst="rect">
            <a:avLst/>
          </a:prstGeom>
          <a:noFill/>
          <a:ln w="9525">
            <a:noFill/>
          </a:ln>
        </p:spPr>
        <p:txBody>
          <a:bodyPr/>
          <a:lstStyle>
            <a:lvl1pPr marL="228600" indent="-228600" algn="l" rtl="0" eaLnBrk="0" fontAlgn="base" hangingPunct="0">
              <a:lnSpc>
                <a:spcPct val="130000"/>
              </a:lnSpc>
              <a:spcBef>
                <a:spcPct val="0"/>
              </a:spcBef>
              <a:spcAft>
                <a:spcPts val="1000"/>
              </a:spcAft>
              <a:buFont typeface="Arial" panose="020B0604020202020204" pitchFamily="34" charset="0"/>
              <a:buChar char="•"/>
              <a:defRPr sz="1600" kern="1200">
                <a:solidFill>
                  <a:srgbClr val="595959"/>
                </a:solidFill>
                <a:latin typeface="Arial" panose="020B0604020202020204" pitchFamily="34" charset="0"/>
                <a:ea typeface="微软雅黑" panose="020B0503020204020204" pitchFamily="34" charset="-122"/>
                <a:cs typeface="+mn-cs"/>
              </a:defRPr>
            </a:lvl1pPr>
            <a:lvl2pPr marL="6858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5pPr>
          </a:lstStyle>
          <a:p>
            <a:pPr marL="0" lvl="0" indent="0" eaLnBrk="1" hangingPunct="1">
              <a:lnSpc>
                <a:spcPct val="100000"/>
              </a:lnSpc>
              <a:spcAft>
                <a:spcPct val="0"/>
              </a:spcAft>
              <a:buFontTx/>
              <a:buNone/>
            </a:pPr>
            <a:endParaRPr lang="zh-CN" altLang="en-US" sz="1800" dirty="0">
              <a:solidFill>
                <a:schemeClr val="tx1"/>
              </a:solidFill>
            </a:endParaRPr>
          </a:p>
        </p:txBody>
      </p:sp>
      <p:pic>
        <p:nvPicPr>
          <p:cNvPr id="78856" name="Picture 2" descr="http://upload.cbg.cn/2018/0225/1519568565965.jpg"/>
          <p:cNvPicPr>
            <a:picLocks noChangeAspect="1"/>
          </p:cNvPicPr>
          <p:nvPr/>
        </p:nvPicPr>
        <p:blipFill>
          <a:blip r:embed="rId1"/>
          <a:stretch>
            <a:fillRect/>
          </a:stretch>
        </p:blipFill>
        <p:spPr>
          <a:xfrm>
            <a:off x="7250113" y="2578418"/>
            <a:ext cx="4665662" cy="3051175"/>
          </a:xfrm>
          <a:prstGeom prst="rect">
            <a:avLst/>
          </a:prstGeom>
          <a:noFill/>
          <a:ln w="9525">
            <a:noFill/>
          </a:ln>
        </p:spPr>
      </p:pic>
      <p:sp>
        <p:nvSpPr>
          <p:cNvPr id="78857" name="矩形 10"/>
          <p:cNvSpPr/>
          <p:nvPr/>
        </p:nvSpPr>
        <p:spPr>
          <a:xfrm>
            <a:off x="-26987" y="2221230"/>
            <a:ext cx="2978150" cy="523875"/>
          </a:xfrm>
          <a:prstGeom prst="rect">
            <a:avLst/>
          </a:prstGeom>
          <a:noFill/>
          <a:ln w="9525">
            <a:noFill/>
          </a:ln>
        </p:spPr>
        <p:txBody>
          <a:bodyPr wrap="none">
            <a:spAutoFit/>
          </a:bodyPr>
          <a:lstStyle>
            <a:lvl1pPr marL="228600" indent="-228600" algn="l" rtl="0" eaLnBrk="0" fontAlgn="base" hangingPunct="0">
              <a:lnSpc>
                <a:spcPct val="130000"/>
              </a:lnSpc>
              <a:spcBef>
                <a:spcPct val="0"/>
              </a:spcBef>
              <a:spcAft>
                <a:spcPts val="1000"/>
              </a:spcAft>
              <a:buFont typeface="Arial" panose="020B0604020202020204" pitchFamily="34" charset="0"/>
              <a:buChar char="•"/>
              <a:defRPr sz="1600" kern="1200">
                <a:solidFill>
                  <a:srgbClr val="595959"/>
                </a:solidFill>
                <a:latin typeface="Arial" panose="020B0604020202020204" pitchFamily="34" charset="0"/>
                <a:ea typeface="微软雅黑" panose="020B0503020204020204" pitchFamily="34" charset="-122"/>
                <a:cs typeface="+mn-cs"/>
              </a:defRPr>
            </a:lvl1pPr>
            <a:lvl2pPr marL="6858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5pPr>
          </a:lstStyle>
          <a:p>
            <a:pPr marL="0" lvl="0" indent="266700">
              <a:lnSpc>
                <a:spcPct val="100000"/>
              </a:lnSpc>
              <a:spcAft>
                <a:spcPct val="0"/>
              </a:spcAft>
              <a:buFontTx/>
              <a:buNone/>
            </a:pPr>
            <a:r>
              <a:rPr lang="zh-CN" altLang="en-US" sz="2800" b="1" dirty="0">
                <a:solidFill>
                  <a:schemeClr val="tx1"/>
                </a:solidFill>
                <a:latin typeface="宋体" panose="02010600030101010101" pitchFamily="2" charset="-122"/>
                <a:ea typeface="宋体" panose="02010600030101010101" pitchFamily="2" charset="-122"/>
              </a:rPr>
              <a:t>（二）政治认同</a:t>
            </a:r>
            <a:endParaRPr lang="en-US" altLang="zh-CN" sz="2800" b="1" dirty="0">
              <a:solidFill>
                <a:schemeClr val="tx1"/>
              </a:solidFill>
              <a:latin typeface="宋体" panose="02010600030101010101" pitchFamily="2" charset="-122"/>
              <a:ea typeface="宋体" panose="02010600030101010101" pitchFamily="2" charset="-122"/>
            </a:endParaRPr>
          </a:p>
        </p:txBody>
      </p:sp>
      <p:sp>
        <p:nvSpPr>
          <p:cNvPr id="4" name="文本框 5"/>
          <p:cNvSpPr txBox="1"/>
          <p:nvPr/>
        </p:nvSpPr>
        <p:spPr>
          <a:xfrm>
            <a:off x="4253548" y="293053"/>
            <a:ext cx="4115435" cy="521970"/>
          </a:xfrm>
          <a:prstGeom prst="rect">
            <a:avLst/>
          </a:prstGeom>
          <a:noFill/>
          <a:ln w="9525">
            <a:noFill/>
          </a:ln>
        </p:spPr>
        <p:txBody>
          <a:bodyPr wrap="none">
            <a:spAutoFit/>
          </a:bodyPr>
          <a:lstStyle>
            <a:lvl1pPr marL="228600" indent="-228600" algn="l" rtl="0" eaLnBrk="0" fontAlgn="base" hangingPunct="0">
              <a:lnSpc>
                <a:spcPct val="130000"/>
              </a:lnSpc>
              <a:spcBef>
                <a:spcPct val="0"/>
              </a:spcBef>
              <a:spcAft>
                <a:spcPts val="1000"/>
              </a:spcAft>
              <a:buFont typeface="Arial" panose="020B0604020202020204" pitchFamily="34" charset="0"/>
              <a:buChar char="•"/>
              <a:defRPr sz="1600" kern="1200">
                <a:solidFill>
                  <a:srgbClr val="595959"/>
                </a:solidFill>
                <a:latin typeface="Arial" panose="020B0604020202020204" pitchFamily="34" charset="0"/>
                <a:ea typeface="微软雅黑" panose="020B0503020204020204" pitchFamily="34" charset="-122"/>
                <a:cs typeface="+mn-cs"/>
              </a:defRPr>
            </a:lvl1pPr>
            <a:lvl2pPr marL="6858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5pPr>
          </a:lstStyle>
          <a:p>
            <a:pPr marL="0" lvl="0" indent="0" eaLnBrk="1" hangingPunct="1">
              <a:lnSpc>
                <a:spcPct val="100000"/>
              </a:lnSpc>
              <a:spcAft>
                <a:spcPct val="0"/>
              </a:spcAft>
              <a:buFontTx/>
              <a:buNone/>
            </a:pPr>
            <a:r>
              <a:rPr lang="zh-CN" altLang="en-US" sz="2800" b="1" dirty="0">
                <a:solidFill>
                  <a:srgbClr val="FF0000"/>
                </a:solidFill>
                <a:latin typeface="黑体" panose="02010609060101010101" pitchFamily="49" charset="-122"/>
                <a:ea typeface="黑体" panose="02010609060101010101" pitchFamily="49" charset="-122"/>
                <a:sym typeface="+mn-ea"/>
              </a:rPr>
              <a:t>核心价值引领化、认同化</a:t>
            </a:r>
            <a:endParaRPr lang="zh-CN" altLang="en-US" sz="2800" b="1" dirty="0">
              <a:solidFill>
                <a:srgbClr val="FF0000"/>
              </a:solidFill>
              <a:latin typeface="黑体" panose="02010609060101010101" pitchFamily="49" charset="-122"/>
              <a:ea typeface="黑体" panose="02010609060101010101" pitchFamily="49" charset="-122"/>
              <a:sym typeface="+mn-ea"/>
            </a:endParaRPr>
          </a:p>
        </p:txBody>
      </p:sp>
      <p:sp>
        <p:nvSpPr>
          <p:cNvPr id="74754" name="矩形 3"/>
          <p:cNvSpPr/>
          <p:nvPr/>
        </p:nvSpPr>
        <p:spPr>
          <a:xfrm>
            <a:off x="1363345" y="1341755"/>
            <a:ext cx="9896475" cy="521970"/>
          </a:xfrm>
          <a:prstGeom prst="rect">
            <a:avLst/>
          </a:prstGeom>
          <a:noFill/>
          <a:ln w="9525">
            <a:noFill/>
          </a:ln>
        </p:spPr>
        <p:txBody>
          <a:bodyPr wrap="square">
            <a:spAutoFit/>
          </a:bodyPr>
          <a:lstStyle>
            <a:lvl1pPr marL="228600" indent="-228600" algn="l" rtl="0" eaLnBrk="0" fontAlgn="base" hangingPunct="0">
              <a:lnSpc>
                <a:spcPct val="130000"/>
              </a:lnSpc>
              <a:spcBef>
                <a:spcPct val="0"/>
              </a:spcBef>
              <a:spcAft>
                <a:spcPts val="1000"/>
              </a:spcAft>
              <a:buFont typeface="Arial" panose="020B0604020202020204" pitchFamily="34" charset="0"/>
              <a:buChar char="•"/>
              <a:defRPr sz="1600" kern="1200">
                <a:solidFill>
                  <a:srgbClr val="595959"/>
                </a:solidFill>
                <a:latin typeface="Arial" panose="020B0604020202020204" pitchFamily="34" charset="0"/>
                <a:ea typeface="微软雅黑" panose="020B0503020204020204" pitchFamily="34" charset="-122"/>
                <a:cs typeface="+mn-cs"/>
              </a:defRPr>
            </a:lvl1pPr>
            <a:lvl2pPr marL="6858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5pPr>
          </a:lstStyle>
          <a:p>
            <a:pPr marL="0" lvl="0" indent="0" algn="ctr" eaLnBrk="1" hangingPunct="1">
              <a:lnSpc>
                <a:spcPct val="100000"/>
              </a:lnSpc>
              <a:spcAft>
                <a:spcPct val="0"/>
              </a:spcAft>
              <a:buFontTx/>
              <a:buNone/>
            </a:pPr>
            <a:r>
              <a:rPr lang="zh-CN" altLang="en-US" sz="2800" b="1" dirty="0">
                <a:solidFill>
                  <a:srgbClr val="1D41D5"/>
                </a:solidFill>
                <a:latin typeface="微软雅黑" panose="020B0503020204020204" pitchFamily="34" charset="-122"/>
                <a:cs typeface="微软雅黑" panose="020B0503020204020204" pitchFamily="34" charset="-122"/>
                <a:sym typeface="微软雅黑" panose="020B0503020204020204" pitchFamily="34" charset="-122"/>
              </a:rPr>
              <a:t>专题：</a:t>
            </a:r>
            <a:r>
              <a:rPr lang="zh-CN" altLang="en-US" sz="2800" b="1" dirty="0">
                <a:solidFill>
                  <a:srgbClr val="FF0000"/>
                </a:solidFill>
                <a:latin typeface="微软雅黑" panose="020B0503020204020204" pitchFamily="34" charset="-122"/>
                <a:cs typeface="微软雅黑" panose="020B0503020204020204" pitchFamily="34" charset="-122"/>
                <a:sym typeface="微软雅黑" panose="020B0503020204020204" pitchFamily="34" charset="-122"/>
              </a:rPr>
              <a:t>全球时代</a:t>
            </a:r>
            <a:r>
              <a:rPr lang="en-US" altLang="zh-CN" sz="2800" b="1" dirty="0">
                <a:solidFill>
                  <a:srgbClr val="1D41D5"/>
                </a:solidFill>
                <a:latin typeface="微软雅黑" panose="020B0503020204020204" pitchFamily="34" charset="-122"/>
                <a:cs typeface="微软雅黑" panose="020B0503020204020204" pitchFamily="34" charset="-122"/>
                <a:sym typeface="微软雅黑" panose="020B0503020204020204" pitchFamily="34" charset="-122"/>
              </a:rPr>
              <a:t>——</a:t>
            </a:r>
            <a:r>
              <a:rPr lang="zh-CN" altLang="zh-CN" sz="2800" b="1" dirty="0">
                <a:solidFill>
                  <a:srgbClr val="1D41D5"/>
                </a:solidFill>
                <a:latin typeface="微软雅黑" panose="020B0503020204020204" pitchFamily="34" charset="-122"/>
                <a:cs typeface="微软雅黑" panose="020B0503020204020204" pitchFamily="34" charset="-122"/>
                <a:sym typeface="微软雅黑" panose="020B0503020204020204" pitchFamily="34" charset="-122"/>
              </a:rPr>
              <a:t>经济全球化</a:t>
            </a:r>
            <a:r>
              <a:rPr lang="zh-CN" altLang="en-US" sz="2800" b="1" dirty="0">
                <a:solidFill>
                  <a:srgbClr val="1D41D5"/>
                </a:solidFill>
                <a:latin typeface="微软雅黑" panose="020B0503020204020204" pitchFamily="34" charset="-122"/>
                <a:cs typeface="微软雅黑" panose="020B0503020204020204" pitchFamily="34" charset="-122"/>
                <a:sym typeface="微软雅黑" panose="020B0503020204020204" pitchFamily="34" charset="-122"/>
              </a:rPr>
              <a:t>的发展与危机</a:t>
            </a:r>
            <a:endParaRPr lang="zh-CN" altLang="en-US" sz="2800" b="1" dirty="0">
              <a:solidFill>
                <a:srgbClr val="1D41D5"/>
              </a:solidFill>
              <a:latin typeface="微软雅黑" panose="020B0503020204020204" pitchFamily="34" charset="-122"/>
              <a:cs typeface="微软雅黑" panose="020B0503020204020204" pitchFamily="34" charset="-122"/>
              <a:sym typeface="微软雅黑" panose="020B0503020204020204" pitchFamily="34" charset="-122"/>
            </a:endParaRPr>
          </a:p>
        </p:txBody>
      </p:sp>
    </p:spTree>
    <p:custDataLst>
      <p:tags r:id="rId2"/>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5" name="矩形 9"/>
          <p:cNvSpPr/>
          <p:nvPr/>
        </p:nvSpPr>
        <p:spPr>
          <a:xfrm>
            <a:off x="2305050" y="2274888"/>
            <a:ext cx="7518400" cy="3635375"/>
          </a:xfrm>
          <a:prstGeom prst="rect">
            <a:avLst/>
          </a:prstGeom>
          <a:noFill/>
          <a:ln w="9525" cap="flat" cmpd="sng">
            <a:solidFill>
              <a:srgbClr val="FF0000"/>
            </a:solidFill>
            <a:prstDash val="solid"/>
            <a:round/>
            <a:headEnd type="none" w="med" len="med"/>
            <a:tailEnd type="none" w="med" len="med"/>
          </a:ln>
        </p:spPr>
        <p:txBody>
          <a:bodyPr anchor="t">
            <a:spAutoFit/>
          </a:bodyPr>
          <a:p>
            <a:pPr>
              <a:lnSpc>
                <a:spcPct val="180000"/>
              </a:lnSpc>
              <a:buSzPct val="50000"/>
            </a:pPr>
            <a:r>
              <a:rPr lang="zh-CN" altLang="en-US" sz="3200" b="1" dirty="0">
                <a:solidFill>
                  <a:srgbClr val="0000FF"/>
                </a:solidFill>
                <a:latin typeface="微软雅黑" panose="020B0503020204020204" pitchFamily="34" charset="-122"/>
                <a:ea typeface="微软雅黑" panose="020B0503020204020204" pitchFamily="34" charset="-122"/>
              </a:rPr>
              <a:t>一、中枢机构：从三公九卿到三省六部</a:t>
            </a:r>
            <a:endParaRPr lang="zh-CN" altLang="en-US" sz="3200" b="1" dirty="0">
              <a:solidFill>
                <a:srgbClr val="0000FF"/>
              </a:solidFill>
              <a:latin typeface="微软雅黑" panose="020B0503020204020204" pitchFamily="34" charset="-122"/>
              <a:ea typeface="微软雅黑" panose="020B0503020204020204" pitchFamily="34" charset="-122"/>
            </a:endParaRPr>
          </a:p>
          <a:p>
            <a:pPr>
              <a:lnSpc>
                <a:spcPct val="180000"/>
              </a:lnSpc>
              <a:buSzPct val="50000"/>
            </a:pPr>
            <a:r>
              <a:rPr lang="zh-CN" altLang="en-US" sz="3200" b="1" dirty="0">
                <a:solidFill>
                  <a:srgbClr val="0000FF"/>
                </a:solidFill>
                <a:latin typeface="微软雅黑" panose="020B0503020204020204" pitchFamily="34" charset="-122"/>
                <a:ea typeface="微软雅黑" panose="020B0503020204020204" pitchFamily="34" charset="-122"/>
              </a:rPr>
              <a:t>二、央地关系：从内外失衡到轻重相维</a:t>
            </a:r>
            <a:endParaRPr lang="zh-CN" altLang="en-US" sz="3200" b="1" dirty="0">
              <a:solidFill>
                <a:srgbClr val="0000FF"/>
              </a:solidFill>
              <a:latin typeface="微软雅黑" panose="020B0503020204020204" pitchFamily="34" charset="-122"/>
              <a:ea typeface="微软雅黑" panose="020B0503020204020204" pitchFamily="34" charset="-122"/>
            </a:endParaRPr>
          </a:p>
          <a:p>
            <a:pPr>
              <a:lnSpc>
                <a:spcPct val="180000"/>
              </a:lnSpc>
              <a:buSzPct val="50000"/>
            </a:pPr>
            <a:r>
              <a:rPr lang="zh-CN" altLang="en-US" sz="3200" b="1" dirty="0">
                <a:solidFill>
                  <a:srgbClr val="0000FF"/>
                </a:solidFill>
                <a:latin typeface="微软雅黑" panose="020B0503020204020204" pitchFamily="34" charset="-122"/>
                <a:ea typeface="微软雅黑" panose="020B0503020204020204" pitchFamily="34" charset="-122"/>
              </a:rPr>
              <a:t>三、选官用人</a:t>
            </a:r>
            <a:r>
              <a:rPr lang="zh-CN" altLang="zh-CN" sz="3200" b="1" dirty="0">
                <a:solidFill>
                  <a:srgbClr val="0000FF"/>
                </a:solidFill>
                <a:latin typeface="微软雅黑" panose="020B0503020204020204" pitchFamily="34" charset="-122"/>
                <a:ea typeface="微软雅黑" panose="020B0503020204020204" pitchFamily="34" charset="-122"/>
              </a:rPr>
              <a:t>：从封闭政权到开放政权</a:t>
            </a:r>
            <a:endParaRPr lang="zh-CN" altLang="zh-CN" sz="3200" b="1" dirty="0">
              <a:solidFill>
                <a:srgbClr val="0000FF"/>
              </a:solidFill>
              <a:latin typeface="微软雅黑" panose="020B0503020204020204" pitchFamily="34" charset="-122"/>
              <a:ea typeface="微软雅黑" panose="020B0503020204020204" pitchFamily="34" charset="-122"/>
            </a:endParaRPr>
          </a:p>
          <a:p>
            <a:pPr>
              <a:lnSpc>
                <a:spcPct val="180000"/>
              </a:lnSpc>
              <a:buSzPct val="50000"/>
            </a:pPr>
            <a:r>
              <a:rPr lang="zh-CN" altLang="zh-CN" sz="3200" b="1" dirty="0">
                <a:solidFill>
                  <a:srgbClr val="0000FF"/>
                </a:solidFill>
                <a:latin typeface="微软雅黑" panose="020B0503020204020204" pitchFamily="34" charset="-122"/>
                <a:ea typeface="微软雅黑" panose="020B0503020204020204" pitchFamily="34" charset="-122"/>
              </a:rPr>
              <a:t>四、政治哲学：从神秘主义到理性主义</a:t>
            </a:r>
            <a:endParaRPr lang="zh-CN" altLang="zh-CN" sz="3200" b="1" dirty="0">
              <a:solidFill>
                <a:srgbClr val="0000FF"/>
              </a:solidFill>
              <a:latin typeface="微软雅黑" panose="020B0503020204020204" pitchFamily="34" charset="-122"/>
              <a:ea typeface="微软雅黑" panose="020B0503020204020204" pitchFamily="34" charset="-122"/>
            </a:endParaRPr>
          </a:p>
        </p:txBody>
      </p:sp>
      <p:sp>
        <p:nvSpPr>
          <p:cNvPr id="67586" name="文本框 2"/>
          <p:cNvSpPr txBox="1"/>
          <p:nvPr/>
        </p:nvSpPr>
        <p:spPr>
          <a:xfrm>
            <a:off x="3457575" y="250825"/>
            <a:ext cx="5213350" cy="644525"/>
          </a:xfrm>
          <a:prstGeom prst="rect">
            <a:avLst/>
          </a:prstGeom>
          <a:noFill/>
          <a:ln w="9525">
            <a:noFill/>
          </a:ln>
        </p:spPr>
        <p:txBody>
          <a:bodyPr wrap="none" anchor="t">
            <a:spAutoFit/>
          </a:bodyPr>
          <a:p>
            <a:r>
              <a:rPr lang="zh-CN" altLang="en-US" sz="3600" b="1">
                <a:solidFill>
                  <a:srgbClr val="1D41D5"/>
                </a:solidFill>
                <a:latin typeface="Arial" panose="020B0604020202020204" pitchFamily="34" charset="0"/>
                <a:ea typeface="微软雅黑" panose="020B0503020204020204" pitchFamily="34" charset="-122"/>
                <a:sym typeface="微软雅黑" panose="020B0503020204020204" pitchFamily="34" charset="-122"/>
              </a:rPr>
              <a:t>必备知识结构化、体系化</a:t>
            </a:r>
            <a:endParaRPr lang="zh-CN" altLang="en-US" sz="3600" b="1">
              <a:solidFill>
                <a:srgbClr val="1D41D5"/>
              </a:solidFill>
              <a:latin typeface="Arial" panose="020B0604020202020204" pitchFamily="34" charset="0"/>
              <a:ea typeface="微软雅黑" panose="020B0503020204020204" pitchFamily="34" charset="-122"/>
              <a:sym typeface="微软雅黑" panose="020B0503020204020204" pitchFamily="34" charset="-122"/>
            </a:endParaRPr>
          </a:p>
        </p:txBody>
      </p:sp>
      <p:sp>
        <p:nvSpPr>
          <p:cNvPr id="67587" name="文本框 106"/>
          <p:cNvSpPr txBox="1"/>
          <p:nvPr/>
        </p:nvSpPr>
        <p:spPr>
          <a:xfrm>
            <a:off x="682625" y="1165225"/>
            <a:ext cx="10733088" cy="644525"/>
          </a:xfrm>
          <a:prstGeom prst="rect">
            <a:avLst/>
          </a:prstGeom>
          <a:noFill/>
          <a:ln w="9525">
            <a:noFill/>
          </a:ln>
        </p:spPr>
        <p:txBody>
          <a:bodyPr wrap="square" anchor="t">
            <a:spAutoFit/>
          </a:bodyPr>
          <a:p>
            <a:pPr algn="ctr"/>
            <a:r>
              <a:rPr lang="zh-CN" altLang="zh-CN" sz="3600" b="1">
                <a:solidFill>
                  <a:srgbClr val="1D41D5"/>
                </a:solidFill>
                <a:latin typeface="微软雅黑" panose="020B0503020204020204" pitchFamily="34" charset="-122"/>
                <a:ea typeface="微软雅黑" panose="020B0503020204020204" pitchFamily="34" charset="-122"/>
              </a:rPr>
              <a:t>案例：</a:t>
            </a:r>
            <a:r>
              <a:rPr lang="zh-CN" altLang="zh-CN" sz="3600" b="1">
                <a:solidFill>
                  <a:srgbClr val="FF0000"/>
                </a:solidFill>
                <a:latin typeface="微软雅黑" panose="020B0503020204020204" pitchFamily="34" charset="-122"/>
                <a:ea typeface="微软雅黑" panose="020B0503020204020204" pitchFamily="34" charset="-122"/>
              </a:rPr>
              <a:t>政治智慧</a:t>
            </a:r>
            <a:r>
              <a:rPr lang="en-US" altLang="zh-CN" sz="3600" b="1">
                <a:solidFill>
                  <a:srgbClr val="1D41D5"/>
                </a:solidFill>
                <a:latin typeface="微软雅黑" panose="020B0503020204020204" pitchFamily="34" charset="-122"/>
                <a:ea typeface="微软雅黑" panose="020B0503020204020204" pitchFamily="34" charset="-122"/>
              </a:rPr>
              <a:t>——</a:t>
            </a:r>
            <a:r>
              <a:rPr lang="zh-CN" altLang="zh-CN" sz="3600" b="1">
                <a:solidFill>
                  <a:srgbClr val="1D41D5"/>
                </a:solidFill>
                <a:latin typeface="微软雅黑" panose="020B0503020204020204" pitchFamily="34" charset="-122"/>
                <a:ea typeface="微软雅黑" panose="020B0503020204020204" pitchFamily="34" charset="-122"/>
              </a:rPr>
              <a:t>中国古代国家治理的政治理性</a:t>
            </a:r>
            <a:endParaRPr lang="zh-CN" altLang="en-US" sz="3600" b="1">
              <a:solidFill>
                <a:srgbClr val="1D41D5"/>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Box 5"/>
          <p:cNvSpPr txBox="1"/>
          <p:nvPr/>
        </p:nvSpPr>
        <p:spPr>
          <a:xfrm>
            <a:off x="693738" y="1355725"/>
            <a:ext cx="11229975" cy="644525"/>
          </a:xfrm>
          <a:prstGeom prst="rect">
            <a:avLst/>
          </a:prstGeom>
          <a:noFill/>
          <a:ln w="9525">
            <a:noFill/>
          </a:ln>
        </p:spPr>
        <p:txBody>
          <a:bodyPr wrap="none" anchor="t">
            <a:spAutoFit/>
          </a:bodyPr>
          <a:p>
            <a:r>
              <a:rPr lang="zh-CN" altLang="en-US" sz="3600" b="1" dirty="0">
                <a:solidFill>
                  <a:srgbClr val="1D41D5"/>
                </a:solidFill>
                <a:latin typeface="微软雅黑" panose="020B0503020204020204" pitchFamily="34" charset="-122"/>
                <a:ea typeface="微软雅黑" panose="020B0503020204020204" pitchFamily="34" charset="-122"/>
              </a:rPr>
              <a:t>案例：</a:t>
            </a:r>
            <a:r>
              <a:rPr lang="zh-CN" altLang="en-US" sz="3600" b="1" dirty="0">
                <a:solidFill>
                  <a:srgbClr val="FF0000"/>
                </a:solidFill>
                <a:latin typeface="微软雅黑" panose="020B0503020204020204" pitchFamily="34" charset="-122"/>
                <a:ea typeface="微软雅黑" panose="020B0503020204020204" pitchFamily="34" charset="-122"/>
              </a:rPr>
              <a:t>儒家流变</a:t>
            </a:r>
            <a:r>
              <a:rPr lang="en-US" altLang="zh-CN" sz="3600" b="1" dirty="0">
                <a:solidFill>
                  <a:srgbClr val="1D41D5"/>
                </a:solidFill>
                <a:latin typeface="微软雅黑" panose="020B0503020204020204" pitchFamily="34" charset="-122"/>
                <a:ea typeface="微软雅黑" panose="020B0503020204020204" pitchFamily="34" charset="-122"/>
              </a:rPr>
              <a:t>——</a:t>
            </a:r>
            <a:r>
              <a:rPr lang="zh-CN" altLang="en-US" sz="3600" b="1" dirty="0">
                <a:solidFill>
                  <a:srgbClr val="1D41D5"/>
                </a:solidFill>
                <a:latin typeface="微软雅黑" panose="020B0503020204020204" pitchFamily="34" charset="-122"/>
                <a:ea typeface="微软雅黑" panose="020B0503020204020204" pitchFamily="34" charset="-122"/>
              </a:rPr>
              <a:t>中国传统文化主流思想的发展演变</a:t>
            </a:r>
            <a:endParaRPr lang="zh-CN" altLang="en-US" sz="3600" b="1" dirty="0">
              <a:solidFill>
                <a:srgbClr val="1D41D5"/>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4576763" y="2363788"/>
            <a:ext cx="3040062" cy="4032250"/>
          </a:xfrm>
          <a:prstGeom prst="rect">
            <a:avLst/>
          </a:prstGeom>
          <a:noFill/>
          <a:ln w="9525" cap="flat" cmpd="sng">
            <a:solidFill>
              <a:srgbClr val="FF0000"/>
            </a:solidFill>
            <a:prstDash val="solid"/>
            <a:round/>
            <a:headEnd type="none" w="med" len="med"/>
            <a:tailEnd type="none" w="med" len="med"/>
          </a:ln>
        </p:spPr>
        <p:txBody>
          <a:bodyPr wrap="none" anchor="t">
            <a:spAutoFit/>
          </a:bodyPr>
          <a:p>
            <a:r>
              <a:rPr lang="zh-CN" altLang="en-US" sz="3200" b="1" dirty="0">
                <a:solidFill>
                  <a:srgbClr val="1A25FE"/>
                </a:solidFill>
                <a:latin typeface="黑体" panose="02010609060101010101" pitchFamily="49" charset="-122"/>
                <a:ea typeface="黑体" panose="02010609060101010101" pitchFamily="49" charset="-122"/>
              </a:rPr>
              <a:t>先秦儒学</a:t>
            </a:r>
            <a:r>
              <a:rPr lang="en-US" altLang="zh-CN" sz="3200" b="1" dirty="0">
                <a:solidFill>
                  <a:srgbClr val="1A25FE"/>
                </a:solidFill>
                <a:latin typeface="黑体" panose="02010609060101010101" pitchFamily="49" charset="-122"/>
                <a:ea typeface="黑体" panose="02010609060101010101" pitchFamily="49" charset="-122"/>
              </a:rPr>
              <a:t>——</a:t>
            </a:r>
            <a:r>
              <a:rPr lang="zh-CN" altLang="en-US" sz="3200" b="1" dirty="0">
                <a:solidFill>
                  <a:srgbClr val="FF0000"/>
                </a:solidFill>
                <a:latin typeface="黑体" panose="02010609060101010101" pitchFamily="49" charset="-122"/>
                <a:ea typeface="黑体" panose="02010609060101010101" pitchFamily="49" charset="-122"/>
              </a:rPr>
              <a:t>源</a:t>
            </a:r>
            <a:endParaRPr lang="en-US" altLang="zh-CN" sz="3200" b="1" dirty="0">
              <a:solidFill>
                <a:srgbClr val="1A25FE"/>
              </a:solidFill>
              <a:latin typeface="黑体" panose="02010609060101010101" pitchFamily="49" charset="-122"/>
              <a:ea typeface="黑体" panose="02010609060101010101" pitchFamily="49" charset="-122"/>
            </a:endParaRPr>
          </a:p>
          <a:p>
            <a:r>
              <a:rPr lang="zh-CN" altLang="en-US" sz="3200" b="1" dirty="0">
                <a:solidFill>
                  <a:srgbClr val="1A25FE"/>
                </a:solidFill>
                <a:latin typeface="黑体" panose="02010609060101010101" pitchFamily="49" charset="-122"/>
                <a:ea typeface="黑体" panose="02010609060101010101" pitchFamily="49" charset="-122"/>
              </a:rPr>
              <a:t>两汉儒学</a:t>
            </a:r>
            <a:r>
              <a:rPr lang="en-US" altLang="zh-CN" sz="3200" b="1" dirty="0">
                <a:solidFill>
                  <a:srgbClr val="1A25FE"/>
                </a:solidFill>
                <a:latin typeface="黑体" panose="02010609060101010101" pitchFamily="49" charset="-122"/>
                <a:ea typeface="黑体" panose="02010609060101010101" pitchFamily="49" charset="-122"/>
              </a:rPr>
              <a:t>——</a:t>
            </a:r>
            <a:r>
              <a:rPr lang="zh-CN" altLang="en-US" sz="3200" b="1" dirty="0">
                <a:solidFill>
                  <a:srgbClr val="FF0000"/>
                </a:solidFill>
                <a:latin typeface="黑体" panose="02010609060101010101" pitchFamily="49" charset="-122"/>
                <a:ea typeface="黑体" panose="02010609060101010101" pitchFamily="49" charset="-122"/>
              </a:rPr>
              <a:t>经</a:t>
            </a:r>
            <a:endParaRPr lang="en-US" altLang="zh-CN" sz="3200" b="1" dirty="0">
              <a:solidFill>
                <a:srgbClr val="1A25FE"/>
              </a:solidFill>
              <a:latin typeface="黑体" panose="02010609060101010101" pitchFamily="49" charset="-122"/>
              <a:ea typeface="黑体" panose="02010609060101010101" pitchFamily="49" charset="-122"/>
            </a:endParaRPr>
          </a:p>
          <a:p>
            <a:r>
              <a:rPr lang="zh-CN" altLang="en-US" sz="3200" b="1" dirty="0">
                <a:solidFill>
                  <a:srgbClr val="1A25FE"/>
                </a:solidFill>
                <a:latin typeface="黑体" panose="02010609060101010101" pitchFamily="49" charset="-122"/>
                <a:ea typeface="黑体" panose="02010609060101010101" pitchFamily="49" charset="-122"/>
              </a:rPr>
              <a:t>魏晋儒学</a:t>
            </a:r>
            <a:r>
              <a:rPr lang="en-US" altLang="zh-CN" sz="3200" b="1" dirty="0">
                <a:solidFill>
                  <a:srgbClr val="1A25FE"/>
                </a:solidFill>
                <a:latin typeface="黑体" panose="02010609060101010101" pitchFamily="49" charset="-122"/>
                <a:ea typeface="黑体" panose="02010609060101010101" pitchFamily="49" charset="-122"/>
              </a:rPr>
              <a:t>——</a:t>
            </a:r>
            <a:r>
              <a:rPr lang="zh-CN" altLang="en-US" sz="3200" b="1" dirty="0">
                <a:solidFill>
                  <a:srgbClr val="FF0000"/>
                </a:solidFill>
                <a:latin typeface="黑体" panose="02010609060101010101" pitchFamily="49" charset="-122"/>
                <a:ea typeface="黑体" panose="02010609060101010101" pitchFamily="49" charset="-122"/>
              </a:rPr>
              <a:t>玄</a:t>
            </a:r>
            <a:endParaRPr lang="en-US" altLang="zh-CN" sz="3200" b="1" dirty="0">
              <a:solidFill>
                <a:srgbClr val="1A25FE"/>
              </a:solidFill>
              <a:latin typeface="黑体" panose="02010609060101010101" pitchFamily="49" charset="-122"/>
              <a:ea typeface="黑体" panose="02010609060101010101" pitchFamily="49" charset="-122"/>
            </a:endParaRPr>
          </a:p>
          <a:p>
            <a:r>
              <a:rPr lang="zh-CN" altLang="en-US" sz="3200" b="1" dirty="0">
                <a:solidFill>
                  <a:srgbClr val="1A25FE"/>
                </a:solidFill>
                <a:latin typeface="黑体" panose="02010609060101010101" pitchFamily="49" charset="-122"/>
                <a:ea typeface="黑体" panose="02010609060101010101" pitchFamily="49" charset="-122"/>
              </a:rPr>
              <a:t>隋唐儒学</a:t>
            </a:r>
            <a:r>
              <a:rPr lang="en-US" altLang="zh-CN" sz="3200" b="1" dirty="0">
                <a:solidFill>
                  <a:srgbClr val="1A25FE"/>
                </a:solidFill>
                <a:latin typeface="黑体" panose="02010609060101010101" pitchFamily="49" charset="-122"/>
                <a:ea typeface="黑体" panose="02010609060101010101" pitchFamily="49" charset="-122"/>
              </a:rPr>
              <a:t>——</a:t>
            </a:r>
            <a:r>
              <a:rPr lang="zh-CN" altLang="en-US" sz="3200" b="1" dirty="0">
                <a:solidFill>
                  <a:srgbClr val="FF0000"/>
                </a:solidFill>
                <a:latin typeface="黑体" panose="02010609060101010101" pitchFamily="49" charset="-122"/>
                <a:ea typeface="黑体" panose="02010609060101010101" pitchFamily="49" charset="-122"/>
              </a:rPr>
              <a:t>融</a:t>
            </a:r>
            <a:endParaRPr lang="en-US" altLang="zh-CN" sz="3200" b="1" dirty="0">
              <a:solidFill>
                <a:srgbClr val="1A25FE"/>
              </a:solidFill>
              <a:latin typeface="黑体" panose="02010609060101010101" pitchFamily="49" charset="-122"/>
              <a:ea typeface="黑体" panose="02010609060101010101" pitchFamily="49" charset="-122"/>
            </a:endParaRPr>
          </a:p>
          <a:p>
            <a:r>
              <a:rPr lang="zh-CN" altLang="en-US" sz="3200" b="1" dirty="0">
                <a:solidFill>
                  <a:srgbClr val="1A25FE"/>
                </a:solidFill>
                <a:latin typeface="黑体" panose="02010609060101010101" pitchFamily="49" charset="-122"/>
                <a:ea typeface="黑体" panose="02010609060101010101" pitchFamily="49" charset="-122"/>
              </a:rPr>
              <a:t>两宋儒学</a:t>
            </a:r>
            <a:r>
              <a:rPr lang="en-US" altLang="zh-CN" sz="3200" b="1" dirty="0">
                <a:solidFill>
                  <a:srgbClr val="1A25FE"/>
                </a:solidFill>
                <a:latin typeface="黑体" panose="02010609060101010101" pitchFamily="49" charset="-122"/>
                <a:ea typeface="黑体" panose="02010609060101010101" pitchFamily="49" charset="-122"/>
              </a:rPr>
              <a:t>——</a:t>
            </a:r>
            <a:r>
              <a:rPr lang="zh-CN" altLang="en-US" sz="3200" b="1" dirty="0">
                <a:solidFill>
                  <a:srgbClr val="FF0000"/>
                </a:solidFill>
                <a:latin typeface="黑体" panose="02010609060101010101" pitchFamily="49" charset="-122"/>
                <a:ea typeface="黑体" panose="02010609060101010101" pitchFamily="49" charset="-122"/>
              </a:rPr>
              <a:t>理</a:t>
            </a:r>
            <a:endParaRPr lang="en-US" altLang="zh-CN" sz="3200" b="1" dirty="0">
              <a:solidFill>
                <a:srgbClr val="1A25FE"/>
              </a:solidFill>
              <a:latin typeface="黑体" panose="02010609060101010101" pitchFamily="49" charset="-122"/>
              <a:ea typeface="黑体" panose="02010609060101010101" pitchFamily="49" charset="-122"/>
            </a:endParaRPr>
          </a:p>
          <a:p>
            <a:r>
              <a:rPr lang="zh-CN" altLang="en-US" sz="3200" b="1" dirty="0">
                <a:solidFill>
                  <a:srgbClr val="1A25FE"/>
                </a:solidFill>
                <a:latin typeface="黑体" panose="02010609060101010101" pitchFamily="49" charset="-122"/>
                <a:ea typeface="黑体" panose="02010609060101010101" pitchFamily="49" charset="-122"/>
              </a:rPr>
              <a:t>明代儒学</a:t>
            </a:r>
            <a:r>
              <a:rPr lang="en-US" altLang="zh-CN" sz="3200" b="1" dirty="0">
                <a:solidFill>
                  <a:srgbClr val="1A25FE"/>
                </a:solidFill>
                <a:latin typeface="黑体" panose="02010609060101010101" pitchFamily="49" charset="-122"/>
                <a:ea typeface="黑体" panose="02010609060101010101" pitchFamily="49" charset="-122"/>
              </a:rPr>
              <a:t>——</a:t>
            </a:r>
            <a:r>
              <a:rPr lang="zh-CN" altLang="en-US" sz="3200" b="1" dirty="0">
                <a:solidFill>
                  <a:srgbClr val="FF0000"/>
                </a:solidFill>
                <a:latin typeface="黑体" panose="02010609060101010101" pitchFamily="49" charset="-122"/>
                <a:ea typeface="黑体" panose="02010609060101010101" pitchFamily="49" charset="-122"/>
              </a:rPr>
              <a:t>心</a:t>
            </a:r>
            <a:endParaRPr lang="en-US" altLang="zh-CN" sz="3200" b="1" dirty="0">
              <a:solidFill>
                <a:srgbClr val="1A25FE"/>
              </a:solidFill>
              <a:latin typeface="黑体" panose="02010609060101010101" pitchFamily="49" charset="-122"/>
              <a:ea typeface="黑体" panose="02010609060101010101" pitchFamily="49" charset="-122"/>
            </a:endParaRPr>
          </a:p>
          <a:p>
            <a:r>
              <a:rPr lang="zh-CN" altLang="en-US" sz="3200" b="1" dirty="0">
                <a:solidFill>
                  <a:srgbClr val="1A25FE"/>
                </a:solidFill>
                <a:latin typeface="黑体" panose="02010609060101010101" pitchFamily="49" charset="-122"/>
                <a:ea typeface="黑体" panose="02010609060101010101" pitchFamily="49" charset="-122"/>
              </a:rPr>
              <a:t>明清之际</a:t>
            </a:r>
            <a:r>
              <a:rPr lang="en-US" altLang="zh-CN" sz="3200" b="1" dirty="0">
                <a:solidFill>
                  <a:srgbClr val="1A25FE"/>
                </a:solidFill>
                <a:latin typeface="黑体" panose="02010609060101010101" pitchFamily="49" charset="-122"/>
                <a:ea typeface="黑体" panose="02010609060101010101" pitchFamily="49" charset="-122"/>
              </a:rPr>
              <a:t>——</a:t>
            </a:r>
            <a:r>
              <a:rPr lang="zh-CN" altLang="en-US" sz="3200" b="1" dirty="0">
                <a:solidFill>
                  <a:srgbClr val="FF0000"/>
                </a:solidFill>
                <a:latin typeface="黑体" panose="02010609060101010101" pitchFamily="49" charset="-122"/>
                <a:ea typeface="黑体" panose="02010609060101010101" pitchFamily="49" charset="-122"/>
              </a:rPr>
              <a:t>批</a:t>
            </a:r>
            <a:endParaRPr lang="en-US" altLang="zh-CN" sz="3200" b="1" dirty="0">
              <a:solidFill>
                <a:srgbClr val="1A25FE"/>
              </a:solidFill>
              <a:latin typeface="黑体" panose="02010609060101010101" pitchFamily="49" charset="-122"/>
              <a:ea typeface="黑体" panose="02010609060101010101" pitchFamily="49" charset="-122"/>
            </a:endParaRPr>
          </a:p>
          <a:p>
            <a:r>
              <a:rPr lang="zh-CN" altLang="en-US" sz="3200" b="1" dirty="0">
                <a:solidFill>
                  <a:srgbClr val="1A25FE"/>
                </a:solidFill>
                <a:latin typeface="黑体" panose="02010609060101010101" pitchFamily="49" charset="-122"/>
                <a:ea typeface="黑体" panose="02010609060101010101" pitchFamily="49" charset="-122"/>
              </a:rPr>
              <a:t>清代儒学</a:t>
            </a:r>
            <a:r>
              <a:rPr lang="en-US" altLang="zh-CN" sz="3200" b="1" dirty="0">
                <a:solidFill>
                  <a:srgbClr val="1A25FE"/>
                </a:solidFill>
                <a:latin typeface="黑体" panose="02010609060101010101" pitchFamily="49" charset="-122"/>
                <a:ea typeface="黑体" panose="02010609060101010101" pitchFamily="49" charset="-122"/>
              </a:rPr>
              <a:t>——</a:t>
            </a:r>
            <a:r>
              <a:rPr lang="zh-CN" altLang="en-US" sz="3200" b="1" dirty="0">
                <a:solidFill>
                  <a:srgbClr val="FF0000"/>
                </a:solidFill>
                <a:latin typeface="黑体" panose="02010609060101010101" pitchFamily="49" charset="-122"/>
                <a:ea typeface="黑体" panose="02010609060101010101" pitchFamily="49" charset="-122"/>
              </a:rPr>
              <a:t>朴</a:t>
            </a:r>
            <a:endParaRPr lang="zh-CN" altLang="en-US" sz="3200" b="1" dirty="0">
              <a:solidFill>
                <a:srgbClr val="FF0000"/>
              </a:solidFill>
              <a:latin typeface="黑体" panose="02010609060101010101" pitchFamily="49" charset="-122"/>
              <a:ea typeface="黑体" panose="02010609060101010101" pitchFamily="49" charset="-122"/>
            </a:endParaRPr>
          </a:p>
        </p:txBody>
      </p:sp>
      <p:sp>
        <p:nvSpPr>
          <p:cNvPr id="69635" name="文本框 2"/>
          <p:cNvSpPr txBox="1"/>
          <p:nvPr/>
        </p:nvSpPr>
        <p:spPr>
          <a:xfrm>
            <a:off x="3457575" y="250825"/>
            <a:ext cx="5213350" cy="644525"/>
          </a:xfrm>
          <a:prstGeom prst="rect">
            <a:avLst/>
          </a:prstGeom>
          <a:noFill/>
          <a:ln w="9525">
            <a:noFill/>
          </a:ln>
        </p:spPr>
        <p:txBody>
          <a:bodyPr wrap="none" anchor="t">
            <a:spAutoFit/>
          </a:bodyPr>
          <a:p>
            <a:r>
              <a:rPr lang="zh-CN" altLang="en-US" sz="3600" b="1">
                <a:solidFill>
                  <a:srgbClr val="1D41D5"/>
                </a:solidFill>
                <a:latin typeface="Arial" panose="020B0604020202020204" pitchFamily="34" charset="0"/>
                <a:ea typeface="微软雅黑" panose="020B0503020204020204" pitchFamily="34" charset="-122"/>
                <a:sym typeface="微软雅黑" panose="020B0503020204020204" pitchFamily="34" charset="-122"/>
              </a:rPr>
              <a:t>必备知识结构化、体系化</a:t>
            </a:r>
            <a:endParaRPr lang="zh-CN" altLang="en-US" sz="3600" b="1">
              <a:solidFill>
                <a:srgbClr val="1D41D5"/>
              </a:solidFill>
              <a:latin typeface="Arial" panose="020B0604020202020204" pitchFamily="34" charset="0"/>
              <a:ea typeface="微软雅黑" panose="020B0503020204020204" pitchFamily="34" charset="-122"/>
              <a:sym typeface="微软雅黑" panose="020B0503020204020204" pitchFamily="3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ldLvl="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219075" y="200025"/>
            <a:ext cx="11753215" cy="2245360"/>
          </a:xfrm>
          <a:prstGeom prst="rect">
            <a:avLst/>
          </a:prstGeom>
          <a:noFill/>
          <a:ln w="9525">
            <a:noFill/>
          </a:ln>
        </p:spPr>
        <p:txBody>
          <a:bodyPr wrap="square">
            <a:spAutoFit/>
          </a:bodyPr>
          <a:p>
            <a:pPr marL="266700" indent="-266700"/>
            <a:r>
              <a:rPr lang="zh-CN" sz="2800" b="1">
                <a:solidFill>
                  <a:srgbClr val="030EFB"/>
                </a:solidFill>
                <a:latin typeface="Calibri" panose="020F0502020204030204" charset="0"/>
                <a:ea typeface="宋体" panose="02010600030101010101" pitchFamily="2" charset="-122"/>
              </a:rPr>
              <a:t>（</a:t>
            </a:r>
            <a:r>
              <a:rPr lang="en-US" sz="2800" b="1">
                <a:solidFill>
                  <a:srgbClr val="030EFB"/>
                </a:solidFill>
                <a:latin typeface="Calibri" panose="020F0502020204030204" charset="0"/>
                <a:ea typeface="宋体" panose="02010600030101010101" pitchFamily="2" charset="-122"/>
                <a:cs typeface="Times New Roman" panose="02020603050405020304" charset="0"/>
              </a:rPr>
              <a:t>2022</a:t>
            </a:r>
            <a:r>
              <a:rPr lang="en-US" sz="2800" b="1">
                <a:solidFill>
                  <a:srgbClr val="030EFB"/>
                </a:solidFill>
                <a:latin typeface="宋体" panose="02010600030101010101" pitchFamily="2" charset="-122"/>
                <a:ea typeface="宋体" panose="02010600030101010101" pitchFamily="2" charset="-122"/>
              </a:rPr>
              <a:t>·</a:t>
            </a:r>
            <a:r>
              <a:rPr lang="zh-CN" sz="2800" b="1">
                <a:solidFill>
                  <a:srgbClr val="030EFB"/>
                </a:solidFill>
                <a:latin typeface="Calibri" panose="020F0502020204030204" charset="0"/>
                <a:ea typeface="宋体" panose="02010600030101010101" pitchFamily="2" charset="-122"/>
              </a:rPr>
              <a:t>全国甲卷</a:t>
            </a:r>
            <a:r>
              <a:rPr lang="en-US" sz="2800" b="1">
                <a:solidFill>
                  <a:srgbClr val="030EFB"/>
                </a:solidFill>
                <a:latin typeface="宋体" panose="02010600030101010101" pitchFamily="2" charset="-122"/>
                <a:ea typeface="宋体" panose="02010600030101010101" pitchFamily="2" charset="-122"/>
              </a:rPr>
              <a:t>·</a:t>
            </a:r>
            <a:r>
              <a:rPr lang="en-US" sz="2800" b="1">
                <a:solidFill>
                  <a:srgbClr val="030EFB"/>
                </a:solidFill>
                <a:latin typeface="Calibri" panose="020F0502020204030204" charset="0"/>
                <a:ea typeface="宋体" panose="02010600030101010101" pitchFamily="2" charset="-122"/>
                <a:cs typeface="Times New Roman" panose="02020603050405020304" charset="0"/>
              </a:rPr>
              <a:t>24</a:t>
            </a:r>
            <a:r>
              <a:rPr lang="zh-CN" sz="2800" b="1">
                <a:solidFill>
                  <a:srgbClr val="030EFB"/>
                </a:solidFill>
                <a:latin typeface="Calibri" panose="020F0502020204030204" charset="0"/>
                <a:ea typeface="宋体" panose="02010600030101010101" pitchFamily="2" charset="-122"/>
              </a:rPr>
              <a:t>）．汉晋时期有多种文本记载，帝尧之时，</a:t>
            </a:r>
            <a:r>
              <a:rPr lang="zh-CN" sz="2800" b="1">
                <a:solidFill>
                  <a:srgbClr val="030EFB"/>
                </a:solidFill>
                <a:latin typeface="Calibri" panose="020F0502020204030204" charset="0"/>
                <a:ea typeface="宋体" panose="02010600030101010101" pitchFamily="2" charset="-122"/>
                <a:cs typeface="Times New Roman" panose="02020603050405020304" charset="0"/>
              </a:rPr>
              <a:t>“天下太和，百姓无事”。有老者“击壤”而戏，围观者称颂帝尧。老者歌云：“吾日出而作，日入而息，凿井而饮，耕地而食，帝何德于我哉！”上述记载所体现的政治理念最接近（     ）</a:t>
            </a:r>
            <a:r>
              <a:rPr lang="en-US" sz="2800" b="1">
                <a:solidFill>
                  <a:srgbClr val="030EFB"/>
                </a:solidFill>
                <a:latin typeface="Calibri" panose="020F0502020204030204" charset="0"/>
                <a:ea typeface="宋体" panose="02010600030101010101" pitchFamily="2" charset="-122"/>
                <a:cs typeface="Times New Roman" panose="02020603050405020304" charset="0"/>
              </a:rPr>
              <a:t>     A</a:t>
            </a:r>
            <a:r>
              <a:rPr lang="zh-CN" sz="2800" b="1">
                <a:solidFill>
                  <a:srgbClr val="030EFB"/>
                </a:solidFill>
                <a:latin typeface="Calibri" panose="020F0502020204030204" charset="0"/>
                <a:ea typeface="宋体" panose="02010600030101010101" pitchFamily="2" charset="-122"/>
              </a:rPr>
              <a:t>．孔子 </a:t>
            </a:r>
            <a:r>
              <a:rPr lang="en-US" sz="2800" b="1">
                <a:solidFill>
                  <a:srgbClr val="030EFB"/>
                </a:solidFill>
                <a:latin typeface="Calibri" panose="020F0502020204030204" charset="0"/>
                <a:ea typeface="宋体" panose="02010600030101010101" pitchFamily="2" charset="-122"/>
                <a:cs typeface="Times New Roman" panose="02020603050405020304" charset="0"/>
              </a:rPr>
              <a:t>               </a:t>
            </a:r>
            <a:r>
              <a:rPr lang="en-US" sz="2800" b="1">
                <a:solidFill>
                  <a:srgbClr val="FF0000"/>
                </a:solidFill>
                <a:latin typeface="Calibri" panose="020F0502020204030204" charset="0"/>
                <a:ea typeface="宋体" panose="02010600030101010101" pitchFamily="2" charset="-122"/>
                <a:cs typeface="Times New Roman" panose="02020603050405020304" charset="0"/>
              </a:rPr>
              <a:t>B</a:t>
            </a:r>
            <a:r>
              <a:rPr lang="zh-CN" sz="2800" b="1">
                <a:solidFill>
                  <a:srgbClr val="FF0000"/>
                </a:solidFill>
                <a:latin typeface="Calibri" panose="020F0502020204030204" charset="0"/>
                <a:ea typeface="宋体" panose="02010600030101010101" pitchFamily="2" charset="-122"/>
              </a:rPr>
              <a:t>．老子 </a:t>
            </a:r>
            <a:r>
              <a:rPr lang="en-US" sz="2800" b="1">
                <a:solidFill>
                  <a:srgbClr val="030EFB"/>
                </a:solidFill>
                <a:latin typeface="Calibri" panose="020F0502020204030204" charset="0"/>
                <a:ea typeface="宋体" panose="02010600030101010101" pitchFamily="2" charset="-122"/>
                <a:cs typeface="Times New Roman" panose="02020603050405020304" charset="0"/>
              </a:rPr>
              <a:t>                  C</a:t>
            </a:r>
            <a:r>
              <a:rPr lang="zh-CN" sz="2800" b="1">
                <a:solidFill>
                  <a:srgbClr val="030EFB"/>
                </a:solidFill>
                <a:latin typeface="Calibri" panose="020F0502020204030204" charset="0"/>
                <a:ea typeface="宋体" panose="02010600030101010101" pitchFamily="2" charset="-122"/>
              </a:rPr>
              <a:t>．韩非 </a:t>
            </a:r>
            <a:r>
              <a:rPr lang="en-US" sz="2800" b="1">
                <a:solidFill>
                  <a:srgbClr val="030EFB"/>
                </a:solidFill>
                <a:latin typeface="Calibri" panose="020F0502020204030204" charset="0"/>
                <a:ea typeface="宋体" panose="02010600030101010101" pitchFamily="2" charset="-122"/>
                <a:cs typeface="Times New Roman" panose="02020603050405020304" charset="0"/>
              </a:rPr>
              <a:t>                D</a:t>
            </a:r>
            <a:r>
              <a:rPr lang="zh-CN" sz="2800" b="1">
                <a:solidFill>
                  <a:srgbClr val="030EFB"/>
                </a:solidFill>
                <a:latin typeface="Calibri" panose="020F0502020204030204" charset="0"/>
                <a:ea typeface="宋体" panose="02010600030101010101" pitchFamily="2" charset="-122"/>
              </a:rPr>
              <a:t>．墨子</a:t>
            </a:r>
            <a:endParaRPr lang="zh-CN" altLang="en-US" sz="2800" b="1"/>
          </a:p>
        </p:txBody>
      </p:sp>
      <p:sp>
        <p:nvSpPr>
          <p:cNvPr id="2" name="文本框 1"/>
          <p:cNvSpPr txBox="1"/>
          <p:nvPr/>
        </p:nvSpPr>
        <p:spPr>
          <a:xfrm>
            <a:off x="401955" y="2839720"/>
            <a:ext cx="11388725" cy="3784600"/>
          </a:xfrm>
          <a:prstGeom prst="rect">
            <a:avLst/>
          </a:prstGeom>
          <a:noFill/>
          <a:ln w="9525">
            <a:solidFill>
              <a:srgbClr val="FF0000"/>
            </a:solidFill>
          </a:ln>
        </p:spPr>
        <p:txBody>
          <a:bodyPr wrap="square">
            <a:spAutoFit/>
          </a:bodyPr>
          <a:p>
            <a:pPr marL="40005" indent="-40005"/>
            <a:r>
              <a:rPr lang="zh-CN" sz="2400" b="1">
                <a:solidFill>
                  <a:srgbClr val="1D41D5"/>
                </a:solidFill>
                <a:latin typeface="Times New Roman" panose="02020603050405020304" charset="0"/>
                <a:ea typeface="宋体" panose="02010600030101010101" pitchFamily="2" charset="-122"/>
              </a:rPr>
              <a:t>【考点】</a:t>
            </a:r>
            <a:r>
              <a:rPr lang="zh-CN" sz="2400" b="1">
                <a:solidFill>
                  <a:srgbClr val="1D41D5"/>
                </a:solidFill>
                <a:latin typeface="Calibri" panose="020F0502020204030204" charset="0"/>
                <a:ea typeface="宋体" panose="02010600030101010101" pitchFamily="2" charset="-122"/>
              </a:rPr>
              <a:t>魏晋玄学援道入儒</a:t>
            </a:r>
            <a:r>
              <a:rPr lang="zh-CN" sz="2400" b="1">
                <a:solidFill>
                  <a:srgbClr val="1D41D5"/>
                </a:solidFill>
                <a:latin typeface="Calibri" panose="020F0502020204030204" charset="0"/>
                <a:ea typeface="宋体" panose="02010600030101010101" pitchFamily="2" charset="-122"/>
                <a:cs typeface="Times New Roman" panose="02020603050405020304" charset="0"/>
              </a:rPr>
              <a:t>——儒学的道家化、玄学化</a:t>
            </a:r>
            <a:r>
              <a:rPr lang="zh-CN" sz="2400" b="1">
                <a:solidFill>
                  <a:srgbClr val="1D41D5"/>
                </a:solidFill>
                <a:latin typeface="Times New Roman" panose="02020603050405020304" charset="0"/>
                <a:ea typeface="宋体" panose="02010600030101010101" pitchFamily="2" charset="-122"/>
              </a:rPr>
              <a:t>【解析】</a:t>
            </a:r>
            <a:r>
              <a:rPr lang="zh-CN" sz="2400" b="1">
                <a:solidFill>
                  <a:srgbClr val="1D41D5"/>
                </a:solidFill>
                <a:latin typeface="Calibri" panose="020F0502020204030204" charset="0"/>
                <a:ea typeface="宋体" panose="02010600030101010101" pitchFamily="2" charset="-122"/>
              </a:rPr>
              <a:t>由材料</a:t>
            </a:r>
            <a:r>
              <a:rPr lang="zh-CN" sz="2400" b="1">
                <a:solidFill>
                  <a:srgbClr val="1D41D5"/>
                </a:solidFill>
                <a:latin typeface="Calibri" panose="020F0502020204030204" charset="0"/>
                <a:ea typeface="宋体" panose="02010600030101010101" pitchFamily="2" charset="-122"/>
                <a:cs typeface="Times New Roman" panose="02020603050405020304" charset="0"/>
              </a:rPr>
              <a:t>“吾日出而作，日入而息，凿井而饮，耕地而食，帝何德于我哉”可知劳动人民自食其力，与世无争的生活状态，自得其乐的生活无须外力的干涉和帝王的指导，这符合老子“顺应自然”、“无为而治”的思想理念，</a:t>
            </a:r>
            <a:r>
              <a:rPr lang="zh-CN" sz="2400" b="1">
                <a:solidFill>
                  <a:srgbClr val="1D41D5"/>
                </a:solidFill>
                <a:latin typeface="Calibri" panose="020F0502020204030204" charset="0"/>
                <a:ea typeface="宋体" panose="02010600030101010101" pitchFamily="2" charset="-122"/>
              </a:rPr>
              <a:t>也符合魏晋玄学援道入儒，呈现出儒学道家化、玄学化特征，故选</a:t>
            </a:r>
            <a:r>
              <a:rPr lang="en-US" sz="2400" b="1">
                <a:solidFill>
                  <a:srgbClr val="1D41D5"/>
                </a:solidFill>
                <a:latin typeface="Calibri" panose="020F0502020204030204" charset="0"/>
                <a:ea typeface="宋体" panose="02010600030101010101" pitchFamily="2" charset="-122"/>
                <a:cs typeface="Times New Roman" panose="02020603050405020304" charset="0"/>
              </a:rPr>
              <a:t>B</a:t>
            </a:r>
            <a:r>
              <a:rPr lang="zh-CN" sz="2400" b="1">
                <a:solidFill>
                  <a:srgbClr val="1D41D5"/>
                </a:solidFill>
                <a:latin typeface="Calibri" panose="020F0502020204030204" charset="0"/>
                <a:ea typeface="宋体" panose="02010600030101010101" pitchFamily="2" charset="-122"/>
              </a:rPr>
              <a:t>项；孔子主张以德治国，恢复西周的礼乐制度，与材料中“日出而作，日入而息，凿井而饮，耕地而食”的生活状态不符，排除</a:t>
            </a:r>
            <a:r>
              <a:rPr lang="en-US" sz="2400" b="1">
                <a:solidFill>
                  <a:srgbClr val="1D41D5"/>
                </a:solidFill>
                <a:latin typeface="Calibri" panose="020F0502020204030204" charset="0"/>
                <a:ea typeface="宋体" panose="02010600030101010101" pitchFamily="2" charset="-122"/>
              </a:rPr>
              <a:t>A</a:t>
            </a:r>
            <a:r>
              <a:rPr lang="zh-CN" sz="2400" b="1">
                <a:solidFill>
                  <a:srgbClr val="1D41D5"/>
                </a:solidFill>
                <a:latin typeface="Calibri" panose="020F0502020204030204" charset="0"/>
                <a:ea typeface="宋体" panose="02010600030101010101" pitchFamily="2" charset="-122"/>
              </a:rPr>
              <a:t>项；韩非子主张加强君主专制和中央集权，强化对民众的管理和控制，与材料“帝何德于我哉”不符，排除</a:t>
            </a:r>
            <a:r>
              <a:rPr lang="en-US" sz="2400" b="1">
                <a:solidFill>
                  <a:srgbClr val="1D41D5"/>
                </a:solidFill>
                <a:latin typeface="Calibri" panose="020F0502020204030204" charset="0"/>
                <a:ea typeface="宋体" panose="02010600030101010101" pitchFamily="2" charset="-122"/>
              </a:rPr>
              <a:t>C</a:t>
            </a:r>
            <a:r>
              <a:rPr lang="zh-CN" sz="2400" b="1">
                <a:solidFill>
                  <a:srgbClr val="1D41D5"/>
                </a:solidFill>
                <a:latin typeface="Calibri" panose="020F0502020204030204" charset="0"/>
                <a:ea typeface="宋体" panose="02010600030101010101" pitchFamily="2" charset="-122"/>
              </a:rPr>
              <a:t>项；墨子代表小生产者的利益，主张兼爱、非攻、尚贤、节俭，与材料描述的生活状态不符，排除</a:t>
            </a:r>
            <a:r>
              <a:rPr lang="en-US" sz="2400" b="1">
                <a:solidFill>
                  <a:srgbClr val="1D41D5"/>
                </a:solidFill>
                <a:latin typeface="Calibri" panose="020F0502020204030204" charset="0"/>
                <a:ea typeface="宋体" panose="02010600030101010101" pitchFamily="2" charset="-122"/>
              </a:rPr>
              <a:t>D</a:t>
            </a:r>
            <a:r>
              <a:rPr lang="zh-CN" sz="2400" b="1">
                <a:solidFill>
                  <a:srgbClr val="1D41D5"/>
                </a:solidFill>
                <a:latin typeface="Calibri" panose="020F0502020204030204" charset="0"/>
                <a:ea typeface="宋体" panose="02010600030101010101" pitchFamily="2" charset="-122"/>
              </a:rPr>
              <a:t>项。</a:t>
            </a:r>
            <a:r>
              <a:rPr lang="zh-CN" sz="2400" b="1">
                <a:solidFill>
                  <a:srgbClr val="1D41D5"/>
                </a:solidFill>
                <a:latin typeface="Times New Roman" panose="02020603050405020304" charset="0"/>
                <a:ea typeface="宋体" panose="02010600030101010101" pitchFamily="2" charset="-122"/>
              </a:rPr>
              <a:t>【答案】</a:t>
            </a:r>
            <a:r>
              <a:rPr lang="en-US" sz="2400" b="1">
                <a:solidFill>
                  <a:srgbClr val="1D41D5"/>
                </a:solidFill>
                <a:latin typeface="Times New Roman" panose="02020603050405020304" charset="0"/>
                <a:ea typeface="宋体" panose="02010600030101010101" pitchFamily="2" charset="-122"/>
                <a:cs typeface="Times New Roman" panose="02020603050405020304" charset="0"/>
              </a:rPr>
              <a:t>B</a:t>
            </a:r>
            <a:endParaRPr lang="en-US" altLang="en-US" sz="2400" b="1">
              <a:solidFill>
                <a:srgbClr val="1D41D5"/>
              </a:solidFill>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323215" y="86360"/>
            <a:ext cx="11225530" cy="1568450"/>
          </a:xfrm>
          <a:prstGeom prst="rect">
            <a:avLst/>
          </a:prstGeom>
          <a:noFill/>
          <a:ln w="9525">
            <a:noFill/>
          </a:ln>
        </p:spPr>
        <p:txBody>
          <a:bodyPr wrap="square">
            <a:spAutoFit/>
          </a:bodyPr>
          <a:p>
            <a:pPr indent="0"/>
            <a:r>
              <a:rPr lang="en-US" sz="2400" b="1">
                <a:solidFill>
                  <a:schemeClr val="tx1"/>
                </a:solidFill>
                <a:latin typeface="Times New Roman" panose="02020603050405020304" charset="0"/>
              </a:rPr>
              <a:t>(2022</a:t>
            </a:r>
            <a:r>
              <a:rPr lang="en-US" sz="2400" b="1">
                <a:solidFill>
                  <a:schemeClr val="tx1"/>
                </a:solidFill>
                <a:latin typeface="宋体" panose="02010600030101010101" pitchFamily="2" charset="-122"/>
              </a:rPr>
              <a:t>·</a:t>
            </a:r>
            <a:r>
              <a:rPr lang="zh-CN" sz="2400" b="1">
                <a:solidFill>
                  <a:schemeClr val="tx1"/>
                </a:solidFill>
                <a:ea typeface="宋体" panose="02010600030101010101" pitchFamily="2" charset="-122"/>
              </a:rPr>
              <a:t>全国乙卷</a:t>
            </a:r>
            <a:r>
              <a:rPr lang="en-US" sz="2400" b="1">
                <a:solidFill>
                  <a:schemeClr val="tx1"/>
                </a:solidFill>
                <a:latin typeface="宋体" panose="02010600030101010101" pitchFamily="2" charset="-122"/>
              </a:rPr>
              <a:t>·42</a:t>
            </a:r>
            <a:r>
              <a:rPr lang="zh-CN" sz="2400" b="1">
                <a:solidFill>
                  <a:schemeClr val="tx1"/>
                </a:solidFill>
                <a:ea typeface="宋体" panose="02010600030101010101" pitchFamily="2" charset="-122"/>
              </a:rPr>
              <a:t>）．阅读材料，完成下列要求。（</a:t>
            </a:r>
            <a:r>
              <a:rPr lang="en-US" sz="2400" b="1">
                <a:solidFill>
                  <a:schemeClr val="tx1"/>
                </a:solidFill>
                <a:latin typeface="宋体" panose="02010600030101010101" pitchFamily="2" charset="-122"/>
              </a:rPr>
              <a:t>12</a:t>
            </a:r>
            <a:r>
              <a:rPr lang="zh-CN" sz="2400" b="1">
                <a:solidFill>
                  <a:schemeClr val="tx1"/>
                </a:solidFill>
                <a:ea typeface="宋体" panose="02010600030101010101" pitchFamily="2" charset="-122"/>
              </a:rPr>
              <a:t>分）</a:t>
            </a:r>
            <a:r>
              <a:rPr lang="zh-CN" sz="2400" b="1">
                <a:solidFill>
                  <a:schemeClr val="tx1"/>
                </a:solidFill>
                <a:ea typeface="黑体" panose="02010609060101010101" pitchFamily="49" charset="-122"/>
              </a:rPr>
              <a:t>材料    </a:t>
            </a:r>
            <a:r>
              <a:rPr lang="zh-CN" sz="2400" b="1">
                <a:solidFill>
                  <a:schemeClr val="tx1"/>
                </a:solidFill>
                <a:ea typeface="楷体_GB2312" panose="02010609030101010101" charset="-122"/>
              </a:rPr>
              <a:t>解读史料，获得历史认识，探寻史料表象背后的意蕴，是历史学的魅力所在。下表为史书所载东汉时期几位良吏的事迹。                                                         </a:t>
            </a:r>
            <a:endParaRPr lang="zh-CN" altLang="en-US" sz="2400" b="1">
              <a:solidFill>
                <a:schemeClr val="tx1"/>
              </a:solidFill>
              <a:latin typeface="Times New Roman" panose="02020603050405020304" charset="0"/>
              <a:ea typeface="楷体_GB2312" panose="02010609030101010101" charset="-122"/>
            </a:endParaRPr>
          </a:p>
        </p:txBody>
      </p:sp>
      <p:sp>
        <p:nvSpPr>
          <p:cNvPr id="3" name="文本框 2"/>
          <p:cNvSpPr txBox="1"/>
          <p:nvPr/>
        </p:nvSpPr>
        <p:spPr>
          <a:xfrm>
            <a:off x="473075" y="5435600"/>
            <a:ext cx="11246485" cy="1198880"/>
          </a:xfrm>
          <a:prstGeom prst="rect">
            <a:avLst/>
          </a:prstGeom>
          <a:noFill/>
          <a:ln w="9525">
            <a:noFill/>
          </a:ln>
        </p:spPr>
        <p:txBody>
          <a:bodyPr wrap="square">
            <a:spAutoFit/>
          </a:bodyPr>
          <a:p>
            <a:pPr indent="0" algn="l"/>
            <a:r>
              <a:rPr lang="en-US" sz="2400" b="1">
                <a:solidFill>
                  <a:schemeClr val="tx1"/>
                </a:solidFill>
                <a:latin typeface="宋体" panose="02010600030101010101" pitchFamily="2" charset="-122"/>
              </a:rPr>
              <a:t>    </a:t>
            </a:r>
            <a:r>
              <a:rPr lang="zh-CN" sz="2400" b="1">
                <a:solidFill>
                  <a:schemeClr val="tx1"/>
                </a:solidFill>
                <a:ea typeface="宋体" panose="02010600030101010101" pitchFamily="2" charset="-122"/>
              </a:rPr>
              <a:t>阐述从上述材料中发现的</a:t>
            </a:r>
            <a:r>
              <a:rPr lang="zh-CN" sz="2400" b="1" u="sng">
                <a:solidFill>
                  <a:srgbClr val="FF0000"/>
                </a:solidFill>
                <a:ea typeface="宋体" panose="02010600030101010101" pitchFamily="2" charset="-122"/>
              </a:rPr>
              <a:t>历史现象</a:t>
            </a:r>
            <a:r>
              <a:rPr lang="zh-CN" sz="2400" b="1">
                <a:solidFill>
                  <a:schemeClr val="tx1"/>
                </a:solidFill>
                <a:ea typeface="宋体" panose="02010600030101010101" pitchFamily="2" charset="-122"/>
              </a:rPr>
              <a:t>，并得出一个</a:t>
            </a:r>
            <a:r>
              <a:rPr lang="zh-CN" sz="2400" b="1" u="sng">
                <a:solidFill>
                  <a:srgbClr val="FF0000"/>
                </a:solidFill>
                <a:ea typeface="宋体" panose="02010600030101010101" pitchFamily="2" charset="-122"/>
              </a:rPr>
              <a:t>结论</a:t>
            </a:r>
            <a:r>
              <a:rPr lang="zh-CN" sz="2400" b="1">
                <a:solidFill>
                  <a:schemeClr val="tx1"/>
                </a:solidFill>
                <a:ea typeface="宋体" panose="02010600030101010101" pitchFamily="2" charset="-122"/>
              </a:rPr>
              <a:t>。（要求：现象源自材料，结论明确，史论结合，表述清晰。）</a:t>
            </a:r>
            <a:endParaRPr lang="zh-CN" altLang="en-US" sz="2400" b="1">
              <a:solidFill>
                <a:schemeClr val="tx1"/>
              </a:solidFill>
              <a:ea typeface="宋体" panose="02010600030101010101" pitchFamily="2" charset="-122"/>
            </a:endParaRPr>
          </a:p>
        </p:txBody>
      </p:sp>
      <p:pic>
        <p:nvPicPr>
          <p:cNvPr id="4" name="图片 3" descr="CF@206Y(N2%$3IK77%FS7U9"/>
          <p:cNvPicPr>
            <a:picLocks noChangeAspect="1"/>
          </p:cNvPicPr>
          <p:nvPr/>
        </p:nvPicPr>
        <p:blipFill>
          <a:blip r:embed="rId1"/>
          <a:stretch>
            <a:fillRect/>
          </a:stretch>
        </p:blipFill>
        <p:spPr>
          <a:xfrm>
            <a:off x="2941320" y="1271270"/>
            <a:ext cx="6242685" cy="4415155"/>
          </a:xfrm>
          <a:prstGeom prst="rect">
            <a:avLst/>
          </a:prstGeom>
        </p:spPr>
      </p:pic>
      <p:sp>
        <p:nvSpPr>
          <p:cNvPr id="6" name="椭圆 5"/>
          <p:cNvSpPr/>
          <p:nvPr/>
        </p:nvSpPr>
        <p:spPr>
          <a:xfrm>
            <a:off x="7675880" y="5252720"/>
            <a:ext cx="975360" cy="59944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307340" y="703580"/>
            <a:ext cx="5745480" cy="4983480"/>
          </a:xfrm>
          <a:prstGeom prst="rect">
            <a:avLst/>
          </a:prstGeom>
        </p:spPr>
      </p:pic>
      <p:pic>
        <p:nvPicPr>
          <p:cNvPr id="4" name="图片 3"/>
          <p:cNvPicPr>
            <a:picLocks noChangeAspect="1"/>
          </p:cNvPicPr>
          <p:nvPr/>
        </p:nvPicPr>
        <p:blipFill>
          <a:blip r:embed="rId2"/>
          <a:stretch>
            <a:fillRect/>
          </a:stretch>
        </p:blipFill>
        <p:spPr>
          <a:xfrm>
            <a:off x="6375400" y="1921510"/>
            <a:ext cx="5638800" cy="2324100"/>
          </a:xfrm>
          <a:prstGeom prst="rect">
            <a:avLst/>
          </a:prstGeom>
        </p:spPr>
      </p:pic>
      <p:sp>
        <p:nvSpPr>
          <p:cNvPr id="2" name="文本框 1"/>
          <p:cNvSpPr txBox="1"/>
          <p:nvPr/>
        </p:nvSpPr>
        <p:spPr>
          <a:xfrm>
            <a:off x="447040" y="5916295"/>
            <a:ext cx="11521440" cy="829945"/>
          </a:xfrm>
          <a:prstGeom prst="rect">
            <a:avLst/>
          </a:prstGeom>
          <a:noFill/>
        </p:spPr>
        <p:txBody>
          <a:bodyPr wrap="square" rtlCol="0">
            <a:spAutoFit/>
          </a:bodyPr>
          <a:p>
            <a:pPr algn="l"/>
            <a:r>
              <a:rPr lang="en-US" altLang="zh-CN" sz="2400">
                <a:solidFill>
                  <a:schemeClr val="tx1"/>
                </a:solidFill>
              </a:rPr>
              <a:t>——2022</a:t>
            </a:r>
            <a:r>
              <a:rPr lang="zh-CN" altLang="en-US" sz="2400">
                <a:solidFill>
                  <a:schemeClr val="tx1"/>
                </a:solidFill>
              </a:rPr>
              <a:t>版</a:t>
            </a:r>
            <a:r>
              <a:rPr lang="zh-CN" altLang="en-US" sz="2400">
                <a:solidFill>
                  <a:schemeClr val="tx1"/>
                </a:solidFill>
              </a:rPr>
              <a:t>《新评价新高考</a:t>
            </a:r>
            <a:r>
              <a:rPr lang="en-US" altLang="zh-CN" sz="2400">
                <a:solidFill>
                  <a:schemeClr val="tx1"/>
                </a:solidFill>
              </a:rPr>
              <a:t>——</a:t>
            </a:r>
            <a:r>
              <a:rPr lang="zh-CN" altLang="en-US" sz="2400">
                <a:solidFill>
                  <a:schemeClr val="tx1"/>
                </a:solidFill>
              </a:rPr>
              <a:t>高中历史专题复习精要》专题二十二《史学理论》第</a:t>
            </a:r>
            <a:r>
              <a:rPr lang="en-US" altLang="zh-CN" sz="2400">
                <a:solidFill>
                  <a:schemeClr val="tx1"/>
                </a:solidFill>
              </a:rPr>
              <a:t>288</a:t>
            </a:r>
            <a:r>
              <a:rPr lang="zh-CN" altLang="en-US" sz="2400">
                <a:solidFill>
                  <a:schemeClr val="tx1"/>
                </a:solidFill>
              </a:rPr>
              <a:t>页</a:t>
            </a:r>
            <a:endParaRPr lang="zh-CN" altLang="en-US" sz="2400">
              <a:solidFill>
                <a:schemeClr val="tx1"/>
              </a:solidFill>
            </a:endParaRPr>
          </a:p>
        </p:txBody>
      </p:sp>
      <p:sp>
        <p:nvSpPr>
          <p:cNvPr id="3" name="椭圆 2"/>
          <p:cNvSpPr/>
          <p:nvPr/>
        </p:nvSpPr>
        <p:spPr>
          <a:xfrm>
            <a:off x="5077460" y="4790440"/>
            <a:ext cx="975360" cy="59944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椭圆 5"/>
          <p:cNvSpPr/>
          <p:nvPr/>
        </p:nvSpPr>
        <p:spPr>
          <a:xfrm>
            <a:off x="6375400" y="3362960"/>
            <a:ext cx="975360" cy="59944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709295" y="167640"/>
            <a:ext cx="4274820" cy="6371590"/>
          </a:xfrm>
          <a:prstGeom prst="rect">
            <a:avLst/>
          </a:prstGeom>
        </p:spPr>
      </p:pic>
      <p:pic>
        <p:nvPicPr>
          <p:cNvPr id="4" name="图片 3"/>
          <p:cNvPicPr>
            <a:picLocks noChangeAspect="1"/>
          </p:cNvPicPr>
          <p:nvPr/>
        </p:nvPicPr>
        <p:blipFill>
          <a:blip r:embed="rId2"/>
          <a:stretch>
            <a:fillRect/>
          </a:stretch>
        </p:blipFill>
        <p:spPr>
          <a:xfrm>
            <a:off x="6325870" y="168275"/>
            <a:ext cx="4907915" cy="6370955"/>
          </a:xfrm>
          <a:prstGeom prst="rect">
            <a:avLst/>
          </a:prstGeom>
        </p:spPr>
      </p:pic>
      <p:sp>
        <p:nvSpPr>
          <p:cNvPr id="6" name="椭圆 5"/>
          <p:cNvSpPr/>
          <p:nvPr/>
        </p:nvSpPr>
        <p:spPr>
          <a:xfrm>
            <a:off x="709295" y="3202940"/>
            <a:ext cx="4892040" cy="79184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椭圆 2"/>
          <p:cNvSpPr/>
          <p:nvPr/>
        </p:nvSpPr>
        <p:spPr>
          <a:xfrm>
            <a:off x="6563360" y="695960"/>
            <a:ext cx="5308600" cy="90995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681" name="图片 101"/>
          <p:cNvPicPr/>
          <p:nvPr/>
        </p:nvPicPr>
        <p:blipFill>
          <a:blip r:embed="rId1"/>
          <a:stretch>
            <a:fillRect/>
          </a:stretch>
        </p:blipFill>
        <p:spPr>
          <a:xfrm>
            <a:off x="1120775" y="1982788"/>
            <a:ext cx="3114675" cy="3575050"/>
          </a:xfrm>
          <a:prstGeom prst="rect">
            <a:avLst/>
          </a:prstGeom>
          <a:noFill/>
          <a:ln w="9525">
            <a:noFill/>
          </a:ln>
        </p:spPr>
      </p:pic>
      <p:sp>
        <p:nvSpPr>
          <p:cNvPr id="103" name="文本框 102"/>
          <p:cNvSpPr txBox="1"/>
          <p:nvPr/>
        </p:nvSpPr>
        <p:spPr>
          <a:xfrm>
            <a:off x="5394325" y="2247900"/>
            <a:ext cx="5080000" cy="254000"/>
          </a:xfrm>
          <a:prstGeom prst="rect">
            <a:avLst/>
          </a:prstGeom>
          <a:noFill/>
          <a:ln w="9525">
            <a:noFill/>
          </a:ln>
        </p:spPr>
        <p:txBody>
          <a:bodyPr>
            <a:spAutoFit/>
          </a:bodyPr>
          <a:p>
            <a:pPr indent="266700"/>
            <a:r>
              <a:rPr lang="en-US" sz="1050" noProof="1">
                <a:solidFill>
                  <a:srgbClr val="000000"/>
                </a:solidFill>
                <a:latin typeface="Calibri" panose="020F0502020204030204" charset="0"/>
                <a:ea typeface="宋体" panose="02010600030101010101" pitchFamily="2" charset="-122"/>
                <a:cs typeface="Times New Roman" panose="02020603050405020304" charset="0"/>
              </a:rPr>
              <a:t> </a:t>
            </a:r>
            <a:endParaRPr lang="zh-CN" altLang="en-US" noProof="1"/>
          </a:p>
        </p:txBody>
      </p:sp>
      <p:pic>
        <p:nvPicPr>
          <p:cNvPr id="71683" name="图片 1"/>
          <p:cNvPicPr/>
          <p:nvPr/>
        </p:nvPicPr>
        <p:blipFill>
          <a:blip r:embed="rId2"/>
          <a:stretch>
            <a:fillRect/>
          </a:stretch>
        </p:blipFill>
        <p:spPr>
          <a:xfrm>
            <a:off x="8210550" y="2066925"/>
            <a:ext cx="2597150" cy="3036888"/>
          </a:xfrm>
          <a:prstGeom prst="rect">
            <a:avLst/>
          </a:prstGeom>
          <a:noFill/>
          <a:ln w="9525">
            <a:noFill/>
          </a:ln>
        </p:spPr>
      </p:pic>
      <p:sp>
        <p:nvSpPr>
          <p:cNvPr id="71684" name="文本框 103"/>
          <p:cNvSpPr txBox="1"/>
          <p:nvPr/>
        </p:nvSpPr>
        <p:spPr>
          <a:xfrm>
            <a:off x="533400" y="5694363"/>
            <a:ext cx="4291013" cy="522287"/>
          </a:xfrm>
          <a:prstGeom prst="rect">
            <a:avLst/>
          </a:prstGeom>
          <a:noFill/>
          <a:ln w="9525">
            <a:noFill/>
          </a:ln>
        </p:spPr>
        <p:txBody>
          <a:bodyPr wrap="square" anchor="t">
            <a:spAutoFit/>
          </a:bodyPr>
          <a:p>
            <a:pPr indent="266700"/>
            <a:r>
              <a:rPr lang="zh-CN" altLang="zh-CN" sz="2800">
                <a:solidFill>
                  <a:srgbClr val="000000"/>
                </a:solidFill>
                <a:latin typeface="Calibri" panose="020F0502020204030204" charset="0"/>
                <a:ea typeface="宋体" panose="02010600030101010101" pitchFamily="2" charset="-122"/>
              </a:rPr>
              <a:t>第一手史料（原始史料）</a:t>
            </a:r>
            <a:r>
              <a:rPr lang="en-US" altLang="zh-CN" sz="2800">
                <a:solidFill>
                  <a:srgbClr val="000000"/>
                </a:solidFill>
                <a:latin typeface="Calibri" panose="020F0502020204030204" charset="0"/>
                <a:ea typeface="宋体" panose="02010600030101010101" pitchFamily="2" charset="-122"/>
              </a:rPr>
              <a:t>    </a:t>
            </a:r>
            <a:endParaRPr lang="zh-CN" altLang="en-US" sz="2800">
              <a:latin typeface="Arial" panose="020B0604020202020204" pitchFamily="34" charset="0"/>
              <a:ea typeface="微软雅黑" panose="020B0503020204020204" pitchFamily="34" charset="-122"/>
            </a:endParaRPr>
          </a:p>
        </p:txBody>
      </p:sp>
      <p:sp>
        <p:nvSpPr>
          <p:cNvPr id="71685" name="文本框 2"/>
          <p:cNvSpPr txBox="1"/>
          <p:nvPr/>
        </p:nvSpPr>
        <p:spPr>
          <a:xfrm>
            <a:off x="7412038" y="5557838"/>
            <a:ext cx="4192587" cy="522287"/>
          </a:xfrm>
          <a:prstGeom prst="rect">
            <a:avLst/>
          </a:prstGeom>
          <a:noFill/>
          <a:ln w="9525">
            <a:noFill/>
          </a:ln>
        </p:spPr>
        <p:txBody>
          <a:bodyPr wrap="square" anchor="t">
            <a:spAutoFit/>
          </a:bodyPr>
          <a:p>
            <a:r>
              <a:rPr lang="en-US" altLang="zh-CN" sz="2800">
                <a:solidFill>
                  <a:srgbClr val="000000"/>
                </a:solidFill>
                <a:latin typeface="Calibri" panose="020F0502020204030204" charset="0"/>
                <a:ea typeface="宋体" panose="02010600030101010101" pitchFamily="2" charset="-122"/>
              </a:rPr>
              <a:t> </a:t>
            </a:r>
            <a:r>
              <a:rPr lang="zh-CN" altLang="zh-CN" sz="2800">
                <a:solidFill>
                  <a:srgbClr val="000000"/>
                </a:solidFill>
                <a:latin typeface="Calibri" panose="020F0502020204030204" charset="0"/>
                <a:ea typeface="宋体" panose="02010600030101010101" pitchFamily="2" charset="-122"/>
              </a:rPr>
              <a:t>第二手史料（转手史料）</a:t>
            </a:r>
            <a:endParaRPr lang="zh-CN" altLang="en-US" sz="2800">
              <a:latin typeface="Arial" panose="020B0604020202020204" pitchFamily="34" charset="0"/>
              <a:ea typeface="微软雅黑" panose="020B0503020204020204" pitchFamily="34" charset="-122"/>
            </a:endParaRPr>
          </a:p>
        </p:txBody>
      </p:sp>
      <p:sp>
        <p:nvSpPr>
          <p:cNvPr id="71686" name="文本框 3"/>
          <p:cNvSpPr txBox="1"/>
          <p:nvPr/>
        </p:nvSpPr>
        <p:spPr>
          <a:xfrm>
            <a:off x="3489325" y="331788"/>
            <a:ext cx="5213350" cy="644525"/>
          </a:xfrm>
          <a:prstGeom prst="rect">
            <a:avLst/>
          </a:prstGeom>
          <a:noFill/>
          <a:ln w="9525">
            <a:noFill/>
          </a:ln>
        </p:spPr>
        <p:txBody>
          <a:bodyPr wrap="none" anchor="t">
            <a:spAutoFit/>
          </a:bodyPr>
          <a:p>
            <a:r>
              <a:rPr lang="zh-CN" altLang="en-US" sz="3600" b="1">
                <a:solidFill>
                  <a:srgbClr val="1D41D5"/>
                </a:solidFill>
                <a:latin typeface="Arial" panose="020B0604020202020204" pitchFamily="34" charset="0"/>
                <a:ea typeface="微软雅黑" panose="020B0503020204020204" pitchFamily="34" charset="-122"/>
                <a:sym typeface="微软雅黑" panose="020B0503020204020204" pitchFamily="34" charset="-122"/>
              </a:rPr>
              <a:t>学科素养情境化、意义化</a:t>
            </a:r>
            <a:endParaRPr lang="zh-CN" altLang="en-US" sz="3600" b="1">
              <a:solidFill>
                <a:srgbClr val="1D41D5"/>
              </a:solidFill>
              <a:latin typeface="Arial" panose="020B0604020202020204" pitchFamily="34" charset="0"/>
              <a:ea typeface="微软雅黑" panose="020B0503020204020204" pitchFamily="34" charset="-122"/>
              <a:sym typeface="微软雅黑" panose="020B0503020204020204" pitchFamily="34" charset="-122"/>
            </a:endParaRPr>
          </a:p>
        </p:txBody>
      </p:sp>
      <p:sp>
        <p:nvSpPr>
          <p:cNvPr id="71687" name="文本框 106"/>
          <p:cNvSpPr txBox="1"/>
          <p:nvPr/>
        </p:nvSpPr>
        <p:spPr>
          <a:xfrm>
            <a:off x="1800225" y="1187450"/>
            <a:ext cx="8591550" cy="645160"/>
          </a:xfrm>
          <a:prstGeom prst="rect">
            <a:avLst/>
          </a:prstGeom>
          <a:noFill/>
          <a:ln w="9525">
            <a:noFill/>
          </a:ln>
        </p:spPr>
        <p:txBody>
          <a:bodyPr wrap="square" anchor="t">
            <a:spAutoFit/>
          </a:bodyPr>
          <a:p>
            <a:pPr algn="ctr"/>
            <a:r>
              <a:rPr lang="zh-CN" altLang="zh-CN" sz="3600" b="1">
                <a:solidFill>
                  <a:srgbClr val="1D41D5"/>
                </a:solidFill>
                <a:latin typeface="微软雅黑" panose="020B0503020204020204" pitchFamily="34" charset="-122"/>
                <a:ea typeface="微软雅黑" panose="020B0503020204020204" pitchFamily="34" charset="-122"/>
              </a:rPr>
              <a:t>案例：</a:t>
            </a:r>
            <a:r>
              <a:rPr lang="zh-CN" altLang="zh-CN" sz="3600" b="1">
                <a:solidFill>
                  <a:srgbClr val="FF0000"/>
                </a:solidFill>
                <a:latin typeface="微软雅黑" panose="020B0503020204020204" pitchFamily="34" charset="-122"/>
                <a:ea typeface="微软雅黑" panose="020B0503020204020204" pitchFamily="34" charset="-122"/>
              </a:rPr>
              <a:t>史学理论</a:t>
            </a:r>
            <a:r>
              <a:rPr lang="zh-CN" altLang="zh-CN" sz="3600" b="1">
                <a:solidFill>
                  <a:srgbClr val="1D41D5"/>
                </a:solidFill>
                <a:latin typeface="微软雅黑" panose="020B0503020204020204" pitchFamily="34" charset="-122"/>
                <a:ea typeface="微软雅黑" panose="020B0503020204020204" pitchFamily="34" charset="-122"/>
              </a:rPr>
              <a:t>——史学入门和史学素养</a:t>
            </a:r>
            <a:endParaRPr lang="zh-CN" altLang="en-US" sz="3600" b="1">
              <a:solidFill>
                <a:srgbClr val="1D41D5"/>
              </a:solidFill>
              <a:latin typeface="微软雅黑" panose="020B0503020204020204" pitchFamily="34" charset="-122"/>
              <a:ea typeface="微软雅黑" panose="020B0503020204020204" pitchFamily="34" charset="-122"/>
            </a:endParaRPr>
          </a:p>
        </p:txBody>
      </p:sp>
    </p:spTree>
    <p:custDataLst>
      <p:tags r:id="rId3"/>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2705" name="图片 103"/>
          <p:cNvPicPr/>
          <p:nvPr/>
        </p:nvPicPr>
        <p:blipFill>
          <a:blip r:embed="rId1"/>
          <a:stretch>
            <a:fillRect/>
          </a:stretch>
        </p:blipFill>
        <p:spPr>
          <a:xfrm>
            <a:off x="9239250" y="2411413"/>
            <a:ext cx="2263775" cy="3059112"/>
          </a:xfrm>
          <a:prstGeom prst="rect">
            <a:avLst/>
          </a:prstGeom>
          <a:noFill/>
          <a:ln w="9525">
            <a:noFill/>
          </a:ln>
        </p:spPr>
      </p:pic>
      <p:pic>
        <p:nvPicPr>
          <p:cNvPr id="72706" name="图片 104"/>
          <p:cNvPicPr/>
          <p:nvPr/>
        </p:nvPicPr>
        <p:blipFill>
          <a:blip r:embed="rId2"/>
          <a:stretch>
            <a:fillRect/>
          </a:stretch>
        </p:blipFill>
        <p:spPr>
          <a:xfrm>
            <a:off x="4737100" y="2411413"/>
            <a:ext cx="3363913" cy="3059112"/>
          </a:xfrm>
          <a:prstGeom prst="rect">
            <a:avLst/>
          </a:prstGeom>
          <a:noFill/>
          <a:ln w="9525">
            <a:noFill/>
          </a:ln>
        </p:spPr>
      </p:pic>
      <p:pic>
        <p:nvPicPr>
          <p:cNvPr id="72707" name="图片 105"/>
          <p:cNvPicPr/>
          <p:nvPr/>
        </p:nvPicPr>
        <p:blipFill>
          <a:blip r:embed="rId3"/>
          <a:stretch>
            <a:fillRect/>
          </a:stretch>
        </p:blipFill>
        <p:spPr>
          <a:xfrm>
            <a:off x="233363" y="2411413"/>
            <a:ext cx="3863975" cy="3059112"/>
          </a:xfrm>
          <a:prstGeom prst="rect">
            <a:avLst/>
          </a:prstGeom>
          <a:noFill/>
          <a:ln w="9525">
            <a:noFill/>
          </a:ln>
        </p:spPr>
      </p:pic>
      <p:sp>
        <p:nvSpPr>
          <p:cNvPr id="72708" name="文本框 106"/>
          <p:cNvSpPr txBox="1"/>
          <p:nvPr/>
        </p:nvSpPr>
        <p:spPr>
          <a:xfrm>
            <a:off x="704850" y="5889625"/>
            <a:ext cx="11283950" cy="522288"/>
          </a:xfrm>
          <a:prstGeom prst="rect">
            <a:avLst/>
          </a:prstGeom>
          <a:noFill/>
          <a:ln w="9525">
            <a:noFill/>
          </a:ln>
        </p:spPr>
        <p:txBody>
          <a:bodyPr wrap="square" anchor="t">
            <a:spAutoFit/>
          </a:bodyPr>
          <a:p>
            <a:r>
              <a:rPr lang="zh-CN" altLang="zh-CN" sz="2800">
                <a:solidFill>
                  <a:srgbClr val="000000"/>
                </a:solidFill>
                <a:latin typeface="Arial" panose="020B0604020202020204" pitchFamily="34" charset="0"/>
                <a:ea typeface="宋体" panose="02010600030101010101" pitchFamily="2" charset="-122"/>
              </a:rPr>
              <a:t>实物史料</a:t>
            </a:r>
            <a:r>
              <a:rPr lang="en-US" altLang="zh-CN" sz="2800">
                <a:solidFill>
                  <a:srgbClr val="000000"/>
                </a:solidFill>
                <a:latin typeface="Calibri" panose="020F0502020204030204" charset="0"/>
                <a:ea typeface="宋体" panose="02010600030101010101" pitchFamily="2" charset="-122"/>
              </a:rPr>
              <a:t>                                            </a:t>
            </a:r>
            <a:r>
              <a:rPr lang="zh-CN" altLang="zh-CN" sz="2800">
                <a:solidFill>
                  <a:srgbClr val="000000"/>
                </a:solidFill>
                <a:latin typeface="Calibri" panose="020F0502020204030204" charset="0"/>
                <a:ea typeface="宋体" panose="02010600030101010101" pitchFamily="2" charset="-122"/>
              </a:rPr>
              <a:t>文献史料</a:t>
            </a:r>
            <a:r>
              <a:rPr lang="en-US" altLang="zh-CN" sz="2800">
                <a:solidFill>
                  <a:srgbClr val="000000"/>
                </a:solidFill>
                <a:latin typeface="Calibri" panose="020F0502020204030204" charset="0"/>
                <a:ea typeface="宋体" panose="02010600030101010101" pitchFamily="2" charset="-122"/>
              </a:rPr>
              <a:t>                                 </a:t>
            </a:r>
            <a:r>
              <a:rPr lang="zh-CN" altLang="zh-CN" sz="2800">
                <a:solidFill>
                  <a:srgbClr val="000000"/>
                </a:solidFill>
                <a:latin typeface="Calibri" panose="020F0502020204030204" charset="0"/>
                <a:ea typeface="宋体" panose="02010600030101010101" pitchFamily="2" charset="-122"/>
              </a:rPr>
              <a:t>口述史料</a:t>
            </a:r>
            <a:endParaRPr lang="zh-CN" altLang="en-US" sz="2800">
              <a:latin typeface="Arial" panose="020B0604020202020204" pitchFamily="34" charset="0"/>
              <a:ea typeface="微软雅黑" panose="020B0503020204020204" pitchFamily="34" charset="-122"/>
            </a:endParaRPr>
          </a:p>
        </p:txBody>
      </p:sp>
      <p:sp>
        <p:nvSpPr>
          <p:cNvPr id="72709" name="文本框 3"/>
          <p:cNvSpPr txBox="1"/>
          <p:nvPr/>
        </p:nvSpPr>
        <p:spPr>
          <a:xfrm>
            <a:off x="3489325" y="331788"/>
            <a:ext cx="5213350" cy="644525"/>
          </a:xfrm>
          <a:prstGeom prst="rect">
            <a:avLst/>
          </a:prstGeom>
          <a:noFill/>
          <a:ln w="9525">
            <a:noFill/>
          </a:ln>
        </p:spPr>
        <p:txBody>
          <a:bodyPr wrap="none" anchor="t">
            <a:spAutoFit/>
          </a:bodyPr>
          <a:p>
            <a:r>
              <a:rPr lang="zh-CN" altLang="en-US" sz="3600" b="1">
                <a:solidFill>
                  <a:srgbClr val="1D41D5"/>
                </a:solidFill>
                <a:latin typeface="Arial" panose="020B0604020202020204" pitchFamily="34" charset="0"/>
                <a:ea typeface="微软雅黑" panose="020B0503020204020204" pitchFamily="34" charset="-122"/>
                <a:sym typeface="微软雅黑" panose="020B0503020204020204" pitchFamily="34" charset="-122"/>
              </a:rPr>
              <a:t>学科素养情境化、意义化</a:t>
            </a:r>
            <a:endParaRPr lang="zh-CN" altLang="en-US" sz="3600" b="1">
              <a:solidFill>
                <a:srgbClr val="1D41D5"/>
              </a:solidFill>
              <a:latin typeface="Arial" panose="020B0604020202020204" pitchFamily="34" charset="0"/>
              <a:ea typeface="微软雅黑" panose="020B0503020204020204" pitchFamily="34" charset="-122"/>
              <a:sym typeface="微软雅黑" panose="020B0503020204020204" pitchFamily="34" charset="-122"/>
            </a:endParaRPr>
          </a:p>
        </p:txBody>
      </p:sp>
      <p:sp>
        <p:nvSpPr>
          <p:cNvPr id="72710" name="文本框 1"/>
          <p:cNvSpPr txBox="1"/>
          <p:nvPr/>
        </p:nvSpPr>
        <p:spPr>
          <a:xfrm>
            <a:off x="1800225" y="1187450"/>
            <a:ext cx="8591550" cy="645160"/>
          </a:xfrm>
          <a:prstGeom prst="rect">
            <a:avLst/>
          </a:prstGeom>
          <a:noFill/>
          <a:ln w="9525">
            <a:noFill/>
          </a:ln>
        </p:spPr>
        <p:txBody>
          <a:bodyPr wrap="square" anchor="t">
            <a:spAutoFit/>
          </a:bodyPr>
          <a:p>
            <a:pPr algn="ctr"/>
            <a:r>
              <a:rPr lang="zh-CN" altLang="zh-CN" sz="3600" b="1">
                <a:solidFill>
                  <a:srgbClr val="1D41D5"/>
                </a:solidFill>
                <a:latin typeface="微软雅黑" panose="020B0503020204020204" pitchFamily="34" charset="-122"/>
                <a:ea typeface="微软雅黑" panose="020B0503020204020204" pitchFamily="34" charset="-122"/>
              </a:rPr>
              <a:t>案例：</a:t>
            </a:r>
            <a:r>
              <a:rPr lang="zh-CN" altLang="zh-CN" sz="3600" b="1">
                <a:solidFill>
                  <a:srgbClr val="FF0000"/>
                </a:solidFill>
                <a:latin typeface="微软雅黑" panose="020B0503020204020204" pitchFamily="34" charset="-122"/>
                <a:ea typeface="微软雅黑" panose="020B0503020204020204" pitchFamily="34" charset="-122"/>
              </a:rPr>
              <a:t>史学理论</a:t>
            </a:r>
            <a:r>
              <a:rPr lang="zh-CN" altLang="zh-CN" sz="3600" b="1">
                <a:solidFill>
                  <a:srgbClr val="1D41D5"/>
                </a:solidFill>
                <a:latin typeface="微软雅黑" panose="020B0503020204020204" pitchFamily="34" charset="-122"/>
                <a:ea typeface="微软雅黑" panose="020B0503020204020204" pitchFamily="34" charset="-122"/>
              </a:rPr>
              <a:t>——史学入门和史学素养</a:t>
            </a:r>
            <a:endParaRPr lang="zh-CN" altLang="en-US" sz="3600" b="1">
              <a:solidFill>
                <a:srgbClr val="1D41D5"/>
              </a:solidFill>
              <a:latin typeface="微软雅黑" panose="020B0503020204020204" pitchFamily="34" charset="-122"/>
              <a:ea typeface="微软雅黑" panose="020B0503020204020204" pitchFamily="34" charset="-122"/>
            </a:endParaRPr>
          </a:p>
        </p:txBody>
      </p:sp>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95340" y="1214422"/>
            <a:ext cx="9858444" cy="3107690"/>
          </a:xfrm>
          <a:prstGeom prst="rect">
            <a:avLst/>
          </a:prstGeom>
          <a:ln>
            <a:solidFill>
              <a:srgbClr val="FF0000"/>
            </a:solidFill>
          </a:ln>
        </p:spPr>
        <p:txBody>
          <a:bodyPr wrap="square">
            <a:spAutoFit/>
          </a:bodyPr>
          <a:lstStyle/>
          <a:p>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    “五四运动”后，以马 克思主义为指导的“根本改造”的影响日益高涨。 这不仅使统治者采取强硬手段查禁“过激主义”， 而且也引起了资产阶级改良派代表胡适的反对， 由此导致了马克思主义与反马克思主义的第一次论战。此次论战的核心是中国需不需要马克思主义。胡适认为，中国不需要马克思主义，并 于 </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1919 </a:t>
            </a:r>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年 </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7</a:t>
            </a:r>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月 </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20 </a:t>
            </a:r>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日在</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每周评论</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第 </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31 </a:t>
            </a:r>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号上发表 了</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多研究些问题，少谈些“主义”</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一文。</a:t>
            </a:r>
            <a:endParaRPr lang="zh-CN" altLang="en-US" sz="2800" b="1" dirty="0">
              <a:latin typeface="黑体" panose="02010609060101010101" pitchFamily="49" charset="-122"/>
              <a:ea typeface="黑体" panose="02010609060101010101" pitchFamily="49" charset="-122"/>
              <a:cs typeface="黑体" panose="02010609060101010101" pitchFamily="49" charset="-122"/>
            </a:endParaRPr>
          </a:p>
        </p:txBody>
      </p:sp>
      <p:sp>
        <p:nvSpPr>
          <p:cNvPr id="5" name="矩形 4"/>
          <p:cNvSpPr/>
          <p:nvPr/>
        </p:nvSpPr>
        <p:spPr>
          <a:xfrm>
            <a:off x="1248675" y="357166"/>
            <a:ext cx="9478010" cy="521970"/>
          </a:xfrm>
          <a:prstGeom prst="rect">
            <a:avLst/>
          </a:prstGeom>
        </p:spPr>
        <p:txBody>
          <a:bodyPr wrap="none">
            <a:spAutoFit/>
          </a:bodyPr>
          <a:lstStyle/>
          <a:p>
            <a:r>
              <a:rPr lang="zh-CN" altLang="en-US" sz="2800" b="1" dirty="0" smtClean="0">
                <a:solidFill>
                  <a:srgbClr val="0000CC"/>
                </a:solidFill>
                <a:latin typeface="黑体" panose="02010609060101010101" pitchFamily="49" charset="-122"/>
                <a:ea typeface="黑体" panose="02010609060101010101" pitchFamily="49" charset="-122"/>
              </a:rPr>
              <a:t>第一次：“</a:t>
            </a:r>
            <a:r>
              <a:rPr lang="zh-CN" altLang="en-US" sz="2800" b="1" dirty="0" smtClean="0">
                <a:solidFill>
                  <a:srgbClr val="0000CC"/>
                </a:solidFill>
                <a:latin typeface="黑体" panose="02010609060101010101" pitchFamily="49" charset="-122"/>
                <a:ea typeface="黑体" panose="02010609060101010101" pitchFamily="49" charset="-122"/>
              </a:rPr>
              <a:t>问题与主义”论</a:t>
            </a:r>
            <a:r>
              <a:rPr lang="zh-CN" altLang="en-US" sz="2800" b="1" dirty="0" smtClean="0">
                <a:solidFill>
                  <a:srgbClr val="0000CC"/>
                </a:solidFill>
                <a:latin typeface="黑体" panose="02010609060101010101" pitchFamily="49" charset="-122"/>
                <a:ea typeface="黑体" panose="02010609060101010101" pitchFamily="49" charset="-122"/>
              </a:rPr>
              <a:t>战</a:t>
            </a:r>
            <a:r>
              <a:rPr lang="en-US" altLang="zh-CN" sz="2800" b="1" dirty="0" smtClean="0">
                <a:solidFill>
                  <a:srgbClr val="0000CC"/>
                </a:solidFill>
                <a:latin typeface="黑体" panose="02010609060101010101" pitchFamily="49" charset="-122"/>
                <a:ea typeface="黑体" panose="02010609060101010101" pitchFamily="49" charset="-122"/>
              </a:rPr>
              <a:t>——</a:t>
            </a:r>
            <a:r>
              <a:rPr lang="zh-CN" altLang="en-US" sz="2800" b="1" dirty="0" smtClean="0">
                <a:solidFill>
                  <a:srgbClr val="FF0000"/>
                </a:solidFill>
                <a:latin typeface="黑体" panose="02010609060101010101" pitchFamily="49" charset="-122"/>
                <a:ea typeface="黑体" panose="02010609060101010101" pitchFamily="49" charset="-122"/>
              </a:rPr>
              <a:t>中</a:t>
            </a:r>
            <a:r>
              <a:rPr lang="zh-CN" altLang="en-US" sz="2800" b="1" dirty="0" smtClean="0">
                <a:solidFill>
                  <a:srgbClr val="FF0000"/>
                </a:solidFill>
                <a:latin typeface="黑体" panose="02010609060101010101" pitchFamily="49" charset="-122"/>
                <a:ea typeface="黑体" panose="02010609060101010101" pitchFamily="49" charset="-122"/>
              </a:rPr>
              <a:t>国需不需要马克思主义</a:t>
            </a:r>
            <a:endParaRPr lang="zh-CN" altLang="en-US" sz="2800" b="1" dirty="0">
              <a:solidFill>
                <a:srgbClr val="FF0000"/>
              </a:solidFill>
              <a:latin typeface="黑体" panose="02010609060101010101" pitchFamily="49" charset="-122"/>
              <a:ea typeface="黑体" panose="02010609060101010101" pitchFamily="49" charset="-122"/>
            </a:endParaRPr>
          </a:p>
        </p:txBody>
      </p:sp>
      <p:sp>
        <p:nvSpPr>
          <p:cNvPr id="6" name="矩形 5"/>
          <p:cNvSpPr/>
          <p:nvPr/>
        </p:nvSpPr>
        <p:spPr>
          <a:xfrm>
            <a:off x="1095339" y="4643446"/>
            <a:ext cx="9858444" cy="1814830"/>
          </a:xfrm>
          <a:prstGeom prst="rect">
            <a:avLst/>
          </a:prstGeom>
          <a:ln>
            <a:solidFill>
              <a:srgbClr val="FF0000"/>
            </a:solidFill>
          </a:ln>
        </p:spPr>
        <p:txBody>
          <a:bodyPr wrap="square">
            <a:spAutoFit/>
          </a:bodyPr>
          <a:lstStyle/>
          <a:p>
            <a:pPr algn="ctr"/>
            <a:r>
              <a:rPr lang="zh-CN" altLang="en-US" sz="2800" b="1" dirty="0" smtClean="0">
                <a:solidFill>
                  <a:srgbClr val="0000CC"/>
                </a:solidFill>
                <a:latin typeface="黑体" panose="02010609060101010101" pitchFamily="49" charset="-122"/>
                <a:ea typeface="黑体" panose="02010609060101010101" pitchFamily="49" charset="-122"/>
              </a:rPr>
              <a:t>论争主要围绕两个问题进行 </a:t>
            </a:r>
            <a:endParaRPr lang="en-US" altLang="zh-CN" sz="2800" b="1" dirty="0" smtClean="0">
              <a:solidFill>
                <a:srgbClr val="0000CC"/>
              </a:solidFill>
              <a:latin typeface="黑体" panose="02010609060101010101" pitchFamily="49" charset="-122"/>
              <a:ea typeface="黑体" panose="02010609060101010101" pitchFamily="49" charset="-122"/>
            </a:endParaRPr>
          </a:p>
          <a:p>
            <a:r>
              <a:rPr lang="zh-CN" altLang="en-US" sz="2800" dirty="0" smtClean="0">
                <a:solidFill>
                  <a:srgbClr val="FF0000"/>
                </a:solidFill>
                <a:latin typeface="黑体" panose="02010609060101010101" pitchFamily="49" charset="-122"/>
                <a:ea typeface="黑体" panose="02010609060101010101" pitchFamily="49" charset="-122"/>
              </a:rPr>
              <a:t>一是要</a:t>
            </a:r>
            <a:r>
              <a:rPr lang="zh-CN" altLang="en-US" sz="2800" dirty="0" smtClean="0">
                <a:solidFill>
                  <a:srgbClr val="FF0000"/>
                </a:solidFill>
                <a:latin typeface="黑体" panose="02010609060101010101" pitchFamily="49" charset="-122"/>
                <a:ea typeface="黑体" panose="02010609060101010101" pitchFamily="49" charset="-122"/>
              </a:rPr>
              <a:t>不</a:t>
            </a:r>
            <a:r>
              <a:rPr lang="zh-CN" altLang="en-US" sz="2800" dirty="0" smtClean="0">
                <a:solidFill>
                  <a:srgbClr val="FF0000"/>
                </a:solidFill>
                <a:latin typeface="黑体" panose="02010609060101010101" pitchFamily="49" charset="-122"/>
                <a:ea typeface="黑体" panose="02010609060101010101" pitchFamily="49" charset="-122"/>
              </a:rPr>
              <a:t>要以</a:t>
            </a:r>
            <a:r>
              <a:rPr lang="zh-CN" altLang="en-US" sz="2800" dirty="0" smtClean="0">
                <a:solidFill>
                  <a:srgbClr val="FF0000"/>
                </a:solidFill>
                <a:latin typeface="黑体" panose="02010609060101010101" pitchFamily="49" charset="-122"/>
                <a:ea typeface="黑体" panose="02010609060101010101" pitchFamily="49" charset="-122"/>
              </a:rPr>
              <a:t>马</a:t>
            </a:r>
            <a:r>
              <a:rPr lang="zh-CN" altLang="en-US" sz="2800" dirty="0" smtClean="0">
                <a:solidFill>
                  <a:srgbClr val="FF0000"/>
                </a:solidFill>
                <a:latin typeface="黑体" panose="02010609060101010101" pitchFamily="49" charset="-122"/>
                <a:ea typeface="黑体" panose="02010609060101010101" pitchFamily="49" charset="-122"/>
              </a:rPr>
              <a:t>克思主义理论作指导。</a:t>
            </a:r>
            <a:endParaRPr lang="en-US" altLang="zh-CN" sz="2800" dirty="0" smtClean="0">
              <a:solidFill>
                <a:srgbClr val="FF0000"/>
              </a:solidFill>
              <a:latin typeface="黑体" panose="02010609060101010101" pitchFamily="49" charset="-122"/>
              <a:ea typeface="黑体" panose="02010609060101010101" pitchFamily="49" charset="-122"/>
            </a:endParaRPr>
          </a:p>
          <a:p>
            <a:r>
              <a:rPr lang="zh-CN" altLang="en-US" sz="2800" dirty="0" smtClean="0">
                <a:solidFill>
                  <a:srgbClr val="FF0000"/>
                </a:solidFill>
                <a:latin typeface="黑体" panose="02010609060101010101" pitchFamily="49" charset="-122"/>
                <a:ea typeface="黑体" panose="02010609060101010101" pitchFamily="49" charset="-122"/>
              </a:rPr>
              <a:t>二</a:t>
            </a:r>
            <a:r>
              <a:rPr lang="zh-CN" altLang="en-US" sz="2800" dirty="0" smtClean="0">
                <a:solidFill>
                  <a:srgbClr val="FF0000"/>
                </a:solidFill>
                <a:latin typeface="黑体" panose="02010609060101010101" pitchFamily="49" charset="-122"/>
                <a:ea typeface="黑体" panose="02010609060101010101" pitchFamily="49" charset="-122"/>
              </a:rPr>
              <a:t>是中</a:t>
            </a:r>
            <a:r>
              <a:rPr lang="zh-CN" altLang="en-US" sz="2800" dirty="0" smtClean="0">
                <a:solidFill>
                  <a:srgbClr val="FF0000"/>
                </a:solidFill>
                <a:latin typeface="黑体" panose="02010609060101010101" pitchFamily="49" charset="-122"/>
                <a:ea typeface="黑体" panose="02010609060101010101" pitchFamily="49" charset="-122"/>
              </a:rPr>
              <a:t>国社会</a:t>
            </a:r>
            <a:r>
              <a:rPr lang="zh-CN" altLang="en-US" sz="2800" dirty="0" smtClean="0">
                <a:solidFill>
                  <a:srgbClr val="FF0000"/>
                </a:solidFill>
                <a:latin typeface="黑体" panose="02010609060101010101" pitchFamily="49" charset="-122"/>
                <a:ea typeface="黑体" panose="02010609060101010101" pitchFamily="49" charset="-122"/>
              </a:rPr>
              <a:t>问</a:t>
            </a:r>
            <a:r>
              <a:rPr lang="zh-CN" altLang="en-US" sz="2800" dirty="0" smtClean="0">
                <a:solidFill>
                  <a:srgbClr val="FF0000"/>
                </a:solidFill>
                <a:latin typeface="黑体" panose="02010609060101010101" pitchFamily="49" charset="-122"/>
                <a:ea typeface="黑体" panose="02010609060101010101" pitchFamily="49" charset="-122"/>
              </a:rPr>
              <a:t>题要</a:t>
            </a:r>
            <a:r>
              <a:rPr lang="zh-CN" altLang="en-US" sz="2800" dirty="0" smtClean="0">
                <a:solidFill>
                  <a:srgbClr val="FF0000"/>
                </a:solidFill>
                <a:latin typeface="黑体" panose="02010609060101010101" pitchFamily="49" charset="-122"/>
                <a:ea typeface="黑体" panose="02010609060101010101" pitchFamily="49" charset="-122"/>
              </a:rPr>
              <a:t>不</a:t>
            </a:r>
            <a:r>
              <a:rPr lang="zh-CN" altLang="en-US" sz="2800" dirty="0" smtClean="0">
                <a:solidFill>
                  <a:srgbClr val="FF0000"/>
                </a:solidFill>
                <a:latin typeface="黑体" panose="02010609060101010101" pitchFamily="49" charset="-122"/>
                <a:ea typeface="黑体" panose="02010609060101010101" pitchFamily="49" charset="-122"/>
              </a:rPr>
              <a:t>要以革命手 段实行“根本解决”的问题。</a:t>
            </a:r>
            <a:endParaRPr lang="zh-CN" altLang="en-US" sz="2800"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6" name="文本框 3"/>
          <p:cNvSpPr txBox="1"/>
          <p:nvPr/>
        </p:nvSpPr>
        <p:spPr>
          <a:xfrm>
            <a:off x="3489325" y="331788"/>
            <a:ext cx="5213350" cy="644525"/>
          </a:xfrm>
          <a:prstGeom prst="rect">
            <a:avLst/>
          </a:prstGeom>
          <a:noFill/>
          <a:ln w="9525">
            <a:noFill/>
          </a:ln>
        </p:spPr>
        <p:txBody>
          <a:bodyPr wrap="none" anchor="t">
            <a:spAutoFit/>
          </a:bodyPr>
          <a:p>
            <a:r>
              <a:rPr lang="zh-CN" altLang="en-US" sz="3600" b="1">
                <a:solidFill>
                  <a:srgbClr val="1D41D5"/>
                </a:solidFill>
                <a:latin typeface="Arial" panose="020B0604020202020204" pitchFamily="34" charset="0"/>
                <a:ea typeface="微软雅黑" panose="020B0503020204020204" pitchFamily="34" charset="-122"/>
                <a:sym typeface="微软雅黑" panose="020B0503020204020204" pitchFamily="34" charset="-122"/>
              </a:rPr>
              <a:t>学科素养情境化、意义化</a:t>
            </a:r>
            <a:endParaRPr lang="zh-CN" altLang="en-US" sz="3600" b="1">
              <a:solidFill>
                <a:srgbClr val="1D41D5"/>
              </a:solidFill>
              <a:latin typeface="Arial" panose="020B0604020202020204" pitchFamily="34" charset="0"/>
              <a:ea typeface="微软雅黑" panose="020B0503020204020204" pitchFamily="34" charset="-122"/>
              <a:sym typeface="微软雅黑" panose="020B0503020204020204" pitchFamily="34" charset="-122"/>
            </a:endParaRPr>
          </a:p>
        </p:txBody>
      </p:sp>
      <p:pic>
        <p:nvPicPr>
          <p:cNvPr id="9" name="图片 2" descr="C:\Users\Administrator\AppData\Roaming\Tencent\Users\948622014\TIM\WinTemp\RichOle\%P)~WXK1{)XIT@0$WW0)1BB.png"/>
          <p:cNvPicPr>
            <a:picLocks noChangeAspect="1" noChangeArrowheads="1"/>
          </p:cNvPicPr>
          <p:nvPr/>
        </p:nvPicPr>
        <p:blipFill>
          <a:blip r:embed="rId1" cstate="print"/>
          <a:srcRect/>
          <a:stretch>
            <a:fillRect/>
          </a:stretch>
        </p:blipFill>
        <p:spPr>
          <a:xfrm>
            <a:off x="1990090" y="2167890"/>
            <a:ext cx="8756650" cy="4095750"/>
          </a:xfrm>
          <a:prstGeom prst="rect">
            <a:avLst/>
          </a:prstGeom>
          <a:noFill/>
          <a:ln w="9525">
            <a:noFill/>
            <a:miter lim="800000"/>
            <a:headEnd/>
            <a:tailEnd/>
          </a:ln>
        </p:spPr>
      </p:pic>
      <p:sp>
        <p:nvSpPr>
          <p:cNvPr id="71687" name="文本框 106"/>
          <p:cNvSpPr txBox="1"/>
          <p:nvPr/>
        </p:nvSpPr>
        <p:spPr>
          <a:xfrm>
            <a:off x="1800225" y="1187450"/>
            <a:ext cx="9019540" cy="645160"/>
          </a:xfrm>
          <a:prstGeom prst="rect">
            <a:avLst/>
          </a:prstGeom>
          <a:noFill/>
          <a:ln w="9525">
            <a:noFill/>
          </a:ln>
        </p:spPr>
        <p:txBody>
          <a:bodyPr wrap="square" anchor="t">
            <a:spAutoFit/>
          </a:bodyPr>
          <a:p>
            <a:pPr algn="ctr"/>
            <a:r>
              <a:rPr lang="zh-CN" altLang="zh-CN" sz="3600" b="1">
                <a:solidFill>
                  <a:srgbClr val="1D41D5"/>
                </a:solidFill>
                <a:latin typeface="微软雅黑" panose="020B0503020204020204" pitchFamily="34" charset="-122"/>
                <a:ea typeface="微软雅黑" panose="020B0503020204020204" pitchFamily="34" charset="-122"/>
              </a:rPr>
              <a:t>案例：</a:t>
            </a:r>
            <a:r>
              <a:rPr lang="zh-CN" altLang="zh-CN" sz="3600" b="1">
                <a:solidFill>
                  <a:srgbClr val="FF0000"/>
                </a:solidFill>
                <a:latin typeface="微软雅黑" panose="020B0503020204020204" pitchFamily="34" charset="-122"/>
                <a:ea typeface="微软雅黑" panose="020B0503020204020204" pitchFamily="34" charset="-122"/>
              </a:rPr>
              <a:t>史料研读</a:t>
            </a:r>
            <a:r>
              <a:rPr lang="zh-CN" altLang="zh-CN" sz="3600" b="1">
                <a:solidFill>
                  <a:srgbClr val="1D41D5"/>
                </a:solidFill>
                <a:latin typeface="微软雅黑" panose="020B0503020204020204" pitchFamily="34" charset="-122"/>
                <a:ea typeface="微软雅黑" panose="020B0503020204020204" pitchFamily="34" charset="-122"/>
              </a:rPr>
              <a:t>——史料分类和史料价值</a:t>
            </a:r>
            <a:endParaRPr lang="zh-CN" altLang="en-US" sz="3600" b="1">
              <a:solidFill>
                <a:srgbClr val="1D41D5"/>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利簋的史料价值">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4152900" y="0"/>
            <a:ext cx="3886200" cy="6858000"/>
          </a:xfrm>
          <a:prstGeom prst="rect">
            <a:avLst/>
          </a:prstGeom>
        </p:spPr>
      </p:pic>
    </p:spTree>
    <p:custDataLst>
      <p:tags r:id="rId5"/>
    </p:custDataLst>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3729" name="文本框 99"/>
          <p:cNvSpPr txBox="1"/>
          <p:nvPr/>
        </p:nvSpPr>
        <p:spPr>
          <a:xfrm>
            <a:off x="455613" y="1366838"/>
            <a:ext cx="11518900" cy="2676525"/>
          </a:xfrm>
          <a:prstGeom prst="rect">
            <a:avLst/>
          </a:prstGeom>
          <a:noFill/>
          <a:ln w="9525" cap="flat" cmpd="sng">
            <a:solidFill>
              <a:srgbClr val="FF0000"/>
            </a:solidFill>
            <a:prstDash val="solid"/>
            <a:round/>
            <a:headEnd type="none" w="med" len="med"/>
            <a:tailEnd type="none" w="med" len="med"/>
          </a:ln>
        </p:spPr>
        <p:txBody>
          <a:bodyPr wrap="square" anchor="t">
            <a:spAutoFit/>
          </a:bodyPr>
          <a:p>
            <a:r>
              <a:rPr lang="zh-CN" altLang="zh-CN" sz="2400" b="1">
                <a:latin typeface="Calibri" panose="020F0502020204030204" charset="0"/>
                <a:ea typeface="宋体" panose="02010600030101010101" pitchFamily="2" charset="-122"/>
              </a:rPr>
              <a:t>材料    </a:t>
            </a:r>
            <a:r>
              <a:rPr lang="zh-CN" altLang="zh-CN" sz="2400" b="1">
                <a:latin typeface="Arial" panose="020B0604020202020204" pitchFamily="34" charset="0"/>
                <a:ea typeface="宋体" panose="02010600030101010101" pitchFamily="2" charset="-122"/>
              </a:rPr>
              <a:t>截至2020年11月1日零时，我国人口共141178万人，约占全球18%，</a:t>
            </a:r>
            <a:r>
              <a:rPr lang="zh-CN" altLang="zh-CN" sz="2400" b="1">
                <a:solidFill>
                  <a:srgbClr val="FF0000"/>
                </a:solidFill>
                <a:latin typeface="Arial" panose="020B0604020202020204" pitchFamily="34" charset="0"/>
                <a:ea typeface="宋体" panose="02010600030101010101" pitchFamily="2" charset="-122"/>
              </a:rPr>
              <a:t>增长速度放缓，但仍然是世界第一的人口大国</a:t>
            </a:r>
            <a:r>
              <a:rPr lang="zh-CN" altLang="zh-CN" sz="2400" b="1">
                <a:latin typeface="Arial" panose="020B0604020202020204" pitchFamily="34" charset="0"/>
                <a:ea typeface="宋体" panose="02010600030101010101" pitchFamily="2" charset="-122"/>
              </a:rPr>
              <a:t>。</a:t>
            </a:r>
            <a:r>
              <a:rPr lang="zh-CN" altLang="zh-CN" sz="2400" b="1">
                <a:solidFill>
                  <a:srgbClr val="0303F1"/>
                </a:solidFill>
                <a:latin typeface="宋体" panose="02010600030101010101" pitchFamily="2" charset="-122"/>
                <a:ea typeface="宋体" panose="02010600030101010101" pitchFamily="2" charset="-122"/>
              </a:rPr>
              <a:t>//</a:t>
            </a:r>
            <a:r>
              <a:rPr lang="zh-CN" altLang="zh-CN" sz="2400" b="1">
                <a:latin typeface="Arial" panose="020B0604020202020204" pitchFamily="34" charset="0"/>
                <a:ea typeface="宋体" panose="02010600030101010101" pitchFamily="2" charset="-122"/>
              </a:rPr>
              <a:t>全国共有家庭户49416万户，</a:t>
            </a:r>
            <a:r>
              <a:rPr lang="zh-CN" altLang="zh-CN" sz="2400" b="1">
                <a:solidFill>
                  <a:srgbClr val="FF0000"/>
                </a:solidFill>
                <a:latin typeface="Arial" panose="020B0604020202020204" pitchFamily="34" charset="0"/>
                <a:ea typeface="宋体" panose="02010600030101010101" pitchFamily="2" charset="-122"/>
              </a:rPr>
              <a:t>平均每户2.62人，比2010年减少0.48人</a:t>
            </a:r>
            <a:r>
              <a:rPr lang="zh-CN" altLang="zh-CN" sz="2400" b="1">
                <a:latin typeface="Arial" panose="020B0604020202020204" pitchFamily="34" charset="0"/>
                <a:ea typeface="宋体" panose="02010600030101010101" pitchFamily="2" charset="-122"/>
              </a:rPr>
              <a:t>。</a:t>
            </a:r>
            <a:r>
              <a:rPr lang="zh-CN" altLang="zh-CN" sz="2400" b="1">
                <a:solidFill>
                  <a:srgbClr val="0303F1"/>
                </a:solidFill>
                <a:latin typeface="宋体" panose="02010600030101010101" pitchFamily="2" charset="-122"/>
                <a:ea typeface="宋体" panose="02010600030101010101" pitchFamily="2" charset="-122"/>
              </a:rPr>
              <a:t>//</a:t>
            </a:r>
            <a:r>
              <a:rPr lang="zh-CN" altLang="zh-CN" sz="2400" b="1">
                <a:solidFill>
                  <a:srgbClr val="FF0000"/>
                </a:solidFill>
                <a:latin typeface="Arial" panose="020B0604020202020204" pitchFamily="34" charset="0"/>
                <a:ea typeface="宋体" panose="02010600030101010101" pitchFamily="2" charset="-122"/>
              </a:rPr>
              <a:t>男性人口</a:t>
            </a:r>
            <a:r>
              <a:rPr lang="zh-CN" altLang="zh-CN" sz="2400" b="1">
                <a:latin typeface="Arial" panose="020B0604020202020204" pitchFamily="34" charset="0"/>
                <a:ea typeface="宋体" panose="02010600030101010101" pitchFamily="2" charset="-122"/>
              </a:rPr>
              <a:t>占51.24%，</a:t>
            </a:r>
            <a:r>
              <a:rPr lang="zh-CN" altLang="zh-CN" sz="2400" b="1">
                <a:solidFill>
                  <a:srgbClr val="FF0000"/>
                </a:solidFill>
                <a:latin typeface="Arial" panose="020B0604020202020204" pitchFamily="34" charset="0"/>
                <a:ea typeface="宋体" panose="02010600030101010101" pitchFamily="2" charset="-122"/>
              </a:rPr>
              <a:t>女性人口</a:t>
            </a:r>
            <a:r>
              <a:rPr lang="zh-CN" altLang="zh-CN" sz="2400" b="1">
                <a:latin typeface="Arial" panose="020B0604020202020204" pitchFamily="34" charset="0"/>
                <a:ea typeface="宋体" panose="02010600030101010101" pitchFamily="2" charset="-122"/>
              </a:rPr>
              <a:t>占48.76%，与2010年</a:t>
            </a:r>
            <a:r>
              <a:rPr lang="zh-CN" altLang="zh-CN" sz="2400" b="1">
                <a:solidFill>
                  <a:srgbClr val="FF0000"/>
                </a:solidFill>
                <a:latin typeface="Arial" panose="020B0604020202020204" pitchFamily="34" charset="0"/>
                <a:ea typeface="宋体" panose="02010600030101010101" pitchFamily="2" charset="-122"/>
              </a:rPr>
              <a:t>基本持平</a:t>
            </a:r>
            <a:r>
              <a:rPr lang="zh-CN" altLang="zh-CN" sz="2400" b="1">
                <a:latin typeface="Arial" panose="020B0604020202020204" pitchFamily="34" charset="0"/>
                <a:ea typeface="宋体" panose="02010600030101010101" pitchFamily="2" charset="-122"/>
              </a:rPr>
              <a:t>。</a:t>
            </a:r>
            <a:r>
              <a:rPr lang="zh-CN" altLang="zh-CN" sz="2400" b="1">
                <a:solidFill>
                  <a:srgbClr val="0303F1"/>
                </a:solidFill>
                <a:latin typeface="宋体" panose="02010600030101010101" pitchFamily="2" charset="-122"/>
                <a:ea typeface="宋体" panose="02010600030101010101" pitchFamily="2" charset="-122"/>
              </a:rPr>
              <a:t>//</a:t>
            </a:r>
            <a:r>
              <a:rPr lang="zh-CN" altLang="zh-CN" sz="2400" b="1">
                <a:solidFill>
                  <a:srgbClr val="FF0000"/>
                </a:solidFill>
                <a:latin typeface="Arial" panose="020B0604020202020204" pitchFamily="34" charset="0"/>
                <a:ea typeface="宋体" panose="02010600030101010101" pitchFamily="2" charset="-122"/>
              </a:rPr>
              <a:t>60岁及以上人口</a:t>
            </a:r>
            <a:r>
              <a:rPr lang="zh-CN" altLang="zh-CN" sz="2400" b="1">
                <a:latin typeface="Arial" panose="020B0604020202020204" pitchFamily="34" charset="0"/>
                <a:ea typeface="宋体" panose="02010600030101010101" pitchFamily="2" charset="-122"/>
              </a:rPr>
              <a:t>占18.70%，</a:t>
            </a:r>
            <a:r>
              <a:rPr lang="zh-CN" altLang="zh-CN" sz="2400" b="1">
                <a:solidFill>
                  <a:srgbClr val="FF0000"/>
                </a:solidFill>
                <a:latin typeface="Arial" panose="020B0604020202020204" pitchFamily="34" charset="0"/>
                <a:ea typeface="宋体" panose="02010600030101010101" pitchFamily="2" charset="-122"/>
              </a:rPr>
              <a:t>上升</a:t>
            </a:r>
            <a:r>
              <a:rPr lang="zh-CN" altLang="zh-CN" sz="2400" b="1">
                <a:latin typeface="Arial" panose="020B0604020202020204" pitchFamily="34" charset="0"/>
                <a:ea typeface="宋体" panose="02010600030101010101" pitchFamily="2" charset="-122"/>
              </a:rPr>
              <a:t>5.44个百分点。</a:t>
            </a:r>
            <a:r>
              <a:rPr lang="zh-CN" altLang="zh-CN" sz="2400" b="1">
                <a:solidFill>
                  <a:srgbClr val="0303F1"/>
                </a:solidFill>
                <a:latin typeface="宋体" panose="02010600030101010101" pitchFamily="2" charset="-122"/>
                <a:ea typeface="宋体" panose="02010600030101010101" pitchFamily="2" charset="-122"/>
              </a:rPr>
              <a:t>//</a:t>
            </a:r>
            <a:r>
              <a:rPr lang="zh-CN" altLang="zh-CN" sz="2400" b="1">
                <a:solidFill>
                  <a:srgbClr val="FF0000"/>
                </a:solidFill>
                <a:latin typeface="Arial" panose="020B0604020202020204" pitchFamily="34" charset="0"/>
                <a:ea typeface="宋体" panose="02010600030101010101" pitchFamily="2" charset="-122"/>
              </a:rPr>
              <a:t>大学文化程度</a:t>
            </a:r>
            <a:r>
              <a:rPr lang="zh-CN" altLang="zh-CN" sz="2400" b="1">
                <a:latin typeface="Arial" panose="020B0604020202020204" pitchFamily="34" charset="0"/>
                <a:ea typeface="宋体" panose="02010600030101010101" pitchFamily="2" charset="-122"/>
              </a:rPr>
              <a:t>为21836万人，15岁及以上</a:t>
            </a:r>
            <a:r>
              <a:rPr lang="zh-CN" altLang="zh-CN" sz="2400" b="1">
                <a:solidFill>
                  <a:srgbClr val="FF0000"/>
                </a:solidFill>
                <a:latin typeface="Arial" panose="020B0604020202020204" pitchFamily="34" charset="0"/>
                <a:ea typeface="宋体" panose="02010600030101010101" pitchFamily="2" charset="-122"/>
              </a:rPr>
              <a:t>人口平均受教育年限</a:t>
            </a:r>
            <a:r>
              <a:rPr lang="zh-CN" altLang="zh-CN" sz="2400" b="1">
                <a:latin typeface="Arial" panose="020B0604020202020204" pitchFamily="34" charset="0"/>
                <a:ea typeface="宋体" panose="02010600030101010101" pitchFamily="2" charset="-122"/>
              </a:rPr>
              <a:t>9.91年。</a:t>
            </a:r>
            <a:r>
              <a:rPr lang="zh-CN" altLang="zh-CN" sz="2400" b="1">
                <a:solidFill>
                  <a:srgbClr val="0303F1"/>
                </a:solidFill>
                <a:latin typeface="宋体" panose="02010600030101010101" pitchFamily="2" charset="-122"/>
                <a:ea typeface="宋体" panose="02010600030101010101" pitchFamily="2" charset="-122"/>
              </a:rPr>
              <a:t>//</a:t>
            </a:r>
            <a:r>
              <a:rPr lang="zh-CN" altLang="zh-CN" sz="2400" b="1">
                <a:solidFill>
                  <a:srgbClr val="FF0000"/>
                </a:solidFill>
                <a:latin typeface="Arial" panose="020B0604020202020204" pitchFamily="34" charset="0"/>
                <a:ea typeface="宋体" panose="02010600030101010101" pitchFamily="2" charset="-122"/>
              </a:rPr>
              <a:t>城镇人口</a:t>
            </a:r>
            <a:r>
              <a:rPr lang="zh-CN" altLang="zh-CN" sz="2400" b="1">
                <a:latin typeface="Arial" panose="020B0604020202020204" pitchFamily="34" charset="0"/>
                <a:ea typeface="宋体" panose="02010600030101010101" pitchFamily="2" charset="-122"/>
              </a:rPr>
              <a:t>比2010年增加了2.36亿，人户分离，即长期不在户籍地的流动人口有4.9亿多人。</a:t>
            </a:r>
            <a:endParaRPr lang="zh-CN" altLang="zh-CN" sz="2400" b="1">
              <a:latin typeface="Calibri" panose="020F0502020204030204" charset="0"/>
              <a:ea typeface="宋体" panose="02010600030101010101" pitchFamily="2" charset="-122"/>
            </a:endParaRPr>
          </a:p>
          <a:p>
            <a:r>
              <a:rPr lang="zh-CN" altLang="zh-CN" sz="2400" b="1">
                <a:latin typeface="Arial" panose="020B0604020202020204" pitchFamily="34" charset="0"/>
                <a:ea typeface="宋体" panose="02010600030101010101" pitchFamily="2" charset="-122"/>
              </a:rPr>
              <a:t>                                       ——</a:t>
            </a:r>
            <a:r>
              <a:rPr lang="zh-CN" altLang="zh-CN" sz="2400" b="1">
                <a:latin typeface="Calibri" panose="020F0502020204030204" charset="0"/>
                <a:ea typeface="宋体" panose="02010600030101010101" pitchFamily="2" charset="-122"/>
              </a:rPr>
              <a:t>摘编自国家统计局公布的第七次全国人口普查报告等</a:t>
            </a:r>
            <a:endParaRPr lang="zh-CN" altLang="en-US" sz="2400" b="1">
              <a:latin typeface="Arial" panose="020B0604020202020204" pitchFamily="34" charset="0"/>
              <a:ea typeface="微软雅黑" panose="020B0503020204020204" pitchFamily="34" charset="-122"/>
            </a:endParaRPr>
          </a:p>
        </p:txBody>
      </p:sp>
      <p:sp>
        <p:nvSpPr>
          <p:cNvPr id="73730" name="文本框 1"/>
          <p:cNvSpPr txBox="1"/>
          <p:nvPr/>
        </p:nvSpPr>
        <p:spPr>
          <a:xfrm>
            <a:off x="3802063" y="185738"/>
            <a:ext cx="5211762" cy="646112"/>
          </a:xfrm>
          <a:prstGeom prst="rect">
            <a:avLst/>
          </a:prstGeom>
          <a:noFill/>
          <a:ln w="9525">
            <a:noFill/>
          </a:ln>
        </p:spPr>
        <p:txBody>
          <a:bodyPr wrap="none" anchor="t">
            <a:spAutoFit/>
          </a:bodyPr>
          <a:p>
            <a:r>
              <a:rPr lang="zh-CN" altLang="en-US" sz="3600" b="1">
                <a:solidFill>
                  <a:srgbClr val="1D41D5"/>
                </a:solidFill>
                <a:latin typeface="Arial" panose="020B0604020202020204" pitchFamily="34" charset="0"/>
                <a:ea typeface="微软雅黑" panose="020B0503020204020204" pitchFamily="34" charset="-122"/>
                <a:sym typeface="微软雅黑" panose="020B0503020204020204" pitchFamily="34" charset="-122"/>
              </a:rPr>
              <a:t>关键能力测量化、试题化</a:t>
            </a:r>
            <a:endParaRPr lang="zh-CN" altLang="en-US" sz="3600" b="1">
              <a:solidFill>
                <a:srgbClr val="1D41D5"/>
              </a:solidFill>
              <a:latin typeface="Arial" panose="020B0604020202020204" pitchFamily="34" charset="0"/>
              <a:ea typeface="微软雅黑" panose="020B0503020204020204" pitchFamily="34" charset="-122"/>
              <a:sym typeface="微软雅黑" panose="020B0503020204020204" pitchFamily="34" charset="-122"/>
            </a:endParaRPr>
          </a:p>
        </p:txBody>
      </p:sp>
      <p:sp>
        <p:nvSpPr>
          <p:cNvPr id="73731" name="文本框 4"/>
          <p:cNvSpPr txBox="1"/>
          <p:nvPr/>
        </p:nvSpPr>
        <p:spPr>
          <a:xfrm>
            <a:off x="261938" y="4176713"/>
            <a:ext cx="11684000" cy="460375"/>
          </a:xfrm>
          <a:prstGeom prst="rect">
            <a:avLst/>
          </a:prstGeom>
          <a:noFill/>
          <a:ln w="9525">
            <a:noFill/>
          </a:ln>
        </p:spPr>
        <p:txBody>
          <a:bodyPr wrap="square" anchor="t">
            <a:spAutoFit/>
          </a:bodyPr>
          <a:p>
            <a:r>
              <a:rPr lang="zh-CN" altLang="zh-CN" sz="2400" b="1">
                <a:latin typeface="Calibri" panose="020F0502020204030204" charset="0"/>
                <a:ea typeface="宋体" panose="02010600030101010101" pitchFamily="2" charset="-122"/>
              </a:rPr>
              <a:t>（</a:t>
            </a:r>
            <a:r>
              <a:rPr lang="en-US" altLang="zh-CN" sz="2400" b="1">
                <a:latin typeface="Calibri" panose="020F0502020204030204" charset="0"/>
                <a:ea typeface="宋体" panose="02010600030101010101" pitchFamily="2" charset="-122"/>
              </a:rPr>
              <a:t>2</a:t>
            </a:r>
            <a:r>
              <a:rPr lang="zh-CN" altLang="zh-CN" sz="2400" b="1">
                <a:latin typeface="Calibri" panose="020F0502020204030204" charset="0"/>
                <a:ea typeface="宋体" panose="02010600030101010101" pitchFamily="2" charset="-122"/>
              </a:rPr>
              <a:t>）根据材料并结合所学知识，</a:t>
            </a:r>
            <a:r>
              <a:rPr lang="zh-CN" altLang="zh-CN" sz="2400" b="1">
                <a:solidFill>
                  <a:srgbClr val="FF0000"/>
                </a:solidFill>
                <a:latin typeface="Calibri" panose="020F0502020204030204" charset="0"/>
                <a:ea typeface="宋体" panose="02010600030101010101" pitchFamily="2" charset="-122"/>
              </a:rPr>
              <a:t>概括</a:t>
            </a:r>
            <a:r>
              <a:rPr lang="en-US" altLang="zh-CN" sz="2400" b="1">
                <a:latin typeface="Calibri" panose="020F0502020204030204" charset="0"/>
                <a:ea typeface="宋体" panose="02010600030101010101" pitchFamily="2" charset="-122"/>
              </a:rPr>
              <a:t>2010</a:t>
            </a:r>
            <a:r>
              <a:rPr lang="zh-CN" altLang="zh-CN" sz="2400" b="1">
                <a:latin typeface="Calibri" panose="020F0502020204030204" charset="0"/>
                <a:ea typeface="宋体" panose="02010600030101010101" pitchFamily="2" charset="-122"/>
              </a:rPr>
              <a:t>年以来我国人口变化趋势的特点。（</a:t>
            </a:r>
            <a:r>
              <a:rPr lang="en-US" altLang="zh-CN" sz="2400" b="1">
                <a:latin typeface="Calibri" panose="020F0502020204030204" charset="0"/>
                <a:ea typeface="宋体" panose="02010600030101010101" pitchFamily="2" charset="-122"/>
              </a:rPr>
              <a:t>8</a:t>
            </a:r>
            <a:r>
              <a:rPr lang="zh-CN" altLang="zh-CN" sz="2400" b="1">
                <a:latin typeface="Calibri" panose="020F0502020204030204" charset="0"/>
                <a:ea typeface="宋体" panose="02010600030101010101" pitchFamily="2" charset="-122"/>
              </a:rPr>
              <a:t>分）</a:t>
            </a:r>
            <a:endParaRPr lang="zh-CN" altLang="en-US" sz="2400" b="1">
              <a:latin typeface="Arial" panose="020B0604020202020204" pitchFamily="34" charset="0"/>
              <a:ea typeface="微软雅黑" panose="020B0503020204020204" pitchFamily="34" charset="-122"/>
            </a:endParaRPr>
          </a:p>
        </p:txBody>
      </p:sp>
      <p:sp>
        <p:nvSpPr>
          <p:cNvPr id="6" name="文本框 5"/>
          <p:cNvSpPr txBox="1"/>
          <p:nvPr/>
        </p:nvSpPr>
        <p:spPr>
          <a:xfrm>
            <a:off x="363855" y="4779963"/>
            <a:ext cx="11518900" cy="1198562"/>
          </a:xfrm>
          <a:prstGeom prst="rect">
            <a:avLst/>
          </a:prstGeom>
          <a:noFill/>
          <a:ln w="9525">
            <a:noFill/>
          </a:ln>
        </p:spPr>
        <p:txBody>
          <a:bodyPr wrap="square" anchor="t">
            <a:spAutoFit/>
          </a:bodyPr>
          <a:p>
            <a:r>
              <a:rPr lang="zh-CN" altLang="zh-CN" sz="2400" b="1">
                <a:solidFill>
                  <a:srgbClr val="FF0000"/>
                </a:solidFill>
                <a:latin typeface="Calibri" panose="020F0502020204030204" charset="0"/>
                <a:ea typeface="宋体" panose="02010600030101010101" pitchFamily="2" charset="-122"/>
              </a:rPr>
              <a:t>（</a:t>
            </a:r>
            <a:r>
              <a:rPr lang="en-US" altLang="zh-CN" sz="2400" b="1">
                <a:solidFill>
                  <a:srgbClr val="FF0000"/>
                </a:solidFill>
                <a:latin typeface="Calibri" panose="020F0502020204030204" charset="0"/>
                <a:ea typeface="宋体" panose="02010600030101010101" pitchFamily="2" charset="-122"/>
              </a:rPr>
              <a:t>2</a:t>
            </a:r>
            <a:r>
              <a:rPr lang="zh-CN" altLang="zh-CN" sz="2400" b="1">
                <a:solidFill>
                  <a:srgbClr val="FF0000"/>
                </a:solidFill>
                <a:latin typeface="Calibri" panose="020F0502020204030204" charset="0"/>
                <a:ea typeface="宋体" panose="02010600030101010101" pitchFamily="2" charset="-122"/>
              </a:rPr>
              <a:t>）特点：增长速度放缓；人口红利继续存在；家庭规模持续缩小；男女比例基本稳定；老龄化程度进一步加深；人口素质持续提高；城镇化取得新成就；户籍束缚减弱，人口流动和经济社会发展活跃。（任答</a:t>
            </a:r>
            <a:r>
              <a:rPr lang="en-US" altLang="zh-CN" sz="2400" b="1">
                <a:solidFill>
                  <a:srgbClr val="FF0000"/>
                </a:solidFill>
                <a:latin typeface="Calibri" panose="020F0502020204030204" charset="0"/>
                <a:ea typeface="宋体" panose="02010600030101010101" pitchFamily="2" charset="-122"/>
              </a:rPr>
              <a:t>4</a:t>
            </a:r>
            <a:r>
              <a:rPr lang="zh-CN" altLang="zh-CN" sz="2400" b="1">
                <a:solidFill>
                  <a:srgbClr val="FF0000"/>
                </a:solidFill>
                <a:latin typeface="Calibri" panose="020F0502020204030204" charset="0"/>
                <a:ea typeface="宋体" panose="02010600030101010101" pitchFamily="2" charset="-122"/>
              </a:rPr>
              <a:t>点得</a:t>
            </a:r>
            <a:r>
              <a:rPr lang="en-US" altLang="zh-CN" sz="2400" b="1">
                <a:solidFill>
                  <a:srgbClr val="FF0000"/>
                </a:solidFill>
                <a:latin typeface="Calibri" panose="020F0502020204030204" charset="0"/>
                <a:ea typeface="宋体" panose="02010600030101010101" pitchFamily="2" charset="-122"/>
              </a:rPr>
              <a:t>8 </a:t>
            </a:r>
            <a:r>
              <a:rPr lang="zh-CN" altLang="zh-CN" sz="2400" b="1">
                <a:solidFill>
                  <a:srgbClr val="FF0000"/>
                </a:solidFill>
                <a:latin typeface="Calibri" panose="020F0502020204030204" charset="0"/>
                <a:ea typeface="宋体" panose="02010600030101010101" pitchFamily="2" charset="-122"/>
              </a:rPr>
              <a:t>分）</a:t>
            </a:r>
            <a:endParaRPr lang="zh-CN" altLang="en-US" sz="2400" b="1">
              <a:latin typeface="Arial" panose="020B0604020202020204" pitchFamily="34" charset="0"/>
              <a:ea typeface="微软雅黑" panose="020B0503020204020204" pitchFamily="34" charset="-122"/>
            </a:endParaRPr>
          </a:p>
        </p:txBody>
      </p:sp>
      <p:sp>
        <p:nvSpPr>
          <p:cNvPr id="100" name="文本框 99"/>
          <p:cNvSpPr txBox="1"/>
          <p:nvPr/>
        </p:nvSpPr>
        <p:spPr>
          <a:xfrm>
            <a:off x="2839085" y="6117590"/>
            <a:ext cx="7448550" cy="645160"/>
          </a:xfrm>
          <a:prstGeom prst="rect">
            <a:avLst/>
          </a:prstGeom>
          <a:noFill/>
          <a:ln w="9525">
            <a:noFill/>
          </a:ln>
        </p:spPr>
        <p:txBody>
          <a:bodyPr wrap="square">
            <a:spAutoFit/>
          </a:bodyPr>
          <a:p>
            <a:pPr indent="0"/>
            <a:r>
              <a:rPr lang="zh-CN" sz="3600" b="1">
                <a:solidFill>
                  <a:srgbClr val="0000FF"/>
                </a:solidFill>
                <a:ea typeface="宋体" panose="02010600030101010101" pitchFamily="2" charset="-122"/>
              </a:rPr>
              <a:t>获取和解读信息、调动和运用知识</a:t>
            </a:r>
            <a:endParaRPr lang="zh-CN" altLang="en-US" sz="3600" b="1">
              <a:solidFill>
                <a:srgbClr val="0000FF"/>
              </a:solidFill>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290638" y="676275"/>
            <a:ext cx="9794875" cy="2244725"/>
          </a:xfrm>
          <a:prstGeom prst="rect">
            <a:avLst/>
          </a:prstGeom>
          <a:noFill/>
          <a:ln w="9525">
            <a:noFill/>
          </a:ln>
        </p:spPr>
        <p:txBody>
          <a:bodyPr wrap="square" anchor="t">
            <a:spAutoFit/>
          </a:bodyPr>
          <a:p>
            <a:r>
              <a:rPr lang="en-US" altLang="zh-CN" sz="2800" b="1">
                <a:solidFill>
                  <a:srgbClr val="0000FF"/>
                </a:solidFill>
                <a:latin typeface="黑体" panose="02010609060101010101" pitchFamily="49" charset="-122"/>
                <a:ea typeface="黑体" panose="02010609060101010101" pitchFamily="49" charset="-122"/>
              </a:rPr>
              <a:t>    </a:t>
            </a:r>
            <a:r>
              <a:rPr lang="zh-CN" altLang="en-US" sz="2800" b="1">
                <a:solidFill>
                  <a:srgbClr val="0000FF"/>
                </a:solidFill>
                <a:latin typeface="黑体" panose="02010609060101010101" pitchFamily="49" charset="-122"/>
                <a:ea typeface="黑体" panose="02010609060101010101" pitchFamily="49" charset="-122"/>
              </a:rPr>
              <a:t>通过某种结构，将复杂的问题，拆解成为一个一个可以轻松解决的小问题。</a:t>
            </a:r>
            <a:endParaRPr lang="zh-CN" altLang="en-US" sz="2800" b="1">
              <a:solidFill>
                <a:srgbClr val="0000FF"/>
              </a:solidFill>
              <a:latin typeface="黑体" panose="02010609060101010101" pitchFamily="49" charset="-122"/>
              <a:ea typeface="黑体" panose="02010609060101010101" pitchFamily="49" charset="-122"/>
            </a:endParaRPr>
          </a:p>
          <a:p>
            <a:endParaRPr lang="zh-CN" altLang="en-US" sz="2800" b="1">
              <a:solidFill>
                <a:srgbClr val="0000FF"/>
              </a:solidFill>
              <a:latin typeface="黑体" panose="02010609060101010101" pitchFamily="49" charset="-122"/>
              <a:ea typeface="黑体" panose="02010609060101010101" pitchFamily="49" charset="-122"/>
            </a:endParaRPr>
          </a:p>
          <a:p>
            <a:r>
              <a:rPr lang="zh-CN" altLang="en-US" sz="2800" b="1">
                <a:solidFill>
                  <a:srgbClr val="0000FF"/>
                </a:solidFill>
                <a:latin typeface="黑体" panose="02010609060101010101" pitchFamily="49" charset="-122"/>
                <a:ea typeface="黑体" panose="02010609060101010101" pitchFamily="49" charset="-122"/>
              </a:rPr>
              <a:t>    面对不同的难题时，能够快速把零碎的信息进行</a:t>
            </a:r>
            <a:r>
              <a:rPr lang="zh-CN" altLang="en-US" sz="2800" b="1">
                <a:solidFill>
                  <a:srgbClr val="FF0000"/>
                </a:solidFill>
                <a:latin typeface="黑体" panose="02010609060101010101" pitchFamily="49" charset="-122"/>
                <a:ea typeface="黑体" panose="02010609060101010101" pitchFamily="49" charset="-122"/>
              </a:rPr>
              <a:t>系统化的思考</a:t>
            </a:r>
            <a:r>
              <a:rPr lang="zh-CN" altLang="en-US" sz="2800" b="1">
                <a:solidFill>
                  <a:srgbClr val="0000FF"/>
                </a:solidFill>
                <a:latin typeface="黑体" panose="02010609060101010101" pitchFamily="49" charset="-122"/>
                <a:ea typeface="黑体" panose="02010609060101010101" pitchFamily="49" charset="-122"/>
              </a:rPr>
              <a:t>，从而制定行动方案，以此解决问题。</a:t>
            </a:r>
            <a:endParaRPr lang="zh-CN" altLang="en-US" sz="2800" b="1">
              <a:solidFill>
                <a:srgbClr val="0000FF"/>
              </a:solidFill>
              <a:latin typeface="黑体" panose="02010609060101010101" pitchFamily="49" charset="-122"/>
              <a:ea typeface="黑体" panose="02010609060101010101" pitchFamily="49" charset="-122"/>
            </a:endParaRPr>
          </a:p>
        </p:txBody>
      </p:sp>
      <p:sp>
        <p:nvSpPr>
          <p:cNvPr id="50178" name="文本框 2"/>
          <p:cNvSpPr txBox="1"/>
          <p:nvPr/>
        </p:nvSpPr>
        <p:spPr>
          <a:xfrm>
            <a:off x="4429125" y="106363"/>
            <a:ext cx="3857625" cy="582612"/>
          </a:xfrm>
          <a:prstGeom prst="rect">
            <a:avLst/>
          </a:prstGeom>
          <a:noFill/>
          <a:ln w="9525">
            <a:noFill/>
          </a:ln>
        </p:spPr>
        <p:txBody>
          <a:bodyPr wrap="none" anchor="t">
            <a:spAutoFit/>
          </a:bodyPr>
          <a:p>
            <a:r>
              <a:rPr lang="zh-CN" altLang="en-US" sz="3200" b="1">
                <a:solidFill>
                  <a:srgbClr val="FF0000"/>
                </a:solidFill>
                <a:latin typeface="黑体" panose="02010609060101010101" pitchFamily="49" charset="-122"/>
                <a:ea typeface="黑体" panose="02010609060101010101" pitchFamily="49" charset="-122"/>
                <a:sym typeface="微软雅黑" panose="020B0503020204020204" pitchFamily="34" charset="-122"/>
              </a:rPr>
              <a:t>什么是结构化思维？</a:t>
            </a:r>
            <a:endParaRPr lang="zh-CN" altLang="en-US" sz="3200" b="1">
              <a:solidFill>
                <a:srgbClr val="FF0000"/>
              </a:solidFill>
              <a:latin typeface="黑体" panose="02010609060101010101" pitchFamily="49" charset="-122"/>
              <a:ea typeface="黑体" panose="02010609060101010101" pitchFamily="49" charset="-122"/>
              <a:sym typeface="微软雅黑" panose="020B0503020204020204" pitchFamily="34" charset="-122"/>
            </a:endParaRPr>
          </a:p>
        </p:txBody>
      </p:sp>
      <p:grpSp>
        <p:nvGrpSpPr>
          <p:cNvPr id="4" name="组合 3"/>
          <p:cNvGrpSpPr/>
          <p:nvPr/>
        </p:nvGrpSpPr>
        <p:grpSpPr>
          <a:xfrm>
            <a:off x="1617663" y="3533775"/>
            <a:ext cx="8999537" cy="2855913"/>
            <a:chOff x="2880" y="5918"/>
            <a:chExt cx="14172" cy="4496"/>
          </a:xfrm>
        </p:grpSpPr>
        <p:grpSp>
          <p:nvGrpSpPr>
            <p:cNvPr id="50180" name="Group 3"/>
            <p:cNvGrpSpPr/>
            <p:nvPr/>
          </p:nvGrpSpPr>
          <p:grpSpPr>
            <a:xfrm>
              <a:off x="3991" y="5917"/>
              <a:ext cx="12795" cy="4497"/>
              <a:chOff x="771" y="1139"/>
              <a:chExt cx="4717" cy="1656"/>
            </a:xfrm>
          </p:grpSpPr>
          <p:sp>
            <p:nvSpPr>
              <p:cNvPr id="50181" name="Freeform 4"/>
              <p:cNvSpPr/>
              <p:nvPr/>
            </p:nvSpPr>
            <p:spPr>
              <a:xfrm>
                <a:off x="2453" y="1907"/>
                <a:ext cx="633" cy="419"/>
              </a:xfrm>
              <a:custGeom>
                <a:avLst/>
                <a:gdLst/>
                <a:ahLst/>
                <a:cxnLst>
                  <a:cxn ang="0">
                    <a:pos x="0" y="43"/>
                  </a:cxn>
                  <a:cxn ang="0">
                    <a:pos x="187" y="0"/>
                  </a:cxn>
                  <a:cxn ang="0">
                    <a:pos x="375" y="43"/>
                  </a:cxn>
                </a:cxnLst>
                <a:pathLst>
                  <a:path w="721" h="737">
                    <a:moveTo>
                      <a:pt x="0" y="736"/>
                    </a:moveTo>
                    <a:lnTo>
                      <a:pt x="360" y="0"/>
                    </a:lnTo>
                    <a:lnTo>
                      <a:pt x="720" y="736"/>
                    </a:lnTo>
                  </a:path>
                </a:pathLst>
              </a:custGeom>
              <a:noFill/>
              <a:ln w="76200" cap="rnd" cmpd="sng">
                <a:solidFill>
                  <a:schemeClr val="tx1"/>
                </a:solidFill>
                <a:prstDash val="solid"/>
                <a:round/>
                <a:headEnd type="none" w="sm" len="sm"/>
                <a:tailEnd type="none" w="sm" len="sm"/>
              </a:ln>
            </p:spPr>
            <p:txBody>
              <a:bodyPr/>
              <a:p>
                <a:endParaRPr lang="zh-CN" altLang="en-US"/>
              </a:p>
            </p:txBody>
          </p:sp>
          <p:sp>
            <p:nvSpPr>
              <p:cNvPr id="50182" name="Freeform 5"/>
              <p:cNvSpPr/>
              <p:nvPr/>
            </p:nvSpPr>
            <p:spPr>
              <a:xfrm>
                <a:off x="2776" y="1369"/>
                <a:ext cx="1" cy="529"/>
              </a:xfrm>
              <a:custGeom>
                <a:avLst/>
                <a:gdLst/>
                <a:ahLst/>
                <a:cxnLst>
                  <a:cxn ang="0">
                    <a:pos x="0" y="55"/>
                  </a:cxn>
                  <a:cxn ang="0">
                    <a:pos x="0" y="0"/>
                  </a:cxn>
                </a:cxnLst>
                <a:pathLst>
                  <a:path w="1" h="929">
                    <a:moveTo>
                      <a:pt x="0" y="928"/>
                    </a:moveTo>
                    <a:lnTo>
                      <a:pt x="0" y="0"/>
                    </a:lnTo>
                  </a:path>
                </a:pathLst>
              </a:custGeom>
              <a:noFill/>
              <a:ln w="76200" cap="rnd" cmpd="sng">
                <a:solidFill>
                  <a:schemeClr val="tx1"/>
                </a:solidFill>
                <a:prstDash val="solid"/>
                <a:round/>
                <a:headEnd type="none" w="sm" len="sm"/>
                <a:tailEnd type="none" w="sm" len="sm"/>
              </a:ln>
            </p:spPr>
            <p:txBody>
              <a:bodyPr/>
              <a:p>
                <a:endParaRPr lang="zh-CN" altLang="en-US"/>
              </a:p>
            </p:txBody>
          </p:sp>
          <p:sp>
            <p:nvSpPr>
              <p:cNvPr id="50183" name="Freeform 6"/>
              <p:cNvSpPr/>
              <p:nvPr/>
            </p:nvSpPr>
            <p:spPr>
              <a:xfrm>
                <a:off x="1547" y="1346"/>
                <a:ext cx="2599" cy="434"/>
              </a:xfrm>
              <a:custGeom>
                <a:avLst/>
                <a:gdLst/>
                <a:ahLst/>
                <a:cxnLst>
                  <a:cxn ang="0">
                    <a:pos x="0" y="45"/>
                  </a:cxn>
                  <a:cxn ang="0">
                    <a:pos x="771" y="0"/>
                  </a:cxn>
                  <a:cxn ang="0">
                    <a:pos x="1541" y="45"/>
                  </a:cxn>
                </a:cxnLst>
                <a:pathLst>
                  <a:path w="2961" h="761">
                    <a:moveTo>
                      <a:pt x="0" y="760"/>
                    </a:moveTo>
                    <a:lnTo>
                      <a:pt x="1480" y="0"/>
                    </a:lnTo>
                    <a:lnTo>
                      <a:pt x="2960" y="760"/>
                    </a:lnTo>
                  </a:path>
                </a:pathLst>
              </a:custGeom>
              <a:noFill/>
              <a:ln w="76200" cap="rnd" cmpd="sng">
                <a:solidFill>
                  <a:schemeClr val="tx1"/>
                </a:solidFill>
                <a:prstDash val="solid"/>
                <a:round/>
                <a:headEnd type="none" w="sm" len="sm"/>
                <a:tailEnd type="none" w="sm" len="sm"/>
              </a:ln>
            </p:spPr>
            <p:txBody>
              <a:bodyPr/>
              <a:p>
                <a:endParaRPr lang="zh-CN" altLang="en-US"/>
              </a:p>
            </p:txBody>
          </p:sp>
          <p:sp>
            <p:nvSpPr>
              <p:cNvPr id="50184" name="Freeform 7"/>
              <p:cNvSpPr/>
              <p:nvPr/>
            </p:nvSpPr>
            <p:spPr>
              <a:xfrm>
                <a:off x="4363" y="2330"/>
                <a:ext cx="352" cy="369"/>
              </a:xfrm>
              <a:custGeom>
                <a:avLst/>
                <a:gdLst/>
                <a:ahLst/>
                <a:cxnLst>
                  <a:cxn ang="0">
                    <a:pos x="0" y="38"/>
                  </a:cxn>
                  <a:cxn ang="0">
                    <a:pos x="104" y="0"/>
                  </a:cxn>
                  <a:cxn ang="0">
                    <a:pos x="208" y="38"/>
                  </a:cxn>
                </a:cxnLst>
                <a:pathLst>
                  <a:path w="401" h="649">
                    <a:moveTo>
                      <a:pt x="0" y="648"/>
                    </a:moveTo>
                    <a:lnTo>
                      <a:pt x="200" y="0"/>
                    </a:lnTo>
                    <a:lnTo>
                      <a:pt x="400" y="648"/>
                    </a:lnTo>
                  </a:path>
                </a:pathLst>
              </a:custGeom>
              <a:noFill/>
              <a:ln w="76200" cap="rnd" cmpd="sng">
                <a:solidFill>
                  <a:schemeClr val="tx1"/>
                </a:solidFill>
                <a:prstDash val="solid"/>
                <a:round/>
                <a:headEnd type="none" w="sm" len="sm"/>
                <a:tailEnd type="none" w="sm" len="sm"/>
              </a:ln>
            </p:spPr>
            <p:txBody>
              <a:bodyPr/>
              <a:p>
                <a:endParaRPr lang="zh-CN" altLang="en-US"/>
              </a:p>
            </p:txBody>
          </p:sp>
          <p:sp>
            <p:nvSpPr>
              <p:cNvPr id="50185" name="Freeform 8"/>
              <p:cNvSpPr/>
              <p:nvPr/>
            </p:nvSpPr>
            <p:spPr>
              <a:xfrm>
                <a:off x="3724" y="2330"/>
                <a:ext cx="352" cy="369"/>
              </a:xfrm>
              <a:custGeom>
                <a:avLst/>
                <a:gdLst/>
                <a:ahLst/>
                <a:cxnLst>
                  <a:cxn ang="0">
                    <a:pos x="0" y="38"/>
                  </a:cxn>
                  <a:cxn ang="0">
                    <a:pos x="104" y="0"/>
                  </a:cxn>
                  <a:cxn ang="0">
                    <a:pos x="208" y="38"/>
                  </a:cxn>
                </a:cxnLst>
                <a:pathLst>
                  <a:path w="401" h="649">
                    <a:moveTo>
                      <a:pt x="0" y="648"/>
                    </a:moveTo>
                    <a:lnTo>
                      <a:pt x="200" y="0"/>
                    </a:lnTo>
                    <a:lnTo>
                      <a:pt x="400" y="648"/>
                    </a:lnTo>
                  </a:path>
                </a:pathLst>
              </a:custGeom>
              <a:noFill/>
              <a:ln w="76200" cap="rnd" cmpd="sng">
                <a:solidFill>
                  <a:schemeClr val="tx1"/>
                </a:solidFill>
                <a:prstDash val="solid"/>
                <a:round/>
                <a:headEnd type="none" w="sm" len="sm"/>
                <a:tailEnd type="none" w="sm" len="sm"/>
              </a:ln>
            </p:spPr>
            <p:txBody>
              <a:bodyPr/>
              <a:p>
                <a:endParaRPr lang="zh-CN" altLang="en-US"/>
              </a:p>
            </p:txBody>
          </p:sp>
          <p:sp>
            <p:nvSpPr>
              <p:cNvPr id="50186" name="Freeform 9"/>
              <p:cNvSpPr/>
              <p:nvPr/>
            </p:nvSpPr>
            <p:spPr>
              <a:xfrm>
                <a:off x="2924" y="2330"/>
                <a:ext cx="345" cy="369"/>
              </a:xfrm>
              <a:custGeom>
                <a:avLst/>
                <a:gdLst/>
                <a:ahLst/>
                <a:cxnLst>
                  <a:cxn ang="0">
                    <a:pos x="0" y="38"/>
                  </a:cxn>
                  <a:cxn ang="0">
                    <a:pos x="100" y="0"/>
                  </a:cxn>
                  <a:cxn ang="0">
                    <a:pos x="204" y="38"/>
                  </a:cxn>
                </a:cxnLst>
                <a:pathLst>
                  <a:path w="393" h="649">
                    <a:moveTo>
                      <a:pt x="0" y="648"/>
                    </a:moveTo>
                    <a:lnTo>
                      <a:pt x="192" y="0"/>
                    </a:lnTo>
                    <a:lnTo>
                      <a:pt x="392" y="648"/>
                    </a:lnTo>
                  </a:path>
                </a:pathLst>
              </a:custGeom>
              <a:noFill/>
              <a:ln w="76200" cap="rnd" cmpd="sng">
                <a:solidFill>
                  <a:schemeClr val="tx1"/>
                </a:solidFill>
                <a:prstDash val="solid"/>
                <a:round/>
                <a:headEnd type="none" w="sm" len="sm"/>
                <a:tailEnd type="none" w="sm" len="sm"/>
              </a:ln>
            </p:spPr>
            <p:txBody>
              <a:bodyPr/>
              <a:p>
                <a:endParaRPr lang="zh-CN" altLang="en-US"/>
              </a:p>
            </p:txBody>
          </p:sp>
          <p:sp>
            <p:nvSpPr>
              <p:cNvPr id="50187" name="Freeform 10"/>
              <p:cNvSpPr/>
              <p:nvPr/>
            </p:nvSpPr>
            <p:spPr>
              <a:xfrm>
                <a:off x="2277" y="2330"/>
                <a:ext cx="345" cy="369"/>
              </a:xfrm>
              <a:custGeom>
                <a:avLst/>
                <a:gdLst/>
                <a:ahLst/>
                <a:cxnLst>
                  <a:cxn ang="0">
                    <a:pos x="0" y="38"/>
                  </a:cxn>
                  <a:cxn ang="0">
                    <a:pos x="104" y="0"/>
                  </a:cxn>
                  <a:cxn ang="0">
                    <a:pos x="204" y="38"/>
                  </a:cxn>
                </a:cxnLst>
                <a:pathLst>
                  <a:path w="393" h="649">
                    <a:moveTo>
                      <a:pt x="0" y="648"/>
                    </a:moveTo>
                    <a:lnTo>
                      <a:pt x="200" y="0"/>
                    </a:lnTo>
                    <a:lnTo>
                      <a:pt x="392" y="648"/>
                    </a:lnTo>
                  </a:path>
                </a:pathLst>
              </a:custGeom>
              <a:noFill/>
              <a:ln w="76200" cap="rnd" cmpd="sng">
                <a:solidFill>
                  <a:schemeClr val="tx1"/>
                </a:solidFill>
                <a:prstDash val="solid"/>
                <a:round/>
                <a:headEnd type="none" w="sm" len="sm"/>
                <a:tailEnd type="none" w="sm" len="sm"/>
              </a:ln>
            </p:spPr>
            <p:txBody>
              <a:bodyPr/>
              <a:p>
                <a:endParaRPr lang="zh-CN" altLang="en-US"/>
              </a:p>
            </p:txBody>
          </p:sp>
          <p:sp>
            <p:nvSpPr>
              <p:cNvPr id="50188" name="Freeform 11"/>
              <p:cNvSpPr/>
              <p:nvPr/>
            </p:nvSpPr>
            <p:spPr>
              <a:xfrm>
                <a:off x="1533" y="2330"/>
                <a:ext cx="352" cy="369"/>
              </a:xfrm>
              <a:custGeom>
                <a:avLst/>
                <a:gdLst/>
                <a:ahLst/>
                <a:cxnLst>
                  <a:cxn ang="0">
                    <a:pos x="0" y="38"/>
                  </a:cxn>
                  <a:cxn ang="0">
                    <a:pos x="104" y="0"/>
                  </a:cxn>
                  <a:cxn ang="0">
                    <a:pos x="208" y="38"/>
                  </a:cxn>
                </a:cxnLst>
                <a:pathLst>
                  <a:path w="401" h="649">
                    <a:moveTo>
                      <a:pt x="0" y="648"/>
                    </a:moveTo>
                    <a:lnTo>
                      <a:pt x="200" y="0"/>
                    </a:lnTo>
                    <a:lnTo>
                      <a:pt x="400" y="648"/>
                    </a:lnTo>
                  </a:path>
                </a:pathLst>
              </a:custGeom>
              <a:noFill/>
              <a:ln w="76200" cap="rnd" cmpd="sng">
                <a:solidFill>
                  <a:schemeClr val="tx1"/>
                </a:solidFill>
                <a:prstDash val="solid"/>
                <a:round/>
                <a:headEnd type="none" w="sm" len="sm"/>
                <a:tailEnd type="none" w="sm" len="sm"/>
              </a:ln>
            </p:spPr>
            <p:txBody>
              <a:bodyPr/>
              <a:p>
                <a:endParaRPr lang="zh-CN" altLang="en-US"/>
              </a:p>
            </p:txBody>
          </p:sp>
          <p:sp>
            <p:nvSpPr>
              <p:cNvPr id="50189" name="Freeform 12"/>
              <p:cNvSpPr/>
              <p:nvPr/>
            </p:nvSpPr>
            <p:spPr>
              <a:xfrm>
                <a:off x="894" y="2330"/>
                <a:ext cx="352" cy="369"/>
              </a:xfrm>
              <a:custGeom>
                <a:avLst/>
                <a:gdLst/>
                <a:ahLst/>
                <a:cxnLst>
                  <a:cxn ang="0">
                    <a:pos x="0" y="38"/>
                  </a:cxn>
                  <a:cxn ang="0">
                    <a:pos x="104" y="0"/>
                  </a:cxn>
                  <a:cxn ang="0">
                    <a:pos x="208" y="38"/>
                  </a:cxn>
                </a:cxnLst>
                <a:pathLst>
                  <a:path w="401" h="649">
                    <a:moveTo>
                      <a:pt x="0" y="648"/>
                    </a:moveTo>
                    <a:lnTo>
                      <a:pt x="200" y="0"/>
                    </a:lnTo>
                    <a:lnTo>
                      <a:pt x="400" y="648"/>
                    </a:lnTo>
                  </a:path>
                </a:pathLst>
              </a:custGeom>
              <a:noFill/>
              <a:ln w="76200" cap="rnd" cmpd="sng">
                <a:solidFill>
                  <a:schemeClr val="tx1"/>
                </a:solidFill>
                <a:prstDash val="solid"/>
                <a:round/>
                <a:headEnd type="none" w="sm" len="sm"/>
                <a:tailEnd type="none" w="sm" len="sm"/>
              </a:ln>
            </p:spPr>
            <p:txBody>
              <a:bodyPr/>
              <a:p>
                <a:endParaRPr lang="zh-CN" altLang="en-US"/>
              </a:p>
            </p:txBody>
          </p:sp>
          <p:sp>
            <p:nvSpPr>
              <p:cNvPr id="50190" name="Freeform 13"/>
              <p:cNvSpPr/>
              <p:nvPr/>
            </p:nvSpPr>
            <p:spPr>
              <a:xfrm>
                <a:off x="3886" y="1907"/>
                <a:ext cx="633" cy="419"/>
              </a:xfrm>
              <a:custGeom>
                <a:avLst/>
                <a:gdLst/>
                <a:ahLst/>
                <a:cxnLst>
                  <a:cxn ang="0">
                    <a:pos x="0" y="43"/>
                  </a:cxn>
                  <a:cxn ang="0">
                    <a:pos x="187" y="0"/>
                  </a:cxn>
                  <a:cxn ang="0">
                    <a:pos x="375" y="43"/>
                  </a:cxn>
                </a:cxnLst>
                <a:pathLst>
                  <a:path w="721" h="737">
                    <a:moveTo>
                      <a:pt x="0" y="736"/>
                    </a:moveTo>
                    <a:lnTo>
                      <a:pt x="360" y="0"/>
                    </a:lnTo>
                    <a:lnTo>
                      <a:pt x="720" y="736"/>
                    </a:lnTo>
                  </a:path>
                </a:pathLst>
              </a:custGeom>
              <a:noFill/>
              <a:ln w="76200" cap="rnd" cmpd="sng">
                <a:solidFill>
                  <a:schemeClr val="tx1"/>
                </a:solidFill>
                <a:prstDash val="solid"/>
                <a:round/>
                <a:headEnd type="none" w="sm" len="sm"/>
                <a:tailEnd type="none" w="sm" len="sm"/>
              </a:ln>
            </p:spPr>
            <p:txBody>
              <a:bodyPr/>
              <a:p>
                <a:endParaRPr lang="zh-CN" altLang="en-US"/>
              </a:p>
            </p:txBody>
          </p:sp>
          <p:sp>
            <p:nvSpPr>
              <p:cNvPr id="50191" name="Freeform 14"/>
              <p:cNvSpPr/>
              <p:nvPr/>
            </p:nvSpPr>
            <p:spPr>
              <a:xfrm>
                <a:off x="1069" y="1907"/>
                <a:ext cx="626" cy="419"/>
              </a:xfrm>
              <a:custGeom>
                <a:avLst/>
                <a:gdLst/>
                <a:ahLst/>
                <a:cxnLst>
                  <a:cxn ang="0">
                    <a:pos x="0" y="43"/>
                  </a:cxn>
                  <a:cxn ang="0">
                    <a:pos x="183" y="0"/>
                  </a:cxn>
                  <a:cxn ang="0">
                    <a:pos x="371" y="43"/>
                  </a:cxn>
                </a:cxnLst>
                <a:pathLst>
                  <a:path w="713" h="737">
                    <a:moveTo>
                      <a:pt x="0" y="736"/>
                    </a:moveTo>
                    <a:lnTo>
                      <a:pt x="352" y="0"/>
                    </a:lnTo>
                    <a:lnTo>
                      <a:pt x="712" y="736"/>
                    </a:lnTo>
                  </a:path>
                </a:pathLst>
              </a:custGeom>
              <a:noFill/>
              <a:ln w="76200" cap="rnd" cmpd="sng">
                <a:solidFill>
                  <a:schemeClr val="tx1"/>
                </a:solidFill>
                <a:prstDash val="solid"/>
                <a:round/>
                <a:headEnd type="none" w="sm" len="sm"/>
                <a:tailEnd type="none" w="sm" len="sm"/>
              </a:ln>
            </p:spPr>
            <p:txBody>
              <a:bodyPr/>
              <a:p>
                <a:endParaRPr lang="zh-CN" altLang="en-US"/>
              </a:p>
            </p:txBody>
          </p:sp>
          <p:sp>
            <p:nvSpPr>
              <p:cNvPr id="50192" name="Oval 15"/>
              <p:cNvSpPr/>
              <p:nvPr/>
            </p:nvSpPr>
            <p:spPr>
              <a:xfrm>
                <a:off x="2197" y="1162"/>
                <a:ext cx="1165" cy="387"/>
              </a:xfrm>
              <a:prstGeom prst="ellipse">
                <a:avLst/>
              </a:prstGeom>
              <a:solidFill>
                <a:schemeClr val="bg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193" name="Rectangle 16"/>
              <p:cNvSpPr/>
              <p:nvPr/>
            </p:nvSpPr>
            <p:spPr>
              <a:xfrm>
                <a:off x="2220" y="1139"/>
                <a:ext cx="1106" cy="319"/>
              </a:xfrm>
              <a:prstGeom prst="rect">
                <a:avLst/>
              </a:prstGeom>
              <a:noFill/>
              <a:ln w="9525">
                <a:noFill/>
              </a:ln>
            </p:spPr>
            <p:txBody>
              <a:bodyPr lIns="0" tIns="52516" rIns="0" bIns="52516" anchor="t"/>
              <a:p>
                <a:pPr algn="ctr" defTabSz="1043305" eaLnBrk="0" hangingPunct="0">
                  <a:lnSpc>
                    <a:spcPts val="3425"/>
                  </a:lnSpc>
                </a:pPr>
                <a:r>
                  <a:rPr lang="zh-CN" altLang="en-US">
                    <a:latin typeface="华文楷体" panose="02010600040101010101" charset="-122"/>
                    <a:ea typeface="华文楷体" panose="02010600040101010101" charset="-122"/>
                  </a:rPr>
                  <a:t>结论</a:t>
                </a:r>
                <a:endParaRPr lang="zh-CN" altLang="en-US">
                  <a:latin typeface="华文楷体" panose="02010600040101010101" charset="-122"/>
                  <a:ea typeface="华文楷体" panose="02010600040101010101" charset="-122"/>
                </a:endParaRPr>
              </a:p>
            </p:txBody>
          </p:sp>
          <p:sp>
            <p:nvSpPr>
              <p:cNvPr id="50194" name="AutoShape 17"/>
              <p:cNvSpPr/>
              <p:nvPr/>
            </p:nvSpPr>
            <p:spPr>
              <a:xfrm>
                <a:off x="940" y="1713"/>
                <a:ext cx="935" cy="364"/>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195" name="AutoShape 18"/>
              <p:cNvSpPr/>
              <p:nvPr/>
            </p:nvSpPr>
            <p:spPr>
              <a:xfrm>
                <a:off x="3714" y="1713"/>
                <a:ext cx="935" cy="364"/>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196" name="AutoShape 19"/>
              <p:cNvSpPr/>
              <p:nvPr/>
            </p:nvSpPr>
            <p:spPr>
              <a:xfrm>
                <a:off x="806" y="2200"/>
                <a:ext cx="527" cy="226"/>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197" name="AutoShape 20"/>
              <p:cNvSpPr/>
              <p:nvPr/>
            </p:nvSpPr>
            <p:spPr>
              <a:xfrm>
                <a:off x="1445" y="2200"/>
                <a:ext cx="527" cy="226"/>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198" name="AutoShape 21"/>
              <p:cNvSpPr/>
              <p:nvPr/>
            </p:nvSpPr>
            <p:spPr>
              <a:xfrm>
                <a:off x="2183" y="2200"/>
                <a:ext cx="526" cy="226"/>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199" name="AutoShape 22"/>
              <p:cNvSpPr/>
              <p:nvPr/>
            </p:nvSpPr>
            <p:spPr>
              <a:xfrm>
                <a:off x="2829" y="2200"/>
                <a:ext cx="526" cy="226"/>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00" name="AutoShape 23"/>
              <p:cNvSpPr/>
              <p:nvPr/>
            </p:nvSpPr>
            <p:spPr>
              <a:xfrm>
                <a:off x="3594" y="2200"/>
                <a:ext cx="534" cy="226"/>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01" name="AutoShape 24"/>
              <p:cNvSpPr/>
              <p:nvPr/>
            </p:nvSpPr>
            <p:spPr>
              <a:xfrm>
                <a:off x="4268" y="2200"/>
                <a:ext cx="527" cy="226"/>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02" name="AutoShape 25"/>
              <p:cNvSpPr/>
              <p:nvPr/>
            </p:nvSpPr>
            <p:spPr>
              <a:xfrm>
                <a:off x="771" y="2583"/>
                <a:ext cx="260" cy="191"/>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03" name="AutoShape 26"/>
              <p:cNvSpPr/>
              <p:nvPr/>
            </p:nvSpPr>
            <p:spPr>
              <a:xfrm>
                <a:off x="1080" y="2583"/>
                <a:ext cx="260" cy="191"/>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04" name="AutoShape 27"/>
              <p:cNvSpPr/>
              <p:nvPr/>
            </p:nvSpPr>
            <p:spPr>
              <a:xfrm>
                <a:off x="1410" y="2583"/>
                <a:ext cx="267" cy="191"/>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05" name="AutoShape 28"/>
              <p:cNvSpPr/>
              <p:nvPr/>
            </p:nvSpPr>
            <p:spPr>
              <a:xfrm>
                <a:off x="1719" y="2583"/>
                <a:ext cx="265" cy="191"/>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06" name="AutoShape 29"/>
              <p:cNvSpPr/>
              <p:nvPr/>
            </p:nvSpPr>
            <p:spPr>
              <a:xfrm>
                <a:off x="2155" y="2583"/>
                <a:ext cx="259" cy="191"/>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07" name="AutoShape 30"/>
              <p:cNvSpPr/>
              <p:nvPr/>
            </p:nvSpPr>
            <p:spPr>
              <a:xfrm>
                <a:off x="2464" y="2583"/>
                <a:ext cx="259" cy="191"/>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08" name="AutoShape 31"/>
              <p:cNvSpPr/>
              <p:nvPr/>
            </p:nvSpPr>
            <p:spPr>
              <a:xfrm>
                <a:off x="2801" y="2583"/>
                <a:ext cx="259" cy="191"/>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09" name="AutoShape 32"/>
              <p:cNvSpPr/>
              <p:nvPr/>
            </p:nvSpPr>
            <p:spPr>
              <a:xfrm>
                <a:off x="3110" y="2583"/>
                <a:ext cx="259" cy="191"/>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10" name="AutoShape 33"/>
              <p:cNvSpPr/>
              <p:nvPr/>
            </p:nvSpPr>
            <p:spPr>
              <a:xfrm>
                <a:off x="3601" y="2583"/>
                <a:ext cx="265" cy="191"/>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11" name="AutoShape 34"/>
              <p:cNvSpPr/>
              <p:nvPr/>
            </p:nvSpPr>
            <p:spPr>
              <a:xfrm>
                <a:off x="3910" y="2583"/>
                <a:ext cx="267" cy="191"/>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12" name="AutoShape 35"/>
              <p:cNvSpPr/>
              <p:nvPr/>
            </p:nvSpPr>
            <p:spPr>
              <a:xfrm>
                <a:off x="4247" y="2583"/>
                <a:ext cx="260" cy="191"/>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13" name="AutoShape 36"/>
              <p:cNvSpPr/>
              <p:nvPr/>
            </p:nvSpPr>
            <p:spPr>
              <a:xfrm>
                <a:off x="4556" y="2583"/>
                <a:ext cx="260" cy="191"/>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14" name="AutoShape 37"/>
              <p:cNvSpPr/>
              <p:nvPr/>
            </p:nvSpPr>
            <p:spPr>
              <a:xfrm>
                <a:off x="2309" y="1713"/>
                <a:ext cx="934" cy="364"/>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15" name="Rectangle 38"/>
              <p:cNvSpPr/>
              <p:nvPr/>
            </p:nvSpPr>
            <p:spPr>
              <a:xfrm>
                <a:off x="4721" y="1770"/>
                <a:ext cx="722" cy="231"/>
              </a:xfrm>
              <a:prstGeom prst="rect">
                <a:avLst/>
              </a:prstGeom>
              <a:noFill/>
              <a:ln w="9525">
                <a:noFill/>
              </a:ln>
            </p:spPr>
            <p:txBody>
              <a:bodyPr lIns="0" tIns="52516" rIns="0" bIns="52516" anchor="t"/>
              <a:p>
                <a:pPr algn="ctr" defTabSz="1043305" eaLnBrk="0" hangingPunct="0">
                  <a:lnSpc>
                    <a:spcPts val="2290"/>
                  </a:lnSpc>
                </a:pPr>
                <a:r>
                  <a:rPr lang="zh-CN" altLang="en-US">
                    <a:latin typeface="华文楷体" panose="02010600040101010101" charset="-122"/>
                    <a:ea typeface="华文楷体" panose="02010600040101010101" charset="-122"/>
                  </a:rPr>
                  <a:t>主要观点</a:t>
                </a:r>
                <a:endParaRPr lang="zh-CN" altLang="en-US">
                  <a:latin typeface="华文楷体" panose="02010600040101010101" charset="-122"/>
                  <a:ea typeface="华文楷体" panose="02010600040101010101" charset="-122"/>
                </a:endParaRPr>
              </a:p>
            </p:txBody>
          </p:sp>
          <p:sp>
            <p:nvSpPr>
              <p:cNvPr id="50216" name="Rectangle 39"/>
              <p:cNvSpPr/>
              <p:nvPr/>
            </p:nvSpPr>
            <p:spPr>
              <a:xfrm>
                <a:off x="4766" y="2178"/>
                <a:ext cx="722" cy="231"/>
              </a:xfrm>
              <a:prstGeom prst="rect">
                <a:avLst/>
              </a:prstGeom>
              <a:noFill/>
              <a:ln w="9525">
                <a:noFill/>
              </a:ln>
            </p:spPr>
            <p:txBody>
              <a:bodyPr lIns="0" tIns="52516" rIns="0" bIns="52516" anchor="t"/>
              <a:p>
                <a:pPr algn="ctr" defTabSz="1043305" eaLnBrk="0" hangingPunct="0">
                  <a:lnSpc>
                    <a:spcPts val="2290"/>
                  </a:lnSpc>
                </a:pPr>
                <a:r>
                  <a:rPr lang="zh-CN" altLang="en-US">
                    <a:latin typeface="华文楷体" panose="02010600040101010101" charset="-122"/>
                    <a:ea typeface="华文楷体" panose="02010600040101010101" charset="-122"/>
                  </a:rPr>
                  <a:t>基本事实</a:t>
                </a:r>
                <a:endParaRPr lang="zh-CN" altLang="en-US">
                  <a:latin typeface="华文楷体" panose="02010600040101010101" charset="-122"/>
                  <a:ea typeface="华文楷体" panose="02010600040101010101" charset="-122"/>
                </a:endParaRPr>
              </a:p>
            </p:txBody>
          </p:sp>
          <p:sp>
            <p:nvSpPr>
              <p:cNvPr id="50217" name="Rectangle 40"/>
              <p:cNvSpPr/>
              <p:nvPr/>
            </p:nvSpPr>
            <p:spPr>
              <a:xfrm>
                <a:off x="4762" y="2564"/>
                <a:ext cx="722" cy="231"/>
              </a:xfrm>
              <a:prstGeom prst="rect">
                <a:avLst/>
              </a:prstGeom>
              <a:noFill/>
              <a:ln w="9525">
                <a:noFill/>
              </a:ln>
            </p:spPr>
            <p:txBody>
              <a:bodyPr lIns="0" tIns="52516" rIns="0" bIns="52516" anchor="t"/>
              <a:p>
                <a:pPr algn="ctr" defTabSz="1043305" eaLnBrk="0" hangingPunct="0">
                  <a:lnSpc>
                    <a:spcPts val="2290"/>
                  </a:lnSpc>
                </a:pPr>
                <a:r>
                  <a:rPr lang="zh-CN" altLang="en-US">
                    <a:latin typeface="华文楷体" panose="02010600040101010101" charset="-122"/>
                    <a:ea typeface="华文楷体" panose="02010600040101010101" charset="-122"/>
                  </a:rPr>
                  <a:t>数据</a:t>
                </a:r>
                <a:endParaRPr lang="zh-CN" altLang="en-US">
                  <a:latin typeface="华文楷体" panose="02010600040101010101" charset="-122"/>
                  <a:ea typeface="华文楷体" panose="02010600040101010101" charset="-122"/>
                </a:endParaRPr>
              </a:p>
            </p:txBody>
          </p:sp>
        </p:grpSp>
        <p:sp>
          <p:nvSpPr>
            <p:cNvPr id="50218" name="Rectangle 41"/>
            <p:cNvSpPr/>
            <p:nvPr/>
          </p:nvSpPr>
          <p:spPr>
            <a:xfrm rot="-3321586">
              <a:off x="2344" y="7402"/>
              <a:ext cx="2520" cy="540"/>
            </a:xfrm>
            <a:prstGeom prst="rect">
              <a:avLst/>
            </a:prstGeom>
            <a:noFill/>
            <a:ln w="9525">
              <a:noFill/>
            </a:ln>
          </p:spPr>
          <p:txBody>
            <a:bodyPr lIns="0" tIns="0" rIns="0" bIns="0" anchor="t">
              <a:spAutoFit/>
            </a:bodyPr>
            <a:p>
              <a:pPr marL="358775" indent="-358775">
                <a:spcBef>
                  <a:spcPct val="25000"/>
                </a:spcBef>
                <a:spcAft>
                  <a:spcPct val="25000"/>
                </a:spcAft>
                <a:buClr>
                  <a:srgbClr val="4E9EA2"/>
                </a:buClr>
                <a:buSzPct val="80000"/>
              </a:pPr>
              <a:r>
                <a:rPr lang="zh-CN" altLang="en-US" sz="1200">
                  <a:latin typeface="Arial" panose="020B0604020202020204" pitchFamily="34" charset="0"/>
                  <a:ea typeface="华文楷体" panose="02010600040101010101" charset="-122"/>
                </a:rPr>
                <a:t>分析的过程</a:t>
              </a:r>
              <a:endParaRPr lang="zh-CN" altLang="en-US" sz="1200">
                <a:latin typeface="Arial" panose="020B0604020202020204" pitchFamily="34" charset="0"/>
                <a:ea typeface="华文楷体" panose="02010600040101010101" charset="-122"/>
              </a:endParaRPr>
            </a:p>
          </p:txBody>
        </p:sp>
        <p:sp>
          <p:nvSpPr>
            <p:cNvPr id="50219" name="Line 42"/>
            <p:cNvSpPr/>
            <p:nvPr/>
          </p:nvSpPr>
          <p:spPr>
            <a:xfrm flipV="1">
              <a:off x="2879" y="6479"/>
              <a:ext cx="1987" cy="3000"/>
            </a:xfrm>
            <a:prstGeom prst="line">
              <a:avLst/>
            </a:prstGeom>
            <a:ln w="9525" cap="flat" cmpd="sng">
              <a:solidFill>
                <a:schemeClr val="tx1"/>
              </a:solidFill>
              <a:prstDash val="solid"/>
              <a:round/>
              <a:headEnd type="none" w="med" len="med"/>
              <a:tailEnd type="triangle" w="med" len="med"/>
            </a:ln>
          </p:spPr>
          <p:txBody>
            <a:bodyPr anchor="t"/>
            <a:p>
              <a:endParaRPr lang="zh-CN" altLang="en-US">
                <a:latin typeface="Arial" panose="020B0604020202020204" pitchFamily="34" charset="0"/>
                <a:ea typeface="微软雅黑" panose="020B0503020204020204" pitchFamily="34" charset="-122"/>
              </a:endParaRPr>
            </a:p>
          </p:txBody>
        </p:sp>
        <p:sp>
          <p:nvSpPr>
            <p:cNvPr id="50220" name="Line 43"/>
            <p:cNvSpPr/>
            <p:nvPr/>
          </p:nvSpPr>
          <p:spPr>
            <a:xfrm>
              <a:off x="15062" y="6564"/>
              <a:ext cx="1990" cy="2750"/>
            </a:xfrm>
            <a:prstGeom prst="line">
              <a:avLst/>
            </a:prstGeom>
            <a:ln w="9525" cap="flat" cmpd="sng">
              <a:solidFill>
                <a:schemeClr val="tx1"/>
              </a:solidFill>
              <a:prstDash val="solid"/>
              <a:round/>
              <a:headEnd type="none" w="med" len="med"/>
              <a:tailEnd type="triangle" w="med" len="med"/>
            </a:ln>
          </p:spPr>
          <p:txBody>
            <a:bodyPr anchor="t"/>
            <a:p>
              <a:endParaRPr lang="zh-CN" altLang="en-US">
                <a:latin typeface="Arial" panose="020B0604020202020204" pitchFamily="34" charset="0"/>
                <a:ea typeface="微软雅黑" panose="020B0503020204020204" pitchFamily="34" charset="-122"/>
              </a:endParaRPr>
            </a:p>
          </p:txBody>
        </p:sp>
        <p:sp>
          <p:nvSpPr>
            <p:cNvPr id="50221" name="Rectangle 44"/>
            <p:cNvSpPr/>
            <p:nvPr/>
          </p:nvSpPr>
          <p:spPr>
            <a:xfrm rot="3179848">
              <a:off x="15257" y="7424"/>
              <a:ext cx="2522" cy="542"/>
            </a:xfrm>
            <a:prstGeom prst="rect">
              <a:avLst/>
            </a:prstGeom>
            <a:noFill/>
            <a:ln w="9525">
              <a:noFill/>
            </a:ln>
          </p:spPr>
          <p:txBody>
            <a:bodyPr lIns="0" tIns="0" rIns="0" bIns="0" anchor="t">
              <a:spAutoFit/>
            </a:bodyPr>
            <a:p>
              <a:pPr marL="358775" indent="-358775">
                <a:spcBef>
                  <a:spcPct val="25000"/>
                </a:spcBef>
                <a:spcAft>
                  <a:spcPct val="25000"/>
                </a:spcAft>
                <a:buClr>
                  <a:srgbClr val="4E9EA2"/>
                </a:buClr>
                <a:buSzPct val="80000"/>
              </a:pPr>
              <a:r>
                <a:rPr lang="zh-CN" altLang="en-US" sz="1200" dirty="0">
                  <a:latin typeface="Arial" panose="020B0604020202020204" pitchFamily="34" charset="0"/>
                  <a:ea typeface="华文楷体" panose="02010600040101010101" charset="-122"/>
                </a:rPr>
                <a:t>表达的过程</a:t>
              </a:r>
              <a:endParaRPr lang="zh-CN" altLang="en-US" sz="1200" dirty="0">
                <a:latin typeface="Arial" panose="020B0604020202020204" pitchFamily="34" charset="0"/>
                <a:ea typeface="华文楷体" panose="02010600040101010101"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矩形 21"/>
          <p:cNvSpPr/>
          <p:nvPr/>
        </p:nvSpPr>
        <p:spPr>
          <a:xfrm>
            <a:off x="4760913" y="5240338"/>
            <a:ext cx="1571625" cy="428625"/>
          </a:xfrm>
          <a:prstGeom prst="rect">
            <a:avLst/>
          </a:prstGeom>
          <a:solidFill>
            <a:schemeClr val="accent3">
              <a:lumMod val="75000"/>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1" name="矩形 20"/>
          <p:cNvSpPr/>
          <p:nvPr/>
        </p:nvSpPr>
        <p:spPr>
          <a:xfrm>
            <a:off x="2546350" y="5240338"/>
            <a:ext cx="1571625" cy="428625"/>
          </a:xfrm>
          <a:prstGeom prst="rect">
            <a:avLst/>
          </a:prstGeom>
          <a:solidFill>
            <a:schemeClr val="accent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3" name="矩形 22"/>
          <p:cNvSpPr/>
          <p:nvPr/>
        </p:nvSpPr>
        <p:spPr>
          <a:xfrm>
            <a:off x="6975475" y="5240338"/>
            <a:ext cx="2286000" cy="428625"/>
          </a:xfrm>
          <a:prstGeom prst="rect">
            <a:avLst/>
          </a:prstGeom>
          <a:solidFill>
            <a:schemeClr val="accent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pic>
        <p:nvPicPr>
          <p:cNvPr id="51204" name="Picture 2" descr="https://pic2.zhimg.com/f1a6f1ee37137e9d51b21482199c0d95_r.png"/>
          <p:cNvPicPr>
            <a:picLocks noChangeAspect="1"/>
          </p:cNvPicPr>
          <p:nvPr>
            <p:custDataLst>
              <p:tags r:id="rId1"/>
            </p:custDataLst>
          </p:nvPr>
        </p:nvPicPr>
        <p:blipFill>
          <a:blip r:embed="rId2"/>
          <a:stretch>
            <a:fillRect/>
          </a:stretch>
        </p:blipFill>
        <p:spPr>
          <a:xfrm>
            <a:off x="2239963" y="3868738"/>
            <a:ext cx="6929437" cy="2733675"/>
          </a:xfrm>
          <a:prstGeom prst="rect">
            <a:avLst/>
          </a:prstGeom>
          <a:noFill/>
          <a:ln w="9525">
            <a:noFill/>
          </a:ln>
        </p:spPr>
      </p:pic>
      <p:sp>
        <p:nvSpPr>
          <p:cNvPr id="51205" name="文本框 2"/>
          <p:cNvSpPr txBox="1"/>
          <p:nvPr/>
        </p:nvSpPr>
        <p:spPr>
          <a:xfrm>
            <a:off x="2317750" y="330200"/>
            <a:ext cx="7940675" cy="582613"/>
          </a:xfrm>
          <a:prstGeom prst="rect">
            <a:avLst/>
          </a:prstGeom>
          <a:noFill/>
          <a:ln w="9525">
            <a:noFill/>
          </a:ln>
        </p:spPr>
        <p:txBody>
          <a:bodyPr wrap="none" anchor="t">
            <a:spAutoFit/>
          </a:bodyPr>
          <a:p>
            <a:r>
              <a:rPr lang="zh-CN" altLang="en-US" sz="3200" b="1">
                <a:solidFill>
                  <a:srgbClr val="FF0000"/>
                </a:solidFill>
                <a:latin typeface="黑体" panose="02010609060101010101" pitchFamily="49" charset="-122"/>
                <a:ea typeface="黑体" panose="02010609060101010101" pitchFamily="49" charset="-122"/>
                <a:sym typeface="微软雅黑" panose="020B0503020204020204" pitchFamily="34" charset="-122"/>
              </a:rPr>
              <a:t>结构化思维是发展学生核心素养的必然要求</a:t>
            </a:r>
            <a:endParaRPr lang="zh-CN" altLang="en-US" sz="3200" b="1">
              <a:solidFill>
                <a:srgbClr val="FF0000"/>
              </a:solidFill>
              <a:latin typeface="黑体" panose="02010609060101010101" pitchFamily="49" charset="-122"/>
              <a:ea typeface="黑体" panose="02010609060101010101" pitchFamily="49" charset="-122"/>
              <a:sym typeface="微软雅黑" panose="020B0503020204020204" pitchFamily="34" charset="-122"/>
            </a:endParaRPr>
          </a:p>
        </p:txBody>
      </p:sp>
      <p:sp>
        <p:nvSpPr>
          <p:cNvPr id="51206" name="文本框 1"/>
          <p:cNvSpPr txBox="1"/>
          <p:nvPr/>
        </p:nvSpPr>
        <p:spPr>
          <a:xfrm>
            <a:off x="949325" y="1374775"/>
            <a:ext cx="10842625" cy="2244725"/>
          </a:xfrm>
          <a:prstGeom prst="rect">
            <a:avLst/>
          </a:prstGeom>
          <a:noFill/>
          <a:ln w="9525">
            <a:noFill/>
          </a:ln>
        </p:spPr>
        <p:txBody>
          <a:bodyPr wrap="square" anchor="t">
            <a:spAutoFit/>
          </a:bodyPr>
          <a:p>
            <a:r>
              <a:rPr lang="en-US" altLang="zh-CN" sz="2800">
                <a:solidFill>
                  <a:srgbClr val="0000FF"/>
                </a:solidFill>
                <a:latin typeface="黑体" panose="02010609060101010101" pitchFamily="49" charset="-122"/>
                <a:ea typeface="黑体" panose="02010609060101010101" pitchFamily="49" charset="-122"/>
              </a:rPr>
              <a:t>    </a:t>
            </a:r>
            <a:r>
              <a:rPr lang="zh-CN" altLang="en-US" sz="2800">
                <a:solidFill>
                  <a:srgbClr val="0000FF"/>
                </a:solidFill>
                <a:latin typeface="黑体" panose="02010609060101010101" pitchFamily="49" charset="-122"/>
                <a:ea typeface="黑体" panose="02010609060101010101" pitchFamily="49" charset="-122"/>
              </a:rPr>
              <a:t>核心素养与知识不同，是对知识、技能、态度的超越和统整，具有内在性、整体性、综合性和情境性等特征。核心素养的整体性特征，意味着核心素养的培养必须超越零散知识点的习得和掌握，立足于结构性的知识建构和综合运用，要求课程内容要结构化、思维方式要结构化。</a:t>
            </a:r>
            <a:endParaRPr lang="zh-CN" altLang="en-US" sz="2800">
              <a:solidFill>
                <a:srgbClr val="0000FF"/>
              </a:solidFill>
              <a:latin typeface="黑体" panose="02010609060101010101" pitchFamily="49" charset="-122"/>
              <a:ea typeface="黑体" panose="02010609060101010101" pitchFamily="49" charset="-122"/>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11225" y="1393825"/>
            <a:ext cx="10514013" cy="1814830"/>
          </a:xfrm>
          <a:prstGeom prst="rect">
            <a:avLst/>
          </a:prstGeom>
          <a:noFill/>
          <a:ln w="9525">
            <a:noFill/>
          </a:ln>
        </p:spPr>
        <p:txBody>
          <a:bodyPr wrap="square" anchor="t">
            <a:spAutoFit/>
          </a:bodyPr>
          <a:p>
            <a:r>
              <a:rPr lang="en-US" altLang="zh-CN" sz="2800" b="1">
                <a:solidFill>
                  <a:srgbClr val="0000FF"/>
                </a:solidFill>
                <a:latin typeface="黑体" panose="02010609060101010101" pitchFamily="49" charset="-122"/>
                <a:ea typeface="黑体" panose="02010609060101010101" pitchFamily="49" charset="-122"/>
                <a:sym typeface="微软雅黑" panose="020B0503020204020204" pitchFamily="34" charset="-122"/>
              </a:rPr>
              <a:t>    </a:t>
            </a:r>
            <a:r>
              <a:rPr lang="zh-CN" altLang="en-US" sz="2800" b="1">
                <a:solidFill>
                  <a:srgbClr val="FF0000"/>
                </a:solidFill>
                <a:latin typeface="黑体" panose="02010609060101010101" pitchFamily="49" charset="-122"/>
                <a:ea typeface="黑体" panose="02010609060101010101" pitchFamily="49" charset="-122"/>
                <a:sym typeface="微软雅黑" panose="020B0503020204020204" pitchFamily="34" charset="-122"/>
              </a:rPr>
              <a:t>结构化思维的本质是逻辑，是从无序到有序的一种思考过程</a:t>
            </a:r>
            <a:r>
              <a:rPr lang="zh-CN" altLang="en-US" sz="2800" b="1">
                <a:solidFill>
                  <a:srgbClr val="0000FF"/>
                </a:solidFill>
                <a:latin typeface="黑体" panose="02010609060101010101" pitchFamily="49" charset="-122"/>
                <a:ea typeface="黑体" panose="02010609060101010101" pitchFamily="49" charset="-122"/>
                <a:sym typeface="微软雅黑" panose="020B0503020204020204" pitchFamily="34" charset="-122"/>
              </a:rPr>
              <a:t>，将搜集到的信息、数据、知识等素材按一定的逻辑进行归总，继而让</a:t>
            </a:r>
            <a:r>
              <a:rPr lang="zh-CN" altLang="en-US" sz="2800" b="1">
                <a:solidFill>
                  <a:srgbClr val="FF0000"/>
                </a:solidFill>
                <a:latin typeface="黑体" panose="02010609060101010101" pitchFamily="49" charset="-122"/>
                <a:ea typeface="黑体" panose="02010609060101010101" pitchFamily="49" charset="-122"/>
                <a:sym typeface="微软雅黑" panose="020B0503020204020204" pitchFamily="34" charset="-122"/>
              </a:rPr>
              <a:t>繁杂的问题简单化</a:t>
            </a:r>
            <a:r>
              <a:rPr lang="zh-CN" altLang="en-US" sz="2800" b="1">
                <a:solidFill>
                  <a:srgbClr val="0000FF"/>
                </a:solidFill>
                <a:latin typeface="黑体" panose="02010609060101010101" pitchFamily="49" charset="-122"/>
                <a:ea typeface="黑体" panose="02010609060101010101" pitchFamily="49" charset="-122"/>
                <a:sym typeface="微软雅黑" panose="020B0503020204020204" pitchFamily="34" charset="-122"/>
              </a:rPr>
              <a:t>；从而让我们的大脑更快速、更有效的处理信息。</a:t>
            </a:r>
            <a:endParaRPr lang="zh-CN" altLang="en-US" sz="2800" b="1">
              <a:solidFill>
                <a:srgbClr val="0000FF"/>
              </a:solidFill>
              <a:latin typeface="黑体" panose="02010609060101010101" pitchFamily="49" charset="-122"/>
              <a:ea typeface="黑体" panose="02010609060101010101" pitchFamily="49" charset="-122"/>
              <a:sym typeface="微软雅黑" panose="020B0503020204020204" pitchFamily="34" charset="-122"/>
            </a:endParaRPr>
          </a:p>
        </p:txBody>
      </p:sp>
      <p:sp>
        <p:nvSpPr>
          <p:cNvPr id="52226" name="文本框 2"/>
          <p:cNvSpPr txBox="1"/>
          <p:nvPr/>
        </p:nvSpPr>
        <p:spPr>
          <a:xfrm>
            <a:off x="4143375" y="495300"/>
            <a:ext cx="4471988" cy="520700"/>
          </a:xfrm>
          <a:prstGeom prst="rect">
            <a:avLst/>
          </a:prstGeom>
          <a:noFill/>
          <a:ln w="9525">
            <a:noFill/>
          </a:ln>
        </p:spPr>
        <p:txBody>
          <a:bodyPr wrap="none" anchor="t">
            <a:spAutoFit/>
          </a:bodyPr>
          <a:p>
            <a:r>
              <a:rPr lang="zh-CN" altLang="en-US" sz="2800" b="1">
                <a:solidFill>
                  <a:srgbClr val="FF0000"/>
                </a:solidFill>
                <a:latin typeface="黑体" panose="02010609060101010101" pitchFamily="49" charset="-122"/>
                <a:ea typeface="黑体" panose="02010609060101010101" pitchFamily="49" charset="-122"/>
                <a:sym typeface="微软雅黑" panose="020B0503020204020204" pitchFamily="34" charset="-122"/>
              </a:rPr>
              <a:t>结构化思维的本质是什么？</a:t>
            </a:r>
            <a:endParaRPr lang="zh-CN" altLang="en-US" sz="2800" b="1">
              <a:solidFill>
                <a:srgbClr val="FF0000"/>
              </a:solidFill>
              <a:latin typeface="黑体" panose="02010609060101010101" pitchFamily="49" charset="-122"/>
              <a:ea typeface="黑体" panose="02010609060101010101" pitchFamily="49" charset="-122"/>
              <a:sym typeface="微软雅黑" panose="020B0503020204020204" pitchFamily="34" charset="-122"/>
            </a:endParaRPr>
          </a:p>
        </p:txBody>
      </p:sp>
      <p:pic>
        <p:nvPicPr>
          <p:cNvPr id="4" name="图片 3"/>
          <p:cNvPicPr>
            <a:picLocks noChangeAspect="1"/>
          </p:cNvPicPr>
          <p:nvPr>
            <p:custDataLst>
              <p:tags r:id="rId1"/>
            </p:custDataLst>
          </p:nvPr>
        </p:nvPicPr>
        <p:blipFill>
          <a:blip r:embed="rId2"/>
          <a:stretch>
            <a:fillRect/>
          </a:stretch>
        </p:blipFill>
        <p:spPr>
          <a:xfrm>
            <a:off x="982663" y="3422650"/>
            <a:ext cx="5186362" cy="2749550"/>
          </a:xfrm>
          <a:prstGeom prst="rect">
            <a:avLst/>
          </a:prstGeom>
          <a:noFill/>
          <a:ln w="9525">
            <a:noFill/>
          </a:ln>
        </p:spPr>
      </p:pic>
      <p:pic>
        <p:nvPicPr>
          <p:cNvPr id="5" name="图片 4"/>
          <p:cNvPicPr>
            <a:picLocks noChangeAspect="1"/>
          </p:cNvPicPr>
          <p:nvPr/>
        </p:nvPicPr>
        <p:blipFill>
          <a:blip r:embed="rId3"/>
          <a:stretch>
            <a:fillRect/>
          </a:stretch>
        </p:blipFill>
        <p:spPr>
          <a:xfrm>
            <a:off x="7223125" y="3614738"/>
            <a:ext cx="3768725" cy="28257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49" name="Rectangle 2"/>
          <p:cNvSpPr>
            <a:spLocks noGrp="1"/>
          </p:cNvSpPr>
          <p:nvPr/>
        </p:nvSpPr>
        <p:spPr>
          <a:xfrm>
            <a:off x="2168525" y="476250"/>
            <a:ext cx="7772400" cy="755650"/>
          </a:xfrm>
          <a:prstGeom prst="rect">
            <a:avLst/>
          </a:prstGeom>
          <a:noFill/>
          <a:ln w="9525">
            <a:noFill/>
          </a:ln>
        </p:spPr>
        <p:txBody>
          <a:bodyPr wrap="square" lIns="91440" tIns="45720" rIns="91440" bIns="45720" anchor="b"/>
          <a:p>
            <a:pPr algn="ctr"/>
            <a:r>
              <a:rPr lang="en-US" altLang="zh-CN" sz="6000" b="1" dirty="0">
                <a:latin typeface="Arial" panose="020B0604020202020204" pitchFamily="34" charset="0"/>
                <a:ea typeface="微软雅黑" panose="020B0503020204020204" pitchFamily="34" charset="-122"/>
              </a:rPr>
              <a:t>MECE</a:t>
            </a:r>
            <a:r>
              <a:rPr lang="zh-CN" altLang="en-US" sz="6000" b="1" dirty="0">
                <a:latin typeface="Arial" panose="020B0604020202020204" pitchFamily="34" charset="0"/>
                <a:ea typeface="微软雅黑" panose="020B0503020204020204" pitchFamily="34" charset="-122"/>
              </a:rPr>
              <a:t>原则</a:t>
            </a:r>
            <a:endParaRPr lang="zh-CN" altLang="en-US" sz="6000" b="1" dirty="0">
              <a:latin typeface="Arial" panose="020B0604020202020204" pitchFamily="34" charset="0"/>
              <a:ea typeface="微软雅黑" panose="020B0503020204020204" pitchFamily="34" charset="-122"/>
            </a:endParaRPr>
          </a:p>
        </p:txBody>
      </p:sp>
      <p:sp>
        <p:nvSpPr>
          <p:cNvPr id="53250" name="Rectangle 3"/>
          <p:cNvSpPr>
            <a:spLocks noGrp="1"/>
          </p:cNvSpPr>
          <p:nvPr/>
        </p:nvSpPr>
        <p:spPr>
          <a:xfrm>
            <a:off x="2168525" y="1752600"/>
            <a:ext cx="7772400" cy="1676400"/>
          </a:xfrm>
          <a:prstGeom prst="rect">
            <a:avLst/>
          </a:prstGeom>
          <a:noFill/>
          <a:ln w="9525">
            <a:noFill/>
          </a:ln>
        </p:spPr>
        <p:txBody>
          <a:bodyPr wrap="square" lIns="91440" tIns="45720" rIns="91440" bIns="45720" anchor="t"/>
          <a:p>
            <a:pPr marL="342900" indent="-342900">
              <a:spcBef>
                <a:spcPct val="20000"/>
              </a:spcBef>
              <a:buClr>
                <a:schemeClr val="accent1"/>
              </a:buClr>
            </a:pPr>
            <a:endParaRPr lang="en-US" altLang="zh-CN" sz="3200" dirty="0">
              <a:latin typeface="Arial" panose="020B0604020202020204" pitchFamily="34" charset="0"/>
              <a:ea typeface="微软雅黑" panose="020B0503020204020204" pitchFamily="34" charset="-122"/>
            </a:endParaRPr>
          </a:p>
          <a:p>
            <a:pPr marL="342900" indent="-342900">
              <a:spcBef>
                <a:spcPct val="20000"/>
              </a:spcBef>
              <a:buClr>
                <a:schemeClr val="accent1"/>
              </a:buClr>
              <a:buChar char="•"/>
            </a:pPr>
            <a:endParaRPr lang="zh-CN" altLang="en-US" sz="3200" dirty="0">
              <a:latin typeface="Arial" panose="020B0604020202020204" pitchFamily="34" charset="0"/>
              <a:ea typeface="微软雅黑" panose="020B0503020204020204" pitchFamily="34" charset="-122"/>
            </a:endParaRPr>
          </a:p>
        </p:txBody>
      </p:sp>
      <p:sp>
        <p:nvSpPr>
          <p:cNvPr id="53251" name="WordArt 8"/>
          <p:cNvSpPr>
            <a:spLocks noTextEdit="1"/>
          </p:cNvSpPr>
          <p:nvPr/>
        </p:nvSpPr>
        <p:spPr>
          <a:xfrm>
            <a:off x="8142288" y="1917700"/>
            <a:ext cx="720725" cy="790575"/>
          </a:xfrm>
          <a:prstGeom prst="rect">
            <a:avLst/>
          </a:prstGeom>
        </p:spPr>
        <p:txBody>
          <a:bodyPr wrap="none" fromWordArt="1">
            <a:prstTxWarp prst="textPlain">
              <a:avLst>
                <a:gd name="adj" fmla="val 50000"/>
              </a:avLst>
            </a:prstTxWarp>
            <a:normAutofit/>
          </a:bodyPr>
          <a:p>
            <a:pPr algn="ctr"/>
            <a:r>
              <a:rPr lang="zh-CN" altLang="en-US" sz="3600" b="1">
                <a:gradFill rotWithShape="1">
                  <a:gsLst>
                    <a:gs pos="0">
                      <a:srgbClr val="FFFF00"/>
                    </a:gs>
                    <a:gs pos="100000">
                      <a:srgbClr val="FF9933"/>
                    </a:gs>
                  </a:gsLst>
                  <a:path path="rect">
                    <a:fillToRect l="50000" t="50000" r="50000" b="50000"/>
                  </a:path>
                  <a:tileRect/>
                </a:gradFill>
                <a:effectLst>
                  <a:outerShdw dist="35921" dir="2699999" algn="ctr" rotWithShape="0">
                    <a:srgbClr val="C0C0C0">
                      <a:alpha val="79999"/>
                    </a:srgbClr>
                  </a:outerShdw>
                </a:effectLst>
                <a:latin typeface="黑体" panose="02010609060101010101" pitchFamily="49" charset="-122"/>
                <a:ea typeface="黑体" panose="02010609060101010101" pitchFamily="49" charset="-122"/>
              </a:rPr>
              <a:t>E</a:t>
            </a:r>
            <a:endParaRPr lang="zh-CN" altLang="en-US" sz="3600" b="1">
              <a:gradFill rotWithShape="1">
                <a:gsLst>
                  <a:gs pos="0">
                    <a:srgbClr val="FFFF00"/>
                  </a:gs>
                  <a:gs pos="100000">
                    <a:srgbClr val="FF9933"/>
                  </a:gs>
                </a:gsLst>
                <a:path path="rect">
                  <a:fillToRect l="50000" t="50000" r="50000" b="50000"/>
                </a:path>
                <a:tileRect/>
              </a:gradFill>
              <a:effectLst>
                <a:outerShdw dist="35921" dir="2699999" algn="ctr" rotWithShape="0">
                  <a:srgbClr val="C0C0C0">
                    <a:alpha val="79999"/>
                  </a:srgbClr>
                </a:outerShdw>
              </a:effectLst>
              <a:latin typeface="黑体" panose="02010609060101010101" pitchFamily="49" charset="-122"/>
              <a:ea typeface="黑体" panose="02010609060101010101" pitchFamily="49" charset="-122"/>
            </a:endParaRPr>
          </a:p>
        </p:txBody>
      </p:sp>
      <p:sp>
        <p:nvSpPr>
          <p:cNvPr id="53252" name="WordArt 9"/>
          <p:cNvSpPr>
            <a:spLocks noTextEdit="1"/>
          </p:cNvSpPr>
          <p:nvPr/>
        </p:nvSpPr>
        <p:spPr>
          <a:xfrm>
            <a:off x="6438900" y="1844675"/>
            <a:ext cx="814388" cy="946150"/>
          </a:xfrm>
          <a:prstGeom prst="rect">
            <a:avLst/>
          </a:prstGeom>
        </p:spPr>
        <p:txBody>
          <a:bodyPr wrap="none" fromWordArt="1">
            <a:prstTxWarp prst="textPlain">
              <a:avLst>
                <a:gd name="adj" fmla="val 50000"/>
              </a:avLst>
            </a:prstTxWarp>
            <a:normAutofit/>
          </a:bodyPr>
          <a:p>
            <a:pPr algn="ctr"/>
            <a:r>
              <a:rPr lang="zh-CN" altLang="en-US" sz="3600" b="1">
                <a:gradFill rotWithShape="1">
                  <a:gsLst>
                    <a:gs pos="0">
                      <a:srgbClr val="00FF00"/>
                    </a:gs>
                    <a:gs pos="100000">
                      <a:srgbClr val="007600"/>
                    </a:gs>
                  </a:gsLst>
                  <a:lin ang="5400000" scaled="1"/>
                  <a:tileRect/>
                </a:gradFill>
                <a:effectLst>
                  <a:outerShdw dist="35921" dir="2699999" algn="ctr" rotWithShape="0">
                    <a:srgbClr val="C0C0C0">
                      <a:alpha val="79999"/>
                    </a:srgbClr>
                  </a:outerShdw>
                </a:effectLst>
                <a:latin typeface="黑体" panose="02010609060101010101" pitchFamily="49" charset="-122"/>
                <a:ea typeface="黑体" panose="02010609060101010101" pitchFamily="49" charset="-122"/>
              </a:rPr>
              <a:t>C</a:t>
            </a:r>
            <a:endParaRPr lang="zh-CN" altLang="en-US" sz="3600" b="1">
              <a:gradFill rotWithShape="1">
                <a:gsLst>
                  <a:gs pos="0">
                    <a:srgbClr val="00FF00"/>
                  </a:gs>
                  <a:gs pos="100000">
                    <a:srgbClr val="007600"/>
                  </a:gs>
                </a:gsLst>
                <a:lin ang="5400000" scaled="1"/>
                <a:tileRect/>
              </a:gradFill>
              <a:effectLst>
                <a:outerShdw dist="35921" dir="2699999" algn="ctr" rotWithShape="0">
                  <a:srgbClr val="C0C0C0">
                    <a:alpha val="79999"/>
                  </a:srgbClr>
                </a:outerShdw>
              </a:effectLst>
              <a:latin typeface="黑体" panose="02010609060101010101" pitchFamily="49" charset="-122"/>
              <a:ea typeface="黑体" panose="02010609060101010101" pitchFamily="49" charset="-122"/>
            </a:endParaRPr>
          </a:p>
        </p:txBody>
      </p:sp>
      <p:sp>
        <p:nvSpPr>
          <p:cNvPr id="53253" name="WordArt 10"/>
          <p:cNvSpPr>
            <a:spLocks noTextEdit="1"/>
          </p:cNvSpPr>
          <p:nvPr/>
        </p:nvSpPr>
        <p:spPr>
          <a:xfrm>
            <a:off x="4830763" y="1844675"/>
            <a:ext cx="814387" cy="946150"/>
          </a:xfrm>
          <a:prstGeom prst="rect">
            <a:avLst/>
          </a:prstGeom>
        </p:spPr>
        <p:txBody>
          <a:bodyPr wrap="none" fromWordArt="1">
            <a:prstTxWarp prst="textPlain">
              <a:avLst>
                <a:gd name="adj" fmla="val 50000"/>
              </a:avLst>
            </a:prstTxWarp>
            <a:normAutofit/>
          </a:bodyPr>
          <a:p>
            <a:pPr algn="ctr"/>
            <a:r>
              <a:rPr lang="zh-CN" altLang="en-US" sz="3600" b="1">
                <a:gradFill rotWithShape="1">
                  <a:gsLst>
                    <a:gs pos="0">
                      <a:srgbClr val="760000"/>
                    </a:gs>
                    <a:gs pos="100000">
                      <a:srgbClr val="FF0000"/>
                    </a:gs>
                  </a:gsLst>
                  <a:lin ang="2700000" scaled="1"/>
                  <a:tileRect/>
                </a:gradFill>
                <a:effectLst>
                  <a:outerShdw dist="35921" dir="2699999" algn="ctr" rotWithShape="0">
                    <a:srgbClr val="C0C0C0">
                      <a:alpha val="79999"/>
                    </a:srgbClr>
                  </a:outerShdw>
                </a:effectLst>
                <a:latin typeface="黑体" panose="02010609060101010101" pitchFamily="49" charset="-122"/>
                <a:ea typeface="黑体" panose="02010609060101010101" pitchFamily="49" charset="-122"/>
              </a:rPr>
              <a:t>E</a:t>
            </a:r>
            <a:endParaRPr lang="zh-CN" altLang="en-US" sz="3600" b="1">
              <a:gradFill rotWithShape="1">
                <a:gsLst>
                  <a:gs pos="0">
                    <a:srgbClr val="760000"/>
                  </a:gs>
                  <a:gs pos="100000">
                    <a:srgbClr val="FF0000"/>
                  </a:gs>
                </a:gsLst>
                <a:lin ang="2700000" scaled="1"/>
                <a:tileRect/>
              </a:gradFill>
              <a:effectLst>
                <a:outerShdw dist="35921" dir="2699999" algn="ctr" rotWithShape="0">
                  <a:srgbClr val="C0C0C0">
                    <a:alpha val="79999"/>
                  </a:srgbClr>
                </a:outerShdw>
              </a:effectLst>
              <a:latin typeface="黑体" panose="02010609060101010101" pitchFamily="49" charset="-122"/>
              <a:ea typeface="黑体" panose="02010609060101010101" pitchFamily="49" charset="-122"/>
            </a:endParaRPr>
          </a:p>
        </p:txBody>
      </p:sp>
      <p:sp>
        <p:nvSpPr>
          <p:cNvPr id="53254" name="WordArt 11"/>
          <p:cNvSpPr>
            <a:spLocks noTextEdit="1"/>
          </p:cNvSpPr>
          <p:nvPr/>
        </p:nvSpPr>
        <p:spPr>
          <a:xfrm>
            <a:off x="3030538" y="1844675"/>
            <a:ext cx="814387" cy="946150"/>
          </a:xfrm>
          <a:prstGeom prst="rect">
            <a:avLst/>
          </a:prstGeom>
        </p:spPr>
        <p:txBody>
          <a:bodyPr wrap="none" fromWordArt="1">
            <a:prstTxWarp prst="textPlain">
              <a:avLst>
                <a:gd name="adj" fmla="val 50000"/>
              </a:avLst>
            </a:prstTxWarp>
            <a:normAutofit/>
          </a:bodyPr>
          <a:p>
            <a:pPr algn="ctr"/>
            <a:r>
              <a:rPr lang="zh-CN" altLang="en-US" sz="3600" b="1">
                <a:gradFill rotWithShape="1">
                  <a:gsLst>
                    <a:gs pos="0">
                      <a:srgbClr val="5E7676"/>
                    </a:gs>
                    <a:gs pos="100000">
                      <a:srgbClr val="CCFFFF"/>
                    </a:gs>
                  </a:gsLst>
                  <a:lin ang="2700000" scaled="1"/>
                  <a:tileRect/>
                </a:gradFill>
                <a:effectLst>
                  <a:outerShdw dist="35921" dir="2699999" algn="ctr" rotWithShape="0">
                    <a:srgbClr val="C0C0C0">
                      <a:alpha val="79999"/>
                    </a:srgbClr>
                  </a:outerShdw>
                </a:effectLst>
                <a:latin typeface="黑体" panose="02010609060101010101" pitchFamily="49" charset="-122"/>
                <a:ea typeface="黑体" panose="02010609060101010101" pitchFamily="49" charset="-122"/>
              </a:rPr>
              <a:t>M</a:t>
            </a:r>
            <a:endParaRPr lang="zh-CN" altLang="en-US" sz="3600" b="1">
              <a:gradFill rotWithShape="1">
                <a:gsLst>
                  <a:gs pos="0">
                    <a:srgbClr val="5E7676"/>
                  </a:gs>
                  <a:gs pos="100000">
                    <a:srgbClr val="CCFFFF"/>
                  </a:gs>
                </a:gsLst>
                <a:lin ang="2700000" scaled="1"/>
                <a:tileRect/>
              </a:gradFill>
              <a:effectLst>
                <a:outerShdw dist="35921" dir="2699999" algn="ctr" rotWithShape="0">
                  <a:srgbClr val="C0C0C0">
                    <a:alpha val="79999"/>
                  </a:srgbClr>
                </a:outerShdw>
              </a:effectLst>
              <a:latin typeface="黑体" panose="02010609060101010101" pitchFamily="49" charset="-122"/>
              <a:ea typeface="黑体" panose="02010609060101010101" pitchFamily="49" charset="-122"/>
            </a:endParaRPr>
          </a:p>
        </p:txBody>
      </p:sp>
      <p:sp>
        <p:nvSpPr>
          <p:cNvPr id="53255" name="Rectangle 12"/>
          <p:cNvSpPr/>
          <p:nvPr/>
        </p:nvSpPr>
        <p:spPr>
          <a:xfrm>
            <a:off x="3030538" y="3284538"/>
            <a:ext cx="6070600" cy="398462"/>
          </a:xfrm>
          <a:prstGeom prst="rect">
            <a:avLst/>
          </a:prstGeom>
          <a:noFill/>
          <a:ln w="9525">
            <a:noFill/>
          </a:ln>
        </p:spPr>
        <p:txBody>
          <a:bodyPr wrap="none" anchor="t">
            <a:spAutoFit/>
          </a:bodyPr>
          <a:p>
            <a:r>
              <a:rPr lang="en-US" altLang="zh-CN" sz="2000" dirty="0">
                <a:latin typeface="Arial Black" panose="020B0A04020102020204" pitchFamily="34" charset="0"/>
                <a:ea typeface="黑体" panose="02010609060101010101" pitchFamily="49" charset="-122"/>
              </a:rPr>
              <a:t>Mutually/Exclusive/Collectively/Exhaustive</a:t>
            </a:r>
            <a:endParaRPr lang="zh-CN" altLang="en-US" sz="2000" dirty="0">
              <a:latin typeface="Arial Black" panose="020B0A04020102020204" pitchFamily="34" charset="0"/>
              <a:ea typeface="黑体" panose="02010609060101010101" pitchFamily="49" charset="-122"/>
            </a:endParaRPr>
          </a:p>
        </p:txBody>
      </p:sp>
      <p:sp>
        <p:nvSpPr>
          <p:cNvPr id="53256" name="Rectangle 13"/>
          <p:cNvSpPr/>
          <p:nvPr/>
        </p:nvSpPr>
        <p:spPr>
          <a:xfrm>
            <a:off x="4111625" y="3789363"/>
            <a:ext cx="3959225" cy="584200"/>
          </a:xfrm>
          <a:prstGeom prst="rect">
            <a:avLst/>
          </a:prstGeom>
          <a:noFill/>
          <a:ln w="9525">
            <a:noFill/>
          </a:ln>
        </p:spPr>
        <p:txBody>
          <a:bodyPr anchor="t">
            <a:spAutoFit/>
          </a:bodyPr>
          <a:p>
            <a:r>
              <a:rPr lang="zh-CN" altLang="en-US" sz="3200" dirty="0">
                <a:latin typeface="Arial Black" panose="020B0A04020102020204" pitchFamily="34" charset="0"/>
                <a:ea typeface="黑体" panose="02010609060101010101" pitchFamily="49" charset="-122"/>
              </a:rPr>
              <a:t>相互独立，完全穷尽</a:t>
            </a:r>
            <a:endParaRPr lang="zh-CN" altLang="en-US" sz="3200" dirty="0">
              <a:latin typeface="Arial Black" panose="020B0A04020102020204" pitchFamily="34" charset="0"/>
              <a:ea typeface="黑体" panose="02010609060101010101" pitchFamily="49" charset="-122"/>
            </a:endParaRPr>
          </a:p>
        </p:txBody>
      </p:sp>
      <p:sp>
        <p:nvSpPr>
          <p:cNvPr id="53257" name="Rectangle 14"/>
          <p:cNvSpPr/>
          <p:nvPr/>
        </p:nvSpPr>
        <p:spPr>
          <a:xfrm>
            <a:off x="2779713" y="4652963"/>
            <a:ext cx="6515100" cy="522287"/>
          </a:xfrm>
          <a:prstGeom prst="rect">
            <a:avLst/>
          </a:prstGeom>
          <a:noFill/>
          <a:ln w="9525">
            <a:noFill/>
          </a:ln>
        </p:spPr>
        <p:txBody>
          <a:bodyPr anchor="t">
            <a:spAutoFit/>
          </a:bodyPr>
          <a:p>
            <a:r>
              <a:rPr lang="zh-CN" altLang="en-US" sz="2800" dirty="0">
                <a:latin typeface="Arial Black" panose="020B0A04020102020204" pitchFamily="34" charset="0"/>
                <a:ea typeface="黑体" panose="02010609060101010101" pitchFamily="49" charset="-122"/>
              </a:rPr>
              <a:t>相互之间具有排他性</a:t>
            </a:r>
            <a:r>
              <a:rPr lang="en-US" altLang="zh-CN" sz="2800" dirty="0">
                <a:latin typeface="Arial Black" panose="020B0A04020102020204" pitchFamily="34" charset="0"/>
                <a:ea typeface="黑体" panose="02010609060101010101" pitchFamily="49" charset="-122"/>
              </a:rPr>
              <a:t>/</a:t>
            </a:r>
            <a:r>
              <a:rPr lang="zh-CN" altLang="en-US" sz="2800" dirty="0">
                <a:latin typeface="Arial Black" panose="020B0A04020102020204" pitchFamily="34" charset="0"/>
                <a:ea typeface="黑体" panose="02010609060101010101" pitchFamily="49" charset="-122"/>
              </a:rPr>
              <a:t>整体而言毫无遗漏</a:t>
            </a:r>
            <a:endParaRPr lang="zh-CN" altLang="en-US" sz="2800" dirty="0">
              <a:latin typeface="Arial Black" panose="020B0A04020102020204" pitchFamily="34" charset="0"/>
              <a:ea typeface="黑体" panose="02010609060101010101" pitchFamily="49" charset="-122"/>
            </a:endParaRPr>
          </a:p>
        </p:txBody>
      </p:sp>
      <p:sp>
        <p:nvSpPr>
          <p:cNvPr id="53258" name="WordArt 15"/>
          <p:cNvSpPr>
            <a:spLocks noTextEdit="1"/>
          </p:cNvSpPr>
          <p:nvPr/>
        </p:nvSpPr>
        <p:spPr>
          <a:xfrm>
            <a:off x="3552825" y="5445125"/>
            <a:ext cx="1871663" cy="649288"/>
          </a:xfrm>
          <a:prstGeom prst="rect">
            <a:avLst/>
          </a:prstGeom>
        </p:spPr>
        <p:txBody>
          <a:bodyPr wrap="none" fromWordArt="1">
            <a:prstTxWarp prst="textPlain">
              <a:avLst>
                <a:gd name="adj" fmla="val 50000"/>
              </a:avLst>
            </a:prstTxWarp>
            <a:normAutofit/>
          </a:bodyPr>
          <a:p>
            <a:pPr algn="ctr"/>
            <a:r>
              <a:rPr lang="zh-CN" altLang="en-US" sz="3600" b="1">
                <a:gradFill rotWithShape="1">
                  <a:gsLst>
                    <a:gs pos="0">
                      <a:srgbClr val="FFFF00"/>
                    </a:gs>
                    <a:gs pos="100000">
                      <a:srgbClr val="FF9933"/>
                    </a:gs>
                  </a:gsLst>
                  <a:path path="rect">
                    <a:fillToRect l="50000" t="50000" r="50000" b="50000"/>
                  </a:path>
                  <a:tileRect/>
                </a:gradFill>
                <a:effectLst>
                  <a:outerShdw dist="35921" dir="2699999" algn="ctr" rotWithShape="0">
                    <a:srgbClr val="C0C0C0">
                      <a:alpha val="79999"/>
                    </a:srgbClr>
                  </a:outerShdw>
                </a:effectLst>
                <a:latin typeface="黑体" panose="02010609060101010101" pitchFamily="49" charset="-122"/>
                <a:ea typeface="黑体" panose="02010609060101010101" pitchFamily="49" charset="-122"/>
              </a:rPr>
              <a:t>不重叠</a:t>
            </a:r>
            <a:endParaRPr lang="zh-CN" altLang="en-US" sz="3600" b="1">
              <a:gradFill rotWithShape="1">
                <a:gsLst>
                  <a:gs pos="0">
                    <a:srgbClr val="FFFF00"/>
                  </a:gs>
                  <a:gs pos="100000">
                    <a:srgbClr val="FF9933"/>
                  </a:gs>
                </a:gsLst>
                <a:path path="rect">
                  <a:fillToRect l="50000" t="50000" r="50000" b="50000"/>
                </a:path>
                <a:tileRect/>
              </a:gradFill>
              <a:effectLst>
                <a:outerShdw dist="35921" dir="2699999" algn="ctr" rotWithShape="0">
                  <a:srgbClr val="C0C0C0">
                    <a:alpha val="79999"/>
                  </a:srgbClr>
                </a:outerShdw>
              </a:effectLst>
              <a:latin typeface="黑体" panose="02010609060101010101" pitchFamily="49" charset="-122"/>
              <a:ea typeface="黑体" panose="02010609060101010101" pitchFamily="49" charset="-122"/>
            </a:endParaRPr>
          </a:p>
        </p:txBody>
      </p:sp>
      <p:sp>
        <p:nvSpPr>
          <p:cNvPr id="53259" name="WordArt 16"/>
          <p:cNvSpPr>
            <a:spLocks noTextEdit="1"/>
          </p:cNvSpPr>
          <p:nvPr/>
        </p:nvSpPr>
        <p:spPr>
          <a:xfrm>
            <a:off x="6702425" y="5445125"/>
            <a:ext cx="1871663" cy="649288"/>
          </a:xfrm>
          <a:prstGeom prst="rect">
            <a:avLst/>
          </a:prstGeom>
        </p:spPr>
        <p:txBody>
          <a:bodyPr wrap="none" fromWordArt="1">
            <a:prstTxWarp prst="textPlain">
              <a:avLst>
                <a:gd name="adj" fmla="val 50000"/>
              </a:avLst>
            </a:prstTxWarp>
            <a:normAutofit/>
          </a:bodyPr>
          <a:p>
            <a:pPr algn="ctr"/>
            <a:r>
              <a:rPr lang="zh-CN" altLang="en-US" sz="3600" b="1">
                <a:gradFill rotWithShape="1">
                  <a:gsLst>
                    <a:gs pos="0">
                      <a:srgbClr val="FFFF00"/>
                    </a:gs>
                    <a:gs pos="100000">
                      <a:srgbClr val="FF9933"/>
                    </a:gs>
                  </a:gsLst>
                  <a:path path="rect">
                    <a:fillToRect l="50000" t="50000" r="50000" b="50000"/>
                  </a:path>
                  <a:tileRect/>
                </a:gradFill>
                <a:effectLst>
                  <a:outerShdw dist="35921" dir="2699999" algn="ctr" rotWithShape="0">
                    <a:srgbClr val="C0C0C0">
                      <a:alpha val="79999"/>
                    </a:srgbClr>
                  </a:outerShdw>
                </a:effectLst>
                <a:latin typeface="黑体" panose="02010609060101010101" pitchFamily="49" charset="-122"/>
                <a:ea typeface="黑体" panose="02010609060101010101" pitchFamily="49" charset="-122"/>
              </a:rPr>
              <a:t>不遗漏</a:t>
            </a:r>
            <a:endParaRPr lang="zh-CN" altLang="en-US" sz="3600" b="1">
              <a:gradFill rotWithShape="1">
                <a:gsLst>
                  <a:gs pos="0">
                    <a:srgbClr val="FFFF00"/>
                  </a:gs>
                  <a:gs pos="100000">
                    <a:srgbClr val="FF9933"/>
                  </a:gs>
                </a:gsLst>
                <a:path path="rect">
                  <a:fillToRect l="50000" t="50000" r="50000" b="50000"/>
                </a:path>
                <a:tileRect/>
              </a:gradFill>
              <a:effectLst>
                <a:outerShdw dist="35921" dir="2699999" algn="ctr" rotWithShape="0">
                  <a:srgbClr val="C0C0C0">
                    <a:alpha val="79999"/>
                  </a:srgbClr>
                </a:outerShdw>
              </a:effectLst>
              <a:latin typeface="黑体" panose="02010609060101010101" pitchFamily="49" charset="-122"/>
              <a:ea typeface="黑体" panose="02010609060101010101" pitchFamily="49" charset="-122"/>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549525" y="1446213"/>
            <a:ext cx="7240588" cy="3108325"/>
          </a:xfrm>
          <a:prstGeom prst="rect">
            <a:avLst/>
          </a:prstGeom>
          <a:noFill/>
          <a:ln w="9525">
            <a:noFill/>
          </a:ln>
        </p:spPr>
        <p:txBody>
          <a:bodyPr wrap="square" anchor="t">
            <a:spAutoFit/>
          </a:bodyPr>
          <a:p>
            <a:r>
              <a:rPr lang="en-US" altLang="zh-CN" sz="2800" b="1">
                <a:solidFill>
                  <a:srgbClr val="0000FF"/>
                </a:solidFill>
                <a:latin typeface="黑体" panose="02010609060101010101" pitchFamily="49" charset="-122"/>
                <a:ea typeface="黑体" panose="02010609060101010101" pitchFamily="49" charset="-122"/>
              </a:rPr>
              <a:t>1</a:t>
            </a:r>
            <a:r>
              <a:rPr lang="zh-CN" altLang="en-US" sz="2800" b="1">
                <a:solidFill>
                  <a:srgbClr val="0000FF"/>
                </a:solidFill>
                <a:latin typeface="黑体" panose="02010609060101010101" pitchFamily="49" charset="-122"/>
                <a:ea typeface="黑体" panose="02010609060101010101" pitchFamily="49" charset="-122"/>
              </a:rPr>
              <a:t>.把复杂问题简单化，全面系统思考问题。</a:t>
            </a:r>
            <a:endParaRPr lang="zh-CN" altLang="en-US" sz="2800" b="1">
              <a:solidFill>
                <a:srgbClr val="0000FF"/>
              </a:solidFill>
              <a:latin typeface="黑体" panose="02010609060101010101" pitchFamily="49" charset="-122"/>
              <a:ea typeface="黑体" panose="02010609060101010101" pitchFamily="49" charset="-122"/>
            </a:endParaRPr>
          </a:p>
          <a:p>
            <a:endParaRPr lang="zh-CN" altLang="en-US" sz="2800" b="1">
              <a:solidFill>
                <a:srgbClr val="0000FF"/>
              </a:solidFill>
              <a:latin typeface="黑体" panose="02010609060101010101" pitchFamily="49" charset="-122"/>
              <a:ea typeface="黑体" panose="02010609060101010101" pitchFamily="49" charset="-122"/>
            </a:endParaRPr>
          </a:p>
          <a:p>
            <a:endParaRPr lang="zh-CN" altLang="en-US" sz="2800" b="1">
              <a:solidFill>
                <a:srgbClr val="0000FF"/>
              </a:solidFill>
              <a:latin typeface="黑体" panose="02010609060101010101" pitchFamily="49" charset="-122"/>
              <a:ea typeface="黑体" panose="02010609060101010101" pitchFamily="49" charset="-122"/>
            </a:endParaRPr>
          </a:p>
          <a:p>
            <a:r>
              <a:rPr lang="en-US" altLang="zh-CN" sz="2800" b="1">
                <a:solidFill>
                  <a:srgbClr val="0000FF"/>
                </a:solidFill>
                <a:latin typeface="黑体" panose="02010609060101010101" pitchFamily="49" charset="-122"/>
                <a:ea typeface="黑体" panose="02010609060101010101" pitchFamily="49" charset="-122"/>
              </a:rPr>
              <a:t>2</a:t>
            </a:r>
            <a:r>
              <a:rPr lang="zh-CN" altLang="en-US" sz="2800" b="1">
                <a:solidFill>
                  <a:srgbClr val="0000FF"/>
                </a:solidFill>
                <a:latin typeface="黑体" panose="02010609060101010101" pitchFamily="49" charset="-122"/>
                <a:ea typeface="黑体" panose="02010609060101010101" pitchFamily="49" charset="-122"/>
              </a:rPr>
              <a:t>.把碎片信息整合化，框架结构转化信息。</a:t>
            </a:r>
            <a:endParaRPr lang="zh-CN" altLang="en-US" sz="2800" b="1">
              <a:solidFill>
                <a:srgbClr val="0000FF"/>
              </a:solidFill>
              <a:latin typeface="黑体" panose="02010609060101010101" pitchFamily="49" charset="-122"/>
              <a:ea typeface="黑体" panose="02010609060101010101" pitchFamily="49" charset="-122"/>
            </a:endParaRPr>
          </a:p>
          <a:p>
            <a:endParaRPr lang="zh-CN" altLang="en-US" sz="2800" b="1">
              <a:solidFill>
                <a:srgbClr val="0000FF"/>
              </a:solidFill>
              <a:latin typeface="黑体" panose="02010609060101010101" pitchFamily="49" charset="-122"/>
              <a:ea typeface="黑体" panose="02010609060101010101" pitchFamily="49" charset="-122"/>
            </a:endParaRPr>
          </a:p>
          <a:p>
            <a:endParaRPr lang="zh-CN" altLang="en-US" sz="2800" b="1">
              <a:solidFill>
                <a:srgbClr val="0000FF"/>
              </a:solidFill>
              <a:latin typeface="黑体" panose="02010609060101010101" pitchFamily="49" charset="-122"/>
              <a:ea typeface="黑体" panose="02010609060101010101" pitchFamily="49" charset="-122"/>
            </a:endParaRPr>
          </a:p>
          <a:p>
            <a:r>
              <a:rPr lang="en-US" altLang="zh-CN" sz="2800" b="1">
                <a:solidFill>
                  <a:srgbClr val="0000FF"/>
                </a:solidFill>
                <a:latin typeface="黑体" panose="02010609060101010101" pitchFamily="49" charset="-122"/>
                <a:ea typeface="黑体" panose="02010609060101010101" pitchFamily="49" charset="-122"/>
                <a:sym typeface="微软雅黑" panose="020B0503020204020204" pitchFamily="34" charset="-122"/>
              </a:rPr>
              <a:t>3</a:t>
            </a:r>
            <a:r>
              <a:rPr lang="zh-CN" altLang="en-US" sz="2800" b="1">
                <a:solidFill>
                  <a:srgbClr val="0000FF"/>
                </a:solidFill>
                <a:latin typeface="黑体" panose="02010609060101010101" pitchFamily="49" charset="-122"/>
                <a:ea typeface="黑体" panose="02010609060101010101" pitchFamily="49" charset="-122"/>
                <a:sym typeface="微软雅黑" panose="020B0503020204020204" pitchFamily="34" charset="-122"/>
              </a:rPr>
              <a:t>.把冗繁表述要点化，提升表达沟通效率。</a:t>
            </a:r>
            <a:endParaRPr lang="zh-CN" altLang="en-US" sz="2800" b="1">
              <a:solidFill>
                <a:srgbClr val="0000FF"/>
              </a:solidFill>
              <a:latin typeface="黑体" panose="02010609060101010101" pitchFamily="49" charset="-122"/>
              <a:ea typeface="黑体" panose="02010609060101010101" pitchFamily="49" charset="-122"/>
            </a:endParaRPr>
          </a:p>
        </p:txBody>
      </p:sp>
      <p:sp>
        <p:nvSpPr>
          <p:cNvPr id="3" name="文本框 2"/>
          <p:cNvSpPr txBox="1"/>
          <p:nvPr/>
        </p:nvSpPr>
        <p:spPr>
          <a:xfrm>
            <a:off x="3781425" y="427038"/>
            <a:ext cx="4451350" cy="584200"/>
          </a:xfrm>
          <a:prstGeom prst="rect">
            <a:avLst/>
          </a:prstGeom>
          <a:noFill/>
          <a:ln w="9525">
            <a:noFill/>
          </a:ln>
        </p:spPr>
        <p:txBody>
          <a:bodyPr wrap="square" anchor="t">
            <a:spAutoFit/>
          </a:bodyPr>
          <a:p>
            <a:r>
              <a:rPr lang="zh-CN" altLang="en-US" sz="3200" b="1">
                <a:solidFill>
                  <a:srgbClr val="FF0000"/>
                </a:solidFill>
                <a:latin typeface="黑体" panose="02010609060101010101" pitchFamily="49" charset="-122"/>
                <a:ea typeface="黑体" panose="02010609060101010101" pitchFamily="49" charset="-122"/>
                <a:sym typeface="微软雅黑" panose="020B0503020204020204" pitchFamily="34" charset="-122"/>
              </a:rPr>
              <a:t>结构化思维有哪些优点？</a:t>
            </a:r>
            <a:endParaRPr lang="zh-CN" altLang="en-US" sz="3200" b="1">
              <a:solidFill>
                <a:srgbClr val="FF0000"/>
              </a:solidFill>
              <a:latin typeface="黑体" panose="02010609060101010101" pitchFamily="49" charset="-122"/>
              <a:ea typeface="黑体" panose="02010609060101010101" pitchFamily="49" charset="-122"/>
              <a:sym typeface="微软雅黑" panose="020B0503020204020204" pitchFamily="34" charset="-122"/>
            </a:endParaRPr>
          </a:p>
        </p:txBody>
      </p:sp>
      <p:sp>
        <p:nvSpPr>
          <p:cNvPr id="5" name="TextBox 4"/>
          <p:cNvSpPr txBox="1"/>
          <p:nvPr/>
        </p:nvSpPr>
        <p:spPr>
          <a:xfrm>
            <a:off x="2912428" y="5264150"/>
            <a:ext cx="6664325" cy="582613"/>
          </a:xfrm>
          <a:prstGeom prst="rect">
            <a:avLst/>
          </a:prstGeom>
          <a:solidFill>
            <a:schemeClr val="bg1"/>
          </a:solidFill>
          <a:ln w="9525" cap="flat" cmpd="sng">
            <a:solidFill>
              <a:schemeClr val="bg1"/>
            </a:solidFill>
            <a:prstDash val="solid"/>
            <a:miter/>
            <a:headEnd type="none" w="med" len="med"/>
            <a:tailEnd type="none" w="med" len="med"/>
          </a:ln>
        </p:spPr>
        <p:txBody>
          <a:bodyPr wrap="square" anchor="t">
            <a:spAutoFit/>
          </a:bodyPr>
          <a:p>
            <a:pPr>
              <a:buFont typeface="Arial" panose="020B0604020202020204" pitchFamily="34" charset="0"/>
            </a:pPr>
            <a:r>
              <a:rPr lang="zh-CN" altLang="en-US" sz="3200" b="1" dirty="0">
                <a:solidFill>
                  <a:srgbClr val="FF0000"/>
                </a:solidFill>
                <a:latin typeface="微软雅黑" panose="020B0503020204020204" pitchFamily="34" charset="-122"/>
                <a:ea typeface="微软雅黑" panose="020B0503020204020204" pitchFamily="34" charset="-122"/>
              </a:rPr>
              <a:t>结构化思维是解决复杂问题的利器</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2" grpId="1"/>
      <p:bldP spid="5" grpId="0" bldLvl="0" animBg="1"/>
      <p:bldP spid="5"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036320" y="2720340"/>
            <a:ext cx="10119360" cy="583565"/>
          </a:xfrm>
          <a:prstGeom prst="rect">
            <a:avLst/>
          </a:prstGeom>
          <a:noFill/>
        </p:spPr>
        <p:txBody>
          <a:bodyPr wrap="square" rtlCol="0">
            <a:spAutoFit/>
          </a:bodyPr>
          <a:p>
            <a:r>
              <a:rPr lang="zh-CN" altLang="en-US" sz="3200" b="1" dirty="0">
                <a:solidFill>
                  <a:srgbClr val="0207BE"/>
                </a:solidFill>
                <a:latin typeface="微软雅黑" panose="020B0503020204020204" pitchFamily="34" charset="-122"/>
                <a:ea typeface="微软雅黑" panose="020B0503020204020204" pitchFamily="34" charset="-122"/>
                <a:sym typeface="+mn-ea"/>
              </a:rPr>
              <a:t>由虚转实、由实转虚、</a:t>
            </a:r>
            <a:r>
              <a:rPr lang="zh-CN" altLang="en-US" sz="3200" b="1">
                <a:solidFill>
                  <a:srgbClr val="0207BE"/>
                </a:solidFill>
                <a:latin typeface="微软雅黑" panose="020B0503020204020204" pitchFamily="34" charset="-122"/>
                <a:ea typeface="微软雅黑" panose="020B0503020204020204" pitchFamily="34" charset="-122"/>
                <a:cs typeface="微软雅黑" panose="020B0503020204020204" pitchFamily="34" charset="-122"/>
              </a:rPr>
              <a:t>破旧立新、纵横关联、前后呼应</a:t>
            </a:r>
            <a:endParaRPr lang="zh-CN" altLang="en-US" sz="3200" b="1">
              <a:solidFill>
                <a:srgbClr val="0207B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3373755" y="692785"/>
            <a:ext cx="5236845" cy="583565"/>
          </a:xfrm>
          <a:prstGeom prst="rect">
            <a:avLst/>
          </a:prstGeom>
          <a:noFill/>
        </p:spPr>
        <p:txBody>
          <a:bodyPr wrap="square" rtlCol="0" anchor="t">
            <a:spAutoFit/>
          </a:bodyPr>
          <a:p>
            <a:r>
              <a:rPr lang="zh-CN" altLang="en-US" sz="32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结构化思维解题的</a:t>
            </a:r>
            <a:r>
              <a:rPr lang="en-US" altLang="zh-CN" sz="32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20</a:t>
            </a:r>
            <a:r>
              <a:rPr lang="zh-CN" altLang="en-US" sz="32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字箴言</a:t>
            </a:r>
            <a:endParaRPr lang="zh-CN" altLang="en-US" sz="32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669925" y="400050"/>
            <a:ext cx="4686300" cy="6057900"/>
          </a:xfrm>
          <a:prstGeom prst="rect">
            <a:avLst/>
          </a:prstGeom>
        </p:spPr>
      </p:pic>
      <p:pic>
        <p:nvPicPr>
          <p:cNvPr id="2" name="图片 1"/>
          <p:cNvPicPr>
            <a:picLocks noChangeAspect="1"/>
          </p:cNvPicPr>
          <p:nvPr/>
        </p:nvPicPr>
        <p:blipFill>
          <a:blip r:embed="rId2"/>
          <a:stretch>
            <a:fillRect/>
          </a:stretch>
        </p:blipFill>
        <p:spPr>
          <a:xfrm>
            <a:off x="6604635" y="400050"/>
            <a:ext cx="4655820" cy="614934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38149" y="1285860"/>
            <a:ext cx="10644262" cy="3107690"/>
          </a:xfrm>
          <a:prstGeom prst="rect">
            <a:avLst/>
          </a:prstGeom>
          <a:ln>
            <a:solidFill>
              <a:srgbClr val="FF0000"/>
            </a:solidFill>
          </a:ln>
        </p:spPr>
        <p:txBody>
          <a:bodyPr wrap="square">
            <a:spAutoFit/>
          </a:bodyPr>
          <a:lstStyle/>
          <a:p>
            <a:r>
              <a:rPr lang="en-US" altLang="zh-CN" sz="2800" b="1" dirty="0" smtClean="0">
                <a:solidFill>
                  <a:srgbClr val="000000"/>
                </a:solidFill>
                <a:ea typeface="方正书宋_GBK"/>
                <a:cs typeface="宋体" panose="02010600030101010101" pitchFamily="2" charset="-122"/>
              </a:rPr>
              <a:t>    </a:t>
            </a:r>
            <a:r>
              <a:rPr lang="zh-CN" altLang="zh-CN" sz="2800" b="1" dirty="0" smtClean="0">
                <a:solidFill>
                  <a:srgbClr val="000000"/>
                </a:solidFill>
                <a:ea typeface="方正书宋_GBK"/>
                <a:cs typeface="宋体" panose="02010600030101010101" pitchFamily="2" charset="-122"/>
              </a:rPr>
              <a:t>以张东荪</a:t>
            </a:r>
            <a:r>
              <a:rPr lang="zh-CN" altLang="zh-CN" sz="2800" b="1" dirty="0" smtClean="0">
                <a:solidFill>
                  <a:srgbClr val="000000"/>
                </a:solidFill>
                <a:latin typeface="宋体" panose="02010600030101010101" pitchFamily="2" charset="-122"/>
                <a:cs typeface="宋体" panose="02010600030101010101" pitchFamily="2" charset="-122"/>
              </a:rPr>
              <a:t>、</a:t>
            </a:r>
            <a:r>
              <a:rPr lang="zh-CN" altLang="zh-CN" sz="2800" b="1" dirty="0" smtClean="0">
                <a:solidFill>
                  <a:srgbClr val="000000"/>
                </a:solidFill>
                <a:latin typeface="Calibri" panose="020F0502020204030204" charset="0"/>
                <a:ea typeface="方正书宋_GBK"/>
                <a:cs typeface="宋体" panose="02010600030101010101" pitchFamily="2" charset="-122"/>
              </a:rPr>
              <a:t>梁启超为代表的基尔特社会主义者认为，中国经济落后，缺少真正的劳动者，</a:t>
            </a:r>
            <a:r>
              <a:rPr lang="zh-CN" altLang="zh-CN" sz="2800" b="1" u="sng" dirty="0" smtClean="0">
                <a:solidFill>
                  <a:srgbClr val="FF0000"/>
                </a:solidFill>
                <a:latin typeface="Calibri" panose="020F0502020204030204" charset="0"/>
                <a:ea typeface="方正书宋_GBK"/>
                <a:cs typeface="宋体" panose="02010600030101010101" pitchFamily="2" charset="-122"/>
              </a:rPr>
              <a:t>不会发生劳农革命</a:t>
            </a:r>
            <a:r>
              <a:rPr lang="zh-CN" altLang="zh-CN" sz="2800" b="1" dirty="0" smtClean="0">
                <a:solidFill>
                  <a:srgbClr val="000000"/>
                </a:solidFill>
                <a:latin typeface="Calibri" panose="020F0502020204030204" charset="0"/>
                <a:ea typeface="方正书宋_GBK"/>
                <a:cs typeface="宋体" panose="02010600030101010101" pitchFamily="2" charset="-122"/>
              </a:rPr>
              <a:t>，也就绝不可能建设劳动阶级的国家</a:t>
            </a:r>
            <a:r>
              <a:rPr lang="zh-CN" altLang="zh-CN" sz="2800" b="1" dirty="0" smtClean="0">
                <a:solidFill>
                  <a:srgbClr val="000000"/>
                </a:solidFill>
                <a:latin typeface="宋体" panose="02010600030101010101" pitchFamily="2" charset="-122"/>
                <a:cs typeface="宋体" panose="02010600030101010101" pitchFamily="2" charset="-122"/>
              </a:rPr>
              <a:t>。</a:t>
            </a:r>
            <a:r>
              <a:rPr lang="zh-CN" altLang="zh-CN" sz="2800" b="1" dirty="0" smtClean="0">
                <a:solidFill>
                  <a:srgbClr val="000000"/>
                </a:solidFill>
                <a:latin typeface="Calibri" panose="020F0502020204030204" charset="0"/>
                <a:ea typeface="方正书宋_GBK"/>
                <a:cs typeface="宋体" panose="02010600030101010101" pitchFamily="2" charset="-122"/>
              </a:rPr>
              <a:t>他们认为，救中国只有一条路，那就是依靠</a:t>
            </a:r>
            <a:r>
              <a:rPr lang="zh-CN" altLang="zh-CN" sz="2800" b="1" dirty="0" smtClean="0">
                <a:solidFill>
                  <a:srgbClr val="000000"/>
                </a:solidFill>
                <a:latin typeface="Arial" panose="020B0604020202020204"/>
                <a:ea typeface="FSJ0"/>
                <a:cs typeface="宋体" panose="02010600030101010101" pitchFamily="2" charset="-122"/>
              </a:rPr>
              <a:t>“</a:t>
            </a:r>
            <a:r>
              <a:rPr lang="zh-CN" altLang="zh-CN" sz="2800" b="1" dirty="0" smtClean="0">
                <a:solidFill>
                  <a:srgbClr val="000000"/>
                </a:solidFill>
                <a:latin typeface="Calibri" panose="020F0502020204030204" charset="0"/>
                <a:ea typeface="方正书宋_GBK"/>
                <a:cs typeface="宋体" panose="02010600030101010101" pitchFamily="2" charset="-122"/>
              </a:rPr>
              <a:t>绅商阶级</a:t>
            </a:r>
            <a:r>
              <a:rPr lang="zh-CN" altLang="zh-CN" sz="2800" b="1" dirty="0" smtClean="0">
                <a:solidFill>
                  <a:srgbClr val="000000"/>
                </a:solidFill>
                <a:latin typeface="Arial" panose="020B0604020202020204"/>
                <a:ea typeface="FSJ0"/>
                <a:cs typeface="宋体" panose="02010600030101010101" pitchFamily="2" charset="-122"/>
              </a:rPr>
              <a:t>”</a:t>
            </a:r>
            <a:r>
              <a:rPr lang="zh-CN" altLang="zh-CN" sz="2800" b="1" dirty="0" smtClean="0">
                <a:solidFill>
                  <a:srgbClr val="000000"/>
                </a:solidFill>
                <a:latin typeface="Calibri" panose="020F0502020204030204" charset="0"/>
                <a:ea typeface="方正书宋_GBK"/>
                <a:cs typeface="宋体" panose="02010600030101010101" pitchFamily="2" charset="-122"/>
              </a:rPr>
              <a:t>来振兴实业，发展资本主义</a:t>
            </a:r>
            <a:r>
              <a:rPr lang="zh-CN" altLang="zh-CN" sz="2800" b="1" dirty="0" smtClean="0">
                <a:solidFill>
                  <a:srgbClr val="000000"/>
                </a:solidFill>
                <a:latin typeface="宋体" panose="02010600030101010101" pitchFamily="2" charset="-122"/>
                <a:cs typeface="宋体" panose="02010600030101010101" pitchFamily="2" charset="-122"/>
              </a:rPr>
              <a:t>。</a:t>
            </a:r>
            <a:r>
              <a:rPr lang="zh-CN" altLang="zh-CN" sz="2800" b="1" dirty="0" smtClean="0">
                <a:solidFill>
                  <a:srgbClr val="000000"/>
                </a:solidFill>
                <a:latin typeface="Calibri" panose="020F0502020204030204" charset="0"/>
                <a:ea typeface="方正书宋_GBK"/>
                <a:cs typeface="宋体" panose="02010600030101010101" pitchFamily="2" charset="-122"/>
              </a:rPr>
              <a:t>对此，以陈独秀</a:t>
            </a:r>
            <a:r>
              <a:rPr lang="zh-CN" altLang="zh-CN" sz="2800" b="1" dirty="0" smtClean="0">
                <a:solidFill>
                  <a:srgbClr val="000000"/>
                </a:solidFill>
                <a:latin typeface="宋体" panose="02010600030101010101" pitchFamily="2" charset="-122"/>
                <a:cs typeface="宋体" panose="02010600030101010101" pitchFamily="2" charset="-122"/>
              </a:rPr>
              <a:t>、</a:t>
            </a:r>
            <a:r>
              <a:rPr lang="zh-CN" altLang="zh-CN" sz="2800" b="1" dirty="0" smtClean="0">
                <a:solidFill>
                  <a:srgbClr val="000000"/>
                </a:solidFill>
                <a:latin typeface="Calibri" panose="020F0502020204030204" charset="0"/>
                <a:ea typeface="方正书宋_GBK"/>
                <a:cs typeface="宋体" panose="02010600030101010101" pitchFamily="2" charset="-122"/>
              </a:rPr>
              <a:t>李大钊</a:t>
            </a:r>
            <a:r>
              <a:rPr lang="zh-CN" altLang="zh-CN" sz="2800" b="1" dirty="0" smtClean="0">
                <a:solidFill>
                  <a:srgbClr val="000000"/>
                </a:solidFill>
                <a:latin typeface="宋体" panose="02010600030101010101" pitchFamily="2" charset="-122"/>
                <a:cs typeface="宋体" panose="02010600030101010101" pitchFamily="2" charset="-122"/>
              </a:rPr>
              <a:t>、</a:t>
            </a:r>
            <a:r>
              <a:rPr lang="zh-CN" altLang="zh-CN" sz="2800" b="1" dirty="0" smtClean="0">
                <a:solidFill>
                  <a:srgbClr val="000000"/>
                </a:solidFill>
                <a:latin typeface="Calibri" panose="020F0502020204030204" charset="0"/>
                <a:ea typeface="方正书宋_GBK"/>
                <a:cs typeface="宋体" panose="02010600030101010101" pitchFamily="2" charset="-122"/>
              </a:rPr>
              <a:t>李达</a:t>
            </a:r>
            <a:r>
              <a:rPr lang="zh-CN" altLang="zh-CN" sz="2800" b="1" dirty="0" smtClean="0">
                <a:solidFill>
                  <a:srgbClr val="000000"/>
                </a:solidFill>
                <a:latin typeface="宋体" panose="02010600030101010101" pitchFamily="2" charset="-122"/>
                <a:cs typeface="宋体" panose="02010600030101010101" pitchFamily="2" charset="-122"/>
              </a:rPr>
              <a:t>、</a:t>
            </a:r>
            <a:r>
              <a:rPr lang="zh-CN" altLang="zh-CN" sz="2800" b="1" dirty="0" smtClean="0">
                <a:solidFill>
                  <a:srgbClr val="000000"/>
                </a:solidFill>
                <a:latin typeface="Calibri" panose="020F0502020204030204" charset="0"/>
                <a:ea typeface="方正书宋_GBK"/>
                <a:cs typeface="宋体" panose="02010600030101010101" pitchFamily="2" charset="-122"/>
              </a:rPr>
              <a:t>蔡和森等为代表的早期马克思主义者纷纷发表文章，批驳上述反对社会主义的言论</a:t>
            </a:r>
            <a:r>
              <a:rPr lang="zh-CN" altLang="zh-CN" sz="2800" b="1" dirty="0" smtClean="0">
                <a:solidFill>
                  <a:srgbClr val="000000"/>
                </a:solidFill>
                <a:latin typeface="宋体" panose="02010600030101010101" pitchFamily="2" charset="-122"/>
                <a:cs typeface="宋体" panose="02010600030101010101" pitchFamily="2" charset="-122"/>
              </a:rPr>
              <a:t>。</a:t>
            </a:r>
            <a:r>
              <a:rPr lang="zh-CN" altLang="en-US" sz="2800" b="1" u="sng" dirty="0" smtClean="0">
                <a:solidFill>
                  <a:srgbClr val="FF0000"/>
                </a:solidFill>
                <a:latin typeface="Calibri" panose="020F0502020204030204" charset="0"/>
                <a:ea typeface="方正书宋_GBK"/>
                <a:cs typeface="宋体" panose="02010600030101010101" pitchFamily="2" charset="-122"/>
              </a:rPr>
              <a:t>认为要解决中国社会问题，应该通过劳农主义的直接行动来达到社会革命的目的</a:t>
            </a:r>
            <a:r>
              <a:rPr lang="zh-CN" altLang="en-US" sz="2800" b="1" dirty="0" smtClean="0">
                <a:solidFill>
                  <a:srgbClr val="000000"/>
                </a:solidFill>
                <a:latin typeface="Calibri" panose="020F0502020204030204" charset="0"/>
                <a:ea typeface="方正书宋_GBK"/>
                <a:cs typeface="宋体" panose="02010600030101010101" pitchFamily="2" charset="-122"/>
              </a:rPr>
              <a:t>。 </a:t>
            </a:r>
            <a:endParaRPr lang="en-US" altLang="zh-CN" sz="2800" b="1" dirty="0" smtClean="0">
              <a:solidFill>
                <a:srgbClr val="000000"/>
              </a:solidFill>
              <a:latin typeface="Calibri" panose="020F0502020204030204" charset="0"/>
              <a:ea typeface="方正书宋_GBK"/>
              <a:cs typeface="宋体" panose="02010600030101010101" pitchFamily="2" charset="-122"/>
            </a:endParaRPr>
          </a:p>
        </p:txBody>
      </p:sp>
      <p:sp>
        <p:nvSpPr>
          <p:cNvPr id="5" name="矩形 4"/>
          <p:cNvSpPr/>
          <p:nvPr/>
        </p:nvSpPr>
        <p:spPr>
          <a:xfrm>
            <a:off x="591790" y="476888"/>
            <a:ext cx="10908030" cy="521970"/>
          </a:xfrm>
          <a:prstGeom prst="rect">
            <a:avLst/>
          </a:prstGeom>
        </p:spPr>
        <p:txBody>
          <a:bodyPr wrap="none">
            <a:spAutoFit/>
          </a:bodyPr>
          <a:lstStyle/>
          <a:p>
            <a:r>
              <a:rPr lang="zh-CN" altLang="en-US" sz="2800" b="1" dirty="0" smtClean="0">
                <a:solidFill>
                  <a:srgbClr val="0000CC"/>
                </a:solidFill>
                <a:latin typeface="黑体" panose="02010609060101010101" pitchFamily="49" charset="-122"/>
                <a:ea typeface="黑体" panose="02010609060101010101" pitchFamily="49" charset="-122"/>
              </a:rPr>
              <a:t>第二次：社会主义论战</a:t>
            </a:r>
            <a:r>
              <a:rPr lang="en-US" altLang="zh-CN" sz="2800" b="1" dirty="0" smtClean="0">
                <a:solidFill>
                  <a:srgbClr val="0000CC"/>
                </a:solidFill>
                <a:latin typeface="黑体" panose="02010609060101010101" pitchFamily="49" charset="-122"/>
                <a:ea typeface="黑体" panose="02010609060101010101" pitchFamily="49" charset="-122"/>
              </a:rPr>
              <a:t>——</a:t>
            </a:r>
            <a:r>
              <a:rPr lang="zh-CN" altLang="en-US" sz="2800" b="1" dirty="0" smtClean="0">
                <a:solidFill>
                  <a:srgbClr val="FF0000"/>
                </a:solidFill>
                <a:latin typeface="黑体" panose="02010609060101010101" pitchFamily="49" charset="-122"/>
                <a:ea typeface="黑体" panose="02010609060101010101" pitchFamily="49" charset="-122"/>
                <a:cs typeface="宋体" panose="02010600030101010101" pitchFamily="2" charset="-122"/>
              </a:rPr>
              <a:t>中国走社会主义道路还是走资本主义道</a:t>
            </a:r>
            <a:r>
              <a:rPr lang="zh-CN" altLang="en-US" sz="2800" b="1" dirty="0" smtClean="0">
                <a:solidFill>
                  <a:srgbClr val="FF0000"/>
                </a:solidFill>
                <a:latin typeface="黑体" panose="02010609060101010101" pitchFamily="49" charset="-122"/>
                <a:ea typeface="黑体" panose="02010609060101010101" pitchFamily="49" charset="-122"/>
                <a:cs typeface="宋体" panose="02010600030101010101" pitchFamily="2" charset="-122"/>
              </a:rPr>
              <a:t>路</a:t>
            </a:r>
            <a:endParaRPr lang="zh-CN" altLang="en-US" sz="2800" b="1" dirty="0">
              <a:solidFill>
                <a:srgbClr val="FF0000"/>
              </a:solidFill>
              <a:latin typeface="黑体" panose="02010609060101010101" pitchFamily="49" charset="-122"/>
              <a:ea typeface="黑体" panose="02010609060101010101" pitchFamily="49" charset="-122"/>
            </a:endParaRPr>
          </a:p>
        </p:txBody>
      </p:sp>
      <p:sp>
        <p:nvSpPr>
          <p:cNvPr id="7" name="矩形 6"/>
          <p:cNvSpPr/>
          <p:nvPr/>
        </p:nvSpPr>
        <p:spPr>
          <a:xfrm>
            <a:off x="666712" y="4643446"/>
            <a:ext cx="10787138" cy="1814830"/>
          </a:xfrm>
          <a:prstGeom prst="rect">
            <a:avLst/>
          </a:prstGeom>
          <a:ln>
            <a:solidFill>
              <a:srgbClr val="FF0000"/>
            </a:solidFill>
          </a:ln>
        </p:spPr>
        <p:txBody>
          <a:bodyPr wrap="square">
            <a:spAutoFit/>
          </a:bodyPr>
          <a:lstStyle/>
          <a:p>
            <a:pPr algn="ctr"/>
            <a:r>
              <a:rPr lang="zh-CN" altLang="en-US" sz="2800" b="1" dirty="0" smtClean="0">
                <a:latin typeface="黑体" panose="02010609060101010101" pitchFamily="49" charset="-122"/>
                <a:ea typeface="黑体" panose="02010609060101010101" pitchFamily="49" charset="-122"/>
              </a:rPr>
              <a:t>社会主</a:t>
            </a:r>
            <a:r>
              <a:rPr lang="zh-CN" altLang="en-US" sz="2800" b="1" dirty="0" smtClean="0">
                <a:latin typeface="黑体" panose="02010609060101010101" pitchFamily="49" charset="-122"/>
                <a:ea typeface="黑体" panose="02010609060101010101" pitchFamily="49" charset="-122"/>
              </a:rPr>
              <a:t>义</a:t>
            </a:r>
            <a:r>
              <a:rPr lang="zh-CN" altLang="en-US" sz="2800" b="1" dirty="0" smtClean="0">
                <a:latin typeface="黑体" panose="02010609060101010101" pitchFamily="49" charset="-122"/>
                <a:ea typeface="黑体" panose="02010609060101010101" pitchFamily="49" charset="-122"/>
              </a:rPr>
              <a:t>之争主要围绕两个问题 </a:t>
            </a:r>
            <a:endParaRPr lang="en-US" altLang="zh-CN" sz="2800" b="1" dirty="0" smtClean="0">
              <a:latin typeface="黑体" panose="02010609060101010101" pitchFamily="49" charset="-122"/>
              <a:ea typeface="黑体" panose="02010609060101010101" pitchFamily="49" charset="-122"/>
            </a:endParaRPr>
          </a:p>
          <a:p>
            <a:r>
              <a:rPr lang="zh-CN" altLang="en-US" sz="2800" b="1" dirty="0" smtClean="0">
                <a:latin typeface="黑体" panose="02010609060101010101" pitchFamily="49" charset="-122"/>
                <a:ea typeface="黑体" panose="02010609060101010101" pitchFamily="49" charset="-122"/>
              </a:rPr>
              <a:t>一是</a:t>
            </a:r>
            <a:r>
              <a:rPr lang="zh-CN" altLang="en-US" sz="2800" b="1" dirty="0" smtClean="0">
                <a:latin typeface="黑体" panose="02010609060101010101" pitchFamily="49" charset="-122"/>
                <a:ea typeface="黑体" panose="02010609060101010101" pitchFamily="49" charset="-122"/>
              </a:rPr>
              <a:t>中</a:t>
            </a:r>
            <a:r>
              <a:rPr lang="zh-CN" altLang="en-US" sz="2800" b="1" dirty="0" smtClean="0">
                <a:latin typeface="黑体" panose="02010609060101010101" pitchFamily="49" charset="-122"/>
                <a:ea typeface="黑体" panose="02010609060101010101" pitchFamily="49" charset="-122"/>
              </a:rPr>
              <a:t>国社会发展的方向是资本主义还是社会主义。</a:t>
            </a:r>
            <a:endParaRPr lang="en-US" altLang="zh-CN" sz="2800" b="1" dirty="0" smtClean="0">
              <a:latin typeface="黑体" panose="02010609060101010101" pitchFamily="49" charset="-122"/>
              <a:ea typeface="黑体" panose="02010609060101010101" pitchFamily="49" charset="-122"/>
            </a:endParaRPr>
          </a:p>
          <a:p>
            <a:r>
              <a:rPr lang="zh-CN" altLang="en-US" sz="2800" b="1" dirty="0" smtClean="0">
                <a:latin typeface="黑体" panose="02010609060101010101" pitchFamily="49" charset="-122"/>
                <a:ea typeface="黑体" panose="02010609060101010101" pitchFamily="49" charset="-122"/>
              </a:rPr>
              <a:t>二是解决中国社会</a:t>
            </a:r>
            <a:r>
              <a:rPr lang="zh-CN" altLang="en-US" sz="2800" b="1" dirty="0" smtClean="0">
                <a:latin typeface="黑体" panose="02010609060101010101" pitchFamily="49" charset="-122"/>
                <a:ea typeface="黑体" panose="02010609060101010101" pitchFamily="49" charset="-122"/>
              </a:rPr>
              <a:t>问</a:t>
            </a:r>
            <a:r>
              <a:rPr lang="zh-CN" altLang="en-US" sz="2800" b="1" dirty="0" smtClean="0">
                <a:latin typeface="黑体" panose="02010609060101010101" pitchFamily="49" charset="-122"/>
                <a:ea typeface="黑体" panose="02010609060101010101" pitchFamily="49" charset="-122"/>
              </a:rPr>
              <a:t>题的方法是采取革命手段</a:t>
            </a:r>
            <a:r>
              <a:rPr lang="zh-CN" altLang="en-US" sz="2800" b="1" dirty="0" smtClean="0">
                <a:latin typeface="黑体" panose="02010609060101010101" pitchFamily="49" charset="-122"/>
                <a:ea typeface="黑体" panose="02010609060101010101" pitchFamily="49" charset="-122"/>
              </a:rPr>
              <a:t>还是</a:t>
            </a:r>
            <a:r>
              <a:rPr lang="zh-CN" altLang="en-US" sz="2800" b="1" dirty="0" smtClean="0">
                <a:latin typeface="黑体" panose="02010609060101010101" pitchFamily="49" charset="-122"/>
                <a:ea typeface="黑体" panose="02010609060101010101" pitchFamily="49" charset="-122"/>
              </a:rPr>
              <a:t>改良主义手段的问题。</a:t>
            </a:r>
            <a:endParaRPr lang="zh-CN" altLang="en-US" sz="2800" b="1"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942715" y="1189355"/>
            <a:ext cx="3558540" cy="5036820"/>
          </a:xfrm>
          <a:prstGeom prst="rect">
            <a:avLst/>
          </a:prstGeom>
          <a:ln>
            <a:solidFill>
              <a:srgbClr val="FF0000"/>
            </a:solidFill>
          </a:ln>
        </p:spPr>
      </p:pic>
      <p:pic>
        <p:nvPicPr>
          <p:cNvPr id="3" name="图片 2"/>
          <p:cNvPicPr>
            <a:picLocks noChangeAspect="1"/>
          </p:cNvPicPr>
          <p:nvPr/>
        </p:nvPicPr>
        <p:blipFill>
          <a:blip r:embed="rId2"/>
          <a:stretch>
            <a:fillRect/>
          </a:stretch>
        </p:blipFill>
        <p:spPr>
          <a:xfrm>
            <a:off x="8056880" y="1189355"/>
            <a:ext cx="3528060" cy="5029200"/>
          </a:xfrm>
          <a:prstGeom prst="rect">
            <a:avLst/>
          </a:prstGeom>
          <a:ln>
            <a:solidFill>
              <a:srgbClr val="FF0000"/>
            </a:solidFill>
          </a:ln>
        </p:spPr>
      </p:pic>
      <p:pic>
        <p:nvPicPr>
          <p:cNvPr id="4" name="图片 3"/>
          <p:cNvPicPr>
            <a:picLocks noChangeAspect="1"/>
          </p:cNvPicPr>
          <p:nvPr/>
        </p:nvPicPr>
        <p:blipFill>
          <a:blip r:embed="rId3"/>
          <a:stretch>
            <a:fillRect/>
          </a:stretch>
        </p:blipFill>
        <p:spPr>
          <a:xfrm>
            <a:off x="240030" y="1189355"/>
            <a:ext cx="3573780" cy="5036820"/>
          </a:xfrm>
          <a:prstGeom prst="rect">
            <a:avLst/>
          </a:prstGeom>
        </p:spPr>
      </p:pic>
      <p:sp>
        <p:nvSpPr>
          <p:cNvPr id="5" name="文本框 4"/>
          <p:cNvSpPr txBox="1"/>
          <p:nvPr/>
        </p:nvSpPr>
        <p:spPr>
          <a:xfrm>
            <a:off x="4216400" y="236855"/>
            <a:ext cx="3840480" cy="583565"/>
          </a:xfrm>
          <a:prstGeom prst="rect">
            <a:avLst/>
          </a:prstGeom>
          <a:noFill/>
        </p:spPr>
        <p:txBody>
          <a:bodyPr wrap="none" rtlCol="0">
            <a:spAutoFit/>
          </a:bodyPr>
          <a:p>
            <a:r>
              <a:rPr lang="zh-CN" altLang="en-US" sz="3200" b="1">
                <a:solidFill>
                  <a:srgbClr val="1D41D5"/>
                </a:solidFill>
              </a:rPr>
              <a:t>四、原创命题</a:t>
            </a:r>
            <a:r>
              <a:rPr lang="en-US" altLang="zh-CN" sz="3200" b="1">
                <a:solidFill>
                  <a:srgbClr val="1D41D5"/>
                </a:solidFill>
              </a:rPr>
              <a:t>——</a:t>
            </a:r>
            <a:r>
              <a:rPr lang="zh-CN" altLang="en-US" sz="3200" b="1">
                <a:solidFill>
                  <a:srgbClr val="1D41D5"/>
                </a:solidFill>
              </a:rPr>
              <a:t>考  </a:t>
            </a:r>
            <a:endParaRPr lang="zh-CN" altLang="en-US" sz="3200" b="1">
              <a:solidFill>
                <a:srgbClr val="1D41D5"/>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3" name="文本框 99"/>
          <p:cNvSpPr txBox="1"/>
          <p:nvPr/>
        </p:nvSpPr>
        <p:spPr>
          <a:xfrm>
            <a:off x="3346450" y="2064703"/>
            <a:ext cx="6346825" cy="523875"/>
          </a:xfrm>
          <a:prstGeom prst="rect">
            <a:avLst/>
          </a:prstGeom>
          <a:noFill/>
          <a:ln w="9525">
            <a:noFill/>
          </a:ln>
        </p:spPr>
        <p:txBody>
          <a:bodyPr anchor="t">
            <a:spAutoFit/>
          </a:bodyPr>
          <a:p>
            <a:r>
              <a:rPr lang="en-US" altLang="zh-CN" sz="2800" b="1" dirty="0">
                <a:latin typeface="宋体" panose="02010600030101010101" pitchFamily="2" charset="-122"/>
                <a:ea typeface="宋体" panose="02010600030101010101" pitchFamily="2" charset="-122"/>
              </a:rPr>
              <a:t>1</a:t>
            </a:r>
            <a:r>
              <a:rPr lang="zh-CN" altLang="zh-CN" sz="2800" b="1" dirty="0">
                <a:latin typeface="Arial" panose="020B0604020202020204" pitchFamily="34" charset="0"/>
                <a:ea typeface="宋体" panose="02010600030101010101" pitchFamily="2" charset="-122"/>
              </a:rPr>
              <a:t>、有利于落实</a:t>
            </a:r>
            <a:r>
              <a:rPr lang="zh-CN" altLang="en-US" sz="2800" b="1" dirty="0">
                <a:latin typeface="Arial" panose="020B0604020202020204" pitchFamily="34" charset="0"/>
                <a:ea typeface="宋体" panose="02010600030101010101" pitchFamily="2" charset="-122"/>
              </a:rPr>
              <a:t>历史学科核心素养。</a:t>
            </a:r>
            <a:endParaRPr lang="zh-CN" altLang="en-US" sz="2800" dirty="0">
              <a:latin typeface="Arial" panose="020B0604020202020204" pitchFamily="34" charset="0"/>
              <a:ea typeface="微软雅黑" panose="020B0503020204020204" pitchFamily="34" charset="-122"/>
            </a:endParaRPr>
          </a:p>
        </p:txBody>
      </p:sp>
      <p:sp>
        <p:nvSpPr>
          <p:cNvPr id="100354" name="文本框 1"/>
          <p:cNvSpPr txBox="1"/>
          <p:nvPr/>
        </p:nvSpPr>
        <p:spPr>
          <a:xfrm>
            <a:off x="3362325" y="2882265"/>
            <a:ext cx="6021388" cy="522288"/>
          </a:xfrm>
          <a:prstGeom prst="rect">
            <a:avLst/>
          </a:prstGeom>
          <a:noFill/>
          <a:ln w="9525">
            <a:noFill/>
          </a:ln>
        </p:spPr>
        <p:txBody>
          <a:bodyPr anchor="t">
            <a:spAutoFit/>
          </a:bodyPr>
          <a:p>
            <a:r>
              <a:rPr lang="en-US" altLang="zh-CN" sz="2800" b="1" dirty="0">
                <a:latin typeface="宋体" panose="02010600030101010101" pitchFamily="2" charset="-122"/>
                <a:ea typeface="宋体" panose="02010600030101010101" pitchFamily="2" charset="-122"/>
              </a:rPr>
              <a:t>2</a:t>
            </a:r>
            <a:r>
              <a:rPr lang="zh-CN" altLang="zh-CN" sz="2800" b="1" dirty="0">
                <a:latin typeface="Arial" panose="020B0604020202020204" pitchFamily="34" charset="0"/>
                <a:ea typeface="宋体" panose="02010600030101010101" pitchFamily="2" charset="-122"/>
              </a:rPr>
              <a:t>、有利于促进中学教师专业成长。</a:t>
            </a:r>
            <a:endParaRPr lang="zh-CN" altLang="en-US" sz="2800" dirty="0">
              <a:latin typeface="Arial" panose="020B0604020202020204" pitchFamily="34" charset="0"/>
              <a:ea typeface="微软雅黑" panose="020B0503020204020204" pitchFamily="34" charset="-122"/>
            </a:endParaRPr>
          </a:p>
        </p:txBody>
      </p:sp>
      <p:sp>
        <p:nvSpPr>
          <p:cNvPr id="100355" name="文本框 2"/>
          <p:cNvSpPr txBox="1"/>
          <p:nvPr/>
        </p:nvSpPr>
        <p:spPr>
          <a:xfrm>
            <a:off x="3394075" y="3631565"/>
            <a:ext cx="6135688" cy="522288"/>
          </a:xfrm>
          <a:prstGeom prst="rect">
            <a:avLst/>
          </a:prstGeom>
          <a:noFill/>
          <a:ln w="9525">
            <a:noFill/>
          </a:ln>
        </p:spPr>
        <p:txBody>
          <a:bodyPr anchor="t">
            <a:spAutoFit/>
          </a:bodyPr>
          <a:p>
            <a:r>
              <a:rPr lang="en-US" altLang="zh-CN" sz="2800" b="1" dirty="0">
                <a:solidFill>
                  <a:srgbClr val="FF0000"/>
                </a:solidFill>
                <a:latin typeface="宋体" panose="02010600030101010101" pitchFamily="2" charset="-122"/>
                <a:ea typeface="宋体" panose="02010600030101010101" pitchFamily="2" charset="-122"/>
              </a:rPr>
              <a:t>3</a:t>
            </a:r>
            <a:r>
              <a:rPr lang="zh-CN" altLang="zh-CN" sz="2800" b="1" dirty="0">
                <a:solidFill>
                  <a:srgbClr val="FF0000"/>
                </a:solidFill>
                <a:latin typeface="Arial" panose="020B0604020202020204" pitchFamily="34" charset="0"/>
                <a:ea typeface="宋体" panose="02010600030101010101" pitchFamily="2" charset="-122"/>
              </a:rPr>
              <a:t>、有利于提高高考复习备考效率。</a:t>
            </a:r>
            <a:endParaRPr lang="zh-CN" altLang="zh-CN" sz="2800" b="1" dirty="0">
              <a:solidFill>
                <a:srgbClr val="FF0000"/>
              </a:solidFill>
              <a:latin typeface="Arial" panose="020B0604020202020204" pitchFamily="34" charset="0"/>
              <a:ea typeface="宋体" panose="02010600030101010101" pitchFamily="2" charset="-122"/>
            </a:endParaRPr>
          </a:p>
        </p:txBody>
      </p:sp>
      <p:sp>
        <p:nvSpPr>
          <p:cNvPr id="100356" name="文本框 3"/>
          <p:cNvSpPr txBox="1"/>
          <p:nvPr/>
        </p:nvSpPr>
        <p:spPr>
          <a:xfrm>
            <a:off x="3392488" y="4379278"/>
            <a:ext cx="6056312" cy="522287"/>
          </a:xfrm>
          <a:prstGeom prst="rect">
            <a:avLst/>
          </a:prstGeom>
          <a:noFill/>
          <a:ln w="9525">
            <a:noFill/>
          </a:ln>
        </p:spPr>
        <p:txBody>
          <a:bodyPr anchor="t">
            <a:spAutoFit/>
          </a:bodyPr>
          <a:p>
            <a:r>
              <a:rPr lang="en-US" altLang="zh-CN" sz="2800" b="1" dirty="0">
                <a:latin typeface="宋体" panose="02010600030101010101" pitchFamily="2" charset="-122"/>
                <a:ea typeface="宋体" panose="02010600030101010101" pitchFamily="2" charset="-122"/>
              </a:rPr>
              <a:t>4</a:t>
            </a:r>
            <a:r>
              <a:rPr lang="zh-CN" altLang="zh-CN" sz="2800" b="1" dirty="0">
                <a:latin typeface="Arial" panose="020B0604020202020204" pitchFamily="34" charset="0"/>
                <a:ea typeface="宋体" panose="02010600030101010101" pitchFamily="2" charset="-122"/>
              </a:rPr>
              <a:t>、有利于打造卓越高效历史课堂。</a:t>
            </a:r>
            <a:endParaRPr lang="zh-CN" altLang="en-US" sz="2800" dirty="0">
              <a:latin typeface="Arial" panose="020B0604020202020204" pitchFamily="34" charset="0"/>
              <a:ea typeface="微软雅黑" panose="020B0503020204020204" pitchFamily="34" charset="-122"/>
            </a:endParaRPr>
          </a:p>
        </p:txBody>
      </p:sp>
      <p:sp>
        <p:nvSpPr>
          <p:cNvPr id="2" name="文本框 1"/>
          <p:cNvSpPr txBox="1"/>
          <p:nvPr/>
        </p:nvSpPr>
        <p:spPr>
          <a:xfrm>
            <a:off x="4041775" y="640080"/>
            <a:ext cx="4662170" cy="583565"/>
          </a:xfrm>
          <a:prstGeom prst="rect">
            <a:avLst/>
          </a:prstGeom>
          <a:noFill/>
        </p:spPr>
        <p:txBody>
          <a:bodyPr wrap="square" rtlCol="0">
            <a:spAutoFit/>
          </a:bodyPr>
          <a:p>
            <a:r>
              <a:rPr lang="zh-CN" altLang="en-US" sz="3200" b="1">
                <a:solidFill>
                  <a:srgbClr val="1D41D5"/>
                </a:solidFill>
              </a:rPr>
              <a:t>原创命题的功能与价值</a:t>
            </a:r>
            <a:endParaRPr lang="zh-CN" altLang="en-US" sz="3200" b="1">
              <a:solidFill>
                <a:srgbClr val="1D41D5"/>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0353"/>
                                        </p:tgtEl>
                                        <p:attrNameLst>
                                          <p:attrName>style.visibility</p:attrName>
                                        </p:attrNameLst>
                                      </p:cBhvr>
                                      <p:to>
                                        <p:strVal val="visible"/>
                                      </p:to>
                                    </p:set>
                                    <p:animEffect transition="in" filter="box(in)">
                                      <p:cBhvr>
                                        <p:cTn id="7" dur="2000"/>
                                        <p:tgtEl>
                                          <p:spTgt spid="10035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0354"/>
                                        </p:tgtEl>
                                        <p:attrNameLst>
                                          <p:attrName>style.visibility</p:attrName>
                                        </p:attrNameLst>
                                      </p:cBhvr>
                                      <p:to>
                                        <p:strVal val="visible"/>
                                      </p:to>
                                    </p:set>
                                    <p:animEffect transition="in" filter="box(in)">
                                      <p:cBhvr>
                                        <p:cTn id="10" dur="2000"/>
                                        <p:tgtEl>
                                          <p:spTgt spid="100354"/>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00355"/>
                                        </p:tgtEl>
                                        <p:attrNameLst>
                                          <p:attrName>style.visibility</p:attrName>
                                        </p:attrNameLst>
                                      </p:cBhvr>
                                      <p:to>
                                        <p:strVal val="visible"/>
                                      </p:to>
                                    </p:set>
                                    <p:animEffect transition="in" filter="box(in)">
                                      <p:cBhvr>
                                        <p:cTn id="13" dur="2000"/>
                                        <p:tgtEl>
                                          <p:spTgt spid="100355"/>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00356"/>
                                        </p:tgtEl>
                                        <p:attrNameLst>
                                          <p:attrName>style.visibility</p:attrName>
                                        </p:attrNameLst>
                                      </p:cBhvr>
                                      <p:to>
                                        <p:strVal val="visible"/>
                                      </p:to>
                                    </p:set>
                                    <p:animEffect transition="in" filter="box(in)">
                                      <p:cBhvr>
                                        <p:cTn id="16" dur="2000"/>
                                        <p:tgtEl>
                                          <p:spTgt spid="100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3" grpId="0"/>
      <p:bldP spid="100353" grpId="1"/>
      <p:bldP spid="100354" grpId="0"/>
      <p:bldP spid="100354" grpId="1"/>
      <p:bldP spid="100355" grpId="0"/>
      <p:bldP spid="100355" grpId="1"/>
      <p:bldP spid="100356" grpId="0"/>
      <p:bldP spid="100356" grpId="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5" name="Rectangle 2"/>
          <p:cNvSpPr/>
          <p:nvPr/>
        </p:nvSpPr>
        <p:spPr>
          <a:xfrm>
            <a:off x="60325" y="106363"/>
            <a:ext cx="11425238" cy="1568450"/>
          </a:xfrm>
          <a:prstGeom prst="rect">
            <a:avLst/>
          </a:prstGeom>
          <a:noFill/>
          <a:ln w="9525">
            <a:noFill/>
          </a:ln>
        </p:spPr>
        <p:txBody>
          <a:bodyPr anchor="ctr">
            <a:spAutoFit/>
          </a:bodyPr>
          <a:p>
            <a:pPr eaLnBrk="0" hangingPunct="0"/>
            <a:r>
              <a:rPr lang="zh-CN" altLang="en-US" sz="2400" b="1" dirty="0">
                <a:latin typeface="Times New Roman" panose="02020603050405020304" charset="0"/>
                <a:ea typeface="微软雅黑" panose="020B0503020204020204" pitchFamily="34" charset="-122"/>
              </a:rPr>
              <a:t>（原创命题）．如油画所示，</a:t>
            </a:r>
            <a:r>
              <a:rPr lang="en-US" altLang="zh-CN" sz="2400" b="1" dirty="0">
                <a:latin typeface="Times New Roman" panose="02020603050405020304" charset="0"/>
                <a:ea typeface="微软雅黑" panose="020B0503020204020204" pitchFamily="34" charset="-122"/>
              </a:rPr>
              <a:t>1934</a:t>
            </a:r>
            <a:r>
              <a:rPr lang="zh-CN" altLang="en-US" sz="2400" b="1" dirty="0">
                <a:latin typeface="Times New Roman" panose="02020603050405020304" charset="0"/>
                <a:ea typeface="微软雅黑" panose="020B0503020204020204" pitchFamily="34" charset="-122"/>
              </a:rPr>
              <a:t>年</a:t>
            </a:r>
            <a:r>
              <a:rPr lang="en-US" altLang="zh-CN" sz="2400" b="1" dirty="0">
                <a:latin typeface="Times New Roman" panose="02020603050405020304" charset="0"/>
                <a:ea typeface="微软雅黑" panose="020B0503020204020204" pitchFamily="34" charset="-122"/>
              </a:rPr>
              <a:t>11</a:t>
            </a:r>
            <a:r>
              <a:rPr lang="zh-CN" altLang="en-US" sz="2400" b="1" dirty="0">
                <a:latin typeface="Times New Roman" panose="02020603050405020304" charset="0"/>
                <a:ea typeface="微软雅黑" panose="020B0503020204020204" pitchFamily="34" charset="-122"/>
              </a:rPr>
              <a:t>月湖南汝城县沙洲村，</a:t>
            </a:r>
            <a:r>
              <a:rPr lang="en-US" altLang="zh-CN" sz="2400" b="1" dirty="0">
                <a:latin typeface="Times New Roman" panose="02020603050405020304" charset="0"/>
                <a:ea typeface="微软雅黑" panose="020B0503020204020204" pitchFamily="34" charset="-122"/>
              </a:rPr>
              <a:t>3</a:t>
            </a:r>
            <a:r>
              <a:rPr lang="zh-CN" altLang="en-US" sz="2400" b="1" dirty="0">
                <a:latin typeface="Times New Roman" panose="02020603050405020304" charset="0"/>
                <a:ea typeface="微软雅黑" panose="020B0503020204020204" pitchFamily="34" charset="-122"/>
              </a:rPr>
              <a:t>名女红军借宿徐解秀老人家中，临走时，把自己仅有的一床被子剪下一半给老人留下了。这就是红军长征途中发生的“半条被子”的故事，这一故事主要反映了（       ）</a:t>
            </a:r>
            <a:endParaRPr lang="zh-CN" altLang="en-US" sz="2400" b="1" dirty="0">
              <a:latin typeface="Arial" panose="020B0604020202020204" pitchFamily="34" charset="0"/>
              <a:ea typeface="微软雅黑" panose="020B0503020204020204" pitchFamily="34" charset="-122"/>
            </a:endParaRPr>
          </a:p>
          <a:p>
            <a:pPr eaLnBrk="0" hangingPunct="0"/>
            <a:endParaRPr lang="zh-CN" altLang="en-US" sz="2400" b="1" dirty="0">
              <a:latin typeface="Arial" panose="020B0604020202020204" pitchFamily="34" charset="0"/>
              <a:ea typeface="微软雅黑" panose="020B0503020204020204" pitchFamily="34" charset="-122"/>
            </a:endParaRPr>
          </a:p>
        </p:txBody>
      </p:sp>
      <p:sp>
        <p:nvSpPr>
          <p:cNvPr id="26626" name="Rectangle 3"/>
          <p:cNvSpPr/>
          <p:nvPr/>
        </p:nvSpPr>
        <p:spPr>
          <a:xfrm>
            <a:off x="-263525" y="5643563"/>
            <a:ext cx="12163425" cy="954087"/>
          </a:xfrm>
          <a:prstGeom prst="rect">
            <a:avLst/>
          </a:prstGeom>
          <a:noFill/>
          <a:ln w="9525">
            <a:noFill/>
          </a:ln>
        </p:spPr>
        <p:txBody>
          <a:bodyPr wrap="none" anchor="ctr">
            <a:spAutoFit/>
          </a:bodyPr>
          <a:p>
            <a:pPr indent="266700" eaLnBrk="0" hangingPunct="0"/>
            <a:r>
              <a:rPr lang="en-US" altLang="zh-CN" sz="2800" b="1" dirty="0">
                <a:latin typeface="Times New Roman" panose="02020603050405020304" charset="0"/>
                <a:ea typeface="微软雅黑" panose="020B0503020204020204" pitchFamily="34" charset="-122"/>
              </a:rPr>
              <a:t>A</a:t>
            </a:r>
            <a:r>
              <a:rPr lang="zh-CN" altLang="en-US" sz="2800" b="1" dirty="0">
                <a:latin typeface="Times New Roman" panose="02020603050405020304" charset="0"/>
                <a:ea typeface="微软雅黑" panose="020B0503020204020204" pitchFamily="34" charset="-122"/>
              </a:rPr>
              <a:t>．红军长征的危险性与艰巨性          </a:t>
            </a:r>
            <a:r>
              <a:rPr lang="en-US" altLang="zh-CN" sz="2800" b="1" dirty="0">
                <a:latin typeface="Times New Roman" panose="02020603050405020304" charset="0"/>
                <a:ea typeface="微软雅黑" panose="020B0503020204020204" pitchFamily="34" charset="-122"/>
              </a:rPr>
              <a:t>B</a:t>
            </a:r>
            <a:r>
              <a:rPr lang="zh-CN" altLang="en-US" sz="2800" b="1" dirty="0">
                <a:latin typeface="Times New Roman" panose="02020603050405020304" charset="0"/>
                <a:ea typeface="微软雅黑" panose="020B0503020204020204" pitchFamily="34" charset="-122"/>
              </a:rPr>
              <a:t>．国民党统治下农民阶级的极端贫困</a:t>
            </a:r>
            <a:endParaRPr lang="zh-CN" altLang="en-US" sz="2800" b="1" dirty="0">
              <a:latin typeface="Arial" panose="020B0604020202020204" pitchFamily="34" charset="0"/>
              <a:ea typeface="微软雅黑" panose="020B0503020204020204" pitchFamily="34" charset="-122"/>
            </a:endParaRPr>
          </a:p>
          <a:p>
            <a:pPr indent="266700" eaLnBrk="0" hangingPunct="0"/>
            <a:r>
              <a:rPr lang="en-US" altLang="zh-CN" sz="2800" b="1" dirty="0">
                <a:latin typeface="Times New Roman" panose="02020603050405020304" charset="0"/>
                <a:ea typeface="微软雅黑" panose="020B0503020204020204" pitchFamily="34" charset="-122"/>
              </a:rPr>
              <a:t>C</a:t>
            </a:r>
            <a:r>
              <a:rPr lang="zh-CN" altLang="en-US" sz="2800" b="1" dirty="0">
                <a:latin typeface="Times New Roman" panose="02020603050405020304" charset="0"/>
                <a:ea typeface="微软雅黑" panose="020B0503020204020204" pitchFamily="34" charset="-122"/>
              </a:rPr>
              <a:t>．日本侵华的残酷性和野蛮性          </a:t>
            </a:r>
            <a:r>
              <a:rPr lang="en-US" altLang="zh-CN" sz="2800" b="1" dirty="0">
                <a:solidFill>
                  <a:srgbClr val="FF0000"/>
                </a:solidFill>
                <a:latin typeface="Times New Roman" panose="02020603050405020304" charset="0"/>
                <a:ea typeface="微软雅黑" panose="020B0503020204020204" pitchFamily="34" charset="-122"/>
              </a:rPr>
              <a:t>D</a:t>
            </a:r>
            <a:r>
              <a:rPr lang="zh-CN" altLang="en-US" sz="2800" b="1" dirty="0">
                <a:solidFill>
                  <a:srgbClr val="FF0000"/>
                </a:solidFill>
                <a:latin typeface="Times New Roman" panose="02020603050405020304" charset="0"/>
                <a:ea typeface="微软雅黑" panose="020B0503020204020204" pitchFamily="34" charset="-122"/>
              </a:rPr>
              <a:t>．中国共产党与人民群众的鱼水深情</a:t>
            </a:r>
            <a:endParaRPr lang="zh-CN" altLang="en-US" sz="2800" b="1" dirty="0">
              <a:solidFill>
                <a:srgbClr val="FF0000"/>
              </a:solidFill>
              <a:latin typeface="Arial" panose="020B0604020202020204" pitchFamily="34" charset="0"/>
              <a:ea typeface="微软雅黑" panose="020B0503020204020204" pitchFamily="34" charset="-122"/>
            </a:endParaRPr>
          </a:p>
        </p:txBody>
      </p:sp>
      <p:pic>
        <p:nvPicPr>
          <p:cNvPr id="26627" name="图片 4"/>
          <p:cNvPicPr>
            <a:picLocks noChangeAspect="1"/>
          </p:cNvPicPr>
          <p:nvPr/>
        </p:nvPicPr>
        <p:blipFill>
          <a:blip r:embed="rId1"/>
          <a:stretch>
            <a:fillRect/>
          </a:stretch>
        </p:blipFill>
        <p:spPr>
          <a:xfrm>
            <a:off x="3376613" y="1400175"/>
            <a:ext cx="4024312" cy="4057650"/>
          </a:xfrm>
          <a:prstGeom prst="rect">
            <a:avLst/>
          </a:prstGeom>
          <a:noFill/>
          <a:ln w="9525">
            <a:noFill/>
          </a:ln>
        </p:spPr>
      </p:pic>
    </p:spTree>
    <p:custDataLst>
      <p:tags r:id="rId2"/>
    </p:custData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3556000" y="-606425"/>
            <a:ext cx="5080000" cy="252413"/>
          </a:xfrm>
          <a:prstGeom prst="rect">
            <a:avLst/>
          </a:prstGeom>
          <a:noFill/>
          <a:ln w="9525">
            <a:noFill/>
          </a:ln>
        </p:spPr>
        <p:txBody>
          <a:bodyPr>
            <a:spAutoFit/>
          </a:bodyPr>
          <a:p>
            <a:r>
              <a:rPr lang="en-US" sz="1050" noProof="1">
                <a:solidFill>
                  <a:srgbClr val="000000"/>
                </a:solidFill>
                <a:latin typeface="宋体" panose="02010600030101010101" pitchFamily="2" charset="-122"/>
                <a:ea typeface="宋体" panose="02010600030101010101" pitchFamily="2" charset="-122"/>
                <a:cs typeface="+mn-cs"/>
              </a:rPr>
              <a:t>30.</a:t>
            </a:r>
            <a:endParaRPr lang="zh-CN" altLang="en-US" noProof="1"/>
          </a:p>
        </p:txBody>
      </p:sp>
      <p:pic>
        <p:nvPicPr>
          <p:cNvPr id="27650" name="图片 2"/>
          <p:cNvPicPr/>
          <p:nvPr/>
        </p:nvPicPr>
        <p:blipFill>
          <a:blip r:embed="rId1"/>
          <a:stretch>
            <a:fillRect/>
          </a:stretch>
        </p:blipFill>
        <p:spPr>
          <a:xfrm>
            <a:off x="6184900" y="639763"/>
            <a:ext cx="3609975" cy="3197225"/>
          </a:xfrm>
          <a:prstGeom prst="rect">
            <a:avLst/>
          </a:prstGeom>
          <a:noFill/>
          <a:ln w="9525">
            <a:noFill/>
          </a:ln>
        </p:spPr>
      </p:pic>
      <p:pic>
        <p:nvPicPr>
          <p:cNvPr id="27651" name="图片 3"/>
          <p:cNvPicPr/>
          <p:nvPr/>
        </p:nvPicPr>
        <p:blipFill>
          <a:blip r:embed="rId2"/>
          <a:stretch>
            <a:fillRect/>
          </a:stretch>
        </p:blipFill>
        <p:spPr>
          <a:xfrm>
            <a:off x="787400" y="639763"/>
            <a:ext cx="3673475" cy="3159125"/>
          </a:xfrm>
          <a:prstGeom prst="rect">
            <a:avLst/>
          </a:prstGeom>
          <a:noFill/>
          <a:ln w="9525">
            <a:noFill/>
          </a:ln>
        </p:spPr>
      </p:pic>
      <p:sp>
        <p:nvSpPr>
          <p:cNvPr id="27652" name="文本框 4"/>
          <p:cNvSpPr txBox="1"/>
          <p:nvPr/>
        </p:nvSpPr>
        <p:spPr>
          <a:xfrm>
            <a:off x="-650875" y="5260975"/>
            <a:ext cx="11833225" cy="1384300"/>
          </a:xfrm>
          <a:prstGeom prst="rect">
            <a:avLst/>
          </a:prstGeom>
          <a:noFill/>
          <a:ln w="9525">
            <a:noFill/>
          </a:ln>
        </p:spPr>
        <p:txBody>
          <a:bodyPr wrap="none" anchor="t">
            <a:spAutoFit/>
          </a:bodyPr>
          <a:p>
            <a:pPr indent="933450"/>
            <a:r>
              <a:rPr lang="zh-CN" altLang="zh-CN" sz="2800" b="1">
                <a:latin typeface="Arial" panose="020B0604020202020204" pitchFamily="34" charset="0"/>
                <a:ea typeface="宋体" panose="02010600030101010101" pitchFamily="2" charset="-122"/>
              </a:rPr>
              <a:t>图</a:t>
            </a:r>
            <a:r>
              <a:rPr lang="en-US" altLang="zh-CN" sz="2800" b="1">
                <a:latin typeface="宋体" panose="02010600030101010101" pitchFamily="2" charset="-122"/>
                <a:ea typeface="宋体" panose="02010600030101010101" pitchFamily="2" charset="-122"/>
              </a:rPr>
              <a:t>1</a:t>
            </a:r>
            <a:r>
              <a:rPr lang="zh-CN" altLang="zh-CN" sz="2800" b="1">
                <a:latin typeface="Arial" panose="020B0604020202020204" pitchFamily="34" charset="0"/>
                <a:ea typeface="宋体" panose="02010600030101010101" pitchFamily="2" charset="-122"/>
              </a:rPr>
              <a:t>和图</a:t>
            </a:r>
            <a:r>
              <a:rPr lang="en-US" altLang="zh-CN" sz="2800" b="1">
                <a:latin typeface="宋体" panose="02010600030101010101" pitchFamily="2" charset="-122"/>
                <a:ea typeface="宋体" panose="02010600030101010101" pitchFamily="2" charset="-122"/>
              </a:rPr>
              <a:t>2</a:t>
            </a:r>
            <a:r>
              <a:rPr lang="zh-CN" altLang="zh-CN" sz="2800" b="1">
                <a:latin typeface="Arial" panose="020B0604020202020204" pitchFamily="34" charset="0"/>
                <a:ea typeface="宋体" panose="02010600030101010101" pitchFamily="2" charset="-122"/>
              </a:rPr>
              <a:t>反映的历史事件（   ）  </a:t>
            </a:r>
            <a:endParaRPr lang="zh-CN" altLang="zh-CN" sz="2800" b="1">
              <a:latin typeface="Arial" panose="020B0604020202020204" pitchFamily="34" charset="0"/>
              <a:ea typeface="宋体" panose="02010600030101010101" pitchFamily="2" charset="-122"/>
            </a:endParaRPr>
          </a:p>
          <a:p>
            <a:pPr indent="933450"/>
            <a:r>
              <a:rPr lang="zh-CN" altLang="zh-CN" sz="2800" b="1">
                <a:latin typeface="Arial" panose="020B0604020202020204" pitchFamily="34" charset="0"/>
                <a:ea typeface="宋体" panose="02010600030101010101" pitchFamily="2" charset="-122"/>
              </a:rPr>
              <a:t>  A.限制了农村的封建剥削                </a:t>
            </a:r>
            <a:r>
              <a:rPr lang="zh-CN" altLang="zh-CN" sz="2800" b="1">
                <a:solidFill>
                  <a:srgbClr val="FF0000"/>
                </a:solidFill>
                <a:latin typeface="Arial" panose="020B0604020202020204" pitchFamily="34" charset="0"/>
                <a:ea typeface="宋体" panose="02010600030101010101" pitchFamily="2" charset="-122"/>
              </a:rPr>
              <a:t>B.体现了中国共产党的群众路线</a:t>
            </a:r>
            <a:endParaRPr lang="zh-CN" altLang="zh-CN" sz="2800" b="1">
              <a:latin typeface="Arial" panose="020B0604020202020204" pitchFamily="34" charset="0"/>
              <a:ea typeface="宋体" panose="02010600030101010101" pitchFamily="2" charset="-122"/>
            </a:endParaRPr>
          </a:p>
          <a:p>
            <a:pPr indent="933450"/>
            <a:r>
              <a:rPr lang="zh-CN" altLang="zh-CN" sz="2800" b="1">
                <a:latin typeface="Arial" panose="020B0604020202020204" pitchFamily="34" charset="0"/>
                <a:ea typeface="宋体" panose="02010600030101010101" pitchFamily="2" charset="-122"/>
              </a:rPr>
              <a:t>  C.有利于解放战争的胜利                D.显示了边区民主政治的广泛性</a:t>
            </a:r>
            <a:endParaRPr lang="zh-CN" altLang="en-US" sz="2800" b="1">
              <a:latin typeface="Arial" panose="020B0604020202020204" pitchFamily="34" charset="0"/>
              <a:ea typeface="微软雅黑" panose="020B0503020204020204" pitchFamily="34" charset="-122"/>
            </a:endParaRPr>
          </a:p>
        </p:txBody>
      </p:sp>
      <p:sp>
        <p:nvSpPr>
          <p:cNvPr id="27653" name="文本框 5"/>
          <p:cNvSpPr txBox="1"/>
          <p:nvPr/>
        </p:nvSpPr>
        <p:spPr>
          <a:xfrm>
            <a:off x="6297613" y="4521200"/>
            <a:ext cx="3400425" cy="646113"/>
          </a:xfrm>
          <a:prstGeom prst="rect">
            <a:avLst/>
          </a:prstGeom>
          <a:noFill/>
          <a:ln w="9525">
            <a:noFill/>
          </a:ln>
        </p:spPr>
        <p:txBody>
          <a:bodyPr wrap="none" anchor="t">
            <a:spAutoFit/>
          </a:bodyPr>
          <a:p>
            <a:r>
              <a:rPr lang="zh-CN" altLang="zh-CN" b="1">
                <a:latin typeface="Arial" panose="020B0604020202020204" pitchFamily="34" charset="0"/>
                <a:ea typeface="宋体" panose="02010600030101010101" pitchFamily="2" charset="-122"/>
              </a:rPr>
              <a:t>《三三制选举》，《解放日报》</a:t>
            </a:r>
            <a:endParaRPr lang="zh-CN" altLang="zh-CN" b="1">
              <a:latin typeface="Arial" panose="020B0604020202020204" pitchFamily="34" charset="0"/>
              <a:ea typeface="宋体" panose="02010600030101010101" pitchFamily="2" charset="-122"/>
            </a:endParaRPr>
          </a:p>
          <a:p>
            <a:r>
              <a:rPr lang="zh-CN" altLang="zh-CN" b="1">
                <a:latin typeface="Arial" panose="020B0604020202020204" pitchFamily="34" charset="0"/>
                <a:ea typeface="宋体" panose="02010600030101010101" pitchFamily="2" charset="-122"/>
                <a:sym typeface="微软雅黑" panose="020B0503020204020204" pitchFamily="34" charset="-122"/>
              </a:rPr>
              <a:t>1942年9月28日第3版</a:t>
            </a:r>
            <a:endParaRPr lang="zh-CN" altLang="en-US" b="1">
              <a:latin typeface="Arial" panose="020B0604020202020204" pitchFamily="34" charset="0"/>
              <a:ea typeface="微软雅黑" panose="020B0503020204020204" pitchFamily="34" charset="-122"/>
            </a:endParaRPr>
          </a:p>
        </p:txBody>
      </p:sp>
      <p:sp>
        <p:nvSpPr>
          <p:cNvPr id="27654" name="文本框 6"/>
          <p:cNvSpPr txBox="1"/>
          <p:nvPr/>
        </p:nvSpPr>
        <p:spPr>
          <a:xfrm>
            <a:off x="2292350" y="3836988"/>
            <a:ext cx="642938" cy="460375"/>
          </a:xfrm>
          <a:prstGeom prst="rect">
            <a:avLst/>
          </a:prstGeom>
          <a:noFill/>
          <a:ln w="9525">
            <a:noFill/>
          </a:ln>
        </p:spPr>
        <p:txBody>
          <a:bodyPr wrap="none" anchor="t">
            <a:spAutoFit/>
          </a:bodyPr>
          <a:p>
            <a:r>
              <a:rPr lang="zh-CN" altLang="zh-CN" sz="2400" b="1">
                <a:latin typeface="Arial" panose="020B0604020202020204" pitchFamily="34" charset="0"/>
                <a:ea typeface="宋体" panose="02010600030101010101" pitchFamily="2" charset="-122"/>
              </a:rPr>
              <a:t>图</a:t>
            </a:r>
            <a:r>
              <a:rPr lang="en-US" altLang="zh-CN" sz="2400" b="1">
                <a:latin typeface="宋体" panose="02010600030101010101" pitchFamily="2" charset="-122"/>
                <a:ea typeface="宋体" panose="02010600030101010101" pitchFamily="2" charset="-122"/>
              </a:rPr>
              <a:t>1  </a:t>
            </a:r>
            <a:endParaRPr lang="zh-CN" altLang="en-US" sz="2400" b="1">
              <a:latin typeface="Arial" panose="020B0604020202020204" pitchFamily="34" charset="0"/>
              <a:ea typeface="微软雅黑" panose="020B0503020204020204" pitchFamily="34" charset="-122"/>
            </a:endParaRPr>
          </a:p>
        </p:txBody>
      </p:sp>
      <p:sp>
        <p:nvSpPr>
          <p:cNvPr id="27655" name="文本框 8"/>
          <p:cNvSpPr txBox="1"/>
          <p:nvPr/>
        </p:nvSpPr>
        <p:spPr>
          <a:xfrm>
            <a:off x="576263" y="4448175"/>
            <a:ext cx="4565650" cy="646113"/>
          </a:xfrm>
          <a:prstGeom prst="rect">
            <a:avLst/>
          </a:prstGeom>
          <a:noFill/>
          <a:ln w="9525">
            <a:noFill/>
          </a:ln>
        </p:spPr>
        <p:txBody>
          <a:bodyPr wrap="square" anchor="t">
            <a:spAutoFit/>
          </a:bodyPr>
          <a:p>
            <a:r>
              <a:rPr lang="zh-CN" altLang="zh-CN" b="1">
                <a:latin typeface="Arial" panose="020B0604020202020204" pitchFamily="34" charset="0"/>
                <a:ea typeface="宋体" panose="02010600030101010101" pitchFamily="2" charset="-122"/>
              </a:rPr>
              <a:t>古元：《减租会（一九四三）》，《古元木刻选集》</a:t>
            </a:r>
            <a:r>
              <a:rPr lang="en-US" altLang="zh-CN" b="1">
                <a:latin typeface="Arial" panose="020B0604020202020204" pitchFamily="34" charset="0"/>
                <a:ea typeface="宋体" panose="02010600030101010101" pitchFamily="2" charset="-122"/>
              </a:rPr>
              <a:t>,</a:t>
            </a:r>
            <a:r>
              <a:rPr lang="zh-CN" altLang="zh-CN" b="1">
                <a:latin typeface="Arial" panose="020B0604020202020204" pitchFamily="34" charset="0"/>
                <a:ea typeface="宋体" panose="02010600030101010101" pitchFamily="2" charset="-122"/>
              </a:rPr>
              <a:t>东北画报社1949年版    </a:t>
            </a:r>
            <a:endParaRPr lang="zh-CN" altLang="en-US" b="1">
              <a:latin typeface="Arial" panose="020B0604020202020204" pitchFamily="34" charset="0"/>
              <a:ea typeface="微软雅黑" panose="020B0503020204020204" pitchFamily="34" charset="-122"/>
            </a:endParaRPr>
          </a:p>
        </p:txBody>
      </p:sp>
      <p:sp>
        <p:nvSpPr>
          <p:cNvPr id="27656" name="文本框 9"/>
          <p:cNvSpPr txBox="1"/>
          <p:nvPr/>
        </p:nvSpPr>
        <p:spPr>
          <a:xfrm>
            <a:off x="7273925" y="3929063"/>
            <a:ext cx="642938" cy="460375"/>
          </a:xfrm>
          <a:prstGeom prst="rect">
            <a:avLst/>
          </a:prstGeom>
          <a:noFill/>
          <a:ln w="9525">
            <a:noFill/>
          </a:ln>
        </p:spPr>
        <p:txBody>
          <a:bodyPr wrap="none" anchor="t">
            <a:spAutoFit/>
          </a:bodyPr>
          <a:p>
            <a:r>
              <a:rPr lang="zh-CN" altLang="zh-CN" sz="2400" b="1">
                <a:latin typeface="Arial" panose="020B0604020202020204" pitchFamily="34" charset="0"/>
                <a:ea typeface="宋体" panose="02010600030101010101" pitchFamily="2" charset="-122"/>
                <a:sym typeface="微软雅黑" panose="020B0503020204020204" pitchFamily="34" charset="-122"/>
              </a:rPr>
              <a:t>图</a:t>
            </a:r>
            <a:r>
              <a:rPr lang="en-US" altLang="zh-CN" sz="2400" b="1">
                <a:latin typeface="宋体" panose="02010600030101010101" pitchFamily="2" charset="-122"/>
                <a:ea typeface="宋体" panose="02010600030101010101" pitchFamily="2" charset="-122"/>
                <a:sym typeface="微软雅黑" panose="020B0503020204020204" pitchFamily="34" charset="-122"/>
              </a:rPr>
              <a:t>2</a:t>
            </a:r>
            <a:endParaRPr lang="zh-CN" altLang="en-US" sz="2400" b="1">
              <a:latin typeface="Arial" panose="020B0604020202020204" pitchFamily="34" charset="0"/>
              <a:ea typeface="微软雅黑" panose="020B0503020204020204" pitchFamily="34" charset="-122"/>
            </a:endParaRPr>
          </a:p>
        </p:txBody>
      </p:sp>
      <p:sp>
        <p:nvSpPr>
          <p:cNvPr id="27657" name="文本框 10"/>
          <p:cNvSpPr txBox="1"/>
          <p:nvPr/>
        </p:nvSpPr>
        <p:spPr>
          <a:xfrm>
            <a:off x="857250" y="117475"/>
            <a:ext cx="2078038" cy="522288"/>
          </a:xfrm>
          <a:prstGeom prst="rect">
            <a:avLst/>
          </a:prstGeom>
          <a:noFill/>
          <a:ln w="9525">
            <a:noFill/>
          </a:ln>
        </p:spPr>
        <p:txBody>
          <a:bodyPr wrap="none" anchor="t">
            <a:spAutoFit/>
          </a:bodyPr>
          <a:p>
            <a:r>
              <a:rPr lang="en-US" altLang="zh-CN" sz="2800" b="1">
                <a:latin typeface="Arial" panose="020B0604020202020204" pitchFamily="34" charset="0"/>
                <a:ea typeface="微软雅黑" panose="020B0503020204020204" pitchFamily="34" charset="-122"/>
              </a:rPr>
              <a:t>(</a:t>
            </a:r>
            <a:r>
              <a:rPr lang="zh-CN" altLang="zh-CN" sz="2800" b="1">
                <a:latin typeface="Arial" panose="020B0604020202020204" pitchFamily="34" charset="0"/>
                <a:ea typeface="微软雅黑" panose="020B0503020204020204" pitchFamily="34" charset="-122"/>
              </a:rPr>
              <a:t>原创命题）</a:t>
            </a:r>
            <a:endParaRPr lang="zh-CN" altLang="zh-CN" sz="2800" b="1">
              <a:latin typeface="Arial" panose="020B0604020202020204" pitchFamily="34" charset="0"/>
              <a:ea typeface="微软雅黑" panose="020B0503020204020204" pitchFamily="34" charset="-122"/>
            </a:endParaRPr>
          </a:p>
        </p:txBody>
      </p:sp>
    </p:spTree>
    <p:custDataLst>
      <p:tags r:id="rId3"/>
    </p:custData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 name="文本框 103"/>
          <p:cNvSpPr txBox="1"/>
          <p:nvPr/>
        </p:nvSpPr>
        <p:spPr>
          <a:xfrm>
            <a:off x="268923" y="1186815"/>
            <a:ext cx="11477625" cy="3107690"/>
          </a:xfrm>
          <a:prstGeom prst="rect">
            <a:avLst/>
          </a:prstGeom>
          <a:noFill/>
          <a:ln w="9525">
            <a:noFill/>
          </a:ln>
        </p:spPr>
        <p:txBody>
          <a:bodyPr wrap="square" anchor="t">
            <a:spAutoFit/>
          </a:bodyPr>
          <a:p>
            <a:pPr marL="266700" indent="-266700"/>
            <a:r>
              <a:rPr lang="zh-CN" altLang="en-US" sz="2800" b="1">
                <a:solidFill>
                  <a:srgbClr val="FF0000"/>
                </a:solidFill>
                <a:latin typeface="Times New Roman" panose="02020603050405020304" charset="0"/>
                <a:ea typeface="微软雅黑" panose="020B0503020204020204" pitchFamily="34" charset="-122"/>
              </a:rPr>
              <a:t>（</a:t>
            </a:r>
            <a:r>
              <a:rPr lang="en-US" altLang="zh-CN" sz="2800" b="1">
                <a:solidFill>
                  <a:srgbClr val="FF0000"/>
                </a:solidFill>
                <a:latin typeface="Times New Roman" panose="02020603050405020304" charset="0"/>
                <a:ea typeface="微软雅黑" panose="020B0503020204020204" pitchFamily="34" charset="-122"/>
              </a:rPr>
              <a:t>2021</a:t>
            </a:r>
            <a:r>
              <a:rPr lang="en-US" altLang="zh-CN" sz="2800" b="1">
                <a:solidFill>
                  <a:srgbClr val="FF0000"/>
                </a:solidFill>
                <a:latin typeface="宋体" panose="02010600030101010101" pitchFamily="2" charset="-122"/>
                <a:ea typeface="宋体" panose="02010600030101010101" pitchFamily="2" charset="-122"/>
              </a:rPr>
              <a:t>·</a:t>
            </a:r>
            <a:r>
              <a:rPr lang="zh-CN" altLang="en-US" sz="2800" b="1">
                <a:solidFill>
                  <a:srgbClr val="FF0000"/>
                </a:solidFill>
                <a:latin typeface="Times New Roman" panose="02020603050405020304" charset="0"/>
                <a:ea typeface="微软雅黑" panose="020B0503020204020204" pitchFamily="34" charset="-122"/>
              </a:rPr>
              <a:t>全国乙卷</a:t>
            </a:r>
            <a:r>
              <a:rPr lang="zh-CN" altLang="en-US" sz="2800" b="1">
                <a:solidFill>
                  <a:srgbClr val="FF0000"/>
                </a:solidFill>
                <a:latin typeface="宋体" panose="02010600030101010101" pitchFamily="2" charset="-122"/>
                <a:ea typeface="宋体" panose="02010600030101010101" pitchFamily="2" charset="-122"/>
              </a:rPr>
              <a:t>·</a:t>
            </a:r>
            <a:r>
              <a:rPr lang="en-US" altLang="zh-CN" sz="2800" b="1">
                <a:solidFill>
                  <a:srgbClr val="FF0000"/>
                </a:solidFill>
                <a:latin typeface="Times New Roman" panose="02020603050405020304" charset="0"/>
                <a:ea typeface="微软雅黑" panose="020B0503020204020204" pitchFamily="34" charset="-122"/>
              </a:rPr>
              <a:t>29</a:t>
            </a:r>
            <a:r>
              <a:rPr lang="zh-CN" altLang="en-US" sz="2800" b="1">
                <a:solidFill>
                  <a:srgbClr val="FF0000"/>
                </a:solidFill>
                <a:latin typeface="Times New Roman" panose="02020603050405020304" charset="0"/>
                <a:ea typeface="微软雅黑" panose="020B0503020204020204" pitchFamily="34" charset="-122"/>
              </a:rPr>
              <a:t>）</a:t>
            </a:r>
            <a:r>
              <a:rPr lang="en-US" altLang="zh-CN" sz="2800" b="1">
                <a:latin typeface="Times New Roman" panose="02020603050405020304" charset="0"/>
                <a:ea typeface="微软雅黑" panose="020B0503020204020204" pitchFamily="34" charset="-122"/>
              </a:rPr>
              <a:t>1934</a:t>
            </a:r>
            <a:r>
              <a:rPr lang="zh-CN" altLang="zh-CN" sz="2800" b="1">
                <a:latin typeface="Arial" panose="020B0604020202020204" pitchFamily="34" charset="0"/>
                <a:ea typeface="宋体" panose="02010600030101010101" pitchFamily="2" charset="-122"/>
              </a:rPr>
              <a:t>年，毛泽东提出：“我们</a:t>
            </a:r>
            <a:r>
              <a:rPr lang="zh-CN" altLang="zh-CN" sz="2800" b="1">
                <a:solidFill>
                  <a:srgbClr val="FF0000"/>
                </a:solidFill>
                <a:latin typeface="Arial" panose="020B0604020202020204" pitchFamily="34" charset="0"/>
                <a:ea typeface="宋体" panose="02010600030101010101" pitchFamily="2" charset="-122"/>
              </a:rPr>
              <a:t>是</a:t>
            </a:r>
            <a:r>
              <a:rPr lang="zh-CN" altLang="zh-CN" sz="2800" b="1">
                <a:latin typeface="Arial" panose="020B0604020202020204" pitchFamily="34" charset="0"/>
                <a:ea typeface="宋体" panose="02010600030101010101" pitchFamily="2" charset="-122"/>
              </a:rPr>
              <a:t>革命战争的领导者、组织者，我们</a:t>
            </a:r>
            <a:r>
              <a:rPr lang="zh-CN" altLang="zh-CN" sz="2800" b="1">
                <a:solidFill>
                  <a:srgbClr val="FF0000"/>
                </a:solidFill>
                <a:latin typeface="Arial" panose="020B0604020202020204" pitchFamily="34" charset="0"/>
                <a:ea typeface="宋体" panose="02010600030101010101" pitchFamily="2" charset="-122"/>
              </a:rPr>
              <a:t>又是</a:t>
            </a:r>
            <a:r>
              <a:rPr lang="zh-CN" altLang="zh-CN" sz="2800" b="1">
                <a:solidFill>
                  <a:schemeClr val="tx1"/>
                </a:solidFill>
                <a:latin typeface="Arial" panose="020B0604020202020204" pitchFamily="34" charset="0"/>
                <a:ea typeface="宋体" panose="02010600030101010101" pitchFamily="2" charset="-122"/>
              </a:rPr>
              <a:t>群众生活的领导者、组织者</a:t>
            </a:r>
            <a:r>
              <a:rPr lang="en-US" altLang="zh-CN" sz="2800" b="1">
                <a:latin typeface="Arial" panose="020B0604020202020204" pitchFamily="34" charset="0"/>
                <a:ea typeface="微软雅黑" panose="020B0503020204020204" pitchFamily="34" charset="-122"/>
              </a:rPr>
              <a:t>……</a:t>
            </a:r>
            <a:r>
              <a:rPr lang="zh-CN" altLang="zh-CN" sz="2800" b="1">
                <a:latin typeface="Arial" panose="020B0604020202020204" pitchFamily="34" charset="0"/>
                <a:ea typeface="宋体" panose="02010600030101010101" pitchFamily="2" charset="-122"/>
              </a:rPr>
              <a:t>在这里，工作方法的问题，就严重地摆在我们的面前。我们不但要提出任务，而且要解决完成任务的方法问题。”当时毛泽东强调改进工作方法意在（     ）</a:t>
            </a:r>
            <a:endParaRPr lang="en-US" altLang="zh-CN" sz="2800" b="1">
              <a:latin typeface="Times New Roman" panose="02020603050405020304" charset="0"/>
              <a:ea typeface="微软雅黑" panose="020B0503020204020204" pitchFamily="34" charset="-122"/>
            </a:endParaRPr>
          </a:p>
          <a:p>
            <a:pPr marL="266700" indent="-266700"/>
            <a:r>
              <a:rPr lang="en-US" altLang="zh-CN" sz="2800" b="1">
                <a:solidFill>
                  <a:srgbClr val="FF0000"/>
                </a:solidFill>
                <a:latin typeface="Times New Roman" panose="02020603050405020304" charset="0"/>
                <a:ea typeface="微软雅黑" panose="020B0503020204020204" pitchFamily="34" charset="-122"/>
              </a:rPr>
              <a:t>         A</a:t>
            </a:r>
            <a:r>
              <a:rPr lang="zh-CN" altLang="zh-CN" sz="2800" b="1">
                <a:solidFill>
                  <a:srgbClr val="FF0000"/>
                </a:solidFill>
                <a:latin typeface="Arial" panose="020B0604020202020204" pitchFamily="34" charset="0"/>
                <a:ea typeface="宋体" panose="02010600030101010101" pitchFamily="2" charset="-122"/>
              </a:rPr>
              <a:t>．发动群众参加革命战争</a:t>
            </a:r>
            <a:r>
              <a:rPr lang="en-US" altLang="zh-CN" sz="2800" b="1">
                <a:latin typeface="宋体" panose="02010600030101010101" pitchFamily="2" charset="-122"/>
                <a:ea typeface="微软雅黑" panose="020B0503020204020204" pitchFamily="34" charset="-122"/>
              </a:rPr>
              <a:t>       </a:t>
            </a:r>
            <a:r>
              <a:rPr lang="en-US" altLang="zh-CN" sz="2800" b="1">
                <a:latin typeface="Times New Roman" panose="02020603050405020304" charset="0"/>
                <a:ea typeface="微软雅黑" panose="020B0503020204020204" pitchFamily="34" charset="-122"/>
              </a:rPr>
              <a:t>B</a:t>
            </a:r>
            <a:r>
              <a:rPr lang="zh-CN" altLang="zh-CN" sz="2800" b="1">
                <a:latin typeface="Arial" panose="020B0604020202020204" pitchFamily="34" charset="0"/>
                <a:ea typeface="宋体" panose="02010600030101010101" pitchFamily="2" charset="-122"/>
              </a:rPr>
              <a:t>．开辟中国革命的新道路</a:t>
            </a:r>
            <a:endParaRPr lang="en-US" altLang="zh-CN" sz="2800" b="1">
              <a:latin typeface="宋体" panose="02010600030101010101" pitchFamily="2" charset="-122"/>
              <a:ea typeface="微软雅黑" panose="020B0503020204020204" pitchFamily="34" charset="-122"/>
            </a:endParaRPr>
          </a:p>
          <a:p>
            <a:pPr marL="266700" indent="-266700"/>
            <a:r>
              <a:rPr lang="en-US" altLang="zh-CN" sz="2800" b="1">
                <a:latin typeface="Times New Roman" panose="02020603050405020304" charset="0"/>
                <a:ea typeface="微软雅黑" panose="020B0503020204020204" pitchFamily="34" charset="-122"/>
              </a:rPr>
              <a:t>         C</a:t>
            </a:r>
            <a:r>
              <a:rPr lang="zh-CN" altLang="zh-CN" sz="2800" b="1">
                <a:latin typeface="Arial" panose="020B0604020202020204" pitchFamily="34" charset="0"/>
                <a:ea typeface="宋体" panose="02010600030101010101" pitchFamily="2" charset="-122"/>
              </a:rPr>
              <a:t>．建立广泛革命统一战线</a:t>
            </a:r>
            <a:r>
              <a:rPr lang="en-US" altLang="zh-CN" sz="2800" b="1">
                <a:latin typeface="宋体" panose="02010600030101010101" pitchFamily="2" charset="-122"/>
                <a:ea typeface="微软雅黑" panose="020B0503020204020204" pitchFamily="34" charset="-122"/>
              </a:rPr>
              <a:t>       </a:t>
            </a:r>
            <a:r>
              <a:rPr lang="en-US" altLang="zh-CN" sz="2800" b="1">
                <a:latin typeface="Times New Roman" panose="02020603050405020304" charset="0"/>
                <a:ea typeface="微软雅黑" panose="020B0503020204020204" pitchFamily="34" charset="-122"/>
              </a:rPr>
              <a:t>D</a:t>
            </a:r>
            <a:r>
              <a:rPr lang="zh-CN" altLang="zh-CN" sz="2800" b="1">
                <a:latin typeface="Arial" panose="020B0604020202020204" pitchFamily="34" charset="0"/>
                <a:ea typeface="宋体" panose="02010600030101010101" pitchFamily="2" charset="-122"/>
              </a:rPr>
              <a:t>．动员社会各界进行抗战</a:t>
            </a:r>
            <a:endParaRPr lang="zh-CN" altLang="en-US" sz="2800" b="1">
              <a:latin typeface="Arial" panose="020B0604020202020204" pitchFamily="34" charset="0"/>
              <a:ea typeface="微软雅黑" panose="020B0503020204020204" pitchFamily="34" charset="-122"/>
            </a:endParaRPr>
          </a:p>
        </p:txBody>
      </p:sp>
      <p:sp>
        <p:nvSpPr>
          <p:cNvPr id="2" name="文本框 1"/>
          <p:cNvSpPr txBox="1"/>
          <p:nvPr/>
        </p:nvSpPr>
        <p:spPr>
          <a:xfrm>
            <a:off x="642303" y="4891088"/>
            <a:ext cx="10907712" cy="522287"/>
          </a:xfrm>
          <a:prstGeom prst="rect">
            <a:avLst/>
          </a:prstGeom>
          <a:noFill/>
          <a:ln w="9525">
            <a:noFill/>
          </a:ln>
        </p:spPr>
        <p:txBody>
          <a:bodyPr wrap="none" anchor="t">
            <a:spAutoFit/>
          </a:bodyPr>
          <a:p>
            <a:r>
              <a:rPr lang="zh-CN" altLang="en-US" sz="2800" b="1">
                <a:solidFill>
                  <a:srgbClr val="FF0000"/>
                </a:solidFill>
                <a:latin typeface="Arial" panose="020B0604020202020204" pitchFamily="34" charset="0"/>
                <a:ea typeface="微软雅黑" panose="020B0503020204020204" pitchFamily="34" charset="-122"/>
              </a:rPr>
              <a:t>群众路线：一切依靠群众，一切为了群众，从群众中来，到群众中去</a:t>
            </a:r>
            <a:endParaRPr lang="zh-CN" altLang="en-US" sz="2800" b="1">
              <a:solidFill>
                <a:srgbClr val="FF0000"/>
              </a:solidFill>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box(in)">
                                      <p:cBhvr>
                                        <p:cTn id="7" dur="20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4" grpId="1"/>
      <p:bldP spid="2" grpId="0"/>
      <p:bldP spid="2" grpId="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44775" y="340862"/>
            <a:ext cx="11152265" cy="3928110"/>
          </a:xfrm>
          <a:prstGeom prst="rect">
            <a:avLst/>
          </a:prstGeom>
          <a:noFill/>
          <a:ln w="9525">
            <a:noFill/>
          </a:ln>
        </p:spPr>
        <p:txBody>
          <a:bodyPr wrap="square">
            <a:spAutoFit/>
          </a:bodyPr>
          <a:p>
            <a:r>
              <a:rPr lang="zh-CN" altLang="en-US" sz="2270" b="1" dirty="0">
                <a:solidFill>
                  <a:srgbClr val="FF0000"/>
                </a:solidFill>
                <a:latin typeface="Times New Roman" panose="02020603050405020304" charset="0"/>
                <a:ea typeface="宋体" panose="02010600030101010101" pitchFamily="2" charset="-122"/>
                <a:sym typeface="+mn-ea"/>
              </a:rPr>
              <a:t>（</a:t>
            </a:r>
            <a:r>
              <a:rPr lang="en-US" altLang="zh-CN" sz="2270" b="1" dirty="0">
                <a:solidFill>
                  <a:srgbClr val="FF0000"/>
                </a:solidFill>
                <a:latin typeface="Times New Roman" panose="02020603050405020304" charset="0"/>
                <a:ea typeface="宋体" panose="02010600030101010101" pitchFamily="2" charset="-122"/>
                <a:sym typeface="+mn-ea"/>
              </a:rPr>
              <a:t>2020·</a:t>
            </a:r>
            <a:r>
              <a:rPr lang="zh-CN" altLang="en-US" sz="2270" b="1" dirty="0">
                <a:solidFill>
                  <a:srgbClr val="FF0000"/>
                </a:solidFill>
                <a:latin typeface="黑体" panose="02010609060101010101" pitchFamily="49" charset="-122"/>
                <a:ea typeface="黑体" panose="02010609060101010101" pitchFamily="49" charset="-122"/>
                <a:sym typeface="+mn-ea"/>
              </a:rPr>
              <a:t>新课标全国</a:t>
            </a:r>
            <a:r>
              <a:rPr lang="en-US" altLang="zh-CN" sz="2270" b="1" dirty="0">
                <a:solidFill>
                  <a:srgbClr val="FF0000"/>
                </a:solidFill>
                <a:latin typeface="宋体" panose="02010600030101010101" pitchFamily="2" charset="-122"/>
                <a:ea typeface="宋体" panose="02010600030101010101" pitchFamily="2" charset="-122"/>
                <a:sym typeface="+mn-ea"/>
              </a:rPr>
              <a:t>Ⅱ</a:t>
            </a:r>
            <a:r>
              <a:rPr lang="zh-CN" altLang="en-US" sz="2270" b="1" dirty="0">
                <a:solidFill>
                  <a:srgbClr val="FF0000"/>
                </a:solidFill>
                <a:latin typeface="黑体" panose="02010609060101010101" pitchFamily="49" charset="-122"/>
                <a:ea typeface="黑体" panose="02010609060101010101" pitchFamily="49" charset="-122"/>
                <a:sym typeface="+mn-ea"/>
              </a:rPr>
              <a:t>卷文综</a:t>
            </a:r>
            <a:r>
              <a:rPr lang="en-US" altLang="zh-CN" sz="2270" b="1" dirty="0">
                <a:solidFill>
                  <a:srgbClr val="FF0000"/>
                </a:solidFill>
                <a:latin typeface="Times New Roman" panose="02020603050405020304" charset="0"/>
                <a:ea typeface="宋体" panose="02010600030101010101" pitchFamily="2" charset="-122"/>
                <a:sym typeface="+mn-ea"/>
              </a:rPr>
              <a:t>·41</a:t>
            </a:r>
            <a:r>
              <a:rPr lang="zh-CN" altLang="en-US" sz="2270" b="1" dirty="0">
                <a:solidFill>
                  <a:srgbClr val="FF0000"/>
                </a:solidFill>
                <a:latin typeface="Times New Roman" panose="02020603050405020304" charset="0"/>
                <a:ea typeface="宋体" panose="02010600030101010101" pitchFamily="2" charset="-122"/>
                <a:sym typeface="+mn-ea"/>
              </a:rPr>
              <a:t>）</a:t>
            </a:r>
            <a:r>
              <a:rPr lang="zh-CN" altLang="en-US" sz="2270" b="1" dirty="0">
                <a:latin typeface="宋体" panose="02010600030101010101" pitchFamily="2" charset="-122"/>
                <a:ea typeface="宋体" panose="02010600030101010101" pitchFamily="2" charset="-122"/>
                <a:sym typeface="+mn-ea"/>
              </a:rPr>
              <a:t>．阅读材料，完成下列要求。（</a:t>
            </a:r>
            <a:r>
              <a:rPr lang="zh-CN" altLang="zh-CN" sz="2270" b="1" dirty="0">
                <a:latin typeface="黑体" panose="02010609060101010101" pitchFamily="49" charset="-122"/>
                <a:ea typeface="宋体" panose="02010600030101010101" pitchFamily="2" charset="-122"/>
                <a:sym typeface="+mn-ea"/>
              </a:rPr>
              <a:t>25</a:t>
            </a:r>
            <a:r>
              <a:rPr lang="zh-CN" altLang="en-US" sz="2270" b="1" dirty="0">
                <a:latin typeface="宋体" panose="02010600030101010101" pitchFamily="2" charset="-122"/>
                <a:ea typeface="宋体" panose="02010600030101010101" pitchFamily="2" charset="-122"/>
                <a:sym typeface="+mn-ea"/>
              </a:rPr>
              <a:t>分）</a:t>
            </a:r>
            <a:endParaRPr lang="zh-CN" altLang="en-US" sz="2270" b="1" dirty="0">
              <a:latin typeface="Arial" panose="020B0604020202020204" pitchFamily="34" charset="0"/>
              <a:ea typeface="宋体" panose="02010600030101010101" pitchFamily="2" charset="-122"/>
            </a:endParaRPr>
          </a:p>
          <a:p>
            <a:r>
              <a:rPr lang="zh-CN" sz="2270" b="1" noProof="1">
                <a:latin typeface="Calibri" panose="020F0502020204030204" charset="0"/>
                <a:ea typeface="宋体" panose="02010600030101010101" pitchFamily="2" charset="-122"/>
                <a:cs typeface="+mn-cs"/>
              </a:rPr>
              <a:t>材料二    新中国成立后，中央在大江大河治理中</a:t>
            </a:r>
            <a:r>
              <a:rPr lang="zh-CN" sz="2270" b="1" noProof="1">
                <a:solidFill>
                  <a:srgbClr val="FF0000"/>
                </a:solidFill>
                <a:latin typeface="Calibri" panose="020F0502020204030204" charset="0"/>
                <a:ea typeface="宋体" panose="02010600030101010101" pitchFamily="2" charset="-122"/>
                <a:cs typeface="+mn-cs"/>
              </a:rPr>
              <a:t>把保证人民生命财产安全放在首位</a:t>
            </a:r>
            <a:r>
              <a:rPr lang="zh-CN" sz="2270" b="1" noProof="1">
                <a:latin typeface="Calibri" panose="020F0502020204030204" charset="0"/>
                <a:ea typeface="宋体" panose="02010600030101010101" pitchFamily="2" charset="-122"/>
                <a:cs typeface="+mn-cs"/>
              </a:rPr>
              <a:t>。1951年，开始在永定河上修建官厅水库，这是海河流域第一座大型水库。1957年，《海河流域规划》编制完成，其方针任务是：</a:t>
            </a:r>
            <a:r>
              <a:rPr lang="zh-CN" sz="2270" b="1" noProof="1">
                <a:solidFill>
                  <a:srgbClr val="FF0000"/>
                </a:solidFill>
                <a:latin typeface="Calibri" panose="020F0502020204030204" charset="0"/>
                <a:ea typeface="宋体" panose="02010600030101010101" pitchFamily="2" charset="-122"/>
                <a:cs typeface="+mn-cs"/>
              </a:rPr>
              <a:t>防止华北洪涝灾害，发展灌溉、航运、发电、工业城市给水</a:t>
            </a:r>
            <a:r>
              <a:rPr lang="zh-CN" sz="2270" b="1" noProof="1">
                <a:latin typeface="Calibri" panose="020F0502020204030204" charset="0"/>
                <a:ea typeface="宋体" panose="02010600030101010101" pitchFamily="2" charset="-122"/>
                <a:cs typeface="+mn-cs"/>
              </a:rPr>
              <a:t>。1963年11月，毛泽东发出“一定要根治海河”的号召。海河流域各地分别成立“根治海河”指挥部，在工程</a:t>
            </a:r>
            <a:r>
              <a:rPr lang="zh-CN" sz="2270" b="1" noProof="1">
                <a:solidFill>
                  <a:srgbClr val="FF0000"/>
                </a:solidFill>
                <a:latin typeface="Calibri" panose="020F0502020204030204" charset="0"/>
                <a:ea typeface="宋体" panose="02010600030101010101" pitchFamily="2" charset="-122"/>
                <a:cs typeface="+mn-cs"/>
              </a:rPr>
              <a:t>实施中采取了“集中力量打歼灭战”的方针</a:t>
            </a:r>
            <a:r>
              <a:rPr lang="zh-CN" sz="2270" b="1" noProof="1">
                <a:latin typeface="Calibri" panose="020F0502020204030204" charset="0"/>
                <a:ea typeface="宋体" panose="02010600030101010101" pitchFamily="2" charset="-122"/>
                <a:cs typeface="+mn-cs"/>
              </a:rPr>
              <a:t>。“根治海河”前期，</a:t>
            </a:r>
            <a:r>
              <a:rPr lang="zh-CN" sz="2270" b="1" noProof="1">
                <a:solidFill>
                  <a:srgbClr val="FF0000"/>
                </a:solidFill>
                <a:latin typeface="Calibri" panose="020F0502020204030204" charset="0"/>
                <a:ea typeface="宋体" panose="02010600030101010101" pitchFamily="2" charset="-122"/>
                <a:cs typeface="+mn-cs"/>
              </a:rPr>
              <a:t>每年用在水利建设上的劳动力达百万以上</a:t>
            </a:r>
            <a:r>
              <a:rPr lang="zh-CN" sz="2270" b="1" noProof="1">
                <a:latin typeface="Calibri" panose="020F0502020204030204" charset="0"/>
                <a:ea typeface="宋体" panose="02010600030101010101" pitchFamily="2" charset="-122"/>
                <a:cs typeface="+mn-cs"/>
              </a:rPr>
              <a:t>。骨干工程在用工与治理顺序上实现了</a:t>
            </a:r>
            <a:r>
              <a:rPr lang="zh-CN" sz="2270" b="1" noProof="1">
                <a:solidFill>
                  <a:srgbClr val="FF0000"/>
                </a:solidFill>
                <a:latin typeface="Calibri" panose="020F0502020204030204" charset="0"/>
                <a:ea typeface="宋体" panose="02010600030101010101" pitchFamily="2" charset="-122"/>
                <a:cs typeface="+mn-cs"/>
              </a:rPr>
              <a:t>各省市的团结协作</a:t>
            </a:r>
            <a:r>
              <a:rPr lang="zh-CN" sz="2270" b="1" noProof="1">
                <a:latin typeface="Calibri" panose="020F0502020204030204" charset="0"/>
                <a:ea typeface="宋体" panose="02010600030101010101" pitchFamily="2" charset="-122"/>
                <a:cs typeface="+mn-cs"/>
              </a:rPr>
              <a:t>。经不懈治理，海河流域的洪涝等自然灾害得到有效控制，“十年九荒”的历史彻底改变。</a:t>
            </a:r>
            <a:endParaRPr lang="zh-CN" sz="2270" b="1" noProof="1">
              <a:latin typeface="Calibri" panose="020F0502020204030204" charset="0"/>
              <a:ea typeface="宋体" panose="02010600030101010101" pitchFamily="2" charset="-122"/>
            </a:endParaRPr>
          </a:p>
          <a:p>
            <a:r>
              <a:rPr lang="zh-CN" sz="2270" b="1" noProof="1">
                <a:latin typeface="Calibri" panose="020F0502020204030204" charset="0"/>
                <a:ea typeface="宋体" panose="02010600030101010101" pitchFamily="2" charset="-122"/>
                <a:cs typeface="+mn-cs"/>
              </a:rPr>
              <a:t>——据《海河志》等 </a:t>
            </a:r>
            <a:endParaRPr lang="zh-CN" sz="2270" b="1" noProof="1">
              <a:latin typeface="Calibri" panose="020F0502020204030204" charset="0"/>
              <a:ea typeface="宋体" panose="02010600030101010101" pitchFamily="2" charset="-122"/>
            </a:endParaRPr>
          </a:p>
          <a:p>
            <a:r>
              <a:rPr lang="zh-CN" sz="2270" b="1" noProof="1">
                <a:latin typeface="Calibri" panose="020F0502020204030204" charset="0"/>
                <a:ea typeface="宋体" panose="02010600030101010101" pitchFamily="2" charset="-122"/>
                <a:cs typeface="+mn-cs"/>
              </a:rPr>
              <a:t>（</a:t>
            </a:r>
            <a:r>
              <a:rPr lang="en-US" altLang="zh-CN" sz="2270" b="1" noProof="1">
                <a:latin typeface="Calibri" panose="020F0502020204030204" charset="0"/>
                <a:ea typeface="宋体" panose="02010600030101010101" pitchFamily="2" charset="-122"/>
                <a:cs typeface="+mn-cs"/>
              </a:rPr>
              <a:t>2</a:t>
            </a:r>
            <a:r>
              <a:rPr lang="zh-CN" sz="2270" b="1" noProof="1">
                <a:latin typeface="Calibri" panose="020F0502020204030204" charset="0"/>
                <a:ea typeface="宋体" panose="02010600030101010101" pitchFamily="2" charset="-122"/>
                <a:cs typeface="+mn-cs"/>
              </a:rPr>
              <a:t>）根据材料并结合所学知识，分析新中国成立后治理海河的</a:t>
            </a:r>
            <a:r>
              <a:rPr lang="zh-CN" sz="2270" b="1" noProof="1">
                <a:solidFill>
                  <a:srgbClr val="FF0000"/>
                </a:solidFill>
                <a:latin typeface="Calibri" panose="020F0502020204030204" charset="0"/>
                <a:ea typeface="宋体" panose="02010600030101010101" pitchFamily="2" charset="-122"/>
                <a:cs typeface="+mn-cs"/>
              </a:rPr>
              <a:t>特点</a:t>
            </a:r>
            <a:r>
              <a:rPr lang="zh-CN" sz="2270" b="1" noProof="1">
                <a:latin typeface="Calibri" panose="020F0502020204030204" charset="0"/>
                <a:ea typeface="宋体" panose="02010600030101010101" pitchFamily="2" charset="-122"/>
                <a:cs typeface="+mn-cs"/>
              </a:rPr>
              <a:t>及其意义。（</a:t>
            </a:r>
            <a:r>
              <a:rPr lang="en-US" sz="2270" b="1" noProof="1">
                <a:latin typeface="Calibri" panose="020F0502020204030204" charset="0"/>
                <a:ea typeface="宋体" panose="02010600030101010101" pitchFamily="2" charset="-122"/>
                <a:cs typeface="Times New Roman" panose="02020603050405020304" charset="0"/>
              </a:rPr>
              <a:t>15</a:t>
            </a:r>
            <a:r>
              <a:rPr lang="zh-CN" sz="2270" b="1" noProof="1">
                <a:latin typeface="Calibri" panose="020F0502020204030204" charset="0"/>
                <a:ea typeface="宋体" panose="02010600030101010101" pitchFamily="2" charset="-122"/>
                <a:cs typeface="+mn-cs"/>
              </a:rPr>
              <a:t>分）</a:t>
            </a:r>
            <a:endParaRPr lang="zh-CN" altLang="en-US" sz="2270" b="1" noProof="1"/>
          </a:p>
        </p:txBody>
      </p:sp>
      <p:sp>
        <p:nvSpPr>
          <p:cNvPr id="3" name="文本框 2"/>
          <p:cNvSpPr txBox="1"/>
          <p:nvPr/>
        </p:nvSpPr>
        <p:spPr>
          <a:xfrm>
            <a:off x="644775" y="4515441"/>
            <a:ext cx="10903096" cy="1314450"/>
          </a:xfrm>
          <a:prstGeom prst="rect">
            <a:avLst/>
          </a:prstGeom>
          <a:noFill/>
          <a:ln w="9525">
            <a:noFill/>
          </a:ln>
        </p:spPr>
        <p:txBody>
          <a:bodyPr wrap="square">
            <a:spAutoFit/>
          </a:bodyPr>
          <a:p>
            <a:r>
              <a:rPr lang="zh-CN" sz="2645" b="1" noProof="1">
                <a:solidFill>
                  <a:srgbClr val="1A25FE"/>
                </a:solidFill>
                <a:latin typeface="Calibri" panose="020F0502020204030204" charset="0"/>
                <a:ea typeface="宋体" panose="02010600030101010101" pitchFamily="2" charset="-122"/>
                <a:cs typeface="+mn-cs"/>
              </a:rPr>
              <a:t>（</a:t>
            </a:r>
            <a:r>
              <a:rPr lang="en-US" sz="2645" b="1" noProof="1">
                <a:solidFill>
                  <a:srgbClr val="1A25FE"/>
                </a:solidFill>
                <a:latin typeface="Calibri" panose="020F0502020204030204" charset="0"/>
                <a:ea typeface="宋体" panose="02010600030101010101" pitchFamily="2" charset="-122"/>
                <a:cs typeface="Times New Roman" panose="02020603050405020304" charset="0"/>
              </a:rPr>
              <a:t>2</a:t>
            </a:r>
            <a:r>
              <a:rPr lang="zh-CN" sz="2645" b="1" noProof="1">
                <a:solidFill>
                  <a:srgbClr val="1A25FE"/>
                </a:solidFill>
                <a:latin typeface="Calibri" panose="020F0502020204030204" charset="0"/>
                <a:ea typeface="宋体" panose="02010600030101010101" pitchFamily="2" charset="-122"/>
                <a:cs typeface="+mn-cs"/>
              </a:rPr>
              <a:t>）特点：将保证人民生命财产安全放在首位；</a:t>
            </a:r>
            <a:r>
              <a:rPr lang="zh-CN" sz="2645" b="1" noProof="1">
                <a:solidFill>
                  <a:srgbClr val="FF0000"/>
                </a:solidFill>
                <a:latin typeface="Calibri" panose="020F0502020204030204" charset="0"/>
                <a:ea typeface="宋体" panose="02010600030101010101" pitchFamily="2" charset="-122"/>
                <a:cs typeface="+mn-cs"/>
              </a:rPr>
              <a:t>（目的）</a:t>
            </a:r>
            <a:r>
              <a:rPr lang="zh-CN" sz="2645" b="1" noProof="1">
                <a:solidFill>
                  <a:srgbClr val="1A25FE"/>
                </a:solidFill>
                <a:latin typeface="Calibri" panose="020F0502020204030204" charset="0"/>
                <a:ea typeface="宋体" panose="02010600030101010101" pitchFamily="2" charset="-122"/>
                <a:cs typeface="+mn-cs"/>
              </a:rPr>
              <a:t>群众广泛支持、参与；</a:t>
            </a:r>
            <a:r>
              <a:rPr lang="zh-CN" sz="2645" b="1" noProof="1">
                <a:solidFill>
                  <a:srgbClr val="FF0000"/>
                </a:solidFill>
                <a:latin typeface="Calibri" panose="020F0502020204030204" charset="0"/>
                <a:ea typeface="宋体" panose="02010600030101010101" pitchFamily="2" charset="-122"/>
                <a:cs typeface="+mn-cs"/>
              </a:rPr>
              <a:t>（方式）</a:t>
            </a:r>
            <a:r>
              <a:rPr lang="zh-CN" sz="2645" b="1" noProof="1">
                <a:solidFill>
                  <a:srgbClr val="1A25FE"/>
                </a:solidFill>
                <a:latin typeface="Calibri" panose="020F0502020204030204" charset="0"/>
                <a:ea typeface="宋体" panose="02010600030101010101" pitchFamily="2" charset="-122"/>
                <a:cs typeface="+mn-cs"/>
              </a:rPr>
              <a:t>统一领导、统筹规划，地区间的团结合作；</a:t>
            </a:r>
            <a:r>
              <a:rPr lang="zh-CN" sz="2645" b="1" noProof="1">
                <a:solidFill>
                  <a:srgbClr val="FF0000"/>
                </a:solidFill>
                <a:latin typeface="Calibri" panose="020F0502020204030204" charset="0"/>
                <a:ea typeface="宋体" panose="02010600030101010101" pitchFamily="2" charset="-122"/>
                <a:cs typeface="+mn-cs"/>
              </a:rPr>
              <a:t>（组织）</a:t>
            </a:r>
            <a:r>
              <a:rPr lang="zh-CN" sz="2645" b="1" noProof="1">
                <a:solidFill>
                  <a:srgbClr val="1A25FE"/>
                </a:solidFill>
                <a:latin typeface="Calibri" panose="020F0502020204030204" charset="0"/>
                <a:ea typeface="宋体" panose="02010600030101010101" pitchFamily="2" charset="-122"/>
                <a:cs typeface="+mn-cs"/>
              </a:rPr>
              <a:t>水利工程功能更广泛；</a:t>
            </a:r>
            <a:r>
              <a:rPr lang="zh-CN" sz="2645" b="1" noProof="1">
                <a:solidFill>
                  <a:srgbClr val="FF0000"/>
                </a:solidFill>
                <a:latin typeface="Calibri" panose="020F0502020204030204" charset="0"/>
                <a:ea typeface="宋体" panose="02010600030101010101" pitchFamily="2" charset="-122"/>
                <a:cs typeface="+mn-cs"/>
              </a:rPr>
              <a:t>（功能）</a:t>
            </a:r>
            <a:r>
              <a:rPr lang="zh-CN" sz="2645" b="1" noProof="1">
                <a:solidFill>
                  <a:srgbClr val="1A25FE"/>
                </a:solidFill>
                <a:latin typeface="Calibri" panose="020F0502020204030204" charset="0"/>
                <a:ea typeface="宋体" panose="02010600030101010101" pitchFamily="2" charset="-122"/>
                <a:cs typeface="+mn-cs"/>
              </a:rPr>
              <a:t>制定了正确的方针政策。</a:t>
            </a:r>
            <a:r>
              <a:rPr lang="zh-CN" sz="2645" b="1" noProof="1">
                <a:solidFill>
                  <a:srgbClr val="FF0000"/>
                </a:solidFill>
                <a:latin typeface="Calibri" panose="020F0502020204030204" charset="0"/>
                <a:ea typeface="宋体" panose="02010600030101010101" pitchFamily="2" charset="-122"/>
                <a:cs typeface="+mn-cs"/>
              </a:rPr>
              <a:t>（政策）</a:t>
            </a:r>
            <a:endParaRPr lang="zh-CN" altLang="en-US" sz="2645" b="1" noProof="1">
              <a:solidFill>
                <a:srgbClr val="FF0000"/>
              </a:solidFill>
              <a:latin typeface="Calibri" panose="020F0502020204030204" charset="0"/>
              <a:ea typeface="宋体" panose="02010600030101010101" pitchFamily="2" charset="-122"/>
            </a:endParaRPr>
          </a:p>
        </p:txBody>
      </p:sp>
      <p:sp>
        <p:nvSpPr>
          <p:cNvPr id="4" name="TextBox 3"/>
          <p:cNvSpPr txBox="1"/>
          <p:nvPr/>
        </p:nvSpPr>
        <p:spPr>
          <a:xfrm>
            <a:off x="1553426" y="6139738"/>
            <a:ext cx="8933180" cy="499110"/>
          </a:xfrm>
          <a:prstGeom prst="rect">
            <a:avLst/>
          </a:prstGeom>
          <a:noFill/>
          <a:ln w="9525">
            <a:noFill/>
          </a:ln>
        </p:spPr>
        <p:txBody>
          <a:bodyPr wrap="none">
            <a:spAutoFit/>
          </a:bodyPr>
          <a:p>
            <a:r>
              <a:rPr lang="zh-CN" altLang="en-US" sz="2645" b="1" dirty="0">
                <a:solidFill>
                  <a:srgbClr val="FF0000"/>
                </a:solidFill>
                <a:latin typeface="Arial" panose="020B0604020202020204" pitchFamily="34" charset="0"/>
              </a:rPr>
              <a:t>一切为了群众，一切依靠群众。从群众中来，到群众中去。</a:t>
            </a:r>
            <a:endParaRPr lang="zh-CN" altLang="en-US" sz="2645" b="1" dirty="0">
              <a:solidFill>
                <a:srgbClr val="FF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3" name="文本框 99"/>
          <p:cNvSpPr txBox="1"/>
          <p:nvPr/>
        </p:nvSpPr>
        <p:spPr>
          <a:xfrm>
            <a:off x="4062730" y="1929765"/>
            <a:ext cx="5080000" cy="522288"/>
          </a:xfrm>
          <a:prstGeom prst="rect">
            <a:avLst/>
          </a:prstGeom>
          <a:noFill/>
          <a:ln w="9525">
            <a:noFill/>
          </a:ln>
        </p:spPr>
        <p:txBody>
          <a:bodyPr anchor="t">
            <a:spAutoFit/>
          </a:bodyPr>
          <a:p>
            <a:pPr indent="306705"/>
            <a:r>
              <a:rPr lang="zh-CN" altLang="zh-CN" sz="2800" b="1" dirty="0">
                <a:latin typeface="Arial" panose="020B0604020202020204" pitchFamily="34" charset="0"/>
                <a:ea typeface="宋体" panose="02010600030101010101" pitchFamily="2" charset="-122"/>
              </a:rPr>
              <a:t>一、价值立意的时代化</a:t>
            </a:r>
            <a:endParaRPr lang="zh-CN" altLang="en-US" sz="2800" b="1" dirty="0">
              <a:latin typeface="Arial" panose="020B0604020202020204" pitchFamily="34" charset="0"/>
              <a:ea typeface="宋体" panose="02010600030101010101" pitchFamily="2" charset="-122"/>
            </a:endParaRPr>
          </a:p>
        </p:txBody>
      </p:sp>
      <p:sp>
        <p:nvSpPr>
          <p:cNvPr id="64514" name="文本框 1"/>
          <p:cNvSpPr txBox="1"/>
          <p:nvPr/>
        </p:nvSpPr>
        <p:spPr>
          <a:xfrm>
            <a:off x="4046855" y="2458403"/>
            <a:ext cx="5080000" cy="522287"/>
          </a:xfrm>
          <a:prstGeom prst="rect">
            <a:avLst/>
          </a:prstGeom>
          <a:noFill/>
          <a:ln w="9525">
            <a:noFill/>
          </a:ln>
        </p:spPr>
        <p:txBody>
          <a:bodyPr anchor="t">
            <a:spAutoFit/>
          </a:bodyPr>
          <a:p>
            <a:pPr indent="306705"/>
            <a:r>
              <a:rPr lang="zh-CN" altLang="zh-CN" sz="2800" b="1" dirty="0">
                <a:latin typeface="Arial" panose="020B0604020202020204" pitchFamily="34" charset="0"/>
                <a:ea typeface="宋体" panose="02010600030101010101" pitchFamily="2" charset="-122"/>
              </a:rPr>
              <a:t>二、命题资源的学术化</a:t>
            </a:r>
            <a:endParaRPr lang="zh-CN" altLang="en-US" sz="2800" b="1" dirty="0">
              <a:latin typeface="Arial" panose="020B0604020202020204" pitchFamily="34" charset="0"/>
              <a:ea typeface="宋体" panose="02010600030101010101" pitchFamily="2" charset="-122"/>
            </a:endParaRPr>
          </a:p>
        </p:txBody>
      </p:sp>
      <p:sp>
        <p:nvSpPr>
          <p:cNvPr id="64515" name="文本框 2"/>
          <p:cNvSpPr txBox="1"/>
          <p:nvPr/>
        </p:nvSpPr>
        <p:spPr>
          <a:xfrm>
            <a:off x="4015105" y="3017203"/>
            <a:ext cx="5080000" cy="522287"/>
          </a:xfrm>
          <a:prstGeom prst="rect">
            <a:avLst/>
          </a:prstGeom>
          <a:noFill/>
          <a:ln w="9525">
            <a:noFill/>
          </a:ln>
        </p:spPr>
        <p:txBody>
          <a:bodyPr anchor="t">
            <a:spAutoFit/>
          </a:bodyPr>
          <a:p>
            <a:pPr indent="306705"/>
            <a:r>
              <a:rPr lang="zh-CN" altLang="zh-CN" sz="2800" b="1" dirty="0">
                <a:latin typeface="Arial" panose="020B0604020202020204" pitchFamily="34" charset="0"/>
                <a:ea typeface="宋体" panose="02010600030101010101" pitchFamily="2" charset="-122"/>
              </a:rPr>
              <a:t>三、命题线索的主题化</a:t>
            </a:r>
            <a:endParaRPr lang="zh-CN" altLang="en-US" sz="2800" b="1" dirty="0">
              <a:latin typeface="Arial" panose="020B0604020202020204" pitchFamily="34" charset="0"/>
              <a:ea typeface="宋体" panose="02010600030101010101" pitchFamily="2" charset="-122"/>
            </a:endParaRPr>
          </a:p>
        </p:txBody>
      </p:sp>
      <p:sp>
        <p:nvSpPr>
          <p:cNvPr id="64516" name="文本框 3"/>
          <p:cNvSpPr txBox="1"/>
          <p:nvPr/>
        </p:nvSpPr>
        <p:spPr>
          <a:xfrm>
            <a:off x="4030980" y="3563303"/>
            <a:ext cx="5080000" cy="522287"/>
          </a:xfrm>
          <a:prstGeom prst="rect">
            <a:avLst/>
          </a:prstGeom>
          <a:noFill/>
          <a:ln w="9525">
            <a:noFill/>
          </a:ln>
        </p:spPr>
        <p:txBody>
          <a:bodyPr anchor="t">
            <a:spAutoFit/>
          </a:bodyPr>
          <a:p>
            <a:pPr indent="306705"/>
            <a:r>
              <a:rPr lang="zh-CN" altLang="zh-CN" sz="2800" b="1" dirty="0">
                <a:latin typeface="Arial" panose="020B0604020202020204" pitchFamily="34" charset="0"/>
                <a:ea typeface="宋体" panose="02010600030101010101" pitchFamily="2" charset="-122"/>
              </a:rPr>
              <a:t>四、命题载体的情境化</a:t>
            </a:r>
            <a:endParaRPr lang="zh-CN" altLang="en-US" sz="2800" b="1" dirty="0">
              <a:latin typeface="Arial" panose="020B0604020202020204" pitchFamily="34" charset="0"/>
              <a:ea typeface="宋体" panose="02010600030101010101" pitchFamily="2" charset="-122"/>
            </a:endParaRPr>
          </a:p>
        </p:txBody>
      </p:sp>
      <p:sp>
        <p:nvSpPr>
          <p:cNvPr id="64517" name="文本框 4"/>
          <p:cNvSpPr txBox="1"/>
          <p:nvPr/>
        </p:nvSpPr>
        <p:spPr>
          <a:xfrm>
            <a:off x="4043680" y="4106228"/>
            <a:ext cx="5080000" cy="522287"/>
          </a:xfrm>
          <a:prstGeom prst="rect">
            <a:avLst/>
          </a:prstGeom>
          <a:noFill/>
          <a:ln w="9525">
            <a:noFill/>
          </a:ln>
        </p:spPr>
        <p:txBody>
          <a:bodyPr anchor="t">
            <a:spAutoFit/>
          </a:bodyPr>
          <a:p>
            <a:pPr indent="306705"/>
            <a:r>
              <a:rPr lang="zh-CN" altLang="zh-CN" sz="2800" b="1" dirty="0">
                <a:latin typeface="Arial" panose="020B0604020202020204" pitchFamily="34" charset="0"/>
                <a:ea typeface="宋体" panose="02010600030101010101" pitchFamily="2" charset="-122"/>
              </a:rPr>
              <a:t>五、能力覆盖的综合化</a:t>
            </a:r>
            <a:endParaRPr lang="zh-CN" altLang="en-US" sz="2800" b="1" dirty="0">
              <a:latin typeface="Arial" panose="020B0604020202020204" pitchFamily="34" charset="0"/>
              <a:ea typeface="宋体" panose="02010600030101010101" pitchFamily="2" charset="-122"/>
            </a:endParaRPr>
          </a:p>
        </p:txBody>
      </p:sp>
      <p:sp>
        <p:nvSpPr>
          <p:cNvPr id="64518" name="文本框 5"/>
          <p:cNvSpPr txBox="1"/>
          <p:nvPr/>
        </p:nvSpPr>
        <p:spPr>
          <a:xfrm>
            <a:off x="4043680" y="4650740"/>
            <a:ext cx="5080000" cy="522288"/>
          </a:xfrm>
          <a:prstGeom prst="rect">
            <a:avLst/>
          </a:prstGeom>
          <a:noFill/>
          <a:ln w="9525">
            <a:noFill/>
          </a:ln>
        </p:spPr>
        <p:txBody>
          <a:bodyPr anchor="t">
            <a:spAutoFit/>
          </a:bodyPr>
          <a:p>
            <a:pPr indent="306705"/>
            <a:r>
              <a:rPr lang="zh-CN" altLang="zh-CN" sz="2800" b="1" dirty="0">
                <a:latin typeface="Arial" panose="020B0604020202020204" pitchFamily="34" charset="0"/>
                <a:ea typeface="宋体" panose="02010600030101010101" pitchFamily="2" charset="-122"/>
              </a:rPr>
              <a:t>六、语言表述的规范化</a:t>
            </a:r>
            <a:endParaRPr lang="zh-CN" altLang="en-US" sz="2800" b="1" dirty="0">
              <a:latin typeface="Arial" panose="020B0604020202020204" pitchFamily="34" charset="0"/>
              <a:ea typeface="宋体" panose="02010600030101010101" pitchFamily="2" charset="-122"/>
            </a:endParaRPr>
          </a:p>
        </p:txBody>
      </p:sp>
      <p:sp>
        <p:nvSpPr>
          <p:cNvPr id="64519" name="文本框 6"/>
          <p:cNvSpPr txBox="1"/>
          <p:nvPr/>
        </p:nvSpPr>
        <p:spPr>
          <a:xfrm>
            <a:off x="3999230" y="5179378"/>
            <a:ext cx="5080000" cy="522287"/>
          </a:xfrm>
          <a:prstGeom prst="rect">
            <a:avLst/>
          </a:prstGeom>
          <a:noFill/>
          <a:ln w="9525">
            <a:noFill/>
          </a:ln>
        </p:spPr>
        <p:txBody>
          <a:bodyPr anchor="t">
            <a:spAutoFit/>
          </a:bodyPr>
          <a:p>
            <a:pPr indent="306705"/>
            <a:r>
              <a:rPr lang="zh-CN" altLang="zh-CN" sz="2800" b="1" dirty="0">
                <a:latin typeface="Arial" panose="020B0604020202020204" pitchFamily="34" charset="0"/>
                <a:ea typeface="宋体" panose="02010600030101010101" pitchFamily="2" charset="-122"/>
              </a:rPr>
              <a:t>七、命题形式的美观化</a:t>
            </a:r>
            <a:endParaRPr lang="zh-CN" altLang="en-US" sz="2800" b="1" dirty="0">
              <a:latin typeface="Arial" panose="020B0604020202020204" pitchFamily="34" charset="0"/>
              <a:ea typeface="宋体" panose="02010600030101010101" pitchFamily="2" charset="-122"/>
            </a:endParaRPr>
          </a:p>
        </p:txBody>
      </p:sp>
      <p:sp>
        <p:nvSpPr>
          <p:cNvPr id="64520" name="文本框 7"/>
          <p:cNvSpPr txBox="1"/>
          <p:nvPr/>
        </p:nvSpPr>
        <p:spPr>
          <a:xfrm>
            <a:off x="3718243" y="760730"/>
            <a:ext cx="5080000" cy="584200"/>
          </a:xfrm>
          <a:prstGeom prst="rect">
            <a:avLst/>
          </a:prstGeom>
          <a:noFill/>
          <a:ln w="9525">
            <a:noFill/>
          </a:ln>
        </p:spPr>
        <p:txBody>
          <a:bodyPr anchor="t">
            <a:spAutoFit/>
          </a:bodyPr>
          <a:p>
            <a:pPr algn="ctr"/>
            <a:r>
              <a:rPr lang="zh-CN" altLang="zh-CN" sz="3200" b="1" dirty="0">
                <a:solidFill>
                  <a:srgbClr val="1D41D5"/>
                </a:solidFill>
                <a:latin typeface="微软雅黑" panose="020B0503020204020204" pitchFamily="34" charset="-122"/>
                <a:ea typeface="微软雅黑" panose="020B0503020204020204" pitchFamily="34" charset="-122"/>
              </a:rPr>
              <a:t>原创命题的原则和策略</a:t>
            </a:r>
            <a:endParaRPr lang="zh-CN" altLang="zh-CN" sz="3200" b="1" dirty="0">
              <a:solidFill>
                <a:srgbClr val="1D41D5"/>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9633" name="图片 1"/>
          <p:cNvPicPr>
            <a:picLocks noChangeAspect="1"/>
          </p:cNvPicPr>
          <p:nvPr/>
        </p:nvPicPr>
        <p:blipFill>
          <a:blip r:embed="rId1"/>
          <a:stretch>
            <a:fillRect/>
          </a:stretch>
        </p:blipFill>
        <p:spPr>
          <a:xfrm>
            <a:off x="1202055" y="1127125"/>
            <a:ext cx="9407525" cy="4905375"/>
          </a:xfrm>
          <a:prstGeom prst="rect">
            <a:avLst/>
          </a:prstGeom>
          <a:noFill/>
          <a:ln w="9525">
            <a:noFill/>
          </a:ln>
        </p:spPr>
      </p:pic>
      <p:sp>
        <p:nvSpPr>
          <p:cNvPr id="12290" name="标题 1" descr="Large confetti"/>
          <p:cNvSpPr>
            <a:spLocks noGrp="1"/>
          </p:cNvSpPr>
          <p:nvPr/>
        </p:nvSpPr>
        <p:spPr>
          <a:xfrm>
            <a:off x="1977708" y="273368"/>
            <a:ext cx="8235950" cy="762000"/>
          </a:xfrm>
          <a:prstGeom prst="rect">
            <a:avLst/>
          </a:prstGeom>
          <a:noFill/>
          <a:ln w="9525">
            <a:noFill/>
          </a:ln>
        </p:spPr>
        <p:txBody>
          <a:bodyPr lIns="91440" tIns="45720" rIns="91440" bIns="45720" anchor="ctr"/>
          <a:p>
            <a:pPr algn="ctr"/>
            <a:r>
              <a:rPr lang="zh-CN" altLang="en-US" sz="3600" b="1" dirty="0">
                <a:solidFill>
                  <a:srgbClr val="1A25FE"/>
                </a:solidFill>
                <a:latin typeface="微软雅黑" panose="020B0503020204020204" pitchFamily="34" charset="-122"/>
                <a:ea typeface="微软雅黑" panose="020B0503020204020204" pitchFamily="34" charset="-122"/>
              </a:rPr>
              <a:t>原创命题的路径和流程</a:t>
            </a:r>
            <a:endParaRPr lang="zh-CN" altLang="en-US" sz="3600" b="1" dirty="0">
              <a:solidFill>
                <a:srgbClr val="1A25FE"/>
              </a:solidFill>
              <a:latin typeface="微软雅黑" panose="020B0503020204020204" pitchFamily="34" charset="-122"/>
              <a:ea typeface="微软雅黑" panose="020B0503020204020204" pitchFamily="34" charset="-122"/>
            </a:endParaRPr>
          </a:p>
        </p:txBody>
      </p:sp>
      <p:sp>
        <p:nvSpPr>
          <p:cNvPr id="29699" name="文本框 2"/>
          <p:cNvSpPr txBox="1"/>
          <p:nvPr/>
        </p:nvSpPr>
        <p:spPr>
          <a:xfrm>
            <a:off x="2214563" y="6113780"/>
            <a:ext cx="7251700" cy="521970"/>
          </a:xfrm>
          <a:prstGeom prst="rect">
            <a:avLst/>
          </a:prstGeom>
          <a:noFill/>
          <a:ln w="9525">
            <a:noFill/>
          </a:ln>
        </p:spPr>
        <p:txBody>
          <a:bodyPr wrap="square" anchor="t">
            <a:spAutoFit/>
          </a:bodyPr>
          <a:p>
            <a:r>
              <a:rPr lang="zh-CN" altLang="en-US" sz="2800" b="1">
                <a:solidFill>
                  <a:srgbClr val="FF0000"/>
                </a:solidFill>
                <a:latin typeface="微软雅黑" panose="020B0503020204020204" pitchFamily="34" charset="-122"/>
                <a:ea typeface="微软雅黑" panose="020B0503020204020204" pitchFamily="34" charset="-122"/>
              </a:rPr>
              <a:t>要理论化、规范化、科学化，不要经验主义</a:t>
            </a:r>
            <a:endParaRPr lang="zh-CN" altLang="en-US" sz="2800" b="1">
              <a:solidFill>
                <a:srgbClr val="FF0000"/>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linds(horizontal)">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9633"/>
                                        </p:tgtEl>
                                        <p:attrNameLst>
                                          <p:attrName>style.visibility</p:attrName>
                                        </p:attrNameLst>
                                      </p:cBhvr>
                                      <p:to>
                                        <p:strVal val="visible"/>
                                      </p:to>
                                    </p:set>
                                    <p:animEffect transition="in" filter="blinds(horizontal)">
                                      <p:cBhvr>
                                        <p:cTn id="12" dur="500"/>
                                        <p:tgtEl>
                                          <p:spTgt spid="69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0" grpId="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9635" name="图片 1"/>
          <p:cNvPicPr>
            <a:picLocks noChangeAspect="1"/>
          </p:cNvPicPr>
          <p:nvPr/>
        </p:nvPicPr>
        <p:blipFill>
          <a:blip r:embed="rId1"/>
          <a:stretch>
            <a:fillRect/>
          </a:stretch>
        </p:blipFill>
        <p:spPr>
          <a:xfrm>
            <a:off x="3754120" y="1339533"/>
            <a:ext cx="5181600" cy="3421062"/>
          </a:xfrm>
          <a:prstGeom prst="rect">
            <a:avLst/>
          </a:prstGeom>
          <a:noFill/>
          <a:ln w="9525">
            <a:noFill/>
          </a:ln>
        </p:spPr>
      </p:pic>
      <p:sp>
        <p:nvSpPr>
          <p:cNvPr id="69636" name="文本框 2"/>
          <p:cNvSpPr txBox="1"/>
          <p:nvPr/>
        </p:nvSpPr>
        <p:spPr>
          <a:xfrm>
            <a:off x="2897823" y="5280025"/>
            <a:ext cx="8006080" cy="521970"/>
          </a:xfrm>
          <a:prstGeom prst="rect">
            <a:avLst/>
          </a:prstGeom>
          <a:noFill/>
          <a:ln w="9525">
            <a:noFill/>
          </a:ln>
        </p:spPr>
        <p:txBody>
          <a:bodyPr wrap="none" anchor="t">
            <a:spAutoFit/>
          </a:bodyPr>
          <a:p>
            <a:pPr algn="ctr"/>
            <a:r>
              <a:rPr lang="zh-CN" altLang="en-US" sz="2800" b="1">
                <a:solidFill>
                  <a:srgbClr val="FF0000"/>
                </a:solidFill>
                <a:latin typeface="Arial" panose="020B0604020202020204" pitchFamily="34" charset="0"/>
                <a:ea typeface="微软雅黑" panose="020B0503020204020204" pitchFamily="34" charset="-122"/>
              </a:rPr>
              <a:t>想，都是问题，做，才有出路。</a:t>
            </a:r>
            <a:r>
              <a:rPr lang="zh-CN" altLang="en-US" sz="2800" b="1">
                <a:solidFill>
                  <a:srgbClr val="FF0000"/>
                </a:solidFill>
                <a:latin typeface="Arial" panose="020B0604020202020204" pitchFamily="34" charset="0"/>
                <a:ea typeface="微软雅黑" panose="020B0503020204020204" pitchFamily="34" charset="-122"/>
                <a:sym typeface="+mn-ea"/>
              </a:rPr>
              <a:t>做难事必有所得。</a:t>
            </a:r>
            <a:endParaRPr lang="en-US" altLang="zh-CN" sz="2800" b="1">
              <a:solidFill>
                <a:srgbClr val="FF0000"/>
              </a:solidFill>
              <a:latin typeface="Arial" panose="020B0604020202020204" pitchFamily="34" charset="0"/>
              <a:ea typeface="微软雅黑" panose="020B0503020204020204" pitchFamily="34" charset="-122"/>
            </a:endParaRPr>
          </a:p>
        </p:txBody>
      </p:sp>
      <p:sp>
        <p:nvSpPr>
          <p:cNvPr id="5" name="文本框 4"/>
          <p:cNvSpPr txBox="1"/>
          <p:nvPr/>
        </p:nvSpPr>
        <p:spPr>
          <a:xfrm>
            <a:off x="4216400" y="236855"/>
            <a:ext cx="3840480" cy="583565"/>
          </a:xfrm>
          <a:prstGeom prst="rect">
            <a:avLst/>
          </a:prstGeom>
          <a:noFill/>
        </p:spPr>
        <p:txBody>
          <a:bodyPr wrap="none" rtlCol="0">
            <a:spAutoFit/>
          </a:bodyPr>
          <a:p>
            <a:r>
              <a:rPr lang="zh-CN" altLang="en-US" sz="3200" b="1">
                <a:solidFill>
                  <a:srgbClr val="1D41D5"/>
                </a:solidFill>
              </a:rPr>
              <a:t>四、原创命题</a:t>
            </a:r>
            <a:r>
              <a:rPr lang="en-US" altLang="zh-CN" sz="3200" b="1">
                <a:solidFill>
                  <a:srgbClr val="1D41D5"/>
                </a:solidFill>
              </a:rPr>
              <a:t>——</a:t>
            </a:r>
            <a:r>
              <a:rPr lang="zh-CN" altLang="en-US" sz="3200" b="1">
                <a:solidFill>
                  <a:srgbClr val="1D41D5"/>
                </a:solidFill>
              </a:rPr>
              <a:t>考  </a:t>
            </a:r>
            <a:endParaRPr lang="zh-CN" altLang="en-US" sz="3200" b="1">
              <a:solidFill>
                <a:srgbClr val="1D41D5"/>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083310" y="106045"/>
            <a:ext cx="10363200" cy="664591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95273" y="1675520"/>
            <a:ext cx="10858576" cy="3538220"/>
          </a:xfrm>
          <a:prstGeom prst="rect">
            <a:avLst/>
          </a:prstGeom>
        </p:spPr>
        <p:txBody>
          <a:bodyPr wrap="square">
            <a:spAutoFit/>
          </a:bodyPr>
          <a:lstStyle/>
          <a:p>
            <a:r>
              <a:rPr lang="zh-CN" altLang="zh-CN" sz="2800" b="1" dirty="0" smtClean="0"/>
              <a:t>（</a:t>
            </a:r>
            <a:r>
              <a:rPr lang="en-US" altLang="zh-CN" sz="2800" b="1" dirty="0" smtClean="0">
                <a:solidFill>
                  <a:srgbClr val="FF0000"/>
                </a:solidFill>
              </a:rPr>
              <a:t>2018</a:t>
            </a:r>
            <a:r>
              <a:rPr lang="zh-CN" altLang="zh-CN" sz="2800" b="1" dirty="0" smtClean="0">
                <a:solidFill>
                  <a:srgbClr val="FF0000"/>
                </a:solidFill>
              </a:rPr>
              <a:t>·新课标全国Ⅰ卷高考·</a:t>
            </a:r>
            <a:r>
              <a:rPr lang="en-US" altLang="zh-CN" sz="2800" b="1" dirty="0" smtClean="0">
                <a:solidFill>
                  <a:srgbClr val="FF0000"/>
                </a:solidFill>
              </a:rPr>
              <a:t>29</a:t>
            </a:r>
            <a:r>
              <a:rPr lang="zh-CN" altLang="zh-CN" sz="2800" b="1" dirty="0" smtClean="0"/>
              <a:t>）五四运动后，出现了社会主义是否合适中国国情的争论，有人反对走俄国式的道路，认为救中国只有一条路，就是“增加富力”，发展实业；还有人主张“采用劳农主义的直接行动，达到社会革命的目的”。这场争论</a:t>
            </a:r>
            <a:r>
              <a:rPr lang="en-US" altLang="zh-CN" sz="2800" b="1" dirty="0" smtClean="0"/>
              <a:t>(</a:t>
            </a:r>
            <a:r>
              <a:rPr lang="zh-CN" altLang="zh-CN" sz="2800" b="1" dirty="0" smtClean="0"/>
              <a:t>　　</a:t>
            </a:r>
            <a:r>
              <a:rPr lang="en-US" altLang="zh-CN" sz="2800" b="1" dirty="0" smtClean="0"/>
              <a:t>)</a:t>
            </a:r>
            <a:endParaRPr lang="zh-CN" altLang="zh-CN" sz="2800" b="1" dirty="0" smtClean="0"/>
          </a:p>
          <a:p>
            <a:r>
              <a:rPr lang="en-US" altLang="zh-CN" sz="2800" b="1" dirty="0" smtClean="0"/>
              <a:t>A</a:t>
            </a:r>
            <a:r>
              <a:rPr lang="zh-CN" altLang="zh-CN" sz="2800" b="1" dirty="0" smtClean="0"/>
              <a:t>．确定了新民主主义革命的道路</a:t>
            </a:r>
            <a:endParaRPr lang="zh-CN" altLang="zh-CN" sz="2800" b="1" dirty="0" smtClean="0"/>
          </a:p>
          <a:p>
            <a:r>
              <a:rPr lang="en-US" altLang="zh-CN" sz="2800" b="1" dirty="0" smtClean="0"/>
              <a:t>B</a:t>
            </a:r>
            <a:r>
              <a:rPr lang="zh-CN" altLang="zh-CN" sz="2800" b="1" dirty="0" smtClean="0"/>
              <a:t>．使思想界认清了欧美的社会制度</a:t>
            </a:r>
            <a:endParaRPr lang="zh-CN" altLang="zh-CN" sz="2800" b="1" dirty="0" smtClean="0"/>
          </a:p>
          <a:p>
            <a:r>
              <a:rPr lang="en-US" altLang="zh-CN" sz="2800" b="1" dirty="0" smtClean="0">
                <a:solidFill>
                  <a:srgbClr val="FF0000"/>
                </a:solidFill>
              </a:rPr>
              <a:t>C</a:t>
            </a:r>
            <a:r>
              <a:rPr lang="zh-CN" altLang="zh-CN" sz="2800" b="1" dirty="0" smtClean="0">
                <a:solidFill>
                  <a:srgbClr val="FF0000"/>
                </a:solidFill>
              </a:rPr>
              <a:t>．在思想上为中国共产党的成立准备了条件</a:t>
            </a:r>
            <a:endParaRPr lang="zh-CN" altLang="zh-CN" sz="2800" b="1" dirty="0" smtClean="0">
              <a:solidFill>
                <a:srgbClr val="FF0000"/>
              </a:solidFill>
            </a:endParaRPr>
          </a:p>
          <a:p>
            <a:r>
              <a:rPr lang="en-US" altLang="zh-CN" sz="2800" b="1" dirty="0" smtClean="0"/>
              <a:t>D</a:t>
            </a:r>
            <a:r>
              <a:rPr lang="zh-CN" altLang="zh-CN" sz="2800" b="1" dirty="0" smtClean="0"/>
              <a:t>．消除了知识分子在救亡图存方式上的分歧</a:t>
            </a:r>
            <a:endParaRPr lang="zh-CN" altLang="zh-CN" sz="2800" b="1"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76530" y="134620"/>
            <a:ext cx="4813300" cy="4813300"/>
          </a:xfrm>
          <a:prstGeom prst="rect">
            <a:avLst/>
          </a:prstGeom>
        </p:spPr>
      </p:pic>
      <p:pic>
        <p:nvPicPr>
          <p:cNvPr id="4" name="图片 3" descr="IMG_1965(20221002-200709)"/>
          <p:cNvPicPr>
            <a:picLocks noChangeAspect="1"/>
          </p:cNvPicPr>
          <p:nvPr>
            <p:custDataLst>
              <p:tags r:id="rId3"/>
            </p:custDataLst>
          </p:nvPr>
        </p:nvPicPr>
        <p:blipFill>
          <a:blip r:embed="rId4"/>
          <a:stretch>
            <a:fillRect/>
          </a:stretch>
        </p:blipFill>
        <p:spPr>
          <a:xfrm>
            <a:off x="7289165" y="134620"/>
            <a:ext cx="3661410" cy="5689600"/>
          </a:xfrm>
          <a:prstGeom prst="rect">
            <a:avLst/>
          </a:prstGeom>
        </p:spPr>
      </p:pic>
      <p:sp>
        <p:nvSpPr>
          <p:cNvPr id="5" name="文本框 4"/>
          <p:cNvSpPr txBox="1"/>
          <p:nvPr/>
        </p:nvSpPr>
        <p:spPr>
          <a:xfrm>
            <a:off x="7811135" y="6076950"/>
            <a:ext cx="3027680" cy="521970"/>
          </a:xfrm>
          <a:prstGeom prst="rect">
            <a:avLst/>
          </a:prstGeom>
          <a:noFill/>
        </p:spPr>
        <p:txBody>
          <a:bodyPr wrap="none" rtlCol="0">
            <a:spAutoFit/>
          </a:bodyPr>
          <a:p>
            <a:r>
              <a:rPr lang="zh-CN" altLang="en-US" sz="2800" b="1">
                <a:solidFill>
                  <a:srgbClr val="FF0000"/>
                </a:solidFill>
              </a:rPr>
              <a:t>可以扫直接码选购</a:t>
            </a:r>
            <a:endParaRPr lang="zh-CN" altLang="en-US" sz="2800" b="1">
              <a:solidFill>
                <a:srgbClr val="FF0000"/>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1857" name="标题 5"/>
          <p:cNvSpPr>
            <a:spLocks noGrp="1"/>
          </p:cNvSpPr>
          <p:nvPr>
            <p:ph type="ctrTitle"/>
          </p:nvPr>
        </p:nvSpPr>
        <p:spPr>
          <a:xfrm>
            <a:off x="2381250" y="2533650"/>
            <a:ext cx="7429500" cy="946150"/>
          </a:xfrm>
        </p:spPr>
        <p:txBody>
          <a:bodyPr vert="horz" wrap="square" lIns="90170" tIns="46990" rIns="90170" bIns="46990" anchor="b"/>
          <a:p>
            <a:pPr marL="0" marR="0" indent="0" algn="dist" defTabSz="914400" rtl="0" eaLnBrk="0" fontAlgn="base" latinLnBrk="0" hangingPunct="0">
              <a:lnSpc>
                <a:spcPct val="100000"/>
              </a:lnSpc>
              <a:spcBef>
                <a:spcPct val="0"/>
              </a:spcBef>
              <a:spcAft>
                <a:spcPct val="0"/>
              </a:spcAft>
              <a:buClrTx/>
              <a:buSzTx/>
              <a:buFontTx/>
              <a:buNone/>
            </a:pPr>
            <a:r>
              <a:rPr kumimoji="0" lang="zh-CN" altLang="en-US" sz="5400" b="1" i="0" u="none" strike="noStrike" kern="1200" cap="none" spc="300" normalizeH="0" baseline="0" noProof="1" dirty="0">
                <a:solidFill>
                  <a:srgbClr val="262626"/>
                </a:solidFill>
                <a:latin typeface="Arial" panose="020B0604020202020204" pitchFamily="34" charset="0"/>
                <a:ea typeface="微软雅黑" panose="020B0503020204020204" pitchFamily="34" charset="-122"/>
                <a:cs typeface="+mj-cs"/>
              </a:rPr>
              <a:t>感谢倾听，共学共勉</a:t>
            </a:r>
            <a:endParaRPr kumimoji="0" lang="zh-CN" altLang="en-US" sz="5400" b="1" i="0" u="none" strike="noStrike" kern="1200" cap="none" spc="300" normalizeH="0" baseline="0" noProof="1" dirty="0">
              <a:solidFill>
                <a:srgbClr val="262626"/>
              </a:solidFill>
              <a:latin typeface="Arial" panose="020B0604020202020204" pitchFamily="34" charset="0"/>
              <a:ea typeface="微软雅黑" panose="020B0503020204020204" pitchFamily="34" charset="-122"/>
              <a:cs typeface="+mj-cs"/>
            </a:endParaRPr>
          </a:p>
        </p:txBody>
      </p:sp>
      <p:sp>
        <p:nvSpPr>
          <p:cNvPr id="121858" name="副标题 8"/>
          <p:cNvSpPr>
            <a:spLocks noGrp="1"/>
          </p:cNvSpPr>
          <p:nvPr>
            <p:ph type="subTitle" idx="1"/>
          </p:nvPr>
        </p:nvSpPr>
        <p:spPr>
          <a:xfrm>
            <a:off x="2381250" y="3494088"/>
            <a:ext cx="7429500" cy="277813"/>
          </a:xfrm>
        </p:spPr>
        <p:txBody>
          <a:bodyPr vert="horz" wrap="square" lIns="90000" tIns="46800" rIns="90000" bIns="46800" anchor="t">
            <a:normAutofit/>
          </a:bodyPr>
          <a:p>
            <a:pPr marL="0" marR="0" indent="0" algn="dist" defTabSz="914400" rtl="0" eaLnBrk="0" fontAlgn="base" latinLnBrk="0" hangingPunct="0">
              <a:lnSpc>
                <a:spcPct val="100000"/>
              </a:lnSpc>
              <a:spcBef>
                <a:spcPct val="0"/>
              </a:spcBef>
              <a:spcAft>
                <a:spcPts val="1000"/>
              </a:spcAft>
              <a:buClrTx/>
              <a:buSzTx/>
              <a:buFont typeface="Arial" panose="020B0604020202020204" pitchFamily="34" charset="0"/>
              <a:buNone/>
            </a:pPr>
            <a:r>
              <a:rPr kumimoji="0" lang="en-US" altLang="zh-CN" sz="1200" b="0" i="0" u="none" strike="noStrike" kern="1200" cap="none" spc="150" normalizeH="0" baseline="0" noProof="1" dirty="0">
                <a:solidFill>
                  <a:srgbClr val="7F7F7F"/>
                </a:solidFill>
                <a:latin typeface="Arial" panose="020B0604020202020204" pitchFamily="34" charset="0"/>
                <a:ea typeface="微软雅黑" panose="020B0503020204020204" pitchFamily="34" charset="-122"/>
                <a:cs typeface="+mn-cs"/>
              </a:rPr>
              <a:t>THANK YOU FOR YOUR CAREFUL GUIDANCE</a:t>
            </a:r>
            <a:endParaRPr kumimoji="0" lang="zh-CN" altLang="en-US" sz="1200" b="0" i="0" u="none" strike="noStrike" kern="1200" cap="none" spc="150" normalizeH="0" baseline="0" noProof="1" dirty="0">
              <a:solidFill>
                <a:srgbClr val="7F7F7F"/>
              </a:solidFill>
              <a:latin typeface="Arial" panose="020B0604020202020204" pitchFamily="34" charset="0"/>
              <a:ea typeface="微软雅黑" panose="020B0503020204020204" pitchFamily="34" charset="-122"/>
              <a:cs typeface="+mn-cs"/>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TEMPLATE_CATEGORY" val="custom"/>
  <p:tag name="KSO_WM_TEMPLATE_INDEX" val="20205081"/>
</p:tagLst>
</file>

<file path=ppt/tags/tag101.xml><?xml version="1.0" encoding="utf-8"?>
<p:tagLst xmlns:p="http://schemas.openxmlformats.org/presentationml/2006/main">
  <p:tag name="KSO_WM_BEAUTIFY_FLAG" val="#wm#"/>
  <p:tag name="KSO_WM_TEMPLATE_CATEGORY" val="custom"/>
  <p:tag name="KSO_WM_TEMPLATE_INDEX" val="20205081"/>
</p:tagLst>
</file>

<file path=ppt/tags/tag102.xml><?xml version="1.0" encoding="utf-8"?>
<p:tagLst xmlns:p="http://schemas.openxmlformats.org/presentationml/2006/main">
  <p:tag name="KSO_WM_BEAUTIFY_FLAG" val="#wm#"/>
  <p:tag name="KSO_WM_TEMPLATE_CATEGORY" val="custom"/>
  <p:tag name="KSO_WM_TEMPLATE_INDEX" val="20205081"/>
</p:tagLst>
</file>

<file path=ppt/tags/tag10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0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05.xml><?xml version="1.0" encoding="utf-8"?>
<p:tagLst xmlns:p="http://schemas.openxmlformats.org/presentationml/2006/main">
  <p:tag name="KSO_WM_BEAUTIFY_FLAG" val="#wm#"/>
  <p:tag name="KSO_WM_TEMPLATE_CATEGORY" val="custom"/>
  <p:tag name="KSO_WM_TEMPLATE_INDEX" val="20205081"/>
</p:tagLst>
</file>

<file path=ppt/tags/tag106.xml><?xml version="1.0" encoding="utf-8"?>
<p:tagLst xmlns:p="http://schemas.openxmlformats.org/presentationml/2006/main">
  <p:tag name="KSO_WM_MEDIACOVER_FLAG" val="1"/>
  <p:tag name="KSO_WM_UNIT_MEDIACOVER_BTN_STATE" val="1"/>
  <p:tag name="KSO_WM_UNIT_MEDIACOVER_BTNRECT" val="2692*5032*734*734"/>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07.xml><?xml version="1.0" encoding="utf-8"?>
<p:tagLst xmlns:p="http://schemas.openxmlformats.org/presentationml/2006/main">
  <p:tag name="KSO_WM_BEAUTIFY_FLAG" val="#wm#"/>
  <p:tag name="KSO_WM_TEMPLATE_CATEGORY" val="custom"/>
  <p:tag name="KSO_WM_TEMPLATE_INDEX" val="20205081"/>
</p:tagLst>
</file>

<file path=ppt/tags/tag108.xml><?xml version="1.0" encoding="utf-8"?>
<p:tagLst xmlns:p="http://schemas.openxmlformats.org/presentationml/2006/main">
  <p:tag name="KSO_WM_UNIT_PLACING_PICTURE_USER_VIEWPORT" val="{&quot;height&quot;:4306.2787401574806,&quot;width&quot;:10912.576377952755}"/>
</p:tagLst>
</file>

<file path=ppt/tags/tag109.xml><?xml version="1.0" encoding="utf-8"?>
<p:tagLst xmlns:p="http://schemas.openxmlformats.org/presentationml/2006/main">
  <p:tag name="KSO_WM_UNIT_PLACING_PICTURE_USER_VIEWPORT" val="{&quot;height&quot;:4068,&quot;width&quot;:7680}"/>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SPECIAL_SOURCE" val="bdnull"/>
</p:tagLst>
</file>

<file path=ppt/tags/tag111.xml><?xml version="1.0" encoding="utf-8"?>
<p:tagLst xmlns:p="http://schemas.openxmlformats.org/presentationml/2006/main">
  <p:tag name="KSO_WM_SPECIAL_SOURCE" val="bdnull"/>
</p:tagLst>
</file>

<file path=ppt/tags/tag112.xml><?xml version="1.0" encoding="utf-8"?>
<p:tagLst xmlns:p="http://schemas.openxmlformats.org/presentationml/2006/main">
  <p:tag name="KSO_WM_SPECIAL_SOURCE" val="bdnull"/>
</p:tagLst>
</file>

<file path=ppt/tags/tag113.xml><?xml version="1.0" encoding="utf-8"?>
<p:tagLst xmlns:p="http://schemas.openxmlformats.org/presentationml/2006/main">
  <p:tag name="KSO_WM_SPECIAL_SOURCE" val="bdnull"/>
</p:tagLst>
</file>

<file path=ppt/tags/tag114.xml><?xml version="1.0" encoding="utf-8"?>
<p:tagLst xmlns:p="http://schemas.openxmlformats.org/presentationml/2006/main">
  <p:tag name="KSO_WM_SPECIAL_SOURCE" val="bdnull"/>
</p:tagLst>
</file>

<file path=ppt/tags/tag115.xml><?xml version="1.0" encoding="utf-8"?>
<p:tagLst xmlns:p="http://schemas.openxmlformats.org/presentationml/2006/main">
  <p:tag name="KSO_WM_UNIT_PLACING_PICTURE_USER_VIEWPORT" val="{&quot;height&quot;:7580,&quot;width&quot;:7580}"/>
</p:tagLst>
</file>

<file path=ppt/tags/tag116.xml><?xml version="1.0" encoding="utf-8"?>
<p:tagLst xmlns:p="http://schemas.openxmlformats.org/presentationml/2006/main">
  <p:tag name="KSO_WM_UNIT_PLACING_PICTURE_USER_VIEWPORT" val="{&quot;height&quot;:10800,&quot;width&quot;:6952}"/>
</p:tagLst>
</file>

<file path=ppt/tags/tag117.xml><?xml version="1.0" encoding="utf-8"?>
<p:tagLst xmlns:p="http://schemas.openxmlformats.org/presentationml/2006/main">
  <p:tag name="KSO_WPP_MARK_KEY" val="a14b4aea-df9e-48e9-bb5c-51be667a6828"/>
  <p:tag name="COMMONDATA" val="eyJoZGlkIjoiN2YzNjBkOTgyNWQ1YTMxYzM3MzMwNWFiODNmOWIzYWMifQ=="/>
  <p:tag name="KSO_WM_SCREEN_THEME_FLAG" val="Dlrq25wU2PGuGg5bbmjbDM5OQ5Q2djiwS67UWcIniV5+0/dip83ZqOpc9Id1DfXISDfc6A1nZ1THmTT/K/NT90r2rLCvL2XWwEft21MTJp8="/>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wm#"/>
  <p:tag name="KSO_WM_TEMPLATE_CATEGORY" val="custom"/>
  <p:tag name="KSO_WM_TEMPLATE_INDEX" val="20205081"/>
</p:tagLst>
</file>

<file path=ppt/tags/tag64.xml><?xml version="1.0" encoding="utf-8"?>
<p:tagLst xmlns:p="http://schemas.openxmlformats.org/presentationml/2006/main">
  <p:tag name="KSO_WM_BEAUTIFY_FLAG" val="#wm#"/>
  <p:tag name="KSO_WM_TEMPLATE_CATEGORY" val="custom"/>
  <p:tag name="KSO_WM_TEMPLATE_INDEX" val="20205081"/>
</p:tagLst>
</file>

<file path=ppt/tags/tag65.xml><?xml version="1.0" encoding="utf-8"?>
<p:tagLst xmlns:p="http://schemas.openxmlformats.org/presentationml/2006/main">
  <p:tag name="KSO_WM_BEAUTIFY_FLAG" val="#wm#"/>
  <p:tag name="KSO_WM_TEMPLATE_CATEGORY" val="custom"/>
  <p:tag name="KSO_WM_TEMPLATE_INDEX" val="20205081"/>
</p:tagLst>
</file>

<file path=ppt/tags/tag6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p="http://schemas.openxmlformats.org/presentationml/2006/main">
  <p:tag name="KSO_WM_SPECIAL_SOURCE" val="bdnull"/>
</p:tagLst>
</file>

<file path=ppt/tags/tag68.xml><?xml version="1.0" encoding="utf-8"?>
<p:tagLst xmlns:p="http://schemas.openxmlformats.org/presentationml/2006/main">
  <p:tag name="KSO_WM_UNIT_PLACING_PICTURE_USER_VIEWPORT" val="{&quot;height&quot;:9972,&quot;width&quot;:7020}"/>
</p:tagLst>
</file>

<file path=ppt/tags/tag69.xml><?xml version="1.0" encoding="utf-8"?>
<p:tagLst xmlns:p="http://schemas.openxmlformats.org/presentationml/2006/main">
  <p:tag name="KSO_WM_BEAUTIFY_FLAG" val="#wm#"/>
  <p:tag name="KSO_WM_TEMPLATE_CATEGORY" val="custom"/>
  <p:tag name="KSO_WM_TEMPLATE_INDEX" val="2020508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081"/>
</p:tagLst>
</file>

<file path=ppt/tags/tag71.xml><?xml version="1.0" encoding="utf-8"?>
<p:tagLst xmlns:p="http://schemas.openxmlformats.org/presentationml/2006/main">
  <p:tag name="KSO_WM_BEAUTIFY_FLAG" val="#wm#"/>
  <p:tag name="KSO_WM_TEMPLATE_CATEGORY" val="custom"/>
  <p:tag name="KSO_WM_TEMPLATE_INDEX" val="20205081"/>
</p:tagLst>
</file>

<file path=ppt/tags/tag72.xml><?xml version="1.0" encoding="utf-8"?>
<p:tagLst xmlns:p="http://schemas.openxmlformats.org/presentationml/2006/main">
  <p:tag name="KSO_WM_BEAUTIFY_FLAG" val="#wm#"/>
  <p:tag name="KSO_WM_TEMPLATE_CATEGORY" val="custom"/>
  <p:tag name="KSO_WM_TEMPLATE_INDEX" val="20205081"/>
</p:tagLst>
</file>

<file path=ppt/tags/tag73.xml><?xml version="1.0" encoding="utf-8"?>
<p:tagLst xmlns:p="http://schemas.openxmlformats.org/presentationml/2006/main">
  <p:tag name="KSO_WM_BEAUTIFY_FLAG" val="#wm#"/>
  <p:tag name="KSO_WM_TEMPLATE_CATEGORY" val="custom"/>
  <p:tag name="KSO_WM_TEMPLATE_INDEX" val="20205081"/>
</p:tagLst>
</file>

<file path=ppt/tags/tag74.xml><?xml version="1.0" encoding="utf-8"?>
<p:tagLst xmlns:p="http://schemas.openxmlformats.org/presentationml/2006/main">
  <p:tag name="KSO_WM_SPECIAL_SOURCE" val="bdnull"/>
</p:tagLst>
</file>

<file path=ppt/tags/tag75.xml><?xml version="1.0" encoding="utf-8"?>
<p:tagLst xmlns:p="http://schemas.openxmlformats.org/presentationml/2006/main">
  <p:tag name="KSO_WM_SPECIAL_SOURCE" val="bdnull"/>
</p:tagLst>
</file>

<file path=ppt/tags/tag76.xml><?xml version="1.0" encoding="utf-8"?>
<p:tagLst xmlns:p="http://schemas.openxmlformats.org/presentationml/2006/main">
  <p:tag name="KSO_WM_SPECIAL_SOURCE" val="bdnull"/>
</p:tagLst>
</file>

<file path=ppt/tags/tag77.xml><?xml version="1.0" encoding="utf-8"?>
<p:tagLst xmlns:p="http://schemas.openxmlformats.org/presentationml/2006/main">
  <p:tag name="KSO_WM_UNIT_TABLE_BEAUTIFY" val="smartTable{183e7427-7d82-400d-a73b-8ff7a53429af}"/>
  <p:tag name="TABLE_ENDDRAG_ORIGIN_RECT" val="820*110"/>
  <p:tag name="TABLE_ENDDRAG_RECT" val="45*136*820*110"/>
</p:tagLst>
</file>

<file path=ppt/tags/tag78.xml><?xml version="1.0" encoding="utf-8"?>
<p:tagLst xmlns:p="http://schemas.openxmlformats.org/presentationml/2006/main">
  <p:tag name="KSO_WM_UNIT_TABLE_BEAUTIFY" val="smartTable{aa9d9773-35a2-4a75-9b6d-3536966c6a6f}"/>
  <p:tag name="TABLE_ENDDRAG_ORIGIN_RECT" val="930*302"/>
  <p:tag name="TABLE_ENDDRAG_RECT" val="7*151*930*302"/>
</p:tagLst>
</file>

<file path=ppt/tags/tag79.xml><?xml version="1.0" encoding="utf-8"?>
<p:tagLst xmlns:p="http://schemas.openxmlformats.org/presentationml/2006/main">
  <p:tag name="KSO_WM_UNIT_TABLE_BEAUTIFY" val="smartTable{183e7427-7d82-400d-a73b-8ff7a53429af}"/>
  <p:tag name="TABLE_ENDDRAG_ORIGIN_RECT" val="820*110"/>
  <p:tag name="TABLE_ENDDRAG_RECT" val="45*136*820*110"/>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081"/>
</p:tagLst>
</file>

<file path=ppt/tags/tag81.xml><?xml version="1.0" encoding="utf-8"?>
<p:tagLst xmlns:p="http://schemas.openxmlformats.org/presentationml/2006/main">
  <p:tag name="KSO_WM_BEAUTIFY_FLAG" val="#wm#"/>
  <p:tag name="KSO_WM_TEMPLATE_CATEGORY" val="custom"/>
  <p:tag name="KSO_WM_TEMPLATE_INDEX" val="20205081"/>
</p:tagLst>
</file>

<file path=ppt/tags/tag82.xml><?xml version="1.0" encoding="utf-8"?>
<p:tagLst xmlns:p="http://schemas.openxmlformats.org/presentationml/2006/main">
  <p:tag name="KSO_WM_BEAUTIFY_FLAG" val="#wm#"/>
  <p:tag name="KSO_WM_TEMPLATE_CATEGORY" val="custom"/>
  <p:tag name="KSO_WM_TEMPLATE_INDEX" val="20205081"/>
</p:tagLst>
</file>

<file path=ppt/tags/tag83.xml><?xml version="1.0" encoding="utf-8"?>
<p:tagLst xmlns:p="http://schemas.openxmlformats.org/presentationml/2006/main">
  <p:tag name="KSO_WM_BEAUTIFY_FLAG" val="#wm#"/>
  <p:tag name="KSO_WM_TEMPLATE_CATEGORY" val="custom"/>
  <p:tag name="KSO_WM_TEMPLATE_INDEX" val="20205081"/>
</p:tagLst>
</file>

<file path=ppt/tags/tag84.xml><?xml version="1.0" encoding="utf-8"?>
<p:tagLst xmlns:p="http://schemas.openxmlformats.org/presentationml/2006/main">
  <p:tag name="KSO_WM_UNIT_TABLE_BEAUTIFY" val="smartTable{6728e1b2-2ad7-48fa-b610-703f595c910c}"/>
  <p:tag name="TABLE_ENDDRAG_ORIGIN_RECT" val="807*274"/>
  <p:tag name="TABLE_ENDDRAG_RECT" val="68*15*807*274"/>
</p:tagLst>
</file>

<file path=ppt/tags/tag85.xml><?xml version="1.0" encoding="utf-8"?>
<p:tagLst xmlns:p="http://schemas.openxmlformats.org/presentationml/2006/main">
  <p:tag name="KSO_WM_BEAUTIFY_FLAG" val="#wm#"/>
  <p:tag name="KSO_WM_TEMPLATE_CATEGORY" val="custom"/>
  <p:tag name="KSO_WM_TEMPLATE_INDEX" val="20205081"/>
</p:tagLst>
</file>

<file path=ppt/tags/tag86.xml><?xml version="1.0" encoding="utf-8"?>
<p:tagLst xmlns:p="http://schemas.openxmlformats.org/presentationml/2006/main">
  <p:tag name="KSO_WM_SPECIAL_SOURCE" val="bdnull"/>
</p:tagLst>
</file>

<file path=ppt/tags/tag87.xml><?xml version="1.0" encoding="utf-8"?>
<p:tagLst xmlns:p="http://schemas.openxmlformats.org/presentationml/2006/main">
  <p:tag name="KSO_WM_SPECIAL_SOURCE" val="bdnull"/>
</p:tagLst>
</file>

<file path=ppt/tags/tag88.xml><?xml version="1.0" encoding="utf-8"?>
<p:tagLst xmlns:p="http://schemas.openxmlformats.org/presentationml/2006/main">
  <p:tag name="KSO_WM_SPECIAL_SOURCE" val="bdnull"/>
</p:tagLst>
</file>

<file path=ppt/tags/tag89.xml><?xml version="1.0" encoding="utf-8"?>
<p:tagLst xmlns:p="http://schemas.openxmlformats.org/presentationml/2006/main">
  <p:tag name="KSO_WM_SPECIAL_SOURCE" val="bdnul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PECIAL_SOURCE" val="bdnull"/>
</p:tagLst>
</file>

<file path=ppt/tags/tag91.xml><?xml version="1.0" encoding="utf-8"?>
<p:tagLst xmlns:p="http://schemas.openxmlformats.org/presentationml/2006/main">
  <p:tag name="KSO_WM_SPECIAL_SOURCE" val="bdnull"/>
</p:tagLst>
</file>

<file path=ppt/tags/tag92.xml><?xml version="1.0" encoding="utf-8"?>
<p:tagLst xmlns:p="http://schemas.openxmlformats.org/presentationml/2006/main">
  <p:tag name="KSO_WM_SPECIAL_SOURCE" val="bdnull"/>
</p:tagLst>
</file>

<file path=ppt/tags/tag93.xml><?xml version="1.0" encoding="utf-8"?>
<p:tagLst xmlns:p="http://schemas.openxmlformats.org/presentationml/2006/main">
  <p:tag name="KSO_WM_SPECIAL_SOURCE" val="bdnull"/>
</p:tagLst>
</file>

<file path=ppt/tags/tag94.xml><?xml version="1.0" encoding="utf-8"?>
<p:tagLst xmlns:p="http://schemas.openxmlformats.org/presentationml/2006/main">
  <p:tag name="KSO_WM_UNIT_PLACING_PICTURE_USER_VIEWPORT" val="{&quot;height&quot;:8976,&quot;width&quot;:12384}"/>
</p:tagLst>
</file>

<file path=ppt/tags/tag9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9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97.xml><?xml version="1.0" encoding="utf-8"?>
<p:tagLst xmlns:p="http://schemas.openxmlformats.org/presentationml/2006/main">
  <p:tag name="KSO_WM_SPECIAL_SOURCE" val="bdnull"/>
</p:tagLst>
</file>

<file path=ppt/tags/tag98.xml><?xml version="1.0" encoding="utf-8"?>
<p:tagLst xmlns:p="http://schemas.openxmlformats.org/presentationml/2006/main">
  <p:tag name="KSO_WM_SPECIAL_SOURCE" val="bdnull"/>
</p:tagLst>
</file>

<file path=ppt/tags/tag99.xml><?xml version="1.0" encoding="utf-8"?>
<p:tagLst xmlns:p="http://schemas.openxmlformats.org/presentationml/2006/main">
  <p:tag name="KSO_WM_SPECIAL_SOURCE" val="bdnul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14301</Words>
  <PresentationFormat>宽屏</PresentationFormat>
  <Paragraphs>860</Paragraphs>
  <Slides>91</Slides>
  <Notes>4</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91</vt:i4>
      </vt:variant>
    </vt:vector>
  </HeadingPairs>
  <TitlesOfParts>
    <vt:vector size="113" baseType="lpstr">
      <vt:lpstr>Arial</vt:lpstr>
      <vt:lpstr>宋体</vt:lpstr>
      <vt:lpstr>Wingdings</vt:lpstr>
      <vt:lpstr>微软雅黑</vt:lpstr>
      <vt:lpstr>Wingdings</vt:lpstr>
      <vt:lpstr>黑体</vt:lpstr>
      <vt:lpstr>Times New Roman</vt:lpstr>
      <vt:lpstr>方正书宋_GBK</vt:lpstr>
      <vt:lpstr>Arial Unicode MS</vt:lpstr>
      <vt:lpstr>Calibri</vt:lpstr>
      <vt:lpstr>Arial</vt:lpstr>
      <vt:lpstr>FSJ0</vt:lpstr>
      <vt:lpstr>Segoe Print</vt:lpstr>
      <vt:lpstr>方正隶变简体</vt:lpstr>
      <vt:lpstr>隶书</vt:lpstr>
      <vt:lpstr>楷体_GB2312</vt:lpstr>
      <vt:lpstr>华文楷体</vt:lpstr>
      <vt:lpstr>Arial Black</vt:lpstr>
      <vt:lpstr>Calibri</vt:lpstr>
      <vt:lpstr>Times New Roman</vt:lpstr>
      <vt:lpstr>楷体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感谢倾听，共学共勉</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2019-06-19T02:08:00Z</dcterms:created>
  <dcterms:modified xsi:type="dcterms:W3CDTF">2022-10-18T08:47:23Z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2052-11.1.0.11744</vt:lpwstr>
  </property>
  <property fmtid="{D5CDD505-2E9C-101B-9397-08002B2CF9AE}" pid="3" name="ICV">
    <vt:lpwstr>4876F849912F4735B56DE38B84509853</vt:lpwstr>
  </property>
</Properties>
</file>