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268.xml" ContentType="application/vnd.openxmlformats-officedocument.presentationml.tags+xml"/>
  <Override PartName="/ppt/tags/tag320.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Default Extension="png" ContentType="image/png"/>
  <Override PartName="/ppt/tags/tag170.xml" ContentType="application/vnd.openxmlformats-officedocument.presentationml.tags+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Override PartName="/ppt/tags/tag271.xml" ContentType="application/vnd.openxmlformats-officedocument.presentationml.tags+xml"/>
  <Override PartName="/ppt/tags/tag282.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tags/tag33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32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tags/tag254.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19.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308.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259.xml" ContentType="application/vnd.openxmlformats-officedocument.presentationml.tags+xml"/>
  <Override PartName="/ppt/tags/tag311.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300.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38.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32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316.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tags/tag330.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slides/slide32.xml" ContentType="application/vnd.openxmlformats-officedocument.presentationml.slide+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3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32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tags/tag30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heme/theme3.xml" ContentType="application/vnd.openxmlformats-officedocument.theme+xml"/>
  <Override PartName="/ppt/tags/tag236.xml" ContentType="application/vnd.openxmlformats-officedocument.presentationml.tags+xml"/>
  <Override PartName="/ppt/tags/tag283.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tags/tag33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slides/slide31.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tags/tag227.xml" ContentType="application/vnd.openxmlformats-officedocument.presentationml.tags+xml"/>
  <Override PartName="/ppt/tags/tag274.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566" r:id="rId3"/>
    <p:sldId id="570" r:id="rId4"/>
    <p:sldId id="617" r:id="rId5"/>
    <p:sldId id="571" r:id="rId6"/>
    <p:sldId id="608" r:id="rId7"/>
    <p:sldId id="572" r:id="rId8"/>
    <p:sldId id="615" r:id="rId9"/>
    <p:sldId id="573" r:id="rId10"/>
    <p:sldId id="574" r:id="rId11"/>
    <p:sldId id="575" r:id="rId12"/>
    <p:sldId id="576" r:id="rId13"/>
    <p:sldId id="577" r:id="rId14"/>
    <p:sldId id="578" r:id="rId15"/>
    <p:sldId id="579" r:id="rId16"/>
    <p:sldId id="584" r:id="rId17"/>
    <p:sldId id="585" r:id="rId18"/>
    <p:sldId id="586" r:id="rId19"/>
    <p:sldId id="607" r:id="rId20"/>
    <p:sldId id="580" r:id="rId21"/>
    <p:sldId id="581" r:id="rId22"/>
    <p:sldId id="587" r:id="rId23"/>
    <p:sldId id="589" r:id="rId24"/>
    <p:sldId id="590" r:id="rId25"/>
    <p:sldId id="591" r:id="rId26"/>
    <p:sldId id="592" r:id="rId27"/>
    <p:sldId id="599" r:id="rId28"/>
    <p:sldId id="600" r:id="rId29"/>
    <p:sldId id="601" r:id="rId30"/>
    <p:sldId id="604" r:id="rId31"/>
    <p:sldId id="605" r:id="rId32"/>
    <p:sldId id="606" r:id="rId33"/>
    <p:sldId id="612" r:id="rId34"/>
    <p:sldId id="613" r:id="rId35"/>
    <p:sldId id="616" r:id="rId36"/>
  </p:sldIdLst>
  <p:sldSz cx="12192000" cy="6858000"/>
  <p:notesSz cx="6858000" cy="9144000"/>
  <p:embeddedFontLst>
    <p:embeddedFont>
      <p:font typeface="微软雅黑" pitchFamily="34" charset="-122"/>
      <p:regular r:id="rId38"/>
    </p:embeddedFont>
    <p:embeddedFont>
      <p:font typeface="汉仪旗黑-50简" charset="-122"/>
      <p:regular r:id="rId39"/>
    </p:embeddedFont>
    <p:embeddedFont>
      <p:font typeface="隶书" pitchFamily="49" charset="-122"/>
      <p:regular r:id="rId40"/>
    </p:embeddedFont>
    <p:embeddedFont>
      <p:font typeface="汉仪综艺体简" charset="-122"/>
      <p:regular r:id="rId41"/>
    </p:embeddedFont>
    <p:embeddedFont>
      <p:font typeface="黑体" pitchFamily="49" charset="-122"/>
      <p:regular r:id="rId42"/>
    </p:embeddedFont>
    <p:embeddedFont>
      <p:font typeface="方正宋刻本秀楷简体" pitchFamily="2" charset="-122"/>
      <p:regular r:id="rId43"/>
    </p:embeddedFont>
    <p:embeddedFont>
      <p:font typeface="楷体" charset="-122"/>
      <p:regular r:id="rId44"/>
    </p:embeddedFont>
    <p:embeddedFont>
      <p:font typeface="Calibri" pitchFamily="34"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82" d="100"/>
          <a:sy n="82" d="100"/>
        </p:scale>
        <p:origin x="-102" y="-5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0.xml"/><Relationship Id="rId7"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jpeg"/><Relationship Id="rId4" Type="http://schemas.openxmlformats.org/officeDocument/2006/relationships/tags" Target="../tags/tag24.xml"/><Relationship Id="rId9"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1.jpeg"/><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Master" Target="../slideMasters/slideMaster2.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2.xml"/><Relationship Id="rId5" Type="http://schemas.openxmlformats.org/officeDocument/2006/relationships/tags" Target="../tags/tag51.xml"/><Relationship Id="rId4" Type="http://schemas.openxmlformats.org/officeDocument/2006/relationships/tags" Target="../tags/tag5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jpe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1.jpeg"/><Relationship Id="rId4" Type="http://schemas.openxmlformats.org/officeDocument/2006/relationships/tags" Target="../tags/tag58.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2.xml"/><Relationship Id="rId5" Type="http://schemas.openxmlformats.org/officeDocument/2006/relationships/tags" Target="../tags/tag80.xml"/><Relationship Id="rId4" Type="http://schemas.openxmlformats.org/officeDocument/2006/relationships/tags" Target="../tags/tag79.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83.xml"/><Relationship Id="rId7"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image" Target="../media/image1.jpeg"/><Relationship Id="rId4" Type="http://schemas.openxmlformats.org/officeDocument/2006/relationships/tags" Target="../tags/tag90.xml"/><Relationship Id="rId9"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3.jpeg"/><Relationship Id="rId5" Type="http://schemas.openxmlformats.org/officeDocument/2006/relationships/tags" Target="../tags/tag98.xml"/><Relationship Id="rId10" Type="http://schemas.openxmlformats.org/officeDocument/2006/relationships/slideMaster" Target="../slideMasters/slideMaster2.xml"/><Relationship Id="rId4" Type="http://schemas.openxmlformats.org/officeDocument/2006/relationships/tags" Target="../tags/tag97.xml"/><Relationship Id="rId9" Type="http://schemas.openxmlformats.org/officeDocument/2006/relationships/tags" Target="../tags/tag10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1.jpe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3.jpeg"/><Relationship Id="rId5" Type="http://schemas.openxmlformats.org/officeDocument/2006/relationships/tags" Target="../tags/tag107.xml"/><Relationship Id="rId10" Type="http://schemas.openxmlformats.org/officeDocument/2006/relationships/slideMaster" Target="../slideMasters/slideMaster2.xml"/><Relationship Id="rId4" Type="http://schemas.openxmlformats.org/officeDocument/2006/relationships/tags" Target="../tags/tag106.xml"/><Relationship Id="rId9" Type="http://schemas.openxmlformats.org/officeDocument/2006/relationships/tags" Target="../tags/tag111.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1.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3.jpeg"/><Relationship Id="rId5" Type="http://schemas.openxmlformats.org/officeDocument/2006/relationships/tags" Target="../tags/tag116.xml"/><Relationship Id="rId10" Type="http://schemas.openxmlformats.org/officeDocument/2006/relationships/slideMaster" Target="../slideMasters/slideMaster2.xml"/><Relationship Id="rId4" Type="http://schemas.openxmlformats.org/officeDocument/2006/relationships/tags" Target="../tags/tag115.xml"/><Relationship Id="rId9" Type="http://schemas.openxmlformats.org/officeDocument/2006/relationships/tags" Target="../tags/tag120.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3.jpe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10" Type="http://schemas.openxmlformats.org/officeDocument/2006/relationships/image" Target="../media/image4.png"/><Relationship Id="rId4" Type="http://schemas.openxmlformats.org/officeDocument/2006/relationships/tags" Target="../tags/tag135.xml"/><Relationship Id="rId9"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8"/>
          <a:stretch>
            <a:fillRect/>
          </a:stretch>
        </p:blipFill>
        <p:spPr>
          <a:xfrm>
            <a:off x="-1" y="0"/>
            <a:ext cx="12192001" cy="6858000"/>
          </a:xfrm>
          <a:prstGeom prst="rect">
            <a:avLst/>
          </a:prstGeom>
        </p:spPr>
      </p:pic>
      <p:sp>
        <p:nvSpPr>
          <p:cNvPr id="2" name="标题 1"/>
          <p:cNvSpPr>
            <a:spLocks noGrp="1"/>
          </p:cNvSpPr>
          <p:nvPr>
            <p:ph type="ctrTitle" hasCustomPrompt="1"/>
            <p:custDataLst>
              <p:tags r:id="rId2"/>
            </p:custDataLst>
          </p:nvPr>
        </p:nvSpPr>
        <p:spPr>
          <a:xfrm>
            <a:off x="2781299" y="1974990"/>
            <a:ext cx="6629401" cy="1285282"/>
          </a:xfrm>
        </p:spPr>
        <p:txBody>
          <a:bodyPr anchor="ctr">
            <a:normAutofit/>
          </a:bodyPr>
          <a:lstStyle>
            <a:lvl1pPr algn="ctr">
              <a:defRPr sz="6000" b="1"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p>
        </p:txBody>
      </p:sp>
      <p:sp>
        <p:nvSpPr>
          <p:cNvPr id="4" name="日期占位符 3"/>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pPr/>
              <a:t>‹#›</a:t>
            </a:fld>
            <a:endParaRPr lang="zh-CN" altLang="en-US"/>
          </a:p>
        </p:txBody>
      </p:sp>
      <p:sp>
        <p:nvSpPr>
          <p:cNvPr id="8" name="文本占位符 7"/>
          <p:cNvSpPr>
            <a:spLocks noGrp="1"/>
          </p:cNvSpPr>
          <p:nvPr>
            <p:ph type="body" sz="quarter" idx="13"/>
            <p:custDataLst>
              <p:tags r:id="rId6"/>
            </p:custDataLst>
          </p:nvPr>
        </p:nvSpPr>
        <p:spPr>
          <a:xfrm>
            <a:off x="2781299" y="3313528"/>
            <a:ext cx="6629401" cy="1578610"/>
          </a:xfrm>
        </p:spPr>
        <p:txBody>
          <a:bodyPr>
            <a:normAutofit/>
          </a:bodyPr>
          <a:lstStyle>
            <a:lvl1pPr marL="0" indent="0" algn="ctr">
              <a:buNone/>
              <a:defRPr sz="2400" spc="0" baseline="0">
                <a:solidFill>
                  <a:schemeClr val="accent1"/>
                </a:solidFill>
                <a:latin typeface="Arial" panose="020B0604020202020204" pitchFamily="34" charset="0"/>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1" y="0"/>
            <a:ext cx="12192001" cy="6858000"/>
          </a:xfrm>
          <a:prstGeom prst="rect">
            <a:avLst/>
          </a:prstGeom>
        </p:spPr>
      </p:pic>
      <p:sp>
        <p:nvSpPr>
          <p:cNvPr id="8" name="矩形 7"/>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51652"/>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669882" y="960926"/>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cxnSp>
        <p:nvCxnSpPr>
          <p:cNvPr id="9" name="Straight Connector 4"/>
          <p:cNvCxnSpPr/>
          <p:nvPr>
            <p:custDataLst>
              <p:tags r:id="rId2"/>
            </p:custDataLst>
          </p:nvPr>
        </p:nvCxnSpPr>
        <p:spPr>
          <a:xfrm>
            <a:off x="5472460" y="3587031"/>
            <a:ext cx="5223325"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
            </p:custDataLst>
          </p:nvPr>
        </p:nvSpPr>
        <p:spPr>
          <a:xfrm>
            <a:off x="5359430" y="2913177"/>
            <a:ext cx="5951190" cy="1031359"/>
          </a:xfrm>
        </p:spPr>
        <p:txBody>
          <a:bodyPr lIns="90000" tIns="46800" rIns="90000" bIns="46800" anchor="b">
            <a:normAutofit/>
          </a:bodyPr>
          <a:lstStyle>
            <a:lvl1pPr algn="l">
              <a:defRPr sz="5400" spc="0" baseline="0">
                <a:solidFill>
                  <a:schemeClr val="tx1">
                    <a:lumMod val="75000"/>
                    <a:lumOff val="25000"/>
                  </a:schemeClr>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p>
        </p:txBody>
      </p:sp>
      <p:sp>
        <p:nvSpPr>
          <p:cNvPr id="3" name="文本占位符 2"/>
          <p:cNvSpPr>
            <a:spLocks noGrp="1"/>
          </p:cNvSpPr>
          <p:nvPr>
            <p:ph type="body" idx="1"/>
            <p:custDataLst>
              <p:tags r:id="rId4"/>
            </p:custDataLst>
          </p:nvPr>
        </p:nvSpPr>
        <p:spPr>
          <a:xfrm>
            <a:off x="5359430" y="4004472"/>
            <a:ext cx="5951190" cy="1031359"/>
          </a:xfrm>
        </p:spPr>
        <p:txBody>
          <a:bodyPr lIns="90000" tIns="46800" rIns="90000" bIns="46800">
            <a:normAutofit/>
          </a:bodyPr>
          <a:lstStyle>
            <a:lvl1pPr marL="0" indent="0" algn="l">
              <a:buNone/>
              <a:defRPr sz="2000" spc="0" baseline="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
        <p:nvSpPr>
          <p:cNvPr id="7" name="Rectangle 1"/>
          <p:cNvSpPr/>
          <p:nvPr>
            <p:custDataLst>
              <p:tags r:id="rId8"/>
            </p:custDataLst>
          </p:nvPr>
        </p:nvSpPr>
        <p:spPr>
          <a:xfrm>
            <a:off x="1793087" y="1948619"/>
            <a:ext cx="4806261" cy="759293"/>
          </a:xfrm>
          <a:prstGeom prst="rect">
            <a:avLst/>
          </a:prstGeom>
          <a:solidFill>
            <a:schemeClr val="accent1"/>
          </a:solidFill>
          <a:ln>
            <a:noFill/>
          </a:ln>
          <a:effectLst>
            <a:outerShdw blurRad="88900" dist="88900" dir="5400000" sx="99000" sy="99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9" name="矩形 8"/>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4"/>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5"/>
            </p:custDataLst>
          </p:nvPr>
        </p:nvSpPr>
        <p:spPr>
          <a:xfrm>
            <a:off x="6238877" y="952508"/>
            <a:ext cx="5283242" cy="5388907"/>
          </a:xfrm>
        </p:spPr>
        <p:txBody>
          <a:bodyPr>
            <a:normAutofit/>
          </a:bodyPr>
          <a:lstStyle>
            <a:lvl1pPr>
              <a:defRPr sz="1600">
                <a:latin typeface="Arial" panose="020B0604020202020204" pitchFamily="34" charset="0"/>
                <a:ea typeface="微软雅黑" panose="020B0503020204020204" charset="-122"/>
                <a:cs typeface="Arial" panose="020B0604020202020204" pitchFamily="34" charset="0"/>
              </a:defRPr>
            </a:lvl1pPr>
            <a:lvl2pPr>
              <a:defRPr sz="1600">
                <a:latin typeface="Arial" panose="020B0604020202020204" pitchFamily="34" charset="0"/>
                <a:ea typeface="微软雅黑" panose="020B0503020204020204" charset="-122"/>
                <a:cs typeface="Arial" panose="020B0604020202020204" pitchFamily="34" charset="0"/>
              </a:defRPr>
            </a:lvl2pPr>
            <a:lvl3pPr>
              <a:defRPr sz="1600">
                <a:latin typeface="Arial" panose="020B0604020202020204" pitchFamily="34" charset="0"/>
                <a:ea typeface="微软雅黑" panose="020B0503020204020204" charset="-122"/>
                <a:cs typeface="Arial" panose="020B0604020202020204" pitchFamily="34" charset="0"/>
              </a:defRPr>
            </a:lvl3pPr>
            <a:lvl4pPr>
              <a:defRPr sz="1600">
                <a:latin typeface="Arial" panose="020B0604020202020204" pitchFamily="34" charset="0"/>
                <a:ea typeface="微软雅黑" panose="020B0503020204020204" charset="-122"/>
                <a:cs typeface="Arial" panose="020B0604020202020204" pitchFamily="34" charset="0"/>
              </a:defRPr>
            </a:lvl4pPr>
            <a:lvl5pPr>
              <a:defRPr sz="160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p:txBody>
          <a:bodyPr/>
          <a:lstStyle/>
          <a:p>
            <a:fld id="{760FBDFE-C587-4B4C-A407-44438C67B59E}" type="datetimeFigureOut">
              <a:rPr lang="zh-CN" altLang="en-US" smtClean="0"/>
              <a:pPr/>
              <a:t>2022/5/15</a:t>
            </a:fld>
            <a:endParaRPr lang="zh-CN" altLang="en-US"/>
          </a:p>
        </p:txBody>
      </p:sp>
      <p:sp>
        <p:nvSpPr>
          <p:cNvPr id="6" name="页脚占位符 5"/>
          <p:cNvSpPr>
            <a:spLocks noGrp="1"/>
          </p:cNvSpPr>
          <p:nvPr>
            <p:ph type="ftr" sz="quarter" idx="11"/>
            <p:custDataLst>
              <p:tags r:id="rId7"/>
            </p:custDataLst>
          </p:nvPr>
        </p:nvSpPr>
        <p:spPr/>
        <p:txBody>
          <a:bodyPr/>
          <a:lstStyle/>
          <a:p>
            <a:endParaRPr lang="zh-CN" altLang="en-US"/>
          </a:p>
        </p:txBody>
      </p:sp>
      <p:sp>
        <p:nvSpPr>
          <p:cNvPr id="7" name="灯片编号占位符 6"/>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1" y="0"/>
            <a:ext cx="12192001" cy="6858000"/>
          </a:xfrm>
          <a:prstGeom prst="rect">
            <a:avLst/>
          </a:prstGeom>
        </p:spPr>
      </p:pic>
      <p:sp>
        <p:nvSpPr>
          <p:cNvPr id="11" name="矩形 10"/>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pPr/>
              <a:t>2022/5/15</a:t>
            </a:fld>
            <a:endParaRPr lang="zh-CN" altLang="en-US"/>
          </a:p>
        </p:txBody>
      </p:sp>
      <p:sp>
        <p:nvSpPr>
          <p:cNvPr id="8" name="页脚占位符 7"/>
          <p:cNvSpPr>
            <a:spLocks noGrp="1"/>
          </p:cNvSpPr>
          <p:nvPr>
            <p:ph type="ftr" sz="quarter" idx="11"/>
            <p:custDataLst>
              <p:tags r:id="rId9"/>
            </p:custDataLst>
          </p:nvPr>
        </p:nvSpPr>
        <p:spPr/>
        <p:txBody>
          <a:bodyPr/>
          <a:lstStyle/>
          <a:p>
            <a:endParaRPr lang="zh-CN" altLang="en-US"/>
          </a:p>
        </p:txBody>
      </p:sp>
      <p:sp>
        <p:nvSpPr>
          <p:cNvPr id="9" name="灯片编号占位符 8"/>
          <p:cNvSpPr>
            <a:spLocks noGrp="1"/>
          </p:cNvSpPr>
          <p:nvPr>
            <p:ph type="sldNum" sz="quarter" idx="12"/>
            <p:custDataLst>
              <p:tags r:id="rId10"/>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7"/>
          <a:stretch>
            <a:fillRect/>
          </a:stretch>
        </p:blipFill>
        <p:spPr>
          <a:xfrm>
            <a:off x="-1" y="0"/>
            <a:ext cx="12192001" cy="6858000"/>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2022/5/15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9" name="矩形 8"/>
          <p:cNvSpPr/>
          <p:nvPr>
            <p:custDataLst>
              <p:tags r:id="rId2"/>
            </p:custDataLst>
          </p:nvPr>
        </p:nvSpPr>
        <p:spPr>
          <a:xfrm>
            <a:off x="-1"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929"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669929"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5"/>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单击此处编辑母版文本样式</a:t>
            </a:r>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pPr/>
              <a:t>2022/5/15</a:t>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1" y="0"/>
            <a:ext cx="12192001" cy="6858000"/>
          </a:xfrm>
          <a:prstGeom prst="rect">
            <a:avLst/>
          </a:prstGeom>
        </p:spPr>
      </p:pic>
      <p:sp>
        <p:nvSpPr>
          <p:cNvPr id="8" name="矩形 7"/>
          <p:cNvSpPr/>
          <p:nvPr>
            <p:custDataLst>
              <p:tags r:id="rId2"/>
            </p:custDataLst>
          </p:nvPr>
        </p:nvSpPr>
        <p:spPr>
          <a:xfrm>
            <a:off x="0" y="619125"/>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3"/>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4"/>
            </p:custDataLst>
          </p:nvPr>
        </p:nvSpPr>
        <p:spPr>
          <a:xfrm>
            <a:off x="669925" y="952500"/>
            <a:ext cx="9828101" cy="5388907"/>
          </a:xfrm>
        </p:spPr>
        <p:txBody>
          <a:bodyPr vert="eaVert"/>
          <a:lstStyle>
            <a:lvl1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1pPr>
            <a:lvl2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2pPr>
            <a:lvl3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3pPr>
            <a:lvl4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4pPr>
            <a:lvl5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8"/>
          <a:stretch>
            <a:fillRect/>
          </a:stretch>
        </p:blipFill>
        <p:spPr>
          <a:xfrm>
            <a:off x="-1" y="0"/>
            <a:ext cx="12192001" cy="6858000"/>
          </a:xfrm>
          <a:prstGeom prst="rect">
            <a:avLst/>
          </a:prstGeom>
        </p:spPr>
      </p:pic>
      <p:sp>
        <p:nvSpPr>
          <p:cNvPr id="8" name="矩形 7"/>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a:latin typeface="Arial" panose="020B0604020202020204" pitchFamily="34" charset="0"/>
                <a:ea typeface="微软雅黑" panose="020B0503020204020204" charset="-122"/>
                <a:cs typeface="Arial" panose="020B0604020202020204" pitchFamily="34" charset="0"/>
              </a:defRPr>
            </a:lvl1pPr>
            <a:lvl2pPr>
              <a:defRPr>
                <a:latin typeface="Arial" panose="020B0604020202020204" pitchFamily="34" charset="0"/>
                <a:ea typeface="微软雅黑" panose="020B0503020204020204" charset="-122"/>
                <a:cs typeface="Arial" panose="020B0604020202020204" pitchFamily="34" charset="0"/>
              </a:defRPr>
            </a:lvl2pPr>
            <a:lvl3pPr>
              <a:defRPr>
                <a:latin typeface="Arial" panose="020B0604020202020204" pitchFamily="34" charset="0"/>
                <a:ea typeface="微软雅黑" panose="020B0503020204020204" charset="-122"/>
                <a:cs typeface="Arial" panose="020B0604020202020204" pitchFamily="34" charset="0"/>
              </a:defRPr>
            </a:lvl3pPr>
            <a:lvl4pPr>
              <a:defRPr>
                <a:latin typeface="Arial" panose="020B0604020202020204" pitchFamily="34" charset="0"/>
                <a:ea typeface="微软雅黑" panose="020B0503020204020204" charset="-122"/>
                <a:cs typeface="Arial" panose="020B0604020202020204" pitchFamily="34" charset="0"/>
              </a:defRPr>
            </a:lvl4pPr>
            <a:lvl5pPr>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7"/>
          <a:stretch>
            <a:fillRect/>
          </a:stretch>
        </p:blipFill>
        <p:spPr>
          <a:xfrm>
            <a:off x="-1" y="0"/>
            <a:ext cx="12192001" cy="6858000"/>
          </a:xfrm>
          <a:prstGeom prst="rect">
            <a:avLst/>
          </a:prstGeom>
        </p:spPr>
      </p:pic>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
        <p:nvSpPr>
          <p:cNvPr id="11" name="标题 10"/>
          <p:cNvSpPr>
            <a:spLocks noGrp="1"/>
          </p:cNvSpPr>
          <p:nvPr>
            <p:ph type="title" hasCustomPrompt="1"/>
            <p:custDataLst>
              <p:tags r:id="rId5"/>
            </p:custDataLst>
          </p:nvPr>
        </p:nvSpPr>
        <p:spPr>
          <a:xfrm>
            <a:off x="2781299" y="2639846"/>
            <a:ext cx="6629402" cy="1578307"/>
          </a:xfrm>
        </p:spPr>
        <p:txBody>
          <a:bodyPr lIns="90000" tIns="46800" rIns="90000" bIns="46800" anchor="ctr">
            <a:normAutofit/>
          </a:bodyPr>
          <a:lstStyle>
            <a:lvl1pPr algn="ctr">
              <a:defRPr sz="6000"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编辑标题</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0" y="0"/>
            <a:ext cx="12192000" cy="6858000"/>
          </a:xfrm>
          <a:prstGeom prst="rect">
            <a:avLst/>
          </a:prstGeom>
        </p:spPr>
      </p:pic>
      <p:sp>
        <p:nvSpPr>
          <p:cNvPr id="10" name="矩形 9"/>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p:custDataLst>
              <p:tags r:id="rId3"/>
            </p:custDataLst>
          </p:nvPr>
        </p:nvSpPr>
        <p:spPr/>
        <p:txBody>
          <a:bodyPr/>
          <a:lstStyle>
            <a:lvl1pPr>
              <a:defRPr baseline="0">
                <a:latin typeface="微软雅黑" panose="020B0503020204020204" charset="-122"/>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8" name="矩形 7"/>
          <p:cNvSpPr/>
          <p:nvPr userDrawn="1">
            <p:custDataLst>
              <p:tags r:id="rId2"/>
            </p:custDataLst>
          </p:nvPr>
        </p:nvSpPr>
        <p:spPr>
          <a:xfrm>
            <a:off x="292800" y="304200"/>
            <a:ext cx="11606400" cy="62496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0" y="8255"/>
            <a:ext cx="12192000" cy="6858000"/>
          </a:xfrm>
          <a:prstGeom prst="rect">
            <a:avLst/>
          </a:prstGeom>
        </p:spPr>
      </p:pic>
      <p:sp>
        <p:nvSpPr>
          <p:cNvPr id="13" name="矩形 12"/>
          <p:cNvSpPr/>
          <p:nvPr userDrawn="1">
            <p:custDataLst>
              <p:tags r:id="rId2"/>
            </p:custDataLst>
          </p:nvPr>
        </p:nvSpPr>
        <p:spPr>
          <a:xfrm>
            <a:off x="0" y="8255"/>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矩形 7"/>
          <p:cNvSpPr/>
          <p:nvPr userDrawn="1">
            <p:custDataLst>
              <p:tags r:id="rId3"/>
            </p:custDataLst>
          </p:nvPr>
        </p:nvSpPr>
        <p:spPr>
          <a:xfrm>
            <a:off x="0" y="0"/>
            <a:ext cx="4823460" cy="6866255"/>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0" y="0"/>
            <a:ext cx="12192000" cy="6858000"/>
          </a:xfrm>
          <a:prstGeom prst="rect">
            <a:avLst/>
          </a:prstGeom>
        </p:spPr>
      </p:pic>
      <p:sp>
        <p:nvSpPr>
          <p:cNvPr id="13" name="矩形 12"/>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p:cNvSpPr/>
          <p:nvPr userDrawn="1">
            <p:custDataLst>
              <p:tags r:id="rId3"/>
            </p:custDataLst>
          </p:nvPr>
        </p:nvSpPr>
        <p:spPr>
          <a:xfrm>
            <a:off x="0" y="0"/>
            <a:ext cx="12192000" cy="26640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2"/>
          <a:stretch>
            <a:fillRect/>
          </a:stretch>
        </p:blipFill>
        <p:spPr>
          <a:xfrm>
            <a:off x="0" y="0"/>
            <a:ext cx="12192000" cy="6858000"/>
          </a:xfrm>
          <a:prstGeom prst="rect">
            <a:avLst/>
          </a:prstGeom>
        </p:spPr>
      </p:pic>
      <p:sp>
        <p:nvSpPr>
          <p:cNvPr id="12" name="矩形 11"/>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矩形 7"/>
          <p:cNvSpPr/>
          <p:nvPr userDrawn="1">
            <p:custDataLst>
              <p:tags r:id="rId3"/>
            </p:custDataLst>
          </p:nvPr>
        </p:nvSpPr>
        <p:spPr>
          <a:xfrm>
            <a:off x="0" y="5029201"/>
            <a:ext cx="12192000" cy="1828799"/>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14"/>
          <a:stretch>
            <a:fillRect/>
          </a:stretch>
        </p:blipFill>
        <p:spPr>
          <a:xfrm>
            <a:off x="0" y="0"/>
            <a:ext cx="12192000" cy="6858000"/>
          </a:xfrm>
          <a:prstGeom prst="rect">
            <a:avLst/>
          </a:prstGeom>
        </p:spPr>
      </p:pic>
      <p:sp>
        <p:nvSpPr>
          <p:cNvPr id="15" name="矩形 14"/>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0" name="矩形 9"/>
          <p:cNvSpPr/>
          <p:nvPr userDrawn="1">
            <p:custDataLst>
              <p:tags r:id="rId3"/>
            </p:custDataLst>
          </p:nvPr>
        </p:nvSpPr>
        <p:spPr>
          <a:xfrm>
            <a:off x="0" y="0"/>
            <a:ext cx="12192000" cy="9144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6" name="图片 5" descr="图片3"/>
          <p:cNvPicPr>
            <a:picLocks noChangeAspect="1"/>
          </p:cNvPicPr>
          <p:nvPr userDrawn="1">
            <p:custDataLst>
              <p:tags r:id="rId1"/>
            </p:custDataLst>
          </p:nvPr>
        </p:nvPicPr>
        <p:blipFill>
          <a:blip r:embed="rId10"/>
          <a:stretch>
            <a:fillRect/>
          </a:stretch>
        </p:blipFill>
        <p:spPr>
          <a:xfrm rot="10800000">
            <a:off x="0" y="-13017"/>
            <a:ext cx="951230" cy="1106170"/>
          </a:xfrm>
          <a:prstGeom prst="rect">
            <a:avLst/>
          </a:prstGeom>
        </p:spPr>
      </p:pic>
      <p:sp>
        <p:nvSpPr>
          <p:cNvPr id="10" name="矩形 9"/>
          <p:cNvSpPr/>
          <p:nvPr userDrawn="1">
            <p:custDataLst>
              <p:tags r:id="rId2"/>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5.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slideLayout" Target="../slideLayouts/slideLayout12.xml"/><Relationship Id="rId4" Type="http://schemas.openxmlformats.org/officeDocument/2006/relationships/tags" Target="../tags/tag142.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9.xml"/><Relationship Id="rId7" Type="http://schemas.openxmlformats.org/officeDocument/2006/relationships/image" Target="../media/image3.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Layout" Target="../slideLayouts/slideLayout18.xml"/><Relationship Id="rId5" Type="http://schemas.openxmlformats.org/officeDocument/2006/relationships/tags" Target="../tags/tag191.xml"/><Relationship Id="rId4" Type="http://schemas.openxmlformats.org/officeDocument/2006/relationships/tags" Target="../tags/tag190.xml"/></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94.xml"/><Relationship Id="rId7" Type="http://schemas.openxmlformats.org/officeDocument/2006/relationships/slideLayout" Target="../slideLayouts/slideLayout1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9"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0.xml"/><Relationship Id="rId7" Type="http://schemas.openxmlformats.org/officeDocument/2006/relationships/slideLayout" Target="../slideLayouts/slideLayout18.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6.xml"/><Relationship Id="rId7" Type="http://schemas.openxmlformats.org/officeDocument/2006/relationships/slideLayout" Target="../slideLayouts/slideLayout18.xml"/><Relationship Id="rId12" Type="http://schemas.openxmlformats.org/officeDocument/2006/relationships/image" Target="../media/image11.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10.png"/><Relationship Id="rId5" Type="http://schemas.openxmlformats.org/officeDocument/2006/relationships/tags" Target="../tags/tag208.xml"/><Relationship Id="rId10" Type="http://schemas.openxmlformats.org/officeDocument/2006/relationships/image" Target="../media/image9.png"/><Relationship Id="rId4" Type="http://schemas.openxmlformats.org/officeDocument/2006/relationships/tags" Target="../tags/tag207.xml"/><Relationship Id="rId9"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image" Target="../media/image12.png"/><Relationship Id="rId5" Type="http://schemas.openxmlformats.org/officeDocument/2006/relationships/tags" Target="../tags/tag214.xml"/><Relationship Id="rId10" Type="http://schemas.openxmlformats.org/officeDocument/2006/relationships/image" Target="../media/image1.jpeg"/><Relationship Id="rId4" Type="http://schemas.openxmlformats.org/officeDocument/2006/relationships/tags" Target="../tags/tag213.xml"/><Relationship Id="rId9"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19.xml"/><Relationship Id="rId7" Type="http://schemas.openxmlformats.org/officeDocument/2006/relationships/image" Target="../media/image3.jpeg"/><Relationship Id="rId12" Type="http://schemas.openxmlformats.org/officeDocument/2006/relationships/image" Target="../media/image16.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Layout" Target="../slideLayouts/slideLayout18.xml"/><Relationship Id="rId11" Type="http://schemas.openxmlformats.org/officeDocument/2006/relationships/image" Target="../media/image15.png"/><Relationship Id="rId5" Type="http://schemas.openxmlformats.org/officeDocument/2006/relationships/tags" Target="../tags/tag221.xml"/><Relationship Id="rId10" Type="http://schemas.openxmlformats.org/officeDocument/2006/relationships/image" Target="../media/image14.png"/><Relationship Id="rId4" Type="http://schemas.openxmlformats.org/officeDocument/2006/relationships/tags" Target="../tags/tag220.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24.xml"/><Relationship Id="rId7" Type="http://schemas.openxmlformats.org/officeDocument/2006/relationships/image" Target="../media/image3.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slideLayout" Target="../slideLayouts/slideLayout18.xml"/><Relationship Id="rId5" Type="http://schemas.openxmlformats.org/officeDocument/2006/relationships/tags" Target="../tags/tag226.xml"/><Relationship Id="rId4" Type="http://schemas.openxmlformats.org/officeDocument/2006/relationships/tags" Target="../tags/tag225.xml"/></Relationships>
</file>

<file path=ppt/slides/_rels/slide17.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image" Target="../media/image1.jpe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image" Target="../media/image3.jpeg"/><Relationship Id="rId2" Type="http://schemas.openxmlformats.org/officeDocument/2006/relationships/tags" Target="../tags/tag228.xml"/><Relationship Id="rId16" Type="http://schemas.openxmlformats.org/officeDocument/2006/relationships/slideLayout" Target="../slideLayouts/slideLayout18.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44.xml"/><Relationship Id="rId7" Type="http://schemas.openxmlformats.org/officeDocument/2006/relationships/slideLayout" Target="../slideLayouts/slideLayout1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image" Target="../media/image18.png"/><Relationship Id="rId5" Type="http://schemas.openxmlformats.org/officeDocument/2006/relationships/tags" Target="../tags/tag246.xml"/><Relationship Id="rId10" Type="http://schemas.openxmlformats.org/officeDocument/2006/relationships/image" Target="../media/image17.png"/><Relationship Id="rId4" Type="http://schemas.openxmlformats.org/officeDocument/2006/relationships/tags" Target="../tags/tag245.xml"/><Relationship Id="rId9"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50.xml"/><Relationship Id="rId7" Type="http://schemas.openxmlformats.org/officeDocument/2006/relationships/slideLayout" Target="../slideLayouts/slideLayout18.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9"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45.xml"/><Relationship Id="rId7" Type="http://schemas.openxmlformats.org/officeDocument/2006/relationships/image" Target="../media/image3.jpe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18.xml"/><Relationship Id="rId5" Type="http://schemas.openxmlformats.org/officeDocument/2006/relationships/tags" Target="../tags/tag147.xml"/><Relationship Id="rId4" Type="http://schemas.openxmlformats.org/officeDocument/2006/relationships/tags" Target="../tags/tag146.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56.xml"/><Relationship Id="rId7" Type="http://schemas.openxmlformats.org/officeDocument/2006/relationships/slideLayout" Target="../slideLayouts/slideLayout18.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62.xml"/><Relationship Id="rId7" Type="http://schemas.openxmlformats.org/officeDocument/2006/relationships/slideLayout" Target="../slideLayouts/slideLayout18.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5" Type="http://schemas.openxmlformats.org/officeDocument/2006/relationships/tags" Target="../tags/tag264.xml"/><Relationship Id="rId10" Type="http://schemas.openxmlformats.org/officeDocument/2006/relationships/image" Target="../media/image19.png"/><Relationship Id="rId4" Type="http://schemas.openxmlformats.org/officeDocument/2006/relationships/tags" Target="../tags/tag263.xml"/><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68.xml"/><Relationship Id="rId7" Type="http://schemas.openxmlformats.org/officeDocument/2006/relationships/image" Target="../media/image3.jpe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18.xml"/><Relationship Id="rId5" Type="http://schemas.openxmlformats.org/officeDocument/2006/relationships/tags" Target="../tags/tag270.xml"/><Relationship Id="rId4" Type="http://schemas.openxmlformats.org/officeDocument/2006/relationships/tags" Target="../tags/tag269.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73.xml"/><Relationship Id="rId7" Type="http://schemas.openxmlformats.org/officeDocument/2006/relationships/image" Target="../media/image3.jpe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Layout" Target="../slideLayouts/slideLayout18.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78.xml"/><Relationship Id="rId7" Type="http://schemas.openxmlformats.org/officeDocument/2006/relationships/image" Target="../media/image3.jpe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Layout" Target="../slideLayouts/slideLayout18.xml"/><Relationship Id="rId5" Type="http://schemas.openxmlformats.org/officeDocument/2006/relationships/tags" Target="../tags/tag280.xml"/><Relationship Id="rId4" Type="http://schemas.openxmlformats.org/officeDocument/2006/relationships/tags" Target="../tags/tag279.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83.xml"/><Relationship Id="rId7" Type="http://schemas.openxmlformats.org/officeDocument/2006/relationships/slideLayout" Target="../slideLayouts/slideLayout18.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9"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89.xml"/><Relationship Id="rId7" Type="http://schemas.openxmlformats.org/officeDocument/2006/relationships/slideLayout" Target="../slideLayouts/slideLayout18.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image" Target="../media/image24.png"/><Relationship Id="rId5" Type="http://schemas.openxmlformats.org/officeDocument/2006/relationships/tags" Target="../tags/tag291.xml"/><Relationship Id="rId10" Type="http://schemas.openxmlformats.org/officeDocument/2006/relationships/image" Target="../media/image23.png"/><Relationship Id="rId4" Type="http://schemas.openxmlformats.org/officeDocument/2006/relationships/tags" Target="../tags/tag290.xml"/><Relationship Id="rId9"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95.xml"/><Relationship Id="rId7" Type="http://schemas.openxmlformats.org/officeDocument/2006/relationships/slideLayout" Target="../slideLayouts/slideLayout18.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26.jpeg"/><Relationship Id="rId5" Type="http://schemas.openxmlformats.org/officeDocument/2006/relationships/tags" Target="../tags/tag297.xml"/><Relationship Id="rId10" Type="http://schemas.openxmlformats.org/officeDocument/2006/relationships/image" Target="../media/image25.png"/><Relationship Id="rId4" Type="http://schemas.openxmlformats.org/officeDocument/2006/relationships/tags" Target="../tags/tag296.xml"/><Relationship Id="rId9" Type="http://schemas.openxmlformats.org/officeDocument/2006/relationships/image" Target="../media/image1.jpeg"/></Relationships>
</file>

<file path=ppt/slides/_rels/slide28.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image" Target="../media/image27.png"/><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image" Target="../media/image1.jpe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image" Target="../media/image3.jpeg"/><Relationship Id="rId5" Type="http://schemas.openxmlformats.org/officeDocument/2006/relationships/tags" Target="../tags/tag303.xml"/><Relationship Id="rId10" Type="http://schemas.openxmlformats.org/officeDocument/2006/relationships/slideLayout" Target="../slideLayouts/slideLayout18.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image" Target="../media/image3.jpe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slideLayout" Target="../slideLayouts/slideLayout18.xml"/><Relationship Id="rId2" Type="http://schemas.openxmlformats.org/officeDocument/2006/relationships/tags" Target="../tags/tag309.xml"/><Relationship Id="rId16" Type="http://schemas.openxmlformats.org/officeDocument/2006/relationships/image" Target="../media/image30.png"/><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tags" Target="../tags/tag318.xml"/><Relationship Id="rId5" Type="http://schemas.openxmlformats.org/officeDocument/2006/relationships/tags" Target="../tags/tag312.xml"/><Relationship Id="rId15" Type="http://schemas.openxmlformats.org/officeDocument/2006/relationships/image" Target="../media/image29.jpeg"/><Relationship Id="rId10" Type="http://schemas.openxmlformats.org/officeDocument/2006/relationships/tags" Target="../tags/tag317.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21.xml"/><Relationship Id="rId7" Type="http://schemas.openxmlformats.org/officeDocument/2006/relationships/slideLayout" Target="../slideLayouts/slideLayout18.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9" Type="http://schemas.openxmlformats.org/officeDocument/2006/relationships/image" Target="../media/image1.jpe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27.xml"/><Relationship Id="rId7" Type="http://schemas.openxmlformats.org/officeDocument/2006/relationships/slideLayout" Target="../slideLayouts/slideLayout18.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32.png"/><Relationship Id="rId5" Type="http://schemas.openxmlformats.org/officeDocument/2006/relationships/tags" Target="../tags/tag329.xml"/><Relationship Id="rId10" Type="http://schemas.openxmlformats.org/officeDocument/2006/relationships/image" Target="../media/image31.png"/><Relationship Id="rId4" Type="http://schemas.openxmlformats.org/officeDocument/2006/relationships/tags" Target="../tags/tag328.xml"/><Relationship Id="rId9"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tags" Target="../tags/tag333.xml"/><Relationship Id="rId7" Type="http://schemas.openxmlformats.org/officeDocument/2006/relationships/image" Target="../media/image1.jpeg"/><Relationship Id="rId12" Type="http://schemas.openxmlformats.org/officeDocument/2006/relationships/image" Target="../media/image37.pn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3.jpeg"/><Relationship Id="rId11"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35.png"/><Relationship Id="rId4" Type="http://schemas.openxmlformats.org/officeDocument/2006/relationships/tags" Target="../tags/tag334.xml"/><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335.xml"/></Relationships>
</file>

<file path=ppt/slides/_rels/slide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38.xml"/><Relationship Id="rId7" Type="http://schemas.openxmlformats.org/officeDocument/2006/relationships/image" Target="../media/image3.jpeg"/><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18.xml"/><Relationship Id="rId5" Type="http://schemas.openxmlformats.org/officeDocument/2006/relationships/tags" Target="../tags/tag340.xml"/><Relationship Id="rId4" Type="http://schemas.openxmlformats.org/officeDocument/2006/relationships/tags" Target="../tags/tag339.xml"/></Relationships>
</file>

<file path=ppt/slides/_rels/slide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1.jpe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3.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slideLayout" Target="../slideLayouts/slideLayout18.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2.xml"/><Relationship Id="rId7" Type="http://schemas.openxmlformats.org/officeDocument/2006/relationships/slideLayout" Target="../slideLayouts/slideLayout18.xml"/><Relationship Id="rId12" Type="http://schemas.openxmlformats.org/officeDocument/2006/relationships/image" Target="../media/image8.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7.png"/><Relationship Id="rId5" Type="http://schemas.openxmlformats.org/officeDocument/2006/relationships/tags" Target="../tags/tag164.xml"/><Relationship Id="rId10" Type="http://schemas.openxmlformats.org/officeDocument/2006/relationships/image" Target="../media/image6.png"/><Relationship Id="rId4" Type="http://schemas.openxmlformats.org/officeDocument/2006/relationships/tags" Target="../tags/tag163.xml"/><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8.xml"/><Relationship Id="rId7" Type="http://schemas.openxmlformats.org/officeDocument/2006/relationships/slideLayout" Target="../slideLayouts/slideLayout1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74.xml"/><Relationship Id="rId7" Type="http://schemas.openxmlformats.org/officeDocument/2006/relationships/image" Target="../media/image3.jpe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18.xml"/><Relationship Id="rId5" Type="http://schemas.openxmlformats.org/officeDocument/2006/relationships/tags" Target="../tags/tag176.xml"/><Relationship Id="rId4" Type="http://schemas.openxmlformats.org/officeDocument/2006/relationships/tags" Target="../tags/tag175.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79.xml"/><Relationship Id="rId7" Type="http://schemas.openxmlformats.org/officeDocument/2006/relationships/image" Target="../media/image3.jpe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Layout" Target="../slideLayouts/slideLayout18.xml"/><Relationship Id="rId5" Type="http://schemas.openxmlformats.org/officeDocument/2006/relationships/tags" Target="../tags/tag181.xml"/><Relationship Id="rId4" Type="http://schemas.openxmlformats.org/officeDocument/2006/relationships/tags" Target="../tags/tag180.xml"/></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4.xml"/><Relationship Id="rId7" Type="http://schemas.openxmlformats.org/officeDocument/2006/relationships/image" Target="../media/image3.jpe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Layout" Target="../slideLayouts/slideLayout18.xml"/><Relationship Id="rId5" Type="http://schemas.openxmlformats.org/officeDocument/2006/relationships/tags" Target="../tags/tag186.xml"/><Relationship Id="rId4" Type="http://schemas.openxmlformats.org/officeDocument/2006/relationships/tags" Target="../tags/tag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p:cNvSpPr>
          <p:nvPr>
            <p:custDataLst>
              <p:tags r:id="rId2"/>
            </p:custDataLst>
          </p:nvPr>
        </p:nvSpPr>
        <p:spPr>
          <a:xfrm>
            <a:off x="1974850" y="2546985"/>
            <a:ext cx="7789545" cy="1360805"/>
          </a:xfrm>
          <a:prstGeom prst="rect">
            <a:avLst/>
          </a:prstGeo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6400" b="1" i="0" u="none" strike="noStrike" kern="1200" cap="none" spc="0" normalizeH="0" baseline="0" noProof="1" dirty="0">
                <a:solidFill>
                  <a:schemeClr val="dk1">
                    <a:lumMod val="85000"/>
                    <a:lumOff val="15000"/>
                  </a:schemeClr>
                </a:solidFill>
                <a:uFillTx/>
                <a:latin typeface="Arial" panose="020B0604020202020204" pitchFamily="34" charset="0"/>
                <a:ea typeface="汉仪尚巍手书W" panose="00020600040101010101" charset="-122"/>
                <a:cs typeface="+mj-cs"/>
              </a:defRPr>
            </a:lvl1pPr>
          </a:lstStyle>
          <a:p>
            <a:pPr marL="0" indent="0" algn="l">
              <a:lnSpc>
                <a:spcPct val="100000"/>
              </a:lnSpc>
              <a:spcBef>
                <a:spcPts val="0"/>
              </a:spcBef>
              <a:spcAft>
                <a:spcPts val="0"/>
              </a:spcAft>
              <a:buSzPct val="100000"/>
              <a:buNone/>
            </a:pP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《中外历史纲要》（下）第九单元</a:t>
            </a:r>
          </a:p>
          <a:p>
            <a:pPr marL="0" indent="0" algn="l">
              <a:lnSpc>
                <a:spcPct val="100000"/>
              </a:lnSpc>
              <a:spcBef>
                <a:spcPts val="0"/>
              </a:spcBef>
              <a:spcAft>
                <a:spcPts val="0"/>
              </a:spcAft>
              <a:buSzPct val="100000"/>
              <a:buNone/>
            </a:pP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en-US" altLang="zh-CN"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内容分析及教学建议</a:t>
            </a:r>
          </a:p>
        </p:txBody>
      </p:sp>
      <p:sp>
        <p:nvSpPr>
          <p:cNvPr id="6" name="标题 5"/>
          <p:cNvSpPr>
            <a:spLocks noGrp="1"/>
          </p:cNvSpPr>
          <p:nvPr>
            <p:ph type="ctrTitle"/>
            <p:custDataLst>
              <p:tags r:id="rId3"/>
            </p:custDataLst>
          </p:nvPr>
        </p:nvSpPr>
        <p:spPr>
          <a:xfrm>
            <a:off x="1503680" y="717550"/>
            <a:ext cx="8585200" cy="1285240"/>
          </a:xfrm>
        </p:spPr>
        <p:txBody>
          <a:bodyPr>
            <a:normAutofit fontScale="90000"/>
          </a:bodyPr>
          <a:lstStyle/>
          <a:p>
            <a:pPr marL="0" indent="0" algn="ctr">
              <a:lnSpc>
                <a:spcPct val="100000"/>
              </a:lnSpc>
              <a:spcBef>
                <a:spcPts val="0"/>
              </a:spcBef>
              <a:spcAft>
                <a:spcPts val="0"/>
              </a:spcAft>
              <a:buSzPct val="100000"/>
              <a:buNone/>
            </a:pPr>
            <a: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吉林省普通高中历史学科新教材</a:t>
            </a:r>
            <a:b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br>
            <a: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教学策略线上研讨会议</a:t>
            </a:r>
          </a:p>
        </p:txBody>
      </p:sp>
      <p:sp>
        <p:nvSpPr>
          <p:cNvPr id="7" name="副标题 2"/>
          <p:cNvSpPr>
            <a:spLocks noGrp="1"/>
          </p:cNvSpPr>
          <p:nvPr>
            <p:ph type="body" sz="quarter" idx="13"/>
            <p:custDataLst>
              <p:tags r:id="rId4"/>
            </p:custDataLst>
          </p:nvPr>
        </p:nvSpPr>
        <p:spPr>
          <a:xfrm>
            <a:off x="4629149" y="4885055"/>
            <a:ext cx="4838941" cy="1329690"/>
          </a:xfrm>
        </p:spPr>
        <p:txBody>
          <a:bodyPr>
            <a:normAutofit fontScale="92500"/>
            <a:scene3d>
              <a:camera prst="orthographicFront"/>
              <a:lightRig rig="threePt" dir="t"/>
            </a:scene3d>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400" dirty="0">
                <a:solidFill>
                  <a:schemeClr val="accent1"/>
                </a:solidFill>
                <a:effectLst>
                  <a:outerShdw blurRad="38100" dist="19050" dir="2700000" algn="tl" rotWithShape="0">
                    <a:schemeClr val="dk1">
                      <a:alpha val="40000"/>
                    </a:schemeClr>
                  </a:outerShdw>
                </a:effectLst>
                <a:ea typeface="汉仪旗黑-50简" panose="00020600040101010101" charset="-122"/>
              </a:rPr>
              <a:t>分享人</a:t>
            </a:r>
            <a:r>
              <a:rPr lang="zh-CN" altLang="en-US" sz="2400" dirty="0" smtClean="0">
                <a:solidFill>
                  <a:schemeClr val="accent1"/>
                </a:solidFill>
                <a:effectLst>
                  <a:outerShdw blurRad="38100" dist="19050" dir="2700000" algn="tl" rotWithShape="0">
                    <a:schemeClr val="dk1">
                      <a:alpha val="40000"/>
                    </a:schemeClr>
                  </a:outerShdw>
                </a:effectLst>
                <a:ea typeface="汉仪旗黑-50简" panose="00020600040101010101" charset="-122"/>
              </a:rPr>
              <a:t>：长春市十一高中   侯</a:t>
            </a:r>
            <a:r>
              <a:rPr lang="zh-CN" altLang="en-US" sz="2400" dirty="0">
                <a:solidFill>
                  <a:schemeClr val="accent1"/>
                </a:solidFill>
                <a:effectLst>
                  <a:outerShdw blurRad="38100" dist="19050" dir="2700000" algn="tl" rotWithShape="0">
                    <a:schemeClr val="dk1">
                      <a:alpha val="40000"/>
                    </a:schemeClr>
                  </a:outerShdw>
                </a:effectLst>
                <a:ea typeface="汉仪旗黑-50简" panose="00020600040101010101" charset="-122"/>
              </a:rPr>
              <a:t>星丽</a:t>
            </a: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400" dirty="0">
                <a:solidFill>
                  <a:schemeClr val="accent1"/>
                </a:solidFill>
                <a:effectLst>
                  <a:outerShdw blurRad="38100" dist="19050" dir="2700000" algn="tl" rotWithShape="0">
                    <a:schemeClr val="dk1">
                      <a:alpha val="40000"/>
                    </a:schemeClr>
                  </a:outerShdw>
                </a:effectLst>
                <a:ea typeface="汉仪旗黑-50简" panose="00020600040101010101" charset="-122"/>
              </a:rPr>
              <a:t> 2022年5月8日</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latin typeface="Arial" panose="020B0604020202020204" pitchFamily="34" charset="0"/>
                <a:ea typeface="汉仪综艺体简" panose="02010600000101010101" charset="-122"/>
                <a:sym typeface="+mn-ea"/>
              </a:rPr>
              <a:t>《共担时代责任，共促全球发展》（节选）</a:t>
            </a:r>
            <a:endParaRPr lang="zh-CN" altLang="en-US" sz="3600" spc="100">
              <a:ln w="3175">
                <a:noFill/>
                <a:prstDash val="dash"/>
              </a:ln>
              <a:solidFill>
                <a:schemeClr val="tx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257810" y="1089660"/>
            <a:ext cx="11425555" cy="4707890"/>
          </a:xfrm>
          <a:prstGeom prst="rect">
            <a:avLst/>
          </a:prstGeom>
          <a:noFill/>
        </p:spPr>
        <p:txBody>
          <a:bodyPr wrap="square" rtlCol="0">
            <a:spAutoFit/>
          </a:bodyPr>
          <a:lstStyle/>
          <a:p>
            <a:r>
              <a:rPr lang="en-US" altLang="zh-CN">
                <a:latin typeface="Arial" panose="020B0604020202020204" pitchFamily="34" charset="0"/>
                <a:ea typeface="汉仪旗黑-50简" panose="00020600040101010101" charset="-122"/>
              </a:rPr>
              <a:t>   </a:t>
            </a:r>
            <a:r>
              <a:rPr lang="en-US" altLang="zh-CN" b="1">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甘瓜抱苦蒂，美枣生荆棘。</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从哲学上说，世界上没有十全十美的事物，因为事物存在优点就把它看得完美无缺是不全面的，因为事物存在缺点就把它看得一无是处也是不全面的。经济全球化确实带来了新问题，但我们不能就此把经济全球化一棍子打死，而是要适应和引导好经济全球化，消解经济全球化的负面影响，让它更好惠及每个国家、每个民族。</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当年，中国对经济全球化也有过疑虑，对加入世界贸易组织也有过忐忑。但是，我们认为，融入世界经济是历史大方向，中国经济要发展，就要敢于到世界市场的汪洋大海中去游泳，如果永远不敢到大海中去经风雨、见世面，总有一天会在大海中溺水而亡。所以，中国勇敢迈向了世界市场。在这个过程中，我们呛过水，遇到过漩涡，遇到过风浪，但我们在游泳中学会了游泳。这是正确的战略抉择。</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世界经济的大海，你要还是不要，都在那儿，是回避不了的。想人为切断各国经济的资金流、技术流、产品流、产业流、人员流，让世界经济的大海退回到一个一个孤立的小湖泊、小河流，是不可能的，也是不符合历史潮流的。</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人类历史告诉我们，有问题不可怕，可怕的是不敢直面问题，找不到解决问题的思路。 面对经济全球化带来的机遇和挑战，正确的选择是，充分利用一切机遇，合作应对一切挑战，引导好经济全球化走向。</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353185"/>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全球性问题的出现和人类社会面临的机遇与挑战。在世界多极化、经济全球化、社会信息化、文化多样化深入发展的形势下，和平与发展仍然是时代的主题。</a:t>
            </a:r>
          </a:p>
          <a:p>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和平</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与</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发展</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含义，关系</a:t>
            </a:r>
            <a:endPar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r>
              <a:rPr lang="en-US" altLang="zh-CN" sz="16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16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为什么没发生新的世界大战？</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08660" y="4482465"/>
            <a:ext cx="2299970" cy="368300"/>
          </a:xfrm>
          <a:prstGeom prst="rect">
            <a:avLst/>
          </a:prstGeom>
          <a:noFill/>
        </p:spPr>
        <p:txBody>
          <a:bodyPr wrap="square" rtlCol="0">
            <a:spAutoFit/>
          </a:bodyPr>
          <a:lstStyle/>
          <a:p>
            <a:endParaRPr lang="zh-CN" altLang="en-US"/>
          </a:p>
        </p:txBody>
      </p:sp>
      <p:sp>
        <p:nvSpPr>
          <p:cNvPr id="5" name="文本框 4"/>
          <p:cNvSpPr txBox="1"/>
          <p:nvPr/>
        </p:nvSpPr>
        <p:spPr>
          <a:xfrm>
            <a:off x="431165" y="2379345"/>
            <a:ext cx="3151505" cy="4246245"/>
          </a:xfrm>
          <a:prstGeom prst="rect">
            <a:avLst/>
          </a:prstGeom>
          <a:gradFill>
            <a:gsLst>
              <a:gs pos="44000">
                <a:srgbClr val="F5CBB8"/>
              </a:gs>
              <a:gs pos="0">
                <a:srgbClr val="F8DCD0"/>
              </a:gs>
              <a:gs pos="100000">
                <a:srgbClr val="F1B9A0"/>
              </a:gs>
            </a:gsLst>
            <a:lin scaled="1"/>
          </a:gradFill>
          <a:ln>
            <a:solidFill>
              <a:srgbClr val="00B0F0"/>
            </a:soli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由于雅尔塔体系主要是由资本主义世界首屈一指的美国和成为世界强国的社会主义苏联共同达成的，而不是像过去那样完全由资本主义列强来安排，因此，它</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第一</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次将苏联和美英两种不同社会制度国家间的和平共处原则正式纳入了国际关系体系</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这</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一</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点对战后的世界影响很大</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。它制约了美国与苏联在产生任何争端时的行为方式，即双方不能以战争手段，而要用和平手段、协商谈判来解决处理。</a:t>
            </a:r>
            <a:endParaRPr lang="zh-CN" altLang="en-US"/>
          </a:p>
        </p:txBody>
      </p:sp>
      <p:sp>
        <p:nvSpPr>
          <p:cNvPr id="6" name="文本框 5"/>
          <p:cNvSpPr txBox="1"/>
          <p:nvPr/>
        </p:nvSpPr>
        <p:spPr>
          <a:xfrm>
            <a:off x="3756025" y="2417445"/>
            <a:ext cx="2343150" cy="2584450"/>
          </a:xfrm>
          <a:prstGeom prst="rect">
            <a:avLst/>
          </a:prstGeom>
          <a:gradFill>
            <a:gsLst>
              <a:gs pos="42000">
                <a:srgbClr val="88CBCC"/>
              </a:gs>
              <a:gs pos="0">
                <a:srgbClr val="ADDBDC"/>
              </a:gs>
              <a:gs pos="100000">
                <a:srgbClr val="62BBBB"/>
              </a:gs>
            </a:gsLst>
            <a:lin scaled="1"/>
          </a:gradFill>
          <a:ln>
            <a:gradFill>
              <a:gsLst>
                <a:gs pos="0">
                  <a:srgbClr val="FE4444"/>
                </a:gs>
                <a:gs pos="100000">
                  <a:srgbClr val="832B2B"/>
                </a:gs>
              </a:gsLst>
            </a:gra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雅尔塔体系所提倡的和平、民主、独立的原则，对二战后世界的和平、民主、独立、发展有着极大的作用。 从一定意义上说，它决定了二战后世界和平与发展的主潮流。</a:t>
            </a:r>
          </a:p>
        </p:txBody>
      </p:sp>
      <p:sp>
        <p:nvSpPr>
          <p:cNvPr id="7" name="文本框 6"/>
          <p:cNvSpPr txBox="1"/>
          <p:nvPr/>
        </p:nvSpPr>
        <p:spPr>
          <a:xfrm>
            <a:off x="6267450" y="2406650"/>
            <a:ext cx="2545080" cy="3138170"/>
          </a:xfrm>
          <a:prstGeom prst="rect">
            <a:avLst/>
          </a:prstGeom>
          <a:gradFill>
            <a:gsLst>
              <a:gs pos="50000">
                <a:srgbClr val="EDDADE"/>
              </a:gs>
              <a:gs pos="0">
                <a:srgbClr val="F3E6E9"/>
              </a:gs>
              <a:gs pos="100000">
                <a:srgbClr val="E6CDD3"/>
              </a:gs>
            </a:gsLst>
            <a:lin scaled="1"/>
          </a:gradFill>
          <a:ln>
            <a:solidFill>
              <a:srgbClr val="7030A0"/>
            </a:soli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两次世界大战和40多年的冷战，对交战双方来说都是综合国力的较</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量</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。双方为了调动一切经济</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力量赢得战争，使得各国的生产</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更加紧密地联系起来。正是这种相互依存的国际经济关系, 形成了抑制新的世界大战爆发的重要因</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素。</a:t>
            </a:r>
            <a:endParaRPr lang="zh-CN" altLang="en-US"/>
          </a:p>
        </p:txBody>
      </p:sp>
      <p:sp>
        <p:nvSpPr>
          <p:cNvPr id="8" name="文本框 7"/>
          <p:cNvSpPr txBox="1"/>
          <p:nvPr/>
        </p:nvSpPr>
        <p:spPr>
          <a:xfrm>
            <a:off x="9152890" y="4406265"/>
            <a:ext cx="2051050" cy="368300"/>
          </a:xfrm>
          <a:prstGeom prst="rect">
            <a:avLst/>
          </a:prstGeom>
          <a:noFill/>
        </p:spPr>
        <p:txBody>
          <a:bodyPr wrap="square" rtlCol="0">
            <a:spAutoFit/>
          </a:bodyPr>
          <a:lstStyle/>
          <a:p>
            <a:endParaRPr lang="zh-CN" altLang="en-US"/>
          </a:p>
        </p:txBody>
      </p:sp>
      <p:sp>
        <p:nvSpPr>
          <p:cNvPr id="11" name="文本框 10"/>
          <p:cNvSpPr txBox="1"/>
          <p:nvPr/>
        </p:nvSpPr>
        <p:spPr>
          <a:xfrm>
            <a:off x="9180195" y="2435860"/>
            <a:ext cx="2118360" cy="2306955"/>
          </a:xfrm>
          <a:prstGeom prst="rect">
            <a:avLst/>
          </a:prstGeom>
          <a:gradFill>
            <a:gsLst>
              <a:gs pos="50000">
                <a:srgbClr val="F6EDE1"/>
              </a:gs>
              <a:gs pos="0">
                <a:srgbClr val="F9F3EB"/>
              </a:gs>
              <a:gs pos="100000">
                <a:srgbClr val="F3E6D7"/>
              </a:gs>
            </a:gsLst>
            <a:lin scaled="1"/>
          </a:gradFill>
          <a:ln>
            <a:gradFill>
              <a:gsLst>
                <a:gs pos="0">
                  <a:srgbClr val="012D86"/>
                </a:gs>
                <a:gs pos="100000">
                  <a:srgbClr val="0E2557"/>
                </a:gs>
              </a:gsLst>
            </a:gra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核武器的出现使人类面临着核战争的毁灭性前景。因此维护和平成为所有国家关心的首要问题，成为制约爆发大战特别是核战争的基本原因。</a:t>
            </a:r>
            <a:endParaRPr lang="zh-CN" altLang="en-US"/>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2091690"/>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全球性问题的出现和人类社会面临的机遇与挑战。在世界多极化、经济全球化、社会信息化、文化多样化深入发展的形势下，和平与发展仍然是时代的主题。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r>
              <a:rPr lang="en-US" altLang="zh-CN" sz="1600">
                <a:solidFill>
                  <a:srgbClr val="FF0000"/>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rPr>
              <a:t>    </a:t>
            </a:r>
            <a:r>
              <a:rPr lang="en-US" altLang="zh-CN" sz="1600">
                <a:solidFill>
                  <a:schemeClr val="dk1"/>
                </a:solidFill>
                <a:latin typeface="Arial" panose="020B0604020202020204" pitchFamily="34" charset="0"/>
                <a:ea typeface="汉仪旗黑-50简" panose="00020600040101010101" charset="-122"/>
              </a:rPr>
              <a:t>    </a:t>
            </a:r>
          </a:p>
          <a:p>
            <a:r>
              <a:rPr lang="en-US" altLang="zh-CN" sz="1600">
                <a:solidFill>
                  <a:schemeClr val="dk1"/>
                </a:solidFill>
                <a:latin typeface="Arial" panose="020B0604020202020204" pitchFamily="34" charset="0"/>
                <a:ea typeface="汉仪旗黑-50简" panose="00020600040101010101" charset="-122"/>
              </a:rPr>
              <a:t>   </a:t>
            </a:r>
          </a:p>
          <a:p>
            <a:endParaRPr lang="en-US" altLang="zh-CN" sz="1600">
              <a:solidFill>
                <a:schemeClr val="dk1"/>
              </a:solidFill>
              <a:latin typeface="Arial" panose="020B0604020202020204" pitchFamily="34" charset="0"/>
              <a:ea typeface="汉仪旗黑-50简" panose="00020600040101010101" charset="-122"/>
            </a:endParaRPr>
          </a:p>
          <a:p>
            <a:r>
              <a:rPr lang="en-US" altLang="zh-CN" sz="1600">
                <a:solidFill>
                  <a:schemeClr val="dk1"/>
                </a:solidFill>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p:txBody>
      </p:sp>
      <p:sp>
        <p:nvSpPr>
          <p:cNvPr id="2" name="文本框 1"/>
          <p:cNvSpPr txBox="1"/>
          <p:nvPr/>
        </p:nvSpPr>
        <p:spPr>
          <a:xfrm>
            <a:off x="612775" y="2305685"/>
            <a:ext cx="2865755" cy="2861310"/>
          </a:xfrm>
          <a:prstGeom prst="rect">
            <a:avLst/>
          </a:prstGeom>
          <a:gradFill>
            <a:gsLst>
              <a:gs pos="50000">
                <a:srgbClr val="97C8E1"/>
              </a:gs>
              <a:gs pos="0">
                <a:srgbClr val="BADAEB"/>
              </a:gs>
              <a:gs pos="100000">
                <a:srgbClr val="74B5D6"/>
              </a:gs>
            </a:gsLst>
            <a:lin scaled="1"/>
          </a:gradFill>
        </p:spPr>
        <p:txBody>
          <a:bodyPr wrap="square" rtlCol="0">
            <a:spAutoFit/>
          </a:bodyPr>
          <a:lstStyle/>
          <a:p>
            <a:r>
              <a:rPr lang="en-US" altLang="zh-CN">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      </a:t>
            </a:r>
            <a:r>
              <a:rPr lang="en-US" altLang="zh-CN">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二战之后发生的一系列局部战争和冲突，最后基本得到了政治解决。如冷战时期的朝鲜战争（对中国来说是抗美援朝战 争）、美国侵略越南的战争等。冷战结束后，国际形势中的不稳定因素増加，并引发了一些新的地区冲突与局部战争。</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765550" y="2361565"/>
            <a:ext cx="2693035" cy="1476375"/>
          </a:xfrm>
          <a:prstGeom prst="rect">
            <a:avLst/>
          </a:prstGeom>
          <a:gradFill>
            <a:gsLst>
              <a:gs pos="50000">
                <a:srgbClr val="97C8E1"/>
              </a:gs>
              <a:gs pos="0">
                <a:srgbClr val="BADAEB"/>
              </a:gs>
              <a:gs pos="100000">
                <a:srgbClr val="74B5D6"/>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联合国创造的维持和平部队和维和行动，在控制局部战争扩大、解决地区冲突发挥了有效作用。</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216775" y="2428240"/>
            <a:ext cx="2818130" cy="922020"/>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二战后世界发生的大发展大变化，已在第八单元具体表述。</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353185"/>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全球性问题的出现和人类社会面临的机遇与挑战。在世界多极化、经济全球化、社会信息化、文化多样化深入发展的形势下，和平与发展仍然是时代的主题。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r>
              <a:rPr lang="en-US" altLang="zh-CN" sz="1600">
                <a:solidFill>
                  <a:srgbClr val="FF0000"/>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0"/>
          <a:stretch>
            <a:fillRect/>
          </a:stretch>
        </p:blipFill>
        <p:spPr>
          <a:xfrm>
            <a:off x="1974215" y="1801495"/>
            <a:ext cx="7150735" cy="3813175"/>
          </a:xfrm>
          <a:prstGeom prst="rect">
            <a:avLst/>
          </a:prstGeom>
        </p:spPr>
      </p:pic>
      <p:grpSp>
        <p:nvGrpSpPr>
          <p:cNvPr id="6" name="组合 5" descr="7b0a202020202274657874626f78223a20227b5c2263617465676f72795f69645c223a31303431332c5c2269645c223a32303334373638367d220a7d0a"/>
          <p:cNvGrpSpPr/>
          <p:nvPr/>
        </p:nvGrpSpPr>
        <p:grpSpPr>
          <a:xfrm>
            <a:off x="2856230" y="5716270"/>
            <a:ext cx="6033135" cy="1108075"/>
            <a:chOff x="4483" y="5852"/>
            <a:chExt cx="9501" cy="1745"/>
          </a:xfrm>
          <a:solidFill>
            <a:srgbClr val="FF0000"/>
          </a:solidFill>
        </p:grpSpPr>
        <p:pic>
          <p:nvPicPr>
            <p:cNvPr id="190" name="图片 189" descr="资源 3@4x"/>
            <p:cNvPicPr>
              <a:picLocks noChangeAspect="1"/>
            </p:cNvPicPr>
            <p:nvPr/>
          </p:nvPicPr>
          <p:blipFill>
            <a:blip r:embed="rId11" cstate="print"/>
            <a:srcRect r="17922" b="13478"/>
            <a:stretch>
              <a:fillRect/>
            </a:stretch>
          </p:blipFill>
          <p:spPr>
            <a:xfrm>
              <a:off x="12257" y="5853"/>
              <a:ext cx="1727" cy="1743"/>
            </a:xfrm>
            <a:prstGeom prst="rect">
              <a:avLst/>
            </a:prstGeom>
            <a:grpFill/>
          </p:spPr>
        </p:pic>
        <p:pic>
          <p:nvPicPr>
            <p:cNvPr id="192" name="图片 191" descr="资源 3@4x"/>
            <p:cNvPicPr>
              <a:picLocks noChangeAspect="1"/>
            </p:cNvPicPr>
            <p:nvPr/>
          </p:nvPicPr>
          <p:blipFill>
            <a:blip r:embed="rId12" cstate="print"/>
            <a:srcRect r="17922" b="13478"/>
            <a:stretch>
              <a:fillRect/>
            </a:stretch>
          </p:blipFill>
          <p:spPr>
            <a:xfrm flipH="1">
              <a:off x="4483" y="5852"/>
              <a:ext cx="1729" cy="1744"/>
            </a:xfrm>
            <a:prstGeom prst="rect">
              <a:avLst/>
            </a:prstGeom>
            <a:grpFill/>
          </p:spPr>
        </p:pic>
        <p:sp>
          <p:nvSpPr>
            <p:cNvPr id="194" name="文本框 193"/>
            <p:cNvSpPr txBox="1"/>
            <p:nvPr/>
          </p:nvSpPr>
          <p:spPr>
            <a:xfrm>
              <a:off x="5955" y="5853"/>
              <a:ext cx="6751" cy="1744"/>
            </a:xfrm>
            <a:prstGeom prst="rect">
              <a:avLst/>
            </a:prstGeom>
            <a:grpFill/>
          </p:spPr>
          <p:txBody>
            <a:bodyPr wrap="square" rtlCol="0" anchor="ctr" anchorCtr="0">
              <a:noAutofit/>
            </a:bodyPr>
            <a:lstStyle/>
            <a:p>
              <a:pPr algn="ct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自改革开放以来，中国对</a:t>
              </a:r>
              <a:r>
                <a:rPr lang="en-US" altLang="zh-CN"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a:t>
              </a: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和平与发展是时代主题</a:t>
              </a:r>
              <a:r>
                <a:rPr lang="en-US" altLang="zh-CN"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a:t>
              </a: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的认识没有改变，只有深化</a:t>
              </a:r>
              <a:endParaRPr lang="zh-CN" altLang="en-US" sz="2000">
                <a:solidFill>
                  <a:srgbClr val="E5A680"/>
                </a:solidFill>
                <a:latin typeface="Arial" panose="020B0604020202020204" pitchFamily="34" charset="0"/>
                <a:ea typeface="汉仪旗黑-50简" panose="00020600040101010101" charset="-122"/>
                <a:cs typeface="汉仪雅酷黑W" panose="00020600040101010101" charset="-122"/>
              </a:endParaRPr>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0"/>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人类发展中面临的问题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845310"/>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a:p>
            <a:r>
              <a:rPr lang="zh-CN" altLang="en-US" sz="1600">
                <a:solidFill>
                  <a:schemeClr val="dk1"/>
                </a:solidFill>
                <a:latin typeface="Arial" panose="020B0604020202020204" pitchFamily="34" charset="0"/>
                <a:ea typeface="汉仪旗黑-50简" panose="00020600040101010101" charset="-122"/>
              </a:rPr>
              <a:t> </a:t>
            </a:r>
            <a:r>
              <a:rPr lang="en-US" altLang="zh-CN" sz="1600">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人类面临着前所未有的发展机遇，同时也存在着威胁人类生存的重大问题。例如，溢杀无辜的国际恐怖主义、霸权主义、强权政治和新干涉主义都有新的表现，社会矛盾和种族、民族、宗教冲突频发，国际金融危机影响深远，环境污染和生态破坏严重，粮食安全、能源资源安全、网络安全等全球性问题更加突出…这些问题构成了对人类社会可持续发展的巨大挑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1"/>
          <a:stretch>
            <a:fillRect/>
          </a:stretch>
        </p:blipFill>
        <p:spPr>
          <a:xfrm>
            <a:off x="171450" y="2661920"/>
            <a:ext cx="5051425" cy="3512820"/>
          </a:xfrm>
          <a:prstGeom prst="rect">
            <a:avLst/>
          </a:prstGeom>
        </p:spPr>
      </p:pic>
      <p:graphicFrame>
        <p:nvGraphicFramePr>
          <p:cNvPr id="7" name="表格 6"/>
          <p:cNvGraphicFramePr>
            <a:graphicFrameLocks noGrp="1"/>
          </p:cNvGraphicFramePr>
          <p:nvPr>
            <p:custDataLst>
              <p:tags r:id="rId7"/>
            </p:custDataLst>
          </p:nvPr>
        </p:nvGraphicFramePr>
        <p:xfrm>
          <a:off x="5280660" y="2769235"/>
          <a:ext cx="6798310" cy="3752850"/>
        </p:xfrm>
        <a:graphic>
          <a:graphicData uri="http://schemas.openxmlformats.org/drawingml/2006/table">
            <a:tbl>
              <a:tblPr firstRow="1" bandRow="1">
                <a:tableStyleId>{5C22544A-7EE6-4342-B048-85BDC9FD1C3A}</a:tableStyleId>
              </a:tblPr>
              <a:tblGrid>
                <a:gridCol w="1123950"/>
                <a:gridCol w="5674360"/>
              </a:tblGrid>
              <a:tr h="365760">
                <a:tc>
                  <a:txBody>
                    <a:bodyPr/>
                    <a:lstStyle/>
                    <a:p>
                      <a:pPr algn="ctr"/>
                      <a:r>
                        <a:rPr lang="zh-CN" altLang="en-US" sz="1800" smtClean="0">
                          <a:latin typeface="宋体" panose="02010600030101010101" pitchFamily="2" charset="-122"/>
                          <a:ea typeface="宋体" panose="02010600030101010101" pitchFamily="2" charset="-122"/>
                          <a:cs typeface="黑体" panose="02010609060101010101" charset="-122"/>
                        </a:rPr>
                        <a:t>领域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smtClean="0">
                          <a:latin typeface="宋体" panose="02010600030101010101" pitchFamily="2" charset="-122"/>
                          <a:ea typeface="宋体" panose="02010600030101010101" pitchFamily="2" charset="-122"/>
                          <a:cs typeface="黑体" panose="02010609060101010101" charset="-122"/>
                        </a:rPr>
                        <a:t>问题表现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8410">
                <a:tc>
                  <a:txBody>
                    <a:bodyPr/>
                    <a:lstStyle/>
                    <a:p>
                      <a:pPr marL="0" marR="0" indent="0" algn="ctr" defTabSz="1218565" rtl="0" eaLnBrk="1" fontAlgn="auto" latinLnBrk="0" hangingPunct="1">
                        <a:lnSpc>
                          <a:spcPct val="100000"/>
                        </a:lnSpc>
                        <a:spcBef>
                          <a:spcPct val="0"/>
                        </a:spcBef>
                        <a:spcAft>
                          <a:spcPct val="0"/>
                        </a:spcAft>
                        <a:buClrTx/>
                        <a:buSzTx/>
                        <a:buFontTx/>
                        <a:buNone/>
                        <a:defRPr/>
                      </a:pPr>
                      <a:endParaRPr lang="en-US" altLang="zh-CN" sz="1800" b="1" smtClean="0">
                        <a:latin typeface="宋体" panose="02010600030101010101" pitchFamily="2" charset="-122"/>
                        <a:ea typeface="宋体" panose="02010600030101010101" pitchFamily="2" charset="-122"/>
                      </a:endParaRPr>
                    </a:p>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发展方面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zh-CN" sz="1800" b="1" smtClean="0">
                          <a:latin typeface="宋体" panose="02010600030101010101" pitchFamily="2" charset="-122"/>
                          <a:ea typeface="宋体" panose="02010600030101010101" pitchFamily="2" charset="-122"/>
                        </a:rPr>
                        <a:t>⑴世界经济增长的动力依然不足，</a:t>
                      </a:r>
                      <a:r>
                        <a:rPr lang="zh-CN" altLang="en-US" sz="1800" b="1" smtClean="0">
                          <a:latin typeface="宋体" panose="02010600030101010101" pitchFamily="2" charset="-122"/>
                          <a:ea typeface="宋体" panose="02010600030101010101" pitchFamily="2" charset="-122"/>
                          <a:sym typeface="+mn-ea"/>
                        </a:rPr>
                        <a:t>发达经济体需求萎缩，经济复苏乏力，对新兴市场和发展中国家影响巨大。</a:t>
                      </a:r>
                      <a:endParaRPr lang="en-US" altLang="zh-CN" sz="1800" b="1" smtClean="0">
                        <a:latin typeface="宋体" panose="02010600030101010101" pitchFamily="2" charset="-122"/>
                        <a:ea typeface="宋体" panose="02010600030101010101" pitchFamily="2" charset="-122"/>
                      </a:endParaRPr>
                    </a:p>
                    <a:p>
                      <a:pPr marL="342900" indent="-342900" algn="l">
                        <a:tabLst>
                          <a:tab pos="457200" algn="l"/>
                        </a:tabLst>
                      </a:pPr>
                      <a:r>
                        <a:rPr lang="zh-CN" altLang="zh-CN" sz="1800" b="1" smtClean="0">
                          <a:latin typeface="宋体" panose="02010600030101010101" pitchFamily="2" charset="-122"/>
                          <a:ea typeface="宋体" panose="02010600030101010101" pitchFamily="2" charset="-122"/>
                        </a:rPr>
                        <a:t>⑵南北差距和贫富分化日益严重</a:t>
                      </a:r>
                      <a:r>
                        <a:rPr lang="zh-CN" altLang="en-US" sz="1800" b="1" smtClean="0">
                          <a:latin typeface="宋体" panose="02010600030101010101" pitchFamily="2" charset="-122"/>
                          <a:ea typeface="宋体" panose="02010600030101010101" pitchFamily="2"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8680">
                <a:tc>
                  <a:txBody>
                    <a:bodyPr/>
                    <a:lstStyle/>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和平与</a:t>
                      </a:r>
                      <a:endParaRPr lang="en-US" altLang="zh-CN" sz="1800" b="1" smtClean="0">
                        <a:latin typeface="宋体" panose="02010600030101010101" pitchFamily="2" charset="-122"/>
                        <a:ea typeface="宋体" panose="02010600030101010101" pitchFamily="2" charset="-122"/>
                      </a:endParaRPr>
                    </a:p>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安全方面</a:t>
                      </a:r>
                    </a:p>
                    <a:p>
                      <a:pPr marL="0" marR="0" indent="0" algn="ctr" rtl="0" eaLnBrk="1" fontAlgn="auto" latinLnBrk="0" hangingPunct="1">
                        <a:lnSpc>
                          <a:spcPct val="100000"/>
                        </a:lnSpc>
                        <a:spcBef>
                          <a:spcPct val="0"/>
                        </a:spcBef>
                        <a:spcAft>
                          <a:spcPct val="0"/>
                        </a:spcAft>
                        <a:buClrTx/>
                        <a:buSzTx/>
                        <a:buFontTx/>
                        <a:buNone/>
                      </a:pPr>
                      <a:endParaRPr lang="zh-CN" altLang="en-US" sz="1800" b="1" smtClean="0">
                        <a:latin typeface="宋体" panose="02010600030101010101" pitchFamily="2" charset="-122"/>
                        <a:ea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l" fontAlgn="auto">
                        <a:tabLst>
                          <a:tab pos="457200" algn="l"/>
                        </a:tabLst>
                      </a:pPr>
                      <a:r>
                        <a:rPr lang="en-US" altLang="zh-CN" sz="1800" b="1" smtClean="0">
                          <a:latin typeface="宋体" panose="02010600030101010101" pitchFamily="2" charset="-122"/>
                          <a:ea typeface="宋体" panose="02010600030101010101" pitchFamily="2" charset="-122"/>
                        </a:rPr>
                        <a:t>⑴</a:t>
                      </a:r>
                      <a:r>
                        <a:rPr lang="zh-CN" altLang="zh-CN" sz="1800" b="1" smtClean="0">
                          <a:latin typeface="宋体" panose="02010600030101010101" pitchFamily="2" charset="-122"/>
                          <a:ea typeface="宋体" panose="02010600030101010101" pitchFamily="2" charset="-122"/>
                        </a:rPr>
                        <a:t>地区热点问题此起彼伏</a:t>
                      </a:r>
                      <a:r>
                        <a:rPr lang="zh-CN" altLang="en-US" sz="1800" b="1" smtClean="0">
                          <a:latin typeface="宋体" panose="02010600030101010101" pitchFamily="2" charset="-122"/>
                          <a:ea typeface="宋体" panose="02010600030101010101" pitchFamily="2" charset="-122"/>
                          <a:sym typeface="+mn-ea"/>
                        </a:rPr>
                        <a:t>（民族、种族、宗教、领土）</a:t>
                      </a:r>
                      <a:r>
                        <a:rPr lang="zh-CN" altLang="en-US" sz="1800" b="1" smtClean="0">
                          <a:latin typeface="宋体" panose="02010600030101010101" pitchFamily="2" charset="-122"/>
                          <a:ea typeface="宋体" panose="02010600030101010101" pitchFamily="2" charset="-122"/>
                        </a:rPr>
                        <a:t>；</a:t>
                      </a:r>
                    </a:p>
                    <a:p>
                      <a:pPr indent="0" algn="l" fontAlgn="auto">
                        <a:tabLst>
                          <a:tab pos="457200" algn="l"/>
                        </a:tabLst>
                      </a:pPr>
                      <a:r>
                        <a:rPr lang="zh-CN" altLang="zh-CN" sz="1800" b="1" smtClean="0">
                          <a:latin typeface="宋体" panose="02010600030101010101" pitchFamily="2" charset="-122"/>
                          <a:ea typeface="宋体" panose="02010600030101010101" pitchFamily="2" charset="-122"/>
                        </a:rPr>
                        <a:t>⑵核扩散、恐怖主义、网络安全、重大传染性疾病、跨国刑事犯罪、气候变化等安全威胁持续蔓延</a:t>
                      </a:r>
                      <a:r>
                        <a:rPr lang="zh-CN" altLang="en-US" sz="1800" b="1" smtClean="0">
                          <a:latin typeface="宋体" panose="02010600030101010101" pitchFamily="2" charset="-122"/>
                          <a:ea typeface="宋体" panose="02010600030101010101" pitchFamily="2" charset="-122"/>
                        </a:rPr>
                        <a:t>；</a:t>
                      </a:r>
                    </a:p>
                    <a:p>
                      <a:pPr indent="0" algn="l" fontAlgn="auto">
                        <a:tabLst>
                          <a:tab pos="457200" algn="l"/>
                        </a:tabLst>
                      </a:pPr>
                      <a:r>
                        <a:rPr lang="zh-CN" altLang="en-US" sz="1800" b="1" smtClean="0">
                          <a:latin typeface="宋体" panose="02010600030101010101" pitchFamily="2" charset="-122"/>
                          <a:ea typeface="宋体" panose="02010600030101010101" pitchFamily="2" charset="-122"/>
                        </a:rPr>
                        <a:t>⑶</a:t>
                      </a:r>
                      <a:r>
                        <a:rPr lang="zh-CN" altLang="zh-CN" sz="1800" b="1" smtClean="0">
                          <a:latin typeface="宋体" panose="02010600030101010101" pitchFamily="2" charset="-122"/>
                          <a:ea typeface="宋体" panose="02010600030101010101" pitchFamily="2" charset="-122"/>
                        </a:rPr>
                        <a:t>海洋权益和极地资源争夺等日趋激烈</a:t>
                      </a:r>
                      <a:r>
                        <a:rPr lang="zh-CN" altLang="en-US" sz="1800" b="1" smtClean="0">
                          <a:latin typeface="宋体" panose="02010600030101010101" pitchFamily="2" charset="-122"/>
                          <a:ea typeface="宋体" panose="02010600030101010101" pitchFamily="2" charset="-122"/>
                        </a:rPr>
                        <a:t>；</a:t>
                      </a:r>
                      <a:endParaRPr lang="en-US" altLang="zh-CN" sz="1800" b="1" smtClean="0">
                        <a:latin typeface="宋体" panose="02010600030101010101" pitchFamily="2" charset="-122"/>
                        <a:ea typeface="宋体" panose="02010600030101010101" pitchFamily="2" charset="-122"/>
                      </a:endParaRPr>
                    </a:p>
                    <a:p>
                      <a:pPr indent="0" algn="l" fontAlgn="auto">
                        <a:tabLst>
                          <a:tab pos="457200" algn="l"/>
                        </a:tabLst>
                      </a:pPr>
                      <a:r>
                        <a:rPr lang="zh-CN" altLang="en-US" sz="1800" b="1" smtClean="0">
                          <a:latin typeface="宋体" panose="02010600030101010101" pitchFamily="2" charset="-122"/>
                          <a:ea typeface="宋体" panose="02010600030101010101" pitchFamily="2" charset="-122"/>
                        </a:rPr>
                        <a:t>⑷</a:t>
                      </a:r>
                      <a:r>
                        <a:rPr lang="zh-CN" altLang="zh-CN" sz="1800" b="1" smtClean="0">
                          <a:latin typeface="宋体" panose="02010600030101010101" pitchFamily="2" charset="-122"/>
                          <a:ea typeface="宋体" panose="02010600030101010101" pitchFamily="2" charset="-122"/>
                        </a:rPr>
                        <a:t>霸权主义和强权政治依然存在，等等</a:t>
                      </a:r>
                      <a:endParaRPr lang="zh-CN" altLang="en-US" sz="1800" b="1" smtClean="0">
                        <a:latin typeface="宋体" panose="02010600030101010101" pitchFamily="2" charset="-122"/>
                        <a:ea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508000" y="1482090"/>
            <a:ext cx="3632200" cy="3415030"/>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当今人类社会所面临的这些全球性问题，超越了任何一国的利益，也非任何一国所能解决。世界各国在解决这些问题方面有着共同的利益和诉求，唯有合作，才能共赢。因此，中国倡导人类命运共同体理念，并以实施共建“一带一路”倡议、发起创办亚洲基础设施投资银行等实际行动来实践这一理念，正是顺应并引领了当今世界和平、发展、合作、共赢的时代潮流和历史发展大势。</a:t>
            </a:r>
            <a:endParaRPr lang="zh-CN" altLang="en-US"/>
          </a:p>
        </p:txBody>
      </p:sp>
      <p:sp>
        <p:nvSpPr>
          <p:cNvPr id="5" name="文本框 4"/>
          <p:cNvSpPr txBox="1"/>
          <p:nvPr/>
        </p:nvSpPr>
        <p:spPr>
          <a:xfrm>
            <a:off x="4467860" y="1491615"/>
            <a:ext cx="3632200" cy="3969385"/>
          </a:xfrm>
          <a:prstGeom prst="rect">
            <a:avLst/>
          </a:prstGeom>
          <a:gradFill>
            <a:gsLst>
              <a:gs pos="50000">
                <a:srgbClr val="F9E397"/>
              </a:gs>
              <a:gs pos="0">
                <a:srgbClr val="F9EBB8"/>
              </a:gs>
              <a:gs pos="100000">
                <a:srgbClr val="F8DB75"/>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在解决这些问题方面，涉及全球治理这一新概念。</a:t>
            </a:r>
          </a:p>
          <a:p>
            <a:r>
              <a:rPr lang="zh-CN" altLang="en-US">
                <a:solidFill>
                  <a:srgbClr val="000000"/>
                </a:solidFill>
                <a:latin typeface="Arial" panose="020B0604020202020204" pitchFamily="34" charset="0"/>
                <a:ea typeface="汉仪旗黑-50简" panose="00020600040101010101" charset="-122"/>
                <a:sym typeface="+mn-ea"/>
              </a:rPr>
              <a:t> </a:t>
            </a:r>
            <a:r>
              <a:rPr lang="en-US" altLang="zh-CN">
                <a:solidFill>
                  <a:srgbClr val="000000"/>
                </a:solidFill>
                <a:latin typeface="Arial" panose="020B0604020202020204" pitchFamily="34" charset="0"/>
                <a:ea typeface="汉仪旗黑-50简" panose="00020600040101010101" charset="-122"/>
                <a:sym typeface="+mn-ea"/>
              </a:rPr>
              <a:t>    </a:t>
            </a:r>
            <a:r>
              <a:rPr lang="zh-CN" altLang="en-US" b="1">
                <a:solidFill>
                  <a:srgbClr val="FF0000"/>
                </a:solidFill>
                <a:latin typeface="Arial" panose="020B0604020202020204" pitchFamily="34" charset="0"/>
                <a:ea typeface="汉仪旗黑-50简" panose="00020600040101010101" charset="-122"/>
                <a:sym typeface="+mn-ea"/>
              </a:rPr>
              <a:t>全球治理</a:t>
            </a:r>
            <a:r>
              <a:rPr lang="zh-CN" altLang="en-US">
                <a:solidFill>
                  <a:srgbClr val="000000"/>
                </a:solidFill>
                <a:latin typeface="Arial" panose="020B0604020202020204" pitchFamily="34" charset="0"/>
                <a:ea typeface="汉仪旗黑-50简" panose="00020600040101010101" charset="-122"/>
                <a:sym typeface="+mn-ea"/>
              </a:rPr>
              <a:t>，是指通过具有约束力的国际规则和制度解决各种全球性问题，以维持正常的国际政治经济秩序，增进全球共同的公共利益。实际上，面对各种全球性问题，一方面，第二次世界大战后建立的主要国际组织，如联合国、国际货币基金组织、世界银行、世界贸易组织等，仍然发挥着全球治理的作用；另一方面，改革原有的全球治理机制，加强国际协调，已经成为国际社会共同关心和正在解决的问题。</a:t>
            </a:r>
            <a:endParaRPr lang="zh-CN" altLang="en-US"/>
          </a:p>
        </p:txBody>
      </p:sp>
      <p:sp>
        <p:nvSpPr>
          <p:cNvPr id="6" name="文本框 5"/>
          <p:cNvSpPr txBox="1"/>
          <p:nvPr/>
        </p:nvSpPr>
        <p:spPr>
          <a:xfrm>
            <a:off x="8368030" y="1529715"/>
            <a:ext cx="3382010" cy="3415030"/>
          </a:xfrm>
          <a:prstGeom prst="rect">
            <a:avLst/>
          </a:prstGeom>
          <a:gradFill>
            <a:gsLst>
              <a:gs pos="42000">
                <a:srgbClr val="ABD9CA"/>
              </a:gs>
              <a:gs pos="0">
                <a:srgbClr val="C4E4DB"/>
              </a:gs>
              <a:gs pos="100000">
                <a:srgbClr val="91CEB9"/>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中国作为世界和平的建设者、全球发展的贡献者和国际秩序的维护者，为解决人类面临的共同问题，提供了自己的方案。一方面，中国高举和平、发展、合作、共赢的旗帜，坚持在和平共处五项原则基础上发展同各国的友好合作，推动建设相互尊重、公平正义、合作共赢的新型国际关系；另一方面，中国倡导构建人类命运共同体，进一步促进全球治理体系变革。</a:t>
            </a:r>
            <a:endParaRPr lang="zh-CN" altLang="en-US"/>
          </a:p>
        </p:txBody>
      </p:sp>
      <p:grpSp>
        <p:nvGrpSpPr>
          <p:cNvPr id="11" name="组合 13"/>
          <p:cNvGrpSpPr/>
          <p:nvPr/>
        </p:nvGrpSpPr>
        <p:grpSpPr>
          <a:xfrm>
            <a:off x="4563110" y="5800090"/>
            <a:ext cx="3469640" cy="642620"/>
            <a:chOff x="416" y="4767"/>
            <a:chExt cx="18202" cy="3402"/>
          </a:xfrm>
        </p:grpSpPr>
        <p:pic>
          <p:nvPicPr>
            <p:cNvPr id="14" name="图片 13"/>
            <p:cNvPicPr>
              <a:picLocks noChangeAspect="1"/>
            </p:cNvPicPr>
            <p:nvPr/>
          </p:nvPicPr>
          <p:blipFill>
            <a:blip r:embed="rId9" cstate="print">
              <a:clrChange>
                <a:clrFrom>
                  <a:srgbClr val="FFFFFF">
                    <a:alpha val="100000"/>
                  </a:srgbClr>
                </a:clrFrom>
                <a:clrTo>
                  <a:srgbClr val="FFFFFF">
                    <a:alpha val="100000"/>
                    <a:alpha val="0"/>
                  </a:srgbClr>
                </a:clrTo>
              </a:clrChange>
            </a:blip>
            <a:srcRect t="6484" b="7966"/>
            <a:stretch>
              <a:fillRect/>
            </a:stretch>
          </p:blipFill>
          <p:spPr>
            <a:xfrm>
              <a:off x="416" y="4767"/>
              <a:ext cx="3976" cy="3402"/>
            </a:xfrm>
            <a:prstGeom prst="rect">
              <a:avLst/>
            </a:prstGeom>
          </p:spPr>
        </p:pic>
        <p:pic>
          <p:nvPicPr>
            <p:cNvPr id="15" name="图片 14" descr="C:/Users/ADMINI~1/AppData/Local/Temp/kaimatting/20200404084946/output_aiMatting_20200404085048.pngoutput_aiMatting_20200404085048"/>
            <p:cNvPicPr>
              <a:picLocks noChangeAspect="1"/>
            </p:cNvPicPr>
            <p:nvPr/>
          </p:nvPicPr>
          <p:blipFill>
            <a:blip r:embed="rId10" cstate="print"/>
            <a:stretch>
              <a:fillRect/>
            </a:stretch>
          </p:blipFill>
          <p:spPr>
            <a:xfrm>
              <a:off x="5546" y="4767"/>
              <a:ext cx="3331" cy="3402"/>
            </a:xfrm>
            <a:prstGeom prst="rect">
              <a:avLst/>
            </a:prstGeom>
          </p:spPr>
        </p:pic>
        <p:pic>
          <p:nvPicPr>
            <p:cNvPr id="18" name="图片 17" descr="C:/Users/ADMINI~1/AppData/Local/Temp/kaimatting/20200404085458/output_aiMatting_20200404085503.pngoutput_aiMatting_20200404085503"/>
            <p:cNvPicPr>
              <a:picLocks noChangeAspect="1"/>
            </p:cNvPicPr>
            <p:nvPr/>
          </p:nvPicPr>
          <p:blipFill>
            <a:blip r:embed="rId11" cstate="print"/>
            <a:srcRect l="17618" r="16131" b="12891"/>
            <a:stretch>
              <a:fillRect/>
            </a:stretch>
          </p:blipFill>
          <p:spPr>
            <a:xfrm>
              <a:off x="10298" y="4767"/>
              <a:ext cx="3444" cy="3402"/>
            </a:xfrm>
            <a:prstGeom prst="rect">
              <a:avLst/>
            </a:prstGeom>
          </p:spPr>
        </p:pic>
        <p:pic>
          <p:nvPicPr>
            <p:cNvPr id="19" name="图片 18" descr="C:/Users/ADMINI~1/AppData/Local/Temp/kaimatting/20200404110027/output_aiMatting_20200404110047.pngoutput_aiMatting_20200404110047"/>
            <p:cNvPicPr>
              <a:picLocks noChangeAspect="1"/>
            </p:cNvPicPr>
            <p:nvPr/>
          </p:nvPicPr>
          <p:blipFill>
            <a:blip r:embed="rId12" cstate="print"/>
            <a:srcRect r="68972"/>
            <a:stretch>
              <a:fillRect/>
            </a:stretch>
          </p:blipFill>
          <p:spPr>
            <a:xfrm>
              <a:off x="15038" y="4767"/>
              <a:ext cx="3580" cy="3402"/>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507365" y="1392555"/>
            <a:ext cx="5271135" cy="4246245"/>
          </a:xfrm>
          <a:prstGeom prst="rect">
            <a:avLst/>
          </a:prstGeom>
          <a:gradFill>
            <a:gsLst>
              <a:gs pos="100000">
                <a:srgbClr val="EEC988"/>
              </a:gs>
              <a:gs pos="0">
                <a:srgbClr val="CB954D"/>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习近平在党的十九大报告中指出：我们呼吁，各国人民同心协力，构建人类命运共同体，建设持久和平、普遍安全、共同繁荣、开放包容、清洁美丽的世界。要相互尊重、平等协商，坚决摒弃冷战思维和强权政治，走对话而不对抗、结伴而不结盟的国与国交往新路。要坚持以对话解决争端、以协商化解分歧，统筹应对传统和非传统安全威胁，反对一切形式的恐怖主义。要同舟共济，促进贸易和投资自由化便利化，推动经济全球化朝着更加开放、包容、普惠、平衡、共赢的方向发展。要尊重世界文明多样性，以文明交流超越文明隔阂、文明互鉴超越文明冲突、文明共存超越文明优越。要坚持环境友好，合作应对气候变化，保护好人类赖以生存的地球家园。</a:t>
            </a:r>
            <a:endParaRPr lang="zh-CN" altLang="en-US">
              <a:solidFill>
                <a:srgbClr val="000000"/>
              </a:solidFill>
              <a:latin typeface="Arial" panose="020B0604020202020204" pitchFamily="34" charset="0"/>
              <a:ea typeface="汉仪旗黑-50简" panose="00020600040101010101" charset="-122"/>
            </a:endParaRPr>
          </a:p>
          <a:p>
            <a:endParaRPr lang="zh-CN" altLang="en-US"/>
          </a:p>
        </p:txBody>
      </p:sp>
      <p:sp>
        <p:nvSpPr>
          <p:cNvPr id="5" name="文本框 4"/>
          <p:cNvSpPr txBox="1"/>
          <p:nvPr/>
        </p:nvSpPr>
        <p:spPr>
          <a:xfrm>
            <a:off x="6152515" y="1459865"/>
            <a:ext cx="5568950" cy="2306955"/>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构建人类命运共同体，是基于中国政府对当今世界发展大势的准确把握。人类只有一个地球，名国共处一个世界。在多样化的社会制度总体和平并存，各国之间仍然存在利益竞争和观念冲突的现代国际体系中，面对世界经济的复杂形势和全球性问题，任何国家都不能独善其身。各国在追求本国利益时必须兼顾他国的合理关切，在谋求本国发展中促进各国的共同发展。</a:t>
            </a:r>
            <a:endParaRPr lang="zh-CN" alt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6066155" y="916305"/>
            <a:ext cx="5664835" cy="3415030"/>
          </a:xfrm>
          <a:prstGeom prst="rect">
            <a:avLst/>
          </a:prstGeom>
          <a:gradFill>
            <a:gsLst>
              <a:gs pos="44000">
                <a:srgbClr val="F5CBB8"/>
              </a:gs>
              <a:gs pos="0">
                <a:srgbClr val="F8DCD0"/>
              </a:gs>
              <a:gs pos="100000">
                <a:srgbClr val="F1B9A0"/>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构建人类命运共同体，是中国政府努力为完善全球治理提供的中国方案。中国秉持共商共建共享的全球治理观，倡导国际关系民主化，坚持国家不分大小、强弱、贫富一律平等，这就超越了种族、文化、国家与意识形态的界限，为思考人类未来提供了全新的视角，为推动世界和平与可持续发展给出了一个可供选择的、理性可行的行动方案，必将推动国际秩序和国际体系朝着更加公正合理的方向发展。人类命运共同体的建设是一个长期、复杂和曲折的过程。中国政府已率先身体力行，通过实施共建“一带一路”倡议、发起创办亚洲基础设施投资银行、设立丝路基金等具体措施，使自己的发展惠及世界。</a:t>
            </a:r>
            <a:endParaRPr lang="en-US" altLang="zh-CN" sz="1600">
              <a:solidFill>
                <a:schemeClr val="dk1"/>
              </a:solidFill>
              <a:latin typeface="Arial" panose="020B0604020202020204" pitchFamily="34" charset="0"/>
              <a:ea typeface="汉仪旗黑-50简" panose="00020600040101010101" charset="-122"/>
            </a:endParaRPr>
          </a:p>
        </p:txBody>
      </p:sp>
      <p:sp>
        <p:nvSpPr>
          <p:cNvPr id="5" name="文本框 4"/>
          <p:cNvSpPr txBox="1"/>
          <p:nvPr/>
        </p:nvSpPr>
        <p:spPr>
          <a:xfrm>
            <a:off x="688975" y="960755"/>
            <a:ext cx="4974590" cy="2584450"/>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rgbClr val="FF0000"/>
                </a:solidFill>
                <a:latin typeface="Arial" panose="020B0604020202020204" pitchFamily="34" charset="0"/>
                <a:ea typeface="汉仪旗黑-50简" panose="00020600040101010101" charset="-122"/>
                <a:sym typeface="+mn-ea"/>
              </a:rPr>
              <a:t>源于中华传统文化</a:t>
            </a:r>
          </a:p>
          <a:p>
            <a:r>
              <a:rPr lang="en-US" altLang="zh-CN">
                <a:solidFill>
                  <a:schemeClr val="dk1"/>
                </a:solidFill>
                <a:latin typeface="Arial" panose="020B0604020202020204" pitchFamily="34" charset="0"/>
                <a:ea typeface="汉仪旗黑-50简" panose="00020600040101010101" charset="-122"/>
                <a:sym typeface="+mn-ea"/>
              </a:rPr>
              <a:t>       构建人类命运共同体，是源自中华文明“以和为贵”“协和万邦”的和平思想与和谐理念、“己所不欲，勿施于人”“四海之内皆兄弟”的处世之道、“计利当计天下利”“穷则独善其身，达则兼济天下”的正确义利观和价值判断。在新的历史时期，中国人民致力于实现中华民族伟大复兴的中国梦，追求的不仅是中国人民的福祉，也是各国人民共同的福祉。</a:t>
            </a:r>
            <a:endParaRPr lang="zh-CN" altLang="en-US"/>
          </a:p>
        </p:txBody>
      </p:sp>
      <p:grpSp>
        <p:nvGrpSpPr>
          <p:cNvPr id="15" name="组合 10"/>
          <p:cNvGrpSpPr/>
          <p:nvPr/>
        </p:nvGrpSpPr>
        <p:grpSpPr>
          <a:xfrm>
            <a:off x="1700530" y="4207042"/>
            <a:ext cx="8723630" cy="2689693"/>
            <a:chOff x="492" y="3403"/>
            <a:chExt cx="18575" cy="6579"/>
          </a:xfrm>
        </p:grpSpPr>
        <p:sp>
          <p:nvSpPr>
            <p:cNvPr id="16" name="弧形 15"/>
            <p:cNvSpPr/>
            <p:nvPr>
              <p:custDataLst>
                <p:tags r:id="rId7"/>
              </p:custDataLst>
            </p:nvPr>
          </p:nvSpPr>
          <p:spPr>
            <a:xfrm>
              <a:off x="6713" y="4496"/>
              <a:ext cx="5486" cy="5486"/>
            </a:xfrm>
            <a:prstGeom prst="arc">
              <a:avLst>
                <a:gd name="adj1" fmla="val 9201142"/>
                <a:gd name="adj2" fmla="val 1681006"/>
              </a:avLst>
            </a:prstGeom>
            <a:noFill/>
            <a:ln w="12700">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grpSp>
          <p:nvGrpSpPr>
            <p:cNvPr id="17" name="Group 1"/>
            <p:cNvGrpSpPr/>
            <p:nvPr/>
          </p:nvGrpSpPr>
          <p:grpSpPr>
            <a:xfrm>
              <a:off x="6965" y="4788"/>
              <a:ext cx="5023" cy="4945"/>
              <a:chOff x="4" y="0"/>
              <a:chExt cx="1116" cy="1115"/>
            </a:xfrm>
          </p:grpSpPr>
          <p:sp>
            <p:nvSpPr>
              <p:cNvPr id="18" name="Oval 2"/>
              <p:cNvSpPr>
                <a:spLocks noChangeArrowheads="1"/>
              </p:cNvSpPr>
              <p:nvPr/>
            </p:nvSpPr>
            <p:spPr bwMode="auto">
              <a:xfrm>
                <a:off x="4" y="0"/>
                <a:ext cx="1116" cy="1115"/>
              </a:xfrm>
              <a:prstGeom prst="ellipse">
                <a:avLst/>
              </a:prstGeom>
              <a:noFill/>
              <a:ln w="9525">
                <a:gradFill>
                  <a:gsLst>
                    <a:gs pos="0">
                      <a:srgbClr val="007BD3"/>
                    </a:gs>
                    <a:gs pos="100000">
                      <a:srgbClr val="034373"/>
                    </a:gs>
                  </a:gsLst>
                </a:gradFill>
                <a:round/>
              </a:ln>
              <a:effectLst/>
              <a:extLst>
                <a:ext uri="{AF507438-7753-43E0-B8FC-AC1667EBCBE1}">
                  <a14:hiddenEffects xmlns:a14="http://schemas.microsoft.com/office/drawing/2010/main" xmlns="">
                    <a:effectLst>
                      <a:outerShdw dist="35921" dir="2700000" algn="ctr" rotWithShape="0">
                        <a:srgbClr val="000066"/>
                      </a:outerShdw>
                    </a:effectLst>
                  </a14:hiddenEffects>
                </a:ext>
              </a:extLst>
            </p:spPr>
            <p:txBody>
              <a:bodyPr/>
              <a:lstStyle/>
              <a:p>
                <a:endParaRPr lang="zh-CN" altLang="en-US">
                  <a:latin typeface="方正宋刻本秀楷简体" panose="02000000000000000000" charset="-122"/>
                  <a:ea typeface="方正宋刻本秀楷简体" panose="02000000000000000000" charset="-122"/>
                </a:endParaRPr>
              </a:p>
            </p:txBody>
          </p:sp>
          <p:sp>
            <p:nvSpPr>
              <p:cNvPr id="19" name="Freeform 5"/>
              <p:cNvSpPr/>
              <p:nvPr/>
            </p:nvSpPr>
            <p:spPr bwMode="auto">
              <a:xfrm>
                <a:off x="4" y="154"/>
                <a:ext cx="1107" cy="797"/>
              </a:xfrm>
              <a:custGeom>
                <a:avLst/>
                <a:gdLst>
                  <a:gd name="T0" fmla="*/ 231 w 1092"/>
                  <a:gd name="T1" fmla="*/ 25 h 792"/>
                  <a:gd name="T2" fmla="*/ 200 w 1092"/>
                  <a:gd name="T3" fmla="*/ 85 h 792"/>
                  <a:gd name="T4" fmla="*/ 340 w 1092"/>
                  <a:gd name="T5" fmla="*/ 19 h 792"/>
                  <a:gd name="T6" fmla="*/ 353 w 1092"/>
                  <a:gd name="T7" fmla="*/ 84 h 792"/>
                  <a:gd name="T8" fmla="*/ 366 w 1092"/>
                  <a:gd name="T9" fmla="*/ 153 h 792"/>
                  <a:gd name="T10" fmla="*/ 606 w 1092"/>
                  <a:gd name="T11" fmla="*/ 75 h 792"/>
                  <a:gd name="T12" fmla="*/ 662 w 1092"/>
                  <a:gd name="T13" fmla="*/ 123 h 792"/>
                  <a:gd name="T14" fmla="*/ 776 w 1092"/>
                  <a:gd name="T15" fmla="*/ 68 h 792"/>
                  <a:gd name="T16" fmla="*/ 772 w 1092"/>
                  <a:gd name="T17" fmla="*/ 25 h 792"/>
                  <a:gd name="T18" fmla="*/ 820 w 1092"/>
                  <a:gd name="T19" fmla="*/ 45 h 792"/>
                  <a:gd name="T20" fmla="*/ 912 w 1092"/>
                  <a:gd name="T21" fmla="*/ 54 h 792"/>
                  <a:gd name="T22" fmla="*/ 1041 w 1092"/>
                  <a:gd name="T23" fmla="*/ 201 h 792"/>
                  <a:gd name="T24" fmla="*/ 1063 w 1092"/>
                  <a:gd name="T25" fmla="*/ 286 h 792"/>
                  <a:gd name="T26" fmla="*/ 1057 w 1092"/>
                  <a:gd name="T27" fmla="*/ 233 h 792"/>
                  <a:gd name="T28" fmla="*/ 991 w 1092"/>
                  <a:gd name="T29" fmla="*/ 277 h 792"/>
                  <a:gd name="T30" fmla="*/ 1015 w 1092"/>
                  <a:gd name="T31" fmla="*/ 394 h 792"/>
                  <a:gd name="T32" fmla="*/ 1037 w 1092"/>
                  <a:gd name="T33" fmla="*/ 478 h 792"/>
                  <a:gd name="T34" fmla="*/ 1005 w 1092"/>
                  <a:gd name="T35" fmla="*/ 347 h 792"/>
                  <a:gd name="T36" fmla="*/ 952 w 1092"/>
                  <a:gd name="T37" fmla="*/ 454 h 792"/>
                  <a:gd name="T38" fmla="*/ 1051 w 1092"/>
                  <a:gd name="T39" fmla="*/ 528 h 792"/>
                  <a:gd name="T40" fmla="*/ 1009 w 1092"/>
                  <a:gd name="T41" fmla="*/ 512 h 792"/>
                  <a:gd name="T42" fmla="*/ 923 w 1092"/>
                  <a:gd name="T43" fmla="*/ 438 h 792"/>
                  <a:gd name="T44" fmla="*/ 961 w 1092"/>
                  <a:gd name="T45" fmla="*/ 548 h 792"/>
                  <a:gd name="T46" fmla="*/ 1045 w 1092"/>
                  <a:gd name="T47" fmla="*/ 584 h 792"/>
                  <a:gd name="T48" fmla="*/ 983 w 1092"/>
                  <a:gd name="T49" fmla="*/ 711 h 792"/>
                  <a:gd name="T50" fmla="*/ 977 w 1092"/>
                  <a:gd name="T51" fmla="*/ 602 h 792"/>
                  <a:gd name="T52" fmla="*/ 897 w 1092"/>
                  <a:gd name="T53" fmla="*/ 507 h 792"/>
                  <a:gd name="T54" fmla="*/ 863 w 1092"/>
                  <a:gd name="T55" fmla="*/ 410 h 792"/>
                  <a:gd name="T56" fmla="*/ 750 w 1092"/>
                  <a:gd name="T57" fmla="*/ 404 h 792"/>
                  <a:gd name="T58" fmla="*/ 674 w 1092"/>
                  <a:gd name="T59" fmla="*/ 468 h 792"/>
                  <a:gd name="T60" fmla="*/ 694 w 1092"/>
                  <a:gd name="T61" fmla="*/ 478 h 792"/>
                  <a:gd name="T62" fmla="*/ 676 w 1092"/>
                  <a:gd name="T63" fmla="*/ 627 h 792"/>
                  <a:gd name="T64" fmla="*/ 672 w 1092"/>
                  <a:gd name="T65" fmla="*/ 644 h 792"/>
                  <a:gd name="T66" fmla="*/ 547 w 1092"/>
                  <a:gd name="T67" fmla="*/ 700 h 792"/>
                  <a:gd name="T68" fmla="*/ 452 w 1092"/>
                  <a:gd name="T69" fmla="*/ 578 h 792"/>
                  <a:gd name="T70" fmla="*/ 405 w 1092"/>
                  <a:gd name="T71" fmla="*/ 416 h 792"/>
                  <a:gd name="T72" fmla="*/ 544 w 1092"/>
                  <a:gd name="T73" fmla="*/ 404 h 792"/>
                  <a:gd name="T74" fmla="*/ 642 w 1092"/>
                  <a:gd name="T75" fmla="*/ 352 h 792"/>
                  <a:gd name="T76" fmla="*/ 564 w 1092"/>
                  <a:gd name="T77" fmla="*/ 318 h 792"/>
                  <a:gd name="T78" fmla="*/ 551 w 1092"/>
                  <a:gd name="T79" fmla="*/ 372 h 792"/>
                  <a:gd name="T80" fmla="*/ 513 w 1092"/>
                  <a:gd name="T81" fmla="*/ 337 h 792"/>
                  <a:gd name="T82" fmla="*/ 407 w 1092"/>
                  <a:gd name="T83" fmla="*/ 354 h 792"/>
                  <a:gd name="T84" fmla="*/ 458 w 1092"/>
                  <a:gd name="T85" fmla="*/ 259 h 792"/>
                  <a:gd name="T86" fmla="*/ 442 w 1092"/>
                  <a:gd name="T87" fmla="*/ 226 h 792"/>
                  <a:gd name="T88" fmla="*/ 463 w 1092"/>
                  <a:gd name="T89" fmla="*/ 188 h 792"/>
                  <a:gd name="T90" fmla="*/ 513 w 1092"/>
                  <a:gd name="T91" fmla="*/ 199 h 792"/>
                  <a:gd name="T92" fmla="*/ 587 w 1092"/>
                  <a:gd name="T93" fmla="*/ 152 h 792"/>
                  <a:gd name="T94" fmla="*/ 520 w 1092"/>
                  <a:gd name="T95" fmla="*/ 187 h 792"/>
                  <a:gd name="T96" fmla="*/ 331 w 1092"/>
                  <a:gd name="T97" fmla="*/ 146 h 792"/>
                  <a:gd name="T98" fmla="*/ 225 w 1092"/>
                  <a:gd name="T99" fmla="*/ 94 h 792"/>
                  <a:gd name="T100" fmla="*/ 202 w 1092"/>
                  <a:gd name="T101" fmla="*/ 199 h 792"/>
                  <a:gd name="T102" fmla="*/ 158 w 1092"/>
                  <a:gd name="T103" fmla="*/ 155 h 792"/>
                  <a:gd name="T104" fmla="*/ 104 w 1092"/>
                  <a:gd name="T105" fmla="*/ 217 h 792"/>
                  <a:gd name="T106" fmla="*/ 174 w 1092"/>
                  <a:gd name="T107" fmla="*/ 182 h 792"/>
                  <a:gd name="T108" fmla="*/ 181 w 1092"/>
                  <a:gd name="T109" fmla="*/ 292 h 792"/>
                  <a:gd name="T110" fmla="*/ 111 w 1092"/>
                  <a:gd name="T111" fmla="*/ 372 h 792"/>
                  <a:gd name="T112" fmla="*/ 78 w 1092"/>
                  <a:gd name="T113" fmla="*/ 455 h 792"/>
                  <a:gd name="T114" fmla="*/ 242 w 1092"/>
                  <a:gd name="T115" fmla="*/ 552 h 792"/>
                  <a:gd name="T116" fmla="*/ 235 w 1092"/>
                  <a:gd name="T117" fmla="*/ 685 h 792"/>
                  <a:gd name="T118" fmla="*/ 132 w 1092"/>
                  <a:gd name="T119" fmla="*/ 748 h 792"/>
                  <a:gd name="T120" fmla="*/ 104 w 1092"/>
                  <a:gd name="T121" fmla="*/ 525 h 792"/>
                  <a:gd name="T122" fmla="*/ 31 w 1092"/>
                  <a:gd name="T123" fmla="*/ 438 h 792"/>
                  <a:gd name="T124" fmla="*/ 3 w 1092"/>
                  <a:gd name="T125" fmla="*/ 3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 h="792">
                    <a:moveTo>
                      <a:pt x="119" y="69"/>
                    </a:moveTo>
                    <a:lnTo>
                      <a:pt x="131" y="70"/>
                    </a:lnTo>
                    <a:lnTo>
                      <a:pt x="140" y="62"/>
                    </a:lnTo>
                    <a:lnTo>
                      <a:pt x="151" y="55"/>
                    </a:lnTo>
                    <a:lnTo>
                      <a:pt x="158" y="48"/>
                    </a:lnTo>
                    <a:lnTo>
                      <a:pt x="170" y="40"/>
                    </a:lnTo>
                    <a:lnTo>
                      <a:pt x="181" y="36"/>
                    </a:lnTo>
                    <a:lnTo>
                      <a:pt x="191" y="31"/>
                    </a:lnTo>
                    <a:lnTo>
                      <a:pt x="200" y="31"/>
                    </a:lnTo>
                    <a:lnTo>
                      <a:pt x="206" y="30"/>
                    </a:lnTo>
                    <a:lnTo>
                      <a:pt x="215" y="30"/>
                    </a:lnTo>
                    <a:lnTo>
                      <a:pt x="220" y="22"/>
                    </a:lnTo>
                    <a:lnTo>
                      <a:pt x="231" y="25"/>
                    </a:lnTo>
                    <a:lnTo>
                      <a:pt x="241" y="20"/>
                    </a:lnTo>
                    <a:lnTo>
                      <a:pt x="250" y="22"/>
                    </a:lnTo>
                    <a:lnTo>
                      <a:pt x="255" y="28"/>
                    </a:lnTo>
                    <a:lnTo>
                      <a:pt x="250" y="31"/>
                    </a:lnTo>
                    <a:lnTo>
                      <a:pt x="241" y="30"/>
                    </a:lnTo>
                    <a:lnTo>
                      <a:pt x="233" y="34"/>
                    </a:lnTo>
                    <a:lnTo>
                      <a:pt x="227" y="42"/>
                    </a:lnTo>
                    <a:lnTo>
                      <a:pt x="226" y="49"/>
                    </a:lnTo>
                    <a:lnTo>
                      <a:pt x="217" y="51"/>
                    </a:lnTo>
                    <a:lnTo>
                      <a:pt x="206" y="55"/>
                    </a:lnTo>
                    <a:lnTo>
                      <a:pt x="205" y="68"/>
                    </a:lnTo>
                    <a:lnTo>
                      <a:pt x="203" y="77"/>
                    </a:lnTo>
                    <a:lnTo>
                      <a:pt x="200" y="85"/>
                    </a:lnTo>
                    <a:lnTo>
                      <a:pt x="205" y="92"/>
                    </a:lnTo>
                    <a:lnTo>
                      <a:pt x="211" y="72"/>
                    </a:lnTo>
                    <a:lnTo>
                      <a:pt x="217" y="69"/>
                    </a:lnTo>
                    <a:lnTo>
                      <a:pt x="226" y="58"/>
                    </a:lnTo>
                    <a:lnTo>
                      <a:pt x="232" y="46"/>
                    </a:lnTo>
                    <a:lnTo>
                      <a:pt x="246" y="43"/>
                    </a:lnTo>
                    <a:lnTo>
                      <a:pt x="257" y="37"/>
                    </a:lnTo>
                    <a:lnTo>
                      <a:pt x="265" y="26"/>
                    </a:lnTo>
                    <a:lnTo>
                      <a:pt x="276" y="26"/>
                    </a:lnTo>
                    <a:lnTo>
                      <a:pt x="299" y="25"/>
                    </a:lnTo>
                    <a:lnTo>
                      <a:pt x="321" y="20"/>
                    </a:lnTo>
                    <a:lnTo>
                      <a:pt x="330" y="19"/>
                    </a:lnTo>
                    <a:lnTo>
                      <a:pt x="340" y="19"/>
                    </a:lnTo>
                    <a:lnTo>
                      <a:pt x="351" y="19"/>
                    </a:lnTo>
                    <a:lnTo>
                      <a:pt x="360" y="22"/>
                    </a:lnTo>
                    <a:lnTo>
                      <a:pt x="373" y="33"/>
                    </a:lnTo>
                    <a:lnTo>
                      <a:pt x="368" y="34"/>
                    </a:lnTo>
                    <a:lnTo>
                      <a:pt x="354" y="39"/>
                    </a:lnTo>
                    <a:lnTo>
                      <a:pt x="356" y="49"/>
                    </a:lnTo>
                    <a:lnTo>
                      <a:pt x="366" y="51"/>
                    </a:lnTo>
                    <a:lnTo>
                      <a:pt x="371" y="51"/>
                    </a:lnTo>
                    <a:lnTo>
                      <a:pt x="369" y="60"/>
                    </a:lnTo>
                    <a:lnTo>
                      <a:pt x="356" y="70"/>
                    </a:lnTo>
                    <a:lnTo>
                      <a:pt x="348" y="72"/>
                    </a:lnTo>
                    <a:lnTo>
                      <a:pt x="350" y="79"/>
                    </a:lnTo>
                    <a:lnTo>
                      <a:pt x="353" y="84"/>
                    </a:lnTo>
                    <a:lnTo>
                      <a:pt x="348" y="92"/>
                    </a:lnTo>
                    <a:lnTo>
                      <a:pt x="354" y="100"/>
                    </a:lnTo>
                    <a:lnTo>
                      <a:pt x="342" y="105"/>
                    </a:lnTo>
                    <a:lnTo>
                      <a:pt x="330" y="108"/>
                    </a:lnTo>
                    <a:lnTo>
                      <a:pt x="329" y="122"/>
                    </a:lnTo>
                    <a:lnTo>
                      <a:pt x="321" y="132"/>
                    </a:lnTo>
                    <a:lnTo>
                      <a:pt x="314" y="140"/>
                    </a:lnTo>
                    <a:lnTo>
                      <a:pt x="303" y="146"/>
                    </a:lnTo>
                    <a:lnTo>
                      <a:pt x="329" y="146"/>
                    </a:lnTo>
                    <a:lnTo>
                      <a:pt x="342" y="146"/>
                    </a:lnTo>
                    <a:lnTo>
                      <a:pt x="350" y="149"/>
                    </a:lnTo>
                    <a:lnTo>
                      <a:pt x="360" y="143"/>
                    </a:lnTo>
                    <a:lnTo>
                      <a:pt x="366" y="153"/>
                    </a:lnTo>
                    <a:lnTo>
                      <a:pt x="507" y="153"/>
                    </a:lnTo>
                    <a:lnTo>
                      <a:pt x="513" y="146"/>
                    </a:lnTo>
                    <a:lnTo>
                      <a:pt x="526" y="135"/>
                    </a:lnTo>
                    <a:lnTo>
                      <a:pt x="534" y="120"/>
                    </a:lnTo>
                    <a:lnTo>
                      <a:pt x="546" y="107"/>
                    </a:lnTo>
                    <a:lnTo>
                      <a:pt x="552" y="94"/>
                    </a:lnTo>
                    <a:lnTo>
                      <a:pt x="558" y="81"/>
                    </a:lnTo>
                    <a:lnTo>
                      <a:pt x="568" y="77"/>
                    </a:lnTo>
                    <a:lnTo>
                      <a:pt x="572" y="69"/>
                    </a:lnTo>
                    <a:lnTo>
                      <a:pt x="581" y="72"/>
                    </a:lnTo>
                    <a:lnTo>
                      <a:pt x="590" y="64"/>
                    </a:lnTo>
                    <a:lnTo>
                      <a:pt x="596" y="70"/>
                    </a:lnTo>
                    <a:lnTo>
                      <a:pt x="606" y="75"/>
                    </a:lnTo>
                    <a:lnTo>
                      <a:pt x="617" y="78"/>
                    </a:lnTo>
                    <a:lnTo>
                      <a:pt x="627" y="81"/>
                    </a:lnTo>
                    <a:lnTo>
                      <a:pt x="635" y="77"/>
                    </a:lnTo>
                    <a:lnTo>
                      <a:pt x="644" y="83"/>
                    </a:lnTo>
                    <a:lnTo>
                      <a:pt x="651" y="92"/>
                    </a:lnTo>
                    <a:lnTo>
                      <a:pt x="663" y="94"/>
                    </a:lnTo>
                    <a:lnTo>
                      <a:pt x="666" y="105"/>
                    </a:lnTo>
                    <a:lnTo>
                      <a:pt x="662" y="111"/>
                    </a:lnTo>
                    <a:lnTo>
                      <a:pt x="645" y="108"/>
                    </a:lnTo>
                    <a:lnTo>
                      <a:pt x="633" y="104"/>
                    </a:lnTo>
                    <a:lnTo>
                      <a:pt x="632" y="113"/>
                    </a:lnTo>
                    <a:lnTo>
                      <a:pt x="648" y="114"/>
                    </a:lnTo>
                    <a:lnTo>
                      <a:pt x="662" y="123"/>
                    </a:lnTo>
                    <a:lnTo>
                      <a:pt x="680" y="117"/>
                    </a:lnTo>
                    <a:lnTo>
                      <a:pt x="685" y="102"/>
                    </a:lnTo>
                    <a:lnTo>
                      <a:pt x="694" y="90"/>
                    </a:lnTo>
                    <a:lnTo>
                      <a:pt x="704" y="93"/>
                    </a:lnTo>
                    <a:lnTo>
                      <a:pt x="701" y="99"/>
                    </a:lnTo>
                    <a:lnTo>
                      <a:pt x="695" y="105"/>
                    </a:lnTo>
                    <a:lnTo>
                      <a:pt x="695" y="114"/>
                    </a:lnTo>
                    <a:lnTo>
                      <a:pt x="707" y="104"/>
                    </a:lnTo>
                    <a:lnTo>
                      <a:pt x="717" y="94"/>
                    </a:lnTo>
                    <a:lnTo>
                      <a:pt x="734" y="92"/>
                    </a:lnTo>
                    <a:lnTo>
                      <a:pt x="757" y="84"/>
                    </a:lnTo>
                    <a:lnTo>
                      <a:pt x="774" y="77"/>
                    </a:lnTo>
                    <a:lnTo>
                      <a:pt x="776" y="68"/>
                    </a:lnTo>
                    <a:lnTo>
                      <a:pt x="763" y="69"/>
                    </a:lnTo>
                    <a:lnTo>
                      <a:pt x="751" y="60"/>
                    </a:lnTo>
                    <a:lnTo>
                      <a:pt x="744" y="46"/>
                    </a:lnTo>
                    <a:lnTo>
                      <a:pt x="751" y="30"/>
                    </a:lnTo>
                    <a:lnTo>
                      <a:pt x="765" y="18"/>
                    </a:lnTo>
                    <a:lnTo>
                      <a:pt x="775" y="7"/>
                    </a:lnTo>
                    <a:lnTo>
                      <a:pt x="791" y="7"/>
                    </a:lnTo>
                    <a:lnTo>
                      <a:pt x="805" y="0"/>
                    </a:lnTo>
                    <a:lnTo>
                      <a:pt x="804" y="9"/>
                    </a:lnTo>
                    <a:lnTo>
                      <a:pt x="793" y="10"/>
                    </a:lnTo>
                    <a:lnTo>
                      <a:pt x="789" y="15"/>
                    </a:lnTo>
                    <a:lnTo>
                      <a:pt x="778" y="16"/>
                    </a:lnTo>
                    <a:lnTo>
                      <a:pt x="772" y="25"/>
                    </a:lnTo>
                    <a:lnTo>
                      <a:pt x="766" y="36"/>
                    </a:lnTo>
                    <a:lnTo>
                      <a:pt x="763" y="46"/>
                    </a:lnTo>
                    <a:lnTo>
                      <a:pt x="775" y="64"/>
                    </a:lnTo>
                    <a:lnTo>
                      <a:pt x="795" y="73"/>
                    </a:lnTo>
                    <a:lnTo>
                      <a:pt x="808" y="79"/>
                    </a:lnTo>
                    <a:lnTo>
                      <a:pt x="814" y="83"/>
                    </a:lnTo>
                    <a:lnTo>
                      <a:pt x="820" y="92"/>
                    </a:lnTo>
                    <a:lnTo>
                      <a:pt x="827" y="90"/>
                    </a:lnTo>
                    <a:lnTo>
                      <a:pt x="827" y="83"/>
                    </a:lnTo>
                    <a:lnTo>
                      <a:pt x="823" y="72"/>
                    </a:lnTo>
                    <a:lnTo>
                      <a:pt x="818" y="66"/>
                    </a:lnTo>
                    <a:lnTo>
                      <a:pt x="816" y="58"/>
                    </a:lnTo>
                    <a:lnTo>
                      <a:pt x="820" y="45"/>
                    </a:lnTo>
                    <a:lnTo>
                      <a:pt x="834" y="45"/>
                    </a:lnTo>
                    <a:lnTo>
                      <a:pt x="844" y="45"/>
                    </a:lnTo>
                    <a:lnTo>
                      <a:pt x="850" y="51"/>
                    </a:lnTo>
                    <a:lnTo>
                      <a:pt x="852" y="63"/>
                    </a:lnTo>
                    <a:lnTo>
                      <a:pt x="858" y="73"/>
                    </a:lnTo>
                    <a:lnTo>
                      <a:pt x="861" y="63"/>
                    </a:lnTo>
                    <a:lnTo>
                      <a:pt x="870" y="55"/>
                    </a:lnTo>
                    <a:lnTo>
                      <a:pt x="881" y="55"/>
                    </a:lnTo>
                    <a:lnTo>
                      <a:pt x="890" y="55"/>
                    </a:lnTo>
                    <a:lnTo>
                      <a:pt x="899" y="57"/>
                    </a:lnTo>
                    <a:lnTo>
                      <a:pt x="899" y="45"/>
                    </a:lnTo>
                    <a:lnTo>
                      <a:pt x="907" y="46"/>
                    </a:lnTo>
                    <a:lnTo>
                      <a:pt x="912" y="54"/>
                    </a:lnTo>
                    <a:lnTo>
                      <a:pt x="924" y="54"/>
                    </a:lnTo>
                    <a:lnTo>
                      <a:pt x="935" y="49"/>
                    </a:lnTo>
                    <a:lnTo>
                      <a:pt x="946" y="58"/>
                    </a:lnTo>
                    <a:lnTo>
                      <a:pt x="959" y="70"/>
                    </a:lnTo>
                    <a:lnTo>
                      <a:pt x="973" y="73"/>
                    </a:lnTo>
                    <a:lnTo>
                      <a:pt x="992" y="81"/>
                    </a:lnTo>
                    <a:lnTo>
                      <a:pt x="997" y="79"/>
                    </a:lnTo>
                    <a:lnTo>
                      <a:pt x="1012" y="104"/>
                    </a:lnTo>
                    <a:lnTo>
                      <a:pt x="1033" y="140"/>
                    </a:lnTo>
                    <a:lnTo>
                      <a:pt x="1047" y="163"/>
                    </a:lnTo>
                    <a:lnTo>
                      <a:pt x="1056" y="185"/>
                    </a:lnTo>
                    <a:lnTo>
                      <a:pt x="1045" y="189"/>
                    </a:lnTo>
                    <a:lnTo>
                      <a:pt x="1041" y="201"/>
                    </a:lnTo>
                    <a:lnTo>
                      <a:pt x="1045" y="217"/>
                    </a:lnTo>
                    <a:lnTo>
                      <a:pt x="1051" y="235"/>
                    </a:lnTo>
                    <a:lnTo>
                      <a:pt x="1057" y="235"/>
                    </a:lnTo>
                    <a:lnTo>
                      <a:pt x="1059" y="221"/>
                    </a:lnTo>
                    <a:lnTo>
                      <a:pt x="1066" y="217"/>
                    </a:lnTo>
                    <a:lnTo>
                      <a:pt x="1070" y="229"/>
                    </a:lnTo>
                    <a:lnTo>
                      <a:pt x="1060" y="235"/>
                    </a:lnTo>
                    <a:lnTo>
                      <a:pt x="1075" y="247"/>
                    </a:lnTo>
                    <a:lnTo>
                      <a:pt x="1065" y="261"/>
                    </a:lnTo>
                    <a:lnTo>
                      <a:pt x="1062" y="268"/>
                    </a:lnTo>
                    <a:lnTo>
                      <a:pt x="1080" y="273"/>
                    </a:lnTo>
                    <a:lnTo>
                      <a:pt x="1072" y="283"/>
                    </a:lnTo>
                    <a:lnTo>
                      <a:pt x="1063" y="286"/>
                    </a:lnTo>
                    <a:lnTo>
                      <a:pt x="1063" y="303"/>
                    </a:lnTo>
                    <a:lnTo>
                      <a:pt x="1072" y="318"/>
                    </a:lnTo>
                    <a:lnTo>
                      <a:pt x="1063" y="321"/>
                    </a:lnTo>
                    <a:lnTo>
                      <a:pt x="1047" y="316"/>
                    </a:lnTo>
                    <a:lnTo>
                      <a:pt x="1055" y="309"/>
                    </a:lnTo>
                    <a:lnTo>
                      <a:pt x="1065" y="309"/>
                    </a:lnTo>
                    <a:lnTo>
                      <a:pt x="1065" y="291"/>
                    </a:lnTo>
                    <a:lnTo>
                      <a:pt x="1053" y="297"/>
                    </a:lnTo>
                    <a:lnTo>
                      <a:pt x="1051" y="282"/>
                    </a:lnTo>
                    <a:lnTo>
                      <a:pt x="1062" y="273"/>
                    </a:lnTo>
                    <a:lnTo>
                      <a:pt x="1065" y="262"/>
                    </a:lnTo>
                    <a:lnTo>
                      <a:pt x="1059" y="248"/>
                    </a:lnTo>
                    <a:lnTo>
                      <a:pt x="1057" y="233"/>
                    </a:lnTo>
                    <a:lnTo>
                      <a:pt x="1050" y="240"/>
                    </a:lnTo>
                    <a:lnTo>
                      <a:pt x="1042" y="252"/>
                    </a:lnTo>
                    <a:lnTo>
                      <a:pt x="1028" y="262"/>
                    </a:lnTo>
                    <a:lnTo>
                      <a:pt x="1033" y="277"/>
                    </a:lnTo>
                    <a:lnTo>
                      <a:pt x="1032" y="291"/>
                    </a:lnTo>
                    <a:lnTo>
                      <a:pt x="1032" y="298"/>
                    </a:lnTo>
                    <a:lnTo>
                      <a:pt x="1037" y="311"/>
                    </a:lnTo>
                    <a:lnTo>
                      <a:pt x="1033" y="315"/>
                    </a:lnTo>
                    <a:lnTo>
                      <a:pt x="1020" y="301"/>
                    </a:lnTo>
                    <a:lnTo>
                      <a:pt x="1012" y="286"/>
                    </a:lnTo>
                    <a:lnTo>
                      <a:pt x="1007" y="276"/>
                    </a:lnTo>
                    <a:lnTo>
                      <a:pt x="1001" y="270"/>
                    </a:lnTo>
                    <a:lnTo>
                      <a:pt x="991" y="277"/>
                    </a:lnTo>
                    <a:lnTo>
                      <a:pt x="985" y="288"/>
                    </a:lnTo>
                    <a:lnTo>
                      <a:pt x="998" y="301"/>
                    </a:lnTo>
                    <a:lnTo>
                      <a:pt x="1005" y="315"/>
                    </a:lnTo>
                    <a:lnTo>
                      <a:pt x="1007" y="333"/>
                    </a:lnTo>
                    <a:lnTo>
                      <a:pt x="1006" y="349"/>
                    </a:lnTo>
                    <a:lnTo>
                      <a:pt x="1006" y="364"/>
                    </a:lnTo>
                    <a:lnTo>
                      <a:pt x="1013" y="352"/>
                    </a:lnTo>
                    <a:lnTo>
                      <a:pt x="1024" y="354"/>
                    </a:lnTo>
                    <a:lnTo>
                      <a:pt x="1027" y="365"/>
                    </a:lnTo>
                    <a:lnTo>
                      <a:pt x="1018" y="377"/>
                    </a:lnTo>
                    <a:lnTo>
                      <a:pt x="1009" y="375"/>
                    </a:lnTo>
                    <a:lnTo>
                      <a:pt x="1007" y="385"/>
                    </a:lnTo>
                    <a:lnTo>
                      <a:pt x="1015" y="394"/>
                    </a:lnTo>
                    <a:lnTo>
                      <a:pt x="1012" y="405"/>
                    </a:lnTo>
                    <a:lnTo>
                      <a:pt x="1022" y="416"/>
                    </a:lnTo>
                    <a:lnTo>
                      <a:pt x="1015" y="424"/>
                    </a:lnTo>
                    <a:lnTo>
                      <a:pt x="1026" y="434"/>
                    </a:lnTo>
                    <a:lnTo>
                      <a:pt x="1018" y="445"/>
                    </a:lnTo>
                    <a:lnTo>
                      <a:pt x="1030" y="439"/>
                    </a:lnTo>
                    <a:lnTo>
                      <a:pt x="1027" y="449"/>
                    </a:lnTo>
                    <a:lnTo>
                      <a:pt x="1048" y="445"/>
                    </a:lnTo>
                    <a:lnTo>
                      <a:pt x="1042" y="459"/>
                    </a:lnTo>
                    <a:lnTo>
                      <a:pt x="1027" y="449"/>
                    </a:lnTo>
                    <a:lnTo>
                      <a:pt x="1026" y="464"/>
                    </a:lnTo>
                    <a:lnTo>
                      <a:pt x="1047" y="463"/>
                    </a:lnTo>
                    <a:lnTo>
                      <a:pt x="1037" y="478"/>
                    </a:lnTo>
                    <a:lnTo>
                      <a:pt x="1024" y="461"/>
                    </a:lnTo>
                    <a:lnTo>
                      <a:pt x="1032" y="484"/>
                    </a:lnTo>
                    <a:lnTo>
                      <a:pt x="1048" y="499"/>
                    </a:lnTo>
                    <a:lnTo>
                      <a:pt x="1033" y="499"/>
                    </a:lnTo>
                    <a:lnTo>
                      <a:pt x="1024" y="464"/>
                    </a:lnTo>
                    <a:lnTo>
                      <a:pt x="1027" y="440"/>
                    </a:lnTo>
                    <a:lnTo>
                      <a:pt x="1015" y="441"/>
                    </a:lnTo>
                    <a:lnTo>
                      <a:pt x="1006" y="428"/>
                    </a:lnTo>
                    <a:lnTo>
                      <a:pt x="1015" y="422"/>
                    </a:lnTo>
                    <a:lnTo>
                      <a:pt x="1015" y="409"/>
                    </a:lnTo>
                    <a:lnTo>
                      <a:pt x="1009" y="380"/>
                    </a:lnTo>
                    <a:lnTo>
                      <a:pt x="1007" y="360"/>
                    </a:lnTo>
                    <a:lnTo>
                      <a:pt x="1005" y="347"/>
                    </a:lnTo>
                    <a:lnTo>
                      <a:pt x="994" y="364"/>
                    </a:lnTo>
                    <a:lnTo>
                      <a:pt x="976" y="369"/>
                    </a:lnTo>
                    <a:lnTo>
                      <a:pt x="965" y="381"/>
                    </a:lnTo>
                    <a:lnTo>
                      <a:pt x="970" y="395"/>
                    </a:lnTo>
                    <a:lnTo>
                      <a:pt x="962" y="405"/>
                    </a:lnTo>
                    <a:lnTo>
                      <a:pt x="950" y="403"/>
                    </a:lnTo>
                    <a:lnTo>
                      <a:pt x="961" y="389"/>
                    </a:lnTo>
                    <a:lnTo>
                      <a:pt x="953" y="383"/>
                    </a:lnTo>
                    <a:lnTo>
                      <a:pt x="943" y="390"/>
                    </a:lnTo>
                    <a:lnTo>
                      <a:pt x="943" y="404"/>
                    </a:lnTo>
                    <a:lnTo>
                      <a:pt x="961" y="422"/>
                    </a:lnTo>
                    <a:lnTo>
                      <a:pt x="965" y="436"/>
                    </a:lnTo>
                    <a:lnTo>
                      <a:pt x="952" y="454"/>
                    </a:lnTo>
                    <a:lnTo>
                      <a:pt x="952" y="496"/>
                    </a:lnTo>
                    <a:lnTo>
                      <a:pt x="952" y="514"/>
                    </a:lnTo>
                    <a:lnTo>
                      <a:pt x="954" y="525"/>
                    </a:lnTo>
                    <a:lnTo>
                      <a:pt x="974" y="523"/>
                    </a:lnTo>
                    <a:lnTo>
                      <a:pt x="988" y="527"/>
                    </a:lnTo>
                    <a:lnTo>
                      <a:pt x="997" y="510"/>
                    </a:lnTo>
                    <a:lnTo>
                      <a:pt x="1007" y="510"/>
                    </a:lnTo>
                    <a:lnTo>
                      <a:pt x="1003" y="519"/>
                    </a:lnTo>
                    <a:lnTo>
                      <a:pt x="1015" y="531"/>
                    </a:lnTo>
                    <a:lnTo>
                      <a:pt x="1030" y="534"/>
                    </a:lnTo>
                    <a:lnTo>
                      <a:pt x="1028" y="523"/>
                    </a:lnTo>
                    <a:lnTo>
                      <a:pt x="1063" y="523"/>
                    </a:lnTo>
                    <a:lnTo>
                      <a:pt x="1051" y="528"/>
                    </a:lnTo>
                    <a:lnTo>
                      <a:pt x="1050" y="537"/>
                    </a:lnTo>
                    <a:lnTo>
                      <a:pt x="1066" y="542"/>
                    </a:lnTo>
                    <a:lnTo>
                      <a:pt x="1081" y="546"/>
                    </a:lnTo>
                    <a:lnTo>
                      <a:pt x="1089" y="529"/>
                    </a:lnTo>
                    <a:lnTo>
                      <a:pt x="1091" y="519"/>
                    </a:lnTo>
                    <a:lnTo>
                      <a:pt x="1080" y="522"/>
                    </a:lnTo>
                    <a:lnTo>
                      <a:pt x="1070" y="515"/>
                    </a:lnTo>
                    <a:lnTo>
                      <a:pt x="1063" y="513"/>
                    </a:lnTo>
                    <a:lnTo>
                      <a:pt x="1059" y="527"/>
                    </a:lnTo>
                    <a:lnTo>
                      <a:pt x="1059" y="525"/>
                    </a:lnTo>
                    <a:lnTo>
                      <a:pt x="1026" y="525"/>
                    </a:lnTo>
                    <a:lnTo>
                      <a:pt x="1018" y="508"/>
                    </a:lnTo>
                    <a:lnTo>
                      <a:pt x="1009" y="512"/>
                    </a:lnTo>
                    <a:lnTo>
                      <a:pt x="998" y="510"/>
                    </a:lnTo>
                    <a:lnTo>
                      <a:pt x="994" y="492"/>
                    </a:lnTo>
                    <a:lnTo>
                      <a:pt x="990" y="481"/>
                    </a:lnTo>
                    <a:lnTo>
                      <a:pt x="1000" y="475"/>
                    </a:lnTo>
                    <a:lnTo>
                      <a:pt x="1000" y="464"/>
                    </a:lnTo>
                    <a:lnTo>
                      <a:pt x="983" y="470"/>
                    </a:lnTo>
                    <a:lnTo>
                      <a:pt x="973" y="479"/>
                    </a:lnTo>
                    <a:lnTo>
                      <a:pt x="965" y="493"/>
                    </a:lnTo>
                    <a:lnTo>
                      <a:pt x="952" y="493"/>
                    </a:lnTo>
                    <a:lnTo>
                      <a:pt x="952" y="460"/>
                    </a:lnTo>
                    <a:lnTo>
                      <a:pt x="944" y="466"/>
                    </a:lnTo>
                    <a:lnTo>
                      <a:pt x="935" y="453"/>
                    </a:lnTo>
                    <a:lnTo>
                      <a:pt x="923" y="438"/>
                    </a:lnTo>
                    <a:lnTo>
                      <a:pt x="908" y="441"/>
                    </a:lnTo>
                    <a:lnTo>
                      <a:pt x="907" y="455"/>
                    </a:lnTo>
                    <a:lnTo>
                      <a:pt x="914" y="474"/>
                    </a:lnTo>
                    <a:lnTo>
                      <a:pt x="914" y="489"/>
                    </a:lnTo>
                    <a:lnTo>
                      <a:pt x="924" y="504"/>
                    </a:lnTo>
                    <a:lnTo>
                      <a:pt x="931" y="512"/>
                    </a:lnTo>
                    <a:lnTo>
                      <a:pt x="918" y="512"/>
                    </a:lnTo>
                    <a:lnTo>
                      <a:pt x="909" y="504"/>
                    </a:lnTo>
                    <a:lnTo>
                      <a:pt x="905" y="513"/>
                    </a:lnTo>
                    <a:lnTo>
                      <a:pt x="922" y="533"/>
                    </a:lnTo>
                    <a:lnTo>
                      <a:pt x="935" y="544"/>
                    </a:lnTo>
                    <a:lnTo>
                      <a:pt x="947" y="543"/>
                    </a:lnTo>
                    <a:lnTo>
                      <a:pt x="961" y="548"/>
                    </a:lnTo>
                    <a:lnTo>
                      <a:pt x="979" y="548"/>
                    </a:lnTo>
                    <a:lnTo>
                      <a:pt x="994" y="544"/>
                    </a:lnTo>
                    <a:lnTo>
                      <a:pt x="1009" y="552"/>
                    </a:lnTo>
                    <a:lnTo>
                      <a:pt x="1005" y="555"/>
                    </a:lnTo>
                    <a:lnTo>
                      <a:pt x="990" y="550"/>
                    </a:lnTo>
                    <a:lnTo>
                      <a:pt x="990" y="578"/>
                    </a:lnTo>
                    <a:lnTo>
                      <a:pt x="1001" y="578"/>
                    </a:lnTo>
                    <a:lnTo>
                      <a:pt x="1007" y="576"/>
                    </a:lnTo>
                    <a:lnTo>
                      <a:pt x="1009" y="567"/>
                    </a:lnTo>
                    <a:lnTo>
                      <a:pt x="1024" y="569"/>
                    </a:lnTo>
                    <a:lnTo>
                      <a:pt x="1041" y="563"/>
                    </a:lnTo>
                    <a:lnTo>
                      <a:pt x="1039" y="574"/>
                    </a:lnTo>
                    <a:lnTo>
                      <a:pt x="1045" y="584"/>
                    </a:lnTo>
                    <a:lnTo>
                      <a:pt x="1055" y="589"/>
                    </a:lnTo>
                    <a:lnTo>
                      <a:pt x="1063" y="584"/>
                    </a:lnTo>
                    <a:lnTo>
                      <a:pt x="1062" y="570"/>
                    </a:lnTo>
                    <a:lnTo>
                      <a:pt x="1063" y="558"/>
                    </a:lnTo>
                    <a:lnTo>
                      <a:pt x="1070" y="570"/>
                    </a:lnTo>
                    <a:lnTo>
                      <a:pt x="1072" y="585"/>
                    </a:lnTo>
                    <a:lnTo>
                      <a:pt x="1059" y="616"/>
                    </a:lnTo>
                    <a:lnTo>
                      <a:pt x="1045" y="644"/>
                    </a:lnTo>
                    <a:lnTo>
                      <a:pt x="1032" y="673"/>
                    </a:lnTo>
                    <a:lnTo>
                      <a:pt x="1015" y="703"/>
                    </a:lnTo>
                    <a:lnTo>
                      <a:pt x="1003" y="694"/>
                    </a:lnTo>
                    <a:lnTo>
                      <a:pt x="990" y="700"/>
                    </a:lnTo>
                    <a:lnTo>
                      <a:pt x="983" y="711"/>
                    </a:lnTo>
                    <a:lnTo>
                      <a:pt x="973" y="717"/>
                    </a:lnTo>
                    <a:lnTo>
                      <a:pt x="953" y="721"/>
                    </a:lnTo>
                    <a:lnTo>
                      <a:pt x="941" y="720"/>
                    </a:lnTo>
                    <a:lnTo>
                      <a:pt x="946" y="701"/>
                    </a:lnTo>
                    <a:lnTo>
                      <a:pt x="944" y="688"/>
                    </a:lnTo>
                    <a:lnTo>
                      <a:pt x="952" y="677"/>
                    </a:lnTo>
                    <a:lnTo>
                      <a:pt x="950" y="668"/>
                    </a:lnTo>
                    <a:lnTo>
                      <a:pt x="937" y="661"/>
                    </a:lnTo>
                    <a:lnTo>
                      <a:pt x="938" y="644"/>
                    </a:lnTo>
                    <a:lnTo>
                      <a:pt x="943" y="627"/>
                    </a:lnTo>
                    <a:lnTo>
                      <a:pt x="956" y="614"/>
                    </a:lnTo>
                    <a:lnTo>
                      <a:pt x="974" y="612"/>
                    </a:lnTo>
                    <a:lnTo>
                      <a:pt x="977" y="602"/>
                    </a:lnTo>
                    <a:lnTo>
                      <a:pt x="973" y="585"/>
                    </a:lnTo>
                    <a:lnTo>
                      <a:pt x="983" y="579"/>
                    </a:lnTo>
                    <a:lnTo>
                      <a:pt x="990" y="578"/>
                    </a:lnTo>
                    <a:lnTo>
                      <a:pt x="990" y="552"/>
                    </a:lnTo>
                    <a:lnTo>
                      <a:pt x="974" y="553"/>
                    </a:lnTo>
                    <a:lnTo>
                      <a:pt x="961" y="559"/>
                    </a:lnTo>
                    <a:lnTo>
                      <a:pt x="948" y="552"/>
                    </a:lnTo>
                    <a:lnTo>
                      <a:pt x="933" y="552"/>
                    </a:lnTo>
                    <a:lnTo>
                      <a:pt x="916" y="544"/>
                    </a:lnTo>
                    <a:lnTo>
                      <a:pt x="905" y="533"/>
                    </a:lnTo>
                    <a:lnTo>
                      <a:pt x="897" y="520"/>
                    </a:lnTo>
                    <a:lnTo>
                      <a:pt x="888" y="510"/>
                    </a:lnTo>
                    <a:lnTo>
                      <a:pt x="897" y="507"/>
                    </a:lnTo>
                    <a:lnTo>
                      <a:pt x="905" y="512"/>
                    </a:lnTo>
                    <a:lnTo>
                      <a:pt x="911" y="502"/>
                    </a:lnTo>
                    <a:lnTo>
                      <a:pt x="908" y="487"/>
                    </a:lnTo>
                    <a:lnTo>
                      <a:pt x="897" y="485"/>
                    </a:lnTo>
                    <a:lnTo>
                      <a:pt x="893" y="469"/>
                    </a:lnTo>
                    <a:lnTo>
                      <a:pt x="896" y="453"/>
                    </a:lnTo>
                    <a:lnTo>
                      <a:pt x="905" y="439"/>
                    </a:lnTo>
                    <a:lnTo>
                      <a:pt x="902" y="422"/>
                    </a:lnTo>
                    <a:lnTo>
                      <a:pt x="896" y="421"/>
                    </a:lnTo>
                    <a:lnTo>
                      <a:pt x="888" y="430"/>
                    </a:lnTo>
                    <a:lnTo>
                      <a:pt x="887" y="439"/>
                    </a:lnTo>
                    <a:lnTo>
                      <a:pt x="878" y="422"/>
                    </a:lnTo>
                    <a:lnTo>
                      <a:pt x="863" y="410"/>
                    </a:lnTo>
                    <a:lnTo>
                      <a:pt x="852" y="411"/>
                    </a:lnTo>
                    <a:lnTo>
                      <a:pt x="842" y="428"/>
                    </a:lnTo>
                    <a:lnTo>
                      <a:pt x="828" y="438"/>
                    </a:lnTo>
                    <a:lnTo>
                      <a:pt x="828" y="448"/>
                    </a:lnTo>
                    <a:lnTo>
                      <a:pt x="833" y="460"/>
                    </a:lnTo>
                    <a:lnTo>
                      <a:pt x="831" y="472"/>
                    </a:lnTo>
                    <a:lnTo>
                      <a:pt x="820" y="470"/>
                    </a:lnTo>
                    <a:lnTo>
                      <a:pt x="813" y="455"/>
                    </a:lnTo>
                    <a:lnTo>
                      <a:pt x="801" y="439"/>
                    </a:lnTo>
                    <a:lnTo>
                      <a:pt x="787" y="428"/>
                    </a:lnTo>
                    <a:lnTo>
                      <a:pt x="776" y="410"/>
                    </a:lnTo>
                    <a:lnTo>
                      <a:pt x="768" y="404"/>
                    </a:lnTo>
                    <a:lnTo>
                      <a:pt x="750" y="404"/>
                    </a:lnTo>
                    <a:lnTo>
                      <a:pt x="734" y="404"/>
                    </a:lnTo>
                    <a:lnTo>
                      <a:pt x="725" y="411"/>
                    </a:lnTo>
                    <a:lnTo>
                      <a:pt x="716" y="400"/>
                    </a:lnTo>
                    <a:lnTo>
                      <a:pt x="706" y="392"/>
                    </a:lnTo>
                    <a:lnTo>
                      <a:pt x="691" y="380"/>
                    </a:lnTo>
                    <a:lnTo>
                      <a:pt x="701" y="400"/>
                    </a:lnTo>
                    <a:lnTo>
                      <a:pt x="717" y="405"/>
                    </a:lnTo>
                    <a:lnTo>
                      <a:pt x="729" y="422"/>
                    </a:lnTo>
                    <a:lnTo>
                      <a:pt x="724" y="438"/>
                    </a:lnTo>
                    <a:lnTo>
                      <a:pt x="714" y="445"/>
                    </a:lnTo>
                    <a:lnTo>
                      <a:pt x="697" y="448"/>
                    </a:lnTo>
                    <a:lnTo>
                      <a:pt x="683" y="454"/>
                    </a:lnTo>
                    <a:lnTo>
                      <a:pt x="674" y="468"/>
                    </a:lnTo>
                    <a:lnTo>
                      <a:pt x="666" y="475"/>
                    </a:lnTo>
                    <a:lnTo>
                      <a:pt x="663" y="459"/>
                    </a:lnTo>
                    <a:lnTo>
                      <a:pt x="655" y="438"/>
                    </a:lnTo>
                    <a:lnTo>
                      <a:pt x="644" y="425"/>
                    </a:lnTo>
                    <a:lnTo>
                      <a:pt x="644" y="411"/>
                    </a:lnTo>
                    <a:lnTo>
                      <a:pt x="635" y="413"/>
                    </a:lnTo>
                    <a:lnTo>
                      <a:pt x="638" y="434"/>
                    </a:lnTo>
                    <a:lnTo>
                      <a:pt x="647" y="453"/>
                    </a:lnTo>
                    <a:lnTo>
                      <a:pt x="647" y="466"/>
                    </a:lnTo>
                    <a:lnTo>
                      <a:pt x="662" y="474"/>
                    </a:lnTo>
                    <a:lnTo>
                      <a:pt x="666" y="484"/>
                    </a:lnTo>
                    <a:lnTo>
                      <a:pt x="681" y="479"/>
                    </a:lnTo>
                    <a:lnTo>
                      <a:pt x="694" y="478"/>
                    </a:lnTo>
                    <a:lnTo>
                      <a:pt x="709" y="470"/>
                    </a:lnTo>
                    <a:lnTo>
                      <a:pt x="702" y="490"/>
                    </a:lnTo>
                    <a:lnTo>
                      <a:pt x="691" y="514"/>
                    </a:lnTo>
                    <a:lnTo>
                      <a:pt x="681" y="529"/>
                    </a:lnTo>
                    <a:lnTo>
                      <a:pt x="670" y="543"/>
                    </a:lnTo>
                    <a:lnTo>
                      <a:pt x="663" y="555"/>
                    </a:lnTo>
                    <a:lnTo>
                      <a:pt x="661" y="584"/>
                    </a:lnTo>
                    <a:lnTo>
                      <a:pt x="657" y="603"/>
                    </a:lnTo>
                    <a:lnTo>
                      <a:pt x="659" y="622"/>
                    </a:lnTo>
                    <a:lnTo>
                      <a:pt x="662" y="639"/>
                    </a:lnTo>
                    <a:lnTo>
                      <a:pt x="662" y="644"/>
                    </a:lnTo>
                    <a:lnTo>
                      <a:pt x="674" y="643"/>
                    </a:lnTo>
                    <a:lnTo>
                      <a:pt x="676" y="627"/>
                    </a:lnTo>
                    <a:lnTo>
                      <a:pt x="687" y="612"/>
                    </a:lnTo>
                    <a:lnTo>
                      <a:pt x="701" y="603"/>
                    </a:lnTo>
                    <a:lnTo>
                      <a:pt x="704" y="620"/>
                    </a:lnTo>
                    <a:lnTo>
                      <a:pt x="702" y="637"/>
                    </a:lnTo>
                    <a:lnTo>
                      <a:pt x="695" y="644"/>
                    </a:lnTo>
                    <a:lnTo>
                      <a:pt x="697" y="653"/>
                    </a:lnTo>
                    <a:lnTo>
                      <a:pt x="692" y="674"/>
                    </a:lnTo>
                    <a:lnTo>
                      <a:pt x="689" y="685"/>
                    </a:lnTo>
                    <a:lnTo>
                      <a:pt x="680" y="688"/>
                    </a:lnTo>
                    <a:lnTo>
                      <a:pt x="671" y="677"/>
                    </a:lnTo>
                    <a:lnTo>
                      <a:pt x="676" y="662"/>
                    </a:lnTo>
                    <a:lnTo>
                      <a:pt x="679" y="655"/>
                    </a:lnTo>
                    <a:lnTo>
                      <a:pt x="672" y="644"/>
                    </a:lnTo>
                    <a:lnTo>
                      <a:pt x="661" y="646"/>
                    </a:lnTo>
                    <a:lnTo>
                      <a:pt x="656" y="661"/>
                    </a:lnTo>
                    <a:lnTo>
                      <a:pt x="640" y="668"/>
                    </a:lnTo>
                    <a:lnTo>
                      <a:pt x="628" y="677"/>
                    </a:lnTo>
                    <a:lnTo>
                      <a:pt x="630" y="694"/>
                    </a:lnTo>
                    <a:lnTo>
                      <a:pt x="628" y="713"/>
                    </a:lnTo>
                    <a:lnTo>
                      <a:pt x="625" y="733"/>
                    </a:lnTo>
                    <a:lnTo>
                      <a:pt x="600" y="756"/>
                    </a:lnTo>
                    <a:lnTo>
                      <a:pt x="590" y="757"/>
                    </a:lnTo>
                    <a:lnTo>
                      <a:pt x="582" y="742"/>
                    </a:lnTo>
                    <a:lnTo>
                      <a:pt x="568" y="733"/>
                    </a:lnTo>
                    <a:lnTo>
                      <a:pt x="561" y="727"/>
                    </a:lnTo>
                    <a:lnTo>
                      <a:pt x="547" y="700"/>
                    </a:lnTo>
                    <a:lnTo>
                      <a:pt x="536" y="686"/>
                    </a:lnTo>
                    <a:lnTo>
                      <a:pt x="526" y="673"/>
                    </a:lnTo>
                    <a:lnTo>
                      <a:pt x="522" y="659"/>
                    </a:lnTo>
                    <a:lnTo>
                      <a:pt x="520" y="639"/>
                    </a:lnTo>
                    <a:lnTo>
                      <a:pt x="509" y="627"/>
                    </a:lnTo>
                    <a:lnTo>
                      <a:pt x="505" y="616"/>
                    </a:lnTo>
                    <a:lnTo>
                      <a:pt x="513" y="601"/>
                    </a:lnTo>
                    <a:lnTo>
                      <a:pt x="513" y="587"/>
                    </a:lnTo>
                    <a:lnTo>
                      <a:pt x="502" y="578"/>
                    </a:lnTo>
                    <a:lnTo>
                      <a:pt x="485" y="576"/>
                    </a:lnTo>
                    <a:lnTo>
                      <a:pt x="472" y="570"/>
                    </a:lnTo>
                    <a:lnTo>
                      <a:pt x="464" y="576"/>
                    </a:lnTo>
                    <a:lnTo>
                      <a:pt x="452" y="578"/>
                    </a:lnTo>
                    <a:lnTo>
                      <a:pt x="442" y="570"/>
                    </a:lnTo>
                    <a:lnTo>
                      <a:pt x="433" y="561"/>
                    </a:lnTo>
                    <a:lnTo>
                      <a:pt x="419" y="558"/>
                    </a:lnTo>
                    <a:lnTo>
                      <a:pt x="405" y="552"/>
                    </a:lnTo>
                    <a:lnTo>
                      <a:pt x="393" y="542"/>
                    </a:lnTo>
                    <a:lnTo>
                      <a:pt x="390" y="519"/>
                    </a:lnTo>
                    <a:lnTo>
                      <a:pt x="389" y="504"/>
                    </a:lnTo>
                    <a:lnTo>
                      <a:pt x="399" y="493"/>
                    </a:lnTo>
                    <a:lnTo>
                      <a:pt x="398" y="483"/>
                    </a:lnTo>
                    <a:lnTo>
                      <a:pt x="395" y="464"/>
                    </a:lnTo>
                    <a:lnTo>
                      <a:pt x="396" y="446"/>
                    </a:lnTo>
                    <a:lnTo>
                      <a:pt x="393" y="430"/>
                    </a:lnTo>
                    <a:lnTo>
                      <a:pt x="405" y="416"/>
                    </a:lnTo>
                    <a:lnTo>
                      <a:pt x="414" y="407"/>
                    </a:lnTo>
                    <a:lnTo>
                      <a:pt x="425" y="405"/>
                    </a:lnTo>
                    <a:lnTo>
                      <a:pt x="424" y="392"/>
                    </a:lnTo>
                    <a:lnTo>
                      <a:pt x="429" y="380"/>
                    </a:lnTo>
                    <a:lnTo>
                      <a:pt x="440" y="372"/>
                    </a:lnTo>
                    <a:lnTo>
                      <a:pt x="454" y="379"/>
                    </a:lnTo>
                    <a:lnTo>
                      <a:pt x="470" y="383"/>
                    </a:lnTo>
                    <a:lnTo>
                      <a:pt x="488" y="380"/>
                    </a:lnTo>
                    <a:lnTo>
                      <a:pt x="503" y="380"/>
                    </a:lnTo>
                    <a:lnTo>
                      <a:pt x="511" y="381"/>
                    </a:lnTo>
                    <a:lnTo>
                      <a:pt x="514" y="395"/>
                    </a:lnTo>
                    <a:lnTo>
                      <a:pt x="529" y="398"/>
                    </a:lnTo>
                    <a:lnTo>
                      <a:pt x="544" y="404"/>
                    </a:lnTo>
                    <a:lnTo>
                      <a:pt x="552" y="403"/>
                    </a:lnTo>
                    <a:lnTo>
                      <a:pt x="558" y="394"/>
                    </a:lnTo>
                    <a:lnTo>
                      <a:pt x="562" y="385"/>
                    </a:lnTo>
                    <a:lnTo>
                      <a:pt x="576" y="389"/>
                    </a:lnTo>
                    <a:lnTo>
                      <a:pt x="591" y="395"/>
                    </a:lnTo>
                    <a:lnTo>
                      <a:pt x="609" y="398"/>
                    </a:lnTo>
                    <a:lnTo>
                      <a:pt x="621" y="400"/>
                    </a:lnTo>
                    <a:lnTo>
                      <a:pt x="635" y="398"/>
                    </a:lnTo>
                    <a:lnTo>
                      <a:pt x="644" y="389"/>
                    </a:lnTo>
                    <a:lnTo>
                      <a:pt x="650" y="375"/>
                    </a:lnTo>
                    <a:lnTo>
                      <a:pt x="655" y="365"/>
                    </a:lnTo>
                    <a:lnTo>
                      <a:pt x="650" y="362"/>
                    </a:lnTo>
                    <a:lnTo>
                      <a:pt x="642" y="352"/>
                    </a:lnTo>
                    <a:lnTo>
                      <a:pt x="633" y="356"/>
                    </a:lnTo>
                    <a:lnTo>
                      <a:pt x="618" y="356"/>
                    </a:lnTo>
                    <a:lnTo>
                      <a:pt x="608" y="351"/>
                    </a:lnTo>
                    <a:lnTo>
                      <a:pt x="606" y="339"/>
                    </a:lnTo>
                    <a:lnTo>
                      <a:pt x="600" y="335"/>
                    </a:lnTo>
                    <a:lnTo>
                      <a:pt x="596" y="339"/>
                    </a:lnTo>
                    <a:lnTo>
                      <a:pt x="598" y="351"/>
                    </a:lnTo>
                    <a:lnTo>
                      <a:pt x="592" y="360"/>
                    </a:lnTo>
                    <a:lnTo>
                      <a:pt x="581" y="359"/>
                    </a:lnTo>
                    <a:lnTo>
                      <a:pt x="574" y="350"/>
                    </a:lnTo>
                    <a:lnTo>
                      <a:pt x="572" y="337"/>
                    </a:lnTo>
                    <a:lnTo>
                      <a:pt x="572" y="322"/>
                    </a:lnTo>
                    <a:lnTo>
                      <a:pt x="564" y="318"/>
                    </a:lnTo>
                    <a:lnTo>
                      <a:pt x="559" y="327"/>
                    </a:lnTo>
                    <a:lnTo>
                      <a:pt x="561" y="339"/>
                    </a:lnTo>
                    <a:lnTo>
                      <a:pt x="567" y="349"/>
                    </a:lnTo>
                    <a:lnTo>
                      <a:pt x="574" y="357"/>
                    </a:lnTo>
                    <a:lnTo>
                      <a:pt x="567" y="368"/>
                    </a:lnTo>
                    <a:lnTo>
                      <a:pt x="558" y="374"/>
                    </a:lnTo>
                    <a:lnTo>
                      <a:pt x="546" y="372"/>
                    </a:lnTo>
                    <a:lnTo>
                      <a:pt x="546" y="381"/>
                    </a:lnTo>
                    <a:lnTo>
                      <a:pt x="538" y="387"/>
                    </a:lnTo>
                    <a:lnTo>
                      <a:pt x="528" y="374"/>
                    </a:lnTo>
                    <a:lnTo>
                      <a:pt x="529" y="366"/>
                    </a:lnTo>
                    <a:lnTo>
                      <a:pt x="543" y="372"/>
                    </a:lnTo>
                    <a:lnTo>
                      <a:pt x="551" y="372"/>
                    </a:lnTo>
                    <a:lnTo>
                      <a:pt x="561" y="364"/>
                    </a:lnTo>
                    <a:lnTo>
                      <a:pt x="558" y="351"/>
                    </a:lnTo>
                    <a:lnTo>
                      <a:pt x="547" y="342"/>
                    </a:lnTo>
                    <a:lnTo>
                      <a:pt x="538" y="335"/>
                    </a:lnTo>
                    <a:lnTo>
                      <a:pt x="528" y="324"/>
                    </a:lnTo>
                    <a:lnTo>
                      <a:pt x="516" y="314"/>
                    </a:lnTo>
                    <a:lnTo>
                      <a:pt x="516" y="327"/>
                    </a:lnTo>
                    <a:lnTo>
                      <a:pt x="523" y="336"/>
                    </a:lnTo>
                    <a:lnTo>
                      <a:pt x="522" y="351"/>
                    </a:lnTo>
                    <a:lnTo>
                      <a:pt x="522" y="364"/>
                    </a:lnTo>
                    <a:lnTo>
                      <a:pt x="509" y="354"/>
                    </a:lnTo>
                    <a:lnTo>
                      <a:pt x="507" y="345"/>
                    </a:lnTo>
                    <a:lnTo>
                      <a:pt x="513" y="337"/>
                    </a:lnTo>
                    <a:lnTo>
                      <a:pt x="511" y="330"/>
                    </a:lnTo>
                    <a:lnTo>
                      <a:pt x="517" y="326"/>
                    </a:lnTo>
                    <a:lnTo>
                      <a:pt x="517" y="314"/>
                    </a:lnTo>
                    <a:lnTo>
                      <a:pt x="507" y="316"/>
                    </a:lnTo>
                    <a:lnTo>
                      <a:pt x="499" y="327"/>
                    </a:lnTo>
                    <a:lnTo>
                      <a:pt x="488" y="324"/>
                    </a:lnTo>
                    <a:lnTo>
                      <a:pt x="472" y="331"/>
                    </a:lnTo>
                    <a:lnTo>
                      <a:pt x="469" y="347"/>
                    </a:lnTo>
                    <a:lnTo>
                      <a:pt x="457" y="357"/>
                    </a:lnTo>
                    <a:lnTo>
                      <a:pt x="442" y="365"/>
                    </a:lnTo>
                    <a:lnTo>
                      <a:pt x="428" y="366"/>
                    </a:lnTo>
                    <a:lnTo>
                      <a:pt x="414" y="362"/>
                    </a:lnTo>
                    <a:lnTo>
                      <a:pt x="407" y="354"/>
                    </a:lnTo>
                    <a:lnTo>
                      <a:pt x="413" y="347"/>
                    </a:lnTo>
                    <a:lnTo>
                      <a:pt x="407" y="336"/>
                    </a:lnTo>
                    <a:lnTo>
                      <a:pt x="416" y="329"/>
                    </a:lnTo>
                    <a:lnTo>
                      <a:pt x="418" y="320"/>
                    </a:lnTo>
                    <a:lnTo>
                      <a:pt x="418" y="306"/>
                    </a:lnTo>
                    <a:lnTo>
                      <a:pt x="429" y="294"/>
                    </a:lnTo>
                    <a:lnTo>
                      <a:pt x="448" y="298"/>
                    </a:lnTo>
                    <a:lnTo>
                      <a:pt x="467" y="303"/>
                    </a:lnTo>
                    <a:lnTo>
                      <a:pt x="475" y="295"/>
                    </a:lnTo>
                    <a:lnTo>
                      <a:pt x="475" y="282"/>
                    </a:lnTo>
                    <a:lnTo>
                      <a:pt x="465" y="273"/>
                    </a:lnTo>
                    <a:lnTo>
                      <a:pt x="450" y="265"/>
                    </a:lnTo>
                    <a:lnTo>
                      <a:pt x="458" y="259"/>
                    </a:lnTo>
                    <a:lnTo>
                      <a:pt x="473" y="253"/>
                    </a:lnTo>
                    <a:lnTo>
                      <a:pt x="477" y="250"/>
                    </a:lnTo>
                    <a:lnTo>
                      <a:pt x="472" y="248"/>
                    </a:lnTo>
                    <a:lnTo>
                      <a:pt x="460" y="250"/>
                    </a:lnTo>
                    <a:lnTo>
                      <a:pt x="448" y="253"/>
                    </a:lnTo>
                    <a:lnTo>
                      <a:pt x="440" y="256"/>
                    </a:lnTo>
                    <a:lnTo>
                      <a:pt x="446" y="247"/>
                    </a:lnTo>
                    <a:lnTo>
                      <a:pt x="448" y="235"/>
                    </a:lnTo>
                    <a:lnTo>
                      <a:pt x="452" y="227"/>
                    </a:lnTo>
                    <a:lnTo>
                      <a:pt x="455" y="220"/>
                    </a:lnTo>
                    <a:lnTo>
                      <a:pt x="449" y="211"/>
                    </a:lnTo>
                    <a:lnTo>
                      <a:pt x="440" y="216"/>
                    </a:lnTo>
                    <a:lnTo>
                      <a:pt x="442" y="226"/>
                    </a:lnTo>
                    <a:lnTo>
                      <a:pt x="440" y="237"/>
                    </a:lnTo>
                    <a:lnTo>
                      <a:pt x="435" y="250"/>
                    </a:lnTo>
                    <a:lnTo>
                      <a:pt x="424" y="248"/>
                    </a:lnTo>
                    <a:lnTo>
                      <a:pt x="419" y="237"/>
                    </a:lnTo>
                    <a:lnTo>
                      <a:pt x="411" y="223"/>
                    </a:lnTo>
                    <a:lnTo>
                      <a:pt x="425" y="220"/>
                    </a:lnTo>
                    <a:lnTo>
                      <a:pt x="431" y="214"/>
                    </a:lnTo>
                    <a:lnTo>
                      <a:pt x="437" y="212"/>
                    </a:lnTo>
                    <a:lnTo>
                      <a:pt x="437" y="205"/>
                    </a:lnTo>
                    <a:lnTo>
                      <a:pt x="434" y="196"/>
                    </a:lnTo>
                    <a:lnTo>
                      <a:pt x="445" y="189"/>
                    </a:lnTo>
                    <a:lnTo>
                      <a:pt x="455" y="183"/>
                    </a:lnTo>
                    <a:lnTo>
                      <a:pt x="463" y="188"/>
                    </a:lnTo>
                    <a:lnTo>
                      <a:pt x="465" y="202"/>
                    </a:lnTo>
                    <a:lnTo>
                      <a:pt x="470" y="216"/>
                    </a:lnTo>
                    <a:lnTo>
                      <a:pt x="478" y="224"/>
                    </a:lnTo>
                    <a:lnTo>
                      <a:pt x="481" y="237"/>
                    </a:lnTo>
                    <a:lnTo>
                      <a:pt x="477" y="246"/>
                    </a:lnTo>
                    <a:lnTo>
                      <a:pt x="475" y="252"/>
                    </a:lnTo>
                    <a:lnTo>
                      <a:pt x="485" y="248"/>
                    </a:lnTo>
                    <a:lnTo>
                      <a:pt x="498" y="242"/>
                    </a:lnTo>
                    <a:lnTo>
                      <a:pt x="502" y="226"/>
                    </a:lnTo>
                    <a:lnTo>
                      <a:pt x="514" y="226"/>
                    </a:lnTo>
                    <a:lnTo>
                      <a:pt x="520" y="223"/>
                    </a:lnTo>
                    <a:lnTo>
                      <a:pt x="518" y="211"/>
                    </a:lnTo>
                    <a:lnTo>
                      <a:pt x="513" y="199"/>
                    </a:lnTo>
                    <a:lnTo>
                      <a:pt x="523" y="199"/>
                    </a:lnTo>
                    <a:lnTo>
                      <a:pt x="536" y="211"/>
                    </a:lnTo>
                    <a:lnTo>
                      <a:pt x="546" y="220"/>
                    </a:lnTo>
                    <a:lnTo>
                      <a:pt x="556" y="220"/>
                    </a:lnTo>
                    <a:lnTo>
                      <a:pt x="570" y="214"/>
                    </a:lnTo>
                    <a:lnTo>
                      <a:pt x="579" y="201"/>
                    </a:lnTo>
                    <a:lnTo>
                      <a:pt x="585" y="188"/>
                    </a:lnTo>
                    <a:lnTo>
                      <a:pt x="606" y="193"/>
                    </a:lnTo>
                    <a:lnTo>
                      <a:pt x="588" y="182"/>
                    </a:lnTo>
                    <a:lnTo>
                      <a:pt x="574" y="183"/>
                    </a:lnTo>
                    <a:lnTo>
                      <a:pt x="572" y="167"/>
                    </a:lnTo>
                    <a:lnTo>
                      <a:pt x="572" y="158"/>
                    </a:lnTo>
                    <a:lnTo>
                      <a:pt x="587" y="152"/>
                    </a:lnTo>
                    <a:lnTo>
                      <a:pt x="590" y="143"/>
                    </a:lnTo>
                    <a:lnTo>
                      <a:pt x="579" y="149"/>
                    </a:lnTo>
                    <a:lnTo>
                      <a:pt x="567" y="157"/>
                    </a:lnTo>
                    <a:lnTo>
                      <a:pt x="553" y="158"/>
                    </a:lnTo>
                    <a:lnTo>
                      <a:pt x="559" y="173"/>
                    </a:lnTo>
                    <a:lnTo>
                      <a:pt x="558" y="187"/>
                    </a:lnTo>
                    <a:lnTo>
                      <a:pt x="558" y="197"/>
                    </a:lnTo>
                    <a:lnTo>
                      <a:pt x="547" y="205"/>
                    </a:lnTo>
                    <a:lnTo>
                      <a:pt x="537" y="208"/>
                    </a:lnTo>
                    <a:lnTo>
                      <a:pt x="529" y="199"/>
                    </a:lnTo>
                    <a:lnTo>
                      <a:pt x="531" y="188"/>
                    </a:lnTo>
                    <a:lnTo>
                      <a:pt x="532" y="182"/>
                    </a:lnTo>
                    <a:lnTo>
                      <a:pt x="520" y="187"/>
                    </a:lnTo>
                    <a:lnTo>
                      <a:pt x="508" y="181"/>
                    </a:lnTo>
                    <a:lnTo>
                      <a:pt x="502" y="172"/>
                    </a:lnTo>
                    <a:lnTo>
                      <a:pt x="505" y="158"/>
                    </a:lnTo>
                    <a:lnTo>
                      <a:pt x="503" y="157"/>
                    </a:lnTo>
                    <a:lnTo>
                      <a:pt x="505" y="155"/>
                    </a:lnTo>
                    <a:lnTo>
                      <a:pt x="507" y="153"/>
                    </a:lnTo>
                    <a:lnTo>
                      <a:pt x="366" y="153"/>
                    </a:lnTo>
                    <a:lnTo>
                      <a:pt x="359" y="163"/>
                    </a:lnTo>
                    <a:lnTo>
                      <a:pt x="346" y="170"/>
                    </a:lnTo>
                    <a:lnTo>
                      <a:pt x="335" y="164"/>
                    </a:lnTo>
                    <a:lnTo>
                      <a:pt x="330" y="157"/>
                    </a:lnTo>
                    <a:lnTo>
                      <a:pt x="330" y="147"/>
                    </a:lnTo>
                    <a:lnTo>
                      <a:pt x="331" y="146"/>
                    </a:lnTo>
                    <a:lnTo>
                      <a:pt x="303" y="146"/>
                    </a:lnTo>
                    <a:lnTo>
                      <a:pt x="294" y="147"/>
                    </a:lnTo>
                    <a:lnTo>
                      <a:pt x="285" y="164"/>
                    </a:lnTo>
                    <a:lnTo>
                      <a:pt x="280" y="178"/>
                    </a:lnTo>
                    <a:lnTo>
                      <a:pt x="276" y="189"/>
                    </a:lnTo>
                    <a:lnTo>
                      <a:pt x="262" y="187"/>
                    </a:lnTo>
                    <a:lnTo>
                      <a:pt x="251" y="178"/>
                    </a:lnTo>
                    <a:lnTo>
                      <a:pt x="250" y="158"/>
                    </a:lnTo>
                    <a:lnTo>
                      <a:pt x="246" y="138"/>
                    </a:lnTo>
                    <a:lnTo>
                      <a:pt x="236" y="127"/>
                    </a:lnTo>
                    <a:lnTo>
                      <a:pt x="240" y="117"/>
                    </a:lnTo>
                    <a:lnTo>
                      <a:pt x="232" y="100"/>
                    </a:lnTo>
                    <a:lnTo>
                      <a:pt x="225" y="94"/>
                    </a:lnTo>
                    <a:lnTo>
                      <a:pt x="215" y="102"/>
                    </a:lnTo>
                    <a:lnTo>
                      <a:pt x="202" y="93"/>
                    </a:lnTo>
                    <a:lnTo>
                      <a:pt x="194" y="99"/>
                    </a:lnTo>
                    <a:lnTo>
                      <a:pt x="187" y="105"/>
                    </a:lnTo>
                    <a:lnTo>
                      <a:pt x="170" y="110"/>
                    </a:lnTo>
                    <a:lnTo>
                      <a:pt x="161" y="122"/>
                    </a:lnTo>
                    <a:lnTo>
                      <a:pt x="181" y="125"/>
                    </a:lnTo>
                    <a:lnTo>
                      <a:pt x="196" y="131"/>
                    </a:lnTo>
                    <a:lnTo>
                      <a:pt x="205" y="143"/>
                    </a:lnTo>
                    <a:lnTo>
                      <a:pt x="215" y="155"/>
                    </a:lnTo>
                    <a:lnTo>
                      <a:pt x="217" y="174"/>
                    </a:lnTo>
                    <a:lnTo>
                      <a:pt x="212" y="193"/>
                    </a:lnTo>
                    <a:lnTo>
                      <a:pt x="202" y="199"/>
                    </a:lnTo>
                    <a:lnTo>
                      <a:pt x="190" y="187"/>
                    </a:lnTo>
                    <a:lnTo>
                      <a:pt x="167" y="185"/>
                    </a:lnTo>
                    <a:lnTo>
                      <a:pt x="167" y="176"/>
                    </a:lnTo>
                    <a:lnTo>
                      <a:pt x="187" y="172"/>
                    </a:lnTo>
                    <a:lnTo>
                      <a:pt x="188" y="161"/>
                    </a:lnTo>
                    <a:lnTo>
                      <a:pt x="185" y="157"/>
                    </a:lnTo>
                    <a:lnTo>
                      <a:pt x="179" y="167"/>
                    </a:lnTo>
                    <a:lnTo>
                      <a:pt x="168" y="159"/>
                    </a:lnTo>
                    <a:lnTo>
                      <a:pt x="182" y="149"/>
                    </a:lnTo>
                    <a:lnTo>
                      <a:pt x="190" y="158"/>
                    </a:lnTo>
                    <a:lnTo>
                      <a:pt x="179" y="147"/>
                    </a:lnTo>
                    <a:lnTo>
                      <a:pt x="167" y="147"/>
                    </a:lnTo>
                    <a:lnTo>
                      <a:pt x="158" y="155"/>
                    </a:lnTo>
                    <a:lnTo>
                      <a:pt x="159" y="167"/>
                    </a:lnTo>
                    <a:lnTo>
                      <a:pt x="159" y="182"/>
                    </a:lnTo>
                    <a:lnTo>
                      <a:pt x="157" y="194"/>
                    </a:lnTo>
                    <a:lnTo>
                      <a:pt x="159" y="206"/>
                    </a:lnTo>
                    <a:lnTo>
                      <a:pt x="147" y="197"/>
                    </a:lnTo>
                    <a:lnTo>
                      <a:pt x="142" y="203"/>
                    </a:lnTo>
                    <a:lnTo>
                      <a:pt x="138" y="196"/>
                    </a:lnTo>
                    <a:lnTo>
                      <a:pt x="142" y="183"/>
                    </a:lnTo>
                    <a:lnTo>
                      <a:pt x="131" y="188"/>
                    </a:lnTo>
                    <a:lnTo>
                      <a:pt x="126" y="199"/>
                    </a:lnTo>
                    <a:lnTo>
                      <a:pt x="117" y="208"/>
                    </a:lnTo>
                    <a:lnTo>
                      <a:pt x="117" y="217"/>
                    </a:lnTo>
                    <a:lnTo>
                      <a:pt x="104" y="217"/>
                    </a:lnTo>
                    <a:lnTo>
                      <a:pt x="99" y="224"/>
                    </a:lnTo>
                    <a:lnTo>
                      <a:pt x="104" y="238"/>
                    </a:lnTo>
                    <a:lnTo>
                      <a:pt x="119" y="247"/>
                    </a:lnTo>
                    <a:lnTo>
                      <a:pt x="126" y="253"/>
                    </a:lnTo>
                    <a:lnTo>
                      <a:pt x="125" y="267"/>
                    </a:lnTo>
                    <a:lnTo>
                      <a:pt x="134" y="263"/>
                    </a:lnTo>
                    <a:lnTo>
                      <a:pt x="136" y="250"/>
                    </a:lnTo>
                    <a:lnTo>
                      <a:pt x="152" y="250"/>
                    </a:lnTo>
                    <a:lnTo>
                      <a:pt x="161" y="238"/>
                    </a:lnTo>
                    <a:lnTo>
                      <a:pt x="162" y="226"/>
                    </a:lnTo>
                    <a:lnTo>
                      <a:pt x="161" y="205"/>
                    </a:lnTo>
                    <a:lnTo>
                      <a:pt x="167" y="191"/>
                    </a:lnTo>
                    <a:lnTo>
                      <a:pt x="174" y="182"/>
                    </a:lnTo>
                    <a:lnTo>
                      <a:pt x="188" y="189"/>
                    </a:lnTo>
                    <a:lnTo>
                      <a:pt x="203" y="199"/>
                    </a:lnTo>
                    <a:lnTo>
                      <a:pt x="211" y="205"/>
                    </a:lnTo>
                    <a:lnTo>
                      <a:pt x="218" y="217"/>
                    </a:lnTo>
                    <a:lnTo>
                      <a:pt x="229" y="224"/>
                    </a:lnTo>
                    <a:lnTo>
                      <a:pt x="233" y="238"/>
                    </a:lnTo>
                    <a:lnTo>
                      <a:pt x="235" y="248"/>
                    </a:lnTo>
                    <a:lnTo>
                      <a:pt x="246" y="257"/>
                    </a:lnTo>
                    <a:lnTo>
                      <a:pt x="236" y="268"/>
                    </a:lnTo>
                    <a:lnTo>
                      <a:pt x="223" y="268"/>
                    </a:lnTo>
                    <a:lnTo>
                      <a:pt x="208" y="276"/>
                    </a:lnTo>
                    <a:lnTo>
                      <a:pt x="196" y="285"/>
                    </a:lnTo>
                    <a:lnTo>
                      <a:pt x="181" y="292"/>
                    </a:lnTo>
                    <a:lnTo>
                      <a:pt x="167" y="306"/>
                    </a:lnTo>
                    <a:lnTo>
                      <a:pt x="153" y="316"/>
                    </a:lnTo>
                    <a:lnTo>
                      <a:pt x="152" y="327"/>
                    </a:lnTo>
                    <a:lnTo>
                      <a:pt x="152" y="335"/>
                    </a:lnTo>
                    <a:lnTo>
                      <a:pt x="142" y="344"/>
                    </a:lnTo>
                    <a:lnTo>
                      <a:pt x="143" y="352"/>
                    </a:lnTo>
                    <a:lnTo>
                      <a:pt x="132" y="365"/>
                    </a:lnTo>
                    <a:lnTo>
                      <a:pt x="132" y="380"/>
                    </a:lnTo>
                    <a:lnTo>
                      <a:pt x="140" y="392"/>
                    </a:lnTo>
                    <a:lnTo>
                      <a:pt x="136" y="401"/>
                    </a:lnTo>
                    <a:lnTo>
                      <a:pt x="125" y="395"/>
                    </a:lnTo>
                    <a:lnTo>
                      <a:pt x="122" y="380"/>
                    </a:lnTo>
                    <a:lnTo>
                      <a:pt x="111" y="372"/>
                    </a:lnTo>
                    <a:lnTo>
                      <a:pt x="102" y="374"/>
                    </a:lnTo>
                    <a:lnTo>
                      <a:pt x="98" y="385"/>
                    </a:lnTo>
                    <a:lnTo>
                      <a:pt x="87" y="380"/>
                    </a:lnTo>
                    <a:lnTo>
                      <a:pt x="75" y="380"/>
                    </a:lnTo>
                    <a:lnTo>
                      <a:pt x="63" y="390"/>
                    </a:lnTo>
                    <a:lnTo>
                      <a:pt x="60" y="401"/>
                    </a:lnTo>
                    <a:lnTo>
                      <a:pt x="55" y="411"/>
                    </a:lnTo>
                    <a:lnTo>
                      <a:pt x="54" y="428"/>
                    </a:lnTo>
                    <a:lnTo>
                      <a:pt x="63" y="439"/>
                    </a:lnTo>
                    <a:lnTo>
                      <a:pt x="73" y="431"/>
                    </a:lnTo>
                    <a:lnTo>
                      <a:pt x="85" y="431"/>
                    </a:lnTo>
                    <a:lnTo>
                      <a:pt x="87" y="445"/>
                    </a:lnTo>
                    <a:lnTo>
                      <a:pt x="78" y="455"/>
                    </a:lnTo>
                    <a:lnTo>
                      <a:pt x="93" y="457"/>
                    </a:lnTo>
                    <a:lnTo>
                      <a:pt x="99" y="460"/>
                    </a:lnTo>
                    <a:lnTo>
                      <a:pt x="102" y="474"/>
                    </a:lnTo>
                    <a:lnTo>
                      <a:pt x="114" y="479"/>
                    </a:lnTo>
                    <a:lnTo>
                      <a:pt x="128" y="490"/>
                    </a:lnTo>
                    <a:lnTo>
                      <a:pt x="138" y="483"/>
                    </a:lnTo>
                    <a:lnTo>
                      <a:pt x="159" y="490"/>
                    </a:lnTo>
                    <a:lnTo>
                      <a:pt x="176" y="492"/>
                    </a:lnTo>
                    <a:lnTo>
                      <a:pt x="200" y="504"/>
                    </a:lnTo>
                    <a:lnTo>
                      <a:pt x="205" y="514"/>
                    </a:lnTo>
                    <a:lnTo>
                      <a:pt x="218" y="527"/>
                    </a:lnTo>
                    <a:lnTo>
                      <a:pt x="226" y="543"/>
                    </a:lnTo>
                    <a:lnTo>
                      <a:pt x="242" y="552"/>
                    </a:lnTo>
                    <a:lnTo>
                      <a:pt x="257" y="553"/>
                    </a:lnTo>
                    <a:lnTo>
                      <a:pt x="272" y="567"/>
                    </a:lnTo>
                    <a:lnTo>
                      <a:pt x="292" y="567"/>
                    </a:lnTo>
                    <a:lnTo>
                      <a:pt x="294" y="579"/>
                    </a:lnTo>
                    <a:lnTo>
                      <a:pt x="294" y="591"/>
                    </a:lnTo>
                    <a:lnTo>
                      <a:pt x="285" y="603"/>
                    </a:lnTo>
                    <a:lnTo>
                      <a:pt x="283" y="618"/>
                    </a:lnTo>
                    <a:lnTo>
                      <a:pt x="280" y="633"/>
                    </a:lnTo>
                    <a:lnTo>
                      <a:pt x="270" y="648"/>
                    </a:lnTo>
                    <a:lnTo>
                      <a:pt x="255" y="656"/>
                    </a:lnTo>
                    <a:lnTo>
                      <a:pt x="241" y="659"/>
                    </a:lnTo>
                    <a:lnTo>
                      <a:pt x="247" y="671"/>
                    </a:lnTo>
                    <a:lnTo>
                      <a:pt x="235" y="685"/>
                    </a:lnTo>
                    <a:lnTo>
                      <a:pt x="225" y="697"/>
                    </a:lnTo>
                    <a:lnTo>
                      <a:pt x="212" y="705"/>
                    </a:lnTo>
                    <a:lnTo>
                      <a:pt x="202" y="722"/>
                    </a:lnTo>
                    <a:lnTo>
                      <a:pt x="194" y="735"/>
                    </a:lnTo>
                    <a:lnTo>
                      <a:pt x="182" y="741"/>
                    </a:lnTo>
                    <a:lnTo>
                      <a:pt x="174" y="751"/>
                    </a:lnTo>
                    <a:lnTo>
                      <a:pt x="168" y="762"/>
                    </a:lnTo>
                    <a:lnTo>
                      <a:pt x="162" y="772"/>
                    </a:lnTo>
                    <a:lnTo>
                      <a:pt x="164" y="783"/>
                    </a:lnTo>
                    <a:lnTo>
                      <a:pt x="158" y="791"/>
                    </a:lnTo>
                    <a:lnTo>
                      <a:pt x="149" y="777"/>
                    </a:lnTo>
                    <a:lnTo>
                      <a:pt x="137" y="765"/>
                    </a:lnTo>
                    <a:lnTo>
                      <a:pt x="132" y="748"/>
                    </a:lnTo>
                    <a:lnTo>
                      <a:pt x="132" y="735"/>
                    </a:lnTo>
                    <a:lnTo>
                      <a:pt x="131" y="717"/>
                    </a:lnTo>
                    <a:lnTo>
                      <a:pt x="137" y="694"/>
                    </a:lnTo>
                    <a:lnTo>
                      <a:pt x="138" y="671"/>
                    </a:lnTo>
                    <a:lnTo>
                      <a:pt x="136" y="650"/>
                    </a:lnTo>
                    <a:lnTo>
                      <a:pt x="131" y="633"/>
                    </a:lnTo>
                    <a:lnTo>
                      <a:pt x="117" y="618"/>
                    </a:lnTo>
                    <a:lnTo>
                      <a:pt x="104" y="607"/>
                    </a:lnTo>
                    <a:lnTo>
                      <a:pt x="93" y="589"/>
                    </a:lnTo>
                    <a:lnTo>
                      <a:pt x="90" y="570"/>
                    </a:lnTo>
                    <a:lnTo>
                      <a:pt x="98" y="557"/>
                    </a:lnTo>
                    <a:lnTo>
                      <a:pt x="98" y="544"/>
                    </a:lnTo>
                    <a:lnTo>
                      <a:pt x="104" y="525"/>
                    </a:lnTo>
                    <a:lnTo>
                      <a:pt x="113" y="510"/>
                    </a:lnTo>
                    <a:lnTo>
                      <a:pt x="125" y="500"/>
                    </a:lnTo>
                    <a:lnTo>
                      <a:pt x="129" y="492"/>
                    </a:lnTo>
                    <a:lnTo>
                      <a:pt x="114" y="487"/>
                    </a:lnTo>
                    <a:lnTo>
                      <a:pt x="105" y="490"/>
                    </a:lnTo>
                    <a:lnTo>
                      <a:pt x="96" y="485"/>
                    </a:lnTo>
                    <a:lnTo>
                      <a:pt x="84" y="476"/>
                    </a:lnTo>
                    <a:lnTo>
                      <a:pt x="72" y="466"/>
                    </a:lnTo>
                    <a:lnTo>
                      <a:pt x="64" y="454"/>
                    </a:lnTo>
                    <a:lnTo>
                      <a:pt x="60" y="451"/>
                    </a:lnTo>
                    <a:lnTo>
                      <a:pt x="53" y="455"/>
                    </a:lnTo>
                    <a:lnTo>
                      <a:pt x="40" y="448"/>
                    </a:lnTo>
                    <a:lnTo>
                      <a:pt x="31" y="438"/>
                    </a:lnTo>
                    <a:lnTo>
                      <a:pt x="27" y="428"/>
                    </a:lnTo>
                    <a:lnTo>
                      <a:pt x="27" y="413"/>
                    </a:lnTo>
                    <a:lnTo>
                      <a:pt x="24" y="405"/>
                    </a:lnTo>
                    <a:lnTo>
                      <a:pt x="13" y="396"/>
                    </a:lnTo>
                    <a:lnTo>
                      <a:pt x="13" y="404"/>
                    </a:lnTo>
                    <a:lnTo>
                      <a:pt x="19" y="415"/>
                    </a:lnTo>
                    <a:lnTo>
                      <a:pt x="20" y="425"/>
                    </a:lnTo>
                    <a:lnTo>
                      <a:pt x="10" y="418"/>
                    </a:lnTo>
                    <a:lnTo>
                      <a:pt x="4" y="410"/>
                    </a:lnTo>
                    <a:lnTo>
                      <a:pt x="1" y="398"/>
                    </a:lnTo>
                    <a:lnTo>
                      <a:pt x="3" y="379"/>
                    </a:lnTo>
                    <a:lnTo>
                      <a:pt x="0" y="354"/>
                    </a:lnTo>
                    <a:lnTo>
                      <a:pt x="3" y="322"/>
                    </a:lnTo>
                    <a:lnTo>
                      <a:pt x="10" y="276"/>
                    </a:lnTo>
                    <a:lnTo>
                      <a:pt x="25" y="229"/>
                    </a:lnTo>
                    <a:lnTo>
                      <a:pt x="49" y="174"/>
                    </a:lnTo>
                    <a:lnTo>
                      <a:pt x="68" y="137"/>
                    </a:lnTo>
                    <a:lnTo>
                      <a:pt x="96" y="94"/>
                    </a:lnTo>
                    <a:lnTo>
                      <a:pt x="119" y="69"/>
                    </a:lnTo>
                  </a:path>
                </a:pathLst>
              </a:custGeom>
              <a:solidFill>
                <a:srgbClr val="3E8B94"/>
              </a:solidFill>
              <a:ln w="9525" cap="rnd">
                <a:gradFill>
                  <a:gsLst>
                    <a:gs pos="0">
                      <a:srgbClr val="007BD3"/>
                    </a:gs>
                    <a:gs pos="100000">
                      <a:srgbClr val="034373"/>
                    </a:gs>
                  </a:gsLst>
                </a:gradFill>
                <a:round/>
              </a:ln>
              <a:effectLst/>
              <a:extLst>
                <a:ext uri="{AF507438-7753-43E0-B8FC-AC1667EBCBE1}">
                  <a14:hiddenEffects xmlns:a14="http://schemas.microsoft.com/office/drawing/2010/main" xmlns="">
                    <a:effectLst>
                      <a:outerShdw dist="35921" dir="2700000" algn="ctr" rotWithShape="0">
                        <a:srgbClr val="000066"/>
                      </a:outerShdw>
                    </a:effectLst>
                  </a14:hiddenEffects>
                </a:ext>
              </a:extLst>
            </p:spPr>
            <p:txBody>
              <a:bodyPr/>
              <a:lstStyle/>
              <a:p>
                <a:endParaRPr lang="zh-CN" altLang="en-US">
                  <a:latin typeface="方正宋刻本秀楷简体" panose="02000000000000000000" charset="-122"/>
                  <a:ea typeface="方正宋刻本秀楷简体" panose="02000000000000000000" charset="-122"/>
                </a:endParaRPr>
              </a:p>
            </p:txBody>
          </p:sp>
        </p:grpSp>
        <p:grpSp>
          <p:nvGrpSpPr>
            <p:cNvPr id="20" name="组合 13"/>
            <p:cNvGrpSpPr/>
            <p:nvPr/>
          </p:nvGrpSpPr>
          <p:grpSpPr>
            <a:xfrm>
              <a:off x="492" y="3403"/>
              <a:ext cx="18575" cy="5945"/>
              <a:chOff x="492" y="3025"/>
              <a:chExt cx="18575" cy="5945"/>
            </a:xfrm>
          </p:grpSpPr>
          <p:sp>
            <p:nvSpPr>
              <p:cNvPr id="21" name="椭圆 20"/>
              <p:cNvSpPr/>
              <p:nvPr>
                <p:custDataLst>
                  <p:tags r:id="rId8"/>
                </p:custDataLst>
              </p:nvPr>
            </p:nvSpPr>
            <p:spPr>
              <a:xfrm>
                <a:off x="6656" y="7275"/>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6" name="椭圆 25"/>
              <p:cNvSpPr/>
              <p:nvPr>
                <p:custDataLst>
                  <p:tags r:id="rId9"/>
                </p:custDataLst>
              </p:nvPr>
            </p:nvSpPr>
            <p:spPr>
              <a:xfrm>
                <a:off x="12076" y="7225"/>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7" name="椭圆 26"/>
              <p:cNvSpPr/>
              <p:nvPr>
                <p:custDataLst>
                  <p:tags r:id="rId10"/>
                </p:custDataLst>
              </p:nvPr>
            </p:nvSpPr>
            <p:spPr>
              <a:xfrm>
                <a:off x="7087" y="5182"/>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9" name="椭圆 28"/>
              <p:cNvSpPr/>
              <p:nvPr>
                <p:custDataLst>
                  <p:tags r:id="rId11"/>
                </p:custDataLst>
              </p:nvPr>
            </p:nvSpPr>
            <p:spPr>
              <a:xfrm>
                <a:off x="11620" y="5182"/>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30" name="文本框 9"/>
              <p:cNvSpPr txBox="1"/>
              <p:nvPr>
                <p:custDataLst>
                  <p:tags r:id="rId12"/>
                </p:custDataLst>
              </p:nvPr>
            </p:nvSpPr>
            <p:spPr>
              <a:xfrm>
                <a:off x="492" y="6616"/>
                <a:ext cx="5782" cy="1844"/>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lnSpc>
                    <a:spcPct val="100000"/>
                  </a:lnSpc>
                  <a:buFont typeface="Wingdings" panose="05000000000000000000" charset="0"/>
                  <a:buChar char="l"/>
                </a:pPr>
                <a:r>
                  <a:rPr lang="zh-CN" altLang="en-US" sz="1800" spc="0">
                    <a:solidFill>
                      <a:schemeClr val="tx1"/>
                    </a:solidFill>
                    <a:uFillTx/>
                    <a:latin typeface="楷体" panose="02010609060101010101" charset="-122"/>
                    <a:ea typeface="楷体" panose="02010609060101010101" charset="-122"/>
                    <a:sym typeface="Arial" panose="020B0604020202020204" pitchFamily="34" charset="0"/>
                  </a:rPr>
                  <a:t>理论依据：基于中国对当今世界和平与发展大势的准确把</a:t>
                </a:r>
                <a:r>
                  <a:rPr lang="zh-CN" altLang="en-US" sz="1800" spc="0" smtClean="0">
                    <a:solidFill>
                      <a:schemeClr val="tx1"/>
                    </a:solidFill>
                    <a:uFillTx/>
                    <a:latin typeface="楷体" panose="02010609060101010101" charset="-122"/>
                    <a:ea typeface="楷体" panose="02010609060101010101" charset="-122"/>
                    <a:sym typeface="Arial" panose="020B0604020202020204" pitchFamily="34" charset="0"/>
                  </a:rPr>
                  <a:t>握。</a:t>
                </a:r>
              </a:p>
            </p:txBody>
          </p:sp>
          <p:sp>
            <p:nvSpPr>
              <p:cNvPr id="31" name="文本框 9"/>
              <p:cNvSpPr txBox="1"/>
              <p:nvPr>
                <p:custDataLst>
                  <p:tags r:id="rId13"/>
                </p:custDataLst>
              </p:nvPr>
            </p:nvSpPr>
            <p:spPr>
              <a:xfrm>
                <a:off x="492" y="3025"/>
                <a:ext cx="6595" cy="2903"/>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思想来源：源自中华文</a:t>
                </a:r>
                <a:r>
                  <a:rPr lang="zh-CN" altLang="en-US" sz="1800" spc="0" smtClean="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明“</a:t>
                </a:r>
                <a:r>
                  <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以和为贵”“协和万邦”的和平思想与和谐理</a:t>
                </a:r>
                <a:r>
                  <a:rPr lang="zh-CN" altLang="en-US" sz="1800" spc="0" smtClean="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念</a:t>
                </a:r>
                <a:r>
                  <a:rPr lang="zh-CN" altLang="en-US" sz="1800" spc="0" smtClean="0">
                    <a:solidFill>
                      <a:sysClr val="windowText" lastClr="000000"/>
                    </a:solidFill>
                    <a:latin typeface="楷体" panose="02010609060101010101" charset="-122"/>
                    <a:ea typeface="楷体" panose="02010609060101010101" charset="-122"/>
                    <a:cs typeface="楷体" panose="02010609060101010101" charset="-122"/>
                    <a:sym typeface="Arial" panose="020B0604020202020204" pitchFamily="34" charset="0"/>
                  </a:rPr>
                  <a:t>。</a:t>
                </a:r>
                <a:endPar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32" name="文本框 9"/>
              <p:cNvSpPr txBox="1"/>
              <p:nvPr>
                <p:custDataLst>
                  <p:tags r:id="rId14"/>
                </p:custDataLst>
              </p:nvPr>
            </p:nvSpPr>
            <p:spPr>
              <a:xfrm>
                <a:off x="12198" y="3416"/>
                <a:ext cx="6481" cy="2993"/>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rPr>
                  <a:t>现实需要：为推动世界和平与可持续发展给出的一个可供选择的、理性可行的行动方</a:t>
                </a:r>
                <a:r>
                  <a:rPr lang="zh-CN" altLang="en-US" sz="1800" spc="0" smtClean="0">
                    <a:solidFill>
                      <a:sysClr val="windowText" lastClr="000000"/>
                    </a:solidFill>
                    <a:uFillTx/>
                    <a:latin typeface="楷体" panose="02010609060101010101" charset="-122"/>
                    <a:ea typeface="楷体" panose="02010609060101010101" charset="-122"/>
                    <a:sym typeface="Arial" panose="020B0604020202020204" pitchFamily="34" charset="0"/>
                  </a:rPr>
                  <a:t>案。</a:t>
                </a:r>
                <a:endPar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endParaRPr>
              </a:p>
            </p:txBody>
          </p:sp>
          <p:sp>
            <p:nvSpPr>
              <p:cNvPr id="33" name="文本框 32"/>
              <p:cNvSpPr txBox="1"/>
              <p:nvPr>
                <p:custDataLst>
                  <p:tags r:id="rId15"/>
                </p:custDataLst>
              </p:nvPr>
            </p:nvSpPr>
            <p:spPr>
              <a:xfrm>
                <a:off x="12403" y="6753"/>
                <a:ext cx="6664" cy="2217"/>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rPr>
                  <a:t>努力方向：为了推动国际秩序和国际体系朝着更加公正合理的方向发展</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0" name="矩形 9"/>
          <p:cNvSpPr/>
          <p:nvPr>
            <p:custDataLst>
              <p:tags r:id="rId5"/>
            </p:custDataLst>
          </p:nvPr>
        </p:nvSpPr>
        <p:spPr>
          <a:xfrm>
            <a:off x="457200" y="1624965"/>
            <a:ext cx="11277600" cy="437007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cs typeface="隶书" charset="0"/>
              <a:sym typeface="+mn-ea"/>
            </a:endParaRPr>
          </a:p>
        </p:txBody>
      </p:sp>
      <p:sp>
        <p:nvSpPr>
          <p:cNvPr id="11" name="Title 6"/>
          <p:cNvSpPr txBox="1"/>
          <p:nvPr>
            <p:custDataLst>
              <p:tags r:id="rId6"/>
            </p:custDataLst>
          </p:nvPr>
        </p:nvSpPr>
        <p:spPr>
          <a:xfrm>
            <a:off x="1466850" y="2188845"/>
            <a:ext cx="9658985" cy="324231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endParaRPr lang="zh-CN" altLang="en-US" sz="28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0"/>
          <a:stretch>
            <a:fillRect/>
          </a:stretch>
        </p:blipFill>
        <p:spPr>
          <a:xfrm>
            <a:off x="7153910" y="1679575"/>
            <a:ext cx="3084195" cy="4259580"/>
          </a:xfrm>
          <a:prstGeom prst="rect">
            <a:avLst/>
          </a:prstGeom>
        </p:spPr>
      </p:pic>
      <p:pic>
        <p:nvPicPr>
          <p:cNvPr id="4" name="图片 3"/>
          <p:cNvPicPr>
            <a:picLocks noChangeAspect="1"/>
          </p:cNvPicPr>
          <p:nvPr/>
        </p:nvPicPr>
        <p:blipFill>
          <a:blip r:embed="rId11"/>
          <a:stretch>
            <a:fillRect/>
          </a:stretch>
        </p:blipFill>
        <p:spPr>
          <a:xfrm>
            <a:off x="2498090" y="1641475"/>
            <a:ext cx="3090545" cy="4280535"/>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140970"/>
            <a:ext cx="10363200" cy="100330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55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顺应时代前进潮流　促进世界和平发展——习近平在莫斯科国际关系学院的演讲（</a:t>
            </a:r>
            <a:r>
              <a:rPr lang="zh-CN" altLang="zh-CN">
                <a:solidFill>
                  <a:schemeClr val="dk1"/>
                </a:solidFill>
                <a:latin typeface="Arial" panose="020B0604020202020204" pitchFamily="34" charset="0"/>
                <a:ea typeface="汉仪旗黑-50简" panose="00020600040101010101" charset="-122"/>
                <a:sym typeface="+mn-ea"/>
              </a:rPr>
              <a:t>节选）</a:t>
            </a:r>
            <a:endParaRPr lang="en-US" altLang="zh-CN">
              <a:solidFill>
                <a:schemeClr val="dk1"/>
              </a:solidFill>
              <a:latin typeface="Arial" panose="020B0604020202020204" pitchFamily="34" charset="0"/>
              <a:ea typeface="汉仪旗黑-50简" panose="00020600040101010101" charset="-122"/>
            </a:endParaRPr>
          </a:p>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（2013年3月23日，莫斯科）首次提出</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人类命运共同体</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endParaRPr lang="en-US" altLang="zh-CN" sz="3600">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5292725"/>
          </a:xfrm>
          <a:prstGeom prst="rect">
            <a:avLst/>
          </a:prstGeom>
          <a:noFill/>
        </p:spPr>
        <p:txBody>
          <a:bodyPr wrap="square" rtlCol="0">
            <a:spAutoFit/>
          </a:bodyPr>
          <a:lstStyle/>
          <a:p>
            <a:endParaRPr lang="en-US" altLang="zh-CN">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rPr>
              <a:t>——这个世界，和平、发展、合作、共赢成为时代潮流，旧的殖民体系土崩瓦解，冷战时期的集团对抗不复存在，任何国家或国家集团都再也无法单独主宰世界事务。</a:t>
            </a:r>
          </a:p>
          <a:p>
            <a:r>
              <a:rPr lang="en-US" altLang="zh-CN" sz="2000">
                <a:solidFill>
                  <a:schemeClr val="dk1"/>
                </a:solidFill>
                <a:latin typeface="Arial" panose="020B0604020202020204" pitchFamily="34" charset="0"/>
                <a:ea typeface="汉仪旗黑-50简" panose="00020600040101010101" charset="-122"/>
              </a:rPr>
              <a:t>——这个世界，一大批新兴市场国家和发展中国家走上发展的快车道，十几亿、几十亿人口正在加速走向现代化，多个发展中心在世界各地区逐渐形成，国际力量对比继续朝着有利于世界和平与发展的方向发展。</a:t>
            </a:r>
          </a:p>
          <a:p>
            <a:r>
              <a:rPr lang="en-US" altLang="zh-CN" sz="2000">
                <a:solidFill>
                  <a:schemeClr val="dk1"/>
                </a:solidFill>
                <a:latin typeface="Arial" panose="020B0604020202020204" pitchFamily="34" charset="0"/>
                <a:ea typeface="汉仪旗黑-50简" panose="00020600040101010101" charset="-122"/>
              </a:rPr>
              <a:t>——这个世界，各国相互联系、相互依存的程度空前加深，人类生活在同一个地球村里，生活在历史和现实交汇的同一个时空里，越来越成为你中有我、我中有你的</a:t>
            </a:r>
            <a:r>
              <a:rPr lang="en-US" altLang="zh-CN" sz="2000">
                <a:solidFill>
                  <a:srgbClr val="FF0000"/>
                </a:solidFill>
                <a:latin typeface="Arial" panose="020B0604020202020204" pitchFamily="34" charset="0"/>
                <a:ea typeface="汉仪旗黑-50简" panose="00020600040101010101" charset="-122"/>
              </a:rPr>
              <a:t>命运共同体</a:t>
            </a:r>
            <a:r>
              <a:rPr lang="en-US" altLang="zh-CN" sz="2000">
                <a:solidFill>
                  <a:schemeClr val="dk1"/>
                </a:solidFill>
                <a:latin typeface="Arial" panose="020B0604020202020204" pitchFamily="34" charset="0"/>
                <a:ea typeface="汉仪旗黑-50简" panose="00020600040101010101" charset="-122"/>
              </a:rPr>
              <a:t>。</a:t>
            </a:r>
          </a:p>
          <a:p>
            <a:r>
              <a:rPr lang="en-US" altLang="zh-CN" sz="2000">
                <a:solidFill>
                  <a:schemeClr val="dk1"/>
                </a:solidFill>
                <a:latin typeface="Arial" panose="020B0604020202020204" pitchFamily="34" charset="0"/>
                <a:ea typeface="汉仪旗黑-50简" panose="00020600040101010101" charset="-122"/>
              </a:rPr>
              <a:t>——这个世界，人类依然面临诸多难题和挑战，国际金融危机深层次影响继续显现，形形色色的保护主义明显升温，地区热点此起彼伏，霸权主义、强权政治和新干涉主义有所上升，军备竞争、恐怖主义、网络安全等传统安全威胁和非传统安全威胁相互交织，维护世界和平、促进共同发展依然任重道远。</a:t>
            </a:r>
          </a:p>
          <a:p>
            <a:r>
              <a:rPr lang="en-US" altLang="zh-CN" sz="2000">
                <a:solidFill>
                  <a:schemeClr val="dk1"/>
                </a:solidFill>
                <a:latin typeface="Arial" panose="020B0604020202020204" pitchFamily="34" charset="0"/>
                <a:ea typeface="汉仪旗黑-50简" panose="00020600040101010101" charset="-122"/>
              </a:rPr>
              <a:t>       我们希望世界变得更加美好，我们也有理由相信，世界会变得更加美好。同时，我们也清楚地知道，前途是光明的，道路是曲折的。车尔尼雪夫斯基曾经写到：“历史的道路不是涅瓦大街上的人行道，它完全是在田野中前进的，有时穿过尘埃，有时穿过泥泞，有时横渡沼泽，有时行经丛林。”人类社会发展的历史证明，无论会遇到什么样的曲折，历史都总是按照自己的规律向前发展，没有任何力量能够阻挡历史前进的车轮。</a:t>
            </a:r>
            <a:endParaRPr lang="zh-CN" altLang="en-US" sz="2000">
              <a:solidFill>
                <a:schemeClr val="dk1"/>
              </a:solidFill>
              <a:latin typeface="Arial" panose="020B0604020202020204" pitchFamily="34" charset="0"/>
              <a:ea typeface="汉仪旗黑-50简" panose="00020600040101010101"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矩形 6"/>
          <p:cNvSpPr/>
          <p:nvPr>
            <p:custDataLst>
              <p:tags r:id="rId5"/>
            </p:custDataLst>
          </p:nvPr>
        </p:nvSpPr>
        <p:spPr>
          <a:xfrm>
            <a:off x="1000760" y="1066800"/>
            <a:ext cx="10463530" cy="520065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隶书" charset="0"/>
              <a:sym typeface="+mn-lt"/>
            </a:endParaRPr>
          </a:p>
        </p:txBody>
      </p:sp>
      <p:sp>
        <p:nvSpPr>
          <p:cNvPr id="2" name="文本框 1"/>
          <p:cNvSpPr txBox="1"/>
          <p:nvPr/>
        </p:nvSpPr>
        <p:spPr>
          <a:xfrm>
            <a:off x="1198245" y="1139825"/>
            <a:ext cx="10082530" cy="4954270"/>
          </a:xfrm>
          <a:prstGeom prst="rect">
            <a:avLst/>
          </a:prstGeom>
          <a:noFill/>
        </p:spPr>
        <p:txBody>
          <a:bodyPr wrap="square" rtlCol="0">
            <a:spAutoFit/>
            <a:scene3d>
              <a:camera prst="orthographicFront"/>
              <a:lightRig rig="threePt" dir="t"/>
            </a:scene3d>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第九单元《当代世界发展的特点与主要趋势》</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22</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世界多极化与经济全球化</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23</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和平发展合作共赢的时代潮流</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程标准指出：通过了解冷战结束后世界多极化、经济全球化、社会信息化、文化多样化的发展特点，以及出现的全球性问题，认识人类社会面临的机遇与挑战，理解和平、发展、合作、共赢成为时代潮流；牢固树立构建人类命运共同体意识，共同担当，同舟共济，共促全球的和平与发展。</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140970"/>
            <a:ext cx="10363200" cy="100330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55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顺应时代前进潮流　促进世界和平发展——习近平在莫斯科国际关系学院的演讲（</a:t>
            </a:r>
            <a:r>
              <a:rPr lang="zh-CN"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节选）</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endParaRPr>
          </a:p>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（2013年3月23日，莫斯科）首次提出</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人类命运共同体</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endParaRPr lang="zh-CN" altLang="en-US" sz="3600">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5200650"/>
          </a:xfrm>
          <a:prstGeom prst="rect">
            <a:avLst/>
          </a:prstGeom>
          <a:noFill/>
        </p:spPr>
        <p:txBody>
          <a:bodyPr wrap="square" rtlCol="0">
            <a:spAutoFit/>
          </a:bodyPr>
          <a:lstStyle/>
          <a:p>
            <a:r>
              <a:rPr lang="en-US" altLang="zh-CN" sz="1600">
                <a:solidFill>
                  <a:schemeClr val="dk1"/>
                </a:solidFill>
                <a:latin typeface="Arial" panose="020B0604020202020204" pitchFamily="34" charset="0"/>
                <a:ea typeface="汉仪旗黑-50简" panose="00020600040101010101" charset="-122"/>
              </a:rPr>
              <a:t>      </a:t>
            </a:r>
            <a:r>
              <a:rPr lang="en-US" altLang="zh-CN" sz="2000">
                <a:solidFill>
                  <a:schemeClr val="dk1"/>
                </a:solidFill>
                <a:latin typeface="Arial" panose="020B0604020202020204" pitchFamily="34" charset="0"/>
                <a:ea typeface="汉仪旗黑-50简" panose="00020600040101010101" charset="-122"/>
              </a:rPr>
              <a:t> </a:t>
            </a:r>
            <a:r>
              <a:rPr lang="zh-CN" altLang="en-US" sz="2000">
                <a:solidFill>
                  <a:schemeClr val="dk1"/>
                </a:solidFill>
                <a:latin typeface="Arial" panose="020B0604020202020204" pitchFamily="34" charset="0"/>
                <a:ea typeface="汉仪旗黑-50简" panose="00020600040101010101" charset="-122"/>
              </a:rPr>
              <a:t>世界潮流，浩浩荡荡，顺之则昌，逆之则亡。要跟上时代前进步伐，就不能身体已进入２１世纪，而脑袋还停留在过去，停留在殖民扩张的旧时代里，停留在冷战思维、零和博弈老框框内。</a:t>
            </a: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随着世界多极化、经济全球化深入发展和文化多样化、社会信息化持续推进，今天的人类比以往任何时候都更有条件朝和平与发展的目标迈进，而合作共赢就是实现这一目标的现实途径。</a:t>
            </a:r>
            <a:endParaRPr lang="zh-CN" altLang="en-US" sz="2000">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世界的命运必须由各国人民共同掌握。各国主权范围内的事情只能由本国政府和人民去管，世界上的事情只能由各国政府和人民共同商量来办。这是处理国际事务的民主原则，国际社会应该共同遵守。</a:t>
            </a:r>
            <a:endParaRPr lang="zh-CN" altLang="en-US" sz="2000">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实现中华民族伟大复兴，是近代以来中国人民最伟大的梦想，我们称之为“中国梦”，基本内涵是实现国家富强、民族振兴、人民幸福。中华民族历来爱好和平。近代以来，中国人民蒙受了外国侵略和内部战乱的百年苦难，深知和平的宝贵，最需要在和平环境中进行国家建设，以不断改善人民生活。中国将坚定不移走和平发展道路，致力于促进开放的发展、合作的发展、共赢的发展，同时呼吁各国共同走和平发展道路。中国始终奉行防御性的国防政策，不搞军备竞赛，不对任何国家构成军事威胁。中国发展壮大，带给世界的是更多机遇而不是什么威胁。我们要实现的中国梦，不仅造福中国人民，而且造福各国人民。</a:t>
            </a:r>
            <a:endParaRPr lang="zh-CN" altLang="en-US" sz="2000">
              <a:solidFill>
                <a:schemeClr val="dk1"/>
              </a:solidFill>
              <a:latin typeface="Arial" panose="020B0604020202020204" pitchFamily="34" charset="0"/>
              <a:ea typeface="汉仪旗黑-50简" panose="00020600040101010101" charset="-122"/>
            </a:endParaRPr>
          </a:p>
          <a:p>
            <a:endParaRPr lang="zh-CN" altLang="en-US" sz="20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299720" y="840105"/>
            <a:ext cx="11689715" cy="1198880"/>
          </a:xfrm>
          <a:prstGeom prst="rect">
            <a:avLst/>
          </a:prstGeom>
          <a:gradFill>
            <a:gsLst>
              <a:gs pos="50000">
                <a:srgbClr val="EBA874"/>
              </a:gs>
              <a:gs pos="0">
                <a:srgbClr val="F2C5A2"/>
              </a:gs>
              <a:gs pos="100000">
                <a:srgbClr val="E48B45"/>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en-US" altLang="zh-CN">
                <a:solidFill>
                  <a:schemeClr val="dk1"/>
                </a:solidFill>
                <a:latin typeface="微软雅黑" panose="020B0503020204020204" charset="-122"/>
                <a:ea typeface="微软雅黑" panose="020B0503020204020204" charset="-122"/>
                <a:cs typeface="微软雅黑" panose="020B0503020204020204" charset="-122"/>
              </a:rPr>
              <a:t>  在2018年6月22日召开的中央外事工作会议上，习近平总书记再次提岀，“当前中国处于近代以来最好的发展时期，世界处于百年未有之大变局，两者同步交织、相互激荡”。 此后，习近平总书记又在一些重要会议和重要 场合多次强调“百年未有之大变局”，这一论断在国内外迅速形成共识。围绕如何理解和阐述“百年未有之大变局”的思想，国内学术界和思想界正在兴起一场大讨论。</a:t>
            </a:r>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0"/>
          <a:stretch>
            <a:fillRect/>
          </a:stretch>
        </p:blipFill>
        <p:spPr>
          <a:xfrm>
            <a:off x="2213610" y="2228850"/>
            <a:ext cx="7696835" cy="4614545"/>
          </a:xfrm>
          <a:prstGeom prst="rect">
            <a:avLst/>
          </a:prstGeom>
          <a:ln>
            <a:solidFill>
              <a:srgbClr val="0070C0"/>
            </a:solidFill>
          </a:ln>
          <a:effec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9"/>
          <a:stretch>
            <a:fillRect/>
          </a:stretch>
        </p:blipFill>
        <p:spPr>
          <a:xfrm>
            <a:off x="2962275" y="914400"/>
            <a:ext cx="5828030" cy="5897880"/>
          </a:xfrm>
          <a:prstGeom prst="rect">
            <a:avLst/>
          </a:prstGeom>
          <a:ln>
            <a:gradFill>
              <a:gsLst>
                <a:gs pos="0">
                  <a:srgbClr val="007BD3"/>
                </a:gs>
                <a:gs pos="100000">
                  <a:srgbClr val="034373"/>
                </a:gs>
              </a:gsLst>
            </a:grad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9"/>
          <a:stretch>
            <a:fillRect/>
          </a:stretch>
        </p:blipFill>
        <p:spPr>
          <a:xfrm>
            <a:off x="2577465" y="808990"/>
            <a:ext cx="7228205" cy="6068060"/>
          </a:xfrm>
          <a:prstGeom prst="rect">
            <a:avLst/>
          </a:prstGeom>
          <a:ln>
            <a:gradFill>
              <a:gsLst>
                <a:gs pos="0">
                  <a:srgbClr val="007BD3"/>
                </a:gs>
                <a:gs pos="100000">
                  <a:srgbClr val="034373"/>
                </a:gs>
              </a:gsLst>
            </a:grad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7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北京冬奥会的火炬虽已熄灭，但“一片雪花”的故事仍在不断讲述。</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9"/>
          <a:stretch>
            <a:fillRect/>
          </a:stretch>
        </p:blipFill>
        <p:spPr>
          <a:xfrm>
            <a:off x="1809750" y="1271270"/>
            <a:ext cx="8572500" cy="517207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以下部分为教学实践和心得</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01955" y="1325880"/>
            <a:ext cx="11539220" cy="4831080"/>
          </a:xfrm>
          <a:prstGeom prst="rect">
            <a:avLst/>
          </a:prstGeom>
          <a:noFill/>
        </p:spPr>
        <p:txBody>
          <a:bodyPr wrap="square" rtlCol="0">
            <a:spAutoFit/>
          </a:bodyPr>
          <a:lstStyle/>
          <a:p>
            <a:pPr algn="ctr"/>
            <a:r>
              <a:rPr lang="en-US" altLang="zh-CN" sz="2800">
                <a:solidFill>
                  <a:schemeClr val="accent1"/>
                </a:solidFill>
                <a:latin typeface="Arial" panose="020B0604020202020204" pitchFamily="34" charset="0"/>
                <a:ea typeface="汉仪综艺体简" panose="02010600000101010101" charset="-122"/>
                <a:sym typeface="+mn-ea"/>
              </a:rPr>
              <a:t>2</a:t>
            </a:r>
            <a:r>
              <a:rPr lang="zh-CN" altLang="en-US" sz="2800">
                <a:solidFill>
                  <a:schemeClr val="accent1"/>
                </a:solidFill>
                <a:latin typeface="Arial" panose="020B0604020202020204" pitchFamily="34" charset="0"/>
                <a:ea typeface="汉仪综艺体简" panose="02010600000101010101" charset="-122"/>
                <a:sym typeface="+mn-ea"/>
              </a:rPr>
              <a:t>021年度中国人文学术十大热点：</a:t>
            </a:r>
            <a:endParaRPr lang="en-US" altLang="zh-CN" sz="2800">
              <a:solidFill>
                <a:schemeClr val="dk1"/>
              </a:solidFill>
              <a:latin typeface="Arial" panose="020B0604020202020204" pitchFamily="34" charset="0"/>
              <a:ea typeface="汉仪旗黑-50简" panose="00020600040101010101" charset="-122"/>
              <a:cs typeface="微软雅黑" panose="020B0503020204020204" charset="-122"/>
            </a:endParaRP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1.从孔夫子到马克思，马克思主义与中华优秀传统文化融通问题备受关注</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2.建党百年研究成果纷呈，党史研究学术化范式更趋成熟</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3.辛亥晚清热持续升温，学界聚焦“现代中国”之生成</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4.从“毁家”到“回家”：依托“亲亲”文化对治“个体主义”弊病的思路渐成气候</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5.乡村振兴战略进程加速，乡土文学及其研究面临新变</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6.历史本位还是考古本位？考古学界围绕相关问题展开交锋</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7.王安石诞辰千年，熙丰变法研究开拓新维度</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8.首届“文景历史写作奖”评选启动，史学研究的公共化书写渐成潮流</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9.“后疫情时代”登场，全球化的未来走向引发热议</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10.“元宇宙”创世，学界省思虚拟世界的存在论地位</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阅读的契机与文本（整体性）</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任意多边形: 形状 8"/>
          <p:cNvSpPr/>
          <p:nvPr>
            <p:custDataLst>
              <p:tags r:id="rId6"/>
            </p:custDataLst>
          </p:nvPr>
        </p:nvSpPr>
        <p:spPr>
          <a:xfrm>
            <a:off x="1871594" y="1219200"/>
            <a:ext cx="8449398" cy="5334586"/>
          </a:xfrm>
          <a:custGeom>
            <a:avLst/>
            <a:gdLst>
              <a:gd name="connsiteX0" fmla="*/ 0 w 32666"/>
              <a:gd name="connsiteY0" fmla="*/ 0 h 37081"/>
              <a:gd name="connsiteX1" fmla="*/ 32667 w 32666"/>
              <a:gd name="connsiteY1" fmla="*/ 18541 h 37081"/>
              <a:gd name="connsiteX2" fmla="*/ 0 w 32666"/>
              <a:gd name="connsiteY2" fmla="*/ 37082 h 37081"/>
            </a:gdLst>
            <a:ahLst/>
            <a:cxnLst>
              <a:cxn ang="0">
                <a:pos x="connsiteX0" y="connsiteY0"/>
              </a:cxn>
              <a:cxn ang="0">
                <a:pos x="connsiteX1" y="connsiteY1"/>
              </a:cxn>
              <a:cxn ang="0">
                <a:pos x="connsiteX2" y="connsiteY2"/>
              </a:cxn>
            </a:cxnLst>
            <a:rect l="l" t="t" r="r" b="b"/>
            <a:pathLst>
              <a:path w="14453" h="9125">
                <a:moveTo>
                  <a:pt x="14402" y="334"/>
                </a:moveTo>
                <a:lnTo>
                  <a:pt x="14453" y="363"/>
                </a:lnTo>
                <a:lnTo>
                  <a:pt x="14402" y="392"/>
                </a:lnTo>
                <a:lnTo>
                  <a:pt x="14402" y="334"/>
                </a:lnTo>
                <a:close/>
                <a:moveTo>
                  <a:pt x="14402" y="1019"/>
                </a:moveTo>
                <a:lnTo>
                  <a:pt x="14453" y="1048"/>
                </a:lnTo>
                <a:lnTo>
                  <a:pt x="14402" y="1079"/>
                </a:lnTo>
                <a:lnTo>
                  <a:pt x="14402" y="1019"/>
                </a:lnTo>
                <a:close/>
                <a:moveTo>
                  <a:pt x="14402" y="1706"/>
                </a:moveTo>
                <a:lnTo>
                  <a:pt x="14453" y="1735"/>
                </a:lnTo>
                <a:lnTo>
                  <a:pt x="14402" y="1764"/>
                </a:lnTo>
                <a:lnTo>
                  <a:pt x="14402" y="1706"/>
                </a:lnTo>
                <a:close/>
                <a:moveTo>
                  <a:pt x="14402" y="2391"/>
                </a:moveTo>
                <a:lnTo>
                  <a:pt x="14453" y="2420"/>
                </a:lnTo>
                <a:lnTo>
                  <a:pt x="14402" y="2451"/>
                </a:lnTo>
                <a:lnTo>
                  <a:pt x="14402" y="2391"/>
                </a:lnTo>
                <a:close/>
                <a:moveTo>
                  <a:pt x="14402" y="3078"/>
                </a:moveTo>
                <a:lnTo>
                  <a:pt x="14453" y="3107"/>
                </a:lnTo>
                <a:lnTo>
                  <a:pt x="14402" y="3136"/>
                </a:lnTo>
                <a:lnTo>
                  <a:pt x="14402" y="3078"/>
                </a:lnTo>
                <a:close/>
                <a:moveTo>
                  <a:pt x="14402" y="3764"/>
                </a:moveTo>
                <a:lnTo>
                  <a:pt x="14453" y="3793"/>
                </a:lnTo>
                <a:lnTo>
                  <a:pt x="14402" y="3824"/>
                </a:lnTo>
                <a:lnTo>
                  <a:pt x="14402" y="3764"/>
                </a:lnTo>
                <a:close/>
                <a:moveTo>
                  <a:pt x="14402" y="4450"/>
                </a:moveTo>
                <a:lnTo>
                  <a:pt x="14453" y="4479"/>
                </a:lnTo>
                <a:lnTo>
                  <a:pt x="14402" y="4508"/>
                </a:lnTo>
                <a:lnTo>
                  <a:pt x="14402" y="4450"/>
                </a:lnTo>
                <a:close/>
                <a:moveTo>
                  <a:pt x="14402" y="5136"/>
                </a:moveTo>
                <a:lnTo>
                  <a:pt x="14453" y="5165"/>
                </a:lnTo>
                <a:lnTo>
                  <a:pt x="14402" y="5196"/>
                </a:lnTo>
                <a:lnTo>
                  <a:pt x="14402" y="5136"/>
                </a:lnTo>
                <a:close/>
                <a:moveTo>
                  <a:pt x="14402" y="5823"/>
                </a:moveTo>
                <a:lnTo>
                  <a:pt x="14453" y="5852"/>
                </a:lnTo>
                <a:lnTo>
                  <a:pt x="14402" y="5881"/>
                </a:lnTo>
                <a:lnTo>
                  <a:pt x="14402" y="5823"/>
                </a:lnTo>
                <a:close/>
                <a:moveTo>
                  <a:pt x="14402" y="6508"/>
                </a:moveTo>
                <a:lnTo>
                  <a:pt x="14453" y="6539"/>
                </a:lnTo>
                <a:lnTo>
                  <a:pt x="14402" y="6568"/>
                </a:lnTo>
                <a:lnTo>
                  <a:pt x="14402" y="6508"/>
                </a:lnTo>
                <a:close/>
                <a:moveTo>
                  <a:pt x="14402" y="7195"/>
                </a:moveTo>
                <a:lnTo>
                  <a:pt x="14453" y="7224"/>
                </a:lnTo>
                <a:lnTo>
                  <a:pt x="14402" y="7253"/>
                </a:lnTo>
                <a:lnTo>
                  <a:pt x="14402" y="7195"/>
                </a:lnTo>
                <a:close/>
                <a:moveTo>
                  <a:pt x="14402" y="7881"/>
                </a:moveTo>
                <a:lnTo>
                  <a:pt x="14453" y="7912"/>
                </a:lnTo>
                <a:lnTo>
                  <a:pt x="14402" y="7941"/>
                </a:lnTo>
                <a:lnTo>
                  <a:pt x="14402" y="7881"/>
                </a:lnTo>
                <a:close/>
                <a:moveTo>
                  <a:pt x="14402" y="8567"/>
                </a:moveTo>
                <a:lnTo>
                  <a:pt x="14453" y="8596"/>
                </a:lnTo>
                <a:lnTo>
                  <a:pt x="14402" y="8625"/>
                </a:lnTo>
                <a:lnTo>
                  <a:pt x="14402" y="8567"/>
                </a:lnTo>
                <a:close/>
                <a:moveTo>
                  <a:pt x="13687" y="642"/>
                </a:moveTo>
                <a:lnTo>
                  <a:pt x="13795" y="706"/>
                </a:lnTo>
                <a:lnTo>
                  <a:pt x="13687" y="769"/>
                </a:lnTo>
                <a:lnTo>
                  <a:pt x="13687" y="642"/>
                </a:lnTo>
                <a:close/>
                <a:moveTo>
                  <a:pt x="13687" y="1329"/>
                </a:moveTo>
                <a:lnTo>
                  <a:pt x="13795" y="1392"/>
                </a:lnTo>
                <a:lnTo>
                  <a:pt x="13687" y="1456"/>
                </a:lnTo>
                <a:lnTo>
                  <a:pt x="13687" y="1329"/>
                </a:lnTo>
                <a:close/>
                <a:moveTo>
                  <a:pt x="13687" y="2014"/>
                </a:moveTo>
                <a:lnTo>
                  <a:pt x="13795" y="2078"/>
                </a:lnTo>
                <a:lnTo>
                  <a:pt x="13687" y="2141"/>
                </a:lnTo>
                <a:lnTo>
                  <a:pt x="13687" y="2014"/>
                </a:lnTo>
                <a:close/>
                <a:moveTo>
                  <a:pt x="13687" y="2701"/>
                </a:moveTo>
                <a:lnTo>
                  <a:pt x="13795" y="2764"/>
                </a:lnTo>
                <a:lnTo>
                  <a:pt x="13687" y="2828"/>
                </a:lnTo>
                <a:lnTo>
                  <a:pt x="13687" y="2701"/>
                </a:lnTo>
                <a:close/>
                <a:moveTo>
                  <a:pt x="13687" y="3387"/>
                </a:moveTo>
                <a:lnTo>
                  <a:pt x="13795" y="3451"/>
                </a:lnTo>
                <a:lnTo>
                  <a:pt x="13687" y="3514"/>
                </a:lnTo>
                <a:lnTo>
                  <a:pt x="13687" y="3387"/>
                </a:lnTo>
                <a:close/>
                <a:moveTo>
                  <a:pt x="13687" y="4074"/>
                </a:moveTo>
                <a:lnTo>
                  <a:pt x="13795" y="4137"/>
                </a:lnTo>
                <a:lnTo>
                  <a:pt x="13687" y="4201"/>
                </a:lnTo>
                <a:lnTo>
                  <a:pt x="13687" y="4074"/>
                </a:lnTo>
                <a:close/>
                <a:moveTo>
                  <a:pt x="13687" y="4759"/>
                </a:moveTo>
                <a:lnTo>
                  <a:pt x="13795" y="4823"/>
                </a:lnTo>
                <a:lnTo>
                  <a:pt x="13687" y="4886"/>
                </a:lnTo>
                <a:lnTo>
                  <a:pt x="13687" y="4759"/>
                </a:lnTo>
                <a:close/>
                <a:moveTo>
                  <a:pt x="13687" y="5446"/>
                </a:moveTo>
                <a:lnTo>
                  <a:pt x="13795" y="5509"/>
                </a:lnTo>
                <a:lnTo>
                  <a:pt x="13687" y="5573"/>
                </a:lnTo>
                <a:lnTo>
                  <a:pt x="13687" y="5446"/>
                </a:lnTo>
                <a:close/>
                <a:moveTo>
                  <a:pt x="13687" y="6131"/>
                </a:moveTo>
                <a:lnTo>
                  <a:pt x="13795" y="6195"/>
                </a:lnTo>
                <a:lnTo>
                  <a:pt x="13687" y="6258"/>
                </a:lnTo>
                <a:lnTo>
                  <a:pt x="13687" y="6131"/>
                </a:lnTo>
                <a:close/>
                <a:moveTo>
                  <a:pt x="13687" y="6818"/>
                </a:moveTo>
                <a:lnTo>
                  <a:pt x="13795" y="6881"/>
                </a:lnTo>
                <a:lnTo>
                  <a:pt x="13687" y="6945"/>
                </a:lnTo>
                <a:lnTo>
                  <a:pt x="13687" y="6818"/>
                </a:lnTo>
                <a:close/>
                <a:moveTo>
                  <a:pt x="13687" y="7504"/>
                </a:moveTo>
                <a:lnTo>
                  <a:pt x="13795" y="7568"/>
                </a:lnTo>
                <a:lnTo>
                  <a:pt x="13687" y="7631"/>
                </a:lnTo>
                <a:lnTo>
                  <a:pt x="13687" y="7504"/>
                </a:lnTo>
                <a:close/>
                <a:moveTo>
                  <a:pt x="13687" y="8191"/>
                </a:moveTo>
                <a:lnTo>
                  <a:pt x="13795" y="8254"/>
                </a:lnTo>
                <a:lnTo>
                  <a:pt x="13687" y="8318"/>
                </a:lnTo>
                <a:lnTo>
                  <a:pt x="13687" y="8191"/>
                </a:lnTo>
                <a:close/>
                <a:moveTo>
                  <a:pt x="13687" y="8876"/>
                </a:moveTo>
                <a:lnTo>
                  <a:pt x="13795" y="8940"/>
                </a:lnTo>
                <a:lnTo>
                  <a:pt x="13687" y="9003"/>
                </a:lnTo>
                <a:lnTo>
                  <a:pt x="13687" y="8876"/>
                </a:lnTo>
                <a:close/>
                <a:moveTo>
                  <a:pt x="12971" y="265"/>
                </a:moveTo>
                <a:lnTo>
                  <a:pt x="13139" y="363"/>
                </a:lnTo>
                <a:lnTo>
                  <a:pt x="12971" y="460"/>
                </a:lnTo>
                <a:lnTo>
                  <a:pt x="12971" y="265"/>
                </a:lnTo>
                <a:close/>
                <a:moveTo>
                  <a:pt x="12971" y="952"/>
                </a:moveTo>
                <a:lnTo>
                  <a:pt x="13139" y="1048"/>
                </a:lnTo>
                <a:lnTo>
                  <a:pt x="12971" y="1145"/>
                </a:lnTo>
                <a:lnTo>
                  <a:pt x="12971" y="952"/>
                </a:lnTo>
                <a:close/>
                <a:moveTo>
                  <a:pt x="12971" y="1638"/>
                </a:moveTo>
                <a:lnTo>
                  <a:pt x="13139" y="1736"/>
                </a:lnTo>
                <a:lnTo>
                  <a:pt x="12971" y="1833"/>
                </a:lnTo>
                <a:lnTo>
                  <a:pt x="12971" y="1638"/>
                </a:lnTo>
                <a:close/>
                <a:moveTo>
                  <a:pt x="12971" y="2325"/>
                </a:moveTo>
                <a:lnTo>
                  <a:pt x="13139" y="2421"/>
                </a:lnTo>
                <a:lnTo>
                  <a:pt x="12971" y="2518"/>
                </a:lnTo>
                <a:lnTo>
                  <a:pt x="12971" y="2325"/>
                </a:lnTo>
                <a:close/>
                <a:moveTo>
                  <a:pt x="12971" y="3010"/>
                </a:moveTo>
                <a:lnTo>
                  <a:pt x="13139" y="3108"/>
                </a:lnTo>
                <a:lnTo>
                  <a:pt x="12971" y="3205"/>
                </a:lnTo>
                <a:lnTo>
                  <a:pt x="12971" y="3010"/>
                </a:lnTo>
                <a:close/>
                <a:moveTo>
                  <a:pt x="12971" y="3697"/>
                </a:moveTo>
                <a:lnTo>
                  <a:pt x="13139" y="3793"/>
                </a:lnTo>
                <a:lnTo>
                  <a:pt x="12971" y="3890"/>
                </a:lnTo>
                <a:lnTo>
                  <a:pt x="12971" y="3697"/>
                </a:lnTo>
                <a:close/>
                <a:moveTo>
                  <a:pt x="12971" y="4382"/>
                </a:moveTo>
                <a:lnTo>
                  <a:pt x="13139" y="4480"/>
                </a:lnTo>
                <a:lnTo>
                  <a:pt x="12971" y="4577"/>
                </a:lnTo>
                <a:lnTo>
                  <a:pt x="12971" y="4382"/>
                </a:lnTo>
                <a:close/>
                <a:moveTo>
                  <a:pt x="12971" y="5069"/>
                </a:moveTo>
                <a:lnTo>
                  <a:pt x="13139" y="5165"/>
                </a:lnTo>
                <a:lnTo>
                  <a:pt x="12971" y="5262"/>
                </a:lnTo>
                <a:lnTo>
                  <a:pt x="12971" y="5069"/>
                </a:lnTo>
                <a:close/>
                <a:moveTo>
                  <a:pt x="12971" y="5755"/>
                </a:moveTo>
                <a:lnTo>
                  <a:pt x="13139" y="5853"/>
                </a:lnTo>
                <a:lnTo>
                  <a:pt x="12971" y="5950"/>
                </a:lnTo>
                <a:lnTo>
                  <a:pt x="12971" y="5755"/>
                </a:lnTo>
                <a:close/>
                <a:moveTo>
                  <a:pt x="12971" y="6441"/>
                </a:moveTo>
                <a:lnTo>
                  <a:pt x="13139" y="6538"/>
                </a:lnTo>
                <a:lnTo>
                  <a:pt x="12971" y="6634"/>
                </a:lnTo>
                <a:lnTo>
                  <a:pt x="12971" y="6441"/>
                </a:lnTo>
                <a:close/>
                <a:moveTo>
                  <a:pt x="12971" y="7127"/>
                </a:moveTo>
                <a:lnTo>
                  <a:pt x="13139" y="7225"/>
                </a:lnTo>
                <a:lnTo>
                  <a:pt x="12971" y="7322"/>
                </a:lnTo>
                <a:lnTo>
                  <a:pt x="12971" y="7127"/>
                </a:lnTo>
                <a:close/>
                <a:moveTo>
                  <a:pt x="12971" y="7814"/>
                </a:moveTo>
                <a:lnTo>
                  <a:pt x="13139" y="7911"/>
                </a:lnTo>
                <a:lnTo>
                  <a:pt x="12971" y="8007"/>
                </a:lnTo>
                <a:lnTo>
                  <a:pt x="12971" y="7814"/>
                </a:lnTo>
                <a:close/>
                <a:moveTo>
                  <a:pt x="12971" y="8499"/>
                </a:moveTo>
                <a:lnTo>
                  <a:pt x="13139" y="8597"/>
                </a:lnTo>
                <a:lnTo>
                  <a:pt x="12971" y="8694"/>
                </a:lnTo>
                <a:lnTo>
                  <a:pt x="12971" y="8499"/>
                </a:lnTo>
                <a:close/>
                <a:moveTo>
                  <a:pt x="12257" y="575"/>
                </a:moveTo>
                <a:lnTo>
                  <a:pt x="12482" y="706"/>
                </a:lnTo>
                <a:lnTo>
                  <a:pt x="12257" y="835"/>
                </a:lnTo>
                <a:lnTo>
                  <a:pt x="12257" y="575"/>
                </a:lnTo>
                <a:close/>
                <a:moveTo>
                  <a:pt x="12257" y="1261"/>
                </a:moveTo>
                <a:lnTo>
                  <a:pt x="12482" y="1392"/>
                </a:lnTo>
                <a:lnTo>
                  <a:pt x="12257" y="1522"/>
                </a:lnTo>
                <a:lnTo>
                  <a:pt x="12257" y="1261"/>
                </a:lnTo>
                <a:close/>
                <a:moveTo>
                  <a:pt x="12257" y="1948"/>
                </a:moveTo>
                <a:lnTo>
                  <a:pt x="12482" y="2079"/>
                </a:lnTo>
                <a:lnTo>
                  <a:pt x="12257" y="2209"/>
                </a:lnTo>
                <a:lnTo>
                  <a:pt x="12257" y="1948"/>
                </a:lnTo>
                <a:close/>
                <a:moveTo>
                  <a:pt x="12257" y="2633"/>
                </a:moveTo>
                <a:lnTo>
                  <a:pt x="12482" y="2764"/>
                </a:lnTo>
                <a:lnTo>
                  <a:pt x="12257" y="2894"/>
                </a:lnTo>
                <a:lnTo>
                  <a:pt x="12257" y="2633"/>
                </a:lnTo>
                <a:close/>
                <a:moveTo>
                  <a:pt x="12257" y="3320"/>
                </a:moveTo>
                <a:lnTo>
                  <a:pt x="12482" y="3451"/>
                </a:lnTo>
                <a:lnTo>
                  <a:pt x="12257" y="3581"/>
                </a:lnTo>
                <a:lnTo>
                  <a:pt x="12257" y="3320"/>
                </a:lnTo>
                <a:close/>
                <a:moveTo>
                  <a:pt x="12257" y="4006"/>
                </a:moveTo>
                <a:lnTo>
                  <a:pt x="12482" y="4137"/>
                </a:lnTo>
                <a:lnTo>
                  <a:pt x="12257" y="4267"/>
                </a:lnTo>
                <a:lnTo>
                  <a:pt x="12257" y="4006"/>
                </a:lnTo>
                <a:close/>
                <a:moveTo>
                  <a:pt x="12257" y="4692"/>
                </a:moveTo>
                <a:lnTo>
                  <a:pt x="12482" y="4823"/>
                </a:lnTo>
                <a:lnTo>
                  <a:pt x="12257" y="4953"/>
                </a:lnTo>
                <a:lnTo>
                  <a:pt x="12257" y="4692"/>
                </a:lnTo>
                <a:close/>
                <a:moveTo>
                  <a:pt x="12257" y="5378"/>
                </a:moveTo>
                <a:lnTo>
                  <a:pt x="12482" y="5509"/>
                </a:lnTo>
                <a:lnTo>
                  <a:pt x="12257" y="5639"/>
                </a:lnTo>
                <a:lnTo>
                  <a:pt x="12257" y="5378"/>
                </a:lnTo>
                <a:close/>
                <a:moveTo>
                  <a:pt x="12257" y="6065"/>
                </a:moveTo>
                <a:lnTo>
                  <a:pt x="12482" y="6196"/>
                </a:lnTo>
                <a:lnTo>
                  <a:pt x="12257" y="6326"/>
                </a:lnTo>
                <a:lnTo>
                  <a:pt x="12257" y="6065"/>
                </a:lnTo>
                <a:close/>
                <a:moveTo>
                  <a:pt x="12257" y="6750"/>
                </a:moveTo>
                <a:lnTo>
                  <a:pt x="12482" y="6881"/>
                </a:lnTo>
                <a:lnTo>
                  <a:pt x="12257" y="7011"/>
                </a:lnTo>
                <a:lnTo>
                  <a:pt x="12257" y="6750"/>
                </a:lnTo>
                <a:close/>
                <a:moveTo>
                  <a:pt x="12257" y="7437"/>
                </a:moveTo>
                <a:lnTo>
                  <a:pt x="12482" y="7568"/>
                </a:lnTo>
                <a:lnTo>
                  <a:pt x="12257" y="7698"/>
                </a:lnTo>
                <a:lnTo>
                  <a:pt x="12257" y="7437"/>
                </a:lnTo>
                <a:close/>
                <a:moveTo>
                  <a:pt x="12257" y="8124"/>
                </a:moveTo>
                <a:lnTo>
                  <a:pt x="12482" y="8253"/>
                </a:lnTo>
                <a:lnTo>
                  <a:pt x="12257" y="8384"/>
                </a:lnTo>
                <a:lnTo>
                  <a:pt x="12257" y="8124"/>
                </a:lnTo>
                <a:close/>
                <a:moveTo>
                  <a:pt x="12257" y="8809"/>
                </a:moveTo>
                <a:lnTo>
                  <a:pt x="12482" y="8940"/>
                </a:lnTo>
                <a:lnTo>
                  <a:pt x="12257" y="9070"/>
                </a:lnTo>
                <a:lnTo>
                  <a:pt x="12257" y="8809"/>
                </a:lnTo>
                <a:close/>
                <a:moveTo>
                  <a:pt x="11542" y="200"/>
                </a:moveTo>
                <a:lnTo>
                  <a:pt x="11824" y="363"/>
                </a:lnTo>
                <a:lnTo>
                  <a:pt x="11542" y="525"/>
                </a:lnTo>
                <a:lnTo>
                  <a:pt x="11542" y="200"/>
                </a:lnTo>
                <a:close/>
                <a:moveTo>
                  <a:pt x="11542" y="886"/>
                </a:moveTo>
                <a:lnTo>
                  <a:pt x="11824" y="1049"/>
                </a:lnTo>
                <a:lnTo>
                  <a:pt x="11542" y="1213"/>
                </a:lnTo>
                <a:lnTo>
                  <a:pt x="11542" y="886"/>
                </a:lnTo>
                <a:close/>
                <a:moveTo>
                  <a:pt x="11542" y="1572"/>
                </a:moveTo>
                <a:lnTo>
                  <a:pt x="11824" y="1735"/>
                </a:lnTo>
                <a:lnTo>
                  <a:pt x="11542" y="1897"/>
                </a:lnTo>
                <a:lnTo>
                  <a:pt x="11542" y="1572"/>
                </a:lnTo>
                <a:close/>
                <a:moveTo>
                  <a:pt x="11542" y="2258"/>
                </a:moveTo>
                <a:lnTo>
                  <a:pt x="11824" y="2421"/>
                </a:lnTo>
                <a:lnTo>
                  <a:pt x="11542" y="2585"/>
                </a:lnTo>
                <a:lnTo>
                  <a:pt x="11542" y="2258"/>
                </a:lnTo>
                <a:close/>
                <a:moveTo>
                  <a:pt x="11542" y="2945"/>
                </a:moveTo>
                <a:lnTo>
                  <a:pt x="11824" y="3108"/>
                </a:lnTo>
                <a:lnTo>
                  <a:pt x="11542" y="3270"/>
                </a:lnTo>
                <a:lnTo>
                  <a:pt x="11542" y="2945"/>
                </a:lnTo>
                <a:close/>
                <a:moveTo>
                  <a:pt x="11542" y="3630"/>
                </a:moveTo>
                <a:lnTo>
                  <a:pt x="11824" y="3793"/>
                </a:lnTo>
                <a:lnTo>
                  <a:pt x="11542" y="3957"/>
                </a:lnTo>
                <a:lnTo>
                  <a:pt x="11542" y="3630"/>
                </a:lnTo>
                <a:close/>
                <a:moveTo>
                  <a:pt x="11542" y="4317"/>
                </a:moveTo>
                <a:lnTo>
                  <a:pt x="11824" y="4479"/>
                </a:lnTo>
                <a:lnTo>
                  <a:pt x="11542" y="4642"/>
                </a:lnTo>
                <a:lnTo>
                  <a:pt x="11542" y="4317"/>
                </a:lnTo>
                <a:close/>
                <a:moveTo>
                  <a:pt x="11542" y="5002"/>
                </a:moveTo>
                <a:lnTo>
                  <a:pt x="11824" y="5165"/>
                </a:lnTo>
                <a:lnTo>
                  <a:pt x="11542" y="5329"/>
                </a:lnTo>
                <a:lnTo>
                  <a:pt x="11542" y="5002"/>
                </a:lnTo>
                <a:close/>
                <a:moveTo>
                  <a:pt x="11542" y="5689"/>
                </a:moveTo>
                <a:lnTo>
                  <a:pt x="11824" y="5852"/>
                </a:lnTo>
                <a:lnTo>
                  <a:pt x="11542" y="6014"/>
                </a:lnTo>
                <a:lnTo>
                  <a:pt x="11542" y="5689"/>
                </a:lnTo>
                <a:close/>
                <a:moveTo>
                  <a:pt x="11542" y="6375"/>
                </a:moveTo>
                <a:lnTo>
                  <a:pt x="11824" y="6539"/>
                </a:lnTo>
                <a:lnTo>
                  <a:pt x="11542" y="6702"/>
                </a:lnTo>
                <a:lnTo>
                  <a:pt x="11542" y="6375"/>
                </a:lnTo>
                <a:close/>
                <a:moveTo>
                  <a:pt x="11542" y="7062"/>
                </a:moveTo>
                <a:lnTo>
                  <a:pt x="11824" y="7224"/>
                </a:lnTo>
                <a:lnTo>
                  <a:pt x="11542" y="7387"/>
                </a:lnTo>
                <a:lnTo>
                  <a:pt x="11542" y="7062"/>
                </a:lnTo>
                <a:close/>
                <a:moveTo>
                  <a:pt x="11542" y="7748"/>
                </a:moveTo>
                <a:lnTo>
                  <a:pt x="11824" y="7911"/>
                </a:lnTo>
                <a:lnTo>
                  <a:pt x="11542" y="8073"/>
                </a:lnTo>
                <a:lnTo>
                  <a:pt x="11542" y="7748"/>
                </a:lnTo>
                <a:close/>
                <a:moveTo>
                  <a:pt x="11542" y="8434"/>
                </a:moveTo>
                <a:lnTo>
                  <a:pt x="11824" y="8597"/>
                </a:lnTo>
                <a:lnTo>
                  <a:pt x="11542" y="8759"/>
                </a:lnTo>
                <a:lnTo>
                  <a:pt x="11542" y="8434"/>
                </a:lnTo>
                <a:close/>
                <a:moveTo>
                  <a:pt x="10827" y="509"/>
                </a:moveTo>
                <a:lnTo>
                  <a:pt x="11166" y="706"/>
                </a:lnTo>
                <a:lnTo>
                  <a:pt x="10827" y="902"/>
                </a:lnTo>
                <a:lnTo>
                  <a:pt x="10827" y="509"/>
                </a:lnTo>
                <a:close/>
                <a:moveTo>
                  <a:pt x="10827" y="1196"/>
                </a:moveTo>
                <a:lnTo>
                  <a:pt x="11166" y="1392"/>
                </a:lnTo>
                <a:lnTo>
                  <a:pt x="10827" y="1588"/>
                </a:lnTo>
                <a:lnTo>
                  <a:pt x="10827" y="1196"/>
                </a:lnTo>
                <a:close/>
                <a:moveTo>
                  <a:pt x="10827" y="1881"/>
                </a:moveTo>
                <a:lnTo>
                  <a:pt x="11166" y="2078"/>
                </a:lnTo>
                <a:lnTo>
                  <a:pt x="10827" y="2274"/>
                </a:lnTo>
                <a:lnTo>
                  <a:pt x="10827" y="1881"/>
                </a:lnTo>
                <a:close/>
                <a:moveTo>
                  <a:pt x="10827" y="2568"/>
                </a:moveTo>
                <a:lnTo>
                  <a:pt x="11166" y="2764"/>
                </a:lnTo>
                <a:lnTo>
                  <a:pt x="10827" y="2960"/>
                </a:lnTo>
                <a:lnTo>
                  <a:pt x="10827" y="2568"/>
                </a:lnTo>
                <a:close/>
                <a:moveTo>
                  <a:pt x="10827" y="3253"/>
                </a:moveTo>
                <a:lnTo>
                  <a:pt x="11166" y="3450"/>
                </a:lnTo>
                <a:lnTo>
                  <a:pt x="10827" y="3646"/>
                </a:lnTo>
                <a:lnTo>
                  <a:pt x="10827" y="3253"/>
                </a:lnTo>
                <a:close/>
                <a:moveTo>
                  <a:pt x="10827" y="3940"/>
                </a:moveTo>
                <a:lnTo>
                  <a:pt x="11166" y="4136"/>
                </a:lnTo>
                <a:lnTo>
                  <a:pt x="10827" y="4333"/>
                </a:lnTo>
                <a:lnTo>
                  <a:pt x="10827" y="3940"/>
                </a:lnTo>
                <a:close/>
                <a:moveTo>
                  <a:pt x="10827" y="4627"/>
                </a:moveTo>
                <a:lnTo>
                  <a:pt x="11166" y="4823"/>
                </a:lnTo>
                <a:lnTo>
                  <a:pt x="10827" y="5019"/>
                </a:lnTo>
                <a:lnTo>
                  <a:pt x="10827" y="4627"/>
                </a:lnTo>
                <a:close/>
                <a:moveTo>
                  <a:pt x="10827" y="5312"/>
                </a:moveTo>
                <a:lnTo>
                  <a:pt x="11166" y="5508"/>
                </a:lnTo>
                <a:lnTo>
                  <a:pt x="10827" y="5705"/>
                </a:lnTo>
                <a:lnTo>
                  <a:pt x="10827" y="5312"/>
                </a:lnTo>
                <a:close/>
                <a:moveTo>
                  <a:pt x="10827" y="5999"/>
                </a:moveTo>
                <a:lnTo>
                  <a:pt x="11166" y="6195"/>
                </a:lnTo>
                <a:lnTo>
                  <a:pt x="10827" y="6391"/>
                </a:lnTo>
                <a:lnTo>
                  <a:pt x="10827" y="5999"/>
                </a:lnTo>
                <a:close/>
                <a:moveTo>
                  <a:pt x="10827" y="6685"/>
                </a:moveTo>
                <a:lnTo>
                  <a:pt x="11166" y="6881"/>
                </a:lnTo>
                <a:lnTo>
                  <a:pt x="10827" y="7078"/>
                </a:lnTo>
                <a:lnTo>
                  <a:pt x="10827" y="6685"/>
                </a:lnTo>
                <a:close/>
                <a:moveTo>
                  <a:pt x="10827" y="7372"/>
                </a:moveTo>
                <a:lnTo>
                  <a:pt x="11166" y="7568"/>
                </a:lnTo>
                <a:lnTo>
                  <a:pt x="10827" y="7764"/>
                </a:lnTo>
                <a:lnTo>
                  <a:pt x="10827" y="7372"/>
                </a:lnTo>
                <a:close/>
                <a:moveTo>
                  <a:pt x="10827" y="8057"/>
                </a:moveTo>
                <a:lnTo>
                  <a:pt x="11166" y="8253"/>
                </a:lnTo>
                <a:lnTo>
                  <a:pt x="10827" y="8450"/>
                </a:lnTo>
                <a:lnTo>
                  <a:pt x="10827" y="8057"/>
                </a:lnTo>
                <a:close/>
                <a:moveTo>
                  <a:pt x="10827" y="8744"/>
                </a:moveTo>
                <a:lnTo>
                  <a:pt x="11166" y="8940"/>
                </a:lnTo>
                <a:lnTo>
                  <a:pt x="10846" y="9125"/>
                </a:lnTo>
                <a:lnTo>
                  <a:pt x="10827" y="9125"/>
                </a:lnTo>
                <a:lnTo>
                  <a:pt x="10827" y="8744"/>
                </a:lnTo>
                <a:close/>
                <a:moveTo>
                  <a:pt x="10111" y="132"/>
                </a:moveTo>
                <a:lnTo>
                  <a:pt x="10510" y="363"/>
                </a:lnTo>
                <a:lnTo>
                  <a:pt x="10111" y="592"/>
                </a:lnTo>
                <a:lnTo>
                  <a:pt x="10111" y="132"/>
                </a:lnTo>
                <a:close/>
                <a:moveTo>
                  <a:pt x="10111" y="819"/>
                </a:moveTo>
                <a:lnTo>
                  <a:pt x="10510" y="1048"/>
                </a:lnTo>
                <a:lnTo>
                  <a:pt x="10111" y="1279"/>
                </a:lnTo>
                <a:lnTo>
                  <a:pt x="10111" y="819"/>
                </a:lnTo>
                <a:close/>
                <a:moveTo>
                  <a:pt x="10111" y="1504"/>
                </a:moveTo>
                <a:lnTo>
                  <a:pt x="10510" y="1735"/>
                </a:lnTo>
                <a:lnTo>
                  <a:pt x="10111" y="1964"/>
                </a:lnTo>
                <a:lnTo>
                  <a:pt x="10111" y="1504"/>
                </a:lnTo>
                <a:close/>
                <a:moveTo>
                  <a:pt x="10111" y="2191"/>
                </a:moveTo>
                <a:lnTo>
                  <a:pt x="10510" y="2420"/>
                </a:lnTo>
                <a:lnTo>
                  <a:pt x="10111" y="2651"/>
                </a:lnTo>
                <a:lnTo>
                  <a:pt x="10111" y="2191"/>
                </a:lnTo>
                <a:close/>
                <a:moveTo>
                  <a:pt x="10111" y="2878"/>
                </a:moveTo>
                <a:lnTo>
                  <a:pt x="10510" y="3108"/>
                </a:lnTo>
                <a:lnTo>
                  <a:pt x="10111" y="3337"/>
                </a:lnTo>
                <a:lnTo>
                  <a:pt x="10111" y="2878"/>
                </a:lnTo>
                <a:close/>
                <a:moveTo>
                  <a:pt x="10111" y="3563"/>
                </a:moveTo>
                <a:lnTo>
                  <a:pt x="10510" y="3792"/>
                </a:lnTo>
                <a:lnTo>
                  <a:pt x="10111" y="4023"/>
                </a:lnTo>
                <a:lnTo>
                  <a:pt x="10111" y="3563"/>
                </a:lnTo>
                <a:close/>
                <a:moveTo>
                  <a:pt x="10111" y="4250"/>
                </a:moveTo>
                <a:lnTo>
                  <a:pt x="10510" y="4479"/>
                </a:lnTo>
                <a:lnTo>
                  <a:pt x="10111" y="4710"/>
                </a:lnTo>
                <a:lnTo>
                  <a:pt x="10111" y="4250"/>
                </a:lnTo>
                <a:close/>
                <a:moveTo>
                  <a:pt x="10111" y="4936"/>
                </a:moveTo>
                <a:lnTo>
                  <a:pt x="10510" y="5165"/>
                </a:lnTo>
                <a:lnTo>
                  <a:pt x="10111" y="5396"/>
                </a:lnTo>
                <a:lnTo>
                  <a:pt x="10111" y="4936"/>
                </a:lnTo>
                <a:close/>
                <a:moveTo>
                  <a:pt x="10111" y="5623"/>
                </a:moveTo>
                <a:lnTo>
                  <a:pt x="10510" y="5852"/>
                </a:lnTo>
                <a:lnTo>
                  <a:pt x="10111" y="6083"/>
                </a:lnTo>
                <a:lnTo>
                  <a:pt x="10111" y="5623"/>
                </a:lnTo>
                <a:close/>
                <a:moveTo>
                  <a:pt x="10111" y="6308"/>
                </a:moveTo>
                <a:lnTo>
                  <a:pt x="10510" y="6539"/>
                </a:lnTo>
                <a:lnTo>
                  <a:pt x="10111" y="6768"/>
                </a:lnTo>
                <a:lnTo>
                  <a:pt x="10111" y="6308"/>
                </a:lnTo>
                <a:close/>
                <a:moveTo>
                  <a:pt x="10111" y="6995"/>
                </a:moveTo>
                <a:lnTo>
                  <a:pt x="10510" y="7224"/>
                </a:lnTo>
                <a:lnTo>
                  <a:pt x="10111" y="7455"/>
                </a:lnTo>
                <a:lnTo>
                  <a:pt x="10111" y="6995"/>
                </a:lnTo>
                <a:close/>
                <a:moveTo>
                  <a:pt x="10111" y="7680"/>
                </a:moveTo>
                <a:lnTo>
                  <a:pt x="10510" y="7911"/>
                </a:lnTo>
                <a:lnTo>
                  <a:pt x="10111" y="8140"/>
                </a:lnTo>
                <a:lnTo>
                  <a:pt x="10111" y="7680"/>
                </a:lnTo>
                <a:close/>
                <a:moveTo>
                  <a:pt x="10111" y="8367"/>
                </a:moveTo>
                <a:lnTo>
                  <a:pt x="10510" y="8596"/>
                </a:lnTo>
                <a:lnTo>
                  <a:pt x="10111" y="8827"/>
                </a:lnTo>
                <a:lnTo>
                  <a:pt x="10111" y="8367"/>
                </a:lnTo>
                <a:close/>
                <a:moveTo>
                  <a:pt x="9397" y="442"/>
                </a:moveTo>
                <a:lnTo>
                  <a:pt x="9853" y="706"/>
                </a:lnTo>
                <a:lnTo>
                  <a:pt x="9397" y="969"/>
                </a:lnTo>
                <a:lnTo>
                  <a:pt x="9397" y="442"/>
                </a:lnTo>
                <a:close/>
                <a:moveTo>
                  <a:pt x="9397" y="1127"/>
                </a:moveTo>
                <a:lnTo>
                  <a:pt x="9853" y="1391"/>
                </a:lnTo>
                <a:lnTo>
                  <a:pt x="9397" y="1655"/>
                </a:lnTo>
                <a:lnTo>
                  <a:pt x="9397" y="1127"/>
                </a:lnTo>
                <a:close/>
                <a:moveTo>
                  <a:pt x="9397" y="1814"/>
                </a:moveTo>
                <a:lnTo>
                  <a:pt x="9853" y="2078"/>
                </a:lnTo>
                <a:lnTo>
                  <a:pt x="9397" y="2341"/>
                </a:lnTo>
                <a:lnTo>
                  <a:pt x="9397" y="1814"/>
                </a:lnTo>
                <a:close/>
                <a:moveTo>
                  <a:pt x="9397" y="2501"/>
                </a:moveTo>
                <a:lnTo>
                  <a:pt x="9853" y="2764"/>
                </a:lnTo>
                <a:lnTo>
                  <a:pt x="9397" y="3028"/>
                </a:lnTo>
                <a:lnTo>
                  <a:pt x="9397" y="2501"/>
                </a:lnTo>
                <a:close/>
                <a:moveTo>
                  <a:pt x="9397" y="3187"/>
                </a:moveTo>
                <a:lnTo>
                  <a:pt x="9853" y="3451"/>
                </a:lnTo>
                <a:lnTo>
                  <a:pt x="9397" y="3714"/>
                </a:lnTo>
                <a:lnTo>
                  <a:pt x="9397" y="3187"/>
                </a:lnTo>
                <a:close/>
                <a:moveTo>
                  <a:pt x="9397" y="3873"/>
                </a:moveTo>
                <a:lnTo>
                  <a:pt x="9853" y="4136"/>
                </a:lnTo>
                <a:lnTo>
                  <a:pt x="9397" y="4400"/>
                </a:lnTo>
                <a:lnTo>
                  <a:pt x="9397" y="3873"/>
                </a:lnTo>
                <a:close/>
                <a:moveTo>
                  <a:pt x="9397" y="4559"/>
                </a:moveTo>
                <a:lnTo>
                  <a:pt x="9853" y="4823"/>
                </a:lnTo>
                <a:lnTo>
                  <a:pt x="9397" y="5086"/>
                </a:lnTo>
                <a:lnTo>
                  <a:pt x="9397" y="4559"/>
                </a:lnTo>
                <a:close/>
                <a:moveTo>
                  <a:pt x="9397" y="5246"/>
                </a:moveTo>
                <a:lnTo>
                  <a:pt x="9853" y="5509"/>
                </a:lnTo>
                <a:lnTo>
                  <a:pt x="9397" y="5773"/>
                </a:lnTo>
                <a:lnTo>
                  <a:pt x="9397" y="5246"/>
                </a:lnTo>
                <a:close/>
                <a:moveTo>
                  <a:pt x="9397" y="5931"/>
                </a:moveTo>
                <a:lnTo>
                  <a:pt x="9853" y="6195"/>
                </a:lnTo>
                <a:lnTo>
                  <a:pt x="9397" y="6458"/>
                </a:lnTo>
                <a:lnTo>
                  <a:pt x="9397" y="5931"/>
                </a:lnTo>
                <a:close/>
                <a:moveTo>
                  <a:pt x="9397" y="6618"/>
                </a:moveTo>
                <a:lnTo>
                  <a:pt x="9853" y="6881"/>
                </a:lnTo>
                <a:lnTo>
                  <a:pt x="9397" y="7145"/>
                </a:lnTo>
                <a:lnTo>
                  <a:pt x="9397" y="6618"/>
                </a:lnTo>
                <a:close/>
                <a:moveTo>
                  <a:pt x="9397" y="7304"/>
                </a:moveTo>
                <a:lnTo>
                  <a:pt x="9853" y="7568"/>
                </a:lnTo>
                <a:lnTo>
                  <a:pt x="9397" y="7831"/>
                </a:lnTo>
                <a:lnTo>
                  <a:pt x="9397" y="7304"/>
                </a:lnTo>
                <a:close/>
                <a:moveTo>
                  <a:pt x="9397" y="7990"/>
                </a:moveTo>
                <a:lnTo>
                  <a:pt x="9853" y="8253"/>
                </a:lnTo>
                <a:lnTo>
                  <a:pt x="9397" y="8517"/>
                </a:lnTo>
                <a:lnTo>
                  <a:pt x="9397" y="7990"/>
                </a:lnTo>
                <a:close/>
                <a:moveTo>
                  <a:pt x="9397" y="8676"/>
                </a:moveTo>
                <a:lnTo>
                  <a:pt x="9853" y="8940"/>
                </a:lnTo>
                <a:lnTo>
                  <a:pt x="9532" y="9125"/>
                </a:lnTo>
                <a:lnTo>
                  <a:pt x="9397" y="9125"/>
                </a:lnTo>
                <a:lnTo>
                  <a:pt x="9397" y="8676"/>
                </a:lnTo>
                <a:close/>
                <a:moveTo>
                  <a:pt x="8681" y="65"/>
                </a:moveTo>
                <a:lnTo>
                  <a:pt x="9197" y="363"/>
                </a:lnTo>
                <a:lnTo>
                  <a:pt x="8681" y="660"/>
                </a:lnTo>
                <a:lnTo>
                  <a:pt x="8681" y="65"/>
                </a:lnTo>
                <a:close/>
                <a:moveTo>
                  <a:pt x="8681" y="751"/>
                </a:moveTo>
                <a:lnTo>
                  <a:pt x="9197" y="1049"/>
                </a:lnTo>
                <a:lnTo>
                  <a:pt x="8681" y="1346"/>
                </a:lnTo>
                <a:lnTo>
                  <a:pt x="8681" y="751"/>
                </a:lnTo>
                <a:close/>
                <a:moveTo>
                  <a:pt x="8681" y="1437"/>
                </a:moveTo>
                <a:lnTo>
                  <a:pt x="9197" y="1735"/>
                </a:lnTo>
                <a:lnTo>
                  <a:pt x="8681" y="2032"/>
                </a:lnTo>
                <a:lnTo>
                  <a:pt x="8681" y="1437"/>
                </a:lnTo>
                <a:close/>
                <a:moveTo>
                  <a:pt x="8681" y="2124"/>
                </a:moveTo>
                <a:lnTo>
                  <a:pt x="9197" y="2420"/>
                </a:lnTo>
                <a:lnTo>
                  <a:pt x="8681" y="2718"/>
                </a:lnTo>
                <a:lnTo>
                  <a:pt x="8681" y="2124"/>
                </a:lnTo>
                <a:close/>
                <a:moveTo>
                  <a:pt x="8681" y="2810"/>
                </a:moveTo>
                <a:lnTo>
                  <a:pt x="9197" y="3108"/>
                </a:lnTo>
                <a:lnTo>
                  <a:pt x="8681" y="3405"/>
                </a:lnTo>
                <a:lnTo>
                  <a:pt x="8681" y="2810"/>
                </a:lnTo>
                <a:close/>
                <a:moveTo>
                  <a:pt x="8681" y="3497"/>
                </a:moveTo>
                <a:lnTo>
                  <a:pt x="9197" y="3793"/>
                </a:lnTo>
                <a:lnTo>
                  <a:pt x="8681" y="4091"/>
                </a:lnTo>
                <a:lnTo>
                  <a:pt x="8681" y="3497"/>
                </a:lnTo>
                <a:close/>
                <a:moveTo>
                  <a:pt x="8681" y="4182"/>
                </a:moveTo>
                <a:lnTo>
                  <a:pt x="9197" y="4480"/>
                </a:lnTo>
                <a:lnTo>
                  <a:pt x="8681" y="4777"/>
                </a:lnTo>
                <a:lnTo>
                  <a:pt x="8681" y="4182"/>
                </a:lnTo>
                <a:close/>
                <a:moveTo>
                  <a:pt x="8681" y="4869"/>
                </a:moveTo>
                <a:lnTo>
                  <a:pt x="9197" y="5165"/>
                </a:lnTo>
                <a:lnTo>
                  <a:pt x="8681" y="5463"/>
                </a:lnTo>
                <a:lnTo>
                  <a:pt x="8681" y="4869"/>
                </a:lnTo>
                <a:close/>
                <a:moveTo>
                  <a:pt x="8681" y="5554"/>
                </a:moveTo>
                <a:lnTo>
                  <a:pt x="9197" y="5852"/>
                </a:lnTo>
                <a:lnTo>
                  <a:pt x="8681" y="6149"/>
                </a:lnTo>
                <a:lnTo>
                  <a:pt x="8681" y="5554"/>
                </a:lnTo>
                <a:close/>
                <a:moveTo>
                  <a:pt x="8681" y="6241"/>
                </a:moveTo>
                <a:lnTo>
                  <a:pt x="9197" y="6539"/>
                </a:lnTo>
                <a:lnTo>
                  <a:pt x="8681" y="6835"/>
                </a:lnTo>
                <a:lnTo>
                  <a:pt x="8681" y="6241"/>
                </a:lnTo>
                <a:close/>
                <a:moveTo>
                  <a:pt x="8681" y="6927"/>
                </a:moveTo>
                <a:lnTo>
                  <a:pt x="9197" y="7225"/>
                </a:lnTo>
                <a:lnTo>
                  <a:pt x="8681" y="7522"/>
                </a:lnTo>
                <a:lnTo>
                  <a:pt x="8681" y="6927"/>
                </a:lnTo>
                <a:close/>
                <a:moveTo>
                  <a:pt x="8681" y="7614"/>
                </a:moveTo>
                <a:lnTo>
                  <a:pt x="9197" y="7912"/>
                </a:lnTo>
                <a:lnTo>
                  <a:pt x="8681" y="8208"/>
                </a:lnTo>
                <a:lnTo>
                  <a:pt x="8681" y="7614"/>
                </a:lnTo>
                <a:close/>
                <a:moveTo>
                  <a:pt x="8681" y="8299"/>
                </a:moveTo>
                <a:lnTo>
                  <a:pt x="9197" y="8597"/>
                </a:lnTo>
                <a:lnTo>
                  <a:pt x="8681" y="8894"/>
                </a:lnTo>
                <a:lnTo>
                  <a:pt x="8681" y="8299"/>
                </a:lnTo>
                <a:close/>
                <a:moveTo>
                  <a:pt x="8681" y="8986"/>
                </a:moveTo>
                <a:lnTo>
                  <a:pt x="8923" y="9125"/>
                </a:lnTo>
                <a:lnTo>
                  <a:pt x="8681" y="9125"/>
                </a:lnTo>
                <a:lnTo>
                  <a:pt x="8681" y="8986"/>
                </a:lnTo>
                <a:close/>
                <a:moveTo>
                  <a:pt x="7992" y="406"/>
                </a:moveTo>
                <a:lnTo>
                  <a:pt x="8512" y="706"/>
                </a:lnTo>
                <a:lnTo>
                  <a:pt x="7992" y="1005"/>
                </a:lnTo>
                <a:lnTo>
                  <a:pt x="7992" y="406"/>
                </a:lnTo>
                <a:close/>
                <a:moveTo>
                  <a:pt x="7992" y="1091"/>
                </a:moveTo>
                <a:lnTo>
                  <a:pt x="8512" y="1392"/>
                </a:lnTo>
                <a:lnTo>
                  <a:pt x="7992" y="1692"/>
                </a:lnTo>
                <a:lnTo>
                  <a:pt x="7992" y="1091"/>
                </a:lnTo>
                <a:close/>
                <a:moveTo>
                  <a:pt x="7992" y="1778"/>
                </a:moveTo>
                <a:lnTo>
                  <a:pt x="8512" y="2078"/>
                </a:lnTo>
                <a:lnTo>
                  <a:pt x="7992" y="2377"/>
                </a:lnTo>
                <a:lnTo>
                  <a:pt x="7992" y="1778"/>
                </a:lnTo>
                <a:close/>
                <a:moveTo>
                  <a:pt x="7992" y="2464"/>
                </a:moveTo>
                <a:lnTo>
                  <a:pt x="8512" y="2765"/>
                </a:lnTo>
                <a:lnTo>
                  <a:pt x="7992" y="3065"/>
                </a:lnTo>
                <a:lnTo>
                  <a:pt x="7992" y="2464"/>
                </a:lnTo>
                <a:close/>
                <a:moveTo>
                  <a:pt x="7992" y="3150"/>
                </a:moveTo>
                <a:lnTo>
                  <a:pt x="8512" y="3451"/>
                </a:lnTo>
                <a:lnTo>
                  <a:pt x="7992" y="3751"/>
                </a:lnTo>
                <a:lnTo>
                  <a:pt x="7992" y="3150"/>
                </a:lnTo>
                <a:close/>
                <a:moveTo>
                  <a:pt x="7992" y="3836"/>
                </a:moveTo>
                <a:lnTo>
                  <a:pt x="8512" y="4137"/>
                </a:lnTo>
                <a:lnTo>
                  <a:pt x="7992" y="4437"/>
                </a:lnTo>
                <a:lnTo>
                  <a:pt x="7992" y="3836"/>
                </a:lnTo>
                <a:close/>
                <a:moveTo>
                  <a:pt x="7992" y="4523"/>
                </a:moveTo>
                <a:lnTo>
                  <a:pt x="8512" y="4824"/>
                </a:lnTo>
                <a:lnTo>
                  <a:pt x="7992" y="5124"/>
                </a:lnTo>
                <a:lnTo>
                  <a:pt x="7992" y="4523"/>
                </a:lnTo>
                <a:close/>
                <a:moveTo>
                  <a:pt x="7992" y="5208"/>
                </a:moveTo>
                <a:lnTo>
                  <a:pt x="8512" y="5509"/>
                </a:lnTo>
                <a:lnTo>
                  <a:pt x="7992" y="5809"/>
                </a:lnTo>
                <a:lnTo>
                  <a:pt x="7992" y="5208"/>
                </a:lnTo>
                <a:close/>
                <a:moveTo>
                  <a:pt x="7992" y="5895"/>
                </a:moveTo>
                <a:lnTo>
                  <a:pt x="8512" y="6196"/>
                </a:lnTo>
                <a:lnTo>
                  <a:pt x="7992" y="6496"/>
                </a:lnTo>
                <a:lnTo>
                  <a:pt x="7992" y="5895"/>
                </a:lnTo>
                <a:close/>
                <a:moveTo>
                  <a:pt x="7992" y="6582"/>
                </a:moveTo>
                <a:lnTo>
                  <a:pt x="8512" y="6881"/>
                </a:lnTo>
                <a:lnTo>
                  <a:pt x="7992" y="7181"/>
                </a:lnTo>
                <a:lnTo>
                  <a:pt x="7992" y="6582"/>
                </a:lnTo>
                <a:close/>
                <a:moveTo>
                  <a:pt x="7992" y="7267"/>
                </a:moveTo>
                <a:lnTo>
                  <a:pt x="8512" y="7568"/>
                </a:lnTo>
                <a:lnTo>
                  <a:pt x="7992" y="7868"/>
                </a:lnTo>
                <a:lnTo>
                  <a:pt x="7992" y="7267"/>
                </a:lnTo>
                <a:close/>
                <a:moveTo>
                  <a:pt x="7992" y="7954"/>
                </a:moveTo>
                <a:lnTo>
                  <a:pt x="8512" y="8253"/>
                </a:lnTo>
                <a:lnTo>
                  <a:pt x="7992" y="8553"/>
                </a:lnTo>
                <a:lnTo>
                  <a:pt x="7992" y="7954"/>
                </a:lnTo>
                <a:close/>
                <a:moveTo>
                  <a:pt x="7992" y="8640"/>
                </a:moveTo>
                <a:lnTo>
                  <a:pt x="8512" y="8940"/>
                </a:lnTo>
                <a:lnTo>
                  <a:pt x="8191" y="9125"/>
                </a:lnTo>
                <a:lnTo>
                  <a:pt x="7992" y="9125"/>
                </a:lnTo>
                <a:lnTo>
                  <a:pt x="7992" y="8640"/>
                </a:lnTo>
                <a:close/>
                <a:moveTo>
                  <a:pt x="7306" y="62"/>
                </a:moveTo>
                <a:lnTo>
                  <a:pt x="7826" y="363"/>
                </a:lnTo>
                <a:lnTo>
                  <a:pt x="7306" y="663"/>
                </a:lnTo>
                <a:lnTo>
                  <a:pt x="7306" y="62"/>
                </a:lnTo>
                <a:close/>
                <a:moveTo>
                  <a:pt x="7306" y="749"/>
                </a:moveTo>
                <a:lnTo>
                  <a:pt x="7826" y="1048"/>
                </a:lnTo>
                <a:lnTo>
                  <a:pt x="7306" y="1348"/>
                </a:lnTo>
                <a:lnTo>
                  <a:pt x="7306" y="749"/>
                </a:lnTo>
                <a:close/>
                <a:moveTo>
                  <a:pt x="7306" y="1435"/>
                </a:moveTo>
                <a:lnTo>
                  <a:pt x="7826" y="1736"/>
                </a:lnTo>
                <a:lnTo>
                  <a:pt x="7306" y="2036"/>
                </a:lnTo>
                <a:lnTo>
                  <a:pt x="7306" y="1435"/>
                </a:lnTo>
                <a:close/>
                <a:moveTo>
                  <a:pt x="7306" y="2122"/>
                </a:moveTo>
                <a:lnTo>
                  <a:pt x="7826" y="2421"/>
                </a:lnTo>
                <a:lnTo>
                  <a:pt x="7306" y="2721"/>
                </a:lnTo>
                <a:lnTo>
                  <a:pt x="7306" y="2122"/>
                </a:lnTo>
                <a:close/>
                <a:moveTo>
                  <a:pt x="7306" y="2807"/>
                </a:moveTo>
                <a:lnTo>
                  <a:pt x="7826" y="3108"/>
                </a:lnTo>
                <a:lnTo>
                  <a:pt x="7306" y="3408"/>
                </a:lnTo>
                <a:lnTo>
                  <a:pt x="7306" y="2807"/>
                </a:lnTo>
                <a:close/>
                <a:moveTo>
                  <a:pt x="7306" y="3494"/>
                </a:moveTo>
                <a:lnTo>
                  <a:pt x="7826" y="3793"/>
                </a:lnTo>
                <a:lnTo>
                  <a:pt x="7306" y="4093"/>
                </a:lnTo>
                <a:lnTo>
                  <a:pt x="7306" y="3494"/>
                </a:lnTo>
                <a:close/>
                <a:moveTo>
                  <a:pt x="7306" y="4179"/>
                </a:moveTo>
                <a:lnTo>
                  <a:pt x="7826" y="4480"/>
                </a:lnTo>
                <a:lnTo>
                  <a:pt x="7306" y="4780"/>
                </a:lnTo>
                <a:lnTo>
                  <a:pt x="7306" y="4179"/>
                </a:lnTo>
                <a:close/>
                <a:moveTo>
                  <a:pt x="7306" y="4866"/>
                </a:moveTo>
                <a:lnTo>
                  <a:pt x="7826" y="5165"/>
                </a:lnTo>
                <a:lnTo>
                  <a:pt x="7306" y="5465"/>
                </a:lnTo>
                <a:lnTo>
                  <a:pt x="7306" y="4866"/>
                </a:lnTo>
                <a:close/>
                <a:moveTo>
                  <a:pt x="7306" y="5552"/>
                </a:moveTo>
                <a:lnTo>
                  <a:pt x="7826" y="5853"/>
                </a:lnTo>
                <a:lnTo>
                  <a:pt x="7306" y="6153"/>
                </a:lnTo>
                <a:lnTo>
                  <a:pt x="7306" y="5552"/>
                </a:lnTo>
                <a:close/>
                <a:moveTo>
                  <a:pt x="7306" y="6238"/>
                </a:moveTo>
                <a:lnTo>
                  <a:pt x="7826" y="6538"/>
                </a:lnTo>
                <a:lnTo>
                  <a:pt x="7306" y="6837"/>
                </a:lnTo>
                <a:lnTo>
                  <a:pt x="7306" y="6238"/>
                </a:lnTo>
                <a:close/>
                <a:moveTo>
                  <a:pt x="7306" y="6924"/>
                </a:moveTo>
                <a:lnTo>
                  <a:pt x="7826" y="7225"/>
                </a:lnTo>
                <a:lnTo>
                  <a:pt x="7306" y="7525"/>
                </a:lnTo>
                <a:lnTo>
                  <a:pt x="7306" y="6924"/>
                </a:lnTo>
                <a:close/>
                <a:moveTo>
                  <a:pt x="7306" y="7611"/>
                </a:moveTo>
                <a:lnTo>
                  <a:pt x="7826" y="7911"/>
                </a:lnTo>
                <a:lnTo>
                  <a:pt x="7306" y="8210"/>
                </a:lnTo>
                <a:lnTo>
                  <a:pt x="7306" y="7611"/>
                </a:lnTo>
                <a:close/>
                <a:moveTo>
                  <a:pt x="7306" y="8296"/>
                </a:moveTo>
                <a:lnTo>
                  <a:pt x="7826" y="8597"/>
                </a:lnTo>
                <a:lnTo>
                  <a:pt x="7306" y="8897"/>
                </a:lnTo>
                <a:lnTo>
                  <a:pt x="7306" y="8296"/>
                </a:lnTo>
                <a:close/>
                <a:moveTo>
                  <a:pt x="7306" y="8983"/>
                </a:moveTo>
                <a:lnTo>
                  <a:pt x="7552" y="9125"/>
                </a:lnTo>
                <a:lnTo>
                  <a:pt x="7306" y="9125"/>
                </a:lnTo>
                <a:lnTo>
                  <a:pt x="7306" y="8983"/>
                </a:lnTo>
                <a:close/>
                <a:moveTo>
                  <a:pt x="6620" y="406"/>
                </a:moveTo>
                <a:lnTo>
                  <a:pt x="7140" y="706"/>
                </a:lnTo>
                <a:lnTo>
                  <a:pt x="6620" y="1005"/>
                </a:lnTo>
                <a:lnTo>
                  <a:pt x="6620" y="406"/>
                </a:lnTo>
                <a:close/>
                <a:moveTo>
                  <a:pt x="6620" y="1091"/>
                </a:moveTo>
                <a:lnTo>
                  <a:pt x="7140" y="1392"/>
                </a:lnTo>
                <a:lnTo>
                  <a:pt x="6620" y="1692"/>
                </a:lnTo>
                <a:lnTo>
                  <a:pt x="6620" y="1091"/>
                </a:lnTo>
                <a:close/>
                <a:moveTo>
                  <a:pt x="6620" y="1778"/>
                </a:moveTo>
                <a:lnTo>
                  <a:pt x="7140" y="2078"/>
                </a:lnTo>
                <a:lnTo>
                  <a:pt x="6620" y="2377"/>
                </a:lnTo>
                <a:lnTo>
                  <a:pt x="6620" y="1778"/>
                </a:lnTo>
                <a:close/>
                <a:moveTo>
                  <a:pt x="6620" y="2464"/>
                </a:moveTo>
                <a:lnTo>
                  <a:pt x="7140" y="2765"/>
                </a:lnTo>
                <a:lnTo>
                  <a:pt x="6620" y="3065"/>
                </a:lnTo>
                <a:lnTo>
                  <a:pt x="6620" y="2464"/>
                </a:lnTo>
                <a:close/>
                <a:moveTo>
                  <a:pt x="6620" y="3150"/>
                </a:moveTo>
                <a:lnTo>
                  <a:pt x="7140" y="3451"/>
                </a:lnTo>
                <a:lnTo>
                  <a:pt x="6620" y="3751"/>
                </a:lnTo>
                <a:lnTo>
                  <a:pt x="6620" y="3150"/>
                </a:lnTo>
                <a:close/>
                <a:moveTo>
                  <a:pt x="6620" y="3836"/>
                </a:moveTo>
                <a:lnTo>
                  <a:pt x="7140" y="4137"/>
                </a:lnTo>
                <a:lnTo>
                  <a:pt x="6620" y="4437"/>
                </a:lnTo>
                <a:lnTo>
                  <a:pt x="6620" y="3836"/>
                </a:lnTo>
                <a:close/>
                <a:moveTo>
                  <a:pt x="6620" y="4523"/>
                </a:moveTo>
                <a:lnTo>
                  <a:pt x="7140" y="4824"/>
                </a:lnTo>
                <a:lnTo>
                  <a:pt x="6620" y="5124"/>
                </a:lnTo>
                <a:lnTo>
                  <a:pt x="6620" y="4523"/>
                </a:lnTo>
                <a:close/>
                <a:moveTo>
                  <a:pt x="6620" y="5208"/>
                </a:moveTo>
                <a:lnTo>
                  <a:pt x="7140" y="5509"/>
                </a:lnTo>
                <a:lnTo>
                  <a:pt x="6620" y="5809"/>
                </a:lnTo>
                <a:lnTo>
                  <a:pt x="6620" y="5208"/>
                </a:lnTo>
                <a:close/>
                <a:moveTo>
                  <a:pt x="6620" y="5895"/>
                </a:moveTo>
                <a:lnTo>
                  <a:pt x="7140" y="6196"/>
                </a:lnTo>
                <a:lnTo>
                  <a:pt x="6620" y="6496"/>
                </a:lnTo>
                <a:lnTo>
                  <a:pt x="6620" y="5895"/>
                </a:lnTo>
                <a:close/>
                <a:moveTo>
                  <a:pt x="6620" y="6582"/>
                </a:moveTo>
                <a:lnTo>
                  <a:pt x="7140" y="6881"/>
                </a:lnTo>
                <a:lnTo>
                  <a:pt x="6620" y="7181"/>
                </a:lnTo>
                <a:lnTo>
                  <a:pt x="6620" y="6582"/>
                </a:lnTo>
                <a:close/>
                <a:moveTo>
                  <a:pt x="6620" y="7267"/>
                </a:moveTo>
                <a:lnTo>
                  <a:pt x="7140" y="7568"/>
                </a:lnTo>
                <a:lnTo>
                  <a:pt x="6620" y="7868"/>
                </a:lnTo>
                <a:lnTo>
                  <a:pt x="6620" y="7267"/>
                </a:lnTo>
                <a:close/>
                <a:moveTo>
                  <a:pt x="6620" y="7954"/>
                </a:moveTo>
                <a:lnTo>
                  <a:pt x="7140" y="8253"/>
                </a:lnTo>
                <a:lnTo>
                  <a:pt x="6620" y="8553"/>
                </a:lnTo>
                <a:lnTo>
                  <a:pt x="6620" y="7954"/>
                </a:lnTo>
                <a:close/>
                <a:moveTo>
                  <a:pt x="6620" y="8640"/>
                </a:moveTo>
                <a:lnTo>
                  <a:pt x="7140" y="8940"/>
                </a:lnTo>
                <a:lnTo>
                  <a:pt x="6819" y="9125"/>
                </a:lnTo>
                <a:lnTo>
                  <a:pt x="6620" y="9125"/>
                </a:lnTo>
                <a:lnTo>
                  <a:pt x="6620" y="8640"/>
                </a:lnTo>
                <a:close/>
                <a:moveTo>
                  <a:pt x="5935" y="64"/>
                </a:moveTo>
                <a:lnTo>
                  <a:pt x="6452" y="363"/>
                </a:lnTo>
                <a:lnTo>
                  <a:pt x="5935" y="662"/>
                </a:lnTo>
                <a:lnTo>
                  <a:pt x="5935" y="64"/>
                </a:lnTo>
                <a:close/>
                <a:moveTo>
                  <a:pt x="5935" y="751"/>
                </a:moveTo>
                <a:lnTo>
                  <a:pt x="6452" y="1048"/>
                </a:lnTo>
                <a:lnTo>
                  <a:pt x="5935" y="1347"/>
                </a:lnTo>
                <a:lnTo>
                  <a:pt x="5935" y="751"/>
                </a:lnTo>
                <a:close/>
                <a:moveTo>
                  <a:pt x="5935" y="1436"/>
                </a:moveTo>
                <a:lnTo>
                  <a:pt x="6452" y="1735"/>
                </a:lnTo>
                <a:lnTo>
                  <a:pt x="5935" y="2034"/>
                </a:lnTo>
                <a:lnTo>
                  <a:pt x="5935" y="1436"/>
                </a:lnTo>
                <a:close/>
                <a:moveTo>
                  <a:pt x="5935" y="2123"/>
                </a:moveTo>
                <a:lnTo>
                  <a:pt x="6452" y="2420"/>
                </a:lnTo>
                <a:lnTo>
                  <a:pt x="5935" y="2719"/>
                </a:lnTo>
                <a:lnTo>
                  <a:pt x="5935" y="2123"/>
                </a:lnTo>
                <a:close/>
                <a:moveTo>
                  <a:pt x="5935" y="2808"/>
                </a:moveTo>
                <a:lnTo>
                  <a:pt x="6452" y="3107"/>
                </a:lnTo>
                <a:lnTo>
                  <a:pt x="5935" y="3406"/>
                </a:lnTo>
                <a:lnTo>
                  <a:pt x="5935" y="2808"/>
                </a:lnTo>
                <a:close/>
                <a:moveTo>
                  <a:pt x="5935" y="3495"/>
                </a:moveTo>
                <a:lnTo>
                  <a:pt x="6452" y="3792"/>
                </a:lnTo>
                <a:lnTo>
                  <a:pt x="5935" y="4091"/>
                </a:lnTo>
                <a:lnTo>
                  <a:pt x="5935" y="3495"/>
                </a:lnTo>
                <a:close/>
                <a:moveTo>
                  <a:pt x="5935" y="4181"/>
                </a:moveTo>
                <a:lnTo>
                  <a:pt x="6452" y="4480"/>
                </a:lnTo>
                <a:lnTo>
                  <a:pt x="5935" y="4779"/>
                </a:lnTo>
                <a:lnTo>
                  <a:pt x="5935" y="4181"/>
                </a:lnTo>
                <a:close/>
                <a:moveTo>
                  <a:pt x="5935" y="4868"/>
                </a:moveTo>
                <a:lnTo>
                  <a:pt x="6452" y="5165"/>
                </a:lnTo>
                <a:lnTo>
                  <a:pt x="5935" y="5464"/>
                </a:lnTo>
                <a:lnTo>
                  <a:pt x="5935" y="4868"/>
                </a:lnTo>
                <a:close/>
                <a:moveTo>
                  <a:pt x="5935" y="5553"/>
                </a:moveTo>
                <a:lnTo>
                  <a:pt x="6452" y="5852"/>
                </a:lnTo>
                <a:lnTo>
                  <a:pt x="5935" y="6151"/>
                </a:lnTo>
                <a:lnTo>
                  <a:pt x="5935" y="5553"/>
                </a:lnTo>
                <a:close/>
                <a:moveTo>
                  <a:pt x="5935" y="6240"/>
                </a:moveTo>
                <a:lnTo>
                  <a:pt x="6452" y="6539"/>
                </a:lnTo>
                <a:lnTo>
                  <a:pt x="5935" y="6836"/>
                </a:lnTo>
                <a:lnTo>
                  <a:pt x="5935" y="6240"/>
                </a:lnTo>
                <a:close/>
                <a:moveTo>
                  <a:pt x="5935" y="6925"/>
                </a:moveTo>
                <a:lnTo>
                  <a:pt x="6452" y="7224"/>
                </a:lnTo>
                <a:lnTo>
                  <a:pt x="5935" y="7523"/>
                </a:lnTo>
                <a:lnTo>
                  <a:pt x="5935" y="6925"/>
                </a:lnTo>
                <a:close/>
                <a:moveTo>
                  <a:pt x="5935" y="7612"/>
                </a:moveTo>
                <a:lnTo>
                  <a:pt x="6452" y="7911"/>
                </a:lnTo>
                <a:lnTo>
                  <a:pt x="5935" y="8208"/>
                </a:lnTo>
                <a:lnTo>
                  <a:pt x="5935" y="7612"/>
                </a:lnTo>
                <a:close/>
                <a:moveTo>
                  <a:pt x="5935" y="8298"/>
                </a:moveTo>
                <a:lnTo>
                  <a:pt x="6452" y="8597"/>
                </a:lnTo>
                <a:lnTo>
                  <a:pt x="5935" y="8896"/>
                </a:lnTo>
                <a:lnTo>
                  <a:pt x="5935" y="8298"/>
                </a:lnTo>
                <a:close/>
                <a:moveTo>
                  <a:pt x="5935" y="8984"/>
                </a:moveTo>
                <a:lnTo>
                  <a:pt x="6178" y="9124"/>
                </a:lnTo>
                <a:lnTo>
                  <a:pt x="5935" y="9124"/>
                </a:lnTo>
                <a:lnTo>
                  <a:pt x="5935" y="8984"/>
                </a:lnTo>
                <a:close/>
                <a:moveTo>
                  <a:pt x="5276" y="438"/>
                </a:moveTo>
                <a:lnTo>
                  <a:pt x="5739" y="706"/>
                </a:lnTo>
                <a:lnTo>
                  <a:pt x="5276" y="973"/>
                </a:lnTo>
                <a:lnTo>
                  <a:pt x="5276" y="438"/>
                </a:lnTo>
                <a:close/>
                <a:moveTo>
                  <a:pt x="5276" y="1125"/>
                </a:moveTo>
                <a:lnTo>
                  <a:pt x="5739" y="1392"/>
                </a:lnTo>
                <a:lnTo>
                  <a:pt x="5276" y="1660"/>
                </a:lnTo>
                <a:lnTo>
                  <a:pt x="5276" y="1125"/>
                </a:lnTo>
                <a:close/>
                <a:moveTo>
                  <a:pt x="5276" y="1810"/>
                </a:moveTo>
                <a:lnTo>
                  <a:pt x="5739" y="2078"/>
                </a:lnTo>
                <a:lnTo>
                  <a:pt x="5276" y="2345"/>
                </a:lnTo>
                <a:lnTo>
                  <a:pt x="5276" y="1810"/>
                </a:lnTo>
                <a:close/>
                <a:moveTo>
                  <a:pt x="5276" y="2497"/>
                </a:moveTo>
                <a:lnTo>
                  <a:pt x="5739" y="2764"/>
                </a:lnTo>
                <a:lnTo>
                  <a:pt x="5276" y="3032"/>
                </a:lnTo>
                <a:lnTo>
                  <a:pt x="5276" y="2497"/>
                </a:lnTo>
                <a:close/>
                <a:moveTo>
                  <a:pt x="5276" y="3182"/>
                </a:moveTo>
                <a:lnTo>
                  <a:pt x="5739" y="3450"/>
                </a:lnTo>
                <a:lnTo>
                  <a:pt x="5276" y="3717"/>
                </a:lnTo>
                <a:lnTo>
                  <a:pt x="5276" y="3182"/>
                </a:lnTo>
                <a:close/>
                <a:moveTo>
                  <a:pt x="5276" y="3869"/>
                </a:moveTo>
                <a:lnTo>
                  <a:pt x="5739" y="4136"/>
                </a:lnTo>
                <a:lnTo>
                  <a:pt x="5276" y="4404"/>
                </a:lnTo>
                <a:lnTo>
                  <a:pt x="5276" y="3869"/>
                </a:lnTo>
                <a:close/>
                <a:moveTo>
                  <a:pt x="5276" y="4555"/>
                </a:moveTo>
                <a:lnTo>
                  <a:pt x="5739" y="4823"/>
                </a:lnTo>
                <a:lnTo>
                  <a:pt x="5276" y="5090"/>
                </a:lnTo>
                <a:lnTo>
                  <a:pt x="5276" y="4555"/>
                </a:lnTo>
                <a:close/>
                <a:moveTo>
                  <a:pt x="5276" y="5242"/>
                </a:moveTo>
                <a:lnTo>
                  <a:pt x="5739" y="5509"/>
                </a:lnTo>
                <a:lnTo>
                  <a:pt x="5276" y="5777"/>
                </a:lnTo>
                <a:lnTo>
                  <a:pt x="5276" y="5242"/>
                </a:lnTo>
                <a:close/>
                <a:moveTo>
                  <a:pt x="5276" y="5927"/>
                </a:moveTo>
                <a:lnTo>
                  <a:pt x="5739" y="6195"/>
                </a:lnTo>
                <a:lnTo>
                  <a:pt x="5276" y="6462"/>
                </a:lnTo>
                <a:lnTo>
                  <a:pt x="5276" y="5927"/>
                </a:lnTo>
                <a:close/>
                <a:moveTo>
                  <a:pt x="5276" y="6614"/>
                </a:moveTo>
                <a:lnTo>
                  <a:pt x="5739" y="6881"/>
                </a:lnTo>
                <a:lnTo>
                  <a:pt x="5276" y="7149"/>
                </a:lnTo>
                <a:lnTo>
                  <a:pt x="5276" y="6614"/>
                </a:lnTo>
                <a:close/>
                <a:moveTo>
                  <a:pt x="5276" y="7299"/>
                </a:moveTo>
                <a:lnTo>
                  <a:pt x="5739" y="7567"/>
                </a:lnTo>
                <a:lnTo>
                  <a:pt x="5276" y="7834"/>
                </a:lnTo>
                <a:lnTo>
                  <a:pt x="5276" y="7299"/>
                </a:lnTo>
                <a:close/>
                <a:moveTo>
                  <a:pt x="5276" y="7986"/>
                </a:moveTo>
                <a:lnTo>
                  <a:pt x="5739" y="8253"/>
                </a:lnTo>
                <a:lnTo>
                  <a:pt x="5276" y="8521"/>
                </a:lnTo>
                <a:lnTo>
                  <a:pt x="5276" y="7986"/>
                </a:lnTo>
                <a:close/>
                <a:moveTo>
                  <a:pt x="5276" y="8672"/>
                </a:moveTo>
                <a:lnTo>
                  <a:pt x="5739" y="8940"/>
                </a:lnTo>
                <a:lnTo>
                  <a:pt x="5419" y="9125"/>
                </a:lnTo>
                <a:lnTo>
                  <a:pt x="5276" y="9125"/>
                </a:lnTo>
                <a:lnTo>
                  <a:pt x="5276" y="8672"/>
                </a:lnTo>
                <a:close/>
                <a:moveTo>
                  <a:pt x="4617" y="126"/>
                </a:moveTo>
                <a:lnTo>
                  <a:pt x="5027" y="363"/>
                </a:lnTo>
                <a:lnTo>
                  <a:pt x="4617" y="599"/>
                </a:lnTo>
                <a:lnTo>
                  <a:pt x="4617" y="126"/>
                </a:lnTo>
                <a:close/>
                <a:moveTo>
                  <a:pt x="4617" y="812"/>
                </a:moveTo>
                <a:lnTo>
                  <a:pt x="5027" y="1048"/>
                </a:lnTo>
                <a:lnTo>
                  <a:pt x="4617" y="1286"/>
                </a:lnTo>
                <a:lnTo>
                  <a:pt x="4617" y="812"/>
                </a:lnTo>
                <a:close/>
                <a:moveTo>
                  <a:pt x="4617" y="1499"/>
                </a:moveTo>
                <a:lnTo>
                  <a:pt x="5027" y="1736"/>
                </a:lnTo>
                <a:lnTo>
                  <a:pt x="4617" y="1972"/>
                </a:lnTo>
                <a:lnTo>
                  <a:pt x="4617" y="1499"/>
                </a:lnTo>
                <a:close/>
                <a:moveTo>
                  <a:pt x="4617" y="2184"/>
                </a:moveTo>
                <a:lnTo>
                  <a:pt x="5027" y="2420"/>
                </a:lnTo>
                <a:lnTo>
                  <a:pt x="4617" y="2658"/>
                </a:lnTo>
                <a:lnTo>
                  <a:pt x="4617" y="2184"/>
                </a:lnTo>
                <a:close/>
                <a:moveTo>
                  <a:pt x="4617" y="2871"/>
                </a:moveTo>
                <a:lnTo>
                  <a:pt x="5027" y="3108"/>
                </a:lnTo>
                <a:lnTo>
                  <a:pt x="4617" y="3344"/>
                </a:lnTo>
                <a:lnTo>
                  <a:pt x="4617" y="2871"/>
                </a:lnTo>
                <a:close/>
                <a:moveTo>
                  <a:pt x="4617" y="3556"/>
                </a:moveTo>
                <a:lnTo>
                  <a:pt x="5027" y="3792"/>
                </a:lnTo>
                <a:lnTo>
                  <a:pt x="4617" y="4030"/>
                </a:lnTo>
                <a:lnTo>
                  <a:pt x="4617" y="3556"/>
                </a:lnTo>
                <a:close/>
                <a:moveTo>
                  <a:pt x="4617" y="4243"/>
                </a:moveTo>
                <a:lnTo>
                  <a:pt x="5027" y="4480"/>
                </a:lnTo>
                <a:lnTo>
                  <a:pt x="4617" y="4716"/>
                </a:lnTo>
                <a:lnTo>
                  <a:pt x="4617" y="4243"/>
                </a:lnTo>
                <a:close/>
                <a:moveTo>
                  <a:pt x="4617" y="4929"/>
                </a:moveTo>
                <a:lnTo>
                  <a:pt x="5027" y="5165"/>
                </a:lnTo>
                <a:lnTo>
                  <a:pt x="4617" y="5403"/>
                </a:lnTo>
                <a:lnTo>
                  <a:pt x="4617" y="4929"/>
                </a:lnTo>
                <a:close/>
                <a:moveTo>
                  <a:pt x="4617" y="5616"/>
                </a:moveTo>
                <a:lnTo>
                  <a:pt x="5027" y="5853"/>
                </a:lnTo>
                <a:lnTo>
                  <a:pt x="4617" y="6089"/>
                </a:lnTo>
                <a:lnTo>
                  <a:pt x="4617" y="5616"/>
                </a:lnTo>
                <a:close/>
                <a:moveTo>
                  <a:pt x="4617" y="6301"/>
                </a:moveTo>
                <a:lnTo>
                  <a:pt x="5027" y="6539"/>
                </a:lnTo>
                <a:lnTo>
                  <a:pt x="4617" y="6775"/>
                </a:lnTo>
                <a:lnTo>
                  <a:pt x="4617" y="6301"/>
                </a:lnTo>
                <a:close/>
                <a:moveTo>
                  <a:pt x="4617" y="6988"/>
                </a:moveTo>
                <a:lnTo>
                  <a:pt x="5027" y="7225"/>
                </a:lnTo>
                <a:lnTo>
                  <a:pt x="4617" y="7461"/>
                </a:lnTo>
                <a:lnTo>
                  <a:pt x="4617" y="6988"/>
                </a:lnTo>
                <a:close/>
                <a:moveTo>
                  <a:pt x="4617" y="7673"/>
                </a:moveTo>
                <a:lnTo>
                  <a:pt x="5027" y="7911"/>
                </a:lnTo>
                <a:lnTo>
                  <a:pt x="4617" y="8147"/>
                </a:lnTo>
                <a:lnTo>
                  <a:pt x="4617" y="7673"/>
                </a:lnTo>
                <a:close/>
                <a:moveTo>
                  <a:pt x="4617" y="8360"/>
                </a:moveTo>
                <a:lnTo>
                  <a:pt x="5027" y="8597"/>
                </a:lnTo>
                <a:lnTo>
                  <a:pt x="4617" y="8833"/>
                </a:lnTo>
                <a:lnTo>
                  <a:pt x="4617" y="8360"/>
                </a:lnTo>
                <a:close/>
                <a:moveTo>
                  <a:pt x="3958" y="500"/>
                </a:moveTo>
                <a:lnTo>
                  <a:pt x="4313" y="706"/>
                </a:lnTo>
                <a:lnTo>
                  <a:pt x="3958" y="910"/>
                </a:lnTo>
                <a:lnTo>
                  <a:pt x="3958" y="500"/>
                </a:lnTo>
                <a:close/>
                <a:moveTo>
                  <a:pt x="3958" y="1187"/>
                </a:moveTo>
                <a:lnTo>
                  <a:pt x="4313" y="1392"/>
                </a:lnTo>
                <a:lnTo>
                  <a:pt x="3958" y="1596"/>
                </a:lnTo>
                <a:lnTo>
                  <a:pt x="3958" y="1187"/>
                </a:lnTo>
                <a:close/>
                <a:moveTo>
                  <a:pt x="3958" y="1874"/>
                </a:moveTo>
                <a:lnTo>
                  <a:pt x="4313" y="2079"/>
                </a:lnTo>
                <a:lnTo>
                  <a:pt x="3958" y="2283"/>
                </a:lnTo>
                <a:lnTo>
                  <a:pt x="3958" y="1874"/>
                </a:lnTo>
                <a:close/>
                <a:moveTo>
                  <a:pt x="3958" y="2560"/>
                </a:moveTo>
                <a:lnTo>
                  <a:pt x="4313" y="2765"/>
                </a:lnTo>
                <a:lnTo>
                  <a:pt x="3958" y="2969"/>
                </a:lnTo>
                <a:lnTo>
                  <a:pt x="3958" y="2560"/>
                </a:lnTo>
                <a:close/>
                <a:moveTo>
                  <a:pt x="3958" y="3246"/>
                </a:moveTo>
                <a:lnTo>
                  <a:pt x="4313" y="3451"/>
                </a:lnTo>
                <a:lnTo>
                  <a:pt x="3958" y="3655"/>
                </a:lnTo>
                <a:lnTo>
                  <a:pt x="3958" y="3246"/>
                </a:lnTo>
                <a:close/>
                <a:moveTo>
                  <a:pt x="3958" y="3932"/>
                </a:moveTo>
                <a:lnTo>
                  <a:pt x="4313" y="4137"/>
                </a:lnTo>
                <a:lnTo>
                  <a:pt x="3958" y="4341"/>
                </a:lnTo>
                <a:lnTo>
                  <a:pt x="3958" y="3932"/>
                </a:lnTo>
                <a:close/>
                <a:moveTo>
                  <a:pt x="3958" y="4619"/>
                </a:moveTo>
                <a:lnTo>
                  <a:pt x="4313" y="4824"/>
                </a:lnTo>
                <a:lnTo>
                  <a:pt x="3958" y="5028"/>
                </a:lnTo>
                <a:lnTo>
                  <a:pt x="3958" y="4619"/>
                </a:lnTo>
                <a:close/>
                <a:moveTo>
                  <a:pt x="3958" y="5304"/>
                </a:moveTo>
                <a:lnTo>
                  <a:pt x="4313" y="5509"/>
                </a:lnTo>
                <a:lnTo>
                  <a:pt x="3958" y="5713"/>
                </a:lnTo>
                <a:lnTo>
                  <a:pt x="3958" y="5304"/>
                </a:lnTo>
                <a:close/>
                <a:moveTo>
                  <a:pt x="3958" y="5991"/>
                </a:moveTo>
                <a:lnTo>
                  <a:pt x="4313" y="6196"/>
                </a:lnTo>
                <a:lnTo>
                  <a:pt x="3958" y="6400"/>
                </a:lnTo>
                <a:lnTo>
                  <a:pt x="3958" y="5991"/>
                </a:lnTo>
                <a:close/>
                <a:moveTo>
                  <a:pt x="3958" y="6676"/>
                </a:moveTo>
                <a:lnTo>
                  <a:pt x="4313" y="6881"/>
                </a:lnTo>
                <a:lnTo>
                  <a:pt x="3958" y="7085"/>
                </a:lnTo>
                <a:lnTo>
                  <a:pt x="3958" y="6676"/>
                </a:lnTo>
                <a:close/>
                <a:moveTo>
                  <a:pt x="3958" y="7363"/>
                </a:moveTo>
                <a:lnTo>
                  <a:pt x="4313" y="7568"/>
                </a:lnTo>
                <a:lnTo>
                  <a:pt x="3958" y="7772"/>
                </a:lnTo>
                <a:lnTo>
                  <a:pt x="3958" y="7363"/>
                </a:lnTo>
                <a:close/>
                <a:moveTo>
                  <a:pt x="3958" y="8049"/>
                </a:moveTo>
                <a:lnTo>
                  <a:pt x="4313" y="8254"/>
                </a:lnTo>
                <a:lnTo>
                  <a:pt x="3958" y="8458"/>
                </a:lnTo>
                <a:lnTo>
                  <a:pt x="3958" y="8049"/>
                </a:lnTo>
                <a:close/>
                <a:moveTo>
                  <a:pt x="3958" y="8736"/>
                </a:moveTo>
                <a:lnTo>
                  <a:pt x="4313" y="8940"/>
                </a:lnTo>
                <a:lnTo>
                  <a:pt x="3991" y="9125"/>
                </a:lnTo>
                <a:lnTo>
                  <a:pt x="3958" y="9125"/>
                </a:lnTo>
                <a:lnTo>
                  <a:pt x="3958" y="8736"/>
                </a:lnTo>
                <a:close/>
                <a:moveTo>
                  <a:pt x="3298" y="189"/>
                </a:moveTo>
                <a:lnTo>
                  <a:pt x="3598" y="363"/>
                </a:lnTo>
                <a:lnTo>
                  <a:pt x="3298" y="537"/>
                </a:lnTo>
                <a:lnTo>
                  <a:pt x="3298" y="189"/>
                </a:lnTo>
                <a:close/>
                <a:moveTo>
                  <a:pt x="3298" y="876"/>
                </a:moveTo>
                <a:lnTo>
                  <a:pt x="3598" y="1048"/>
                </a:lnTo>
                <a:lnTo>
                  <a:pt x="3298" y="1222"/>
                </a:lnTo>
                <a:lnTo>
                  <a:pt x="3298" y="876"/>
                </a:lnTo>
                <a:close/>
                <a:moveTo>
                  <a:pt x="3298" y="1561"/>
                </a:moveTo>
                <a:lnTo>
                  <a:pt x="3598" y="1735"/>
                </a:lnTo>
                <a:lnTo>
                  <a:pt x="3298" y="1909"/>
                </a:lnTo>
                <a:lnTo>
                  <a:pt x="3298" y="1561"/>
                </a:lnTo>
                <a:close/>
                <a:moveTo>
                  <a:pt x="3298" y="2248"/>
                </a:moveTo>
                <a:lnTo>
                  <a:pt x="3598" y="2420"/>
                </a:lnTo>
                <a:lnTo>
                  <a:pt x="3298" y="2594"/>
                </a:lnTo>
                <a:lnTo>
                  <a:pt x="3298" y="2248"/>
                </a:lnTo>
                <a:close/>
                <a:moveTo>
                  <a:pt x="3298" y="2934"/>
                </a:moveTo>
                <a:lnTo>
                  <a:pt x="3598" y="3108"/>
                </a:lnTo>
                <a:lnTo>
                  <a:pt x="3298" y="3282"/>
                </a:lnTo>
                <a:lnTo>
                  <a:pt x="3298" y="2934"/>
                </a:lnTo>
                <a:close/>
                <a:moveTo>
                  <a:pt x="3298" y="3620"/>
                </a:moveTo>
                <a:lnTo>
                  <a:pt x="3598" y="3792"/>
                </a:lnTo>
                <a:lnTo>
                  <a:pt x="3298" y="3966"/>
                </a:lnTo>
                <a:lnTo>
                  <a:pt x="3298" y="3620"/>
                </a:lnTo>
                <a:close/>
                <a:moveTo>
                  <a:pt x="3298" y="4306"/>
                </a:moveTo>
                <a:lnTo>
                  <a:pt x="3598" y="4480"/>
                </a:lnTo>
                <a:lnTo>
                  <a:pt x="3298" y="4654"/>
                </a:lnTo>
                <a:lnTo>
                  <a:pt x="3298" y="4306"/>
                </a:lnTo>
                <a:close/>
                <a:moveTo>
                  <a:pt x="3298" y="4993"/>
                </a:moveTo>
                <a:lnTo>
                  <a:pt x="3598" y="5165"/>
                </a:lnTo>
                <a:lnTo>
                  <a:pt x="3298" y="5339"/>
                </a:lnTo>
                <a:lnTo>
                  <a:pt x="3298" y="4993"/>
                </a:lnTo>
                <a:close/>
                <a:moveTo>
                  <a:pt x="3298" y="5678"/>
                </a:moveTo>
                <a:lnTo>
                  <a:pt x="3598" y="5852"/>
                </a:lnTo>
                <a:lnTo>
                  <a:pt x="3298" y="6026"/>
                </a:lnTo>
                <a:lnTo>
                  <a:pt x="3298" y="5678"/>
                </a:lnTo>
                <a:close/>
                <a:moveTo>
                  <a:pt x="3298" y="6365"/>
                </a:moveTo>
                <a:lnTo>
                  <a:pt x="3598" y="6539"/>
                </a:lnTo>
                <a:lnTo>
                  <a:pt x="3298" y="6711"/>
                </a:lnTo>
                <a:lnTo>
                  <a:pt x="3298" y="6365"/>
                </a:lnTo>
                <a:close/>
                <a:moveTo>
                  <a:pt x="3298" y="7050"/>
                </a:moveTo>
                <a:lnTo>
                  <a:pt x="3598" y="7224"/>
                </a:lnTo>
                <a:lnTo>
                  <a:pt x="3298" y="7398"/>
                </a:lnTo>
                <a:lnTo>
                  <a:pt x="3298" y="7050"/>
                </a:lnTo>
                <a:close/>
                <a:moveTo>
                  <a:pt x="3298" y="7737"/>
                </a:moveTo>
                <a:lnTo>
                  <a:pt x="3598" y="7911"/>
                </a:lnTo>
                <a:lnTo>
                  <a:pt x="3298" y="8085"/>
                </a:lnTo>
                <a:lnTo>
                  <a:pt x="3298" y="7737"/>
                </a:lnTo>
                <a:close/>
                <a:moveTo>
                  <a:pt x="3298" y="8423"/>
                </a:moveTo>
                <a:lnTo>
                  <a:pt x="3598" y="8597"/>
                </a:lnTo>
                <a:lnTo>
                  <a:pt x="3298" y="8771"/>
                </a:lnTo>
                <a:lnTo>
                  <a:pt x="3298" y="8423"/>
                </a:lnTo>
                <a:close/>
                <a:moveTo>
                  <a:pt x="2639" y="563"/>
                </a:moveTo>
                <a:lnTo>
                  <a:pt x="2885" y="706"/>
                </a:lnTo>
                <a:lnTo>
                  <a:pt x="2639" y="848"/>
                </a:lnTo>
                <a:lnTo>
                  <a:pt x="2639" y="563"/>
                </a:lnTo>
                <a:close/>
                <a:moveTo>
                  <a:pt x="2639" y="1250"/>
                </a:moveTo>
                <a:lnTo>
                  <a:pt x="2885" y="1392"/>
                </a:lnTo>
                <a:lnTo>
                  <a:pt x="2639" y="1535"/>
                </a:lnTo>
                <a:lnTo>
                  <a:pt x="2639" y="1250"/>
                </a:lnTo>
                <a:close/>
                <a:moveTo>
                  <a:pt x="2639" y="1935"/>
                </a:moveTo>
                <a:lnTo>
                  <a:pt x="2885" y="2078"/>
                </a:lnTo>
                <a:lnTo>
                  <a:pt x="2639" y="2220"/>
                </a:lnTo>
                <a:lnTo>
                  <a:pt x="2639" y="1935"/>
                </a:lnTo>
                <a:close/>
                <a:moveTo>
                  <a:pt x="2639" y="2622"/>
                </a:moveTo>
                <a:lnTo>
                  <a:pt x="2885" y="2764"/>
                </a:lnTo>
                <a:lnTo>
                  <a:pt x="2639" y="2907"/>
                </a:lnTo>
                <a:lnTo>
                  <a:pt x="2639" y="2622"/>
                </a:lnTo>
                <a:close/>
                <a:moveTo>
                  <a:pt x="2639" y="3308"/>
                </a:moveTo>
                <a:lnTo>
                  <a:pt x="2885" y="3451"/>
                </a:lnTo>
                <a:lnTo>
                  <a:pt x="2639" y="3593"/>
                </a:lnTo>
                <a:lnTo>
                  <a:pt x="2639" y="3308"/>
                </a:lnTo>
                <a:close/>
                <a:moveTo>
                  <a:pt x="2639" y="3994"/>
                </a:moveTo>
                <a:lnTo>
                  <a:pt x="2885" y="4136"/>
                </a:lnTo>
                <a:lnTo>
                  <a:pt x="2639" y="4279"/>
                </a:lnTo>
                <a:lnTo>
                  <a:pt x="2639" y="3994"/>
                </a:lnTo>
                <a:close/>
                <a:moveTo>
                  <a:pt x="2639" y="4680"/>
                </a:moveTo>
                <a:lnTo>
                  <a:pt x="2885" y="4823"/>
                </a:lnTo>
                <a:lnTo>
                  <a:pt x="2639" y="4965"/>
                </a:lnTo>
                <a:lnTo>
                  <a:pt x="2639" y="4680"/>
                </a:lnTo>
                <a:close/>
                <a:moveTo>
                  <a:pt x="2639" y="5367"/>
                </a:moveTo>
                <a:lnTo>
                  <a:pt x="2885" y="5509"/>
                </a:lnTo>
                <a:lnTo>
                  <a:pt x="2639" y="5652"/>
                </a:lnTo>
                <a:lnTo>
                  <a:pt x="2639" y="5367"/>
                </a:lnTo>
                <a:close/>
                <a:moveTo>
                  <a:pt x="2639" y="6052"/>
                </a:moveTo>
                <a:lnTo>
                  <a:pt x="2885" y="6195"/>
                </a:lnTo>
                <a:lnTo>
                  <a:pt x="2639" y="6337"/>
                </a:lnTo>
                <a:lnTo>
                  <a:pt x="2639" y="6052"/>
                </a:lnTo>
                <a:close/>
                <a:moveTo>
                  <a:pt x="2639" y="6739"/>
                </a:moveTo>
                <a:lnTo>
                  <a:pt x="2885" y="6881"/>
                </a:lnTo>
                <a:lnTo>
                  <a:pt x="2639" y="7024"/>
                </a:lnTo>
                <a:lnTo>
                  <a:pt x="2639" y="6739"/>
                </a:lnTo>
                <a:close/>
                <a:moveTo>
                  <a:pt x="2639" y="7424"/>
                </a:moveTo>
                <a:lnTo>
                  <a:pt x="2885" y="7567"/>
                </a:lnTo>
                <a:lnTo>
                  <a:pt x="2639" y="7709"/>
                </a:lnTo>
                <a:lnTo>
                  <a:pt x="2639" y="7424"/>
                </a:lnTo>
                <a:close/>
                <a:moveTo>
                  <a:pt x="2639" y="8111"/>
                </a:moveTo>
                <a:lnTo>
                  <a:pt x="2885" y="8253"/>
                </a:lnTo>
                <a:lnTo>
                  <a:pt x="2639" y="8396"/>
                </a:lnTo>
                <a:lnTo>
                  <a:pt x="2639" y="8111"/>
                </a:lnTo>
                <a:close/>
                <a:moveTo>
                  <a:pt x="2639" y="8797"/>
                </a:moveTo>
                <a:lnTo>
                  <a:pt x="2885" y="8940"/>
                </a:lnTo>
                <a:lnTo>
                  <a:pt x="2639" y="9082"/>
                </a:lnTo>
                <a:lnTo>
                  <a:pt x="2639" y="8797"/>
                </a:lnTo>
                <a:close/>
                <a:moveTo>
                  <a:pt x="1979" y="250"/>
                </a:moveTo>
                <a:lnTo>
                  <a:pt x="2174" y="363"/>
                </a:lnTo>
                <a:lnTo>
                  <a:pt x="1979" y="475"/>
                </a:lnTo>
                <a:lnTo>
                  <a:pt x="1979" y="250"/>
                </a:lnTo>
                <a:close/>
                <a:moveTo>
                  <a:pt x="1979" y="936"/>
                </a:moveTo>
                <a:lnTo>
                  <a:pt x="2174" y="1049"/>
                </a:lnTo>
                <a:lnTo>
                  <a:pt x="1979" y="1163"/>
                </a:lnTo>
                <a:lnTo>
                  <a:pt x="1979" y="936"/>
                </a:lnTo>
                <a:close/>
                <a:moveTo>
                  <a:pt x="1979" y="1622"/>
                </a:moveTo>
                <a:lnTo>
                  <a:pt x="2174" y="1735"/>
                </a:lnTo>
                <a:lnTo>
                  <a:pt x="1979" y="1847"/>
                </a:lnTo>
                <a:lnTo>
                  <a:pt x="1979" y="1622"/>
                </a:lnTo>
                <a:close/>
                <a:moveTo>
                  <a:pt x="1979" y="2308"/>
                </a:moveTo>
                <a:lnTo>
                  <a:pt x="2174" y="2421"/>
                </a:lnTo>
                <a:lnTo>
                  <a:pt x="1979" y="2535"/>
                </a:lnTo>
                <a:lnTo>
                  <a:pt x="1979" y="2308"/>
                </a:lnTo>
                <a:close/>
                <a:moveTo>
                  <a:pt x="1979" y="2995"/>
                </a:moveTo>
                <a:lnTo>
                  <a:pt x="2174" y="3108"/>
                </a:lnTo>
                <a:lnTo>
                  <a:pt x="1979" y="3220"/>
                </a:lnTo>
                <a:lnTo>
                  <a:pt x="1979" y="2995"/>
                </a:lnTo>
                <a:close/>
                <a:moveTo>
                  <a:pt x="1979" y="3680"/>
                </a:moveTo>
                <a:lnTo>
                  <a:pt x="2174" y="3793"/>
                </a:lnTo>
                <a:lnTo>
                  <a:pt x="1979" y="3907"/>
                </a:lnTo>
                <a:lnTo>
                  <a:pt x="1979" y="3680"/>
                </a:lnTo>
                <a:close/>
                <a:moveTo>
                  <a:pt x="1979" y="4367"/>
                </a:moveTo>
                <a:lnTo>
                  <a:pt x="2174" y="4480"/>
                </a:lnTo>
                <a:lnTo>
                  <a:pt x="1979" y="4592"/>
                </a:lnTo>
                <a:lnTo>
                  <a:pt x="1979" y="4367"/>
                </a:lnTo>
                <a:close/>
                <a:moveTo>
                  <a:pt x="1979" y="5052"/>
                </a:moveTo>
                <a:lnTo>
                  <a:pt x="2174" y="5165"/>
                </a:lnTo>
                <a:lnTo>
                  <a:pt x="1979" y="5279"/>
                </a:lnTo>
                <a:lnTo>
                  <a:pt x="1979" y="5052"/>
                </a:lnTo>
                <a:close/>
                <a:moveTo>
                  <a:pt x="1979" y="5739"/>
                </a:moveTo>
                <a:lnTo>
                  <a:pt x="2174" y="5852"/>
                </a:lnTo>
                <a:lnTo>
                  <a:pt x="1979" y="5964"/>
                </a:lnTo>
                <a:lnTo>
                  <a:pt x="1979" y="5739"/>
                </a:lnTo>
                <a:close/>
                <a:moveTo>
                  <a:pt x="1979" y="6425"/>
                </a:moveTo>
                <a:lnTo>
                  <a:pt x="2174" y="6539"/>
                </a:lnTo>
                <a:lnTo>
                  <a:pt x="1979" y="6652"/>
                </a:lnTo>
                <a:lnTo>
                  <a:pt x="1979" y="6425"/>
                </a:lnTo>
                <a:close/>
                <a:moveTo>
                  <a:pt x="1979" y="7112"/>
                </a:moveTo>
                <a:lnTo>
                  <a:pt x="2174" y="7225"/>
                </a:lnTo>
                <a:lnTo>
                  <a:pt x="1979" y="7337"/>
                </a:lnTo>
                <a:lnTo>
                  <a:pt x="1979" y="7112"/>
                </a:lnTo>
                <a:close/>
                <a:moveTo>
                  <a:pt x="1979" y="7797"/>
                </a:moveTo>
                <a:lnTo>
                  <a:pt x="2174" y="7911"/>
                </a:lnTo>
                <a:lnTo>
                  <a:pt x="1979" y="8024"/>
                </a:lnTo>
                <a:lnTo>
                  <a:pt x="1979" y="7797"/>
                </a:lnTo>
                <a:close/>
                <a:moveTo>
                  <a:pt x="1979" y="8484"/>
                </a:moveTo>
                <a:lnTo>
                  <a:pt x="2174" y="8597"/>
                </a:lnTo>
                <a:lnTo>
                  <a:pt x="1979" y="8709"/>
                </a:lnTo>
                <a:lnTo>
                  <a:pt x="1979" y="8484"/>
                </a:lnTo>
                <a:close/>
                <a:moveTo>
                  <a:pt x="1319" y="624"/>
                </a:moveTo>
                <a:lnTo>
                  <a:pt x="1462" y="706"/>
                </a:lnTo>
                <a:lnTo>
                  <a:pt x="1319" y="788"/>
                </a:lnTo>
                <a:lnTo>
                  <a:pt x="1319" y="624"/>
                </a:lnTo>
                <a:close/>
                <a:moveTo>
                  <a:pt x="1319" y="1310"/>
                </a:moveTo>
                <a:lnTo>
                  <a:pt x="1462" y="1392"/>
                </a:lnTo>
                <a:lnTo>
                  <a:pt x="1319" y="1474"/>
                </a:lnTo>
                <a:lnTo>
                  <a:pt x="1319" y="1310"/>
                </a:lnTo>
                <a:close/>
                <a:moveTo>
                  <a:pt x="1319" y="1996"/>
                </a:moveTo>
                <a:lnTo>
                  <a:pt x="1462" y="2078"/>
                </a:lnTo>
                <a:lnTo>
                  <a:pt x="1319" y="2160"/>
                </a:lnTo>
                <a:lnTo>
                  <a:pt x="1319" y="1996"/>
                </a:lnTo>
                <a:close/>
                <a:moveTo>
                  <a:pt x="1319" y="2682"/>
                </a:moveTo>
                <a:lnTo>
                  <a:pt x="1462" y="2764"/>
                </a:lnTo>
                <a:lnTo>
                  <a:pt x="1319" y="2846"/>
                </a:lnTo>
                <a:lnTo>
                  <a:pt x="1319" y="2682"/>
                </a:lnTo>
                <a:close/>
                <a:moveTo>
                  <a:pt x="1319" y="3369"/>
                </a:moveTo>
                <a:lnTo>
                  <a:pt x="1462" y="3451"/>
                </a:lnTo>
                <a:lnTo>
                  <a:pt x="1319" y="3533"/>
                </a:lnTo>
                <a:lnTo>
                  <a:pt x="1319" y="3369"/>
                </a:lnTo>
                <a:close/>
                <a:moveTo>
                  <a:pt x="1319" y="4054"/>
                </a:moveTo>
                <a:lnTo>
                  <a:pt x="1462" y="4136"/>
                </a:lnTo>
                <a:lnTo>
                  <a:pt x="1319" y="4218"/>
                </a:lnTo>
                <a:lnTo>
                  <a:pt x="1319" y="4054"/>
                </a:lnTo>
                <a:close/>
                <a:moveTo>
                  <a:pt x="1319" y="4741"/>
                </a:moveTo>
                <a:lnTo>
                  <a:pt x="1462" y="4823"/>
                </a:lnTo>
                <a:lnTo>
                  <a:pt x="1319" y="4905"/>
                </a:lnTo>
                <a:lnTo>
                  <a:pt x="1319" y="4741"/>
                </a:lnTo>
                <a:close/>
                <a:moveTo>
                  <a:pt x="1319" y="5427"/>
                </a:moveTo>
                <a:lnTo>
                  <a:pt x="1462" y="5509"/>
                </a:lnTo>
                <a:lnTo>
                  <a:pt x="1319" y="5591"/>
                </a:lnTo>
                <a:lnTo>
                  <a:pt x="1319" y="5427"/>
                </a:lnTo>
                <a:close/>
                <a:moveTo>
                  <a:pt x="1319" y="6113"/>
                </a:moveTo>
                <a:lnTo>
                  <a:pt x="1462" y="6195"/>
                </a:lnTo>
                <a:lnTo>
                  <a:pt x="1319" y="6277"/>
                </a:lnTo>
                <a:lnTo>
                  <a:pt x="1319" y="6113"/>
                </a:lnTo>
                <a:close/>
                <a:moveTo>
                  <a:pt x="1319" y="6799"/>
                </a:moveTo>
                <a:lnTo>
                  <a:pt x="1462" y="6881"/>
                </a:lnTo>
                <a:lnTo>
                  <a:pt x="1319" y="6963"/>
                </a:lnTo>
                <a:lnTo>
                  <a:pt x="1319" y="6799"/>
                </a:lnTo>
                <a:close/>
                <a:moveTo>
                  <a:pt x="1319" y="7486"/>
                </a:moveTo>
                <a:lnTo>
                  <a:pt x="1462" y="7568"/>
                </a:lnTo>
                <a:lnTo>
                  <a:pt x="1319" y="7650"/>
                </a:lnTo>
                <a:lnTo>
                  <a:pt x="1319" y="7486"/>
                </a:lnTo>
                <a:close/>
                <a:moveTo>
                  <a:pt x="1319" y="8171"/>
                </a:moveTo>
                <a:lnTo>
                  <a:pt x="1462" y="8253"/>
                </a:lnTo>
                <a:lnTo>
                  <a:pt x="1319" y="8335"/>
                </a:lnTo>
                <a:lnTo>
                  <a:pt x="1319" y="8171"/>
                </a:lnTo>
                <a:close/>
                <a:moveTo>
                  <a:pt x="1319" y="8858"/>
                </a:moveTo>
                <a:lnTo>
                  <a:pt x="1462" y="8940"/>
                </a:lnTo>
                <a:lnTo>
                  <a:pt x="1319" y="9022"/>
                </a:lnTo>
                <a:lnTo>
                  <a:pt x="1319" y="8858"/>
                </a:lnTo>
                <a:close/>
                <a:moveTo>
                  <a:pt x="660" y="311"/>
                </a:moveTo>
                <a:lnTo>
                  <a:pt x="749" y="363"/>
                </a:lnTo>
                <a:lnTo>
                  <a:pt x="660" y="414"/>
                </a:lnTo>
                <a:lnTo>
                  <a:pt x="660" y="311"/>
                </a:lnTo>
                <a:close/>
                <a:moveTo>
                  <a:pt x="660" y="998"/>
                </a:moveTo>
                <a:lnTo>
                  <a:pt x="749" y="1048"/>
                </a:lnTo>
                <a:lnTo>
                  <a:pt x="660" y="1099"/>
                </a:lnTo>
                <a:lnTo>
                  <a:pt x="660" y="998"/>
                </a:lnTo>
                <a:close/>
                <a:moveTo>
                  <a:pt x="660" y="1684"/>
                </a:moveTo>
                <a:lnTo>
                  <a:pt x="749" y="1736"/>
                </a:lnTo>
                <a:lnTo>
                  <a:pt x="660" y="1787"/>
                </a:lnTo>
                <a:lnTo>
                  <a:pt x="660" y="1684"/>
                </a:lnTo>
                <a:close/>
                <a:moveTo>
                  <a:pt x="660" y="2370"/>
                </a:moveTo>
                <a:lnTo>
                  <a:pt x="749" y="2420"/>
                </a:lnTo>
                <a:lnTo>
                  <a:pt x="660" y="2471"/>
                </a:lnTo>
                <a:lnTo>
                  <a:pt x="660" y="2370"/>
                </a:lnTo>
                <a:close/>
                <a:moveTo>
                  <a:pt x="660" y="3056"/>
                </a:moveTo>
                <a:lnTo>
                  <a:pt x="749" y="3108"/>
                </a:lnTo>
                <a:lnTo>
                  <a:pt x="660" y="3159"/>
                </a:lnTo>
                <a:lnTo>
                  <a:pt x="660" y="3056"/>
                </a:lnTo>
                <a:close/>
                <a:moveTo>
                  <a:pt x="660" y="3743"/>
                </a:moveTo>
                <a:lnTo>
                  <a:pt x="749" y="3793"/>
                </a:lnTo>
                <a:lnTo>
                  <a:pt x="660" y="3844"/>
                </a:lnTo>
                <a:lnTo>
                  <a:pt x="660" y="3743"/>
                </a:lnTo>
                <a:close/>
                <a:moveTo>
                  <a:pt x="660" y="4428"/>
                </a:moveTo>
                <a:lnTo>
                  <a:pt x="749" y="4480"/>
                </a:lnTo>
                <a:lnTo>
                  <a:pt x="660" y="4531"/>
                </a:lnTo>
                <a:lnTo>
                  <a:pt x="660" y="4428"/>
                </a:lnTo>
                <a:close/>
                <a:moveTo>
                  <a:pt x="660" y="5115"/>
                </a:moveTo>
                <a:lnTo>
                  <a:pt x="749" y="5165"/>
                </a:lnTo>
                <a:lnTo>
                  <a:pt x="660" y="5216"/>
                </a:lnTo>
                <a:lnTo>
                  <a:pt x="660" y="5115"/>
                </a:lnTo>
                <a:close/>
                <a:moveTo>
                  <a:pt x="660" y="5801"/>
                </a:moveTo>
                <a:lnTo>
                  <a:pt x="749" y="5853"/>
                </a:lnTo>
                <a:lnTo>
                  <a:pt x="660" y="5904"/>
                </a:lnTo>
                <a:lnTo>
                  <a:pt x="660" y="5801"/>
                </a:lnTo>
                <a:close/>
                <a:moveTo>
                  <a:pt x="660" y="6487"/>
                </a:moveTo>
                <a:lnTo>
                  <a:pt x="749" y="6538"/>
                </a:lnTo>
                <a:lnTo>
                  <a:pt x="660" y="6588"/>
                </a:lnTo>
                <a:lnTo>
                  <a:pt x="660" y="6487"/>
                </a:lnTo>
                <a:close/>
                <a:moveTo>
                  <a:pt x="660" y="7173"/>
                </a:moveTo>
                <a:lnTo>
                  <a:pt x="749" y="7225"/>
                </a:lnTo>
                <a:lnTo>
                  <a:pt x="660" y="7276"/>
                </a:lnTo>
                <a:lnTo>
                  <a:pt x="660" y="7173"/>
                </a:lnTo>
                <a:close/>
                <a:moveTo>
                  <a:pt x="660" y="7860"/>
                </a:moveTo>
                <a:lnTo>
                  <a:pt x="749" y="7911"/>
                </a:lnTo>
                <a:lnTo>
                  <a:pt x="660" y="7961"/>
                </a:lnTo>
                <a:lnTo>
                  <a:pt x="660" y="7860"/>
                </a:lnTo>
                <a:close/>
                <a:moveTo>
                  <a:pt x="660" y="8545"/>
                </a:moveTo>
                <a:lnTo>
                  <a:pt x="749" y="8597"/>
                </a:lnTo>
                <a:lnTo>
                  <a:pt x="660" y="8648"/>
                </a:lnTo>
                <a:lnTo>
                  <a:pt x="660" y="8545"/>
                </a:lnTo>
                <a:close/>
                <a:moveTo>
                  <a:pt x="0" y="0"/>
                </a:moveTo>
                <a:lnTo>
                  <a:pt x="35" y="19"/>
                </a:lnTo>
                <a:lnTo>
                  <a:pt x="0" y="40"/>
                </a:lnTo>
                <a:lnTo>
                  <a:pt x="0" y="0"/>
                </a:lnTo>
                <a:close/>
                <a:moveTo>
                  <a:pt x="0" y="685"/>
                </a:moveTo>
                <a:lnTo>
                  <a:pt x="35" y="706"/>
                </a:lnTo>
                <a:lnTo>
                  <a:pt x="0" y="725"/>
                </a:lnTo>
                <a:lnTo>
                  <a:pt x="0" y="685"/>
                </a:lnTo>
                <a:close/>
                <a:moveTo>
                  <a:pt x="0" y="1372"/>
                </a:moveTo>
                <a:lnTo>
                  <a:pt x="35" y="1391"/>
                </a:lnTo>
                <a:lnTo>
                  <a:pt x="0" y="1412"/>
                </a:lnTo>
                <a:lnTo>
                  <a:pt x="0" y="1372"/>
                </a:lnTo>
                <a:close/>
                <a:moveTo>
                  <a:pt x="0" y="2058"/>
                </a:moveTo>
                <a:lnTo>
                  <a:pt x="35" y="2079"/>
                </a:lnTo>
                <a:lnTo>
                  <a:pt x="0" y="2098"/>
                </a:lnTo>
                <a:lnTo>
                  <a:pt x="0" y="2058"/>
                </a:lnTo>
                <a:close/>
                <a:moveTo>
                  <a:pt x="0" y="2744"/>
                </a:moveTo>
                <a:lnTo>
                  <a:pt x="35" y="2763"/>
                </a:lnTo>
                <a:lnTo>
                  <a:pt x="0" y="2784"/>
                </a:lnTo>
                <a:lnTo>
                  <a:pt x="0" y="2744"/>
                </a:lnTo>
                <a:close/>
                <a:moveTo>
                  <a:pt x="0" y="3430"/>
                </a:moveTo>
                <a:lnTo>
                  <a:pt x="35" y="3451"/>
                </a:lnTo>
                <a:lnTo>
                  <a:pt x="0" y="3470"/>
                </a:lnTo>
                <a:lnTo>
                  <a:pt x="0" y="3430"/>
                </a:lnTo>
                <a:close/>
                <a:moveTo>
                  <a:pt x="0" y="4117"/>
                </a:moveTo>
                <a:lnTo>
                  <a:pt x="35" y="4136"/>
                </a:lnTo>
                <a:lnTo>
                  <a:pt x="0" y="4157"/>
                </a:lnTo>
                <a:lnTo>
                  <a:pt x="0" y="4117"/>
                </a:lnTo>
                <a:close/>
                <a:moveTo>
                  <a:pt x="0" y="4802"/>
                </a:moveTo>
                <a:lnTo>
                  <a:pt x="35" y="4823"/>
                </a:lnTo>
                <a:lnTo>
                  <a:pt x="0" y="4842"/>
                </a:lnTo>
                <a:lnTo>
                  <a:pt x="0" y="4802"/>
                </a:lnTo>
                <a:close/>
                <a:moveTo>
                  <a:pt x="0" y="5489"/>
                </a:moveTo>
                <a:lnTo>
                  <a:pt x="35" y="5508"/>
                </a:lnTo>
                <a:lnTo>
                  <a:pt x="0" y="5529"/>
                </a:lnTo>
                <a:lnTo>
                  <a:pt x="0" y="5489"/>
                </a:lnTo>
                <a:close/>
                <a:moveTo>
                  <a:pt x="0" y="6175"/>
                </a:moveTo>
                <a:lnTo>
                  <a:pt x="35" y="6196"/>
                </a:lnTo>
                <a:lnTo>
                  <a:pt x="0" y="6215"/>
                </a:lnTo>
                <a:lnTo>
                  <a:pt x="0" y="6175"/>
                </a:lnTo>
                <a:close/>
                <a:moveTo>
                  <a:pt x="0" y="6861"/>
                </a:moveTo>
                <a:lnTo>
                  <a:pt x="35" y="6880"/>
                </a:lnTo>
                <a:lnTo>
                  <a:pt x="0" y="6901"/>
                </a:lnTo>
                <a:lnTo>
                  <a:pt x="0" y="6861"/>
                </a:lnTo>
                <a:close/>
                <a:moveTo>
                  <a:pt x="0" y="7547"/>
                </a:moveTo>
                <a:lnTo>
                  <a:pt x="35" y="7568"/>
                </a:lnTo>
                <a:lnTo>
                  <a:pt x="0" y="7587"/>
                </a:lnTo>
                <a:lnTo>
                  <a:pt x="0" y="7547"/>
                </a:lnTo>
                <a:close/>
                <a:moveTo>
                  <a:pt x="0" y="8234"/>
                </a:moveTo>
                <a:lnTo>
                  <a:pt x="35" y="8253"/>
                </a:lnTo>
                <a:lnTo>
                  <a:pt x="0" y="8274"/>
                </a:lnTo>
                <a:lnTo>
                  <a:pt x="0" y="8234"/>
                </a:lnTo>
                <a:close/>
                <a:moveTo>
                  <a:pt x="0" y="8919"/>
                </a:moveTo>
                <a:lnTo>
                  <a:pt x="35" y="8940"/>
                </a:lnTo>
                <a:lnTo>
                  <a:pt x="0" y="8959"/>
                </a:lnTo>
                <a:lnTo>
                  <a:pt x="0" y="8919"/>
                </a:lnTo>
                <a:close/>
              </a:path>
            </a:pathLst>
          </a:custGeom>
          <a:gradFill>
            <a:gsLst>
              <a:gs pos="0">
                <a:srgbClr val="FFFFFF">
                  <a:alpha val="0"/>
                </a:srgbClr>
              </a:gs>
              <a:gs pos="51000">
                <a:srgbClr val="5B9362">
                  <a:alpha val="20000"/>
                </a:srgbClr>
              </a:gs>
              <a:gs pos="100000">
                <a:srgbClr val="FFFFFF">
                  <a:alpha val="0"/>
                </a:srgbClr>
              </a:gs>
            </a:gsLst>
            <a:lin ang="5400000" scaled="0"/>
          </a:gradFill>
          <a:ln w="8829" cap="flat">
            <a:noFill/>
            <a:prstDash val="solid"/>
            <a:miter/>
          </a:ln>
        </p:spPr>
        <p:txBody>
          <a:bodyPr wrap="square" rtlCol="0" anchor="ctr">
            <a:noAutofit/>
          </a:bodyPr>
          <a:lstStyle/>
          <a:p>
            <a:endParaRPr lang="zh-CN" altLang="en-US">
              <a:solidFill>
                <a:schemeClr val="dk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10"/>
          <a:stretch>
            <a:fillRect/>
          </a:stretch>
        </p:blipFill>
        <p:spPr>
          <a:xfrm>
            <a:off x="1593850" y="913765"/>
            <a:ext cx="3136900" cy="5873750"/>
          </a:xfrm>
          <a:prstGeom prst="rect">
            <a:avLst/>
          </a:prstGeom>
        </p:spPr>
      </p:pic>
      <p:pic>
        <p:nvPicPr>
          <p:cNvPr id="4" name="图片 3"/>
          <p:cNvPicPr>
            <a:picLocks noChangeAspect="1"/>
          </p:cNvPicPr>
          <p:nvPr/>
        </p:nvPicPr>
        <p:blipFill>
          <a:blip r:embed="rId11"/>
          <a:stretch>
            <a:fillRect/>
          </a:stretch>
        </p:blipFill>
        <p:spPr>
          <a:xfrm>
            <a:off x="6384925" y="1016000"/>
            <a:ext cx="4034790" cy="5669915"/>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阅读后的交流与展示</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7" name="图片 6" descr="placingpictureplaceholder"/>
          <p:cNvPicPr>
            <a:picLocks noChangeAspect="1"/>
          </p:cNvPicPr>
          <p:nvPr>
            <p:custDataLst>
              <p:tags r:id="rId6"/>
            </p:custDataLst>
          </p:nvPr>
        </p:nvPicPr>
        <p:blipFill>
          <a:blip r:embed="rId10"/>
          <a:srcRect l="3728" r="3728"/>
          <a:stretch>
            <a:fillRect/>
          </a:stretch>
        </p:blipFill>
        <p:spPr>
          <a:xfrm>
            <a:off x="1066522" y="1050157"/>
            <a:ext cx="3324864" cy="5176674"/>
          </a:xfrm>
          <a:prstGeom prst="rect">
            <a:avLst/>
          </a:prstGeom>
        </p:spPr>
      </p:pic>
      <p:pic>
        <p:nvPicPr>
          <p:cNvPr id="2" name="图片 1" descr="lADPDgtY078TyK7NBQDNA8A_960_1280"/>
          <p:cNvPicPr>
            <a:picLocks noChangeAspect="1"/>
          </p:cNvPicPr>
          <p:nvPr/>
        </p:nvPicPr>
        <p:blipFill>
          <a:blip r:embed="rId11"/>
          <a:stretch>
            <a:fillRect/>
          </a:stretch>
        </p:blipFill>
        <p:spPr>
          <a:xfrm rot="16200000">
            <a:off x="6660515" y="1012190"/>
            <a:ext cx="4496435" cy="5996305"/>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2"/>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（小学、）初中、高中教材衔接</a:t>
            </a:r>
          </a:p>
        </p:txBody>
      </p:sp>
      <p:sp>
        <p:nvSpPr>
          <p:cNvPr id="21"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2" name="矩形 21"/>
          <p:cNvSpPr/>
          <p:nvPr>
            <p:custDataLst>
              <p:tags r:id="rId6"/>
            </p:custDataLst>
          </p:nvPr>
        </p:nvSpPr>
        <p:spPr>
          <a:xfrm>
            <a:off x="1143055" y="1219230"/>
            <a:ext cx="9905889" cy="533394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3" name="Title 6"/>
          <p:cNvSpPr txBox="1"/>
          <p:nvPr>
            <p:custDataLst>
              <p:tags r:id="rId7"/>
            </p:custDataLst>
          </p:nvPr>
        </p:nvSpPr>
        <p:spPr>
          <a:xfrm>
            <a:off x="466725" y="1479550"/>
            <a:ext cx="3905250" cy="4812665"/>
          </a:xfrm>
          <a:prstGeom prst="rect">
            <a:avLst/>
          </a:prstGeom>
          <a:noFill/>
          <a:ln w="3175">
            <a:noFill/>
            <a:prstDash val="dash"/>
          </a:ln>
        </p:spPr>
        <p:txBody>
          <a:bodyPr wrap="square" lIns="63500" tIns="25400" rIns="63500" bIns="25400"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《登飞来峰》</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不畏浮云遮望眼，自缘身在最高层。</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《元日》</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千门万户曈曈日，总把新桃换旧符。</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《商鞅》</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今人未可非商鞅，商鞅能令政必行。</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《泊船瓜洲》</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春风又绿江南岸，明月何时照我还？</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《梅花》</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墙角数枝梅，凌寒独自开。</a:t>
            </a:r>
          </a:p>
        </p:txBody>
      </p:sp>
      <p:pic>
        <p:nvPicPr>
          <p:cNvPr id="24" name="图片 23" descr="placingpictureplaceholder"/>
          <p:cNvPicPr>
            <a:picLocks noChangeAspect="1"/>
          </p:cNvPicPr>
          <p:nvPr>
            <p:custDataLst>
              <p:tags r:id="rId8"/>
            </p:custDataLst>
          </p:nvPr>
        </p:nvPicPr>
        <p:blipFill>
          <a:blip r:embed="rId13" cstate="print"/>
          <a:srcRect/>
          <a:stretch>
            <a:fillRect/>
          </a:stretch>
        </p:blipFill>
        <p:spPr>
          <a:xfrm>
            <a:off x="8368665" y="1026160"/>
            <a:ext cx="3808095" cy="5198110"/>
          </a:xfrm>
          <a:prstGeom prst="rect">
            <a:avLst/>
          </a:prstGeom>
        </p:spPr>
      </p:pic>
      <p:pic>
        <p:nvPicPr>
          <p:cNvPr id="25" name="图片 24" descr="placingpictureplaceholder"/>
          <p:cNvPicPr>
            <a:picLocks noChangeAspect="1"/>
          </p:cNvPicPr>
          <p:nvPr>
            <p:custDataLst>
              <p:tags r:id="rId9"/>
            </p:custDataLst>
          </p:nvPr>
        </p:nvPicPr>
        <p:blipFill>
          <a:blip r:embed="rId14"/>
          <a:srcRect/>
          <a:stretch>
            <a:fillRect/>
          </a:stretch>
        </p:blipFill>
        <p:spPr>
          <a:xfrm>
            <a:off x="4371975" y="1026160"/>
            <a:ext cx="4006215" cy="5198110"/>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4"/>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17"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8" name="图文框 17"/>
          <p:cNvSpPr/>
          <p:nvPr>
            <p:custDataLst>
              <p:tags r:id="rId6"/>
            </p:custDataLst>
          </p:nvPr>
        </p:nvSpPr>
        <p:spPr>
          <a:xfrm>
            <a:off x="1163595" y="1354178"/>
            <a:ext cx="9864896" cy="5199067"/>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隶书" charset="0"/>
            </a:endParaRPr>
          </a:p>
        </p:txBody>
      </p:sp>
      <p:sp>
        <p:nvSpPr>
          <p:cNvPr id="19" name="任意多边形: 形状 20"/>
          <p:cNvSpPr>
            <a:spLocks noChangeAspect="1"/>
          </p:cNvSpPr>
          <p:nvPr>
            <p:custDataLst>
              <p:tags r:id="rId7"/>
            </p:custDataLst>
          </p:nvPr>
        </p:nvSpPr>
        <p:spPr>
          <a:xfrm rot="10800000" flipH="1" flipV="1">
            <a:off x="1638502"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0" name="任意多边形: 形状 19"/>
          <p:cNvSpPr>
            <a:spLocks noChangeAspect="1"/>
          </p:cNvSpPr>
          <p:nvPr>
            <p:custDataLst>
              <p:tags r:id="rId8"/>
            </p:custDataLst>
          </p:nvPr>
        </p:nvSpPr>
        <p:spPr>
          <a:xfrm rot="10800000" flipH="1" flipV="1">
            <a:off x="1480754"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1" name="Title 6"/>
          <p:cNvSpPr txBox="1"/>
          <p:nvPr>
            <p:custDataLst>
              <p:tags r:id="rId9"/>
            </p:custDataLst>
          </p:nvPr>
        </p:nvSpPr>
        <p:spPr>
          <a:xfrm>
            <a:off x="1963451" y="2778352"/>
            <a:ext cx="3849300" cy="23506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角度：近代农业、商业、贸易、社会生活的变化</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教材出处：选择性必修43页 </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第8课世界市场与商业贸易</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文章出处：</a:t>
            </a:r>
          </a:p>
        </p:txBody>
      </p:sp>
      <p:pic>
        <p:nvPicPr>
          <p:cNvPr id="22" name="图片 21" descr="placingpictureplaceholder"/>
          <p:cNvPicPr>
            <a:picLocks noChangeAspect="1"/>
          </p:cNvPicPr>
          <p:nvPr>
            <p:custDataLst>
              <p:tags r:id="rId10"/>
            </p:custDataLst>
          </p:nvPr>
        </p:nvPicPr>
        <p:blipFill>
          <a:blip r:embed="rId15"/>
          <a:srcRect l="59659"/>
          <a:stretch>
            <a:fillRect/>
          </a:stretch>
        </p:blipFill>
        <p:spPr>
          <a:xfrm rot="5400000">
            <a:off x="7553325" y="459105"/>
            <a:ext cx="2073275" cy="4105275"/>
          </a:xfrm>
          <a:prstGeom prst="rect">
            <a:avLst/>
          </a:prstGeom>
        </p:spPr>
      </p:pic>
      <p:pic>
        <p:nvPicPr>
          <p:cNvPr id="23" name="图片 22" descr="placingpictureplaceholder"/>
          <p:cNvPicPr>
            <a:picLocks noChangeAspect="1"/>
          </p:cNvPicPr>
          <p:nvPr>
            <p:custDataLst>
              <p:tags r:id="rId11"/>
            </p:custDataLst>
          </p:nvPr>
        </p:nvPicPr>
        <p:blipFill>
          <a:blip r:embed="rId16"/>
          <a:srcRect/>
          <a:stretch>
            <a:fillRect/>
          </a:stretch>
        </p:blipFill>
        <p:spPr>
          <a:xfrm>
            <a:off x="6676237" y="3548262"/>
            <a:ext cx="3267611" cy="2593987"/>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4"/>
          <a:stretch>
            <a:fillRect/>
          </a:stretch>
        </p:blipFill>
        <p:spPr>
          <a:xfrm>
            <a:off x="2343150" y="42545"/>
            <a:ext cx="7505700" cy="6772275"/>
          </a:xfrm>
          <a:prstGeom prst="rect">
            <a:avLst/>
          </a:prstGeom>
        </p:spPr>
      </p:pic>
      <p:cxnSp>
        <p:nvCxnSpPr>
          <p:cNvPr id="3" name="直接连接符 2"/>
          <p:cNvCxnSpPr/>
          <p:nvPr/>
        </p:nvCxnSpPr>
        <p:spPr>
          <a:xfrm flipH="1">
            <a:off x="6296660" y="2306955"/>
            <a:ext cx="220345" cy="48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6344285" y="2335530"/>
            <a:ext cx="239395" cy="48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7542530" y="3294380"/>
            <a:ext cx="114935" cy="248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382385" y="3955415"/>
            <a:ext cx="144145" cy="27813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10"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1" name="Title 6"/>
          <p:cNvSpPr txBox="1"/>
          <p:nvPr>
            <p:custDataLst>
              <p:tags r:id="rId6"/>
            </p:custDataLst>
          </p:nvPr>
        </p:nvSpPr>
        <p:spPr>
          <a:xfrm>
            <a:off x="457155" y="1771634"/>
            <a:ext cx="11277678" cy="4229126"/>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由于轮船招商局在初创期间取得了一定的成功，以及早期的股票购买者大都得到了丰厚的股息回报，因而在19世纪80年代初，人们开始把购买股票作为一种理想的投资方式。在这种情况下，大量的货币资金纷纷投向上海股票市场。上海迅速出现了一个股票交易的狂潮，各种中外股票大量发行，价格暴涨，供不应求。这个狂潮开始于1881年，1882年达到顶点。但由于人们盲目购买股票，对股票的发行和上市缺乏管理，以及投机过度，上海股票市场在1883年出现暴跌。这一现象</a:t>
            </a:r>
          </a:p>
          <a:p>
            <a:pPr marL="285750" lvl="0" indent="-285750" algn="l" fontAlgn="ctr">
              <a:lnSpc>
                <a:spcPct val="130000"/>
              </a:lnSpc>
              <a:spcBef>
                <a:spcPts val="1000"/>
              </a:spcBef>
              <a:spcAft>
                <a:spcPts val="0"/>
              </a:spcAft>
              <a:buSzPct val="100000"/>
              <a:buFont typeface="Wingdings" panose="05000000000000000000" charset="0"/>
              <a:buChar char="l"/>
            </a:pPr>
            <a:r>
              <a:rPr altLang="zh-CN"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A</a:t>
            </a: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 是资本市场发展的必经阶段             B.表明中国近代不适宜发行股票</a:t>
            </a:r>
          </a:p>
          <a:p>
            <a:pPr marL="285750" lvl="0" indent="-285750" algn="l" fontAlgn="ctr">
              <a:lnSpc>
                <a:spcPct val="130000"/>
              </a:lnSpc>
              <a:spcBef>
                <a:spcPts val="1000"/>
              </a:spcBef>
              <a:spcAft>
                <a:spcPts val="0"/>
              </a:spcAft>
              <a:buSzPct val="100000"/>
              <a:buFont typeface="Wingdings" panose="05000000000000000000" charset="0"/>
              <a:buChar char="l"/>
            </a:pPr>
            <a:r>
              <a:rPr altLang="zh-CN"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C</a:t>
            </a: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 源于列强操纵近代中国经济             D.影响中国早期资本主义的发展</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答案：D</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解析：近代中国股市的暴涨暴跌，加剧了金融风险，影响了中国早期资本主义的发展，故选D。从材料中无法看出股票市场的不健康发展是必经阶段，A项排除；19世界八十年代中国股市的暴涨暴跌主要源于投机的盲目性和对股市缺乏监管，排除B、C两项。</a:t>
            </a:r>
          </a:p>
        </p:txBody>
      </p:sp>
      <p:sp>
        <p:nvSpPr>
          <p:cNvPr id="2" name="文本框 1"/>
          <p:cNvSpPr txBox="1"/>
          <p:nvPr/>
        </p:nvSpPr>
        <p:spPr>
          <a:xfrm>
            <a:off x="711200" y="1280160"/>
            <a:ext cx="3506470" cy="368300"/>
          </a:xfrm>
          <a:prstGeom prst="rect">
            <a:avLst/>
          </a:prstGeom>
          <a:noFill/>
        </p:spPr>
        <p:txBody>
          <a:bodyPr wrap="square" rtlCol="0">
            <a:spAutoFit/>
          </a:bodyPr>
          <a:lstStyle/>
          <a:p>
            <a:r>
              <a:rPr lang="zh-CN" altLang="en-US"/>
              <a:t>初稿：</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5" name="矩形 4"/>
          <p:cNvSpPr/>
          <p:nvPr>
            <p:custDataLst>
              <p:tags r:id="rId6"/>
            </p:custDataLst>
          </p:nvPr>
        </p:nvSpPr>
        <p:spPr>
          <a:xfrm>
            <a:off x="1143055" y="1210975"/>
            <a:ext cx="9905889" cy="533394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10"/>
          <a:stretch>
            <a:fillRect/>
          </a:stretch>
        </p:blipFill>
        <p:spPr>
          <a:xfrm>
            <a:off x="1196975" y="3462655"/>
            <a:ext cx="8929370" cy="2957830"/>
          </a:xfrm>
          <a:prstGeom prst="rect">
            <a:avLst/>
          </a:prstGeom>
        </p:spPr>
      </p:pic>
      <p:pic>
        <p:nvPicPr>
          <p:cNvPr id="4" name="图片 3"/>
          <p:cNvPicPr>
            <a:picLocks noChangeAspect="1"/>
          </p:cNvPicPr>
          <p:nvPr/>
        </p:nvPicPr>
        <p:blipFill>
          <a:blip r:embed="rId11"/>
          <a:stretch>
            <a:fillRect/>
          </a:stretch>
        </p:blipFill>
        <p:spPr>
          <a:xfrm>
            <a:off x="1259840" y="1426845"/>
            <a:ext cx="8249285" cy="1716405"/>
          </a:xfrm>
          <a:prstGeom prst="rect">
            <a:avLst/>
          </a:prstGeom>
        </p:spPr>
      </p:pic>
      <p:sp>
        <p:nvSpPr>
          <p:cNvPr id="6" name="文本框 5"/>
          <p:cNvSpPr txBox="1"/>
          <p:nvPr/>
        </p:nvSpPr>
        <p:spPr>
          <a:xfrm>
            <a:off x="1492885" y="962025"/>
            <a:ext cx="2879090" cy="368300"/>
          </a:xfrm>
          <a:prstGeom prst="rect">
            <a:avLst/>
          </a:prstGeom>
          <a:noFill/>
        </p:spPr>
        <p:txBody>
          <a:bodyPr wrap="square" rtlCol="0">
            <a:spAutoFit/>
          </a:bodyPr>
          <a:lstStyle/>
          <a:p>
            <a:r>
              <a:rPr lang="zh-CN" altLang="en-US"/>
              <a:t>试卷中呈现</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7"/>
          <a:stretch>
            <a:fillRect/>
          </a:stretch>
        </p:blipFill>
        <p:spPr>
          <a:xfrm>
            <a:off x="0" y="0"/>
            <a:ext cx="12192000" cy="6858000"/>
          </a:xfrm>
          <a:prstGeom prst="rect">
            <a:avLst/>
          </a:prstGeom>
        </p:spPr>
      </p:pic>
      <p:sp>
        <p:nvSpPr>
          <p:cNvPr id="3" name="矩形 2"/>
          <p:cNvSpPr/>
          <p:nvPr>
            <p:custDataLst>
              <p:tags r:id="rId3"/>
            </p:custDataLst>
          </p:nvPr>
        </p:nvSpPr>
        <p:spPr>
          <a:xfrm>
            <a:off x="0" y="-635"/>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Arial" panose="020B0604020202020204" pitchFamily="34" charset="0"/>
                <a:ea typeface="汉仪旗黑-50简" panose="00020600040101010101" charset="-122"/>
              </a:rPr>
              <a:t>本专题主要讲述冷战结束后的世界形势。其学习要点有三个：一是冷战后世界发展的新特点；二是全球性问题的出现和人类社会面临的机遇与挑战：三是理解和平、发展、合作、共赢成为时代潮流，牢固树立构建人类命运共同体意识。这三个学习要点也是本专题的重点和难点。</a:t>
            </a: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8"/>
          <a:stretch>
            <a:fillRect/>
          </a:stretch>
        </p:blipFill>
        <p:spPr>
          <a:xfrm>
            <a:off x="509270" y="2290445"/>
            <a:ext cx="1914525" cy="2276475"/>
          </a:xfrm>
          <a:prstGeom prst="rect">
            <a:avLst/>
          </a:prstGeom>
        </p:spPr>
      </p:pic>
      <p:pic>
        <p:nvPicPr>
          <p:cNvPr id="5" name="图片 4"/>
          <p:cNvPicPr>
            <a:picLocks noChangeAspect="1"/>
          </p:cNvPicPr>
          <p:nvPr/>
        </p:nvPicPr>
        <p:blipFill>
          <a:blip r:embed="rId9"/>
          <a:stretch>
            <a:fillRect/>
          </a:stretch>
        </p:blipFill>
        <p:spPr>
          <a:xfrm>
            <a:off x="2800350" y="2657475"/>
            <a:ext cx="2228850" cy="1695450"/>
          </a:xfrm>
          <a:prstGeom prst="rect">
            <a:avLst/>
          </a:prstGeom>
        </p:spPr>
      </p:pic>
      <p:pic>
        <p:nvPicPr>
          <p:cNvPr id="8" name="图片 7"/>
          <p:cNvPicPr>
            <a:picLocks noChangeAspect="1"/>
          </p:cNvPicPr>
          <p:nvPr/>
        </p:nvPicPr>
        <p:blipFill>
          <a:blip r:embed="rId10"/>
          <a:stretch>
            <a:fillRect/>
          </a:stretch>
        </p:blipFill>
        <p:spPr>
          <a:xfrm>
            <a:off x="4972050" y="2343150"/>
            <a:ext cx="2247900" cy="2171700"/>
          </a:xfrm>
          <a:prstGeom prst="rect">
            <a:avLst/>
          </a:prstGeom>
        </p:spPr>
      </p:pic>
      <p:pic>
        <p:nvPicPr>
          <p:cNvPr id="14" name="图片 13"/>
          <p:cNvPicPr>
            <a:picLocks noChangeAspect="1"/>
          </p:cNvPicPr>
          <p:nvPr/>
        </p:nvPicPr>
        <p:blipFill>
          <a:blip r:embed="rId11"/>
          <a:stretch>
            <a:fillRect/>
          </a:stretch>
        </p:blipFill>
        <p:spPr>
          <a:xfrm>
            <a:off x="7538720" y="1938020"/>
            <a:ext cx="2105025" cy="2981325"/>
          </a:xfrm>
          <a:prstGeom prst="rect">
            <a:avLst/>
          </a:prstGeom>
        </p:spPr>
      </p:pic>
      <p:pic>
        <p:nvPicPr>
          <p:cNvPr id="15" name="图片 14"/>
          <p:cNvPicPr>
            <a:picLocks noChangeAspect="1"/>
          </p:cNvPicPr>
          <p:nvPr/>
        </p:nvPicPr>
        <p:blipFill>
          <a:blip r:embed="rId12"/>
          <a:stretch>
            <a:fillRect/>
          </a:stretch>
        </p:blipFill>
        <p:spPr>
          <a:xfrm>
            <a:off x="9929495" y="2471420"/>
            <a:ext cx="1838325" cy="1819275"/>
          </a:xfrm>
          <a:prstGeom prst="rect">
            <a:avLst/>
          </a:prstGeom>
        </p:spPr>
      </p:pic>
      <p:sp>
        <p:nvSpPr>
          <p:cNvPr id="16" name="文本框 15"/>
          <p:cNvSpPr txBox="1"/>
          <p:nvPr/>
        </p:nvSpPr>
        <p:spPr>
          <a:xfrm>
            <a:off x="1235710" y="188595"/>
            <a:ext cx="5357495" cy="36830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设计理念、内涵与美育</a:t>
            </a:r>
          </a:p>
        </p:txBody>
      </p:sp>
      <p:sp>
        <p:nvSpPr>
          <p:cNvPr id="2" name="文本框 1"/>
          <p:cNvSpPr txBox="1"/>
          <p:nvPr/>
        </p:nvSpPr>
        <p:spPr>
          <a:xfrm>
            <a:off x="7444105" y="6223635"/>
            <a:ext cx="3249930" cy="368300"/>
          </a:xfrm>
          <a:prstGeom prst="rect">
            <a:avLst/>
          </a:prstGeom>
          <a:noFill/>
        </p:spPr>
        <p:txBody>
          <a:bodyPr wrap="square" rtlCol="0">
            <a:spAutoFit/>
          </a:bodyPr>
          <a:lstStyle/>
          <a:p>
            <a:r>
              <a:rPr lang="zh-CN" altLang="en-US">
                <a:latin typeface="Arial" panose="020B0604020202020204" pitchFamily="34" charset="0"/>
                <a:ea typeface="汉仪旗黑-50简" panose="00020600040101010101" charset="-122"/>
              </a:rPr>
              <a:t>解读漫画、宣传画、示意图</a:t>
            </a:r>
          </a:p>
        </p:txBody>
      </p:sp>
      <p:pic>
        <p:nvPicPr>
          <p:cNvPr id="7" name="图片 6"/>
          <p:cNvPicPr>
            <a:picLocks noChangeAspect="1"/>
          </p:cNvPicPr>
          <p:nvPr/>
        </p:nvPicPr>
        <p:blipFill>
          <a:blip r:embed="rId13"/>
          <a:stretch>
            <a:fillRect/>
          </a:stretch>
        </p:blipFill>
        <p:spPr>
          <a:xfrm>
            <a:off x="4188460" y="4646930"/>
            <a:ext cx="3119755" cy="1945005"/>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740150" y="206375"/>
            <a:ext cx="5701665" cy="6445250"/>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7" name="任意多边形: 形状 20"/>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8" name="图文框 17"/>
          <p:cNvSpPr/>
          <p:nvPr>
            <p:custDataLst>
              <p:tags r:id="rId5"/>
            </p:custDataLst>
          </p:nvPr>
        </p:nvSpPr>
        <p:spPr>
          <a:xfrm>
            <a:off x="1163595" y="1354178"/>
            <a:ext cx="9864896" cy="5199067"/>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2040890" y="2076450"/>
            <a:ext cx="7887970" cy="706755"/>
          </a:xfrm>
          <a:prstGeom prst="rect">
            <a:avLst/>
          </a:prstGeom>
          <a:noFill/>
        </p:spPr>
        <p:txBody>
          <a:bodyPr wrap="square" rtlCol="0">
            <a:spAutoFit/>
          </a:bodyPr>
          <a:lstStyle/>
          <a:p>
            <a:r>
              <a:rPr lang="zh-CN" altLang="en-US" sz="4000">
                <a:gradFill>
                  <a:gsLst>
                    <a:gs pos="0">
                      <a:srgbClr val="007BD3"/>
                    </a:gs>
                    <a:gs pos="100000">
                      <a:srgbClr val="034373"/>
                    </a:gs>
                  </a:gsLst>
                  <a:lin scaled="0"/>
                </a:gradFill>
              </a:rPr>
              <a:t>谢谢大家！期待指正，与大家共进。</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3"/>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Arial" panose="020B0604020202020204" pitchFamily="34" charset="0"/>
                <a:ea typeface="汉仪旗黑-50简" panose="00020600040101010101" charset="-122"/>
              </a:rPr>
              <a:t>本专题主要讲述冷战结束后的世界形势。其学习要点有三个：一是冷战后世界发展的新特点；二是全球性问题的出现和人类社会面临的机遇与挑战：三是理解和平、发展、合作、共赢成为时代潮流，牢固树立构建人类命运共同体意识。这三个学习要点也是本专题的重点和难点。</a:t>
            </a: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矩形 6"/>
          <p:cNvSpPr/>
          <p:nvPr>
            <p:custDataLst>
              <p:tags r:id="rId5"/>
            </p:custDataLst>
          </p:nvPr>
        </p:nvSpPr>
        <p:spPr>
          <a:xfrm>
            <a:off x="1498504" y="1351895"/>
            <a:ext cx="9170721" cy="4915684"/>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隶书" charset="0"/>
              <a:sym typeface="+mn-lt"/>
            </a:endParaRPr>
          </a:p>
        </p:txBody>
      </p:sp>
      <p:cxnSp>
        <p:nvCxnSpPr>
          <p:cNvPr id="10" name="直接连接符 9"/>
          <p:cNvCxnSpPr/>
          <p:nvPr>
            <p:custDataLst>
              <p:tags r:id="rId6"/>
            </p:custDataLst>
          </p:nvPr>
        </p:nvCxnSpPr>
        <p:spPr>
          <a:xfrm>
            <a:off x="1648728" y="1066589"/>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498502" y="1137347"/>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282469" y="6071795"/>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132243" y="6142553"/>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0"/>
            </p:custDataLst>
          </p:nvPr>
        </p:nvSpPr>
        <p:spPr>
          <a:xfrm>
            <a:off x="1657350" y="1415415"/>
            <a:ext cx="8884920" cy="4030980"/>
          </a:xfrm>
          <a:prstGeom prst="rect">
            <a:avLst/>
          </a:prstGeom>
          <a:noFill/>
        </p:spPr>
        <p:txBody>
          <a:bodyPr wrap="square" rtlCol="0">
            <a:spAutoFit/>
          </a:bodyPr>
          <a:lstStyle/>
          <a:p>
            <a:r>
              <a:rPr lang="en-US" altLang="zh-CN" sz="3200" spc="100">
                <a:ln w="3175">
                  <a:noFill/>
                  <a:prstDash val="dash"/>
                </a:ln>
                <a:solidFill>
                  <a:schemeClr val="dk1"/>
                </a:solidFill>
                <a:latin typeface="Arial" panose="020B0604020202020204" pitchFamily="34" charset="0"/>
                <a:ea typeface="汉仪旗黑-50简" panose="00020600040101010101"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本专题主要讲述冷战结束后的世界形势。其学习要点有三个：</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一是冷战后世界发展的新特点；</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二是全球性问题的出现和人类社会面临的机遇与挑战；</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三是理解和平、发展、合作、共赢成为时代潮流，牢固树立构建人类命运共同体意识。</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p>
          <a:p>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这三个学习要点也是本专题的重点和难点。</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7" name="矩形 6"/>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sym typeface="+mn-ea"/>
              </a:rPr>
              <a:t>与初中教材关系</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0" name="矩形 9"/>
          <p:cNvSpPr/>
          <p:nvPr>
            <p:custDataLst>
              <p:tags r:id="rId6"/>
            </p:custDataLst>
          </p:nvPr>
        </p:nvSpPr>
        <p:spPr>
          <a:xfrm>
            <a:off x="457200" y="1701165"/>
            <a:ext cx="11277600" cy="437007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cs typeface="隶书" charset="0"/>
              <a:sym typeface="+mn-ea"/>
            </a:endParaRPr>
          </a:p>
        </p:txBody>
      </p:sp>
      <p:pic>
        <p:nvPicPr>
          <p:cNvPr id="2" name="图片 1"/>
          <p:cNvPicPr>
            <a:picLocks noChangeAspect="1"/>
          </p:cNvPicPr>
          <p:nvPr/>
        </p:nvPicPr>
        <p:blipFill>
          <a:blip r:embed="rId10"/>
          <a:srcRect l="26457"/>
          <a:stretch>
            <a:fillRect/>
          </a:stretch>
        </p:blipFill>
        <p:spPr>
          <a:xfrm>
            <a:off x="299720" y="1075690"/>
            <a:ext cx="3459480" cy="5708015"/>
          </a:xfrm>
          <a:prstGeom prst="rect">
            <a:avLst/>
          </a:prstGeom>
        </p:spPr>
      </p:pic>
      <p:pic>
        <p:nvPicPr>
          <p:cNvPr id="4" name="图片 3"/>
          <p:cNvPicPr>
            <a:picLocks noChangeAspect="1"/>
          </p:cNvPicPr>
          <p:nvPr/>
        </p:nvPicPr>
        <p:blipFill>
          <a:blip r:embed="rId11"/>
          <a:stretch>
            <a:fillRect/>
          </a:stretch>
        </p:blipFill>
        <p:spPr>
          <a:xfrm>
            <a:off x="3903980" y="1155700"/>
            <a:ext cx="4020185" cy="5547995"/>
          </a:xfrm>
          <a:prstGeom prst="rect">
            <a:avLst/>
          </a:prstGeom>
        </p:spPr>
      </p:pic>
      <p:pic>
        <p:nvPicPr>
          <p:cNvPr id="5" name="图片 4"/>
          <p:cNvPicPr>
            <a:picLocks noChangeAspect="1"/>
          </p:cNvPicPr>
          <p:nvPr/>
        </p:nvPicPr>
        <p:blipFill>
          <a:blip r:embed="rId12"/>
          <a:stretch>
            <a:fillRect/>
          </a:stretch>
        </p:blipFill>
        <p:spPr>
          <a:xfrm>
            <a:off x="7924165" y="1155700"/>
            <a:ext cx="4033520" cy="554863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7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世界多极化、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社会信息化、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文化多样化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01955" y="1154430"/>
            <a:ext cx="2646045" cy="5046345"/>
          </a:xfrm>
          <a:prstGeom prst="rect">
            <a:avLst/>
          </a:prstGeom>
          <a:gradFill>
            <a:gsLst>
              <a:gs pos="50000">
                <a:srgbClr val="EBA874"/>
              </a:gs>
              <a:gs pos="0">
                <a:srgbClr val="F2C5A2"/>
              </a:gs>
              <a:gs pos="100000">
                <a:srgbClr val="E48B45"/>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在政治上，近代以来以欧洲为中心或以美、苏为两极的国际格局不复存在，冷战中已经出现的世界多极化趋势继续发展，苏联解体之后，美国成为世界上唯一的超级大国，但苏联解体后继承其主要遗产的俄罗斯仍然拥有可以和美国相抗衡的军事力量。西欧、日本、中国等地区和国家的经济实力、政治实力和国际地位继续提升，它们和“二十国集团”中的其他新兴市场国家和发展中国家一道，成为在两极格局瓦解后，影响世界格局走向的重要力量。世界多极化建立在各地区、各国经济繁荣的基础之上，有利于维护世界的和平、稳定和发展</a:t>
            </a:r>
            <a:r>
              <a:rPr lang="zh-CN" altLang="en-US" sz="1600">
                <a:solidFill>
                  <a:schemeClr val="dk1"/>
                </a:solidFill>
                <a:latin typeface="Arial" panose="020B0604020202020204" pitchFamily="34" charset="0"/>
                <a:ea typeface="汉仪旗黑-50简" panose="00020600040101010101" charset="-122"/>
              </a:rPr>
              <a:t>。</a:t>
            </a:r>
          </a:p>
        </p:txBody>
      </p:sp>
      <p:sp>
        <p:nvSpPr>
          <p:cNvPr id="6" name="文本框 5"/>
          <p:cNvSpPr txBox="1"/>
          <p:nvPr/>
        </p:nvSpPr>
        <p:spPr>
          <a:xfrm>
            <a:off x="3134360" y="1156335"/>
            <a:ext cx="2579370" cy="5539105"/>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在经济上，冷战结束后，世界各国经济依存度进一步提高，世界各地的经济联系更加紧密，经济全球化出现新高潮。但是，经济全球化是一把双刃剑。一方面，它扩大了世界市场，有利于人才、资金、技术等资源在世界范围内的流通和合理配置，降低了生产成本；另一方面，由于发达国家在资本、技术等方面占据优势，发展中国家明显处于不利地位，容易在竞争中加剧二者的贫富差距。因此，发展中国家应该理性对待经济全球化，抓住机会发展自己，做好规避风险的准备。另外，近些年来出现的所谓“逆全球化”现象也需要关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876925" y="1166495"/>
            <a:ext cx="3255645" cy="5262245"/>
          </a:xfrm>
          <a:prstGeom prst="rect">
            <a:avLst/>
          </a:prstGeom>
          <a:gradFill>
            <a:gsLst>
              <a:gs pos="100000">
                <a:srgbClr val="7C5E29"/>
              </a:gs>
              <a:gs pos="0">
                <a:srgbClr val="CAAF4E"/>
              </a:gs>
            </a:gsLst>
            <a:lin scaled="1"/>
          </a:gradFill>
        </p:spPr>
        <p:txBody>
          <a:bodyPr wrap="square" rtlCol="0">
            <a:spAutoFit/>
          </a:bodyPr>
          <a:lstStyle/>
          <a:p>
            <a:r>
              <a:rPr lang="en-US" altLang="zh-CN" sz="1600">
                <a:solidFill>
                  <a:schemeClr val="dk1"/>
                </a:solidFill>
                <a:latin typeface="Arial" panose="020B0604020202020204" pitchFamily="34" charset="0"/>
                <a:ea typeface="汉仪旗黑-50简" panose="00020600040101010101" charset="-122"/>
                <a:sym typeface="+mn-ea"/>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社会信息化在21世纪深入发展，主要以数字化、网络化、智能化为特征。信息技术创新日新月异，以信息技术为代表的新一轮科技革命方兴未艾，互联网日益成为创新驱动发展的先导力量。这一切甚至被称为第四次工业革命。当今世界，全球信息化进入全面渗透、跨界融合、加速创新、引领发展的新阶段，影响到人类生活的方方面面，不断提升人们的生活质量。但是，互联网发展不平衡、规则不健全、秩序不合理等问题也日益凸显。不同国家和地区的信息鸿沟不断拉大，现有网名空间治理规则难以反映大多数国家的意愿和利益；世界范围内侵犯个人隐私、侵犯知识产权、网络犯罪等时有发生，网络监听、网络攻击、网络恐怖主义活动等已成为全球公害。网络安全已经成为各国同步关注的问题。</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9266555" y="1146810"/>
            <a:ext cx="2665095" cy="2830195"/>
          </a:xfrm>
          <a:prstGeom prst="rect">
            <a:avLst/>
          </a:prstGeom>
          <a:gradFill>
            <a:gsLst>
              <a:gs pos="100000">
                <a:srgbClr val="E06A6D"/>
              </a:gs>
              <a:gs pos="0">
                <a:srgbClr val="FDB0BA"/>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在文化上，多元文化百花齐放。冷战后，文化多样化作为人类社会的基本特征之一，更加明显地表现出来，成为人类文明进步的重要推动力量。承认并尊重文化多样性，积极维护并推动不同文化之间的互动交流，不仅是发展本民族文化的内在要求，也是实现世界文化繁荣的必然途径。</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72110" y="6294120"/>
            <a:ext cx="2684145" cy="368300"/>
          </a:xfrm>
          <a:prstGeom prst="rect">
            <a:avLst/>
          </a:prstGeom>
          <a:noFill/>
        </p:spPr>
        <p:txBody>
          <a:bodyPr wrap="square" rtlCol="0">
            <a:spAutoFit/>
          </a:bodyPr>
          <a:lstStyle/>
          <a:p>
            <a:r>
              <a:rPr lang="zh-CN" altLang="en-US">
                <a:solidFill>
                  <a:srgbClr val="FF0000"/>
                </a:solidFill>
              </a:rPr>
              <a:t>历史、现实两个角度</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18796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微软雅黑" panose="020B0503020204020204" charset="-122"/>
                <a:ea typeface="微软雅黑" panose="020B0503020204020204" charset="-122"/>
              </a:rPr>
              <a:t>第二个阶段从第二次世界大战后到20世 纪80年代。两次世界大战和蔓延整个资本主 义世界的经济大危机使维持世界经济发展的 货币金融关系及贸易关系一片混乱。然而正是 战争的血的教训，才使各国取得了这样的共 识：传统的孤立主义和保护主义的经济政策， 必将导致世界经济再次走进死胡同，只有国际 间的经济合作，才是促进世界经济繁荣从而维 护世界和平的必由之路。为了恢复世界经济的 有序发展，美国凭借其军事、政治和经济的绝 对优势，试图从金融、投资、贸易三个方面重</a:t>
            </a:r>
          </a:p>
          <a:p>
            <a:pPr algn="ctr"/>
            <a:r>
              <a:rPr lang="zh-CN" altLang="en-US">
                <a:solidFill>
                  <a:schemeClr val="lt1"/>
                </a:solidFill>
                <a:latin typeface="微软雅黑" panose="020B0503020204020204" charset="-122"/>
                <a:ea typeface="微软雅黑" panose="020B0503020204020204" charset="-122"/>
              </a:rPr>
              <a:t>建国际经济秩序。</a:t>
            </a: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457200" y="900430"/>
            <a:ext cx="11213465" cy="953135"/>
          </a:xfrm>
          <a:prstGeom prst="rect">
            <a:avLst/>
          </a:prstGeom>
          <a:gradFill>
            <a:gsLst>
              <a:gs pos="3896">
                <a:srgbClr val="F2E6CD"/>
              </a:gs>
              <a:gs pos="97000">
                <a:srgbClr val="E3B84B"/>
              </a:gs>
            </a:gsLst>
            <a:lin scaled="1"/>
          </a:gradFill>
        </p:spPr>
        <p:txBody>
          <a:bodyPr wrap="square" rtlCol="0">
            <a:spAutoFit/>
          </a:bodyPr>
          <a:lstStyle/>
          <a:p>
            <a:r>
              <a:rPr lang="en-US" altLang="zh-CN" sz="2000">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理论上对经济全球化还没有一个统一的严格的定义，但是一般认为，它至少包括两个基本含义：其一是指生产要素在世界范围内跨国界自由流动的不断加深，以寻求最佳配置；其二是指这些流动要遵守一定的共同规则。</a:t>
            </a:r>
          </a:p>
        </p:txBody>
      </p:sp>
      <p:sp>
        <p:nvSpPr>
          <p:cNvPr id="5" name="文本框 4"/>
          <p:cNvSpPr txBox="1"/>
          <p:nvPr/>
        </p:nvSpPr>
        <p:spPr>
          <a:xfrm>
            <a:off x="457200" y="1895475"/>
            <a:ext cx="11214100" cy="1476375"/>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en-US" altLang="zh-CN"/>
              <a:t>      </a:t>
            </a:r>
            <a:r>
              <a:rPr lang="zh-CN" altLang="en-US">
                <a:latin typeface="微软雅黑" panose="020B0503020204020204" charset="-122"/>
                <a:ea typeface="微软雅黑" panose="020B0503020204020204" charset="-122"/>
                <a:cs typeface="微软雅黑" panose="020B0503020204020204" charset="-122"/>
              </a:rPr>
              <a:t>经济全球化作为一个历史发展过程，可以追溯到15世纪新航路的开辟和资本主义在西欧的兴起。从此，资本主义生产方式逐渐打破了农业经济时代的地方狭隘性，表现出一种外向的、突破国界和洲界的限制并走向全球的趋向。马克思和恩格斯在《共产党宣言》中说： 资产阶级，由于开拓了世界市场，使—切国家的生产和消费都成为世界性的了……资产阶级挖掉了工业脚下的民族基础。” 19世纪中叶，随着欧美各国工业革命的完成和资本主义大工业的兴起，经济的跨国发展和国际化趋势大大加强。</a:t>
            </a:r>
          </a:p>
        </p:txBody>
      </p:sp>
      <p:sp>
        <p:nvSpPr>
          <p:cNvPr id="6" name="文本框 5"/>
          <p:cNvSpPr txBox="1"/>
          <p:nvPr/>
        </p:nvSpPr>
        <p:spPr>
          <a:xfrm>
            <a:off x="507365" y="4433570"/>
            <a:ext cx="3498215" cy="922020"/>
          </a:xfrm>
          <a:prstGeom prst="rect">
            <a:avLst/>
          </a:prstGeom>
          <a:noFill/>
          <a:ln>
            <a:gradFill>
              <a:gsLst>
                <a:gs pos="0">
                  <a:srgbClr val="9EE256"/>
                </a:gs>
                <a:gs pos="100000">
                  <a:srgbClr val="52762D"/>
                </a:gs>
              </a:gsLst>
            </a:gradFill>
          </a:ln>
        </p:spPr>
        <p:txBody>
          <a:bodyPr wrap="square" rtlCol="0">
            <a:spAutoFit/>
          </a:bodyPr>
          <a:lstStyle/>
          <a:p>
            <a:r>
              <a:rPr lang="en-US" altLang="zh-CN"/>
              <a:t>       </a:t>
            </a:r>
            <a:r>
              <a:rPr lang="zh-CN" altLang="en-US"/>
              <a:t>第一个阶段从19世纪后半期到20世纪初期，即第一次世界大战之前。</a:t>
            </a:r>
          </a:p>
        </p:txBody>
      </p:sp>
      <p:sp>
        <p:nvSpPr>
          <p:cNvPr id="7" name="文本框 6"/>
          <p:cNvSpPr txBox="1"/>
          <p:nvPr/>
        </p:nvSpPr>
        <p:spPr>
          <a:xfrm>
            <a:off x="4038600" y="4427855"/>
            <a:ext cx="3891280" cy="645160"/>
          </a:xfrm>
          <a:prstGeom prst="rect">
            <a:avLst/>
          </a:prstGeom>
          <a:noFill/>
          <a:ln>
            <a:gradFill>
              <a:gsLst>
                <a:gs pos="0">
                  <a:srgbClr val="14CD68"/>
                </a:gs>
                <a:gs pos="100000">
                  <a:srgbClr val="035C7D"/>
                </a:gs>
              </a:gsLst>
            </a:gradFill>
          </a:ln>
        </p:spPr>
        <p:txBody>
          <a:bodyPr wrap="square" rtlCol="0">
            <a:spAutoFit/>
          </a:bodyPr>
          <a:lstStyle/>
          <a:p>
            <a:r>
              <a:rPr lang="en-US" altLang="zh-CN"/>
              <a:t>       </a:t>
            </a:r>
            <a:r>
              <a:rPr lang="zh-CN" altLang="en-US"/>
              <a:t>第二个阶段从第二次世界大战后到20世纪80年代。</a:t>
            </a:r>
          </a:p>
        </p:txBody>
      </p:sp>
      <p:sp>
        <p:nvSpPr>
          <p:cNvPr id="8" name="文本框 7"/>
          <p:cNvSpPr txBox="1"/>
          <p:nvPr/>
        </p:nvSpPr>
        <p:spPr>
          <a:xfrm>
            <a:off x="7962900" y="4429125"/>
            <a:ext cx="3734435" cy="922020"/>
          </a:xfrm>
          <a:prstGeom prst="rect">
            <a:avLst/>
          </a:prstGeom>
          <a:noFill/>
          <a:ln>
            <a:gradFill>
              <a:gsLst>
                <a:gs pos="0">
                  <a:srgbClr val="012D86"/>
                </a:gs>
                <a:gs pos="100000">
                  <a:srgbClr val="0E2557"/>
                </a:gs>
              </a:gsLst>
            </a:gradFill>
          </a:ln>
        </p:spPr>
        <p:txBody>
          <a:bodyPr wrap="square" rtlCol="0">
            <a:spAutoFit/>
          </a:bodyPr>
          <a:lstStyle/>
          <a:p>
            <a:r>
              <a:rPr lang="en-US" altLang="zh-CN"/>
              <a:t>      </a:t>
            </a:r>
            <a:r>
              <a:rPr lang="zh-CN" altLang="en-US"/>
              <a:t>第三阶段滥觞于20世纪70年代，并于 80-90年代形成了一股强大的经济全球化浪潮。</a:t>
            </a:r>
          </a:p>
        </p:txBody>
      </p:sp>
      <p:sp>
        <p:nvSpPr>
          <p:cNvPr id="11" name="文本框 10"/>
          <p:cNvSpPr txBox="1"/>
          <p:nvPr/>
        </p:nvSpPr>
        <p:spPr>
          <a:xfrm>
            <a:off x="506730" y="5382895"/>
            <a:ext cx="11163935" cy="922020"/>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t>      </a:t>
            </a:r>
            <a:r>
              <a:rPr lang="zh-CN" altLang="en-US"/>
              <a:t>实际上，到20世纪80年代，各国的经济就已经相互渗透，相互依存，趋于一体，经济全球化的雏形已经显现。</a:t>
            </a:r>
            <a:r>
              <a:rPr lang="zh-CN" altLang="en-US">
                <a:sym typeface="+mn-ea"/>
              </a:rPr>
              <a:t>正是在这种</a:t>
            </a:r>
            <a:r>
              <a:rPr lang="zh-CN" altLang="en-US"/>
              <a:t>情况下，作为反映这一现实的 </a:t>
            </a:r>
            <a:r>
              <a:rPr lang="en-US" altLang="zh-CN"/>
              <a:t>“</a:t>
            </a:r>
            <a:r>
              <a:rPr lang="zh-CN" altLang="en-US">
                <a:sym typeface="+mn-ea"/>
              </a:rPr>
              <a:t>全球化"</a:t>
            </a:r>
            <a:r>
              <a:rPr lang="zh-CN" altLang="en-US"/>
              <a:t>（Globalization） 一词，在</a:t>
            </a:r>
            <a:r>
              <a:rPr lang="en-US" altLang="zh-CN"/>
              <a:t>80</a:t>
            </a:r>
            <a:r>
              <a:rPr lang="zh-CN" altLang="en-US"/>
              <a:t>年代不断见诸西方的报端。联合国秘书长在</a:t>
            </a:r>
            <a:r>
              <a:rPr lang="en-US" altLang="zh-CN"/>
              <a:t>1992</a:t>
            </a:r>
            <a:r>
              <a:rPr lang="zh-CN" altLang="en-US"/>
              <a:t>年宣布：真正的世界化的时代已经到来。</a:t>
            </a:r>
          </a:p>
        </p:txBody>
      </p:sp>
      <p:sp>
        <p:nvSpPr>
          <p:cNvPr id="4" name="文本框 3"/>
          <p:cNvSpPr txBox="1"/>
          <p:nvPr/>
        </p:nvSpPr>
        <p:spPr>
          <a:xfrm>
            <a:off x="963295" y="4095115"/>
            <a:ext cx="7068185" cy="368300"/>
          </a:xfrm>
          <a:prstGeom prst="rect">
            <a:avLst/>
          </a:prstGeom>
          <a:noFill/>
        </p:spPr>
        <p:txBody>
          <a:bodyPr wrap="square" rtlCol="0">
            <a:spAutoFit/>
          </a:bodyPr>
          <a:lstStyle/>
          <a:p>
            <a:r>
              <a:rPr lang="en-US" altLang="zh-CN"/>
              <a:t>19</a:t>
            </a:r>
            <a:r>
              <a:rPr lang="zh-CN" altLang="en-US"/>
              <a:t>世纪后半期以来的经济全球化分为以下三个阶段：</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r>
              <a:rPr lang="zh-CN" spc="100">
                <a:ln w="3175">
                  <a:noFill/>
                  <a:prstDash val="dash"/>
                </a:ln>
                <a:solidFill>
                  <a:schemeClr val="accent1"/>
                </a:solidFill>
                <a:latin typeface="Arial" panose="020B0604020202020204" pitchFamily="34" charset="0"/>
                <a:ea typeface="汉仪综艺体简" panose="02010600000101010101" charset="-122"/>
                <a:sym typeface="+mn-ea"/>
              </a:rPr>
              <a:t>与</a:t>
            </a:r>
            <a:r>
              <a:rPr lang="en-US" altLang="zh-CN" spc="100">
                <a:ln w="3175">
                  <a:noFill/>
                  <a:prstDash val="dash"/>
                </a:ln>
                <a:solidFill>
                  <a:schemeClr val="accent1"/>
                </a:solidFill>
                <a:latin typeface="Arial" panose="020B0604020202020204" pitchFamily="34" charset="0"/>
                <a:ea typeface="汉仪综艺体简" panose="02010600000101010101" charset="-122"/>
                <a:sym typeface="+mn-ea"/>
              </a:rPr>
              <a:t>“</a:t>
            </a:r>
            <a:r>
              <a:rPr lang="zh-CN" altLang="en-US" spc="100">
                <a:ln w="3175">
                  <a:noFill/>
                  <a:prstDash val="dash"/>
                </a:ln>
                <a:solidFill>
                  <a:schemeClr val="accent1"/>
                </a:solidFill>
                <a:latin typeface="Arial" panose="020B0604020202020204" pitchFamily="34" charset="0"/>
                <a:ea typeface="汉仪综艺体简" panose="02010600000101010101" charset="-122"/>
                <a:sym typeface="+mn-ea"/>
              </a:rPr>
              <a:t>逆全球化</a:t>
            </a:r>
            <a:r>
              <a:rPr lang="en-US" altLang="zh-CN" spc="100">
                <a:ln w="3175">
                  <a:noFill/>
                  <a:prstDash val="dash"/>
                </a:ln>
                <a:solidFill>
                  <a:schemeClr val="accent1"/>
                </a:solidFill>
                <a:latin typeface="Arial" panose="020B0604020202020204" pitchFamily="34" charset="0"/>
                <a:ea typeface="汉仪综艺体简" panose="02010600000101010101" charset="-122"/>
                <a:sym typeface="+mn-ea"/>
              </a:rPr>
              <a:t>”</a:t>
            </a:r>
            <a:endParaRPr lang="en-US" altLang="zh-CN"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6" name="文本框 5"/>
          <p:cNvSpPr txBox="1"/>
          <p:nvPr/>
        </p:nvSpPr>
        <p:spPr>
          <a:xfrm>
            <a:off x="457200" y="1158875"/>
            <a:ext cx="3487420" cy="4799965"/>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在经济上，冷战结束后，世界各国经济依存度进一步提高，世界各地的经济联系更加紧密，经济全球化出现新高潮。但是，经济全球化是一把双刃剑。一方面，它扩大了世界市场，有利于人才、资金、技术等资源在世界范围内的流通和合理配置，降低了生产成本；另一方面，由于发达国家在资本、技术等方面占据优势，发展中国家明显处于不利地位，容易在竞争中加剧二者的贫富差距。因此，</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发展中国家应该理性对待经济全球化，抓住机会发展自己，做好规避风险的准备</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。另外，近些年来出现的所谓“逆全球化”现象也需要关注。</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240530" y="2548890"/>
            <a:ext cx="3623945" cy="3415030"/>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zh-CN" altLang="en-US">
                <a:latin typeface="微软雅黑" panose="020B0503020204020204" charset="-122"/>
                <a:ea typeface="微软雅黑" panose="020B0503020204020204" charset="-122"/>
                <a:cs typeface="微软雅黑" panose="020B0503020204020204" charset="-122"/>
              </a:rPr>
              <a:t>（2020·全国Ⅰ卷高考·35）1992年，墨西哥签订《北美自由贸易协定》以后，又制定了一系列负面清单，如规定外资占商业银行的投资比例不得高于普通股本的30%，外资不得经营内陆港口、海运及空港等。这些规定旨在</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A．发展国家特色产业                 </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B．改善对外贸易的机制和环境</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C．保障国家经济安全                 </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D．巩固区域经济集团化的成果</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【答案】C</a:t>
            </a:r>
          </a:p>
        </p:txBody>
      </p:sp>
      <p:sp>
        <p:nvSpPr>
          <p:cNvPr id="11" name="文本框 10"/>
          <p:cNvSpPr txBox="1"/>
          <p:nvPr/>
        </p:nvSpPr>
        <p:spPr>
          <a:xfrm>
            <a:off x="8175625" y="1204595"/>
            <a:ext cx="3643630" cy="4799965"/>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latin typeface="Arial" panose="020B0604020202020204" pitchFamily="34" charset="0"/>
                <a:ea typeface="汉仪旗黑-50简" panose="00020600040101010101" charset="-122"/>
              </a:rPr>
              <a:t>   </a:t>
            </a:r>
            <a:r>
              <a:rPr lang="zh-CN" altLang="en-US">
                <a:latin typeface="微软雅黑" panose="020B0503020204020204" charset="-122"/>
                <a:ea typeface="微软雅黑" panose="020B0503020204020204" charset="-122"/>
                <a:cs typeface="微软雅黑" panose="020B0503020204020204" charset="-122"/>
              </a:rPr>
              <a:t>“逆全球化”</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也称“去全球化” (Deglobalization ),是指把全世界各国及地区因为全球化而导致的相互依赖和相互整合拉向回退的一个过程，一般发生在经济危机和经济不景气的时候。2008年世界金融危机爆发以来，全球经济比较突出地出现了逆全球化现象，主要表现在出外打工谋生的人纷纷回流返国、外资大举撤出、贸易额大减、保护主义抬头等，使多个外向型经济体面临沉重打击。在资本主义大国如美国、英国等都有这种现象，如英国脱欧，美国贸易保护、边境修墙、控制移民等。但是，经济全球化的趋势是不可逆转的。</a:t>
            </a:r>
          </a:p>
        </p:txBody>
      </p:sp>
      <p:sp>
        <p:nvSpPr>
          <p:cNvPr id="2" name="文本框 1"/>
          <p:cNvSpPr txBox="1"/>
          <p:nvPr/>
        </p:nvSpPr>
        <p:spPr>
          <a:xfrm>
            <a:off x="4277360" y="2093595"/>
            <a:ext cx="3506470" cy="368300"/>
          </a:xfrm>
          <a:prstGeom prst="rect">
            <a:avLst/>
          </a:prstGeom>
          <a:noFill/>
        </p:spPr>
        <p:txBody>
          <a:bodyPr wrap="square" rtlCol="0">
            <a:spAutoFit/>
          </a:bodyPr>
          <a:lstStyle/>
          <a:p>
            <a:r>
              <a:rPr lang="zh-CN" altLang="en-US"/>
              <a:t>发展中国家的理性应对：</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791210" y="1262380"/>
            <a:ext cx="4582795" cy="1630045"/>
          </a:xfrm>
          <a:prstGeom prst="rect">
            <a:avLst/>
          </a:prstGeom>
          <a:gradFill>
            <a:gsLst>
              <a:gs pos="3896">
                <a:srgbClr val="F2E6CD"/>
              </a:gs>
              <a:gs pos="97000">
                <a:srgbClr val="E3B84B"/>
              </a:gs>
            </a:gsLst>
            <a:lin scaled="1"/>
          </a:gradFill>
        </p:spPr>
        <p:txBody>
          <a:bodyPr wrap="square" rtlCol="0">
            <a:spAutoFit/>
          </a:bodyPr>
          <a:lstStyle/>
          <a:p>
            <a:r>
              <a:rPr lang="zh-CN" altLang="en-US">
                <a:latin typeface="微软雅黑" panose="020B0503020204020204" charset="-122"/>
                <a:ea typeface="微软雅黑" panose="020B0503020204020204" charset="-122"/>
                <a:cs typeface="微软雅黑" panose="020B0503020204020204" charset="-122"/>
              </a:rPr>
              <a:t>时间：</a:t>
            </a:r>
            <a:r>
              <a:rPr lang="zh-CN" altLang="en-US" sz="2000">
                <a:latin typeface="微软雅黑" panose="020B0503020204020204" charset="-122"/>
                <a:ea typeface="微软雅黑" panose="020B0503020204020204" charset="-122"/>
                <a:cs typeface="微软雅黑" panose="020B0503020204020204" charset="-122"/>
              </a:rPr>
              <a:t>2017年1月17日上午</a:t>
            </a:r>
          </a:p>
          <a:p>
            <a:r>
              <a:rPr lang="zh-CN" altLang="en-US" sz="2000">
                <a:latin typeface="微软雅黑" panose="020B0503020204020204" charset="-122"/>
                <a:ea typeface="微软雅黑" panose="020B0503020204020204" charset="-122"/>
                <a:cs typeface="微软雅黑" panose="020B0503020204020204" charset="-122"/>
              </a:rPr>
              <a:t>主题：“领导力：应势而为、勇于担当”</a:t>
            </a:r>
          </a:p>
          <a:p>
            <a:r>
              <a:rPr lang="zh-CN" altLang="en-US" sz="2000">
                <a:latin typeface="微软雅黑" panose="020B0503020204020204" charset="-122"/>
                <a:ea typeface="微软雅黑" panose="020B0503020204020204" charset="-122"/>
                <a:cs typeface="微软雅黑" panose="020B0503020204020204" charset="-122"/>
              </a:rPr>
              <a:t>会议：世界经济论坛2017年年会</a:t>
            </a:r>
          </a:p>
          <a:p>
            <a:r>
              <a:rPr lang="zh-CN" altLang="en-US" sz="2000">
                <a:latin typeface="微软雅黑" panose="020B0503020204020204" charset="-122"/>
                <a:ea typeface="微软雅黑" panose="020B0503020204020204" charset="-122"/>
                <a:cs typeface="微软雅黑" panose="020B0503020204020204" charset="-122"/>
              </a:rPr>
              <a:t>地点：瑞士达沃斯</a:t>
            </a:r>
          </a:p>
          <a:p>
            <a:r>
              <a:rPr lang="zh-CN" altLang="en-US" sz="2000">
                <a:latin typeface="微软雅黑" panose="020B0503020204020204" charset="-122"/>
                <a:ea typeface="微软雅黑" panose="020B0503020204020204" charset="-122"/>
                <a:cs typeface="微软雅黑" panose="020B0503020204020204" charset="-122"/>
              </a:rPr>
              <a:t>题目：《共担时代责任，共促全球发展》</a:t>
            </a:r>
          </a:p>
        </p:txBody>
      </p:sp>
      <p:sp>
        <p:nvSpPr>
          <p:cNvPr id="4" name="文本框 3"/>
          <p:cNvSpPr txBox="1"/>
          <p:nvPr/>
        </p:nvSpPr>
        <p:spPr>
          <a:xfrm>
            <a:off x="6130925" y="1262380"/>
            <a:ext cx="5012690" cy="4799965"/>
          </a:xfrm>
          <a:prstGeom prst="rect">
            <a:avLst/>
          </a:prstGeom>
          <a:solidFill>
            <a:schemeClr val="accent1">
              <a:lumMod val="40000"/>
              <a:lumOff val="60000"/>
            </a:schemeClr>
          </a:solidFill>
        </p:spPr>
        <p:txBody>
          <a:bodyPr wrap="square" rtlCol="0">
            <a:spAutoFit/>
          </a:bodyPr>
          <a:lstStyle/>
          <a:p>
            <a:r>
              <a:rPr lang="en-US" altLang="zh-CN">
                <a:latin typeface="Arial" panose="020B0604020202020204" pitchFamily="34" charset="0"/>
                <a:ea typeface="汉仪旗黑-50简" panose="00020600040101010101"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纵览演讲的全文，就会发现，习近平多处引 用中西方名句。“这是最好的时代，也是最坏的时代。”他援引英国文学家查尔斯•狄更斯 《双城记》的开篇语，道出世界现在面临的矛盾，解答经济全球化过程中产生的困惑和迷思。此类妙喻在6000多字篇幅的演讲中处处可见。如在阐述“世界到底怎么了？ ”问题时，习近平说：“有一种观点把世界乱象归咎于经济全球化。经济全球化曾经被人们视为阿里巴巴的山洞，现在又被不少人看作潘多拉的盒子。”再如，论及旗帜鲜明反对保护主义时，习近平指出：“搞保护主义如同把自己关进黑屋子，看似躲过了风吹雨打，但也隔绝了阳光和空气。打贸易战的结果只能是两败俱伤。”在这场约50分钟的演讲中，习近平多次以“大海”妙喻经济全球化，以充满哲理的中国智慧，为世界经济把脉开方，为全球化进程指引方向。</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WZhMTA0Y2ZlMDlhZjg2MjYwMDUyODhiN2U4ODczY2QifQ=="/>
  <p:tag name="KSO_WM_SCREEN_THEME_FLAG" val="Dlrq25wU2PGuGg5bbmjbDMWPhdLDIgYgwWQXk9Cp1nGvM8XGFKNTWamhtqWjS69Zs5Sg5j7wQ//vq4wNgyDCaxXmoU9SQ04uVYLbWdmxQSY="/>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MWPhdLDIgYgwWQXk9Cp1nGvM8XGFKNTWamhtqWjS69Zs5Sg5j7wQ//vq4wNgyDCaxXmoU9SQ04uVYLbWdmxQSY="/>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0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 name="KSO_WM_SCREEN_THEME_FLAG" val="Dlrq25wU2PGuGg5bbmjbDMWPhdLDIgYgwWQXk9Cp1nGvM8XGFKNTWamhtqWjS69Zs5Sg5j7wQ//vq4wNgyDCaxXmoU9SQ04uVYLbWdmxQSY="/>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 name="KSO_WM_SCREEN_THEME_FLAG" val="Dlrq25wU2PGuGg5bbmjbDMWPhdLDIgYgwWQXk9Cp1nGvM8XGFKNTWamhtqWjS69Zs5Sg5j7wQ//vq4wNgyDCaxXmoU9SQ04uVYLbWdmxQSY="/>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MWPhdLDIgYgwWQXk9Cp1nGvM8XGFKNTWamhtqWjS69Zs5Sg5j7wQ//vq4wNgyDCaxXmoU9SQ04uVYLbWdmxQSY="/>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MWPhdLDIgYgwWQXk9Cp1nGvM8XGFKNTWamhtqWjS69Zs5Sg5j7wQ//vq4wNgyDCaxXmoU9SQ04uVYLbWdmxQSY="/>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1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 name="KSO_WM_SCREEN_THEME_FLAG" val="Dlrq25wU2PGuGg5bbmjbDMWPhdLDIgYgwWQXk9Cp1nGvM8XGFKNTWamhtqWjS69Zs5Sg5j7wQ//vq4wNgyDCaxXmoU9SQ04uVYLbWdmxQSY="/>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 name="KSO_WM_SCREEN_THEME_FLAG" val="Dlrq25wU2PGuGg5bbmjbDMWPhdLDIgYgwWQXk9Cp1nGvM8XGFKNTWamhtqWjS69Zs5Sg5j7wQ//vq4wNgyDCaxXmoU9SQ04uVYLbWdmxQSY="/>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MWPhdLDIgYgwWQXk9Cp1nGvM8XGFKNTWamhtqWjS69Zs5Sg5j7wQ//vq4wNgyDCaxXmoU9SQ04uVYLbWdmxQSY="/>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MWPhdLDIgYgwWQXk9Cp1nGvM8XGFKNTWamhtqWjS69Zs5Sg5j7wQ//vq4wNgyDCaxXmoU9SQ04uVYLbWdmxQSY="/>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 name="KSO_WM_SCREEN_THEME_FLAG" val="Dlrq25wU2PGuGg5bbmjbDMWPhdLDIgYgwWQXk9Cp1nGvM8XGFKNTWamhtqWjS69Zs5Sg5j7wQ//vq4wNgyDCaxXmoU9SQ04uVYLbWdmxQSY="/>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 name="KSO_WM_SCREEN_THEME_FLAG" val="Dlrq25wU2PGuGg5bbmjbDMWPhdLDIgYgwWQXk9Cp1nGvM8XGFKNTWamhtqWjS69Zs5Sg5j7wQ//vq4wNgyDCaxXmoU9SQ04uVYLbWdmxQSY="/>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MWPhdLDIgYgwWQXk9Cp1nGvM8XGFKNTWamhtqWjS69Zs5Sg5j7wQ//vq4wNgyDCaxXmoU9SQ04uVYLbWdmxQSY="/>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MWPhdLDIgYgwWQXk9Cp1nGvM8XGFKNTWamhtqWjS69Zs5Sg5j7wQ//vq4wNgyDCaxXmoU9SQ04uVYLbWdmxQSY="/>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1"/>
  <p:tag name="KSO_WM_SCREEN_THEME_FLAG" val="Dlrq25wU2PGuGg5bbmjbDMWPhdLDIgYgwWQXk9Cp1nGvM8XGFKNTWamhtqWjS69Zs5Sg5j7wQ//vq4wNgyDCaxXmoU9SQ04uVYLbWdmxQSY="/>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MWPhdLDIgYgwWQXk9Cp1nGvM8XGFKNTWamhtqWjS69Zs5Sg5j7wQ//vq4wNgyDCaxXmoU9SQ04uVYLbWdmxQSY="/>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 name="KSO_WM_SCREEN_THEME_FLAG" val="Dlrq25wU2PGuGg5bbmjbDMWPhdLDIgYgwWQXk9Cp1nGvM8XGFKNTWamhtqWjS69Zs5Sg5j7wQ//vq4wNgyDCaxXmoU9SQ04uVYLbWdmxQSY="/>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水墨中国风"/>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4228_1*a*1"/>
  <p:tag name="KSO_WM_TEMPLATE_CATEGORY" val="custom"/>
  <p:tag name="KSO_WM_TEMPLATE_INDEX" val="20204228"/>
  <p:tag name="KSO_WM_UNIT_LAYERLEVEL" val="1"/>
  <p:tag name="KSO_WM_TAG_VERSION" val="1.0"/>
  <p:tag name="KSO_WM_BEAUTIFY_FLAG" val="#wm#"/>
  <p:tag name="KSO_WM_UNIT_DEFAULT_FONT" val="56;72;4"/>
  <p:tag name="KSO_WM_UNIT_BLOCK" val="0"/>
  <p:tag name="KSO_WM_UNIT_DEC_AREA_ID" val="331a5c4030574814bfaf9da566103b20"/>
  <p:tag name="KSO_WM_CHIP_GROUPID" val="5ebe619f0ac41c4a0a5256f4"/>
  <p:tag name="KSO_WM_CHIP_XID" val="5ebe619f0ac41c4a0a5256f5"/>
  <p:tag name="KSO_WM_CHIP_FILLAREA_FILL_RULE" val="{&quot;fill_align&quot;:&quot;cm&quot;,&quot;fill_mode&quot;:&quot;adaptive&quot;,&quot;sacle_strategy&quot;:&quot;smart&quot;}"/>
  <p:tag name="KSO_WM_ASSEMBLE_CHIP_INDEX" val="b65f42becaeb4fb584d9464b9630e7bf"/>
  <p:tag name="KSO_WM_UNIT_TEXT_FILL_FORE_SCHEMECOLOR_INDEX_BRIGHTNESS" val="0.15"/>
  <p:tag name="KSO_WM_UNIT_TEXT_FILL_FORE_SCHEMECOLOR_INDEX" val="13"/>
  <p:tag name="KSO_WM_UNIT_TEXT_FILL_TYPE" val="1"/>
  <p:tag name="KSO_WM_UNIT_SMARTLAYOUT_COMPRESS_INFO" val="{&#10;    &quot;id&quot;: &quot;2020-09-24T20:10:05&quot;,&#10;    &quot;max&quot;: 1.2663593395245698e-05,&#10;    &quot;topChanged&quot;: 1.2663593395245698e-05&#10;}&#10;"/>
  <p:tag name="KSO_WM_UNIT_LAST_MAX_FONTSIZE" val="1280"/>
  <p:tag name="KSO_WM_SCREEN_THEME_FLAG" val="Dlrq25wU2PGuGg5bbmjbDMWPhdLDIgYgwWQXk9Cp1nGvM8XGFKNTWamhtqWjS69Zs5Sg5j7wQ//vq4wNgyDCaxXmoU9SQ04uVYLbWdmxQSY="/>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SCREEN_THEME_FLAG" val="Dlrq25wU2PGuGg5bbmjbDMWPhdLDIgYgwWQXk9Cp1nGvM8XGFKNTWamhtqWjS69Zs5Sg5j7wQ//vq4wNgyDCaxXmoU9SQ04uVYLbWdmxQSY="/>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 name="KSO_WM_UNIT_TEXT_SHADOW_SCHEMECOLOR_INDEX_BRIGHTNESS" val="0"/>
  <p:tag name="KSO_WM_UNIT_TEXT_SHADOW_SCHEMECOLOR_INDEX" val="1"/>
  <p:tag name="KSO_WM_SCREEN_THEME_FLAG" val="Dlrq25wU2PGuGg5bbmjbDMWPhdLDIgYgwWQXk9Cp1nGvM8XGFKNTWamhtqWjS69Zs5Sg5j7wQ//vq4wNgyDCaxXmoU9SQ04uVYLbWdmxQSY="/>
</p:tagLst>
</file>

<file path=ppt/tags/tag143.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4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0260"/>
  <p:tag name="KSO_WM_SCREEN_THEME_FLAG" val="Dlrq25wU2PGuGg5bbmjbDMWPhdLDIgYgwWQXk9Cp1nGvM8XGFKNTWamhtqWjS69Zs5Sg5j7wQ//vq4wNgyDCaxXmoU9SQ04uVYLbWdmxQSY="/>
</p:tagLst>
</file>

<file path=ppt/tags/tag1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665,&quot;width&quot;:11820}"/>
  <p:tag name="KSO_WM_SCREEN_THEME_FLAG" val="Dlrq25wU2PGuGg5bbmjbDMWPhdLDIgYgwWQXk9Cp1nGvM8XGFKNTWamhtqWjS69Zs5Sg5j7wQ//vq4wNgyDCaxXmoU9SQ04uVYLbWdmxQSY="/>
</p:tagLst>
</file>

<file path=ppt/tags/tag1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50.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5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MWPhdLDIgYgwWQXk9Cp1nGvM8XGFKNTWamhtqWjS69Zs5Sg5j7wQ//vq4wNgyDCaxXmoU9SQ04uVYLbWdmxQSY="/>
</p:tagLst>
</file>

<file path=ppt/tags/tag1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6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3&quot;,&quot;maxSize&quot;:{&quot;size1&quot;:20},&quot;minSize&quot;:{&quot;size1&quot;:13.3},&quot;normalSize&quot;:{&quot;size1&quot;:13.3},&quot;subLayout&quot;:[{&quot;id&quot;:&quot;2022-05-07T01:44:23&quot;,&quot;margin&quot;:{&quot;bottom&quot;:0.026000002399086952,&quot;left&quot;:3.809999942779541,&quot;right&quot;:1.2699999809265137,&quot;top&quot;:0.4230000078678131},&quot;type&quot;:0},{&quot;id&quot;:&quot;2022-05-07T01:44:23&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6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7069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069"/>
  <p:tag name="KSO_WM_UNIT_VALUE" val="901"/>
  <p:tag name="KSO_WM_TEMPLATE_ASSEMBLE_XID" val="6130c4e08b5cc6c91112a570"/>
  <p:tag name="KSO_WM_TEMPLATE_ASSEMBLE_GROUPID" val="6130c4e08b5cc6c91112a570"/>
  <p:tag name="KSO_WM_SCREEN_THEME_FLAG" val="Dlrq25wU2PGuGg5bbmjbDMWPhdLDIgYgwWQXk9Cp1nGvM8XGFKNTWamhtqWjS69Zs5Sg5j7wQ//vq4wNgyDCaxXmoU9SQ04uVYLbWdmxQSY="/>
</p:tagLst>
</file>

<file path=ppt/tags/tag16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6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7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7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7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7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7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8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8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8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8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1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9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19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1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9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19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 name="KSO_WM_SCREEN_THEME_FLAG" val="Dlrq25wU2PGuGg5bbmjbDMWPhdLDIgYgwWQXk9Cp1nGvM8XGFKNTWamhtqWjS69Zs5Sg5j7wQ//vq4wNgyDCaxXmoU9SQ04uVYLbWdmxQSY="/>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0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0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0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04.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0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0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1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1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16.xml><?xml version="1.0" encoding="utf-8"?>
<p:tagLst xmlns:a="http://schemas.openxmlformats.org/drawingml/2006/main" xmlns:r="http://schemas.openxmlformats.org/officeDocument/2006/relationships" xmlns:p="http://schemas.openxmlformats.org/presentationml/2006/main">
  <p:tag name="KSO_WM_UNIT_TABLE_BEAUTIFY" val="smartTable{5a1f3399-86f4-4cac-a39e-7746826c65c7}"/>
  <p:tag name="TABLE_ENDDRAG_ORIGIN_RECT" val="574*300"/>
  <p:tag name="TABLE_ENDDRAG_RECT" val="376*218*574*300"/>
  <p:tag name="KSO_WM_SCREEN_THEME_FLAG" val="Dlrq25wU2PGuGg5bbmjbDMWPhdLDIgYgwWQXk9Cp1nGvM8XGFKNTWamhtqWjS69Zs5Sg5j7wQ//vq4wNgyDCaxXmoU9SQ04uVYLbWdmxQSY="/>
</p:tagLst>
</file>

<file path=ppt/tags/tag21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1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2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2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2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2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3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i*1_1_1"/>
  <p:tag name="KSO_WM_UNIT_INDEX" val="1_1_1"/>
  <p:tag name="KSO_WM_UNIT_LAYERLEVEL" val="1_1_1"/>
  <p:tag name="KSO_WM_UNIT_LINE_FILL_TYPE" val="2"/>
  <p:tag name="KSO_WM_UNIT_LINE_FORE_SCHEMECOLOR_INDEX" val="6"/>
  <p:tag name="KSO_WM_UNIT_TEXT_FILL_FORE_SCHEMECOLOR_INDEX" val="14"/>
  <p:tag name="KSO_WM_UNIT_TEXT_FILL_TYPE" val="1"/>
  <p:tag name="KSO_WM_UNIT_TYPE" val="n_h_i"/>
  <p:tag name="KSO_WM_SCREEN_THEME_FLAG" val="Dlrq25wU2PGuGg5bbmjbDMWPhdLDIgYgwWQXk9Cp1nGvM8XGFKNTWamhtqWjS69Zs5Sg5j7wQ//vq4wNgyDCaxXmoU9SQ04uVYLbWdmxQSY="/>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1_1"/>
  <p:tag name="KSO_WM_UNIT_INDEX" val="1_2_1_1"/>
  <p:tag name="KSO_WM_UNIT_LAYERLEVEL" val="1_1_1_1"/>
  <p:tag name="KSO_WM_UNIT_TEXT_FILL_FORE_SCHEMECOLOR_INDEX" val="14"/>
  <p:tag name="KSO_WM_UNIT_TEXT_FILL_TYPE" val="1"/>
  <p:tag name="KSO_WM_UNIT_TYPE" val="n_h_h_i"/>
  <p:tag name="KSO_WM_SCREEN_THEME_FLAG" val="Dlrq25wU2PGuGg5bbmjbDMWPhdLDIgYgwWQXk9Cp1nGvM8XGFKNTWamhtqWjS69Zs5Sg5j7wQ//vq4wNgyDCaxXmoU9SQ04uVYLbWdmxQSY="/>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4_1"/>
  <p:tag name="KSO_WM_UNIT_INDEX" val="1_2_4_1"/>
  <p:tag name="KSO_WM_UNIT_LAYERLEVEL" val="1_1_1_1"/>
  <p:tag name="KSO_WM_UNIT_TEXT_FILL_FORE_SCHEMECOLOR_INDEX" val="14"/>
  <p:tag name="KSO_WM_UNIT_TEXT_FILL_TYPE" val="1"/>
  <p:tag name="KSO_WM_UNIT_TYPE" val="n_h_h_i"/>
  <p:tag name="KSO_WM_SCREEN_THEME_FLAG" val="Dlrq25wU2PGuGg5bbmjbDMWPhdLDIgYgwWQXk9Cp1nGvM8XGFKNTWamhtqWjS69Zs5Sg5j7wQ//vq4wNgyDCaxXmoU9SQ04uVYLbWdmxQSY="/>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2_1"/>
  <p:tag name="KSO_WM_UNIT_INDEX" val="1_2_2_1"/>
  <p:tag name="KSO_WM_UNIT_LAYERLEVEL" val="1_1_1_1"/>
  <p:tag name="KSO_WM_UNIT_TEXT_FILL_FORE_SCHEMECOLOR_INDEX" val="14"/>
  <p:tag name="KSO_WM_UNIT_TEXT_FILL_TYPE" val="1"/>
  <p:tag name="KSO_WM_UNIT_TYPE" val="n_h_h_i"/>
  <p:tag name="KSO_WM_SCREEN_THEME_FLAG" val="Dlrq25wU2PGuGg5bbmjbDMWPhdLDIgYgwWQXk9Cp1nGvM8XGFKNTWamhtqWjS69Zs5Sg5j7wQ//vq4wNgyDCaxXmoU9SQ04uVYLbWdmxQSY="/>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3_1"/>
  <p:tag name="KSO_WM_UNIT_INDEX" val="1_2_3_1"/>
  <p:tag name="KSO_WM_UNIT_LAYERLEVEL" val="1_1_1_1"/>
  <p:tag name="KSO_WM_UNIT_TEXT_FILL_FORE_SCHEMECOLOR_INDEX" val="14"/>
  <p:tag name="KSO_WM_UNIT_TEXT_FILL_TYPE" val="1"/>
  <p:tag name="KSO_WM_UNIT_TYPE" val="n_h_h_i"/>
  <p:tag name="KSO_WM_SCREEN_THEME_FLAG" val="Dlrq25wU2PGuGg5bbmjbDMWPhdLDIgYgwWQXk9Cp1nGvM8XGFKNTWamhtqWjS69Zs5Sg5j7wQ//vq4wNgyDCaxXmoU9SQ04uVYLbWdmxQSY="/>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MWPhdLDIgYgwWQXk9Cp1nGvM8XGFKNTWamhtqWjS69Zs5Sg5j7wQ//vq4wNgyDCaxXmoU9SQ04uVYLbWdmxQSY="/>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MWPhdLDIgYgwWQXk9Cp1nGvM8XGFKNTWamhtqWjS69Zs5Sg5j7wQ//vq4wNgyDCaxXmoU9SQ04uVYLbWdmxQSY="/>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MWPhdLDIgYgwWQXk9Cp1nGvM8XGFKNTWamhtqWjS69Zs5Sg5j7wQ//vq4wNgyDCaxXmoU9SQ04uVYLbWdmxQSY="/>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MWPhdLDIgYgwWQXk9Cp1nGvM8XGFKNTWamhtqWjS69Zs5Sg5j7wQ//vq4wNgyDCaxXmoU9SQ04uVYLbWdmxQSY="/>
</p:tagLst>
</file>

<file path=ppt/tags/tag242.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4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7315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315"/>
  <p:tag name="KSO_WM_UNIT_VALUE" val="901"/>
  <p:tag name="KSO_WM_TEMPLATE_ASSEMBLE_XID" val="6130c4e08b5cc6c91112a571"/>
  <p:tag name="KSO_WM_TEMPLATE_ASSEMBLE_GROUPID" val="6130c4e08b5cc6c91112a571"/>
  <p:tag name="KSO_WM_SCREEN_THEME_FLAG" val="Dlrq25wU2PGuGg5bbmjbDMWPhdLDIgYgwWQXk9Cp1nGvM8XGFKNTWamhtqWjS69Zs5Sg5j7wQ//vq4wNgyDCaxXmoU9SQ04uVYLbWdmxQSY="/>
</p:tagLst>
</file>

<file path=ppt/tags/tag24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KSO_WM_SCREEN_THEME_FLAG" val="Dlrq25wU2PGuGg5bbmjbDMWPhdLDIgYgwWQXk9Cp1nGvM8XGFKNTWamhtqWjS69Zs5Sg5j7wQ//vq4wNgyDCaxXmoU9SQ04uVYLbWdmxQSY="/>
</p:tagLst>
</file>

<file path=ppt/tags/tag24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5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54.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5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5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6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6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6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6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71.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7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7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7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7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81.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8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8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8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5&quot;,&quot;maxSize&quot;:{&quot;size1&quot;:20},&quot;minSize&quot;:{&quot;size1&quot;:13.3},&quot;normalSize&quot;:{&quot;size1&quot;:13.3},&quot;subLayout&quot;:[{&quot;id&quot;:&quot;2022-05-07T01:44:25&quot;,&quot;margin&quot;:{&quot;bottom&quot;:0.026000002399086952,&quot;left&quot;:3.809999942779541,&quot;right&quot;:1.2699999809265137,&quot;top&quot;:0.4230000078678131},&quot;type&quot;:0},{&quot;id&quot;:&quot;2022-05-07T01:44:25&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8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2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92.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ID" val="diagram20207606_1*i*1"/>
  <p:tag name="KSO_WM_TEMPLATE_CATEGORY" val="diagram"/>
  <p:tag name="KSO_WM_TEMPLATE_INDEX" val="20207606"/>
  <p:tag name="KSO_WM_UNIT_LAYERLEVEL" val="1"/>
  <p:tag name="KSO_WM_TAG_VERSION" val="1.0"/>
  <p:tag name="KSO_WM_BEAUTIFY_FLAG" val="#wm#"/>
  <p:tag name="KSO_WM_UNIT_TYPE" val="i"/>
  <p:tag name="KSO_WM_UNIT_INDEX" val="1"/>
  <p:tag name="KSO_WM_UNIT_BLOCK" val="0"/>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622e9ed271a34e3e8cb031e6c1985221"/>
  <p:tag name="KSO_WM_CHIP_GROUPID" val="5e7316d69a230a26b9e88a53"/>
  <p:tag name="KSO_WM_CHIP_XID" val="5e7316d69a230a26b9e88a54"/>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
  <p:tag name="KSO_WM_UNIT_FILL_FORE_SCHEMECOLOR_INDEX_2" val="5"/>
  <p:tag name="KSO_WM_UNIT_FILL_FORE_SCHEMECOLOR_INDEX_2_POS" val="0.51"/>
  <p:tag name="KSO_WM_UNIT_FILL_FORE_SCHEMECOLOR_INDEX_2_TRANS" val="0.8"/>
  <p:tag name="KSO_WM_UNIT_FILL_FORE_SCHEMECOLOR_INDEX_3_BRIGHTNESS" val="0"/>
  <p:tag name="KSO_WM_UNIT_FILL_FORE_SCHEMECOLOR_INDEX_3" val="14"/>
  <p:tag name="KSO_WM_UNIT_FILL_FORE_SCHEMECOLOR_INDEX_3_POS" val="1"/>
  <p:tag name="KSO_WM_UNIT_FILL_FORE_SCHEMECOLOR_INDEX_3_TRANS" val="1"/>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3"/>
  <p:tag name="KSO_WM_UNIT_TEXT_FILL_TYPE" val="1"/>
  <p:tag name="KSO_WM_UNIT_VALUE" val="840"/>
  <p:tag name="KSO_WM_TEMPLATE_ASSEMBLE_XID" val="60656e6e4054ed1e2fb7f893"/>
  <p:tag name="KSO_WM_TEMPLATE_ASSEMBLE_GROUPID" val="60656e6e4054ed1e2fb7f893"/>
  <p:tag name="KSO_WM_SCREEN_THEME_FLAG" val="Dlrq25wU2PGuGg5bbmjbDMWPhdLDIgYgwWQXk9Cp1nGvM8XGFKNTWamhtqWjS69Zs5Sg5j7wQ//vq4wNgyDCaxXmoU9SQ04uVYLbWdmxQSY="/>
</p:tagLst>
</file>

<file path=ppt/tags/tag293.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29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29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298.xml><?xml version="1.0" encoding="utf-8"?>
<p:tagLst xmlns:a="http://schemas.openxmlformats.org/drawingml/2006/main" xmlns:r="http://schemas.openxmlformats.org/officeDocument/2006/relationships" xmlns:p="http://schemas.openxmlformats.org/presentationml/2006/main">
  <p:tag name="KSO_WM_UNIT_VALUE" val="931*846"/>
  <p:tag name="KSO_WM_UNIT_HIGHLIGHT" val="0"/>
  <p:tag name="KSO_WM_UNIT_DIAGRAM_ISNUMVISUAL" val="0"/>
  <p:tag name="KSO_WM_UNIT_DIAGRAM_ISREFERUNIT" val="0"/>
  <p:tag name="KSO_WM_UNIT_TYPE" val="d"/>
  <p:tag name="KSO_WM_UNIT_INDEX" val="1"/>
  <p:tag name="KSO_WM_UNIT_ID" val="diagram20207606_1*d*1"/>
  <p:tag name="KSO_WM_TEMPLATE_CATEGORY" val="diagram"/>
  <p:tag name="KSO_WM_TEMPLATE_INDEX" val="20207606"/>
  <p:tag name="KSO_WM_UNIT_LAYERLEVEL" val="1"/>
  <p:tag name="KSO_WM_TAG_VERSION" val="1.0"/>
  <p:tag name="KSO_WM_BEAUTIFY_FLAG" val="#wm#"/>
  <p:tag name="KSO_WM_CHIP_GROUPID" val="5e7310da9a230a26b9e88a19"/>
  <p:tag name="KSO_WM_CHIP_XID" val="5e7310da9a230a26b9e88a1a"/>
  <p:tag name="KSO_WM_UNIT_DEC_AREA_ID" val="426ccde228714f90b6c31557a1e74942"/>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1d6ebf07b3948c9b472e5fcd0b0ec62"/>
  <p:tag name="KSO_WM_UNIT_PLACING_PICTURE" val="31d6ebf07b3948c9b472e5fcd0b0ec62"/>
  <p:tag name="KSO_WM_UNIT_SUPPORT_UNIT_TYPE" val="[&quot;d&quot;,&quot;θ&quot;]"/>
  <p:tag name="KSO_WM_TEMPLATE_ASSEMBLE_XID" val="60656e6e4054ed1e2fb7f893"/>
  <p:tag name="KSO_WM_TEMPLATE_ASSEMBLE_GROUPID" val="60656e6e4054ed1e2fb7f893"/>
  <p:tag name="KSO_WM_UNIT_PLACING_PICTURE_USER_VIEWPORT" val="{&quot;height&quot;:6853,&quot;width&quot;:4756}"/>
  <p:tag name="KSO_WM_UNIT_PLACING_PICTURE_INFO" val="{&quot;code&quot;:&quot;&quot;,&quot;full_picture&quot;:false,&quot;scheme&quot;:&quot;2-0&quot;,&quot;spacing&quot;:5}"/>
  <p:tag name="KSO_WM_UNIT_PLACING_PICTURE_USER_VIEWPORT_SMARTMENU" val="{&quot;height&quot;:6959.619140625,&quot;width&quot;:4470.010375976562}"/>
  <p:tag name="KSO_WM_UNIT_PLACING_PICTURE_USER_RELATIVERECTANGLE_SMARTMENU" val="{&quot;bottom&quot;:0,&quot;left&quot;:0.03728357964113055,&quot;right&quot;:0.03728357964113055,&quot;top&quot;:0}"/>
  <p:tag name="KSO_WM_UNIT_PLACING_PICTURE_COLLAGE_VIEWPORT" val="{&quot;height&quot;:8152.242908815117,&quot;width&quot;:5236.006819577878}"/>
  <p:tag name="KSO_WM_SCREEN_THEME_FLAG" val="Dlrq25wU2PGuGg5bbmjbDMWPhdLDIgYgwWQXk9Cp1nGvM8XGFKNTWamhtqWjS69Zs5Sg5j7wQ//vq4wNgyDCaxXmoU9SQ04uVYLbWdmxQSY="/>
</p:tagLst>
</file>

<file path=ppt/tags/tag299.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5&quot;,&quot;maxSize&quot;:{&quot;size1&quot;:20},&quot;minSize&quot;:{&quot;size1&quot;:13.3},&quot;normalSize&quot;:{&quot;size1&quot;:13.3},&quot;subLayout&quot;:[{&quot;id&quot;:&quot;2022-05-07T01:44:25&quot;,&quot;margin&quot;:{&quot;bottom&quot;:0.026000002399086952,&quot;left&quot;:3.809999942779541,&quot;right&quot;:1.2699999809265137,&quot;top&quot;:0.4230000078678131},&quot;type&quot;:0},{&quot;id&quot;:&quot;2022-05-07T01:44:25&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 name="KSO_WM_SCREEN_THEME_FLAG" val="Dlrq25wU2PGuGg5bbmjbDMWPhdLDIgYgwWQXk9Cp1nGvM8XGFKNTWamhtqWjS69Zs5Sg5j7wQ//vq4wNgyDCaxXmoU9SQ04uVYLbWdmxQSY="/>
</p:tagLst>
</file>

<file path=ppt/tags/tag3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0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0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959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959"/>
  <p:tag name="KSO_WM_UNIT_VALUE" val="1150"/>
  <p:tag name="KSO_WM_TEMPLATE_ASSEMBLE_XID" val="60656f124054ed1e2fb802f5"/>
  <p:tag name="KSO_WM_TEMPLATE_ASSEMBLE_GROUPID" val="60656f124054ed1e2fb802f5"/>
  <p:tag name="KSO_WM_SCREEN_THEME_FLAG" val="Dlrq25wU2PGuGg5bbmjbDMWPhdLDIgYgwWQXk9Cp1nGvM8XGFKNTWamhtqWjS69Zs5Sg5j7wQ//vq4wNgyDCaxXmoU9SQ04uVYLbWdmxQSY="/>
</p:tagLst>
</file>

<file path=ppt/tags/tag30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959_1*f*1"/>
  <p:tag name="KSO_WM_TEMPLATE_CATEGORY" val="diagram"/>
  <p:tag name="KSO_WM_TEMPLATE_INDEX" val="20212959"/>
  <p:tag name="KSO_WM_UNIT_LAYERLEVEL" val="1"/>
  <p:tag name="KSO_WM_TAG_VERSION" val="1.0"/>
  <p:tag name="KSO_WM_BEAUTIFY_FLAG" val="#wm#"/>
  <p:tag name="KSO_WM_UNIT_DEFAULT_FONT" val="14;20;2"/>
  <p:tag name="KSO_WM_UNIT_BLOCK" val="0"/>
  <p:tag name="KSO_WM_UNIT_VALUE" val="230"/>
  <p:tag name="KSO_WM_UNIT_SHOW_EDIT_AREA_INDICATION" val="1"/>
  <p:tag name="KSO_WM_CHIP_GROUPID" val="5e6b05596848fb12bee65ac8"/>
  <p:tag name="KSO_WM_CHIP_XID" val="5e6b05596848fb12bee65aca"/>
  <p:tag name="KSO_WM_UNIT_DEC_AREA_ID" val="a73f4afbbe454fc19397a593b98295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28e2f5a7b644e26ae66fd197146e197"/>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124054ed1e2fb802f5"/>
  <p:tag name="KSO_WM_TEMPLATE_ASSEMBLE_GROUPID" val="60656f124054ed1e2fb802f5"/>
  <p:tag name="KSO_WM_SCREEN_THEME_FLAG" val="Dlrq25wU2PGuGg5bbmjbDMWPhdLDIgYgwWQXk9Cp1nGvM8XGFKNTWamhtqWjS69Zs5Sg5j7wQ//vq4wNgyDCaxXmoU9SQ04uVYLbWdmxQSY="/>
</p:tagLst>
</file>

<file path=ppt/tags/tag306.xml><?xml version="1.0" encoding="utf-8"?>
<p:tagLst xmlns:a="http://schemas.openxmlformats.org/drawingml/2006/main" xmlns:r="http://schemas.openxmlformats.org/officeDocument/2006/relationships" xmlns:p="http://schemas.openxmlformats.org/presentationml/2006/main">
  <p:tag name="KSO_WM_UNIT_VALUE" val="888*1481"/>
  <p:tag name="KSO_WM_UNIT_HIGHLIGHT" val="0"/>
  <p:tag name="KSO_WM_UNIT_DIAGRAM_ISNUMVISUAL" val="0"/>
  <p:tag name="KSO_WM_UNIT_DIAGRAM_ISREFERUNIT" val="0"/>
  <p:tag name="KSO_WM_UNIT_TYPE" val="d"/>
  <p:tag name="KSO_WM_UNIT_INDEX" val="1"/>
  <p:tag name="KSO_WM_UNIT_ID" val="diagram20212959_1*d*1"/>
  <p:tag name="KSO_WM_TEMPLATE_CATEGORY" val="diagram"/>
  <p:tag name="KSO_WM_TEMPLATE_INDEX" val="20212959"/>
  <p:tag name="KSO_WM_UNIT_LAYERLEVEL" val="1"/>
  <p:tag name="KSO_WM_TAG_VERSION" val="1.0"/>
  <p:tag name="KSO_WM_BEAUTIFY_FLAG" val="#wm#"/>
  <p:tag name="KSO_WM_CHIP_GROUPID" val="5e7310da9a230a26b9e88a19"/>
  <p:tag name="KSO_WM_CHIP_XID" val="5e7310da9a230a26b9e88a1a"/>
  <p:tag name="KSO_WM_UNIT_DEC_AREA_ID" val="099f8a4d11454fdf86d21a2de39810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8bdcffd5e724bc2aa1df688317104de"/>
  <p:tag name="KSO_WM_UNIT_PLACING_PICTURE" val="28bdcffd5e724bc2aa1df688317104de"/>
  <p:tag name="KSO_WM_UNIT_SUPPORT_UNIT_TYPE" val="[&quot;l&quot;,&quot;m&quot;,&quot;n&quot;,&quot;o&quot;,&quot;p&quot;,&quot;q&quot;,&quot;r&quot;,&quot;δ&quot;,&quot;ε&quot;,&quot;ζ&quot;,&quot;η&quot;,&quot;d&quot;,&quot;α&quot;,&quot;β&quot;,&quot;θ&quot;]"/>
  <p:tag name="KSO_WM_TEMPLATE_ASSEMBLE_XID" val="60656f124054ed1e2fb802f5"/>
  <p:tag name="KSO_WM_TEMPLATE_ASSEMBLE_GROUPID" val="60656f124054ed1e2fb802f5"/>
  <p:tag name="KSO_WM_UNIT_PLACING_PICTURE_USER_VIEWPORT" val="{&quot;height&quot;:6853,&quot;width&quot;:5139}"/>
  <p:tag name="KSO_WM_UNIT_PLACING_PICTURE_INFO" val="{&quot;code&quot;:&quot;a&quot;,&quot;full_picture&quot;:true,&quot;last_full_picture&quot;:&quot;a&quot;,&quot;margin&quot;:{&quot;bottom&quot;:84.19468168708035,&quot;top&quot;:83.51589237995147},&quot;scheme&quot;:&quot;2-0&quot;,&quot;spacing&quot;:5}"/>
  <p:tag name="KSO_WM_UNIT_PLACING_PICTURE_USER_VIEWPORT_SMARTMENU" val="{&quot;height&quot;:6103.17446227903,&quot;width&quot;:4535.652261144647}"/>
  <p:tag name="KSO_WM_UNIT_PLACING_PICTURE_USER_RELATIVERECTANGLE_SMARTMENU" val="{&quot;bottom&quot;:0,&quot;left&quot;:0,&quot;right&quot;:0,&quot;top&quot;:0}"/>
  <p:tag name="KSO_WM_UNIT_PLACING_PICTURE_COLLAGE_VIEWPORT" val="{&quot;height&quot;:6291.257364145752,&quot;width&quot;:4675.428670787079}"/>
  <p:tag name="KSO_WM_SCREEN_THEME_FLAG" val="Dlrq25wU2PGuGg5bbmjbDMWPhdLDIgYgwWQXk9Cp1nGvM8XGFKNTWamhtqWjS69Zs5Sg5j7wQ//vq4wNgyDCaxXmoU9SQ04uVYLbWdmxQSY="/>
</p:tagLst>
</file>

<file path=ppt/tags/tag307.xml><?xml version="1.0" encoding="utf-8"?>
<p:tagLst xmlns:a="http://schemas.openxmlformats.org/drawingml/2006/main" xmlns:r="http://schemas.openxmlformats.org/officeDocument/2006/relationships" xmlns:p="http://schemas.openxmlformats.org/presentationml/2006/main">
  <p:tag name="KSO_WM_UNIT_VALUE" val="888*1481"/>
  <p:tag name="KSO_WM_UNIT_HIGHLIGHT" val="0"/>
  <p:tag name="KSO_WM_UNIT_DIAGRAM_ISNUMVISUAL" val="0"/>
  <p:tag name="KSO_WM_UNIT_DIAGRAM_ISREFERUNIT" val="0"/>
  <p:tag name="KSO_WM_UNIT_TYPE" val="d"/>
  <p:tag name="KSO_WM_UNIT_INDEX" val="1"/>
  <p:tag name="KSO_WM_UNIT_ID" val="diagram20212959_1*d*1"/>
  <p:tag name="KSO_WM_TEMPLATE_CATEGORY" val="diagram"/>
  <p:tag name="KSO_WM_TEMPLATE_INDEX" val="20212959"/>
  <p:tag name="KSO_WM_UNIT_LAYERLEVEL" val="1"/>
  <p:tag name="KSO_WM_TAG_VERSION" val="1.0"/>
  <p:tag name="KSO_WM_BEAUTIFY_FLAG" val="#wm#"/>
  <p:tag name="KSO_WM_CHIP_GROUPID" val="5e7310da9a230a26b9e88a19"/>
  <p:tag name="KSO_WM_CHIP_XID" val="5e7310da9a230a26b9e88a1a"/>
  <p:tag name="KSO_WM_UNIT_DEC_AREA_ID" val="099f8a4d11454fdf86d21a2de39810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8bdcffd5e724bc2aa1df688317104de"/>
  <p:tag name="KSO_WM_UNIT_PLACING_PICTURE" val="28bdcffd5e724bc2aa1df688317104de"/>
  <p:tag name="KSO_WM_UNIT_SUPPORT_UNIT_TYPE" val="[&quot;l&quot;,&quot;m&quot;,&quot;n&quot;,&quot;o&quot;,&quot;p&quot;,&quot;q&quot;,&quot;r&quot;,&quot;δ&quot;,&quot;ε&quot;,&quot;ζ&quot;,&quot;η&quot;,&quot;d&quot;,&quot;α&quot;,&quot;β&quot;,&quot;θ&quot;]"/>
  <p:tag name="KSO_WM_TEMPLATE_ASSEMBLE_XID" val="60656f124054ed1e2fb802f5"/>
  <p:tag name="KSO_WM_TEMPLATE_ASSEMBLE_GROUPID" val="60656f124054ed1e2fb802f5"/>
  <p:tag name="KSO_WM_UNIT_PLACING_PICTURE_USER_VIEWPORT" val="{&quot;height&quot;:7150,&quot;width&quot;:5554}"/>
  <p:tag name="KSO_WM_UNIT_PLACING_PICTURE_INFO" val="{&quot;code&quot;:&quot;a&quot;,&quot;full_picture&quot;:true,&quot;last_full_picture&quot;:&quot;a&quot;,&quot;margin&quot;:{&quot;bottom&quot;:84.19468168708035,&quot;top&quot;:83.51589237995147},&quot;scheme&quot;:&quot;2-0&quot;,&quot;spacing&quot;:5}"/>
  <p:tag name="KSO_WM_UNIT_PLACING_PICTURE_USER_VIEWPORT_SMARTMENU" val="{&quot;height&quot;:6103.17446227903,&quot;width&quot;:4704.407553308478}"/>
  <p:tag name="KSO_WM_UNIT_PLACING_PICTURE_USER_RELATIVERECTANGLE_SMARTMENU" val="{&quot;bottom&quot;:0,&quot;left&quot;:0,&quot;right&quot;:0,&quot;top&quot;:0}"/>
  <p:tag name="KSO_WM_UNIT_PLACING_PICTURE_COLLAGE_VIEWPORT" val="{&quot;height&quot;:6291.257364145752,&quot;width&quot;:4849.384282555215}"/>
  <p:tag name="KSO_WM_SCREEN_THEME_FLAG" val="Dlrq25wU2PGuGg5bbmjbDMWPhdLDIgYgwWQXk9Cp1nGvM8XGFKNTWamhtqWjS69Zs5Sg5j7wQ//vq4wNgyDCaxXmoU9SQ04uVYLbWdmxQSY="/>
</p:tagLst>
</file>

<file path=ppt/tags/tag30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1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13.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 name="KSO_WM_SCREEN_THEME_FLAG" val="Dlrq25wU2PGuGg5bbmjbDMWPhdLDIgYgwWQXk9Cp1nGvM8XGFKNTWamhtqWjS69Zs5Sg5j7wQ//vq4wNgyDCaxXmoU9SQ04uVYLbWdmxQSY="/>
</p:tagLst>
</file>

<file path=ppt/tags/tag314.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 name="KSO_WM_SCREEN_THEME_FLAG" val="Dlrq25wU2PGuGg5bbmjbDMWPhdLDIgYgwWQXk9Cp1nGvM8XGFKNTWamhtqWjS69Zs5Sg5j7wQ//vq4wNgyDCaxXmoU9SQ04uVYLbWdmxQSY="/>
</p:tagLst>
</file>

<file path=ppt/tags/tag315.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 name="KSO_WM_SCREEN_THEME_FLAG" val="Dlrq25wU2PGuGg5bbmjbDMWPhdLDIgYgwWQXk9Cp1nGvM8XGFKNTWamhtqWjS69Zs5Sg5j7wQ//vq4wNgyDCaxXmoU9SQ04uVYLbWdmxQSY="/>
</p:tagLst>
</file>

<file path=ppt/tags/tag31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 name="KSO_WM_SCREEN_THEME_FLAG" val="Dlrq25wU2PGuGg5bbmjbDMWPhdLDIgYgwWQXk9Cp1nGvM8XGFKNTWamhtqWjS69Zs5Sg5j7wQ//vq4wNgyDCaxXmoU9SQ04uVYLbWdmxQSY="/>
</p:tagLst>
</file>

<file path=ppt/tags/tag317.xml><?xml version="1.0" encoding="utf-8"?>
<p:tagLst xmlns:a="http://schemas.openxmlformats.org/drawingml/2006/main" xmlns:r="http://schemas.openxmlformats.org/officeDocument/2006/relationships"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7470,&quot;width&quot;:4016}"/>
  <p:tag name="KSO_WM_UNIT_PLACING_PICTURE_INFO" val="{&quot;code&quot;:&quot;A&quot;,&quot;full_picture&quot;:true,&quot;last_full_picture&quot;:&quot;A&quot;,&quot;margin&quot;:{&quot;left&quot;:84.5999186089206,&quot;right&quot;:84.9320899772757},&quot;scheme&quot;:&quot;2-0&quot;,&quot;spacing&quot;:5}"/>
  <p:tag name="KSO_WM_UNIT_PLACING_PICTURE_USER_VIEWPORT_SMARTMENU" val="{&quot;height&quot;:3736.847936663535,&quot;width&quot;:5030.497636739997}"/>
  <p:tag name="KSO_WM_UNIT_PLACING_PICTURE_USER_RELATIVERECTANGLE_SMARTMENU" val="{&quot;bottom&quot;:0,&quot;left&quot;:0,&quot;right&quot;:0,&quot;top&quot;:0}"/>
  <p:tag name="KSO_WM_UNIT_PLACING_PICTURE_COLLAGE_VIEWPORT" val="{&quot;height&quot;:6464.595491741054,&quot;width&quot;:2075.733899754047}"/>
  <p:tag name="KSO_WM_SCREEN_THEME_FLAG" val="Dlrq25wU2PGuGg5bbmjbDMWPhdLDIgYgwWQXk9Cp1nGvM8XGFKNTWamhtqWjS69Zs5Sg5j7wQ//vq4wNgyDCaxXmoU9SQ04uVYLbWdmxQSY="/>
</p:tagLst>
</file>

<file path=ppt/tags/tag318.xml><?xml version="1.0" encoding="utf-8"?>
<p:tagLst xmlns:a="http://schemas.openxmlformats.org/drawingml/2006/main" xmlns:r="http://schemas.openxmlformats.org/officeDocument/2006/relationships"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4858,&quot;width&quot;:6075}"/>
  <p:tag name="KSO_WM_UNIT_PLACING_PICTURE_INFO" val="{&quot;code&quot;:&quot;A&quot;,&quot;full_picture&quot;:true,&quot;last_full_picture&quot;:&quot;A&quot;,&quot;margin&quot;:{&quot;left&quot;:84.5999186089206,&quot;right&quot;:84.9320899772757},&quot;scheme&quot;:&quot;2-0&quot;,&quot;spacing&quot;:5}"/>
  <p:tag name="KSO_WM_UNIT_PLACING_PICTURE_USER_VIEWPORT_SMARTMENU" val="{&quot;height&quot;:3993.4511356020903,&quot;width&quot;:5030.497636739997}"/>
  <p:tag name="KSO_WM_UNIT_PLACING_PICTURE_USER_RELATIVERECTANGLE_SMARTMENU" val="{&quot;bottom&quot;:0,&quot;left&quot;:0,&quot;right&quot;:0,&quot;top&quot;:0}"/>
  <p:tag name="KSO_WM_UNIT_PLACING_PICTURE_COLLAGE_VIEWPORT" val="{&quot;height&quot;:4085.018532061337,&quot;width&quot;:5145.844015074689}"/>
  <p:tag name="KSO_WM_SCREEN_THEME_FLAG" val="Dlrq25wU2PGuGg5bbmjbDMWPhdLDIgYgwWQXk9Cp1nGvM8XGFKNTWamhtqWjS69Zs5Sg5j7wQ//vq4wNgyDCaxXmoU9SQ04uVYLbWdmxQSY="/>
</p:tagLst>
</file>

<file path=ppt/tags/tag319.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7&quot;,&quot;maxSize&quot;:{&quot;size1&quot;:20},&quot;minSize&quot;:{&quot;size1&quot;:13.3},&quot;normalSize&quot;:{&quot;size1&quot;:13.3},&quot;subLayout&quot;:[{&quot;id&quot;:&quot;2022-05-07T01:44:27&quot;,&quot;margin&quot;:{&quot;bottom&quot;:0.026000002399086952,&quot;left&quot;:3.809999942779541,&quot;right&quot;:1.2699999809265137,&quot;top&quot;:0.4230000078678131},&quot;type&quot;:0},{&quot;id&quot;:&quot;2022-05-07T01:44:27&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2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2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KSO_WM_SCREEN_THEME_FLAG" val="Dlrq25wU2PGuGg5bbmjbDMWPhdLDIgYgwWQXk9Cp1nGvM8XGFKNTWamhtqWjS69Zs5Sg5j7wQ//vq4wNgyDCaxXmoU9SQ04uVYLbWdmxQSY="/>
</p:tagLst>
</file>

<file path=ppt/tags/tag325.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27.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MWPhdLDIgYgwWQXk9Cp1nGvM8XGFKNTWamhtqWjS69Zs5Sg5j7wQ//vq4wNgyDCaxXmoU9SQ04uVYLbWdmxQSY="/>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074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074"/>
  <p:tag name="KSO_WM_UNIT_VALUE" val="1150"/>
  <p:tag name="KSO_WM_TEMPLATE_ASSEMBLE_XID" val="60656f134054ed1e2fb802fe"/>
  <p:tag name="KSO_WM_TEMPLATE_ASSEMBLE_GROUPID" val="60656f134054ed1e2fb802fe"/>
  <p:tag name="KSO_WM_SCREEN_THEME_FLAG" val="Dlrq25wU2PGuGg5bbmjbDMWPhdLDIgYgwWQXk9Cp1nGvM8XGFKNTWamhtqWjS69Zs5Sg5j7wQ//vq4wNgyDCaxXmoU9SQ04uVYLbWdmxQSY="/>
</p:tagLst>
</file>

<file path=ppt/tags/tag331.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3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0260"/>
  <p:tag name="KSO_WM_SCREEN_THEME_FLAG" val="Dlrq25wU2PGuGg5bbmjbDMWPhdLDIgYgwWQXk9Cp1nGvM8XGFKNTWamhtqWjS69Zs5Sg5j7wQ//vq4wNgyDCaxXmoU9SQ04uVYLbWdmxQSY="/>
</p:tagLst>
</file>

<file path=ppt/tags/tag33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MWPhdLDIgYgwWQXk9Cp1nGvM8XGFKNTWamhtqWjS69Zs5Sg5j7wQ//vq4wNgyDCaxXmoU9SQ04uVYLbWdmxQSY="/>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MWPhdLDIgYgwWQXk9Cp1nGvM8XGFKNTWamhtqWjS69Zs5Sg5j7wQ//vq4wNgyDCaxXmoU9SQ04uVYLbWdmxQSY="/>
</p:tagLst>
</file>

<file path=ppt/tags/tag33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MWPhdLDIgYgwWQXk9Cp1nGvM8XGFKNTWamhtqWjS69Zs5Sg5j7wQ//vq4wNgyDCaxXmoU9SQ04uVYLbWdmxQSY="/>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MWPhdLDIgYgwWQXk9Cp1nGvM8XGFKNTWamhtqWjS69Zs5Sg5j7wQ//vq4wNgyDCaxXmoU9SQ04uVYLbWdmxQSY="/>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40.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 name="KSO_WM_SCREEN_THEME_FLAG" val="Dlrq25wU2PGuGg5bbmjbDMWPhdLDIgYgwWQXk9Cp1nGvM8XGFKNTWamhtqWjS69Zs5Sg5j7wQ//vq4wNgyDCaxXmoU9SQ04uVYLbWdmxQSY="/>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MWPhdLDIgYgwWQXk9Cp1nGvM8XGFKNTWamhtqWjS69Zs5Sg5j7wQ//vq4wNgyDCaxXmoU9SQ04uVYLbWdmxQSY="/>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MWPhdLDIgYgwWQXk9Cp1nGvM8XGFKNTWamhtqWjS69Zs5Sg5j7wQ//vq4wNgyDCaxXmoU9SQ04uVYLbWdmxQSY="/>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MWPhdLDIgYgwWQXk9Cp1nGvM8XGFKNTWamhtqWjS69Zs5Sg5j7wQ//vq4wNgyDCaxXmoU9SQ04uVYLbWdmxQSY="/>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7594_1"/>
  <p:tag name="KSO_WM_TEMPLATE_CATEGORY" val="custom"/>
  <p:tag name="KSO_WM_TEMPLATE_INDEX" val="20180456"/>
  <p:tag name="KSO_WM_TEMPLATE_SUBCATEGORY" val="0"/>
  <p:tag name="KSO_WM_TEMPLATE_THUMBS_INDEX" val="1、5、9、11、15、23、31"/>
  <p:tag name="KSO_WM_UNIT_SHOW_EDIT_AREA_INDICATION" val="0"/>
  <p:tag name="KSO_WM_TEMPLATE_MASTER_TYPE" val="1"/>
  <p:tag name="KSO_WM_TEMPLATE_COLOR_TYPE" val="1"/>
  <p:tag name="KSO_WM_TEMPLATE_MASTER_THUMB_INDEX" val="12"/>
  <p:tag name="KSO_WM_SCREEN_THEME_FLAG" val="Dlrq25wU2PGuGg5bbmjbDMWPhdLDIgYgwWQXk9Cp1nGvM8XGFKNTWamhtqWjS69Zs5Sg5j7wQ//vq4wNgyDCaxXmoU9SQ04uVYLbWdmxQSY="/>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SUBTYPE" val="q"/>
  <p:tag name="KSO_WM_SCREEN_THEME_FLAG" val="Dlrq25wU2PGuGg5bbmjbDMWPhdLDIgYgwWQXk9Cp1nGvM8XGFKNTWamhtqWjS69Zs5Sg5j7wQ//vq4wNgyDCaxXmoU9SQ04uVYLbWdmxQSY="/>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MWPhdLDIgYgwWQXk9Cp1nGvM8XGFKNTWamhtqWjS69Zs5Sg5j7wQ//vq4wNgyDCaxXmoU9SQ04uVYLbWdmxQSY="/>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SCREEN_THEME_FLAG" val="Dlrq25wU2PGuGg5bbmjbDMWPhdLDIgYgwWQXk9Cp1nGvM8XGFKNTWamhtqWjS69Zs5Sg5j7wQ//vq4wNgyDCaxXmoU9SQ04uVYLbWdmxQSY="/>
</p:tagLst>
</file>

<file path=ppt/tags/tag8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SCREEN_THEME_FLAG" val="Dlrq25wU2PGuGg5bbmjbDMWPhdLDIgYgwWQXk9Cp1nGvM8XGFKNTWamhtqWjS69Zs5Sg5j7wQ//vq4wNgyDCaxXmoU9SQ04uVYLbWdmxQSY="/>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MWPhdLDIgYgwWQXk9Cp1nGvM8XGFKNTWamhtqWjS69Zs5Sg5j7wQ//vq4wNgyDCaxXmoU9SQ04uVYLbWdmxQSY="/>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MWPhdLDIgYgwWQXk9Cp1nGvM8XGFKNTWamhtqWjS69Zs5Sg5j7wQ//vq4wNgyDCaxXmoU9SQ04uVYLbWdmxQSY="/>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MWPhdLDIgYgwWQXk9Cp1nGvM8XGFKNTWamhtqWjS69Zs5Sg5j7wQ//vq4wNgyDCaxXmoU9SQ04uVYLbWdmxQSY="/>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MWPhdLDIgYgwWQXk9Cp1nGvM8XGFKNTWamhtqWjS69Zs5Sg5j7wQ//vq4wNgyDCaxXmoU9SQ04uVYLbWdmxQSY="/>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 name="KSO_WM_SCREEN_THEME_FLAG" val="Dlrq25wU2PGuGg5bbmjbDMWPhdLDIgYgwWQXk9Cp1nGvM8XGFKNTWamhtqWjS69Zs5Sg5j7wQ//vq4wNgyDCaxXmoU9SQ04uVYLbWdmxQSY="/>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MWPhdLDIgYgwWQXk9Cp1nGvM8XGFKNTWamhtqWjS69Zs5Sg5j7wQ//vq4wNgyDCaxXmoU9SQ04uVYLbWdmxQSY="/>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MWPhdLDIgYgwWQXk9Cp1nGvM8XGFKNTWamhtqWjS69Zs5Sg5j7wQ//vq4wNgyDCaxXmoU9SQ04uVYLbWdmxQSY="/>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9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 name="KSO_WM_SCREEN_THEME_FLAG" val="Dlrq25wU2PGuGg5bbmjbDMWPhdLDIgYgwWQXk9Cp1nGvM8XGFKNTWamhtqWjS69Zs5Sg5j7wQ//vq4wNgyDCaxXmoU9SQ04uVYLbWdmxQSY="/>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 name="KSO_WM_SCREEN_THEME_FLAG" val="Dlrq25wU2PGuGg5bbmjbDMWPhdLDIgYgwWQXk9Cp1nGvM8XGFKNTWamhtqWjS69Zs5Sg5j7wQ//vq4wNgyDCaxXmoU9SQ04uVYLbWdmxQSY="/>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MWPhdLDIgYgwWQXk9Cp1nGvM8XGFKNTWamhtqWjS69Zs5Sg5j7wQ//vq4wNgyDCaxXmoU9SQ04uVYLbWdmxQSY="/>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9">
      <a:dk1>
        <a:srgbClr val="000000"/>
      </a:dk1>
      <a:lt1>
        <a:srgbClr val="FFFFFF"/>
      </a:lt1>
      <a:dk2>
        <a:srgbClr val="D8E8D6"/>
      </a:dk2>
      <a:lt2>
        <a:srgbClr val="FFFFFF"/>
      </a:lt2>
      <a:accent1>
        <a:srgbClr val="5B9362"/>
      </a:accent1>
      <a:accent2>
        <a:srgbClr val="71945C"/>
      </a:accent2>
      <a:accent3>
        <a:srgbClr val="819454"/>
      </a:accent3>
      <a:accent4>
        <a:srgbClr val="94964C"/>
      </a:accent4>
      <a:accent5>
        <a:srgbClr val="A49545"/>
      </a:accent5>
      <a:accent6>
        <a:srgbClr val="B6963F"/>
      </a:accent6>
      <a:hlink>
        <a:srgbClr val="50AAD2"/>
      </a:hlink>
      <a:folHlink>
        <a:srgbClr val="9A3C9F"/>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4756</Words>
  <PresentationFormat>自定义</PresentationFormat>
  <Paragraphs>176</Paragraphs>
  <Slides>34</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34</vt:i4>
      </vt:variant>
    </vt:vector>
  </HeadingPairs>
  <TitlesOfParts>
    <vt:vector size="49" baseType="lpstr">
      <vt:lpstr>Arial</vt:lpstr>
      <vt:lpstr>宋体</vt:lpstr>
      <vt:lpstr>微软雅黑</vt:lpstr>
      <vt:lpstr>汉仪旗黑-50简</vt:lpstr>
      <vt:lpstr>Wingdings</vt:lpstr>
      <vt:lpstr>隶书</vt:lpstr>
      <vt:lpstr>汉仪综艺体简</vt:lpstr>
      <vt:lpstr>汉仪雅酷黑W</vt:lpstr>
      <vt:lpstr>黑体</vt:lpstr>
      <vt:lpstr>方正宋刻本秀楷简体</vt:lpstr>
      <vt:lpstr>楷体</vt:lpstr>
      <vt:lpstr>Calibri</vt:lpstr>
      <vt:lpstr>汉仪旗黑-85S</vt:lpstr>
      <vt:lpstr>Office 主题</vt:lpstr>
      <vt:lpstr>1_Office 主题​​</vt:lpstr>
      <vt:lpstr>吉林省普通高中历史学科新教材 教学策略线上研讨会议</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2022-05-06T14:13:00Z</dcterms:created>
  <dcterms:modified xsi:type="dcterms:W3CDTF">2022-05-15T12:24:41Z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992FA05C4B3B495F8754BAEC3792AA9D</vt:lpwstr>
  </property>
  <property fmtid="{D5CDD505-2E9C-101B-9397-08002B2CF9AE}" pid="3" name="KSOProductBuildVer">
    <vt:lpwstr>2052-11.1.0.11636</vt:lpwstr>
  </property>
</Properties>
</file>