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gs/tag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256" r:id="rId7"/>
    <p:sldId id="281" r:id="rId9"/>
    <p:sldId id="257" r:id="rId10"/>
    <p:sldId id="283" r:id="rId11"/>
    <p:sldId id="284" r:id="rId12"/>
    <p:sldId id="285" r:id="rId13"/>
    <p:sldId id="286" r:id="rId14"/>
    <p:sldId id="290" r:id="rId15"/>
    <p:sldId id="27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0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34"/>
    <a:srgbClr val="13742F"/>
    <a:srgbClr val="1609C7"/>
    <a:srgbClr val="1C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9" /><Relationship Type="http://schemas.openxmlformats.org/officeDocument/2006/relationships/notesMaster" Target="notesMasters/notesMaster1.xml" Id="rId8" /><Relationship Type="http://schemas.openxmlformats.org/officeDocument/2006/relationships/slide" Target="slides/slide1.xml" Id="rId7" /><Relationship Type="http://schemas.openxmlformats.org/officeDocument/2006/relationships/slideMaster" Target="slideMasters/slideMaster5.xml" Id="rId6" /><Relationship Type="http://schemas.openxmlformats.org/officeDocument/2006/relationships/slideMaster" Target="slideMasters/slideMaster4.xml" Id="rId5" /><Relationship Type="http://schemas.openxmlformats.org/officeDocument/2006/relationships/slideMaster" Target="slideMasters/slideMaster3.xml" Id="rId4" /><Relationship Type="http://schemas.openxmlformats.org/officeDocument/2006/relationships/tableStyles" Target="tableStyles.xml" Id="rId32" /><Relationship Type="http://schemas.openxmlformats.org/officeDocument/2006/relationships/viewProps" Target="viewProps.xml" Id="rId31" /><Relationship Type="http://schemas.openxmlformats.org/officeDocument/2006/relationships/presProps" Target="presProps.xml" Id="rId30" /><Relationship Type="http://schemas.openxmlformats.org/officeDocument/2006/relationships/slideMaster" Target="slideMasters/slideMaster2.xml" Id="rId3" /><Relationship Type="http://schemas.openxmlformats.org/officeDocument/2006/relationships/slide" Target="slides/slide22.xml" Id="rId29" /><Relationship Type="http://schemas.openxmlformats.org/officeDocument/2006/relationships/slide" Target="slides/slide21.xml" Id="rId28" /><Relationship Type="http://schemas.openxmlformats.org/officeDocument/2006/relationships/slide" Target="slides/slide20.xml" Id="rId27" /><Relationship Type="http://schemas.openxmlformats.org/officeDocument/2006/relationships/slide" Target="slides/slide19.xml" Id="rId26" /><Relationship Type="http://schemas.openxmlformats.org/officeDocument/2006/relationships/slide" Target="slides/slide18.xml" Id="rId25" /><Relationship Type="http://schemas.openxmlformats.org/officeDocument/2006/relationships/slide" Target="slides/slide17.xml" Id="rId24" /><Relationship Type="http://schemas.openxmlformats.org/officeDocument/2006/relationships/slide" Target="slides/slide16.xml" Id="rId23" /><Relationship Type="http://schemas.openxmlformats.org/officeDocument/2006/relationships/slide" Target="slides/slide15.xml" Id="rId22" /><Relationship Type="http://schemas.openxmlformats.org/officeDocument/2006/relationships/slide" Target="slides/slide14.xml" Id="rId21" /><Relationship Type="http://schemas.openxmlformats.org/officeDocument/2006/relationships/slide" Target="slides/slide13.xml" Id="rId20" /><Relationship Type="http://schemas.openxmlformats.org/officeDocument/2006/relationships/theme" Target="theme/theme1.xml" Id="rId2" /><Relationship Type="http://schemas.openxmlformats.org/officeDocument/2006/relationships/slide" Target="slides/slide12.xml" Id="rId19" /><Relationship Type="http://schemas.openxmlformats.org/officeDocument/2006/relationships/slide" Target="slides/slide11.xml" Id="rId18" /><Relationship Type="http://schemas.openxmlformats.org/officeDocument/2006/relationships/slide" Target="slides/slide10.xml" Id="rId17" /><Relationship Type="http://schemas.openxmlformats.org/officeDocument/2006/relationships/slide" Target="slides/slide9.xml" Id="rId16" /><Relationship Type="http://schemas.openxmlformats.org/officeDocument/2006/relationships/slide" Target="slides/slide8.xml" Id="rId15" /><Relationship Type="http://schemas.openxmlformats.org/officeDocument/2006/relationships/slide" Target="slides/slide7.xml" Id="rId14" /><Relationship Type="http://schemas.openxmlformats.org/officeDocument/2006/relationships/slide" Target="slides/slide6.xml" Id="rId13" /><Relationship Type="http://schemas.openxmlformats.org/officeDocument/2006/relationships/slide" Target="slides/slide5.xml" Id="rId12" /><Relationship Type="http://schemas.openxmlformats.org/officeDocument/2006/relationships/slide" Target="slides/slide4.xml" Id="rId11" /><Relationship Type="http://schemas.openxmlformats.org/officeDocument/2006/relationships/slide" Target="slides/slide3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4.xml" Id="R34457d38cd3f40c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3"/>
          <a:stretch>
            <a:fillRect/>
          </a:stretch>
        </p:blipFill>
        <p:spPr>
          <a:xfrm>
            <a:off x="0" y="0"/>
            <a:ext cx="12212408" cy="2521258"/>
          </a:xfrm>
          <a:custGeom>
            <a:avLst/>
            <a:gdLst>
              <a:gd name="connsiteX0" fmla="*/ 0 w 10019340"/>
              <a:gd name="connsiteY0" fmla="*/ 0 h 2068498"/>
              <a:gd name="connsiteX1" fmla="*/ 10019340 w 10019340"/>
              <a:gd name="connsiteY1" fmla="*/ 0 h 2068498"/>
              <a:gd name="connsiteX2" fmla="*/ 10019340 w 10019340"/>
              <a:gd name="connsiteY2" fmla="*/ 2068498 h 2068498"/>
              <a:gd name="connsiteX3" fmla="*/ 6942339 w 10019340"/>
              <a:gd name="connsiteY3" fmla="*/ 2068498 h 2068498"/>
              <a:gd name="connsiteX4" fmla="*/ 6942339 w 10019340"/>
              <a:gd name="connsiteY4" fmla="*/ 1251752 h 2068498"/>
              <a:gd name="connsiteX5" fmla="*/ 1606859 w 10019340"/>
              <a:gd name="connsiteY5" fmla="*/ 1251752 h 2068498"/>
              <a:gd name="connsiteX6" fmla="*/ 1606859 w 10019340"/>
              <a:gd name="connsiteY6" fmla="*/ 2068498 h 2068498"/>
              <a:gd name="connsiteX7" fmla="*/ 0 w 10019340"/>
              <a:gd name="connsiteY7" fmla="*/ 2068498 h 2068498"/>
              <a:gd name="connsiteX8" fmla="*/ 0 w 10019340"/>
              <a:gd name="connsiteY8" fmla="*/ 0 h 20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340" h="2068498">
                <a:moveTo>
                  <a:pt x="0" y="0"/>
                </a:moveTo>
                <a:lnTo>
                  <a:pt x="10019340" y="0"/>
                </a:lnTo>
                <a:lnTo>
                  <a:pt x="10019340" y="2068498"/>
                </a:lnTo>
                <a:lnTo>
                  <a:pt x="6942339" y="2068498"/>
                </a:lnTo>
                <a:lnTo>
                  <a:pt x="6942339" y="1251752"/>
                </a:lnTo>
                <a:lnTo>
                  <a:pt x="1606859" y="1251752"/>
                </a:lnTo>
                <a:lnTo>
                  <a:pt x="1606859" y="2068498"/>
                </a:lnTo>
                <a:lnTo>
                  <a:pt x="0" y="206849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7" b="6267"/>
          <a:stretch>
            <a:fillRect/>
          </a:stretch>
        </p:blipFill>
        <p:spPr>
          <a:xfrm>
            <a:off x="0" y="6072505"/>
            <a:ext cx="12192000" cy="7854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6976" r="73658" b="65571"/>
          <a:stretch>
            <a:fillRect/>
          </a:stretch>
        </p:blipFill>
        <p:spPr>
          <a:xfrm>
            <a:off x="0" y="0"/>
            <a:ext cx="1550035" cy="122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b="70951"/>
          <a:stretch>
            <a:fillRect/>
          </a:stretch>
        </p:blipFill>
        <p:spPr>
          <a:xfrm>
            <a:off x="0" y="0"/>
            <a:ext cx="12212320" cy="1433195"/>
          </a:xfrm>
          <a:custGeom>
            <a:avLst/>
            <a:gdLst>
              <a:gd name="connsiteX0" fmla="*/ 0 w 10019340"/>
              <a:gd name="connsiteY0" fmla="*/ 0 h 2068498"/>
              <a:gd name="connsiteX1" fmla="*/ 10019340 w 10019340"/>
              <a:gd name="connsiteY1" fmla="*/ 0 h 2068498"/>
              <a:gd name="connsiteX2" fmla="*/ 10019340 w 10019340"/>
              <a:gd name="connsiteY2" fmla="*/ 2068498 h 2068498"/>
              <a:gd name="connsiteX3" fmla="*/ 6942339 w 10019340"/>
              <a:gd name="connsiteY3" fmla="*/ 2068498 h 2068498"/>
              <a:gd name="connsiteX4" fmla="*/ 6942339 w 10019340"/>
              <a:gd name="connsiteY4" fmla="*/ 1251752 h 2068498"/>
              <a:gd name="connsiteX5" fmla="*/ 1606859 w 10019340"/>
              <a:gd name="connsiteY5" fmla="*/ 1251752 h 2068498"/>
              <a:gd name="connsiteX6" fmla="*/ 1606859 w 10019340"/>
              <a:gd name="connsiteY6" fmla="*/ 2068498 h 2068498"/>
              <a:gd name="connsiteX7" fmla="*/ 0 w 10019340"/>
              <a:gd name="connsiteY7" fmla="*/ 2068498 h 2068498"/>
              <a:gd name="connsiteX8" fmla="*/ 0 w 10019340"/>
              <a:gd name="connsiteY8" fmla="*/ 0 h 20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340" h="2068498">
                <a:moveTo>
                  <a:pt x="0" y="0"/>
                </a:moveTo>
                <a:lnTo>
                  <a:pt x="10019340" y="0"/>
                </a:lnTo>
                <a:lnTo>
                  <a:pt x="10019340" y="2068498"/>
                </a:lnTo>
                <a:lnTo>
                  <a:pt x="6942339" y="2068498"/>
                </a:lnTo>
                <a:lnTo>
                  <a:pt x="6942339" y="1251752"/>
                </a:lnTo>
                <a:lnTo>
                  <a:pt x="1606859" y="1251752"/>
                </a:lnTo>
                <a:lnTo>
                  <a:pt x="1606859" y="2068498"/>
                </a:lnTo>
                <a:lnTo>
                  <a:pt x="0" y="206849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2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61" y="1452208"/>
            <a:ext cx="2576948" cy="25769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58"/>
            <a:ext cx="12192000" cy="23691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85925" y="2045970"/>
            <a:ext cx="7901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中外历史纲要（上）</a:t>
            </a:r>
            <a:endParaRPr lang="zh-CN" altLang="en-US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期末复习</a:t>
            </a:r>
            <a:endParaRPr lang="zh-CN" altLang="en-US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二、中国古代的经济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（一）农业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440" y="1226820"/>
            <a:ext cx="10738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原始社会：刀耕火种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商周时期：石器锄耕；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井田制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；出现青铜农具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春秋战国：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铁农具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牛耕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的出现与推广；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土地私有制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确立（商鞅变法）；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水利工程的建设（都江堰、郑国渠）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21630" y="3202940"/>
            <a:ext cx="6042025" cy="1814830"/>
            <a:chOff x="8538" y="5044"/>
            <a:chExt cx="9515" cy="2858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8538" y="5799"/>
              <a:ext cx="2622" cy="245"/>
            </a:xfrm>
            <a:prstGeom prst="straightConnector1">
              <a:avLst/>
            </a:prstGeom>
            <a:ln w="28575">
              <a:solidFill>
                <a:srgbClr val="1609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8916" y="6111"/>
              <a:ext cx="2289" cy="687"/>
            </a:xfrm>
            <a:prstGeom prst="straightConnector1">
              <a:avLst/>
            </a:prstGeom>
            <a:ln w="28575">
              <a:solidFill>
                <a:srgbClr val="1609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1383" y="5044"/>
              <a:ext cx="6671" cy="2858"/>
            </a:xfrm>
            <a:prstGeom prst="rect">
              <a:avLst/>
            </a:prstGeom>
            <a:noFill/>
            <a:ln>
              <a:solidFill>
                <a:srgbClr val="1609C7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小农经济产生。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特点：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一家一户为单位；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男耕女织；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自给自足。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二、中国古代的经济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（一）农业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5810" y="1226820"/>
            <a:ext cx="1073848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汉代：经济得到持续恢复（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休养生息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魏晋南北朝：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江南地区的开发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、均田制与租调制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隋唐时期：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曲辕犁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租庸调制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、两税法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宋元时期：复种制度普及、经济作物的种植出现、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引进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高产作物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土地租佃制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的发展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明清时期：高产作物的引进（玉米、甘薯）、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农业商品化提高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经济作物繁多、多种经营模式出现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4600" y="385445"/>
            <a:ext cx="6209030" cy="95313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农业总体趋势：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自给自足的小农经济始终占主导；人身依附关系不断减弱；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（二）商业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725" y="774065"/>
            <a:ext cx="107384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春秋战国：金属货币出现（刀币布币等）；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出现商贾云集的中心城市与大商人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秦代：统一货币（半两）、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度量衡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汉代：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盐铁官营；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货币官铸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；均输平准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“算缗”与“告缗”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隋唐时期：市坊分开；长安是国际化大都市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（二）商业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725" y="774065"/>
            <a:ext cx="10738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宋元时期：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纸币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出现（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交子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）；海外贸繁荣易；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突破时空界限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；城市商业繁荣；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基层市场涌现（草市、榷场）；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城市功能兼顾商业（市民阶层扩大）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白银货币化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；商业群体化（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商帮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兴起经济功能商业市镇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9540" y="4743450"/>
            <a:ext cx="8763635" cy="95313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商业发展主要情况：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虽商业受制于政策（重农抑商），但商品经济不断发展。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937260"/>
          <a:ext cx="9995535" cy="54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70"/>
                <a:gridCol w="706120"/>
                <a:gridCol w="2837815"/>
                <a:gridCol w="5815330"/>
              </a:tblGrid>
              <a:tr h="5181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48360"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冶炼业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冶铜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原始社会晚期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已掌握冶铜技术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674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商周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繁荣时期，代表作有司母戊鼎、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四羊方尊、三星堆青铜礼器等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冶铁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炼钢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西周晚期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已有铁器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高炉炼铁和炒钢技术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东汉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水力鼓风冶铁工具（水排）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灌钢法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937260"/>
          <a:ext cx="9995535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/>
                <a:gridCol w="2470785"/>
                <a:gridCol w="618236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8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制瓷业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新石器时代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发明陶器(陶是源 ，瓷是流)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83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原始瓷器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东汉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青瓷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北朝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白瓷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南青北白两大制瓷系统；秘色瓷有名；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唐三彩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五大名窑（钧、官、定、汝、哥）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出现青花瓷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青花瓷达到顶峰、彩瓷、珐琅彩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瓷都“景德镇”（明朝）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871855"/>
          <a:ext cx="1070102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0"/>
                <a:gridCol w="2216785"/>
                <a:gridCol w="75368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7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丝织业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距今四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五千年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已养蚕并有了丝织品（世界最早养蚕缫丝）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83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出现织机，多种丝织品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能生产斜纹提花织物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长安设东西织室(素纱禅衣) ； 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远销海外 (丝绸之路、“丝国”)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技艺高，吸收波斯织法和图案风格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品种繁多，吸收了花鸟画中的写实风格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在苏杭设织造局，缎是清朝丝织品的代表；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使用花楼机；出现资本主义萌芽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（四）经济重心南移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28115" y="1122680"/>
            <a:ext cx="92398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魏晋南北朝时期：为经济重心南移奠定基础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唐朝</a:t>
            </a:r>
            <a:r>
              <a:rPr lang="en-US" altLang="zh-CN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安史之乱</a:t>
            </a:r>
            <a:r>
              <a:rPr lang="en-US" altLang="zh-CN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后：经济重心开始南移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南宋时期：经济重心南移完成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三、古代的思想文化与科技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（一）中国传统主流思想的演变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先秦：百家争鸣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秦：法家思想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西汉：汉武帝独尊儒术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隋：三教合一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唐：三教并立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宋明：程朱理学、陆王心学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明清之际：李贽的异端思想；顾炎武、黄宗羲、王夫之的批判思想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708025" cy="5619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3075" y="364490"/>
          <a:ext cx="11323955" cy="4993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6490"/>
                <a:gridCol w="1463675"/>
                <a:gridCol w="8733790"/>
              </a:tblGrid>
              <a:tr h="7080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学派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代表人物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思想主张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3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儒家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孔子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仁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礼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；“有教无类”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989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孟子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人性善，提倡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仁政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53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荀子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人性恶，主张隆礼重法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1495">
                <a:tc rowSpan="2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道家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老子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天地万物本原是“道”；朴素的辩证法；无为而治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989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庄子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崇尚逍遥自由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657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墨家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墨子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“兼爱”“非攻”“尚贤”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节俭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739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阴阳家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邹衍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“相生相胜”理论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80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法家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韩非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李斯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以法治国，加强中央集权；主张改革变法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2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6432"/>
          <a:stretch>
            <a:fillRect/>
          </a:stretch>
        </p:blipFill>
        <p:spPr>
          <a:xfrm>
            <a:off x="0" y="4495800"/>
            <a:ext cx="12192000" cy="2369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43380" y="2903855"/>
            <a:ext cx="7901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中国古代史</a:t>
            </a:r>
            <a:endParaRPr lang="zh-CN" altLang="en-US" sz="5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（二）中国古代的文学艺术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867410" y="1098550"/>
          <a:ext cx="10535920" cy="502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490"/>
                <a:gridCol w="4653915"/>
                <a:gridCol w="4374515"/>
              </a:tblGrid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文学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艺术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两汉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汉赋、乐府诗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建安文学、田园诗、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南朝骈文、南北朝民歌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书法：“书圣”王羲之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绘画：顾恺之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唐诗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书法：“颜筋柳骨”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绘画：“画圣”吴道子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宋词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书法：追求个性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绘画：山水画为主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元曲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小说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传奇、昆曲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京剧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84875" y="288290"/>
            <a:ext cx="5418455" cy="521970"/>
          </a:xfrm>
          <a:prstGeom prst="rect">
            <a:avLst/>
          </a:prstGeom>
          <a:noFill/>
          <a:ln w="12700"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发展趋势：世俗化、平民化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（三）中国古代的科技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70230" y="986155"/>
          <a:ext cx="11003915" cy="35661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304290"/>
                <a:gridCol w="1689735"/>
                <a:gridCol w="1833880"/>
                <a:gridCol w="2024380"/>
                <a:gridCol w="1905635"/>
                <a:gridCol w="1315085"/>
                <a:gridCol w="930910"/>
              </a:tblGrid>
              <a:tr h="82296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四大发明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农学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天文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地理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两汉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蔡伦改进造纸术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kumimoji="0" lang="zh-CN" altLang="en-US" sz="2400" b="1" kern="1200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Arial" panose="020B0604020202020204" pitchFamily="34" charset="0"/>
                        </a:rPr>
                        <a:t>氾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胜之书》《四民月令》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《黄帝内经》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《神农百草经》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伤寒杂病论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《九章算术》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周髀算经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地动仪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贾思勰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《齐民要术》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祖冲之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圆周率</a:t>
                      </a:r>
                      <a:endParaRPr lang="zh-CN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《禹贡地域图》</a:t>
                      </a:r>
                      <a:endParaRPr lang="zh-CN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（三）中国古代的科技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7670" y="647700"/>
          <a:ext cx="11328400" cy="56565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290320"/>
                <a:gridCol w="1816100"/>
                <a:gridCol w="1735455"/>
                <a:gridCol w="1812290"/>
                <a:gridCol w="875665"/>
                <a:gridCol w="2035175"/>
                <a:gridCol w="1763395"/>
              </a:tblGrid>
              <a:tr h="80518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四大发明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农学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天文地理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8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隋唐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雕版印刷术、唐末火药开始用于战争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千金方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《唐本草》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僧一行测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算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地球</a:t>
                      </a: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子午线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长度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161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宋元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活字印刷术、指南针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王祯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《农书》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郭守敬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授时历</a:t>
                      </a:r>
                      <a:r>
                        <a:rPr lang="en-US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沈括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《梦溪笔谈》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896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徐光启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《农政全书》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李时珍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《本草纲目》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《徐霞客游记》</a:t>
                      </a:r>
                      <a:endParaRPr lang="zh-CN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天工开物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一、中国古代的政治制度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（一）先秦时期的政治制度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3"/>
            </p:custDataLst>
          </p:nvPr>
        </p:nvGraphicFramePr>
        <p:xfrm>
          <a:off x="1476375" y="1424940"/>
          <a:ext cx="995870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990"/>
                <a:gridCol w="74987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朝代（时期）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政治制度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夏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王位世袭制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内外服制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分封制、宗法制、礼乐制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春秋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贵族等级分封制开始解体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战国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君主权力加强；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郡县制、官僚制等封建政治制度开始产生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1.中央行政制度（君主专制）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30935" y="1097280"/>
          <a:ext cx="75539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85"/>
                <a:gridCol w="5083175"/>
              </a:tblGrid>
              <a:tr h="512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皇帝制度、三公九卿制度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内外朝制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三省体制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三省六部制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二府三司制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一省两院制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废丞相设内阁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设军机处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50680" y="1636395"/>
            <a:ext cx="2681605" cy="267652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皇权不断增强，相权逐渐减弱，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直至消失。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2.地方行政制度（中央集权）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198245"/>
          <a:ext cx="665035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390"/>
                <a:gridCol w="4545965"/>
              </a:tblGrid>
              <a:tr h="441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郡县制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汉初郡国并行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节度使（藩镇割据）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派文官任地方长官，设通判、诸路转运司“四监司”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行省制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废行省，设三司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内地分立18省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74660" y="1443990"/>
            <a:ext cx="3033395" cy="396938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中央权力不断增强，地方权力逐渐减弱。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中央逐渐强化对地方的统治。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选官用官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848995" y="1078865"/>
          <a:ext cx="8951595" cy="605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75"/>
                <a:gridCol w="6649720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选官制度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军功爵制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察举制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九品中正制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科举制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隋文帝：分科考试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隋炀帝：设进士科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唐太宗：增加考试科目，以进士、明经两科为主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武则天：武举、殿试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唐玄宗：任用高官主持考试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宋代：扩大科举规模，南北卷制度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明清：八股取士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4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219055" y="1079500"/>
            <a:ext cx="1044575" cy="514032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逐渐走向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公平、公正、公开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化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监察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078865"/>
          <a:ext cx="7455535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20"/>
                <a:gridCol w="5492115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制度（官员）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御史大夫（中央设立，监察百官）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刺史（地方设立，监察地方官）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2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设通判（地方设立，监察知州）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49630" y="4902200"/>
            <a:ext cx="877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历代常设监察机构：御史台、谏院、督察院等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2660" y="1438910"/>
            <a:ext cx="287845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积极评价：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有利于政府对官吏加强监督；成为强化皇权巩固政权的重要手段。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边疆治理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078865"/>
          <a:ext cx="10630535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35"/>
                <a:gridCol w="9118600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措施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修长城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西域都护府（新疆）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安西都护府、北庭都护府（新疆）；文成公主入藏、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唐蕃会盟（西藏）；封渤海国（东北）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宣政院（西藏）；北庭都元帅府、宣慰司（新疆）；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澎湖巡检司（台湾）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明朝：重修长城；设奴儿干都司（东北）；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设行都指挥使司（西藏）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伊犁将军（新疆）；设盟、旗（蒙古）</a:t>
                      </a: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册封“达赖”“班禅”、设驻藏大臣（西藏）；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郑成功收复台湾、设台湾府。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6.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对外关系</a:t>
            </a:r>
            <a:endParaRPr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935" y="1078865"/>
            <a:ext cx="1076642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西汉：张骞通使西域；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丝绸之路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的开辟；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佛教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传入中国（东汉）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东晋：法显天竺取经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唐朝：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遣唐使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；玄奘西行；鉴真东渡（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开放的对外政策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宋元：海上丝绸之路繁荣，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海外贸易税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成为国家税收重要来源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明朝：郑和下西洋；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海禁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清朝：朝贡外交；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闭关自守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935" y="4093845"/>
            <a:ext cx="9694545" cy="138366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主要趋势：从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开放到逐渐封闭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主要外交形式：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朝贡贸易、宗藩体系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主要影响：加强了中国与外国之间的经济文化交流；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ags/tag1.xml><?xml version="1.0" encoding="utf-8"?>
<p:tagLst xmlns:p="http://schemas.openxmlformats.org/presentationml/2006/main">
  <p:tag name="KSO_WM_UNIT_TABLE_BEAUTIFY" val="smartTable{731d68aa-1c13-4865-a385-6ca772de21f1}"/>
</p:tagLst>
</file>

<file path=ppt/tags/tag10.xml><?xml version="1.0" encoding="utf-8"?>
<p:tagLst xmlns:p="http://schemas.openxmlformats.org/presentationml/2006/main">
  <p:tag name="KSO_WM_UNIT_TABLE_BEAUTIFY" val="smartTable{40bb0902-1085-4480-b8f7-50c1700bb2e1}"/>
  <p:tag name="TABLE_ENDDRAG_ORIGIN_RECT" val="891*451"/>
  <p:tag name="TABLE_ENDDRAG_RECT" val="25*93*891*451"/>
</p:tagLst>
</file>

<file path=ppt/tags/tag11.xml><?xml version="1.0" encoding="utf-8"?>
<p:tagLst xmlns:p="http://schemas.openxmlformats.org/presentationml/2006/main">
  <p:tag name="KSO_WM_UNIT_TABLE_BEAUTIFY" val="smartTable{097c26f7-4f85-4cfe-9aba-5059c29fd3e5}"/>
  <p:tag name="TABLE_ENDDRAG_ORIGIN_RECT" val="829*395"/>
  <p:tag name="TABLE_ENDDRAG_RECT" val="77*61*829*395"/>
</p:tagLst>
</file>

<file path=ppt/tags/tag12.xml><?xml version="1.0" encoding="utf-8"?>
<p:tagLst xmlns:p="http://schemas.openxmlformats.org/presentationml/2006/main">
  <p:tag name="KSO_WM_UNIT_TABLE_BEAUTIFY" val="smartTable{2387c812-92d7-4a12-89e4-9eef7221a973}"/>
  <p:tag name="TABLE_ENDDRAG_ORIGIN_RECT" val="866*859"/>
  <p:tag name="TABLE_ENDDRAG_RECT" val="61*97*866*859"/>
</p:tagLst>
</file>

<file path=ppt/tags/tag13.xml><?xml version="1.0" encoding="utf-8"?>
<p:tagLst xmlns:p="http://schemas.openxmlformats.org/presentationml/2006/main">
  <p:tag name="KSO_WM_UNIT_TABLE_BEAUTIFY" val="smartTable{2387c812-92d7-4a12-89e4-9eef7221a973}"/>
  <p:tag name="TABLE_ENDDRAG_ORIGIN_RECT" val="866*859"/>
  <p:tag name="TABLE_ENDDRAG_RECT" val="61*97*866*8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IcCI9c3F0CTpGBpSkUL+Kq/PyJYOErG6aUwTs7zng4AdLKf2ejQrqm8vdkMb9vYpLLFScTCYiJv6+V4+wVPatY="/>
</p:tagLst>
</file>

<file path=ppt/tags/tag2.xml><?xml version="1.0" encoding="utf-8"?>
<p:tagLst xmlns:p="http://schemas.openxmlformats.org/presentationml/2006/main">
  <p:tag name="KSO_WM_UNIT_TABLE_BEAUTIFY" val="smartTable{3144627f-8b9c-4ffd-a431-fea7a0b57c7b}"/>
</p:tagLst>
</file>

<file path=ppt/tags/tag3.xml><?xml version="1.0" encoding="utf-8"?>
<p:tagLst xmlns:p="http://schemas.openxmlformats.org/presentationml/2006/main">
  <p:tag name="KSO_WM_UNIT_TABLE_BEAUTIFY" val="smartTable{3144627f-8b9c-4ffd-a431-fea7a0b57c7b}"/>
</p:tagLst>
</file>

<file path=ppt/tags/tag4.xml><?xml version="1.0" encoding="utf-8"?>
<p:tagLst xmlns:p="http://schemas.openxmlformats.org/presentationml/2006/main">
  <p:tag name="KSO_WM_UNIT_TABLE_BEAUTIFY" val="smartTable{3144627f-8b9c-4ffd-a431-fea7a0b57c7b}"/>
</p:tagLst>
</file>

<file path=ppt/tags/tag5.xml><?xml version="1.0" encoding="utf-8"?>
<p:tagLst xmlns:p="http://schemas.openxmlformats.org/presentationml/2006/main">
  <p:tag name="KSO_WM_UNIT_TABLE_BEAUTIFY" val="smartTable{3144627f-8b9c-4ffd-a431-fea7a0b57c7b}"/>
</p:tagLst>
</file>

<file path=ppt/tags/tag6.xml><?xml version="1.0" encoding="utf-8"?>
<p:tagLst xmlns:p="http://schemas.openxmlformats.org/presentationml/2006/main">
  <p:tag name="KSO_WM_UNIT_TABLE_BEAUTIFY" val="smartTable{3144627f-8b9c-4ffd-a431-fea7a0b57c7b}"/>
</p:tagLst>
</file>

<file path=ppt/tags/tag7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ags/tag8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ags/tag9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PresentationFormat>宽屏</PresentationFormat>
  <Paragraphs>748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楷体</vt:lpstr>
      <vt:lpstr>Wingdings</vt:lpstr>
      <vt:lpstr>微软雅黑</vt:lpstr>
      <vt:lpstr>Arial Unicode MS</vt:lpstr>
      <vt:lpstr>等线 Light</vt:lpstr>
      <vt:lpstr>等线</vt:lpstr>
      <vt:lpstr>Calibri</vt:lpstr>
      <vt:lpstr>黑体</vt:lpstr>
      <vt:lpstr>Constantia</vt:lpstr>
      <vt:lpstr>Office 主题​​</vt:lpstr>
      <vt:lpstr>自定义设计方案</vt:lpstr>
      <vt:lpstr>2_自定义设计方案</vt:lpstr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2019-12-03T03:09:00Z</dcterms:created>
  <dcterms:modified xsi:type="dcterms:W3CDTF">2022-01-10T02:06:24Z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TemplateUUID">
    <vt:lpwstr>v1.0_mb_P7pSkIVyRT53QPvotlEWMA==</vt:lpwstr>
  </property>
  <property fmtid="{D5CDD505-2E9C-101B-9397-08002B2CF9AE}" pid="4" name="ICV">
    <vt:lpwstr>AB5723D1CF3C43B2AFCCE37A5EDB3049</vt:lpwstr>
  </property>
</Properties>
</file>