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65" r:id="rId4"/>
    <p:sldMasterId id="2147483666" r:id="rId5"/>
  </p:sldMasterIdLst>
  <p:notesMasterIdLst>
    <p:notesMasterId r:id="rId8"/>
  </p:notesMasterIdLst>
  <p:sldIdLst>
    <p:sldId id="701" r:id="rId6"/>
    <p:sldId id="715" r:id="rId7"/>
    <p:sldId id="709" r:id="rId9"/>
    <p:sldId id="710" r:id="rId10"/>
    <p:sldId id="256" r:id="rId11"/>
    <p:sldId id="716" r:id="rId12"/>
    <p:sldId id="259" r:id="rId13"/>
    <p:sldId id="334" r:id="rId14"/>
    <p:sldId id="717" r:id="rId15"/>
    <p:sldId id="650" r:id="rId16"/>
    <p:sldId id="718" r:id="rId17"/>
    <p:sldId id="719" r:id="rId18"/>
    <p:sldId id="260" r:id="rId19"/>
    <p:sldId id="577" r:id="rId20"/>
    <p:sldId id="720" r:id="rId21"/>
    <p:sldId id="677" r:id="rId22"/>
    <p:sldId id="678" r:id="rId23"/>
    <p:sldId id="261" r:id="rId24"/>
    <p:sldId id="721" r:id="rId25"/>
    <p:sldId id="722" r:id="rId26"/>
    <p:sldId id="728" r:id="rId27"/>
    <p:sldId id="729" r:id="rId28"/>
    <p:sldId id="730" r:id="rId29"/>
    <p:sldId id="609" r:id="rId30"/>
    <p:sldId id="732" r:id="rId31"/>
    <p:sldId id="734" r:id="rId32"/>
    <p:sldId id="735" r:id="rId33"/>
    <p:sldId id="737" r:id="rId34"/>
    <p:sldId id="293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7" name="1206988966@qq.com" initials="1" lastIdx="0" clrIdx="2"/>
  <p:cmAuthor id="1" name="微软用户" initials="微软用户" lastIdx="0" clrIdx="0"/>
  <p:cmAuthor id="8" name="姜伟光" initials="姜" lastIdx="0" clrIdx="0"/>
  <p:cmAuthor id="2" name="Administrator" initials="A" lastIdx="0" clrIdx="1"/>
  <p:cmAuthor id="3" name="lenovo" initials="l" lastIdx="0" clrIdx="2"/>
  <p:cmAuthor id="5" name="宋洁然" initials="宋" lastIdx="0" clrIdx="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63" autoAdjust="0"/>
    <p:restoredTop sz="94438" autoAdjust="0"/>
  </p:normalViewPr>
  <p:slideViewPr>
    <p:cSldViewPr snapToGrid="0">
      <p:cViewPr varScale="1">
        <p:scale>
          <a:sx n="110" d="100"/>
          <a:sy n="110" d="100"/>
        </p:scale>
        <p:origin x="-936" y="-96"/>
      </p:cViewPr>
      <p:guideLst>
        <p:guide orient="horz" pos="21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0" Type="http://schemas.openxmlformats.org/officeDocument/2006/relationships/tags" Target="tags/tag71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C4558-0AC2-4297-B71F-39B554ED37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7C178-B7D6-43B4-AD89-C7C39949ED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无论如何，开学了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r>
              <a:rPr lang="zh-CN" altLang="en-US"/>
              <a:t>高中历史的学习，对你们来说是一个挑战，对我来说，也是一个挑战，面对困难，请大家像我一样，坚强一点。</a:t>
            </a:r>
            <a:endParaRPr lang="zh-CN" altLang="en-US"/>
          </a:p>
          <a:p>
            <a:r>
              <a:rPr lang="zh-CN" altLang="en-US"/>
              <a:t>讲授初中与高中在知识容量、难度、学习时间、培养标准等方面的不同，高中有一个质的攀升，让学生转变观念，难度提升要做好心理准备。</a:t>
            </a:r>
            <a:r>
              <a:rPr lang="zh-CN" altLang="en-US">
                <a:sym typeface="+mn-ea"/>
              </a:rPr>
              <a:t>当然，不要害怕，老师会带着你们慢慢提升的。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无论如何，开学了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不要害怕，历史是很有意思的；历史老师还是很温柔的。</a:t>
            </a:r>
            <a:r>
              <a:rPr lang="zh-CN" altLang="en-US">
                <a:sym typeface="+mn-ea"/>
              </a:rPr>
              <a:t>都是优中择优的秀儿，既然来了学习还是要静下心来学习。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974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3097499" y="0"/>
            <a:ext cx="3001963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2"/>
          </p:nvPr>
        </p:nvSpPr>
        <p:spPr>
          <a:xfrm>
            <a:off x="6099462" y="0"/>
            <a:ext cx="3117871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3"/>
          </p:nvPr>
        </p:nvSpPr>
        <p:spPr>
          <a:xfrm>
            <a:off x="9217333" y="0"/>
            <a:ext cx="2974667" cy="68580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木先生iPPT0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4CCED3F-793D-428A-A97D-9FEBDC8AAF99}" type="datetimeFigureOut">
              <a:rPr lang="en-US" altLang="en-US" smtClean="0"/>
            </a:fld>
            <a:endParaRPr lang="en-US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53678-DBB5-413B-AE09-240C1919F7A8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806"/>
            <a:ext cx="12192000" cy="48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620"/>
            <a:ext cx="12192000" cy="48251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2" y="61748"/>
            <a:ext cx="1292771" cy="1292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60" b="17758"/>
          <a:stretch>
            <a:fillRect/>
          </a:stretch>
        </p:blipFill>
        <p:spPr>
          <a:xfrm>
            <a:off x="9802981" y="262152"/>
            <a:ext cx="2091447" cy="891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620"/>
            <a:ext cx="12192000" cy="48251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2" y="61748"/>
            <a:ext cx="1292771" cy="1292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" y="212725"/>
            <a:ext cx="10515600" cy="503555"/>
          </a:xfrm>
        </p:spPr>
        <p:txBody>
          <a:bodyPr>
            <a:normAutofit/>
          </a:bodyPr>
          <a:lstStyle>
            <a:lvl1pPr>
              <a:defRPr sz="2800" b="1">
                <a:gradFill flip="none" rotWithShape="1">
                  <a:gsLst>
                    <a:gs pos="0">
                      <a:srgbClr val="3C7895">
                        <a:shade val="30000"/>
                        <a:satMod val="115000"/>
                      </a:srgbClr>
                    </a:gs>
                    <a:gs pos="50000">
                      <a:srgbClr val="3C7895">
                        <a:shade val="67500"/>
                        <a:satMod val="115000"/>
                      </a:srgbClr>
                    </a:gs>
                    <a:gs pos="100000">
                      <a:srgbClr val="3C7895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5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1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1.pn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21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9.xml"/><Relationship Id="rId4" Type="http://schemas.openxmlformats.org/officeDocument/2006/relationships/image" Target="../media/image47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5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8.xml"/><Relationship Id="rId4" Type="http://schemas.openxmlformats.org/officeDocument/2006/relationships/image" Target="../media/image53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6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19" Type="http://schemas.openxmlformats.org/officeDocument/2006/relationships/tags" Target="../tags/tag63.xml"/><Relationship Id="rId18" Type="http://schemas.openxmlformats.org/officeDocument/2006/relationships/image" Target="../media/image74.jpeg"/><Relationship Id="rId17" Type="http://schemas.openxmlformats.org/officeDocument/2006/relationships/image" Target="../media/image73.png"/><Relationship Id="rId16" Type="http://schemas.openxmlformats.org/officeDocument/2006/relationships/image" Target="../media/image72.png"/><Relationship Id="rId15" Type="http://schemas.openxmlformats.org/officeDocument/2006/relationships/image" Target="../media/image71.png"/><Relationship Id="rId14" Type="http://schemas.openxmlformats.org/officeDocument/2006/relationships/image" Target="../media/image70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11" Type="http://schemas.openxmlformats.org/officeDocument/2006/relationships/image" Target="../media/image67.png"/><Relationship Id="rId10" Type="http://schemas.openxmlformats.org/officeDocument/2006/relationships/image" Target="../media/image66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openxmlformats.org/officeDocument/2006/relationships/tags" Target="../tags/tag67.xml"/><Relationship Id="rId6" Type="http://schemas.openxmlformats.org/officeDocument/2006/relationships/image" Target="../media/image77.png"/><Relationship Id="rId5" Type="http://schemas.openxmlformats.org/officeDocument/2006/relationships/tags" Target="../tags/tag66.xml"/><Relationship Id="rId4" Type="http://schemas.openxmlformats.org/officeDocument/2006/relationships/image" Target="../media/image76.png"/><Relationship Id="rId3" Type="http://schemas.openxmlformats.org/officeDocument/2006/relationships/tags" Target="../tags/tag65.xml"/><Relationship Id="rId2" Type="http://schemas.openxmlformats.org/officeDocument/2006/relationships/image" Target="../media/image75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68.xml"/><Relationship Id="rId1" Type="http://schemas.openxmlformats.org/officeDocument/2006/relationships/tags" Target="../tags/tag64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9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21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4.xml"/><Relationship Id="rId16" Type="http://schemas.openxmlformats.org/officeDocument/2006/relationships/image" Target="../media/image22.png"/><Relationship Id="rId15" Type="http://schemas.openxmlformats.org/officeDocument/2006/relationships/tags" Target="../tags/tag13.xml"/><Relationship Id="rId14" Type="http://schemas.microsoft.com/office/2007/relationships/media" Target="../media/media1.mp4"/><Relationship Id="rId13" Type="http://schemas.openxmlformats.org/officeDocument/2006/relationships/video" Target="../media/media1.mp4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96535" y="407035"/>
            <a:ext cx="6761480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latin typeface="书体坊赵九江钢笔行书" panose="03000509000000000000" pitchFamily="65" charset="-122"/>
                <a:ea typeface="书体坊赵九江钢笔行书" panose="03000509000000000000" pitchFamily="65" charset="-122"/>
              </a:rPr>
              <a:t>暑假的那些事儿</a:t>
            </a:r>
            <a:endParaRPr lang="zh-CN" altLang="en-US" sz="8800" b="1" dirty="0">
              <a:solidFill>
                <a:schemeClr val="bg1"/>
              </a:solidFill>
              <a:latin typeface="书体坊赵九江钢笔行书" panose="03000509000000000000" pitchFamily="65" charset="-122"/>
              <a:ea typeface="书体坊赵九江钢笔行书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34499" y="3803886"/>
            <a:ext cx="4886582" cy="30541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5801360" cy="3921125"/>
          </a:xfrm>
          <a:prstGeom prst="rect">
            <a:avLst/>
          </a:prstGeom>
        </p:spPr>
      </p:pic>
      <p:pic>
        <p:nvPicPr>
          <p:cNvPr id="6" name="图片 5" descr="a9d2998bd6a30f3e99772f3a99b5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4121150"/>
            <a:ext cx="5801995" cy="273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7928" y="2933038"/>
            <a:ext cx="662474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/>
              <a:t>历史题材的影视作品和文学作品对传播历史知识有重要作用，但可能存在错误，所以不能当作历史本身。</a:t>
            </a:r>
            <a:endParaRPr lang="zh-CN" alt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7336"/>
            <a:ext cx="1728192" cy="20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/>
          <a:stretch>
            <a:fillRect/>
          </a:stretch>
        </p:blipFill>
        <p:spPr bwMode="auto">
          <a:xfrm>
            <a:off x="6528048" y="180749"/>
            <a:ext cx="5580790" cy="257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21" y="164724"/>
            <a:ext cx="3960440" cy="19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184352"/>
            <a:ext cx="7005343" cy="16401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210" y="2211307"/>
            <a:ext cx="2457690" cy="292465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13460"/>
          <a:stretch>
            <a:fillRect/>
          </a:stretch>
        </p:blipFill>
        <p:spPr bwMode="auto">
          <a:xfrm>
            <a:off x="263352" y="2250426"/>
            <a:ext cx="2222807" cy="28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725144"/>
            <a:ext cx="4644686" cy="210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567129851633"/>
          <p:cNvPicPr/>
          <p:nvPr/>
        </p:nvPicPr>
        <p:blipFill>
          <a:blip r:embed="rId1"/>
          <a:stretch>
            <a:fillRect/>
          </a:stretch>
        </p:blipFill>
        <p:spPr>
          <a:xfrm>
            <a:off x="4096385" y="1663700"/>
            <a:ext cx="3599815" cy="29933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mmexport1567129860476"/>
          <p:cNvPicPr/>
          <p:nvPr/>
        </p:nvPicPr>
        <p:blipFill>
          <a:blip r:embed="rId2"/>
          <a:stretch>
            <a:fillRect/>
          </a:stretch>
        </p:blipFill>
        <p:spPr>
          <a:xfrm>
            <a:off x="272415" y="1663700"/>
            <a:ext cx="3599815" cy="29800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mmexport1567129805258"/>
          <p:cNvPicPr/>
          <p:nvPr/>
        </p:nvPicPr>
        <p:blipFill>
          <a:blip r:embed="rId3"/>
          <a:stretch>
            <a:fillRect/>
          </a:stretch>
        </p:blipFill>
        <p:spPr>
          <a:xfrm>
            <a:off x="7920355" y="1664335"/>
            <a:ext cx="3599815" cy="29794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28930" y="4923790"/>
            <a:ext cx="3543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抗战过程中就知道了抗战总共八年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4127500" y="4961890"/>
            <a:ext cx="3543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孝庄为谥号，驾崩后皇帝、大臣议封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7964170" y="4987290"/>
            <a:ext cx="3543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以毛泽东诗词制作古代屏风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88335" y="431800"/>
            <a:ext cx="5814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rgbClr val="0C2C5D"/>
                </a:solidFill>
                <a:latin typeface="隶书" panose="02010509060101010101" charset="-122"/>
                <a:ea typeface="隶书" panose="02010509060101010101" charset="-122"/>
                <a:cs typeface="微软雅黑" panose="020B0503020204020204" pitchFamily="34" charset="-122"/>
              </a:rPr>
              <a:t>初级难度</a:t>
            </a:r>
            <a:endParaRPr lang="zh-CN" altLang="en-US" sz="4400" b="1">
              <a:solidFill>
                <a:srgbClr val="0C2C5D"/>
              </a:solidFill>
              <a:latin typeface="隶书" panose="02010509060101010101" charset="-122"/>
              <a:ea typeface="隶书" panose="02010509060101010101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3188335" y="431800"/>
            <a:ext cx="5814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rgbClr val="0C2C5D"/>
                </a:solidFill>
                <a:latin typeface="隶书" panose="02010509060101010101" charset="-122"/>
                <a:ea typeface="隶书" panose="02010509060101010101" charset="-122"/>
                <a:cs typeface="微软雅黑" panose="020B0503020204020204" pitchFamily="34" charset="-122"/>
              </a:rPr>
              <a:t>高级难度</a:t>
            </a:r>
            <a:endParaRPr lang="zh-CN" altLang="en-US" sz="4400" b="1">
              <a:solidFill>
                <a:srgbClr val="0C2C5D"/>
              </a:solidFill>
              <a:latin typeface="隶书" panose="02010509060101010101" charset="-122"/>
              <a:ea typeface="隶书" panose="02010509060101010101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mmexport1567129814694"/>
          <p:cNvPicPr/>
          <p:nvPr/>
        </p:nvPicPr>
        <p:blipFill>
          <a:blip r:embed="rId1"/>
          <a:stretch>
            <a:fillRect/>
          </a:stretch>
        </p:blipFill>
        <p:spPr>
          <a:xfrm>
            <a:off x="1121410" y="1584960"/>
            <a:ext cx="4554220" cy="33388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mmexport1567129831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5" y="1605280"/>
            <a:ext cx="4380230" cy="32975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909445" y="5308600"/>
            <a:ext cx="7600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明朝嘉靖年间玉米、花生由美洲传入中国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1"/>
          <p:cNvSpPr/>
          <p:nvPr/>
        </p:nvSpPr>
        <p:spPr>
          <a:xfrm>
            <a:off x="1957396" y="1280160"/>
            <a:ext cx="3023036" cy="3023036"/>
          </a:xfrm>
          <a:prstGeom prst="ellipse">
            <a:avLst/>
          </a:prstGeom>
          <a:solidFill>
            <a:srgbClr val="3C78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01"/>
          <p:cNvSpPr/>
          <p:nvPr/>
        </p:nvSpPr>
        <p:spPr>
          <a:xfrm>
            <a:off x="4868103" y="777241"/>
            <a:ext cx="706386" cy="706384"/>
          </a:xfrm>
          <a:prstGeom prst="ellipse">
            <a:avLst/>
          </a:prstGeom>
          <a:solidFill>
            <a:srgbClr val="3C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01"/>
          <p:cNvSpPr txBox="1"/>
          <p:nvPr/>
        </p:nvSpPr>
        <p:spPr>
          <a:xfrm>
            <a:off x="2029219" y="1580783"/>
            <a:ext cx="2879387" cy="242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5735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573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248275" y="1676400"/>
            <a:ext cx="38868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>
              <a:lnSpc>
                <a:spcPct val="120000"/>
              </a:lnSpc>
              <a:defRPr/>
            </a:pP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为什么学</a:t>
            </a: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</a:t>
            </a:r>
            <a:endParaRPr kumimoji="1" lang="zh-CN" altLang="en-US" sz="4400" b="1" dirty="0" smtClean="0">
              <a:solidFill>
                <a:srgbClr val="3C78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6372225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1、以史为鉴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、为什么学历史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245" y="1366520"/>
            <a:ext cx="7073265" cy="3107690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历史是一面镜子，从历史中，我们能够更好看清世界、参透生活、认识自己；历史也是一位智者，同历史对话，我们能够更好认识过去、把握当下、面向未来。</a:t>
            </a:r>
            <a:endParaRPr sz="2800" b="1" kern="100" dirty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——2016.11.30，习总书记在中国文联十大、中国作协九大开幕式上的讲话</a:t>
            </a:r>
            <a:endParaRPr sz="2800" b="1" kern="100" dirty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545" y="1356995"/>
            <a:ext cx="3677285" cy="23679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r="29707"/>
          <a:stretch>
            <a:fillRect/>
          </a:stretch>
        </p:blipFill>
        <p:spPr>
          <a:xfrm>
            <a:off x="8043545" y="3894455"/>
            <a:ext cx="3676650" cy="26835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6372225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、以史正风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、为什么学历史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3913" y="1606662"/>
            <a:ext cx="10262390" cy="12840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要消灭一个民族，首先要瓦解她的文化。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希特勒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欲知大道，必先为史；欲灭其国，先毁其史。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龚自珍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rcRect t="32056" b="9135"/>
          <a:stretch>
            <a:fillRect/>
          </a:stretch>
        </p:blipFill>
        <p:spPr>
          <a:xfrm>
            <a:off x="763905" y="3040380"/>
            <a:ext cx="4497705" cy="36353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935" y="3040380"/>
            <a:ext cx="5577205" cy="36353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 flipV="1">
            <a:off x="-49" y="6516966"/>
            <a:ext cx="12192098" cy="355547"/>
          </a:xfrm>
          <a:prstGeom prst="rect">
            <a:avLst/>
          </a:prstGeom>
          <a:solidFill>
            <a:srgbClr val="21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Viner Hand ITC" panose="03070502030502020203" charset="0"/>
            </a:endParaRPr>
          </a:p>
        </p:txBody>
      </p:sp>
      <p:pic>
        <p:nvPicPr>
          <p:cNvPr id="10" name="图片 9" descr="图片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2777890">
            <a:off x="10764517" y="-517808"/>
            <a:ext cx="1279242" cy="2525926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642089" y="88278"/>
            <a:ext cx="4875436" cy="64286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218" y="219256"/>
            <a:ext cx="6392403" cy="3995252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idx="4294967295"/>
          </p:nvPr>
        </p:nvSpPr>
        <p:spPr>
          <a:xfrm>
            <a:off x="5800725" y="4522470"/>
            <a:ext cx="6150610" cy="1686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b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黑体" panose="02010609060101010101" charset="-122"/>
                <a:cs typeface="汉仪尚巍手书W" panose="00020600040101010101" pitchFamily="18" charset="-122"/>
                <a:sym typeface="+mn-ea"/>
              </a:rPr>
              <a:t>不忘屈辱</a:t>
            </a:r>
            <a:br>
              <a:rPr lang="zh-CN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黑体" panose="02010609060101010101" charset="-122"/>
                <a:cs typeface="汉仪尚巍手书W" panose="00020600040101010101" pitchFamily="18" charset="-122"/>
                <a:sym typeface="+mn-ea"/>
              </a:rPr>
            </a:br>
            <a:r>
              <a:rPr lang="zh-CN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黑体" panose="02010609060101010101" charset="-122"/>
                <a:cs typeface="汉仪尚巍手书W" panose="00020600040101010101" pitchFamily="18" charset="-122"/>
                <a:sym typeface="+mn-ea"/>
              </a:rPr>
              <a:t>树立坚定的制度自信</a:t>
            </a:r>
            <a:endParaRPr lang="zh-CN" altLang="en-US" sz="5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尚巍手书W" panose="00020600040101010101" pitchFamily="18" charset="-122"/>
              <a:ea typeface="黑体" panose="02010609060101010101" charset="-122"/>
              <a:cs typeface="汉仪尚巍手书W" panose="00020600040101010101" pitchFamily="18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flipV="1">
            <a:off x="-49" y="6516966"/>
            <a:ext cx="12192098" cy="355547"/>
          </a:xfrm>
          <a:prstGeom prst="rect">
            <a:avLst/>
          </a:prstGeom>
          <a:solidFill>
            <a:srgbClr val="21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Viner Hand ITC" panose="03070502030502020203" charset="0"/>
            </a:endParaRPr>
          </a:p>
        </p:txBody>
      </p:sp>
      <p:pic>
        <p:nvPicPr>
          <p:cNvPr id="2" name="图片 1" descr="图片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2777890">
            <a:off x="10764517" y="-517808"/>
            <a:ext cx="1279242" cy="2525926"/>
          </a:xfrm>
          <a:prstGeom prst="rect">
            <a:avLst/>
          </a:prstGeom>
        </p:spPr>
      </p:pic>
      <p:pic>
        <p:nvPicPr>
          <p:cNvPr id="3" name="图片 2" descr="一些文字和图片的手机截图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5"/>
            <a:ext cx="4144645" cy="6506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45" y="-10795"/>
            <a:ext cx="4152265" cy="6517640"/>
          </a:xfrm>
          <a:prstGeom prst="rect">
            <a:avLst/>
          </a:prstGeom>
        </p:spPr>
      </p:pic>
      <p:pic>
        <p:nvPicPr>
          <p:cNvPr id="17" name="图片 16" descr="文本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10" y="0"/>
            <a:ext cx="3857625" cy="6517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1"/>
          <p:cNvSpPr/>
          <p:nvPr/>
        </p:nvSpPr>
        <p:spPr>
          <a:xfrm>
            <a:off x="1957396" y="1280160"/>
            <a:ext cx="3023036" cy="3023036"/>
          </a:xfrm>
          <a:prstGeom prst="ellipse">
            <a:avLst/>
          </a:prstGeom>
          <a:solidFill>
            <a:srgbClr val="3C78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01"/>
          <p:cNvSpPr/>
          <p:nvPr/>
        </p:nvSpPr>
        <p:spPr>
          <a:xfrm>
            <a:off x="4868103" y="777241"/>
            <a:ext cx="706386" cy="706384"/>
          </a:xfrm>
          <a:prstGeom prst="ellipse">
            <a:avLst/>
          </a:prstGeom>
          <a:solidFill>
            <a:srgbClr val="3C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01"/>
          <p:cNvSpPr txBox="1"/>
          <p:nvPr/>
        </p:nvSpPr>
        <p:spPr>
          <a:xfrm>
            <a:off x="2029219" y="1580783"/>
            <a:ext cx="2879387" cy="242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5735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573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276215" y="1676400"/>
            <a:ext cx="353822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>
              <a:lnSpc>
                <a:spcPct val="120000"/>
              </a:lnSpc>
              <a:defRPr/>
            </a:pP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怎么学</a:t>
            </a: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</a:t>
            </a:r>
            <a:endParaRPr kumimoji="1" lang="zh-CN" altLang="en-US" sz="4400" b="1" dirty="0" smtClean="0">
              <a:solidFill>
                <a:srgbClr val="3C78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初中历史</a:t>
            </a: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VS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高中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37235" y="1635125"/>
          <a:ext cx="10717530" cy="429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510"/>
                <a:gridCol w="3572510"/>
                <a:gridCol w="3572510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</a:rPr>
                        <a:t>初中历史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</a:rPr>
                        <a:t>高中历史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2579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</a:rPr>
                        <a:t>能力要求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识记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理解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</a:t>
                      </a:r>
                      <a:endParaRPr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（记忆式历史）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认识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探讨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</a:t>
                      </a:r>
                      <a:endParaRPr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（分析式历史）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58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sym typeface="+mn-ea"/>
                        </a:rPr>
                        <a:t>学科地位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0E6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折合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70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分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0E6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“3+1+2”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中的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“1”</a:t>
                      </a:r>
                      <a:endParaRPr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0E6"/>
                    </a:solidFill>
                  </a:tcPr>
                </a:tc>
              </a:tr>
              <a:tr h="12579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sym typeface="+mn-ea"/>
                        </a:rPr>
                        <a:t>学习内容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sym typeface="+mn-ea"/>
                        </a:rPr>
                        <a:t>通史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通史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+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专题史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8401"/>
          <a:stretch>
            <a:fillRect/>
          </a:stretch>
        </p:blipFill>
        <p:spPr>
          <a:xfrm>
            <a:off x="5643880" y="235585"/>
            <a:ext cx="5523230" cy="328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" y="3796665"/>
            <a:ext cx="4628515" cy="2832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" y="235585"/>
            <a:ext cx="4628515" cy="3288665"/>
          </a:xfrm>
          <a:prstGeom prst="rect">
            <a:avLst/>
          </a:prstGeom>
        </p:spPr>
      </p:pic>
      <p:pic>
        <p:nvPicPr>
          <p:cNvPr id="2" name="图片 1" descr="8c4c645e9837f17c08a48b5f6a05f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880" y="3796665"/>
            <a:ext cx="5523230" cy="28321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1、初中历史VS高中历史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578485" y="1366520"/>
            <a:ext cx="11013440" cy="5876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初中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（2019，云南初一期末）“周幽王烽火戏诸侯”、“孔子周游列国”，与“诸侯”“列国”的产生相关的制度是（  ）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A．禅让制	B．世袭制	C．分封制	D．宗法制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高中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（2020，全国卷Ⅰ）据《史记》记载，春秋时期，楚国国君熊通要求提升爵位等级，遭到周桓王拒绝。熊通怒称现在周边地区都归附了楚国，“而王不加位，我自尊耳”，“乃自立，为（楚）武王”。这表明当时周朝（ ）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A．礼乐制度不复存在	    B．王位世袭制度消亡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C．宗法制度开始解体	    D．分封制度受到挑战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1、初中历史VS高中历史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578485" y="1366520"/>
            <a:ext cx="11013440" cy="5876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初中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观察漫画，它反映的历史信息是什么（ ）。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A首创县制，派员管理   B学术繁荣，百家争鸣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C实现统一，创新制度   D名为推恩，实夺其权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高中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秦朝的“三公九卿”中，奉常掌宗庙祭祀，郎中令掌宫廷警卫，少府管皇帝的生活供应，宗正管皇帝家族和亲戚等。这突出反映了秦朝官制设置（ ）。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A职分细化，各负其责    B 选贤举能，唯才是举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C化国为家，君权至上    D 官员众多，政务繁杂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QQ图片20210823210728"/>
          <p:cNvPicPr>
            <a:picLocks noChangeAspect="1"/>
          </p:cNvPicPr>
          <p:nvPr/>
        </p:nvPicPr>
        <p:blipFill>
          <a:blip r:embed="rId4"/>
          <a:srcRect l="5792" t="7684" r="8582" b="7684"/>
          <a:stretch>
            <a:fillRect/>
          </a:stretch>
        </p:blipFill>
        <p:spPr>
          <a:xfrm>
            <a:off x="7827645" y="772795"/>
            <a:ext cx="3348355" cy="22440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2665" y="1939290"/>
            <a:ext cx="3371850" cy="29178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04850" y="2056765"/>
            <a:ext cx="6362065" cy="2940685"/>
            <a:chOff x="2700" y="4767"/>
            <a:chExt cx="10019" cy="4631"/>
          </a:xfrm>
        </p:grpSpPr>
        <p:sp>
          <p:nvSpPr>
            <p:cNvPr id="2" name="文本框 1"/>
            <p:cNvSpPr txBox="1"/>
            <p:nvPr/>
          </p:nvSpPr>
          <p:spPr>
            <a:xfrm>
              <a:off x="2700" y="4767"/>
              <a:ext cx="2732" cy="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8800" b="1">
                  <a:solidFill>
                    <a:schemeClr val="tx2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初中</a:t>
              </a:r>
              <a:endParaRPr lang="zh-CN" altLang="en-US" sz="8800" b="1">
                <a:solidFill>
                  <a:schemeClr val="tx2"/>
                </a:solidFill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987" y="4990"/>
              <a:ext cx="2732" cy="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8800" b="1">
                  <a:solidFill>
                    <a:schemeClr val="tx2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高中</a:t>
              </a:r>
              <a:endParaRPr lang="zh-CN" altLang="en-US" sz="8800" b="1">
                <a:solidFill>
                  <a:schemeClr val="tx2"/>
                </a:solidFill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  <p:sp>
          <p:nvSpPr>
            <p:cNvPr id="7" name="右箭头 6"/>
            <p:cNvSpPr/>
            <p:nvPr/>
          </p:nvSpPr>
          <p:spPr>
            <a:xfrm>
              <a:off x="5302" y="6513"/>
              <a:ext cx="4234" cy="916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1、初中历史VS高中历史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2" name="标题 5"/>
          <p:cNvSpPr txBox="1"/>
          <p:nvPr>
            <p:custDataLst>
              <p:tags r:id="rId3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、高中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9396(20200825-155440)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A">
                  <a:alpha val="100000"/>
                </a:srgbClr>
              </a:clrFrom>
              <a:clrTo>
                <a:srgbClr val="FFFEFA">
                  <a:alpha val="100000"/>
                  <a:alpha val="0"/>
                </a:srgbClr>
              </a:clrTo>
            </a:clrChange>
          </a:blip>
          <a:srcRect t="8108" b="16442"/>
          <a:stretch>
            <a:fillRect/>
          </a:stretch>
        </p:blipFill>
        <p:spPr>
          <a:xfrm>
            <a:off x="384266" y="1509596"/>
            <a:ext cx="4113621" cy="3104021"/>
          </a:xfrm>
          <a:prstGeom prst="rect">
            <a:avLst/>
          </a:prstGeom>
        </p:spPr>
      </p:pic>
      <p:pic>
        <p:nvPicPr>
          <p:cNvPr id="6" name="图片 5" descr="IMG_93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455" y="1602740"/>
            <a:ext cx="2147570" cy="2765425"/>
          </a:xfrm>
          <a:prstGeom prst="rect">
            <a:avLst/>
          </a:prstGeom>
        </p:spPr>
      </p:pic>
      <p:pic>
        <p:nvPicPr>
          <p:cNvPr id="7" name="图片 6" descr="IMG_93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105" y="1602740"/>
            <a:ext cx="2156460" cy="2773045"/>
          </a:xfrm>
          <a:prstGeom prst="rect">
            <a:avLst/>
          </a:prstGeom>
        </p:spPr>
      </p:pic>
      <p:pic>
        <p:nvPicPr>
          <p:cNvPr id="5" name="图片 4" descr="IMG_93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75" y="1602740"/>
            <a:ext cx="2148840" cy="27736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86194" y="4597742"/>
            <a:ext cx="6212698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专题</a:t>
            </a:r>
            <a:r>
              <a:rPr lang="zh-CN" altLang="en-US" sz="2600" b="1" kern="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史（选择历史科目的同学）</a:t>
            </a:r>
            <a:endParaRPr lang="zh-CN" altLang="en-US" sz="2600" b="1" kern="0" dirty="0" smtClean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600" kern="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国家制度与社会治理</a:t>
            </a:r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经济与社会生活</a:t>
            </a:r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文化交流与传播</a:t>
            </a:r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拓展课程，多角度认识历史的发展与变迁</a:t>
            </a:r>
            <a:r>
              <a:rPr lang="zh-CN" altLang="en-US" sz="2600" kern="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226695" y="4797796"/>
            <a:ext cx="4708706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通史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：（合格性考试）</a:t>
            </a:r>
            <a:endParaRPr kumimoji="0" lang="en-US" altLang="zh-CN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中外历史纲要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（上、下）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基础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课程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对中外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历史的整体认识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。</a:t>
            </a:r>
            <a:endParaRPr kumimoji="0" lang="en-US" altLang="zh-CN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高中历史学习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578485" y="1366520"/>
            <a:ext cx="9998075" cy="4734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（1）</a:t>
            </a:r>
            <a:r>
              <a:rPr lang="zh-CN" altLang="en-US" sz="40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记忆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记忆是一切学习的基础。记忆是学习知识的基础。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基本知识、核心概念、发展线索、阶段特征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（2）</a:t>
            </a:r>
            <a:r>
              <a:rPr lang="zh-CN" altLang="en-US" sz="40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练习。</a:t>
            </a:r>
            <a:endParaRPr lang="zh-CN" altLang="en-US" sz="4000" b="1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选择题和非选择题两大部分，每一部分又有不同的题型，在练习考试中积累一些基本解题思路和常见错误方式。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600" b="1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课堂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做好课前预习：认真阅读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课本、梳理知识线索、理解基本概念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保证课堂质量：紧跟教师思路、积极参与课堂活动、</a:t>
            </a:r>
            <a:r>
              <a:rPr lang="zh-CN" altLang="en-US" sz="2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做好笔记记录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重视课后总结：补齐笔记、落实记忆、巩固练习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7926705" y="243840"/>
            <a:ext cx="3557905" cy="29794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、课堂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要求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606425" y="1366520"/>
            <a:ext cx="5779770" cy="4734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（1）学习要求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①准备笔记本，认真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记录课堂笔记；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②文件袋1个,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  <a:sym typeface="+mn-ea"/>
              </a:rPr>
              <a:t>整理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资料；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③准备荧光笔一支，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  <a:sym typeface="+mn-ea"/>
              </a:rPr>
              <a:t>标记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重点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部分；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④随机抽查背</a:t>
            </a:r>
            <a:r>
              <a:rPr lang="zh-CN" altLang="en-US" sz="2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诵和笔记情况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600" b="1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）纪律要求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①上课不允许玩手机；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②上课不允许吃东西；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③课堂上不能伏台睡觉；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④除课堂讨论时间外不能交头接耳；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⑤不无故迟到缺席。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⑥不得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进行与本节课无关的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内容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1460c2baa209a3b453135f2d971bd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75" y="2646680"/>
            <a:ext cx="4869815" cy="1932305"/>
          </a:xfrm>
          <a:prstGeom prst="rect">
            <a:avLst/>
          </a:prstGeom>
        </p:spPr>
      </p:pic>
      <p:pic>
        <p:nvPicPr>
          <p:cNvPr id="3" name="图片 2" descr="a97cf673d1cf5e3e62e61fef766bef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175" y="183515"/>
            <a:ext cx="4869815" cy="2266950"/>
          </a:xfrm>
          <a:prstGeom prst="rect">
            <a:avLst/>
          </a:prstGeom>
        </p:spPr>
      </p:pic>
      <p:pic>
        <p:nvPicPr>
          <p:cNvPr id="6" name="图片 5" descr="591824fae8d68d0e8609e6ce3fb04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175" y="4775200"/>
            <a:ext cx="4869815" cy="20104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10" y="713105"/>
            <a:ext cx="1564640" cy="21913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1923415"/>
            <a:ext cx="981075" cy="9810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25755" y="2903855"/>
            <a:ext cx="2746375" cy="461010"/>
            <a:chOff x="9795" y="6386"/>
            <a:chExt cx="4325" cy="726"/>
          </a:xfrm>
        </p:grpSpPr>
        <p:pic>
          <p:nvPicPr>
            <p:cNvPr id="22" name="图片 21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795" y="6386"/>
              <a:ext cx="523" cy="52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974" y="6387"/>
              <a:ext cx="414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《如果国宝会说话》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" y="3568700"/>
            <a:ext cx="1643380" cy="21920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" y="4798695"/>
            <a:ext cx="942975" cy="9620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10210" y="5760720"/>
            <a:ext cx="2401570" cy="521970"/>
            <a:chOff x="9928" y="6387"/>
            <a:chExt cx="3782" cy="822"/>
          </a:xfrm>
        </p:grpSpPr>
        <p:pic>
          <p:nvPicPr>
            <p:cNvPr id="13" name="图片 12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《河西走廊》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62655" y="2904490"/>
            <a:ext cx="2401570" cy="460375"/>
            <a:chOff x="9928" y="6387"/>
            <a:chExt cx="3782" cy="725"/>
          </a:xfrm>
        </p:grpSpPr>
        <p:pic>
          <p:nvPicPr>
            <p:cNvPr id="21" name="图片 20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0306" y="6387"/>
              <a:ext cx="3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《先生》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685" y="713105"/>
            <a:ext cx="1572260" cy="2190750"/>
          </a:xfrm>
          <a:prstGeom prst="rect">
            <a:avLst/>
          </a:prstGeom>
          <a:ln>
            <a:solidFill>
              <a:srgbClr val="1F74BD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655" y="3569970"/>
            <a:ext cx="1571625" cy="21907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3645" y="4798695"/>
            <a:ext cx="971550" cy="9715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448685" y="5770245"/>
            <a:ext cx="2401570" cy="521970"/>
            <a:chOff x="9928" y="6387"/>
            <a:chExt cx="3782" cy="822"/>
          </a:xfrm>
        </p:grpSpPr>
        <p:pic>
          <p:nvPicPr>
            <p:cNvPr id="28" name="图片 27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《中国通史》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230" y="713740"/>
            <a:ext cx="1572895" cy="21907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5125" y="1951990"/>
            <a:ext cx="952500" cy="952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6396355" y="2904490"/>
            <a:ext cx="2401570" cy="460375"/>
            <a:chOff x="9928" y="6387"/>
            <a:chExt cx="3782" cy="725"/>
          </a:xfrm>
        </p:grpSpPr>
        <p:pic>
          <p:nvPicPr>
            <p:cNvPr id="33" name="图片 32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0306" y="6387"/>
              <a:ext cx="3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《世界历史》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4290" y="3579495"/>
            <a:ext cx="1600835" cy="21907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4650" y="4808220"/>
            <a:ext cx="942975" cy="96202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396355" y="5770245"/>
            <a:ext cx="2401570" cy="521970"/>
            <a:chOff x="9928" y="6387"/>
            <a:chExt cx="3782" cy="822"/>
          </a:xfrm>
        </p:grpSpPr>
        <p:pic>
          <p:nvPicPr>
            <p:cNvPr id="39" name="图片 38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《文明》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805" y="713740"/>
            <a:ext cx="1573530" cy="21907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49305" y="1938020"/>
            <a:ext cx="952500" cy="971550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9361805" y="2904490"/>
            <a:ext cx="2401570" cy="460375"/>
            <a:chOff x="9928" y="6387"/>
            <a:chExt cx="3782" cy="725"/>
          </a:xfrm>
        </p:grpSpPr>
        <p:pic>
          <p:nvPicPr>
            <p:cNvPr id="44" name="图片 43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0306" y="6387"/>
              <a:ext cx="3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《敦煌》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6885" y="3580130"/>
            <a:ext cx="1568450" cy="2190115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9335135" y="5742305"/>
            <a:ext cx="2401570" cy="521970"/>
            <a:chOff x="9928" y="6387"/>
            <a:chExt cx="3782" cy="822"/>
          </a:xfrm>
        </p:grpSpPr>
        <p:pic>
          <p:nvPicPr>
            <p:cNvPr id="2" name="图片 1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《故宫</a:t>
              </a:r>
              <a:r>
                <a:rPr lang="en-US" altLang="zh-CN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100</a:t>
              </a:r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6285" y="4770120"/>
            <a:ext cx="990600" cy="9906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8090" y="1951990"/>
            <a:ext cx="981075" cy="971550"/>
          </a:xfrm>
          <a:prstGeom prst="rect">
            <a:avLst/>
          </a:prstGeom>
        </p:spPr>
      </p:pic>
      <p:pic>
        <p:nvPicPr>
          <p:cNvPr id="53" name="图片 52" descr="b1ac40fa078cda0fa5a80c960e1dec0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0945" y="895350"/>
            <a:ext cx="1028065" cy="102806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350" r="1672"/>
          <a:stretch>
            <a:fillRect/>
          </a:stretch>
        </p:blipFill>
        <p:spPr>
          <a:xfrm>
            <a:off x="4170680" y="394335"/>
            <a:ext cx="3751580" cy="3418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0985" y="394335"/>
            <a:ext cx="3801745" cy="341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30210" y="394335"/>
            <a:ext cx="3719830" cy="3418205"/>
          </a:xfrm>
          <a:prstGeom prst="rect">
            <a:avLst/>
          </a:prstGeom>
        </p:spPr>
      </p:pic>
      <p:sp>
        <p:nvSpPr>
          <p:cNvPr id="173" name="Freeform 8"/>
          <p:cNvSpPr/>
          <p:nvPr>
            <p:custDataLst>
              <p:tags r:id="rId7"/>
            </p:custDataLst>
          </p:nvPr>
        </p:nvSpPr>
        <p:spPr>
          <a:xfrm>
            <a:off x="4527586" y="2045508"/>
            <a:ext cx="223203" cy="222886"/>
          </a:xfrm>
          <a:custGeom>
            <a:avLst/>
            <a:gdLst>
              <a:gd name="connsiteX0" fmla="*/ 1 w 223203"/>
              <a:gd name="connsiteY0" fmla="*/ 0 h 222886"/>
              <a:gd name="connsiteX1" fmla="*/ 45721 w 223203"/>
              <a:gd name="connsiteY1" fmla="*/ 2 h 222886"/>
              <a:gd name="connsiteX2" fmla="*/ 45722 w 223203"/>
              <a:gd name="connsiteY2" fmla="*/ 318 h 222886"/>
              <a:gd name="connsiteX3" fmla="*/ 223203 w 223203"/>
              <a:gd name="connsiteY3" fmla="*/ 318 h 222886"/>
              <a:gd name="connsiteX4" fmla="*/ 223203 w 223203"/>
              <a:gd name="connsiteY4" fmla="*/ 46040 h 222886"/>
              <a:gd name="connsiteX5" fmla="*/ 45718 w 223203"/>
              <a:gd name="connsiteY5" fmla="*/ 46037 h 222886"/>
              <a:gd name="connsiteX6" fmla="*/ 45722 w 223203"/>
              <a:gd name="connsiteY6" fmla="*/ 222886 h 222886"/>
              <a:gd name="connsiteX7" fmla="*/ 0 w 223203"/>
              <a:gd name="connsiteY7" fmla="*/ 222886 h 2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03" h="222886">
                <a:moveTo>
                  <a:pt x="1" y="0"/>
                </a:moveTo>
                <a:lnTo>
                  <a:pt x="45721" y="2"/>
                </a:lnTo>
                <a:lnTo>
                  <a:pt x="45722" y="318"/>
                </a:lnTo>
                <a:lnTo>
                  <a:pt x="223203" y="318"/>
                </a:lnTo>
                <a:lnTo>
                  <a:pt x="223203" y="46040"/>
                </a:lnTo>
                <a:lnTo>
                  <a:pt x="45718" y="46037"/>
                </a:lnTo>
                <a:lnTo>
                  <a:pt x="45722" y="222886"/>
                </a:lnTo>
                <a:lnTo>
                  <a:pt x="0" y="222886"/>
                </a:lnTo>
                <a:close/>
              </a:path>
            </a:pathLst>
          </a:custGeom>
          <a:solidFill>
            <a:schemeClr val="dk1">
              <a:lumMod val="75000"/>
              <a:lumOff val="25000"/>
            </a:schemeClr>
          </a:solidFill>
          <a:ln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40000"/>
          </a:bodyPr>
          <a:p>
            <a:pPr algn="r"/>
            <a:endParaRPr lang="zh-CN" altLang="en-US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15" name="图片占位符 14"/>
          <p:cNvPicPr>
            <a:picLocks noChangeAspect="1"/>
          </p:cNvPicPr>
          <p:nvPr>
            <p:ph type="pic" idx="4294967295"/>
          </p:nvPr>
        </p:nvPicPr>
        <p:blipFill>
          <a:blip r:embed="rId8"/>
          <a:stretch>
            <a:fillRect/>
          </a:stretch>
        </p:blipFill>
        <p:spPr>
          <a:xfrm>
            <a:off x="260985" y="3910965"/>
            <a:ext cx="5335905" cy="28340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3255" y="3911600"/>
            <a:ext cx="6026150" cy="28340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1509" y="155105"/>
            <a:ext cx="4306707" cy="6547790"/>
          </a:xfrm>
          <a:prstGeom prst="rect">
            <a:avLst/>
          </a:prstGeom>
        </p:spPr>
      </p:pic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2"/>
          <a:srcRect t="49995"/>
          <a:stretch>
            <a:fillRect/>
          </a:stretch>
        </p:blipFill>
        <p:spPr>
          <a:xfrm>
            <a:off x="740410" y="3429000"/>
            <a:ext cx="5510530" cy="327406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b="49782"/>
          <a:stretch>
            <a:fillRect/>
          </a:stretch>
        </p:blipFill>
        <p:spPr>
          <a:xfrm>
            <a:off x="740410" y="71120"/>
            <a:ext cx="5510530" cy="3288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01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40718" y="1170607"/>
            <a:ext cx="7056565" cy="25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6255" kern="2000" dirty="0" smtClean="0">
                <a:solidFill>
                  <a:srgbClr val="3C7895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Arial" panose="020B0604020202020204" pitchFamily="34" charset="0"/>
              </a:rPr>
              <a:t>欢迎步入高中历史殿堂！</a:t>
            </a:r>
            <a:endParaRPr lang="zh-CN" altLang="en-US" sz="6255" kern="2000" dirty="0" smtClean="0">
              <a:solidFill>
                <a:srgbClr val="3C7895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6267450" y="-200025"/>
            <a:ext cx="5286375" cy="3535045"/>
            <a:chOff x="11315" y="4891"/>
            <a:chExt cx="7326" cy="556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rcRect b="20129"/>
            <a:stretch>
              <a:fillRect/>
            </a:stretch>
          </p:blipFill>
          <p:spPr>
            <a:xfrm>
              <a:off x="11315" y="4891"/>
              <a:ext cx="7326" cy="455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1519" y="9442"/>
              <a:ext cx="611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latin typeface="华文新魏" panose="02010800040101010101" pitchFamily="2" charset="-122"/>
                  <a:ea typeface="华文新魏" panose="02010800040101010101" pitchFamily="2" charset="-122"/>
                </a:rPr>
                <a:t>听说你不想好好学</a:t>
              </a:r>
              <a:endPara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715" y="-200025"/>
            <a:ext cx="5511165" cy="3353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" y="3447415"/>
            <a:ext cx="5171440" cy="3127375"/>
          </a:xfrm>
          <a:prstGeom prst="rect">
            <a:avLst/>
          </a:prstGeom>
        </p:spPr>
      </p:pic>
      <p:pic>
        <p:nvPicPr>
          <p:cNvPr id="13" name="图片 12" descr="bee956b6c051f4ea10885377476d62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3446780"/>
            <a:ext cx="4704715" cy="312801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17368"/>
          <a:stretch>
            <a:fillRect/>
          </a:stretch>
        </p:blipFill>
        <p:spPr>
          <a:xfrm>
            <a:off x="6057265" y="2876550"/>
            <a:ext cx="5083810" cy="287718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1040" y="812800"/>
            <a:ext cx="5086350" cy="3054350"/>
            <a:chOff x="532" y="408"/>
            <a:chExt cx="8010" cy="4810"/>
          </a:xfrm>
        </p:grpSpPr>
        <p:grpSp>
          <p:nvGrpSpPr>
            <p:cNvPr id="5" name="组合 4"/>
            <p:cNvGrpSpPr/>
            <p:nvPr/>
          </p:nvGrpSpPr>
          <p:grpSpPr>
            <a:xfrm>
              <a:off x="532" y="408"/>
              <a:ext cx="4348" cy="4810"/>
              <a:chOff x="1318" y="4797"/>
              <a:chExt cx="4348" cy="481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94"/>
              <a:stretch>
                <a:fillRect/>
              </a:stretch>
            </p:blipFill>
            <p:spPr>
              <a:xfrm flipH="1">
                <a:off x="1318" y="4797"/>
                <a:ext cx="4348" cy="3988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2745" y="8785"/>
                <a:ext cx="171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latin typeface="楷体" panose="02010609060101010101" charset="-122"/>
                    <a:ea typeface="楷体" panose="02010609060101010101" charset="-122"/>
                  </a:rPr>
                  <a:t>老师</a:t>
                </a:r>
                <a:endParaRPr lang="zh-CN" altLang="en-US" sz="28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4880" y="1361"/>
              <a:ext cx="3662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5400" b="1">
                  <a:latin typeface="方正舒体" panose="02010601030101010101" pitchFamily="2" charset="-122"/>
                  <a:ea typeface="方正舒体" panose="02010601030101010101" pitchFamily="2" charset="-122"/>
                </a:rPr>
                <a:t>既来之则安之</a:t>
              </a:r>
              <a:endParaRPr lang="zh-CN" altLang="en-US" sz="5400" b="1"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01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7718" y="1213152"/>
            <a:ext cx="7056565" cy="25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sz="6255" kern="2000" dirty="0">
                <a:solidFill>
                  <a:srgbClr val="3C7895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Arial" panose="020B0604020202020204" pitchFamily="34" charset="0"/>
              </a:rPr>
              <a:t>开学第一课</a:t>
            </a:r>
            <a:endParaRPr sz="6255" kern="2000" dirty="0">
              <a:solidFill>
                <a:srgbClr val="3C7895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sz="6255" kern="2000" dirty="0">
                <a:solidFill>
                  <a:srgbClr val="3C7895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Arial" panose="020B0604020202020204" pitchFamily="34" charset="0"/>
              </a:rPr>
              <a:t>走进高中历史</a:t>
            </a:r>
            <a:endParaRPr sz="6255" kern="2000" dirty="0">
              <a:solidFill>
                <a:srgbClr val="3C7895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图片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 rot="12777890">
            <a:off x="10764517" y="-517808"/>
            <a:ext cx="1279242" cy="2525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88335" y="227965"/>
            <a:ext cx="5814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accent1">
                    <a:lumMod val="5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我们也</a:t>
            </a:r>
            <a:r>
              <a:rPr lang="zh-CN" altLang="en-US" sz="4400" b="1">
                <a:solidFill>
                  <a:schemeClr val="accent1">
                    <a:lumMod val="5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曾见证历史</a:t>
            </a:r>
            <a:endParaRPr lang="zh-CN" altLang="en-US" sz="4400" b="1">
              <a:solidFill>
                <a:schemeClr val="accent1">
                  <a:lumMod val="50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775970" y="1423670"/>
            <a:ext cx="621982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sz="3600">
                <a:solidFill>
                  <a:schemeClr val="accent1">
                    <a:lumMod val="60000"/>
                    <a:lumOff val="4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  <a:sym typeface="+mn-ea"/>
              </a:rPr>
              <a:t>苏炳添打破亚洲百米纪录</a:t>
            </a:r>
            <a:endParaRPr lang="zh-CN" sz="3600">
              <a:solidFill>
                <a:schemeClr val="accent1">
                  <a:lumMod val="60000"/>
                  <a:lumOff val="40000"/>
                </a:schemeClr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74775" y="2778125"/>
            <a:ext cx="1006030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神州十二号航天员聂海胜进入空间站</a:t>
            </a:r>
            <a:endParaRPr lang="zh-CN" altLang="en-US" sz="48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386955" y="1505585"/>
            <a:ext cx="456755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>
                <a:solidFill>
                  <a:schemeClr val="lt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大熊猫、藏羚羊降级为近危、易危动物</a:t>
            </a:r>
            <a:endParaRPr lang="zh-CN" altLang="en-US" sz="3200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1466215" y="2331085"/>
            <a:ext cx="354266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中国召回驻立陶宛大使</a:t>
            </a:r>
            <a:endParaRPr lang="zh-CN" altLang="en-US" sz="2400">
              <a:solidFill>
                <a:schemeClr val="accent4">
                  <a:lumMod val="40000"/>
                  <a:lumOff val="60000"/>
                </a:schemeClr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788910" y="3950970"/>
            <a:ext cx="250634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accent4">
                    <a:lumMod val="20000"/>
                    <a:lumOff val="8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吴亦凡涉嫌强奸罪被捕</a:t>
            </a:r>
            <a:endParaRPr lang="zh-CN" altLang="en-US" sz="2400">
              <a:solidFill>
                <a:schemeClr val="accent4">
                  <a:lumMod val="20000"/>
                  <a:lumOff val="80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805680" y="3950970"/>
            <a:ext cx="25812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accent4">
                    <a:lumMod val="7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张哲瀚被爆参拜靖国神社被封杀</a:t>
            </a:r>
            <a:endParaRPr lang="zh-CN" altLang="en-US" sz="2400">
              <a:solidFill>
                <a:schemeClr val="accent4">
                  <a:lumMod val="7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822450" y="4065905"/>
            <a:ext cx="258127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小</a:t>
            </a:r>
            <a:r>
              <a:rPr lang="en-US" altLang="zh-CN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S</a:t>
            </a:r>
            <a:r>
              <a:rPr lang="zh-CN" altLang="en-US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失言被封杀</a:t>
            </a:r>
            <a:endParaRPr lang="zh-CN" altLang="en-US" sz="2400">
              <a:solidFill>
                <a:schemeClr val="accent4">
                  <a:lumMod val="40000"/>
                  <a:lumOff val="60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964690" y="4910455"/>
            <a:ext cx="265049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gradFill>
                  <a:gsLst>
                    <a:gs pos="50000">
                      <a:srgbClr val="685B51"/>
                    </a:gs>
                    <a:gs pos="0">
                      <a:srgbClr val="9A928B"/>
                    </a:gs>
                    <a:gs pos="100000">
                      <a:srgbClr val="352416"/>
                    </a:gs>
                  </a:gsLst>
                  <a:lin scaled="1"/>
                </a:gra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塔利班宣布建立阿富汗伊斯兰酋长国</a:t>
            </a:r>
            <a:endParaRPr lang="zh-CN" altLang="en-US" sz="2400">
              <a:gradFill>
                <a:gsLst>
                  <a:gs pos="50000">
                    <a:srgbClr val="685B51"/>
                  </a:gs>
                  <a:gs pos="0">
                    <a:srgbClr val="9A928B"/>
                  </a:gs>
                  <a:gs pos="100000">
                    <a:srgbClr val="352416"/>
                  </a:gs>
                </a:gsLst>
                <a:lin scaled="1"/>
              </a:gra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4805680" y="5123815"/>
            <a:ext cx="26504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河南洪涝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7646670" y="5123815"/>
            <a:ext cx="19208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新冠肺炎变异为德尔塔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9954895" y="4680585"/>
            <a:ext cx="19208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演员于月仙因车祸逝世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5008245" y="2344420"/>
            <a:ext cx="302450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水稻之父袁隆平逝世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pic>
        <p:nvPicPr>
          <p:cNvPr id="2" name="那天我做了一个梦-百年奥运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2435" y="996315"/>
            <a:ext cx="11522075" cy="52451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1"/>
          <p:cNvSpPr/>
          <p:nvPr/>
        </p:nvSpPr>
        <p:spPr>
          <a:xfrm>
            <a:off x="1957396" y="1280160"/>
            <a:ext cx="3023036" cy="3023036"/>
          </a:xfrm>
          <a:prstGeom prst="ellipse">
            <a:avLst/>
          </a:prstGeom>
          <a:solidFill>
            <a:srgbClr val="3C78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01"/>
          <p:cNvSpPr/>
          <p:nvPr/>
        </p:nvSpPr>
        <p:spPr>
          <a:xfrm>
            <a:off x="4868103" y="777241"/>
            <a:ext cx="706386" cy="706384"/>
          </a:xfrm>
          <a:prstGeom prst="ellipse">
            <a:avLst/>
          </a:prstGeom>
          <a:solidFill>
            <a:srgbClr val="3C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01"/>
          <p:cNvSpPr txBox="1"/>
          <p:nvPr/>
        </p:nvSpPr>
        <p:spPr>
          <a:xfrm>
            <a:off x="2029219" y="1580783"/>
            <a:ext cx="2879387" cy="242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573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573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248275" y="1580515"/>
            <a:ext cx="444690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>
              <a:lnSpc>
                <a:spcPct val="120000"/>
              </a:lnSpc>
              <a:defRPr/>
            </a:pP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历史是</a:t>
            </a: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什么</a:t>
            </a:r>
            <a:endParaRPr kumimoji="1" lang="zh-CN" altLang="en-US" sz="4400" b="1" dirty="0" smtClean="0">
              <a:solidFill>
                <a:srgbClr val="3C78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1095883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历史的含义</a:t>
            </a:r>
            <a:endParaRPr lang="en-US" altLang="zh-CN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altLang="zh-CN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、历史是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什么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215" y="1366520"/>
            <a:ext cx="10468610" cy="1291590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过去的事实：人类社会过去发生的一切事件与历程。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历史的事实：有选择地被记录下来的重大历史事件。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历史的认识：史学家对史料、历史遗存进行分析、加工而形成的解释。</a:t>
            </a:r>
            <a:endParaRPr lang="en-US" altLang="en-US" sz="2600" b="1" kern="100" dirty="0">
              <a:solidFill>
                <a:schemeClr val="tx2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73" name="文本框 1472"/>
          <p:cNvSpPr txBox="1"/>
          <p:nvPr/>
        </p:nvSpPr>
        <p:spPr>
          <a:xfrm>
            <a:off x="450215" y="2771140"/>
            <a:ext cx="6592570" cy="645160"/>
          </a:xfrm>
          <a:prstGeom prst="rect">
            <a:avLst/>
          </a:prstGeom>
          <a:solidFill>
            <a:srgbClr val="C8785A"/>
          </a:solidFill>
        </p:spPr>
        <p:txBody>
          <a:bodyPr wrap="none" rtlCol="0" anchor="t">
            <a:spAutoFit/>
          </a:bodyPr>
          <a:p>
            <a:r>
              <a:rPr kumimoji="1" lang="zh-CN" altLang="en-US" sz="3600" b="1" noProof="0">
                <a:solidFill>
                  <a:schemeClr val="bg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历史是客观的，历史学是主观的</a:t>
            </a:r>
            <a:endParaRPr kumimoji="1" lang="zh-CN" altLang="en-US" sz="3600" b="1" noProof="0">
              <a:solidFill>
                <a:schemeClr val="bg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2" name="图片 1" descr="青铜鼎_meitu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215" y="3528695"/>
            <a:ext cx="3812540" cy="3115310"/>
          </a:xfrm>
          <a:prstGeom prst="rect">
            <a:avLst/>
          </a:prstGeom>
        </p:spPr>
      </p:pic>
      <p:pic>
        <p:nvPicPr>
          <p:cNvPr id="3" name="图片 2" descr="53db7999gy1ggrgenucc2j215o0rs4qp_meitu_1"/>
          <p:cNvPicPr>
            <a:picLocks noChangeAspect="1"/>
          </p:cNvPicPr>
          <p:nvPr/>
        </p:nvPicPr>
        <p:blipFill>
          <a:blip r:embed="rId5">
            <a:lum bright="6000" contrast="6000"/>
          </a:blip>
          <a:srcRect l="18834" r="11074"/>
          <a:stretch>
            <a:fillRect/>
          </a:stretch>
        </p:blipFill>
        <p:spPr>
          <a:xfrm>
            <a:off x="7433310" y="3529965"/>
            <a:ext cx="3491865" cy="3114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30" y="3529965"/>
            <a:ext cx="3011805" cy="31146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3" grpId="0" bldLvl="0" animBg="1"/>
      <p:bldP spid="14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1095883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历史的基本：史料</a:t>
            </a:r>
            <a:endParaRPr lang="en-US" altLang="zh-CN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、历史是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什么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215" y="1366520"/>
            <a:ext cx="10468610" cy="4892675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（1）</a:t>
            </a: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按史料的类型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sz="2600" b="1" kern="1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实物史料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遗迹、遗址、遗物等：古代建筑、家具、衣物、钱币、老照片……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sz="2600" b="1" kern="1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文献史料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公私文书、档案、文集日记、报刊杂志、书信……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sz="2600" b="1" kern="1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口述史料</a:t>
            </a:r>
            <a:endParaRPr sz="2600" b="1" kern="100" dirty="0">
              <a:solidFill>
                <a:schemeClr val="tx2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神话、传说、故事、回忆录、对话录、访谈录……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）按实用</a:t>
            </a: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价值</a:t>
            </a:r>
            <a:endParaRPr lang="zh-CN"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①一手史料（原始文献）：接近或直接在历史发生当时所产生,能反映历史真实的材料。</a:t>
            </a:r>
            <a:endParaRPr lang="zh-CN"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②二手史料：后人运用第一手史料所作的研究及诠释,一般带有作者的主观意见</a:t>
            </a:r>
            <a:endParaRPr lang="zh-CN"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15*3573*1113*111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5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16.xml><?xml version="1.0" encoding="utf-8"?>
<p:tagLst xmlns:p="http://schemas.openxmlformats.org/presentationml/2006/main">
  <p:tag name="AS_UNIQUEID" val="1671"/>
</p:tagLst>
</file>

<file path=ppt/tags/tag17.xml><?xml version="1.0" encoding="utf-8"?>
<p:tagLst xmlns:p="http://schemas.openxmlformats.org/presentationml/2006/main">
  <p:tag name="KSO_WM_UNIT_PLACING_PICTURE_USER_VIEWPORT" val="{&quot;height&quot;:10866,&quot;width&quot;:7242}"/>
</p:tagLst>
</file>

<file path=ppt/tags/tag1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9.xml><?xml version="1.0" encoding="utf-8"?>
<p:tagLst xmlns:p="http://schemas.openxmlformats.org/presentationml/2006/main">
  <p:tag name="AS_UNIQUEID" val="916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VALUE" val="26"/>
</p:tagLst>
</file>

<file path=ppt/tags/tag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8dc33d0-3727-4631-89f5-1a49aea3ab58}"/>
  <p:tag name="KSO_WM_UNIT_TYPE" val="i"/>
</p:tagLst>
</file>

<file path=ppt/tags/tag20.xml><?xml version="1.0" encoding="utf-8"?>
<p:tagLst xmlns:p="http://schemas.openxmlformats.org/presentationml/2006/main">
  <p:tag name="AS_UNIQUEID" val="1671"/>
</p:tagLst>
</file>

<file path=ppt/tags/tag2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27.xml><?xml version="1.0" encoding="utf-8"?>
<p:tagLst xmlns:p="http://schemas.openxmlformats.org/presentationml/2006/main">
  <p:tag name="AS_UNIQUEID" val="1671"/>
</p:tagLst>
</file>

<file path=ppt/tags/tag2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29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3.xml><?xml version="1.0" encoding="utf-8"?>
<p:tagLst xmlns:p="http://schemas.openxmlformats.org/presentationml/2006/main">
  <p:tag name="KSO_WM_UNIT_TEXT_FILL_FORE_SCHEMECOLOR_INDEX_BRIGHTNESS" val="-0.25"/>
  <p:tag name="KSO_WM_UNIT_TEXT_FILL_FORE_SCHEMECOLOR_INDEX" val="5"/>
  <p:tag name="KSO_WM_UNIT_TEXT_FILL_TYPE" val="1"/>
</p:tagLst>
</file>

<file path=ppt/tags/tag30.xml><?xml version="1.0" encoding="utf-8"?>
<p:tagLst xmlns:p="http://schemas.openxmlformats.org/presentationml/2006/main">
  <p:tag name="AS_UNIQUEID" val="1671"/>
</p:tagLst>
</file>

<file path=ppt/tags/tag3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3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WM_BEAUTIFY_SHAPE_IDENTITY" val="{9f9a4ee6-7a02-442d-8c09-4d19b860deec}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64534df-22e0-4aab-a7ce-15eaf297fcd7}"/>
  <p:tag name="KSO_WM_UNIT_TYPE" val="i"/>
</p:tagLst>
</file>

<file path=ppt/tags/tag3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WM_BEAUTIFY_SHAPE_IDENTITY" val="{ebd6318f-8ad3-490a-9e45-0f10934381db}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29c4036-5eb4-42b6-a72e-a9a63c0cf1b1}"/>
  <p:tag name="KSO_WM_UNIT_TYPE" val="i"/>
</p:tagLst>
</file>

<file path=ppt/tags/tag3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8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39.xml><?xml version="1.0" encoding="utf-8"?>
<p:tagLst xmlns:p="http://schemas.openxmlformats.org/presentationml/2006/main">
  <p:tag name="AS_UNIQUEID" val="1671"/>
</p:tagLst>
</file>

<file path=ppt/tags/tag4.xml><?xml version="1.0" encoding="utf-8"?>
<p:tagLst xmlns:p="http://schemas.openxmlformats.org/presentationml/2006/main">
  <p:tag name="KSO_WM_UNIT_TEXT_FILL_FORE_SCHEMECOLOR_INDEX_BRIGHTNESS" val="-0.5"/>
  <p:tag name="KSO_WM_UNIT_TEXT_FILL_FORE_SCHEMECOLOR_INDEX" val="16"/>
  <p:tag name="KSO_WM_UNIT_TEXT_FILL_TYPE" val="1"/>
</p:tagLst>
</file>

<file path=ppt/tags/tag40.xml><?xml version="1.0" encoding="utf-8"?>
<p:tagLst xmlns:p="http://schemas.openxmlformats.org/presentationml/2006/main">
  <p:tag name="KSO_WM_UNIT_TABLE_BEAUTIFY" val="smartTable{da5967e5-73b6-435d-9c50-5bd6750e816d}"/>
  <p:tag name="TABLE_COLOR_RGB" val="0x000000*0xFFFFFF*0x212121*0xFFFFFF*0x1784C7*0x1BA8C9*0x22C29C*0x91CE24*0xF4B720*0xDA542A"/>
  <p:tag name="TABLE_COLORIDX" val="d"/>
  <p:tag name="TABLE_EMPHASIZE_COLOR" val="1541319"/>
  <p:tag name="TABLE_SKINIDX" val="4"/>
</p:tagLst>
</file>

<file path=ppt/tags/tag4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42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43.xml><?xml version="1.0" encoding="utf-8"?>
<p:tagLst xmlns:p="http://schemas.openxmlformats.org/presentationml/2006/main">
  <p:tag name="AS_UNIQUEID" val="1671"/>
</p:tagLst>
</file>

<file path=ppt/tags/tag44.xml><?xml version="1.0" encoding="utf-8"?>
<p:tagLst xmlns:p="http://schemas.openxmlformats.org/presentationml/2006/main">
  <p:tag name="AS_UNIQUEID" val="208"/>
</p:tagLst>
</file>

<file path=ppt/tags/tag45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46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47.xml><?xml version="1.0" encoding="utf-8"?>
<p:tagLst xmlns:p="http://schemas.openxmlformats.org/presentationml/2006/main">
  <p:tag name="AS_UNIQUEID" val="1671"/>
</p:tagLst>
</file>

<file path=ppt/tags/tag48.xml><?xml version="1.0" encoding="utf-8"?>
<p:tagLst xmlns:p="http://schemas.openxmlformats.org/presentationml/2006/main">
  <p:tag name="AS_UNIQUEID" val="208"/>
</p:tagLst>
</file>

<file path=ppt/tags/tag49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.xml><?xml version="1.0" encoding="utf-8"?>
<p:tagLst xmlns:p="http://schemas.openxmlformats.org/presentationml/2006/main">
  <p:tag name="KSO_WM_UNIT_TEXT_FILL_FORE_SCHEMECOLOR_INDEX_BRIGHTNESS" val="-0.5"/>
  <p:tag name="KSO_WM_UNIT_TEXT_FILL_FORE_SCHEMECOLOR_INDEX" val="8"/>
  <p:tag name="KSO_WM_UNIT_TEXT_FILL_TYPE" val="1"/>
</p:tagLst>
</file>

<file path=ppt/tags/tag50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51.xml><?xml version="1.0" encoding="utf-8"?>
<p:tagLst xmlns:p="http://schemas.openxmlformats.org/presentationml/2006/main">
  <p:tag name="AS_UNIQUEID" val="1671"/>
</p:tagLst>
</file>

<file path=ppt/tags/tag52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53.xml><?xml version="1.0" encoding="utf-8"?>
<p:tagLst xmlns:p="http://schemas.openxmlformats.org/presentationml/2006/main">
  <p:tag name="AS_UNIQUEID" val="1671"/>
</p:tagLst>
</file>

<file path=ppt/tags/tag54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5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56.xml><?xml version="1.0" encoding="utf-8"?>
<p:tagLst xmlns:p="http://schemas.openxmlformats.org/presentationml/2006/main">
  <p:tag name="AS_UNIQUEID" val="1671"/>
</p:tagLst>
</file>

<file path=ppt/tags/tag57.xml><?xml version="1.0" encoding="utf-8"?>
<p:tagLst xmlns:p="http://schemas.openxmlformats.org/presentationml/2006/main">
  <p:tag name="AS_UNIQUEID" val="208"/>
</p:tagLst>
</file>

<file path=ppt/tags/tag5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9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6.xml><?xml version="1.0" encoding="utf-8"?>
<p:tagLst xmlns:p="http://schemas.openxmlformats.org/presentationml/2006/main">
  <p:tag name="KSO_WM_UNIT_TEXT_FILL_FORE_SCHEMECOLOR_INDEX_BRIGHTNESS" val="-0.25"/>
  <p:tag name="KSO_WM_UNIT_TEXT_FILL_FORE_SCHEMECOLOR_INDEX" val="8"/>
  <p:tag name="KSO_WM_UNIT_TEXT_FILL_TYPE" val="1"/>
</p:tagLst>
</file>

<file path=ppt/tags/tag60.xml><?xml version="1.0" encoding="utf-8"?>
<p:tagLst xmlns:p="http://schemas.openxmlformats.org/presentationml/2006/main">
  <p:tag name="AS_UNIQUEID" val="1671"/>
</p:tagLst>
</file>

<file path=ppt/tags/tag61.xml><?xml version="1.0" encoding="utf-8"?>
<p:tagLst xmlns:p="http://schemas.openxmlformats.org/presentationml/2006/main">
  <p:tag name="AS_UNIQUEID" val="208"/>
</p:tagLst>
</file>

<file path=ppt/tags/tag62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3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4.xml><?xml version="1.0" encoding="utf-8"?>
<p:tagLst xmlns:p="http://schemas.openxmlformats.org/presentationml/2006/main">
  <p:tag name="KSO_WM_UNIT_PLACING_PICTURE_USER_VIEWPORT" val="{&quot;height&quot;:8050,&quot;width&quot;:4442}"/>
</p:tagLst>
</file>

<file path=ppt/tags/tag65.xml><?xml version="1.0" encoding="utf-8"?>
<p:tagLst xmlns:p="http://schemas.openxmlformats.org/presentationml/2006/main">
  <p:tag name="KSO_WM_UNIT_PLACING_PICTURE_USER_VIEWPORT" val="{&quot;height&quot;:8051,&quot;width&quot;:4328}"/>
</p:tagLst>
</file>

<file path=ppt/tags/tag66.xml><?xml version="1.0" encoding="utf-8"?>
<p:tagLst xmlns:p="http://schemas.openxmlformats.org/presentationml/2006/main">
  <p:tag name="KSO_WM_UNIT_PLACING_PICTURE_USER_VIEWPORT" val="{&quot;height&quot;:8050,&quot;width&quot;:4525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739_7*i*2"/>
  <p:tag name="KSO_WM_TEMPLATE_CATEGORY" val="custom"/>
  <p:tag name="KSO_WM_TEMPLATE_INDEX" val="2020473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ba6f2631507469ab7819b0222d13341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e01e4ff9c2344633b23ca378f536b199&quot;,&quot;X&quot;:{&quot;Pos&quot;:0},&quot;Y&quot;:{&quot;Pos&quot;:0}},&quot;whChangeMode&quot;:0}"/>
  <p:tag name="KSO_WM_CHIP_GROUPID" val="5f2a4d1d1f3c142e57c6bacd"/>
  <p:tag name="KSO_WM_CHIP_XID" val="5f2a4d1d1f3c142e57c6bace"/>
  <p:tag name="KSO_WM_CHIP_FILLAREA_FILL_RULE" val="{&quot;fill_align&quot;:&quot;cm&quot;,&quot;fill_mode&quot;:&quot;adaptive&quot;,&quot;sacle_strategy&quot;:&quot;smart&quot;}"/>
  <p:tag name="KSO_WM_ASSEMBLE_CHIP_INDEX" val="eac4eba885514d228d64827da1d43972"/>
  <p:tag name="KSO_WM_UNIT_FILL_FORE_SCHEMECOLOR_INDEX_BRIGHTNESS" val="0.25"/>
  <p:tag name="KSO_WM_UNIT_FILL_FORE_SCHEMECOLOR_INDEX" val="13"/>
  <p:tag name="KSO_WM_UNIT_FILL_TYPE" val="1"/>
  <p:tag name="KSO_WM_UNIT_LINE_FORE_SCHEMECOLOR_INDEX_BRIGHTNESS" val="0.2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4"/>
</p:tagLst>
</file>

<file path=ppt/tags/tag6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9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7.xml><?xml version="1.0" encoding="utf-8"?>
<p:tagLst xmlns:p="http://schemas.openxmlformats.org/presentationml/2006/main">
  <p:tag name="KSO_WM_UNIT_TEXT_FILL_FORE_SCHEMECOLOR_INDEX_BRIGHTNESS" val="-0.25"/>
  <p:tag name="KSO_WM_UNIT_TEXT_FILL_FORE_SCHEMECOLOR_INDEX" val="8"/>
  <p:tag name="KSO_WM_UNIT_TEXT_FILL_TYPE" val="1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COMMONDATA" val="eyJoZGlkIjoiOWUyZjlkYmNjMzhiNjZlYzJiMjRmN2RlODExOTYyYjIifQ=="/>
  <p:tag name="KSO_WM_SCREEN_THEME_FLAG" val="Dlrq25wU2PGuGg5bbmjbDA1C/cbITJSVHAuNgLHu9tWKkPspl6zxMmjAaHq3hzu3+6CxdnF9dzyD7PPcbvn9T6xvr5Qg1a6Blh0+Pff0i8I="/>
</p:tagLst>
</file>

<file path=ppt/tags/tag8.xml><?xml version="1.0" encoding="utf-8"?>
<p:tagLst xmlns:p="http://schemas.openxmlformats.org/presentationml/2006/main">
  <p:tag name="KSO_WM_UNIT_TEXT_FILL_FORE_SCHEMECOLOR_INDEX_BRIGHTNESS" val="-0.25"/>
  <p:tag name="KSO_WM_UNIT_TEXT_FILL_FORE_SCHEMECOLOR_INDEX" val="8"/>
  <p:tag name="KSO_WM_UNIT_TEXT_FILL_TYPE" val="1"/>
</p:tagLst>
</file>

<file path=ppt/tags/tag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自定义 498">
      <a:dk1>
        <a:sysClr val="windowText" lastClr="000000"/>
      </a:dk1>
      <a:lt1>
        <a:sysClr val="window" lastClr="FFFFFF"/>
      </a:lt1>
      <a:dk2>
        <a:srgbClr val="3C7895"/>
      </a:dk2>
      <a:lt2>
        <a:srgbClr val="E7E6E6"/>
      </a:lt2>
      <a:accent1>
        <a:srgbClr val="3C7895"/>
      </a:accent1>
      <a:accent2>
        <a:srgbClr val="3C7895"/>
      </a:accent2>
      <a:accent3>
        <a:srgbClr val="3C7895"/>
      </a:accent3>
      <a:accent4>
        <a:srgbClr val="3C7895"/>
      </a:accent4>
      <a:accent5>
        <a:srgbClr val="3C7895"/>
      </a:accent5>
      <a:accent6>
        <a:srgbClr val="3C78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1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FFC000"/>
      </a:accent2>
      <a:accent3>
        <a:srgbClr val="92D14F"/>
      </a:accent3>
      <a:accent4>
        <a:srgbClr val="0070C0"/>
      </a:accent4>
      <a:accent5>
        <a:srgbClr val="FFC000"/>
      </a:accent5>
      <a:accent6>
        <a:srgbClr val="92D14F"/>
      </a:accent6>
      <a:hlink>
        <a:srgbClr val="0070C0"/>
      </a:hlink>
      <a:folHlink>
        <a:srgbClr val="FFC00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2D605"/>
      </a:accent1>
      <a:accent2>
        <a:srgbClr val="4C7121"/>
      </a:accent2>
      <a:accent3>
        <a:srgbClr val="A2D605"/>
      </a:accent3>
      <a:accent4>
        <a:srgbClr val="4C7121"/>
      </a:accent4>
      <a:accent5>
        <a:srgbClr val="A2D605"/>
      </a:accent5>
      <a:accent6>
        <a:srgbClr val="4C7121"/>
      </a:accent6>
      <a:hlink>
        <a:srgbClr val="A2D605"/>
      </a:hlink>
      <a:folHlink>
        <a:srgbClr val="4C712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1944</Words>
  <PresentationFormat>自定义</PresentationFormat>
  <Paragraphs>231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2" baseType="lpstr">
      <vt:lpstr>Arial</vt:lpstr>
      <vt:lpstr>宋体</vt:lpstr>
      <vt:lpstr>Wingdings</vt:lpstr>
      <vt:lpstr>书体坊赵九江钢笔行书</vt:lpstr>
      <vt:lpstr>华文新魏</vt:lpstr>
      <vt:lpstr>楷体</vt:lpstr>
      <vt:lpstr>方正舒体</vt:lpstr>
      <vt:lpstr>Calibri</vt:lpstr>
      <vt:lpstr>方正正准黑简体</vt:lpstr>
      <vt:lpstr>黑体</vt:lpstr>
      <vt:lpstr>隶书</vt:lpstr>
      <vt:lpstr>方正清刻本悦宋简体</vt:lpstr>
      <vt:lpstr>微软雅黑</vt:lpstr>
      <vt:lpstr>仿宋</vt:lpstr>
      <vt:lpstr>华文楷体</vt:lpstr>
      <vt:lpstr>Arial Unicode MS</vt:lpstr>
      <vt:lpstr>Arial Black</vt:lpstr>
      <vt:lpstr>Viner Hand ITC</vt:lpstr>
      <vt:lpstr>汉仪尚巍手书W</vt:lpstr>
      <vt:lpstr>Office 主题</vt:lpstr>
      <vt:lpstr>1_自定义设计方案</vt:lpstr>
      <vt:lpstr>2_自定义设计方案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不忘屈辱 树立坚定的制度自信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2015-05-05T08:02:00Z</dcterms:created>
  <dcterms:modified xsi:type="dcterms:W3CDTF">2022-08-28T12:47:43Z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C9266DC159264B64904E6CFC30283110</vt:lpwstr>
  </property>
</Properties>
</file>