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3"/>
    <p:sldId id="257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3" r:id="rId17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72" r:id="rId29"/>
    <p:sldId id="273" r:id="rId30"/>
  </p:sldIdLst>
  <p:sldSz cx="12192000" cy="6858000"/>
  <p:notesSz cx="6858000" cy="9144000"/>
  <p:embeddedFontLst>
    <p:embeddedFont>
      <p:font typeface="微软雅黑" panose="020B0503020204020204" charset="-122"/>
      <p:regular r:id="rId35"/>
    </p:embeddedFont>
    <p:embeddedFont>
      <p:font typeface="楷体" panose="02010609060101010101" charset="-122"/>
      <p:regular r:id="rId36"/>
    </p:embeddedFont>
    <p:embeddedFont>
      <p:font typeface="Calibri" panose="020F0502020204030204" charset="0"/>
      <p:regular r:id="rId37"/>
      <p:bold r:id="rId38"/>
      <p:italic r:id="rId39"/>
      <p:boldItalic r:id="rId40"/>
    </p:embeddedFont>
    <p:embeddedFont>
      <p:font typeface="方正粗黑宋简体" panose="02000000000000000000" charset="-122"/>
      <p:regular r:id="rId41"/>
    </p:embeddedFont>
  </p:embeddedFontLst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0.2" initials="0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19.xml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slide" Target="slides/slide2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AA98F-6474-4A59-A3C8-82662F3662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AA98F-6474-4A59-A3C8-82662F3662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三个愿望，三个叩问，三个回答。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744"/>
            <a:ext cx="2844800" cy="3651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744"/>
            <a:ext cx="3860800" cy="3651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59" y="6382563"/>
            <a:ext cx="547804" cy="36514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3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255" y="272415"/>
            <a:ext cx="7368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第一单元：原始社会       多元一体，源远流长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8835" y="146812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生产</a:t>
            </a:r>
            <a:endParaRPr lang="zh-CN" altLang="en-US" sz="2400" b="1">
              <a:solidFill>
                <a:schemeClr val="tx1"/>
              </a:solidFill>
            </a:endParaRPr>
          </a:p>
          <a:p>
            <a:r>
              <a:rPr lang="zh-CN" altLang="en-US" sz="2400" b="1">
                <a:solidFill>
                  <a:schemeClr val="tx1"/>
                </a:solidFill>
              </a:rPr>
              <a:t>工具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90270" y="3088640"/>
            <a:ext cx="10132060" cy="11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38835" y="4088765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社会</a:t>
            </a:r>
            <a:endParaRPr lang="zh-CN" altLang="en-US" sz="2400" b="1">
              <a:solidFill>
                <a:schemeClr val="tx1"/>
              </a:solidFill>
            </a:endParaRPr>
          </a:p>
          <a:p>
            <a:r>
              <a:rPr lang="zh-CN" altLang="en-US" sz="2400" b="1">
                <a:solidFill>
                  <a:schemeClr val="tx1"/>
                </a:solidFill>
              </a:rPr>
              <a:t>组织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089650" y="2298065"/>
            <a:ext cx="11430" cy="10471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320665" y="3345180"/>
            <a:ext cx="15608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距今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万年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701530" y="2899410"/>
            <a:ext cx="0" cy="445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921115" y="3345180"/>
            <a:ext cx="1715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距今</a:t>
            </a:r>
            <a:r>
              <a:rPr 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5000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年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25140" y="243903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旧石器时代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68030" y="243903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新石器时代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25140" y="3851275"/>
            <a:ext cx="1402080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原始人群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33720" y="3851275"/>
            <a:ext cx="1402080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母系氏族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01530" y="3851275"/>
            <a:ext cx="1402080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父系氏族</a:t>
            </a:r>
            <a:endParaRPr lang="zh-CN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255" y="27241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宋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3480" y="537210"/>
            <a:ext cx="9845040" cy="55264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56665" y="33401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二府三司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173355" y="874395"/>
          <a:ext cx="11844655" cy="5189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/>
                <a:gridCol w="2076450"/>
                <a:gridCol w="2089150"/>
                <a:gridCol w="2641600"/>
                <a:gridCol w="2450465"/>
                <a:gridCol w="1710690"/>
              </a:tblGrid>
              <a:tr h="9010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朝代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政治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经济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思想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0433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君主专制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中央集权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边疆、民族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48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宋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P49-50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二府三司制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895600" y="3717925"/>
            <a:ext cx="230378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P49-50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权、钱、兵</a:t>
            </a:r>
            <a:endParaRPr 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崇文抑武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862570" y="3242310"/>
            <a:ext cx="254000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P61-63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宋的商业、城市、社会观念变化；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（南宋）经济重心南移完成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040620" y="3366135"/>
            <a:ext cx="215138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P66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程朱理学</a:t>
            </a:r>
            <a:endParaRPr 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P85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（南宋）</a:t>
            </a:r>
            <a:endParaRPr 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陆九渊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1843" y="869917"/>
            <a:ext cx="10488552" cy="427617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92935" y="869950"/>
            <a:ext cx="3848735" cy="95313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辽：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①南、北面官</a:t>
            </a:r>
            <a:endParaRPr lang="en-US" sz="2800" b="1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②“四时捺钵”</a:t>
            </a:r>
            <a:endParaRPr lang="en-US" altLang="en-US" sz="2800" b="1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88440" y="2446655"/>
            <a:ext cx="1605280" cy="1383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西夏：</a:t>
            </a: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一套制度</a:t>
            </a:r>
            <a:endParaRPr lang="en-US" altLang="en-US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两种称谓</a:t>
            </a:r>
            <a:endParaRPr lang="en-US" altLang="en-US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981700" y="869950"/>
            <a:ext cx="5083175" cy="1108075"/>
          </a:xfrm>
          <a:solidFill>
            <a:sysClr val="window" lastClr="FFFFFF"/>
          </a:solidFill>
        </p:spPr>
        <p:txBody>
          <a:bodyPr/>
          <a:p>
            <a:r>
              <a:rPr sz="2800" b="1">
                <a:solidFill>
                  <a:srgbClr val="F786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金：</a:t>
            </a:r>
            <a:br>
              <a:rPr sz="2800" b="1">
                <a:solidFill>
                  <a:srgbClr val="F786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sz="2800" b="1">
                <a:solidFill>
                  <a:srgbClr val="F786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沿袭唐宋制度</a:t>
            </a:r>
            <a:r>
              <a:rPr lang="en-US" altLang="zh-CN" sz="2800" b="1">
                <a:solidFill>
                  <a:srgbClr val="F786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sz="2800" b="1">
                <a:solidFill>
                  <a:srgbClr val="F786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“猛安谋克”</a:t>
            </a:r>
            <a:endParaRPr lang="en-US" altLang="en-US" sz="2800" b="1">
              <a:solidFill>
                <a:srgbClr val="F7860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9255" y="272415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辽、西夏、金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255" y="27241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元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70" y="1075690"/>
            <a:ext cx="6045200" cy="33972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56665" y="33401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一省两院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27" name="图片 26" descr="C:\Users\lenovo\Desktop\元朝疆域图.png元朝疆域图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19725" y="1076325"/>
            <a:ext cx="6265545" cy="45421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331325" y="61531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1D41D5"/>
                </a:solidFill>
              </a:rPr>
              <a:t>行省制</a:t>
            </a:r>
            <a:endParaRPr lang="zh-CN" altLang="en-US" sz="2400" b="1">
              <a:solidFill>
                <a:srgbClr val="1D41D5"/>
              </a:solidFill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4"/>
            </p:custDataLst>
          </p:nvPr>
        </p:nvGraphicFramePr>
        <p:xfrm>
          <a:off x="173355" y="874395"/>
          <a:ext cx="11844655" cy="5189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/>
                <a:gridCol w="2076450"/>
                <a:gridCol w="2089150"/>
                <a:gridCol w="2641600"/>
                <a:gridCol w="2450465"/>
                <a:gridCol w="1710690"/>
              </a:tblGrid>
              <a:tr h="9010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朝代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政治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经济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思想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0433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君主专制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中央集权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边疆、民族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48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元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一省两院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P57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行省制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P62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南北经济差距大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243195" y="3266440"/>
            <a:ext cx="254000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P58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四等人制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北庭都元帅府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宣慰司（西域）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宣政院（西藏）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255" y="27241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明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89255" y="794385"/>
          <a:ext cx="11579860" cy="4827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0830"/>
                <a:gridCol w="1923415"/>
                <a:gridCol w="2766695"/>
                <a:gridCol w="2021840"/>
                <a:gridCol w="1514475"/>
                <a:gridCol w="1792605"/>
              </a:tblGrid>
              <a:tr h="438785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政治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经济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思想</a:t>
                      </a:r>
                      <a:r>
                        <a:rPr lang="en-US" altLang="zh-CN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altLang="zh-CN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对外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8782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君主专制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中央集权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边疆、民族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0915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地方设三司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都指挥司、承宣布政使司、提刑按察使司 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P74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P84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（明中后期）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资本主义萌芽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P85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P73-74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84455" y="2599690"/>
            <a:ext cx="200914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P72-73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废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宰相制度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设内阁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宦官专权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79545" y="3144520"/>
            <a:ext cx="26974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鞑靼、瓦剌</a:t>
            </a:r>
            <a:r>
              <a:rPr lang="en-US" sz="240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（蒙古）</a:t>
            </a:r>
            <a:endParaRPr 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行都指挥使司</a:t>
            </a:r>
            <a:r>
              <a:rPr lang="en-US" sz="240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（西藏）</a:t>
            </a:r>
            <a:endParaRPr lang="en-US" sz="2400" b="0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奴儿干都司</a:t>
            </a:r>
            <a:r>
              <a:rPr lang="en-US" sz="240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（女真）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347710" y="3759835"/>
            <a:ext cx="19869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王阳明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李贽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219690" y="2898140"/>
            <a:ext cx="174942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郑和下西洋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抗击倭寇葡萄牙、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西班牙侵扰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255" y="27241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清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89255" y="794385"/>
          <a:ext cx="11579860" cy="4827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0830"/>
                <a:gridCol w="1923415"/>
                <a:gridCol w="2766695"/>
                <a:gridCol w="2021840"/>
                <a:gridCol w="1514475"/>
                <a:gridCol w="1792605"/>
              </a:tblGrid>
              <a:tr h="438785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政治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经济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思想</a:t>
                      </a:r>
                      <a:r>
                        <a:rPr lang="en-US" altLang="zh-CN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altLang="zh-CN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对外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8782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君主专制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中央集权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边疆、民族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09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P78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P79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内地分立18省，设总督、巡抚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P78-79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思想专制P85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P78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89255" y="3292475"/>
            <a:ext cx="14789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奏折制度</a:t>
            </a:r>
            <a:endParaRPr 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设军机处</a:t>
            </a:r>
            <a:endParaRPr 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思想专制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024630" y="2576195"/>
            <a:ext cx="25400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平定准噶尔、盟旗制度</a:t>
            </a:r>
            <a:r>
              <a:rPr lang="en-US" sz="240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（蒙古）</a:t>
            </a:r>
            <a:endParaRPr 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大小和卓叛乱、伊犁将军</a:t>
            </a:r>
            <a:r>
              <a:rPr lang="en-US" sz="240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（新疆）</a:t>
            </a:r>
            <a:endParaRPr 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册封、驻藏大臣（</a:t>
            </a:r>
            <a:r>
              <a:rPr lang="en-US" sz="240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西藏）</a:t>
            </a:r>
            <a:endParaRPr lang="en-US" sz="2400" b="0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理藩院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：蒙古、藏族等民族事务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246745" y="3479800"/>
            <a:ext cx="228028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清初三先生：</a:t>
            </a:r>
            <a:endParaRPr 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黄宗羲</a:t>
            </a:r>
            <a:endParaRPr 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王夫之</a:t>
            </a:r>
            <a:endParaRPr 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顾炎武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350500" y="386905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抗击沙俄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59202" y="263248"/>
            <a:ext cx="2148310" cy="1962089"/>
            <a:chOff x="777" y="311"/>
            <a:chExt cx="2538" cy="2318"/>
          </a:xfrm>
        </p:grpSpPr>
        <p:pic>
          <p:nvPicPr>
            <p:cNvPr id="117" name="Picture 2" descr="C:\Users\Administrator\Desktop\微立体创业计划\00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" y="511"/>
              <a:ext cx="1984" cy="204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" y="311"/>
              <a:ext cx="2250" cy="2318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文本框 11"/>
          <p:cNvSpPr txBox="1"/>
          <p:nvPr/>
        </p:nvSpPr>
        <p:spPr>
          <a:xfrm>
            <a:off x="2807512" y="883702"/>
            <a:ext cx="6704791" cy="748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265" spc="75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中国近代史：1840-1949</a:t>
            </a:r>
            <a:endParaRPr lang="zh-CN" altLang="en-US" sz="3200" b="1" spc="75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164" name="直接连接符 163"/>
          <p:cNvCxnSpPr>
            <a:stCxn id="167" idx="2"/>
            <a:endCxn id="183" idx="4"/>
          </p:cNvCxnSpPr>
          <p:nvPr/>
        </p:nvCxnSpPr>
        <p:spPr>
          <a:xfrm flipV="1">
            <a:off x="1498888" y="3588980"/>
            <a:ext cx="9487098" cy="49941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 rot="16200000">
            <a:off x="1402392" y="3492484"/>
            <a:ext cx="192146" cy="19214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4"/>
          <p:cNvGrpSpPr/>
          <p:nvPr/>
        </p:nvGrpSpPr>
        <p:grpSpPr>
          <a:xfrm rot="16200000">
            <a:off x="7215863" y="3495024"/>
            <a:ext cx="192146" cy="19214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6" name="椭圆 17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80"/>
          <p:cNvGrpSpPr/>
          <p:nvPr/>
        </p:nvGrpSpPr>
        <p:grpSpPr>
          <a:xfrm rot="16200000">
            <a:off x="10838702" y="3493331"/>
            <a:ext cx="192146" cy="19214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82" name="椭圆 181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83" name="椭圆 182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22076" y="3810752"/>
            <a:ext cx="2285436" cy="1238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730" spc="75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1840</a:t>
            </a:r>
            <a:endParaRPr lang="zh-CN" altLang="en-US" sz="3730" spc="75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ctr"/>
            <a:r>
              <a:rPr lang="zh-CN" altLang="en-US" sz="3730" spc="75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鸦片战争</a:t>
            </a:r>
            <a:endParaRPr lang="zh-CN" altLang="en-US" sz="3730" spc="75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299842" y="3810752"/>
            <a:ext cx="2726440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730" spc="75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1949</a:t>
            </a:r>
            <a:endParaRPr lang="zh-CN" altLang="en-US" sz="3730" spc="75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ctr"/>
            <a:r>
              <a:rPr lang="zh-CN" altLang="en-US" sz="3730" spc="75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中华人民</a:t>
            </a:r>
            <a:endParaRPr lang="zh-CN" altLang="en-US" sz="3730" spc="75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ctr"/>
            <a:r>
              <a:rPr lang="zh-CN" altLang="en-US" sz="3730" spc="75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共和国成立</a:t>
            </a:r>
            <a:endParaRPr lang="zh-CN" altLang="en-US" sz="3730" spc="75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69642" y="3810752"/>
            <a:ext cx="2285436" cy="1238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730" spc="7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1</a:t>
            </a:r>
            <a:r>
              <a:rPr lang="en-US" altLang="zh-CN" sz="3730" spc="7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919</a:t>
            </a:r>
            <a:endParaRPr lang="zh-CN" altLang="en-US" sz="3730" spc="75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ctr"/>
            <a:r>
              <a:rPr lang="zh-CN" altLang="en-US" sz="3730" spc="7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五四运动</a:t>
            </a:r>
            <a:endParaRPr lang="zh-CN" altLang="en-US" sz="3730" spc="75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917885" y="2414097"/>
            <a:ext cx="3344354" cy="1238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730" b="1" spc="75" dirty="0">
                <a:solidFill>
                  <a:srgbClr val="123E6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旧民主主义</a:t>
            </a:r>
            <a:endParaRPr lang="zh-CN" altLang="en-US" sz="3730" b="1" spc="75" dirty="0">
              <a:solidFill>
                <a:srgbClr val="123E6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ctr"/>
            <a:r>
              <a:rPr lang="zh-CN" altLang="en-US" sz="3730" b="1" spc="75" dirty="0">
                <a:solidFill>
                  <a:srgbClr val="123E6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革命时期</a:t>
            </a:r>
            <a:endParaRPr lang="zh-CN" altLang="en-US" sz="3730" b="1" spc="75" dirty="0">
              <a:solidFill>
                <a:srgbClr val="123E6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408009" y="2270199"/>
            <a:ext cx="3344354" cy="1238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730" b="1" spc="75" dirty="0">
                <a:solidFill>
                  <a:srgbClr val="123E6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新民主主义</a:t>
            </a:r>
            <a:endParaRPr lang="zh-CN" altLang="en-US" sz="3730" b="1" spc="75" dirty="0">
              <a:solidFill>
                <a:srgbClr val="123E6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ctr"/>
            <a:r>
              <a:rPr lang="zh-CN" altLang="en-US" sz="3730" b="1" spc="75" dirty="0">
                <a:solidFill>
                  <a:srgbClr val="123E6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革命时期</a:t>
            </a:r>
            <a:endParaRPr lang="zh-CN" altLang="en-US" sz="3730" b="1" spc="75" dirty="0">
              <a:solidFill>
                <a:srgbClr val="123E6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69660" y="263525"/>
            <a:ext cx="5161280" cy="52197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社会性质：半殖民地半封建社会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37585" y="5623560"/>
            <a:ext cx="1838960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第五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六单元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30820" y="5623560"/>
            <a:ext cx="1838960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七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八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单元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箭头连接符 5"/>
          <p:cNvCxnSpPr/>
          <p:nvPr/>
        </p:nvCxnSpPr>
        <p:spPr>
          <a:xfrm>
            <a:off x="1385867" y="3088056"/>
            <a:ext cx="10368000" cy="6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1805462" y="2857907"/>
            <a:ext cx="0" cy="180000"/>
          </a:xfrm>
          <a:prstGeom prst="line">
            <a:avLst/>
          </a:prstGeom>
          <a:solidFill>
            <a:schemeClr val="tx1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09428" y="3173113"/>
            <a:ext cx="1562987" cy="4603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 smtClean="0"/>
              <a:t>1840-1842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75635" y="2153047"/>
            <a:ext cx="1714511" cy="82994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第一次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鸦片战争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4265223" y="2872078"/>
            <a:ext cx="0" cy="180000"/>
          </a:xfrm>
          <a:prstGeom prst="line">
            <a:avLst/>
          </a:prstGeom>
          <a:solidFill>
            <a:schemeClr val="tx1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69189" y="3187285"/>
            <a:ext cx="1562987" cy="4603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 smtClean="0"/>
              <a:t>1856-1860</a:t>
            </a:r>
            <a:endParaRPr lang="zh-CN" alt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540542" y="2153047"/>
            <a:ext cx="1621373" cy="82994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第二次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鸦片战争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H="1">
            <a:off x="2808466" y="2861452"/>
            <a:ext cx="0" cy="180000"/>
          </a:xfrm>
          <a:prstGeom prst="lin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>
            <a:off x="5650903" y="2854364"/>
            <a:ext cx="0" cy="180000"/>
          </a:xfrm>
          <a:prstGeom prst="lin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808519" y="3621021"/>
            <a:ext cx="2172941" cy="8299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太平天国运动</a:t>
            </a:r>
            <a:endParaRPr lang="zh-CN" altLang="en-US" sz="24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1851-1864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61915" y="4262755"/>
            <a:ext cx="3596005" cy="4603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洋务运动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19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世纪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60-90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年代</a:t>
            </a:r>
            <a:endParaRPr lang="zh-CN" altLang="en-US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1" name="直接连接符 70"/>
          <p:cNvCxnSpPr/>
          <p:nvPr/>
        </p:nvCxnSpPr>
        <p:spPr>
          <a:xfrm flipH="1">
            <a:off x="7160937" y="2875616"/>
            <a:ext cx="0" cy="180000"/>
          </a:xfrm>
          <a:prstGeom prst="line">
            <a:avLst/>
          </a:prstGeom>
          <a:solidFill>
            <a:schemeClr val="tx1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464903" y="3190823"/>
            <a:ext cx="1562987" cy="4603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 smtClean="0"/>
              <a:t>1894-1895</a:t>
            </a:r>
            <a:endParaRPr lang="zh-CN" alt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6444478" y="2153047"/>
            <a:ext cx="1574957" cy="82994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甲午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中日战争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6" name="直接连接符 75"/>
          <p:cNvCxnSpPr/>
          <p:nvPr/>
        </p:nvCxnSpPr>
        <p:spPr>
          <a:xfrm flipH="1">
            <a:off x="8243191" y="2825122"/>
            <a:ext cx="0" cy="180000"/>
          </a:xfrm>
          <a:prstGeom prst="lin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501870" y="3525011"/>
            <a:ext cx="1484780" cy="8299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戊戌变法</a:t>
            </a:r>
            <a:endParaRPr lang="zh-CN" altLang="en-US" sz="24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1898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0" name="直接连接符 79"/>
          <p:cNvCxnSpPr/>
          <p:nvPr/>
        </p:nvCxnSpPr>
        <p:spPr>
          <a:xfrm flipH="1">
            <a:off x="9830753" y="2825122"/>
            <a:ext cx="0" cy="180000"/>
          </a:xfrm>
          <a:prstGeom prst="lin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9072331" y="3200136"/>
            <a:ext cx="1536171" cy="4603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 smtClean="0"/>
              <a:t>1900</a:t>
            </a:r>
            <a:endParaRPr lang="zh-CN" alt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8880309" y="3525011"/>
            <a:ext cx="1868823" cy="4603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义和团运动</a:t>
            </a:r>
            <a:endParaRPr lang="zh-CN" altLang="en-US" sz="24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917139" y="2090135"/>
            <a:ext cx="1908821" cy="82994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八国联军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侵华战争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TextBox 54"/>
          <p:cNvSpPr txBox="1"/>
          <p:nvPr/>
        </p:nvSpPr>
        <p:spPr>
          <a:xfrm>
            <a:off x="1626870" y="3660775"/>
            <a:ext cx="1181735" cy="8299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开眼</a:t>
            </a:r>
            <a:endParaRPr lang="zh-CN" altLang="en-US" sz="24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看世界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9990" y="140716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开始沦为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3650615" y="140716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逐渐沦为</a:t>
            </a:r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6423025" y="140716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进一步推向</a:t>
            </a:r>
            <a:endParaRPr lang="zh-CN" altLang="en-US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8986520" y="140716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完全陷入</a:t>
            </a:r>
            <a:endParaRPr lang="zh-CN" altLang="en-US" sz="2400" b="1"/>
          </a:p>
        </p:txBody>
      </p:sp>
      <p:sp>
        <p:nvSpPr>
          <p:cNvPr id="11" name="文本框 10"/>
          <p:cNvSpPr txBox="1"/>
          <p:nvPr/>
        </p:nvSpPr>
        <p:spPr>
          <a:xfrm>
            <a:off x="5387975" y="869950"/>
            <a:ext cx="34925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>
                <a:solidFill>
                  <a:schemeClr val="tx1"/>
                </a:solidFill>
              </a:rPr>
              <a:t>19</a:t>
            </a:r>
            <a:r>
              <a:rPr lang="zh-CN" altLang="en-US" sz="2000" b="1">
                <a:solidFill>
                  <a:schemeClr val="tx1"/>
                </a:solidFill>
              </a:rPr>
              <a:t>世纪</a:t>
            </a:r>
            <a:r>
              <a:rPr lang="en-US" altLang="zh-CN" sz="2000" b="1">
                <a:solidFill>
                  <a:schemeClr val="tx1"/>
                </a:solidFill>
              </a:rPr>
              <a:t>60</a:t>
            </a:r>
            <a:r>
              <a:rPr lang="zh-CN" altLang="en-US" sz="2000" b="1">
                <a:solidFill>
                  <a:schemeClr val="tx1"/>
                </a:solidFill>
              </a:rPr>
              <a:t>年代以来的边疆危机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03215" y="4685665"/>
            <a:ext cx="1757680" cy="829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ctr"/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早期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现代化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的尝试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69910" y="1677035"/>
            <a:ext cx="411480" cy="119888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p>
            <a:r>
              <a:rPr lang="zh-CN" altLang="en-US"/>
              <a:t>瓜</a:t>
            </a:r>
            <a:endParaRPr lang="zh-CN" altLang="en-US"/>
          </a:p>
          <a:p>
            <a:r>
              <a:rPr lang="zh-CN" altLang="en-US"/>
              <a:t>分</a:t>
            </a:r>
            <a:endParaRPr lang="zh-CN" altLang="en-US"/>
          </a:p>
          <a:p>
            <a:r>
              <a:rPr lang="zh-CN" altLang="en-US"/>
              <a:t>中</a:t>
            </a:r>
            <a:endParaRPr lang="zh-CN" altLang="en-US"/>
          </a:p>
          <a:p>
            <a:r>
              <a:rPr lang="zh-CN" altLang="en-US"/>
              <a:t>国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980420" y="1644015"/>
            <a:ext cx="411480" cy="147637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p>
            <a:r>
              <a:rPr lang="zh-CN" altLang="en-US"/>
              <a:t>扶持代理人</a:t>
            </a:r>
            <a:endParaRPr lang="zh-CN" altLang="en-US"/>
          </a:p>
        </p:txBody>
      </p:sp>
      <p:sp>
        <p:nvSpPr>
          <p:cNvPr id="15" name="TextBox 8"/>
          <p:cNvSpPr txBox="1"/>
          <p:nvPr/>
        </p:nvSpPr>
        <p:spPr>
          <a:xfrm>
            <a:off x="282575" y="1113790"/>
            <a:ext cx="593090" cy="82994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>
            <a:spAutoFit/>
          </a:bodyPr>
          <a:p>
            <a:pPr algn="ctr"/>
            <a:r>
              <a:rPr 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侵</a:t>
            </a:r>
            <a:endParaRPr lang="zh-CN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略</a:t>
            </a:r>
            <a:endParaRPr lang="zh-CN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54"/>
          <p:cNvSpPr txBox="1"/>
          <p:nvPr/>
        </p:nvSpPr>
        <p:spPr>
          <a:xfrm>
            <a:off x="282575" y="3855720"/>
            <a:ext cx="826770" cy="8299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救亡</a:t>
            </a:r>
            <a:endParaRPr lang="zh-CN" altLang="en-US" sz="24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图存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1800" y="154940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第五单元：晚清时期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50865" y="5630545"/>
            <a:ext cx="894080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2800" b="1"/>
              <a:t>器物</a:t>
            </a:r>
            <a:endParaRPr lang="zh-CN" altLang="en-US" sz="2800" b="1"/>
          </a:p>
        </p:txBody>
      </p:sp>
      <p:sp>
        <p:nvSpPr>
          <p:cNvPr id="20" name="文本框 19"/>
          <p:cNvSpPr txBox="1"/>
          <p:nvPr/>
        </p:nvSpPr>
        <p:spPr>
          <a:xfrm>
            <a:off x="8092440" y="5630545"/>
            <a:ext cx="894080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2800" b="1"/>
              <a:t>制度</a:t>
            </a:r>
            <a:endParaRPr lang="zh-CN" altLang="en-US" sz="2800" b="1"/>
          </a:p>
        </p:txBody>
      </p:sp>
      <p:sp>
        <p:nvSpPr>
          <p:cNvPr id="21" name="下箭头 20"/>
          <p:cNvSpPr/>
          <p:nvPr/>
        </p:nvSpPr>
        <p:spPr>
          <a:xfrm rot="16200000">
            <a:off x="7286625" y="5283835"/>
            <a:ext cx="250825" cy="1214755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28" grpId="0"/>
      <p:bldP spid="29" grpId="0" bldLvl="0" animBg="1"/>
      <p:bldP spid="55" grpId="0"/>
      <p:bldP spid="72" grpId="0"/>
      <p:bldP spid="73" grpId="0" bldLvl="0" animBg="1"/>
      <p:bldP spid="81" grpId="0"/>
      <p:bldP spid="84" grpId="0" bldLvl="0" animBg="1"/>
      <p:bldP spid="2" grpId="0"/>
      <p:bldP spid="3" grpId="0"/>
      <p:bldP spid="4" grpId="0"/>
      <p:bldP spid="5" grpId="0"/>
      <p:bldP spid="10" grpId="0"/>
      <p:bldP spid="12" grpId="0" bldLvl="0" animBg="1"/>
      <p:bldP spid="15" grpId="0" bldLvl="0" animBg="1"/>
      <p:bldP spid="16" grpId="0"/>
      <p:bldP spid="19" grpId="0" bldLvl="0" animBg="1"/>
      <p:bldP spid="20" grpId="0" bldLvl="0" animBg="1"/>
      <p:bldP spid="2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09905" y="1473835"/>
            <a:ext cx="640080" cy="28613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国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近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代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史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1149985" y="1899285"/>
            <a:ext cx="266065" cy="2011045"/>
          </a:xfrm>
          <a:prstGeom prst="leftBrac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53105" y="700405"/>
            <a:ext cx="894080" cy="95313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晚清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时期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52470" y="2178050"/>
            <a:ext cx="2000885" cy="1383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辛亥革命与</a:t>
            </a:r>
            <a:endParaRPr lang="zh-CN" altLang="en-US" sz="2800" b="1">
              <a:solidFill>
                <a:schemeClr val="bg1"/>
              </a:solidFill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北洋军阀</a:t>
            </a:r>
            <a:endParaRPr lang="zh-CN" altLang="en-US" sz="2800" b="1">
              <a:solidFill>
                <a:schemeClr val="bg1"/>
              </a:solidFill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时期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2987040" y="1473835"/>
            <a:ext cx="266065" cy="1352550"/>
          </a:xfrm>
          <a:prstGeom prst="leftBrace">
            <a:avLst/>
          </a:prstGeom>
          <a:ln w="47625">
            <a:solidFill>
              <a:srgbClr val="1D41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77620" y="1473835"/>
            <a:ext cx="16052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800" b="1">
                <a:solidFill>
                  <a:srgbClr val="1D41D5"/>
                </a:solidFill>
              </a:rPr>
              <a:t>旧民主</a:t>
            </a:r>
            <a:endParaRPr lang="zh-CN" altLang="en-US" sz="2800" b="1">
              <a:solidFill>
                <a:srgbClr val="1D41D5"/>
              </a:solidFill>
            </a:endParaRPr>
          </a:p>
          <a:p>
            <a:pPr algn="ctr"/>
            <a:r>
              <a:rPr lang="zh-CN" altLang="en-US" sz="2800" b="1">
                <a:solidFill>
                  <a:srgbClr val="1D41D5"/>
                </a:solidFill>
              </a:rPr>
              <a:t>主义革命</a:t>
            </a:r>
            <a:endParaRPr lang="zh-CN" altLang="en-US" sz="2800" b="1">
              <a:solidFill>
                <a:srgbClr val="1D41D5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7620" y="3382010"/>
            <a:ext cx="16052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新民主</a:t>
            </a:r>
            <a:endParaRPr lang="zh-CN" altLang="en-US" sz="2800" b="1">
              <a:solidFill>
                <a:srgbClr val="FF0000"/>
              </a:solidFill>
            </a:endParaRPr>
          </a:p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主义革命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5360035" y="1981200"/>
            <a:ext cx="266065" cy="2064385"/>
          </a:xfrm>
          <a:prstGeom prst="leftBrac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26100" y="1689735"/>
            <a:ext cx="894080" cy="5219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p>
            <a:r>
              <a:rPr lang="zh-CN" altLang="en-US" sz="2800"/>
              <a:t>政治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5648960" y="2803525"/>
            <a:ext cx="894080" cy="5219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p>
            <a:r>
              <a:rPr lang="zh-CN" altLang="en-US" sz="2800"/>
              <a:t>经济</a:t>
            </a:r>
            <a:endParaRPr lang="zh-CN" altLang="en-US" sz="2800"/>
          </a:p>
        </p:txBody>
      </p:sp>
      <p:sp>
        <p:nvSpPr>
          <p:cNvPr id="14" name="文本框 13"/>
          <p:cNvSpPr txBox="1"/>
          <p:nvPr/>
        </p:nvSpPr>
        <p:spPr>
          <a:xfrm>
            <a:off x="5626100" y="3813175"/>
            <a:ext cx="894080" cy="5219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p>
            <a:r>
              <a:rPr lang="zh-CN" altLang="en-US" sz="2800"/>
              <a:t>思想 </a:t>
            </a:r>
            <a:endParaRPr lang="zh-CN" altLang="en-US" sz="2800"/>
          </a:p>
        </p:txBody>
      </p:sp>
      <p:sp>
        <p:nvSpPr>
          <p:cNvPr id="15" name="左大括号 14"/>
          <p:cNvSpPr/>
          <p:nvPr/>
        </p:nvSpPr>
        <p:spPr>
          <a:xfrm>
            <a:off x="6741795" y="1304290"/>
            <a:ext cx="149860" cy="1292860"/>
          </a:xfrm>
          <a:prstGeom prst="leftBrac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891655" y="1130300"/>
            <a:ext cx="2316480" cy="16414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辛亥革命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袁世凯统治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军阀割据混战</a:t>
            </a:r>
            <a:endParaRPr lang="zh-CN" altLang="en-US" sz="2800"/>
          </a:p>
        </p:txBody>
      </p:sp>
      <p:sp>
        <p:nvSpPr>
          <p:cNvPr id="17" name="文本框 16"/>
          <p:cNvSpPr txBox="1"/>
          <p:nvPr/>
        </p:nvSpPr>
        <p:spPr>
          <a:xfrm>
            <a:off x="6891655" y="2760345"/>
            <a:ext cx="4094480" cy="6076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民族资本主义进一步发展</a:t>
            </a:r>
            <a:endParaRPr lang="zh-CN" altLang="en-US" sz="2800"/>
          </a:p>
        </p:txBody>
      </p:sp>
      <p:sp>
        <p:nvSpPr>
          <p:cNvPr id="18" name="文本框 17"/>
          <p:cNvSpPr txBox="1"/>
          <p:nvPr/>
        </p:nvSpPr>
        <p:spPr>
          <a:xfrm>
            <a:off x="6891655" y="3769995"/>
            <a:ext cx="1960880" cy="6076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新文化运动</a:t>
            </a:r>
            <a:endParaRPr lang="zh-CN" altLang="en-US" sz="2800"/>
          </a:p>
        </p:txBody>
      </p:sp>
      <p:sp>
        <p:nvSpPr>
          <p:cNvPr id="19" name="文本框 18"/>
          <p:cNvSpPr txBox="1"/>
          <p:nvPr/>
        </p:nvSpPr>
        <p:spPr>
          <a:xfrm>
            <a:off x="10986135" y="1767205"/>
            <a:ext cx="894080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2800" b="1"/>
              <a:t>制度</a:t>
            </a:r>
            <a:endParaRPr lang="zh-CN" altLang="en-US" sz="2800" b="1"/>
          </a:p>
        </p:txBody>
      </p:sp>
      <p:sp>
        <p:nvSpPr>
          <p:cNvPr id="20" name="文本框 19"/>
          <p:cNvSpPr txBox="1"/>
          <p:nvPr/>
        </p:nvSpPr>
        <p:spPr>
          <a:xfrm>
            <a:off x="10986135" y="3910330"/>
            <a:ext cx="894080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2800" b="1"/>
              <a:t>思想</a:t>
            </a:r>
            <a:endParaRPr lang="zh-CN" altLang="en-US" sz="2800" b="1"/>
          </a:p>
        </p:txBody>
      </p:sp>
      <p:sp>
        <p:nvSpPr>
          <p:cNvPr id="21" name="下箭头 20"/>
          <p:cNvSpPr/>
          <p:nvPr/>
        </p:nvSpPr>
        <p:spPr>
          <a:xfrm>
            <a:off x="11307445" y="2294890"/>
            <a:ext cx="250825" cy="1615440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1800" y="154940"/>
            <a:ext cx="5872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第六单元：辛亥革命与北洋军阀时期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/>
      <p:bldP spid="17" grpId="0"/>
      <p:bldP spid="18" grpId="0"/>
      <p:bldP spid="19" grpId="0" bldLvl="0" animBg="1"/>
      <p:bldP spid="20" grpId="0" bldLvl="0" animBg="1"/>
      <p:bldP spid="2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81660" y="215900"/>
            <a:ext cx="11028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第七单元     中国共产党成立与新民主主义革命兴起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80" y="2064385"/>
            <a:ext cx="1953260" cy="1568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pPr algn="ctr"/>
            <a:r>
              <a:rPr lang="zh-CN" altLang="en-US" sz="3200" b="1"/>
              <a:t>中国</a:t>
            </a:r>
            <a:endParaRPr lang="zh-CN" altLang="en-US" sz="3200" b="1"/>
          </a:p>
          <a:p>
            <a:pPr algn="ctr"/>
            <a:r>
              <a:rPr lang="zh-CN" altLang="en-US" sz="3200" b="1"/>
              <a:t>近代史</a:t>
            </a:r>
            <a:endParaRPr lang="zh-CN" altLang="en-US" sz="3200" b="1"/>
          </a:p>
          <a:p>
            <a:pPr algn="ctr"/>
            <a:r>
              <a:rPr lang="en-US" altLang="zh-CN" sz="3200" b="1"/>
              <a:t>1840-1949</a:t>
            </a:r>
            <a:endParaRPr lang="en-US" altLang="zh-CN" sz="3200" b="1"/>
          </a:p>
        </p:txBody>
      </p:sp>
      <p:sp>
        <p:nvSpPr>
          <p:cNvPr id="6" name="左大括号 5"/>
          <p:cNvSpPr/>
          <p:nvPr/>
        </p:nvSpPr>
        <p:spPr>
          <a:xfrm>
            <a:off x="4009390" y="1010920"/>
            <a:ext cx="355600" cy="12973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17750" y="1111250"/>
            <a:ext cx="1605280" cy="9531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p>
            <a:pPr algn="ctr"/>
            <a:r>
              <a:rPr lang="zh-CN" altLang="en-US" sz="2800" b="1"/>
              <a:t>旧民主</a:t>
            </a:r>
            <a:endParaRPr lang="zh-CN" altLang="en-US" sz="2800" b="1"/>
          </a:p>
          <a:p>
            <a:pPr algn="ctr"/>
            <a:r>
              <a:rPr lang="zh-CN" altLang="en-US" sz="2800" b="1"/>
              <a:t>主义革命</a:t>
            </a:r>
            <a:endParaRPr lang="zh-CN" altLang="en-US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2317750" y="3630295"/>
            <a:ext cx="1605280" cy="953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新民主</a:t>
            </a:r>
            <a:endParaRPr lang="zh-CN" altLang="en-US" sz="2800" b="1">
              <a:solidFill>
                <a:srgbClr val="FF0000"/>
              </a:solidFill>
            </a:endParaRPr>
          </a:p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主义革命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1983740" y="1911350"/>
            <a:ext cx="334010" cy="21932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364990" y="838835"/>
            <a:ext cx="3512185" cy="16414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晚清时期：</a:t>
            </a:r>
            <a:r>
              <a:rPr lang="en-US" altLang="zh-CN" sz="2800"/>
              <a:t>1840-1912</a:t>
            </a:r>
            <a:endParaRPr lang="en-US" altLang="zh-CN" sz="2800"/>
          </a:p>
          <a:p>
            <a:pPr>
              <a:lnSpc>
                <a:spcPct val="120000"/>
              </a:lnSpc>
            </a:pP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辛亥革命：</a:t>
            </a:r>
            <a:r>
              <a:rPr lang="en-US" altLang="zh-CN" sz="2800"/>
              <a:t>1911</a:t>
            </a:r>
            <a:endParaRPr lang="en-US" altLang="zh-CN" sz="2800"/>
          </a:p>
        </p:txBody>
      </p:sp>
      <p:sp>
        <p:nvSpPr>
          <p:cNvPr id="11" name="左大括号 10"/>
          <p:cNvSpPr/>
          <p:nvPr/>
        </p:nvSpPr>
        <p:spPr>
          <a:xfrm>
            <a:off x="4009390" y="2968625"/>
            <a:ext cx="355600" cy="227711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458335" y="2796540"/>
            <a:ext cx="6343650" cy="26752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sz="2800"/>
              <a:t>五四运动与中国共产党成立</a:t>
            </a:r>
            <a:r>
              <a:rPr lang="en-US" altLang="zh-CN" sz="2800"/>
              <a:t>:1919</a:t>
            </a:r>
            <a:r>
              <a:rPr lang="zh-CN" altLang="en-US" sz="2800"/>
              <a:t>、</a:t>
            </a:r>
            <a:r>
              <a:rPr lang="en-US" altLang="zh-CN" sz="2800"/>
              <a:t>1921</a:t>
            </a:r>
            <a:endParaRPr lang="en-US" altLang="zh-CN" sz="2800"/>
          </a:p>
          <a:p>
            <a:pPr>
              <a:lnSpc>
                <a:spcPct val="120000"/>
              </a:lnSpc>
            </a:pPr>
            <a:r>
              <a:rPr lang="zh-CN" altLang="en-US" sz="2800"/>
              <a:t>国共合作与国民革命：</a:t>
            </a:r>
            <a:r>
              <a:rPr lang="en-US" altLang="zh-CN" sz="2800"/>
              <a:t>1924-1927</a:t>
            </a:r>
            <a:endParaRPr lang="en-US" altLang="zh-CN" sz="2800"/>
          </a:p>
          <a:p>
            <a:pPr>
              <a:lnSpc>
                <a:spcPct val="120000"/>
              </a:lnSpc>
            </a:pPr>
            <a:r>
              <a:rPr lang="zh-CN" altLang="en-US" sz="2800"/>
              <a:t>国共十年对峙：</a:t>
            </a:r>
            <a:r>
              <a:rPr lang="en-US" altLang="zh-CN" sz="2800"/>
              <a:t>1927-1937</a:t>
            </a:r>
            <a:endParaRPr lang="en-US" altLang="zh-CN" sz="2800"/>
          </a:p>
          <a:p>
            <a:pPr>
              <a:lnSpc>
                <a:spcPct val="120000"/>
              </a:lnSpc>
            </a:pPr>
            <a:r>
              <a:rPr lang="zh-CN" altLang="en-US" sz="2800"/>
              <a:t>抗日战争：</a:t>
            </a:r>
            <a:r>
              <a:rPr lang="en-US" altLang="zh-CN" sz="2800"/>
              <a:t>1931-1945</a:t>
            </a:r>
            <a:endParaRPr lang="en-US" altLang="zh-CN" sz="2800"/>
          </a:p>
          <a:p>
            <a:pPr>
              <a:lnSpc>
                <a:spcPct val="120000"/>
              </a:lnSpc>
            </a:pPr>
            <a:r>
              <a:rPr lang="zh-CN" altLang="en-US" sz="2800"/>
              <a:t>人民解放战争：</a:t>
            </a:r>
            <a:r>
              <a:rPr lang="en-US" altLang="zh-CN" sz="2800"/>
              <a:t>1946-1949</a:t>
            </a:r>
            <a:endParaRPr lang="en-US" altLang="zh-CN" sz="2800"/>
          </a:p>
        </p:txBody>
      </p:sp>
      <p:sp>
        <p:nvSpPr>
          <p:cNvPr id="13" name="文本框 12"/>
          <p:cNvSpPr txBox="1"/>
          <p:nvPr/>
        </p:nvSpPr>
        <p:spPr>
          <a:xfrm>
            <a:off x="10376535" y="1010920"/>
            <a:ext cx="140208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2400" b="1"/>
              <a:t>第五单元</a:t>
            </a:r>
            <a:endParaRPr lang="zh-CN" altLang="en-US" sz="2400" b="1"/>
          </a:p>
        </p:txBody>
      </p:sp>
      <p:sp>
        <p:nvSpPr>
          <p:cNvPr id="14" name="文本框 13"/>
          <p:cNvSpPr txBox="1"/>
          <p:nvPr/>
        </p:nvSpPr>
        <p:spPr>
          <a:xfrm>
            <a:off x="10376535" y="2202815"/>
            <a:ext cx="140208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2400" b="1"/>
              <a:t>第六单元</a:t>
            </a:r>
            <a:endParaRPr lang="zh-CN" altLang="en-US" sz="2400" b="1"/>
          </a:p>
        </p:txBody>
      </p:sp>
      <p:sp>
        <p:nvSpPr>
          <p:cNvPr id="15" name="文本框 14"/>
          <p:cNvSpPr txBox="1"/>
          <p:nvPr/>
        </p:nvSpPr>
        <p:spPr>
          <a:xfrm>
            <a:off x="10986135" y="3274695"/>
            <a:ext cx="792480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2400" b="1"/>
              <a:t>第七</a:t>
            </a:r>
            <a:endParaRPr lang="zh-CN" altLang="en-US" sz="2400" b="1"/>
          </a:p>
          <a:p>
            <a:r>
              <a:rPr lang="zh-CN" altLang="en-US" sz="2400" b="1"/>
              <a:t>单元</a:t>
            </a:r>
            <a:endParaRPr lang="zh-CN" altLang="en-US" sz="2400" b="1"/>
          </a:p>
        </p:txBody>
      </p:sp>
      <p:sp>
        <p:nvSpPr>
          <p:cNvPr id="16" name="文本框 15"/>
          <p:cNvSpPr txBox="1"/>
          <p:nvPr/>
        </p:nvSpPr>
        <p:spPr>
          <a:xfrm>
            <a:off x="10986135" y="4583430"/>
            <a:ext cx="792480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2400" b="1"/>
              <a:t>第八</a:t>
            </a:r>
            <a:endParaRPr lang="zh-CN" altLang="en-US" sz="2400" b="1"/>
          </a:p>
          <a:p>
            <a:r>
              <a:rPr lang="zh-CN" altLang="en-US" sz="2400" b="1"/>
              <a:t>单元</a:t>
            </a:r>
            <a:endParaRPr lang="zh-CN" altLang="en-US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4388485" y="238823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北洋军阀：</a:t>
            </a:r>
            <a:r>
              <a:rPr lang="en-US" altLang="zh-CN" sz="2800">
                <a:sym typeface="+mn-ea"/>
              </a:rPr>
              <a:t>1912-1928</a:t>
            </a:r>
            <a:endParaRPr lang="en-US" altLang="zh-CN" sz="280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/>
      <p:bldP spid="13" grpId="0" bldLvl="0" animBg="1"/>
      <p:bldP spid="14" grpId="0" bldLvl="0" animBg="1"/>
      <p:bldP spid="8" grpId="0" bldLvl="0" animBg="1"/>
      <p:bldP spid="11" grpId="0" bldLvl="0" animBg="1"/>
      <p:bldP spid="12" grpId="0"/>
      <p:bldP spid="15" grpId="0" bldLvl="0" animBg="1"/>
      <p:bldP spid="1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箭头连接符 24"/>
          <p:cNvCxnSpPr/>
          <p:nvPr/>
        </p:nvCxnSpPr>
        <p:spPr>
          <a:xfrm flipV="1">
            <a:off x="3745230" y="1000125"/>
            <a:ext cx="1562735" cy="2413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610954" y="3095496"/>
            <a:ext cx="11100446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68749" y="3242779"/>
            <a:ext cx="1612502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73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1919</a:t>
            </a:r>
            <a:endParaRPr lang="en-US" altLang="zh-CN" sz="373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0274" y="1872364"/>
            <a:ext cx="1130300" cy="1238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五四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运动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44736" y="3242779"/>
            <a:ext cx="1563407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73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1921</a:t>
            </a:r>
            <a:endParaRPr lang="en-US" sz="373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92060" y="3242779"/>
            <a:ext cx="1726774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73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1923</a:t>
            </a:r>
            <a:endParaRPr lang="en-US" sz="373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18834" y="3242779"/>
            <a:ext cx="1612502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73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1924</a:t>
            </a:r>
            <a:endParaRPr lang="en-US" sz="373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61713" y="1885908"/>
            <a:ext cx="1130300" cy="1238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中共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诞生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42895" y="1872364"/>
            <a:ext cx="1130300" cy="1238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中共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三大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59512" y="1885908"/>
            <a:ext cx="1130300" cy="1238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国共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合作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30489" y="3242779"/>
            <a:ext cx="1612502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73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1925</a:t>
            </a:r>
            <a:endParaRPr lang="en-US" sz="373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72013" y="1303545"/>
            <a:ext cx="1130300" cy="18129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广州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国民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政府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33070" y="3242779"/>
            <a:ext cx="1612502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73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1926</a:t>
            </a:r>
            <a:endParaRPr lang="en-US" sz="373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74594" y="2399707"/>
            <a:ext cx="1130300" cy="6648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北伐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834804" y="3256323"/>
            <a:ext cx="1612502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73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1927</a:t>
            </a:r>
            <a:endParaRPr lang="en-US" sz="373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865053" y="1977673"/>
            <a:ext cx="1808480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合作破裂</a:t>
            </a:r>
            <a:endParaRPr lang="zh-CN" altLang="en-US" sz="32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革命失败</a:t>
            </a:r>
            <a:endParaRPr lang="zh-CN" altLang="en-US" sz="32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左大括号 19"/>
          <p:cNvSpPr/>
          <p:nvPr/>
        </p:nvSpPr>
        <p:spPr>
          <a:xfrm rot="16200000">
            <a:off x="8251928" y="1800415"/>
            <a:ext cx="672087" cy="4617427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1" name="文本框 20"/>
          <p:cNvSpPr txBox="1"/>
          <p:nvPr/>
        </p:nvSpPr>
        <p:spPr>
          <a:xfrm>
            <a:off x="6598516" y="4429513"/>
            <a:ext cx="3978910" cy="14046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4265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第一次国共合作</a:t>
            </a:r>
            <a:endParaRPr lang="zh-CN" altLang="en-US" sz="4265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/>
            <a:r>
              <a:rPr lang="zh-CN" altLang="en-US" sz="4265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国民革命时期</a:t>
            </a:r>
            <a:endParaRPr lang="zh-CN" altLang="en-US" sz="4265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59530" y="5117479"/>
            <a:ext cx="1402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转折点</a:t>
            </a:r>
            <a:endParaRPr lang="zh-CN" altLang="en-US" sz="32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线形标注 1 22"/>
          <p:cNvSpPr/>
          <p:nvPr/>
        </p:nvSpPr>
        <p:spPr>
          <a:xfrm>
            <a:off x="556895" y="4951730"/>
            <a:ext cx="2713355" cy="749300"/>
          </a:xfrm>
          <a:prstGeom prst="borderCallout1">
            <a:avLst>
              <a:gd name="adj1" fmla="val 2690"/>
              <a:gd name="adj2" fmla="val 1021"/>
              <a:gd name="adj3" fmla="val -125324"/>
              <a:gd name="adj4" fmla="val 166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690245" y="398145"/>
            <a:ext cx="1390650" cy="119888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阶级</a:t>
            </a:r>
            <a:endParaRPr lang="en-US" alt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思想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1024890" y="905510"/>
            <a:ext cx="1562735" cy="2413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587625" y="658495"/>
            <a:ext cx="1576070" cy="64516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pPr algn="ctr"/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革命党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07965" y="689610"/>
            <a:ext cx="4350385" cy="64516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pPr algn="ctr"/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革命活动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2" grpId="0"/>
      <p:bldP spid="11" grpId="0"/>
      <p:bldP spid="14" grpId="0"/>
      <p:bldP spid="15" grpId="0"/>
      <p:bldP spid="12" grpId="0"/>
      <p:bldP spid="17" grpId="0"/>
      <p:bldP spid="19" grpId="0"/>
      <p:bldP spid="20" grpId="0" bldLvl="0" animBg="1"/>
      <p:bldP spid="21" grpId="0"/>
      <p:bldP spid="2" grpId="0" bldLvl="0" animBg="1"/>
      <p:bldP spid="24" grpId="0" bldLvl="0" animBg="1"/>
      <p:bldP spid="2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89255" y="272415"/>
            <a:ext cx="4611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第一单元：奴隶社会  夏商周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5960" y="1605915"/>
            <a:ext cx="200596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（1）政治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（2）经济</a:t>
            </a:r>
            <a:endParaRPr lang="zh-CN" altLang="en-US" sz="2800"/>
          </a:p>
        </p:txBody>
      </p:sp>
      <p:sp>
        <p:nvSpPr>
          <p:cNvPr id="6" name="左大括号 5"/>
          <p:cNvSpPr/>
          <p:nvPr/>
        </p:nvSpPr>
        <p:spPr>
          <a:xfrm>
            <a:off x="2505710" y="1296035"/>
            <a:ext cx="378460" cy="12357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3"/>
          <p:cNvSpPr txBox="1"/>
          <p:nvPr/>
        </p:nvSpPr>
        <p:spPr>
          <a:xfrm>
            <a:off x="2884170" y="1083945"/>
            <a:ext cx="5783580" cy="165925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 rtl="0" eaLnBrk="1" fontAlgn="auto" latinLnBrk="0" hangingPunct="1">
              <a:lnSpc>
                <a:spcPct val="125000"/>
              </a:lnSpc>
            </a:pPr>
            <a:r>
              <a:rPr lang="zh-CN" altLang="en-US" sz="2800">
                <a:solidFill>
                  <a:schemeClr val="tx1"/>
                </a:solidFill>
                <a:sym typeface="Times New Roman" panose="02020603050405020304"/>
              </a:rPr>
              <a:t>夏：</a:t>
            </a:r>
            <a:endParaRPr lang="zh-CN" altLang="en-US" sz="2800">
              <a:solidFill>
                <a:schemeClr val="tx1"/>
              </a:solidFill>
              <a:sym typeface="Times New Roman" panose="02020603050405020304"/>
            </a:endParaRPr>
          </a:p>
          <a:p>
            <a:pPr algn="just" rtl="0" eaLnBrk="1" fontAlgn="auto" latinLnBrk="0" hangingPunct="1">
              <a:lnSpc>
                <a:spcPct val="125000"/>
              </a:lnSpc>
            </a:pPr>
            <a:r>
              <a:rPr lang="zh-CN" altLang="en-US" sz="2800">
                <a:solidFill>
                  <a:schemeClr val="tx1"/>
                </a:solidFill>
                <a:sym typeface="Times New Roman" panose="02020603050405020304"/>
              </a:rPr>
              <a:t>商：</a:t>
            </a:r>
            <a:endParaRPr lang="zh-CN" altLang="en-US" sz="2800">
              <a:solidFill>
                <a:schemeClr val="tx1"/>
              </a:solidFill>
              <a:sym typeface="Times New Roman" panose="02020603050405020304"/>
            </a:endParaRPr>
          </a:p>
          <a:p>
            <a:pPr algn="just" rtl="0" eaLnBrk="1" fontAlgn="auto" latinLnBrk="0" hangingPunct="1">
              <a:lnSpc>
                <a:spcPct val="125000"/>
              </a:lnSpc>
            </a:pPr>
            <a:r>
              <a:rPr lang="zh-CN" altLang="en-US" sz="2800">
                <a:solidFill>
                  <a:schemeClr val="tx1"/>
                </a:solidFill>
                <a:sym typeface="Times New Roman" panose="02020603050405020304"/>
              </a:rPr>
              <a:t>西周：</a:t>
            </a:r>
            <a:endParaRPr lang="zh-CN" altLang="en-US" sz="2800">
              <a:solidFill>
                <a:schemeClr val="tx1"/>
              </a:solidFill>
              <a:sym typeface="Times New Roman" panose="020206030504050203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14115" y="1083945"/>
            <a:ext cx="3027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Times New Roman" panose="02020603050405020304"/>
              </a:rPr>
              <a:t>世袭制取代禅让制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790950" y="1720215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Times New Roman" panose="02020603050405020304"/>
              </a:rPr>
              <a:t>内外服制度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903980" y="2322195"/>
            <a:ext cx="5516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Times New Roman" panose="02020603050405020304"/>
              </a:rPr>
              <a:t>分封制（封建）、宗法制、礼乐制</a:t>
            </a:r>
            <a:endParaRPr lang="zh-CN" altLang="en-US"/>
          </a:p>
        </p:txBody>
      </p:sp>
      <p:sp>
        <p:nvSpPr>
          <p:cNvPr id="11" name="左大括号 10"/>
          <p:cNvSpPr/>
          <p:nvPr/>
        </p:nvSpPr>
        <p:spPr>
          <a:xfrm>
            <a:off x="2505710" y="3026410"/>
            <a:ext cx="378460" cy="12357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884170" y="3026410"/>
            <a:ext cx="713676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生产工具：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土地制度：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4582795" y="3026410"/>
            <a:ext cx="3738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木、石、骨、少量青铜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582795" y="3888105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奴隶主土地国有制、井田制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81965" y="5116830"/>
            <a:ext cx="10939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（3）【东周】春秋战国时期：</a:t>
            </a:r>
            <a:r>
              <a:rPr lang="zh-CN" altLang="en-US" sz="2800" b="1">
                <a:solidFill>
                  <a:srgbClr val="1D41D5"/>
                </a:solidFill>
              </a:rPr>
              <a:t>社会转型（奴隶社会→封建社会）</a:t>
            </a:r>
            <a:endParaRPr lang="zh-CN" altLang="en-US" sz="2800" b="1">
              <a:solidFill>
                <a:srgbClr val="1D41D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8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箭头连接符 10"/>
          <p:cNvCxnSpPr/>
          <p:nvPr/>
        </p:nvCxnSpPr>
        <p:spPr>
          <a:xfrm>
            <a:off x="2036750" y="3180418"/>
            <a:ext cx="8859679" cy="0"/>
          </a:xfrm>
          <a:prstGeom prst="straightConnector1">
            <a:avLst/>
          </a:prstGeom>
          <a:ln w="38100">
            <a:solidFill>
              <a:srgbClr val="6756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94589" y="2082899"/>
            <a:ext cx="1417416" cy="739775"/>
          </a:xfrm>
          <a:prstGeom prst="rect">
            <a:avLst/>
          </a:prstGeom>
          <a:noFill/>
          <a:ln>
            <a:solidFill>
              <a:srgbClr val="13007D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5" b="1" dirty="0">
                <a:latin typeface="+mn-ea"/>
              </a:rPr>
              <a:t>1927</a:t>
            </a:r>
            <a:r>
              <a:rPr lang="zh-CN" altLang="en-US" sz="2105" b="1" dirty="0">
                <a:latin typeface="+mn-ea"/>
              </a:rPr>
              <a:t>年</a:t>
            </a:r>
            <a:endParaRPr lang="en-US" altLang="zh-CN" sz="2105" b="1" dirty="0">
              <a:latin typeface="+mn-ea"/>
            </a:endParaRPr>
          </a:p>
          <a:p>
            <a:pPr algn="ctr"/>
            <a:r>
              <a:rPr lang="en-US" altLang="zh-CN" sz="2105" b="1" dirty="0">
                <a:latin typeface="+mn-ea"/>
              </a:rPr>
              <a:t>4·12</a:t>
            </a:r>
            <a:r>
              <a:rPr lang="zh-CN" altLang="en-US" sz="2105" b="1" dirty="0">
                <a:latin typeface="+mn-ea"/>
              </a:rPr>
              <a:t>政变</a:t>
            </a:r>
            <a:endParaRPr lang="zh-CN" altLang="en-US" sz="2105" b="1" dirty="0">
              <a:latin typeface="+mn-ea"/>
            </a:endParaRPr>
          </a:p>
        </p:txBody>
      </p:sp>
      <p:cxnSp>
        <p:nvCxnSpPr>
          <p:cNvPr id="26" name="直线连接符 313"/>
          <p:cNvCxnSpPr/>
          <p:nvPr/>
        </p:nvCxnSpPr>
        <p:spPr>
          <a:xfrm flipV="1">
            <a:off x="1356049" y="2800948"/>
            <a:ext cx="0" cy="379469"/>
          </a:xfrm>
          <a:prstGeom prst="line">
            <a:avLst/>
          </a:prstGeom>
          <a:ln>
            <a:solidFill>
              <a:srgbClr val="13007D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2376805" y="3565525"/>
            <a:ext cx="1352550" cy="415290"/>
          </a:xfrm>
          <a:prstGeom prst="rect">
            <a:avLst/>
          </a:prstGeom>
          <a:noFill/>
          <a:ln>
            <a:solidFill>
              <a:srgbClr val="C5172B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5" b="1" dirty="0">
                <a:latin typeface="+mn-ea"/>
              </a:rPr>
              <a:t>1927.8.1</a:t>
            </a:r>
            <a:endParaRPr lang="zh-CN" altLang="en-US" sz="2105" b="1" dirty="0">
              <a:latin typeface="+mn-ea"/>
            </a:endParaRPr>
          </a:p>
        </p:txBody>
      </p:sp>
      <p:cxnSp>
        <p:nvCxnSpPr>
          <p:cNvPr id="32" name="直线连接符 313"/>
          <p:cNvCxnSpPr/>
          <p:nvPr/>
        </p:nvCxnSpPr>
        <p:spPr>
          <a:xfrm flipV="1">
            <a:off x="3051170" y="3180418"/>
            <a:ext cx="0" cy="379469"/>
          </a:xfrm>
          <a:prstGeom prst="line">
            <a:avLst/>
          </a:prstGeom>
          <a:ln>
            <a:solidFill>
              <a:srgbClr val="C5172B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4429760" y="4658360"/>
            <a:ext cx="1460500" cy="415290"/>
          </a:xfrm>
          <a:prstGeom prst="rect">
            <a:avLst/>
          </a:prstGeom>
          <a:noFill/>
          <a:ln>
            <a:solidFill>
              <a:srgbClr val="C5172B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5" b="1" dirty="0">
                <a:latin typeface="+mn-ea"/>
              </a:rPr>
              <a:t>1927.10</a:t>
            </a:r>
            <a:endParaRPr lang="zh-CN" altLang="en-US" sz="2105" b="1" dirty="0">
              <a:latin typeface="+mn-ea"/>
            </a:endParaRPr>
          </a:p>
        </p:txBody>
      </p:sp>
      <p:cxnSp>
        <p:nvCxnSpPr>
          <p:cNvPr id="40" name="直线连接符 313"/>
          <p:cNvCxnSpPr/>
          <p:nvPr/>
        </p:nvCxnSpPr>
        <p:spPr>
          <a:xfrm flipH="1" flipV="1">
            <a:off x="5110480" y="3180080"/>
            <a:ext cx="36195" cy="1474470"/>
          </a:xfrm>
          <a:prstGeom prst="line">
            <a:avLst/>
          </a:prstGeom>
          <a:ln>
            <a:solidFill>
              <a:srgbClr val="C5172B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852920" y="3565525"/>
            <a:ext cx="1277620" cy="415290"/>
          </a:xfrm>
          <a:prstGeom prst="rect">
            <a:avLst/>
          </a:prstGeom>
          <a:noFill/>
          <a:ln>
            <a:solidFill>
              <a:srgbClr val="C5172B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5" b="1" dirty="0">
                <a:latin typeface="+mn-ea"/>
              </a:rPr>
              <a:t>1931.11</a:t>
            </a:r>
            <a:endParaRPr lang="zh-CN" altLang="en-US" sz="2105" b="1" dirty="0">
              <a:latin typeface="+mn-ea"/>
            </a:endParaRPr>
          </a:p>
        </p:txBody>
      </p:sp>
      <p:cxnSp>
        <p:nvCxnSpPr>
          <p:cNvPr id="43" name="直线连接符 313"/>
          <p:cNvCxnSpPr/>
          <p:nvPr/>
        </p:nvCxnSpPr>
        <p:spPr>
          <a:xfrm flipV="1">
            <a:off x="7389314" y="3180418"/>
            <a:ext cx="0" cy="379469"/>
          </a:xfrm>
          <a:prstGeom prst="line">
            <a:avLst/>
          </a:prstGeom>
          <a:ln>
            <a:solidFill>
              <a:srgbClr val="C5172B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连接符 313"/>
          <p:cNvCxnSpPr/>
          <p:nvPr/>
        </p:nvCxnSpPr>
        <p:spPr>
          <a:xfrm flipV="1">
            <a:off x="8986850" y="3180418"/>
            <a:ext cx="0" cy="379469"/>
          </a:xfrm>
          <a:prstGeom prst="line">
            <a:avLst/>
          </a:prstGeom>
          <a:ln>
            <a:solidFill>
              <a:srgbClr val="C5172B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758690" y="525145"/>
            <a:ext cx="5124450" cy="934720"/>
          </a:xfrm>
          <a:prstGeom prst="rect">
            <a:avLst/>
          </a:prstGeom>
          <a:ln>
            <a:solidFill>
              <a:srgbClr val="13007D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105" b="1" dirty="0"/>
              <a:t>1930</a:t>
            </a:r>
            <a:r>
              <a:rPr lang="zh-CN" altLang="en-US" sz="2105" b="1" dirty="0"/>
              <a:t>～</a:t>
            </a:r>
            <a:r>
              <a:rPr lang="en-US" altLang="zh-CN" sz="2105" b="1" dirty="0"/>
              <a:t>1934</a:t>
            </a:r>
            <a:r>
              <a:rPr lang="zh-CN" altLang="en-US" sz="2105" b="1" dirty="0"/>
              <a:t>年蒋介石在江西发动的五次大规模“围剿”中国工农红军的战争</a:t>
            </a:r>
            <a:endParaRPr lang="zh-CN" altLang="en-US" sz="2105" b="1" dirty="0"/>
          </a:p>
        </p:txBody>
      </p:sp>
      <p:cxnSp>
        <p:nvCxnSpPr>
          <p:cNvPr id="48" name="直线连接符 313"/>
          <p:cNvCxnSpPr/>
          <p:nvPr/>
        </p:nvCxnSpPr>
        <p:spPr>
          <a:xfrm flipH="1" flipV="1">
            <a:off x="7404735" y="1438275"/>
            <a:ext cx="10160" cy="1340485"/>
          </a:xfrm>
          <a:prstGeom prst="line">
            <a:avLst/>
          </a:prstGeom>
          <a:ln>
            <a:solidFill>
              <a:srgbClr val="13007D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左中括号 51"/>
          <p:cNvSpPr/>
          <p:nvPr/>
        </p:nvSpPr>
        <p:spPr>
          <a:xfrm rot="5400000">
            <a:off x="7595078" y="1794289"/>
            <a:ext cx="379468" cy="2404069"/>
          </a:xfrm>
          <a:prstGeom prst="leftBracket">
            <a:avLst/>
          </a:prstGeom>
          <a:ln w="28575">
            <a:solidFill>
              <a:srgbClr val="130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5"/>
          </a:p>
        </p:txBody>
      </p:sp>
      <p:sp>
        <p:nvSpPr>
          <p:cNvPr id="55" name="左中括号 54"/>
          <p:cNvSpPr/>
          <p:nvPr/>
        </p:nvSpPr>
        <p:spPr>
          <a:xfrm rot="5400000">
            <a:off x="8188102" y="627027"/>
            <a:ext cx="146958" cy="4931486"/>
          </a:xfrm>
          <a:prstGeom prst="leftBracket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5"/>
          </a:p>
        </p:txBody>
      </p:sp>
      <p:cxnSp>
        <p:nvCxnSpPr>
          <p:cNvPr id="56" name="直线连接符 313"/>
          <p:cNvCxnSpPr/>
          <p:nvPr/>
        </p:nvCxnSpPr>
        <p:spPr>
          <a:xfrm flipV="1">
            <a:off x="10602127" y="3180418"/>
            <a:ext cx="0" cy="379469"/>
          </a:xfrm>
          <a:prstGeom prst="line">
            <a:avLst/>
          </a:prstGeom>
          <a:ln>
            <a:solidFill>
              <a:srgbClr val="C5172B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连接符 313"/>
          <p:cNvCxnSpPr>
            <a:endCxn id="59" idx="2"/>
          </p:cNvCxnSpPr>
          <p:nvPr/>
        </p:nvCxnSpPr>
        <p:spPr>
          <a:xfrm flipV="1">
            <a:off x="9300120" y="2514900"/>
            <a:ext cx="0" cy="656157"/>
          </a:xfrm>
          <a:prstGeom prst="line">
            <a:avLst/>
          </a:prstGeom>
          <a:ln>
            <a:solidFill>
              <a:srgbClr val="00B0F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7703820" y="1774825"/>
            <a:ext cx="3192145" cy="739775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5" b="1" dirty="0">
                <a:latin typeface="+mn-ea"/>
              </a:rPr>
              <a:t>1927-1937</a:t>
            </a:r>
            <a:endParaRPr lang="zh-CN" altLang="en-US" sz="2105" b="1" dirty="0">
              <a:latin typeface="+mn-ea"/>
            </a:endParaRPr>
          </a:p>
          <a:p>
            <a:pPr algn="ctr"/>
            <a:r>
              <a:rPr lang="zh-CN" altLang="en-US" sz="2105" b="1" dirty="0">
                <a:latin typeface="+mn-ea"/>
              </a:rPr>
              <a:t>民族资本主义夹缝中发展</a:t>
            </a:r>
            <a:endParaRPr lang="en-US" altLang="zh-CN" sz="2105" b="1" dirty="0">
              <a:latin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823647" y="3594201"/>
            <a:ext cx="1974875" cy="739775"/>
          </a:xfrm>
          <a:prstGeom prst="rect">
            <a:avLst/>
          </a:prstGeom>
          <a:noFill/>
          <a:ln>
            <a:solidFill>
              <a:srgbClr val="C5172B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5" b="1" dirty="0">
                <a:latin typeface="+mn-ea"/>
              </a:rPr>
              <a:t>1934.10-1936.10</a:t>
            </a:r>
            <a:endParaRPr lang="zh-CN" altLang="en-US" sz="2105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3392170"/>
            <a:ext cx="876300" cy="913130"/>
          </a:xfrm>
          <a:prstGeom prst="ellipse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" y="854710"/>
            <a:ext cx="876300" cy="8839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62025" y="265430"/>
            <a:ext cx="20288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1927-1937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33805" y="819785"/>
            <a:ext cx="3027680" cy="953135"/>
          </a:xfrm>
          <a:prstGeom prst="rect">
            <a:avLst/>
          </a:prstGeom>
          <a:solidFill>
            <a:srgbClr val="000099"/>
          </a:solidFill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政治：专制统治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经济：夹缝中发展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33805" y="5504180"/>
            <a:ext cx="6583680" cy="95313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革命道路：农村包围城市，武装夺取政权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革命理论：</a:t>
            </a:r>
            <a:r>
              <a:rPr lang="en-US" altLang="zh-CN" sz="2800" b="1">
                <a:solidFill>
                  <a:schemeClr val="bg1"/>
                </a:solidFill>
              </a:rPr>
              <a:t>“</a:t>
            </a:r>
            <a:r>
              <a:rPr lang="zh-CN" altLang="en-US" sz="2800" b="1">
                <a:solidFill>
                  <a:schemeClr val="bg1"/>
                </a:solidFill>
              </a:rPr>
              <a:t>工农武装割据</a:t>
            </a:r>
            <a:r>
              <a:rPr lang="en-US" altLang="zh-CN" sz="2800" b="1">
                <a:solidFill>
                  <a:schemeClr val="bg1"/>
                </a:solidFill>
              </a:rPr>
              <a:t>”</a:t>
            </a:r>
            <a:r>
              <a:rPr lang="zh-CN" altLang="en-US" sz="2800" b="1">
                <a:solidFill>
                  <a:schemeClr val="bg1"/>
                </a:solidFill>
              </a:rPr>
              <a:t>思想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95965" y="1837055"/>
            <a:ext cx="1097280" cy="2306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pPr algn="ctr"/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1936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国共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合作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1937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全民族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抗日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33015" y="2340610"/>
            <a:ext cx="1530350" cy="415290"/>
          </a:xfrm>
          <a:prstGeom prst="rect">
            <a:avLst/>
          </a:prstGeom>
          <a:noFill/>
          <a:ln>
            <a:solidFill>
              <a:srgbClr val="13007D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en-US" altLang="zh-CN" sz="2105" b="1" dirty="0">
                <a:latin typeface="+mn-ea"/>
              </a:rPr>
              <a:t>192</a:t>
            </a:r>
            <a:r>
              <a:rPr lang="en-US" sz="2105" b="1" dirty="0">
                <a:latin typeface="+mn-ea"/>
              </a:rPr>
              <a:t>7</a:t>
            </a:r>
            <a:r>
              <a:rPr lang="zh-CN" altLang="en-US" sz="2105" b="1" dirty="0">
                <a:latin typeface="+mn-ea"/>
              </a:rPr>
              <a:t>年秋</a:t>
            </a:r>
            <a:endParaRPr lang="zh-CN" altLang="en-US" sz="2105" b="1" dirty="0">
              <a:latin typeface="+mn-ea"/>
            </a:endParaRPr>
          </a:p>
        </p:txBody>
      </p:sp>
      <p:cxnSp>
        <p:nvCxnSpPr>
          <p:cNvPr id="4" name="直线连接符 313"/>
          <p:cNvCxnSpPr/>
          <p:nvPr/>
        </p:nvCxnSpPr>
        <p:spPr>
          <a:xfrm flipH="1" flipV="1">
            <a:off x="3414588" y="2755633"/>
            <a:ext cx="3" cy="417702"/>
          </a:xfrm>
          <a:prstGeom prst="line">
            <a:avLst/>
          </a:prstGeom>
          <a:ln>
            <a:solidFill>
              <a:srgbClr val="13007D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418080" y="188023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2400" b="1" dirty="0">
                <a:solidFill>
                  <a:srgbClr val="000099"/>
                </a:solidFill>
                <a:latin typeface="+mn-ea"/>
                <a:sym typeface="+mn-ea"/>
              </a:rPr>
              <a:t>“</a:t>
            </a:r>
            <a:r>
              <a:rPr lang="zh-CN" altLang="en-US" sz="2400" b="1" dirty="0">
                <a:solidFill>
                  <a:srgbClr val="000099"/>
                </a:solidFill>
                <a:latin typeface="+mn-ea"/>
                <a:sym typeface="+mn-ea"/>
              </a:rPr>
              <a:t>宁汉合流</a:t>
            </a:r>
            <a:r>
              <a:rPr lang="en-US" altLang="zh-CN" sz="2400" b="1" dirty="0">
                <a:solidFill>
                  <a:srgbClr val="000099"/>
                </a:solidFill>
                <a:latin typeface="+mn-ea"/>
                <a:sym typeface="+mn-ea"/>
              </a:rPr>
              <a:t>”</a:t>
            </a:r>
            <a:endParaRPr lang="en-US" altLang="zh-CN" sz="2400" b="1" dirty="0">
              <a:solidFill>
                <a:srgbClr val="000099"/>
              </a:solidFill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71512" y="2408425"/>
            <a:ext cx="2173367" cy="415290"/>
          </a:xfrm>
          <a:prstGeom prst="rect">
            <a:avLst/>
          </a:prstGeom>
          <a:noFill/>
          <a:ln>
            <a:solidFill>
              <a:srgbClr val="13007D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en-US" altLang="zh-CN" sz="2105" b="1" dirty="0">
                <a:latin typeface="+mn-ea"/>
              </a:rPr>
              <a:t>192</a:t>
            </a:r>
            <a:r>
              <a:rPr lang="en-US" sz="2105" b="1" dirty="0">
                <a:latin typeface="+mn-ea"/>
              </a:rPr>
              <a:t>8</a:t>
            </a:r>
            <a:r>
              <a:rPr lang="zh-CN" altLang="en-US" sz="2105" b="1" dirty="0">
                <a:latin typeface="+mn-ea"/>
              </a:rPr>
              <a:t>年底</a:t>
            </a:r>
            <a:endParaRPr lang="zh-CN" altLang="en-US" sz="2105" b="1" dirty="0">
              <a:latin typeface="+mn-ea"/>
            </a:endParaRPr>
          </a:p>
        </p:txBody>
      </p:sp>
      <p:cxnSp>
        <p:nvCxnSpPr>
          <p:cNvPr id="7" name="直线连接符 313"/>
          <p:cNvCxnSpPr/>
          <p:nvPr/>
        </p:nvCxnSpPr>
        <p:spPr>
          <a:xfrm flipH="1" flipV="1">
            <a:off x="6155248" y="2823578"/>
            <a:ext cx="3" cy="417702"/>
          </a:xfrm>
          <a:prstGeom prst="line">
            <a:avLst/>
          </a:prstGeom>
          <a:ln>
            <a:solidFill>
              <a:srgbClr val="13007D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521835" y="1560830"/>
            <a:ext cx="29260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sz="2400" b="1" dirty="0">
                <a:solidFill>
                  <a:srgbClr val="000099"/>
                </a:solidFill>
                <a:latin typeface="+mn-ea"/>
                <a:sym typeface="+mn-ea"/>
              </a:rPr>
              <a:t>东北易帜</a:t>
            </a:r>
            <a:endParaRPr lang="zh-CN" sz="2400" b="1" dirty="0">
              <a:solidFill>
                <a:srgbClr val="000099"/>
              </a:solidFill>
              <a:latin typeface="+mn-ea"/>
              <a:sym typeface="+mn-ea"/>
            </a:endParaRPr>
          </a:p>
          <a:p>
            <a:pPr algn="ctr"/>
            <a:r>
              <a:rPr lang="zh-CN" sz="2400" b="1" dirty="0">
                <a:solidFill>
                  <a:srgbClr val="000099"/>
                </a:solidFill>
                <a:latin typeface="+mn-ea"/>
                <a:sym typeface="+mn-ea"/>
              </a:rPr>
              <a:t>形式上基本统一中国</a:t>
            </a:r>
            <a:endParaRPr lang="zh-CN" sz="2400" b="1" dirty="0">
              <a:solidFill>
                <a:srgbClr val="000099"/>
              </a:solidFill>
              <a:latin typeface="+mn-ea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18080" y="3980815"/>
            <a:ext cx="1254760" cy="4152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105" b="1" dirty="0">
                <a:solidFill>
                  <a:srgbClr val="C00000"/>
                </a:solidFill>
                <a:latin typeface="+mn-ea"/>
                <a:sym typeface="+mn-ea"/>
              </a:rPr>
              <a:t>南昌起义</a:t>
            </a:r>
            <a:endParaRPr lang="zh-CN" altLang="en-US" sz="2105" b="1" dirty="0">
              <a:solidFill>
                <a:srgbClr val="C00000"/>
              </a:solidFill>
              <a:latin typeface="+mn-ea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90850" y="4396105"/>
            <a:ext cx="1352550" cy="415290"/>
          </a:xfrm>
          <a:prstGeom prst="rect">
            <a:avLst/>
          </a:prstGeom>
          <a:noFill/>
          <a:ln>
            <a:solidFill>
              <a:srgbClr val="C5172B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en-US" altLang="zh-CN" sz="2105" b="1" dirty="0">
                <a:latin typeface="+mn-ea"/>
              </a:rPr>
              <a:t>1927.8.7</a:t>
            </a:r>
            <a:endParaRPr lang="zh-CN" altLang="en-US" sz="2105" b="1" dirty="0">
              <a:latin typeface="+mn-ea"/>
            </a:endParaRPr>
          </a:p>
        </p:txBody>
      </p:sp>
      <p:cxnSp>
        <p:nvCxnSpPr>
          <p:cNvPr id="17" name="直线连接符 313"/>
          <p:cNvCxnSpPr/>
          <p:nvPr/>
        </p:nvCxnSpPr>
        <p:spPr>
          <a:xfrm flipV="1">
            <a:off x="3758565" y="3187065"/>
            <a:ext cx="22225" cy="1207770"/>
          </a:xfrm>
          <a:prstGeom prst="line">
            <a:avLst/>
          </a:prstGeom>
          <a:ln>
            <a:solidFill>
              <a:srgbClr val="C5172B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118485" y="4811395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105" b="1" dirty="0">
                <a:solidFill>
                  <a:srgbClr val="C00000"/>
                </a:solidFill>
                <a:latin typeface="+mn-ea"/>
              </a:rPr>
              <a:t>八七会议</a:t>
            </a:r>
            <a:endParaRPr lang="zh-CN" altLang="en-US" sz="2105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60165" y="3593465"/>
            <a:ext cx="1193165" cy="415290"/>
          </a:xfrm>
          <a:prstGeom prst="rect">
            <a:avLst/>
          </a:prstGeom>
          <a:noFill/>
          <a:ln>
            <a:solidFill>
              <a:srgbClr val="C5172B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en-US" altLang="zh-CN" sz="2105" b="1" dirty="0">
                <a:latin typeface="+mn-ea"/>
              </a:rPr>
              <a:t>1927</a:t>
            </a:r>
            <a:r>
              <a:rPr lang="zh-CN" altLang="en-US" sz="2105" b="1" dirty="0">
                <a:latin typeface="+mn-ea"/>
              </a:rPr>
              <a:t>秋</a:t>
            </a:r>
            <a:endParaRPr lang="zh-CN" altLang="en-US" sz="2105" b="1" dirty="0">
              <a:latin typeface="+mn-ea"/>
            </a:endParaRPr>
          </a:p>
        </p:txBody>
      </p:sp>
      <p:cxnSp>
        <p:nvCxnSpPr>
          <p:cNvPr id="20" name="直线连接符 313"/>
          <p:cNvCxnSpPr/>
          <p:nvPr/>
        </p:nvCxnSpPr>
        <p:spPr>
          <a:xfrm flipV="1">
            <a:off x="4525640" y="3208358"/>
            <a:ext cx="0" cy="379469"/>
          </a:xfrm>
          <a:prstGeom prst="line">
            <a:avLst/>
          </a:prstGeom>
          <a:ln>
            <a:solidFill>
              <a:srgbClr val="C5172B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824605" y="398081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+mn-ea"/>
                <a:sym typeface="+mn-ea"/>
              </a:rPr>
              <a:t>秋收起义</a:t>
            </a:r>
            <a:endParaRPr lang="zh-CN" altLang="en-US" sz="2400" b="1" dirty="0">
              <a:solidFill>
                <a:srgbClr val="C00000"/>
              </a:solidFill>
              <a:latin typeface="+mn-ea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29760" y="5073650"/>
            <a:ext cx="1790700" cy="4152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105" b="1" dirty="0">
                <a:solidFill>
                  <a:srgbClr val="C00000"/>
                </a:solidFill>
                <a:latin typeface="+mn-ea"/>
                <a:sym typeface="+mn-ea"/>
              </a:rPr>
              <a:t>井冈山根据地</a:t>
            </a:r>
            <a:endParaRPr lang="zh-CN" altLang="en-US" sz="2105" b="1" dirty="0">
              <a:solidFill>
                <a:srgbClr val="C00000"/>
              </a:solidFill>
              <a:latin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67630" y="3583305"/>
            <a:ext cx="1304925" cy="415290"/>
          </a:xfrm>
          <a:prstGeom prst="rect">
            <a:avLst/>
          </a:prstGeom>
          <a:noFill/>
          <a:ln>
            <a:solidFill>
              <a:srgbClr val="C5172B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en-US" altLang="zh-CN" sz="2105" b="1" dirty="0">
                <a:latin typeface="+mn-ea"/>
              </a:rPr>
              <a:t>1928</a:t>
            </a:r>
            <a:endParaRPr lang="en-US" altLang="zh-CN" sz="2105" b="1" dirty="0">
              <a:latin typeface="+mn-ea"/>
            </a:endParaRPr>
          </a:p>
        </p:txBody>
      </p:sp>
      <p:cxnSp>
        <p:nvCxnSpPr>
          <p:cNvPr id="24" name="直线连接符 313"/>
          <p:cNvCxnSpPr/>
          <p:nvPr/>
        </p:nvCxnSpPr>
        <p:spPr>
          <a:xfrm flipV="1">
            <a:off x="5833105" y="3198198"/>
            <a:ext cx="0" cy="379469"/>
          </a:xfrm>
          <a:prstGeom prst="line">
            <a:avLst/>
          </a:prstGeom>
          <a:ln>
            <a:solidFill>
              <a:srgbClr val="C5172B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550535" y="3980815"/>
            <a:ext cx="868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105" b="1" dirty="0">
                <a:solidFill>
                  <a:srgbClr val="C00000"/>
                </a:solidFill>
                <a:latin typeface="+mn-ea"/>
              </a:rPr>
              <a:t>井冈山</a:t>
            </a:r>
            <a:endParaRPr lang="zh-CN" altLang="en-US" sz="2105" b="1" dirty="0">
              <a:solidFill>
                <a:srgbClr val="C00000"/>
              </a:solidFill>
              <a:latin typeface="+mn-ea"/>
            </a:endParaRPr>
          </a:p>
          <a:p>
            <a:pPr algn="ctr"/>
            <a:r>
              <a:rPr lang="zh-CN" altLang="en-US" sz="2105" b="1" dirty="0">
                <a:solidFill>
                  <a:srgbClr val="C00000"/>
                </a:solidFill>
                <a:latin typeface="+mn-ea"/>
              </a:rPr>
              <a:t>会师</a:t>
            </a:r>
            <a:endParaRPr lang="zh-CN" altLang="en-US" sz="2105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83045" y="4008755"/>
            <a:ext cx="1790700" cy="739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105" b="1" dirty="0">
                <a:solidFill>
                  <a:srgbClr val="C00000"/>
                </a:solidFill>
                <a:latin typeface="+mn-ea"/>
                <a:sym typeface="+mn-ea"/>
              </a:rPr>
              <a:t>中华苏维埃</a:t>
            </a:r>
            <a:endParaRPr lang="zh-CN" altLang="en-US" sz="2105" b="1" dirty="0">
              <a:solidFill>
                <a:srgbClr val="C00000"/>
              </a:solidFill>
              <a:latin typeface="+mn-ea"/>
              <a:sym typeface="+mn-ea"/>
            </a:endParaRPr>
          </a:p>
          <a:p>
            <a:pPr algn="ctr"/>
            <a:r>
              <a:rPr lang="zh-CN" altLang="en-US" sz="2105" b="1" dirty="0">
                <a:solidFill>
                  <a:srgbClr val="C00000"/>
                </a:solidFill>
                <a:latin typeface="+mn-ea"/>
                <a:sym typeface="+mn-ea"/>
              </a:rPr>
              <a:t>中央临时政府</a:t>
            </a:r>
            <a:endParaRPr lang="zh-CN" altLang="en-US" sz="2105" b="1" dirty="0">
              <a:solidFill>
                <a:srgbClr val="C00000"/>
              </a:solidFill>
              <a:latin typeface="+mn-ea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300210" y="4333875"/>
            <a:ext cx="1254760" cy="4152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105" b="1" dirty="0">
                <a:solidFill>
                  <a:srgbClr val="C00000"/>
                </a:solidFill>
                <a:latin typeface="+mn-ea"/>
                <a:sym typeface="+mn-ea"/>
              </a:rPr>
              <a:t>红军长征</a:t>
            </a:r>
            <a:endParaRPr lang="zh-CN" altLang="en-US" sz="2105" b="1" dirty="0">
              <a:solidFill>
                <a:srgbClr val="C00000"/>
              </a:solidFill>
              <a:latin typeface="+mn-ea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823960" y="4787900"/>
            <a:ext cx="1277620" cy="415290"/>
          </a:xfrm>
          <a:prstGeom prst="rect">
            <a:avLst/>
          </a:prstGeom>
          <a:noFill/>
          <a:ln>
            <a:solidFill>
              <a:srgbClr val="C5172B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en-US" altLang="zh-CN" sz="2105" b="1" dirty="0">
                <a:latin typeface="+mn-ea"/>
              </a:rPr>
              <a:t>1935.1</a:t>
            </a:r>
            <a:endParaRPr lang="zh-CN" altLang="en-US" sz="2105" b="1" dirty="0">
              <a:latin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972040" y="4764405"/>
            <a:ext cx="1254760" cy="4152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105" b="1" dirty="0">
                <a:solidFill>
                  <a:srgbClr val="C00000"/>
                </a:solidFill>
                <a:latin typeface="+mn-ea"/>
                <a:sym typeface="+mn-ea"/>
              </a:rPr>
              <a:t>遵义会议</a:t>
            </a:r>
            <a:endParaRPr lang="zh-CN" altLang="en-US" sz="2105" b="1" dirty="0">
              <a:solidFill>
                <a:srgbClr val="C0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/>
      <p:bldP spid="18" grpId="0"/>
      <p:bldP spid="21" grpId="0"/>
      <p:bldP spid="22" grpId="0"/>
      <p:bldP spid="25" grpId="0"/>
      <p:bldP spid="28" grpId="0"/>
      <p:bldP spid="29" grpId="0"/>
      <p:bldP spid="36" grpId="0"/>
      <p:bldP spid="2" grpId="0" bldLvl="0" animBg="1"/>
      <p:bldP spid="14" grpId="0" bldLvl="0" animBg="1"/>
      <p:bldP spid="1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68095" y="344170"/>
            <a:ext cx="95338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/>
              <a:t>第八单元  中华民族的抗日战争和人民解放战争</a:t>
            </a:r>
            <a:endParaRPr lang="zh-CN" altLang="en-US" sz="3600" b="1"/>
          </a:p>
        </p:txBody>
      </p:sp>
      <p:sp>
        <p:nvSpPr>
          <p:cNvPr id="5" name="文本框 4"/>
          <p:cNvSpPr txBox="1"/>
          <p:nvPr/>
        </p:nvSpPr>
        <p:spPr>
          <a:xfrm flipH="1">
            <a:off x="396240" y="2244725"/>
            <a:ext cx="50609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从局部抗战到全面抗战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80795" y="2244725"/>
            <a:ext cx="10147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局部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抗战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0795" y="3867785"/>
            <a:ext cx="19215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全面抗战的开始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09980" y="5159375"/>
            <a:ext cx="22625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日军的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侵华暴行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49525" y="3214370"/>
            <a:ext cx="84556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西安事变——标志着抗日民族统一战线初步形成：背景、经过、影响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12490" y="3733165"/>
            <a:ext cx="84556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七七事变——中国全面抗战的开始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12490" y="4820920"/>
            <a:ext cx="600075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南京大屠杀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殖民统治：政治上、经济上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重庆大轰炸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实施细菌战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推行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慰安妇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2360930" y="1818640"/>
            <a:ext cx="188595" cy="1743710"/>
          </a:xfrm>
          <a:prstGeom prst="leftBrace">
            <a:avLst>
              <a:gd name="adj1" fmla="val 60606"/>
              <a:gd name="adj2" fmla="val 50000"/>
            </a:avLst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3282950" y="4039870"/>
            <a:ext cx="129540" cy="582930"/>
          </a:xfrm>
          <a:prstGeom prst="leftBrace">
            <a:avLst>
              <a:gd name="adj1" fmla="val 32323"/>
              <a:gd name="adj2" fmla="val 50000"/>
            </a:avLst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左大括号 19"/>
          <p:cNvSpPr/>
          <p:nvPr/>
        </p:nvSpPr>
        <p:spPr>
          <a:xfrm>
            <a:off x="3223895" y="5003800"/>
            <a:ext cx="188595" cy="1263650"/>
          </a:xfrm>
          <a:prstGeom prst="leftBrace">
            <a:avLst>
              <a:gd name="adj1" fmla="val 60606"/>
              <a:gd name="adj2" fmla="val 50000"/>
            </a:avLst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1021080" y="2703195"/>
            <a:ext cx="259715" cy="2868295"/>
          </a:xfrm>
          <a:prstGeom prst="leftBrace">
            <a:avLst>
              <a:gd name="adj1" fmla="val 60606"/>
              <a:gd name="adj2" fmla="val 50000"/>
            </a:avLst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49525" y="1638935"/>
            <a:ext cx="600075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日本侵华原因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侵华进程和各方态度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81070" y="4203065"/>
            <a:ext cx="860996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第二次国共合作：通电全国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庐山谈话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洛川会议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改编军队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实现合作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抗日民族统一战线形成过程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5775" y="1116965"/>
            <a:ext cx="173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/>
              <a:t>1931-1937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箭头 5"/>
          <p:cNvSpPr/>
          <p:nvPr/>
        </p:nvSpPr>
        <p:spPr>
          <a:xfrm>
            <a:off x="511175" y="2662555"/>
            <a:ext cx="11043920" cy="8216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464925" y="2261235"/>
            <a:ext cx="61912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抗战胜利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2180" y="1183640"/>
            <a:ext cx="5048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B5FD1"/>
                </a:solidFill>
              </a:rPr>
              <a:t>淞沪会战</a:t>
            </a:r>
            <a:endParaRPr lang="zh-CN" altLang="en-US" sz="2400">
              <a:solidFill>
                <a:srgbClr val="0B5FD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87830" y="1183005"/>
            <a:ext cx="5048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B5FD1"/>
                </a:solidFill>
              </a:rPr>
              <a:t>太原会战</a:t>
            </a:r>
            <a:endParaRPr lang="zh-CN" altLang="en-US" sz="2400">
              <a:solidFill>
                <a:srgbClr val="0B5FD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11525" y="1183005"/>
            <a:ext cx="5048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B5FD1"/>
                </a:solidFill>
              </a:rPr>
              <a:t>徐州会战</a:t>
            </a:r>
            <a:endParaRPr lang="zh-CN" altLang="en-US" sz="2400">
              <a:solidFill>
                <a:srgbClr val="0B5FD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22470" y="1183005"/>
            <a:ext cx="5048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B5FD1"/>
                </a:solidFill>
              </a:rPr>
              <a:t>武汉会战</a:t>
            </a:r>
            <a:endParaRPr lang="zh-CN" altLang="en-US" sz="2400">
              <a:solidFill>
                <a:srgbClr val="0B5FD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06700" y="1340485"/>
            <a:ext cx="5048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rgbClr val="0B5FD1"/>
                </a:solidFill>
                <a:sym typeface="+mn-ea"/>
              </a:rPr>
              <a:t>忻</a:t>
            </a:r>
            <a:r>
              <a:rPr lang="zh-CN" altLang="en-US" sz="2000" dirty="0" smtClean="0">
                <a:solidFill>
                  <a:srgbClr val="0B5FD1"/>
                </a:solidFill>
                <a:sym typeface="+mn-ea"/>
              </a:rPr>
              <a:t>口</a:t>
            </a:r>
            <a:r>
              <a:rPr lang="zh-CN" altLang="en-US" sz="2000">
                <a:solidFill>
                  <a:srgbClr val="0B5FD1"/>
                </a:solidFill>
              </a:rPr>
              <a:t>会战</a:t>
            </a:r>
            <a:endParaRPr lang="zh-CN" altLang="en-US" sz="2000">
              <a:solidFill>
                <a:srgbClr val="0B5FD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27295" y="3307715"/>
            <a:ext cx="5791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百团大战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26860" y="1186180"/>
            <a:ext cx="549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B5FD1"/>
                </a:solidFill>
                <a:sym typeface="+mn-ea"/>
              </a:rPr>
              <a:t>长沙会战</a:t>
            </a:r>
            <a:endParaRPr lang="zh-CN" altLang="en-US" sz="2400">
              <a:solidFill>
                <a:srgbClr val="0B5FD1"/>
              </a:solidFill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07760" y="1367790"/>
            <a:ext cx="5492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B5FD1"/>
                </a:solidFill>
                <a:sym typeface="+mn-ea"/>
              </a:rPr>
              <a:t>第三次</a:t>
            </a:r>
            <a:endParaRPr lang="zh-CN" altLang="en-US" sz="2400">
              <a:solidFill>
                <a:srgbClr val="0B5FD1"/>
              </a:solidFill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50925" y="2764790"/>
            <a:ext cx="81387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全民族浴血奋战</a:t>
            </a:r>
            <a:r>
              <a:rPr lang="zh-CN" altLang="en-US" sz="2400" b="1">
                <a:solidFill>
                  <a:srgbClr val="FF0000"/>
                </a:solidFill>
              </a:rPr>
              <a:t> </a:t>
            </a:r>
            <a:r>
              <a:rPr lang="zh-CN" altLang="en-US" sz="2400"/>
              <a:t>           正面战场、敌后战场相互配合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2301875" y="1121410"/>
            <a:ext cx="50482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rgbClr val="0B5FD1"/>
                </a:solidFill>
                <a:sym typeface="+mn-ea"/>
              </a:rPr>
              <a:t>平型关大捷</a:t>
            </a:r>
            <a:endParaRPr lang="zh-CN" altLang="en-US" sz="2000" dirty="0">
              <a:solidFill>
                <a:srgbClr val="0B5FD1"/>
              </a:solidFill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816350" y="1155700"/>
            <a:ext cx="50482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B5FD1"/>
                </a:solidFill>
              </a:rPr>
              <a:t>台儿庄大捷</a:t>
            </a:r>
            <a:endParaRPr lang="zh-CN" altLang="en-US" sz="2000">
              <a:solidFill>
                <a:srgbClr val="0B5FD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608955" y="1183005"/>
            <a:ext cx="549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B5FD1"/>
                </a:solidFill>
                <a:sym typeface="+mn-ea"/>
              </a:rPr>
              <a:t>皖南事变</a:t>
            </a:r>
            <a:endParaRPr lang="zh-CN" altLang="en-US" sz="2400">
              <a:solidFill>
                <a:srgbClr val="0B5FD1"/>
              </a:solidFill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037320" y="1370330"/>
            <a:ext cx="56642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中国远征军入缅作战</a:t>
            </a:r>
            <a:endParaRPr lang="zh-CN" altLang="en-US" sz="2400"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656205" y="3307715"/>
            <a:ext cx="8058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敌后抗日根据地的建立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730875" y="3484245"/>
            <a:ext cx="1503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团结抗战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边区建设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0252710" y="3307715"/>
            <a:ext cx="4095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中共七大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32180" y="725805"/>
            <a:ext cx="4218940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400"/>
              <a:t>防御阶段，正面战场为主战场</a:t>
            </a:r>
            <a:endParaRPr lang="zh-CN" altLang="en-US" sz="2400"/>
          </a:p>
        </p:txBody>
      </p:sp>
      <p:sp>
        <p:nvSpPr>
          <p:cNvPr id="50" name="文本框 49"/>
          <p:cNvSpPr txBox="1"/>
          <p:nvPr/>
        </p:nvSpPr>
        <p:spPr>
          <a:xfrm>
            <a:off x="6207760" y="5008245"/>
            <a:ext cx="4218940" cy="46037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p>
            <a:r>
              <a:rPr lang="zh-CN" altLang="en-US" sz="2400"/>
              <a:t>相持阶段，敌后</a:t>
            </a:r>
            <a:r>
              <a:rPr lang="zh-CN" altLang="en-US" sz="2400"/>
              <a:t>战场为主战场</a:t>
            </a:r>
            <a:endParaRPr lang="zh-CN" altLang="en-US" sz="2400"/>
          </a:p>
        </p:txBody>
      </p:sp>
      <p:sp>
        <p:nvSpPr>
          <p:cNvPr id="51" name="文本框 50"/>
          <p:cNvSpPr txBox="1"/>
          <p:nvPr/>
        </p:nvSpPr>
        <p:spPr>
          <a:xfrm>
            <a:off x="78105" y="878205"/>
            <a:ext cx="57912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0B5FD1"/>
                </a:solidFill>
              </a:rPr>
              <a:t>正面战场</a:t>
            </a:r>
            <a:endParaRPr lang="zh-CN" altLang="en-US" sz="2800">
              <a:solidFill>
                <a:srgbClr val="0B5FD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8105" y="3484245"/>
            <a:ext cx="57912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敌后</a:t>
            </a:r>
            <a:r>
              <a:rPr lang="zh-CN" altLang="en-US" sz="2800">
                <a:solidFill>
                  <a:srgbClr val="FF0000"/>
                </a:solidFill>
              </a:rPr>
              <a:t>战场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64751" y="5595262"/>
            <a:ext cx="1561532" cy="1133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5000"/>
              </a:lnSpc>
            </a:pPr>
            <a:r>
              <a:rPr lang="zh-CN" altLang="en-US" sz="271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世界反法西斯战争</a:t>
            </a:r>
            <a:endParaRPr lang="zh-CN" altLang="en-US" sz="271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16205" y="5981272"/>
            <a:ext cx="1982328" cy="508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71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东方主战场</a:t>
            </a:r>
            <a:endParaRPr lang="zh-CN" altLang="en-US" sz="271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4694097" y="6131748"/>
            <a:ext cx="4657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078700" y="5755504"/>
            <a:ext cx="1804832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5" dirty="0">
                <a:latin typeface="微软雅黑" panose="020B0503020204020204" charset="-122"/>
                <a:ea typeface="微软雅黑" panose="020B0503020204020204" charset="-122"/>
              </a:rPr>
              <a:t>重要组成部分</a:t>
            </a:r>
            <a:endParaRPr lang="zh-CN" altLang="en-US" sz="210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4681331" y="6224481"/>
            <a:ext cx="46706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345749" y="6270808"/>
            <a:ext cx="1804832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5" dirty="0">
                <a:latin typeface="微软雅黑" panose="020B0503020204020204" charset="-122"/>
                <a:ea typeface="微软雅黑" panose="020B0503020204020204" charset="-122"/>
              </a:rPr>
              <a:t>提供援助</a:t>
            </a:r>
            <a:endParaRPr lang="zh-CN" altLang="en-US" sz="210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1175" y="129540"/>
            <a:ext cx="3512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全面抗战：</a:t>
            </a:r>
            <a:r>
              <a:rPr lang="en-US" altLang="zh-CN" sz="2800"/>
              <a:t>1937-1945</a:t>
            </a:r>
            <a:endParaRPr lang="en-US" altLang="zh-CN" sz="2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3" grpId="1"/>
      <p:bldP spid="14" grpId="1"/>
      <p:bldP spid="22" grpId="1"/>
      <p:bldP spid="23" grpId="1"/>
      <p:bldP spid="11" grpId="1"/>
      <p:bldP spid="12" grpId="1"/>
      <p:bldP spid="20" grpId="1"/>
      <p:bldP spid="37" grpId="1"/>
      <p:bldP spid="5" grpId="1"/>
      <p:bldP spid="31" grpId="1"/>
      <p:bldP spid="32" grpId="1"/>
      <p:bldP spid="41" grpId="1"/>
      <p:bldP spid="43" grpId="1"/>
      <p:bldP spid="44" grpId="1"/>
      <p:bldP spid="45" grpId="1"/>
      <p:bldP spid="48" grpId="1"/>
      <p:bldP spid="50" grpId="1"/>
      <p:bldP spid="51" grpId="1"/>
      <p:bldP spid="52" grpId="1"/>
      <p:bldP spid="6" grpId="0" bldLvl="0" animBg="1"/>
      <p:bldP spid="10" grpId="2"/>
      <p:bldP spid="11" grpId="2"/>
      <p:bldP spid="12" grpId="2"/>
      <p:bldP spid="13" grpId="2"/>
      <p:bldP spid="14" grpId="2"/>
      <p:bldP spid="22" grpId="2"/>
      <p:bldP spid="23" grpId="2"/>
      <p:bldP spid="37" grpId="2"/>
      <p:bldP spid="5" grpId="2"/>
      <p:bldP spid="31" grpId="2"/>
      <p:bldP spid="32" grpId="2"/>
      <p:bldP spid="48" grpId="2" bldLvl="0" animBg="1"/>
      <p:bldP spid="52" grpId="2"/>
      <p:bldP spid="43" grpId="2"/>
      <p:bldP spid="20" grpId="2"/>
      <p:bldP spid="44" grpId="2"/>
      <p:bldP spid="45" grpId="2"/>
      <p:bldP spid="50" grpId="2" bldLvl="0" animBg="1"/>
      <p:bldP spid="41" grpId="2"/>
      <p:bldP spid="3" grpId="0"/>
      <p:bldP spid="19" grpId="0"/>
      <p:bldP spid="28" grpId="0"/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942080" y="1629410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>
                <a:solidFill>
                  <a:srgbClr val="C00000"/>
                </a:solidFill>
                <a:sym typeface="+mn-ea"/>
              </a:rPr>
              <a:t>战与和的变奏</a:t>
            </a:r>
            <a:endParaRPr lang="zh-CN" altLang="en-US" sz="2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84930" y="3329940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>
                <a:solidFill>
                  <a:srgbClr val="C00000"/>
                </a:solidFill>
                <a:sym typeface="+mn-ea"/>
              </a:rPr>
              <a:t>攻与守的易位</a:t>
            </a:r>
            <a:endParaRPr lang="zh-CN" altLang="en-US" sz="2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60470" y="5248275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>
                <a:solidFill>
                  <a:srgbClr val="C00000"/>
                </a:solidFill>
                <a:sym typeface="+mn-ea"/>
              </a:rPr>
              <a:t>胜与败的必然</a:t>
            </a:r>
            <a:endParaRPr lang="zh-CN" altLang="en-US" sz="2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26205" y="1170940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>
                <a:solidFill>
                  <a:srgbClr val="C00000"/>
                </a:solidFill>
                <a:sym typeface="+mn-ea"/>
              </a:rPr>
              <a:t>谁读懂了？</a:t>
            </a:r>
            <a:endParaRPr lang="zh-CN" altLang="en-US" sz="2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99535" y="2815590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>
                <a:solidFill>
                  <a:srgbClr val="C00000"/>
                </a:solidFill>
                <a:sym typeface="+mn-ea"/>
              </a:rPr>
              <a:t>谁在谋求？</a:t>
            </a:r>
            <a:endParaRPr lang="zh-CN" altLang="en-US" sz="2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48405" y="4766945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>
                <a:solidFill>
                  <a:srgbClr val="C00000"/>
                </a:solidFill>
                <a:sym typeface="+mn-ea"/>
              </a:rPr>
              <a:t>谁来实现？</a:t>
            </a:r>
            <a:endParaRPr lang="zh-CN" altLang="en-US" sz="2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92350" y="1290320"/>
            <a:ext cx="10972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600">
                <a:solidFill>
                  <a:srgbClr val="C00000"/>
                </a:solidFill>
                <a:sym typeface="+mn-ea"/>
              </a:rPr>
              <a:t>国家</a:t>
            </a:r>
            <a:endParaRPr lang="zh-CN" altLang="en-US" sz="3600">
              <a:solidFill>
                <a:srgbClr val="C00000"/>
              </a:solidFill>
              <a:sym typeface="+mn-ea"/>
            </a:endParaRPr>
          </a:p>
          <a:p>
            <a:pPr algn="ctr"/>
            <a:r>
              <a:rPr lang="zh-CN" altLang="en-US" sz="3600">
                <a:solidFill>
                  <a:srgbClr val="C00000"/>
                </a:solidFill>
                <a:sym typeface="+mn-ea"/>
              </a:rPr>
              <a:t>和平</a:t>
            </a:r>
            <a:endParaRPr lang="zh-CN" altLang="en-US" sz="3600">
              <a:solidFill>
                <a:srgbClr val="C0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92350" y="3029585"/>
            <a:ext cx="10972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600">
                <a:solidFill>
                  <a:srgbClr val="C00000"/>
                </a:solidFill>
                <a:sym typeface="+mn-ea"/>
              </a:rPr>
              <a:t>人民</a:t>
            </a:r>
            <a:endParaRPr lang="zh-CN" altLang="en-US" sz="3600">
              <a:solidFill>
                <a:srgbClr val="C00000"/>
              </a:solidFill>
              <a:sym typeface="+mn-ea"/>
            </a:endParaRPr>
          </a:p>
          <a:p>
            <a:pPr algn="ctr"/>
            <a:r>
              <a:rPr lang="zh-CN" altLang="en-US" sz="3600">
                <a:solidFill>
                  <a:srgbClr val="C00000"/>
                </a:solidFill>
                <a:sym typeface="+mn-ea"/>
              </a:rPr>
              <a:t>幸福</a:t>
            </a:r>
            <a:endParaRPr lang="zh-CN" altLang="en-US" sz="3600">
              <a:solidFill>
                <a:srgbClr val="C0000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41220" y="4886960"/>
            <a:ext cx="10972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600">
                <a:solidFill>
                  <a:srgbClr val="C00000"/>
                </a:solidFill>
                <a:sym typeface="+mn-ea"/>
              </a:rPr>
              <a:t>民族</a:t>
            </a:r>
            <a:endParaRPr lang="zh-CN" altLang="en-US" sz="3600">
              <a:solidFill>
                <a:srgbClr val="C00000"/>
              </a:solidFill>
              <a:sym typeface="+mn-ea"/>
            </a:endParaRPr>
          </a:p>
          <a:p>
            <a:pPr algn="ctr"/>
            <a:r>
              <a:rPr lang="zh-CN" altLang="en-US" sz="3600">
                <a:solidFill>
                  <a:srgbClr val="C00000"/>
                </a:solidFill>
                <a:sym typeface="+mn-ea"/>
              </a:rPr>
              <a:t>复兴</a:t>
            </a:r>
            <a:endParaRPr lang="zh-CN" altLang="en-US" sz="3600">
              <a:solidFill>
                <a:srgbClr val="C00000"/>
              </a:solidFill>
              <a:sym typeface="+mn-ea"/>
            </a:endParaRPr>
          </a:p>
        </p:txBody>
      </p:sp>
      <p:sp>
        <p:nvSpPr>
          <p:cNvPr id="15" name="燕尾形箭头 14"/>
          <p:cNvSpPr/>
          <p:nvPr/>
        </p:nvSpPr>
        <p:spPr>
          <a:xfrm>
            <a:off x="3580765" y="1723390"/>
            <a:ext cx="334010" cy="33401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燕尾形箭头 15"/>
          <p:cNvSpPr/>
          <p:nvPr/>
        </p:nvSpPr>
        <p:spPr>
          <a:xfrm>
            <a:off x="3580765" y="3462020"/>
            <a:ext cx="334010" cy="33401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燕尾形箭头 16"/>
          <p:cNvSpPr/>
          <p:nvPr/>
        </p:nvSpPr>
        <p:spPr>
          <a:xfrm>
            <a:off x="3429635" y="5288915"/>
            <a:ext cx="334010" cy="33401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377213" y="6085654"/>
            <a:ext cx="2294255" cy="646603"/>
            <a:chOff x="15547" y="-5613"/>
            <a:chExt cx="1172" cy="5067"/>
          </a:xfrm>
        </p:grpSpPr>
        <p:sp>
          <p:nvSpPr>
            <p:cNvPr id="14" name="矩形 13"/>
            <p:cNvSpPr/>
            <p:nvPr/>
          </p:nvSpPr>
          <p:spPr>
            <a:xfrm>
              <a:off x="15547" y="-5537"/>
              <a:ext cx="1138" cy="49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547" y="-5613"/>
              <a:ext cx="1172" cy="4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3200">
                  <a:solidFill>
                    <a:schemeClr val="bg1"/>
                  </a:solidFill>
                </a:rPr>
                <a:t>人民的胜利</a:t>
              </a:r>
              <a:endParaRPr lang="zh-CN" altLang="en-US" sz="3200">
                <a:solidFill>
                  <a:schemeClr val="bg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10870" y="2043430"/>
            <a:ext cx="722630" cy="3169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2615" y="2352040"/>
            <a:ext cx="744220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1"/>
                </a:solidFill>
              </a:rPr>
              <a:t>人民的愿望</a:t>
            </a:r>
            <a:endParaRPr lang="zh-CN" altLang="en-US" sz="3200">
              <a:solidFill>
                <a:schemeClr val="bg1"/>
              </a:solidFill>
            </a:endParaRPr>
          </a:p>
        </p:txBody>
      </p:sp>
      <p:cxnSp>
        <p:nvCxnSpPr>
          <p:cNvPr id="30" name="直接箭头连接符 29"/>
          <p:cNvCxnSpPr>
            <a:stCxn id="10" idx="3"/>
            <a:endCxn id="11" idx="1"/>
          </p:cNvCxnSpPr>
          <p:nvPr/>
        </p:nvCxnSpPr>
        <p:spPr>
          <a:xfrm flipV="1">
            <a:off x="1346835" y="1889760"/>
            <a:ext cx="945515" cy="173926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10" idx="3"/>
            <a:endCxn id="12" idx="1"/>
          </p:cNvCxnSpPr>
          <p:nvPr/>
        </p:nvCxnSpPr>
        <p:spPr>
          <a:xfrm>
            <a:off x="1346835" y="3629025"/>
            <a:ext cx="945515" cy="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0" idx="3"/>
            <a:endCxn id="13" idx="1"/>
          </p:cNvCxnSpPr>
          <p:nvPr/>
        </p:nvCxnSpPr>
        <p:spPr>
          <a:xfrm>
            <a:off x="1346835" y="3629025"/>
            <a:ext cx="794385" cy="18573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本框 7"/>
          <p:cNvSpPr txBox="1">
            <a:spLocks noChangeArrowheads="1"/>
          </p:cNvSpPr>
          <p:nvPr/>
        </p:nvSpPr>
        <p:spPr bwMode="auto">
          <a:xfrm>
            <a:off x="6807616" y="1438594"/>
            <a:ext cx="4145280" cy="902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隶书" panose="02010509060101010101" pitchFamily="49" charset="-122"/>
              </a:rPr>
              <a:t>重庆谈判</a:t>
            </a:r>
            <a:endParaRPr lang="zh-CN" altLang="en-US" sz="24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隶书" panose="020105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重庆政治协商会议（旧政协）</a:t>
            </a:r>
            <a:endParaRPr lang="zh-CN" altLang="en-US" sz="24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左大括号 24"/>
          <p:cNvSpPr/>
          <p:nvPr/>
        </p:nvSpPr>
        <p:spPr>
          <a:xfrm>
            <a:off x="6640930" y="1584644"/>
            <a:ext cx="166687" cy="611187"/>
          </a:xfrm>
          <a:prstGeom prst="leftBrace">
            <a:avLst>
              <a:gd name="adj1" fmla="val 62737"/>
              <a:gd name="adj2" fmla="val 50000"/>
            </a:avLst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anchor="ctr"/>
          <a:p>
            <a:pPr algn="ctr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11"/>
          <p:cNvSpPr txBox="1">
            <a:spLocks noChangeArrowheads="1"/>
          </p:cNvSpPr>
          <p:nvPr/>
        </p:nvSpPr>
        <p:spPr bwMode="auto">
          <a:xfrm>
            <a:off x="6907986" y="2733794"/>
            <a:ext cx="3896360" cy="1714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隶书" panose="02010509060101010101" pitchFamily="49" charset="-122"/>
              </a:rPr>
              <a:t>国民党：经济陷入崩溃</a:t>
            </a:r>
            <a:endParaRPr lang="zh-CN" altLang="en-US" sz="2400" dirty="0" smtClean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隶书" panose="020105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    </a:t>
            </a:r>
            <a:r>
              <a:rPr lang="zh-CN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政治独裁</a:t>
            </a:r>
            <a:endParaRPr lang="en-US" altLang="zh-CN" sz="2400" dirty="0" smtClean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隶书" panose="02010509060101010101" pitchFamily="49" charset="-122"/>
              </a:rPr>
              <a:t>共产党：土地改革</a:t>
            </a:r>
            <a:endParaRPr lang="zh-CN" altLang="zh-CN" sz="24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隶书" panose="020105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    </a:t>
            </a: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中共</a:t>
            </a:r>
            <a:r>
              <a:rPr lang="zh-CN" altLang="en-US" sz="2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七届二中</a:t>
            </a: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</a:t>
            </a:r>
            <a:endParaRPr lang="zh-CN" altLang="en-US" sz="2400" dirty="0" smtClean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左大括号 33"/>
          <p:cNvSpPr/>
          <p:nvPr/>
        </p:nvSpPr>
        <p:spPr>
          <a:xfrm>
            <a:off x="6620080" y="2815835"/>
            <a:ext cx="288031" cy="1440160"/>
          </a:xfrm>
          <a:prstGeom prst="leftBrace">
            <a:avLst>
              <a:gd name="adj1" fmla="val 62737"/>
              <a:gd name="adj2" fmla="val 50000"/>
            </a:avLst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anchor="ctr"/>
          <a:p>
            <a:pPr algn="ctr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8"/>
          <p:cNvSpPr txBox="1">
            <a:spLocks noChangeArrowheads="1"/>
          </p:cNvSpPr>
          <p:nvPr/>
        </p:nvSpPr>
        <p:spPr bwMode="auto">
          <a:xfrm>
            <a:off x="6151245" y="4436745"/>
            <a:ext cx="6155055" cy="1714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p>
            <a:pPr>
              <a:lnSpc>
                <a:spcPct val="110000"/>
              </a:lnSpc>
            </a:pPr>
            <a:r>
              <a:rPr lang="zh-CN" altLang="zh-CN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</a:t>
            </a: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防御：粉碎国民党</a:t>
            </a: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隶书" panose="02010509060101010101" pitchFamily="49" charset="-122"/>
              </a:rPr>
              <a:t>全面及重点进攻</a:t>
            </a:r>
            <a:endParaRPr lang="en-US" altLang="zh-CN" sz="2400" dirty="0" smtClean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隶书" panose="020105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战略反攻</a:t>
            </a: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千里跃进大别山</a:t>
            </a:r>
            <a:endParaRPr lang="zh-CN" altLang="en-US" sz="2400" dirty="0" smtClean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战略决战：辽沈、淮海、平津</a:t>
            </a:r>
            <a:endParaRPr lang="zh-CN" altLang="en-US" sz="2400" dirty="0" smtClean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最终胜利：北平谈判、渡江战役、解放南京</a:t>
            </a:r>
            <a:endParaRPr lang="zh-CN" altLang="en-US" sz="24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左大括号 35"/>
          <p:cNvSpPr/>
          <p:nvPr/>
        </p:nvSpPr>
        <p:spPr>
          <a:xfrm>
            <a:off x="5894275" y="4541130"/>
            <a:ext cx="288031" cy="1440160"/>
          </a:xfrm>
          <a:prstGeom prst="leftBrace">
            <a:avLst>
              <a:gd name="adj1" fmla="val 62737"/>
              <a:gd name="adj2" fmla="val 50000"/>
            </a:avLst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anchor="ctr"/>
          <a:p>
            <a:pPr algn="ctr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151245" y="6085840"/>
            <a:ext cx="2226310" cy="646680"/>
            <a:chOff x="15626" y="2594"/>
            <a:chExt cx="1172" cy="5240"/>
          </a:xfrm>
        </p:grpSpPr>
        <p:sp>
          <p:nvSpPr>
            <p:cNvPr id="23" name="矩形 22"/>
            <p:cNvSpPr/>
            <p:nvPr/>
          </p:nvSpPr>
          <p:spPr>
            <a:xfrm>
              <a:off x="15626" y="2594"/>
              <a:ext cx="1138" cy="49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626" y="3105"/>
              <a:ext cx="1172" cy="4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3200">
                  <a:solidFill>
                    <a:schemeClr val="bg1"/>
                  </a:solidFill>
                </a:rPr>
                <a:t>中共的</a:t>
              </a:r>
              <a:r>
                <a:rPr lang="zh-CN" altLang="en-US" sz="3200">
                  <a:solidFill>
                    <a:schemeClr val="bg1"/>
                  </a:solidFill>
                </a:rPr>
                <a:t>胜利</a:t>
              </a:r>
              <a:endParaRPr lang="zh-CN" altLang="en-US" sz="3200">
                <a:solidFill>
                  <a:schemeClr val="bg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29615" y="323850"/>
            <a:ext cx="4223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人民解放战争：</a:t>
            </a:r>
            <a:r>
              <a:rPr lang="en-US" altLang="zh-CN" sz="2800"/>
              <a:t>1946-1949</a:t>
            </a:r>
            <a:endParaRPr lang="en-US" altLang="zh-CN" sz="2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8" grpId="0"/>
      <p:bldP spid="34" grpId="0" bldLvl="0" animBg="1"/>
      <p:bldP spid="4" grpId="0"/>
      <p:bldP spid="9" grpId="0"/>
      <p:bldP spid="29" grpId="0"/>
      <p:bldP spid="3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47700" y="250190"/>
            <a:ext cx="11112500" cy="10883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第九单元    中华人民共和国成立和社会主义革命与建设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20000"/>
              </a:lnSpc>
            </a:pPr>
            <a:r>
              <a:rPr lang="zh-CN" altLang="en-US" sz="24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4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1949-1978</a:t>
            </a:r>
            <a:r>
              <a:rPr lang="zh-CN" altLang="en-US" sz="24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en-US" sz="2400" b="1">
              <a:solidFill>
                <a:srgbClr val="1D4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75205" y="3670300"/>
            <a:ext cx="998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1956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14290" y="3636010"/>
            <a:ext cx="998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1966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48015" y="3604895"/>
            <a:ext cx="998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1976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98610" y="3606165"/>
            <a:ext cx="998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1978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1220" y="3670300"/>
            <a:ext cx="998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1952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42415" y="3670300"/>
            <a:ext cx="998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1953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52450" y="3653155"/>
            <a:ext cx="10795" cy="2595880"/>
          </a:xfrm>
          <a:prstGeom prst="line">
            <a:avLst/>
          </a:prstGeom>
          <a:ln w="28575" cmpd="sng">
            <a:solidFill>
              <a:srgbClr val="1D41D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668905" y="3653155"/>
            <a:ext cx="10795" cy="2595880"/>
          </a:xfrm>
          <a:prstGeom prst="line">
            <a:avLst/>
          </a:prstGeom>
          <a:ln w="28575" cmpd="sng">
            <a:solidFill>
              <a:srgbClr val="1D41D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528945" y="3653155"/>
            <a:ext cx="10795" cy="2595880"/>
          </a:xfrm>
          <a:prstGeom prst="line">
            <a:avLst/>
          </a:prstGeom>
          <a:ln w="28575" cmpd="sng">
            <a:solidFill>
              <a:srgbClr val="FF940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8648065" y="3653155"/>
            <a:ext cx="10795" cy="2595880"/>
          </a:xfrm>
          <a:prstGeom prst="line">
            <a:avLst/>
          </a:prstGeom>
          <a:ln w="28575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27380" y="5654040"/>
            <a:ext cx="20415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solidFill>
                  <a:srgbClr val="1D41D5"/>
                </a:solidFill>
                <a:sym typeface="+mn-ea"/>
              </a:rPr>
              <a:t>—</a:t>
            </a:r>
            <a:r>
              <a:rPr lang="zh-CN" altLang="en-US" sz="2400">
                <a:solidFill>
                  <a:srgbClr val="1D41D5"/>
                </a:solidFill>
              </a:rPr>
              <a:t>过渡时期</a:t>
            </a:r>
            <a:r>
              <a:rPr lang="en-US" altLang="zh-CN" sz="2400">
                <a:solidFill>
                  <a:srgbClr val="1D41D5"/>
                </a:solidFill>
              </a:rPr>
              <a:t>—</a:t>
            </a:r>
            <a:endParaRPr lang="en-US" altLang="zh-CN" sz="2400">
              <a:solidFill>
                <a:srgbClr val="1D41D5"/>
              </a:solidFill>
            </a:endParaRPr>
          </a:p>
          <a:p>
            <a:pPr algn="ctr"/>
            <a:r>
              <a:rPr lang="en-US" altLang="zh-CN" sz="2400">
                <a:solidFill>
                  <a:srgbClr val="1D41D5"/>
                </a:solidFill>
              </a:rPr>
              <a:t>1949-1956</a:t>
            </a:r>
            <a:endParaRPr lang="en-US" altLang="zh-CN" sz="2400">
              <a:solidFill>
                <a:srgbClr val="1D41D5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679700" y="5560695"/>
            <a:ext cx="2848610" cy="1198880"/>
            <a:chOff x="4220" y="6869"/>
            <a:chExt cx="4486" cy="1888"/>
          </a:xfrm>
        </p:grpSpPr>
        <p:sp>
          <p:nvSpPr>
            <p:cNvPr id="38" name="文本框 37"/>
            <p:cNvSpPr txBox="1"/>
            <p:nvPr/>
          </p:nvSpPr>
          <p:spPr>
            <a:xfrm>
              <a:off x="4765" y="6869"/>
              <a:ext cx="3353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>
                  <a:solidFill>
                    <a:schemeClr val="accent6"/>
                  </a:solidFill>
                </a:rPr>
                <a:t>全面建设</a:t>
              </a:r>
              <a:endParaRPr lang="zh-CN" altLang="en-US" sz="2400">
                <a:solidFill>
                  <a:schemeClr val="accent6"/>
                </a:solidFill>
              </a:endParaRPr>
            </a:p>
            <a:p>
              <a:pPr algn="ctr"/>
              <a:r>
                <a:rPr lang="zh-CN" altLang="en-US" sz="2400">
                  <a:solidFill>
                    <a:schemeClr val="accent6"/>
                  </a:solidFill>
                </a:rPr>
                <a:t>社会主义时期</a:t>
              </a:r>
              <a:endParaRPr lang="en-US" altLang="zh-CN" sz="2400">
                <a:solidFill>
                  <a:schemeClr val="accent6"/>
                </a:solidFill>
              </a:endParaRPr>
            </a:p>
            <a:p>
              <a:pPr algn="ctr"/>
              <a:r>
                <a:rPr lang="en-US" altLang="zh-CN" sz="2400">
                  <a:solidFill>
                    <a:schemeClr val="accent6"/>
                  </a:solidFill>
                </a:rPr>
                <a:t>1956-1966</a:t>
              </a:r>
              <a:endParaRPr lang="en-US" altLang="zh-CN" sz="2400">
                <a:solidFill>
                  <a:schemeClr val="accent6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984" y="7084"/>
              <a:ext cx="723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2400">
                  <a:solidFill>
                    <a:schemeClr val="accent6"/>
                  </a:solidFill>
                  <a:sym typeface="+mn-ea"/>
                </a:rPr>
                <a:t>—</a:t>
              </a:r>
              <a:endParaRPr lang="en-US" altLang="zh-CN" sz="2400">
                <a:solidFill>
                  <a:schemeClr val="accent6"/>
                </a:solidFill>
                <a:sym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220" y="7032"/>
              <a:ext cx="723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2400">
                  <a:solidFill>
                    <a:schemeClr val="accent6"/>
                  </a:solidFill>
                  <a:sym typeface="+mn-ea"/>
                </a:rPr>
                <a:t>—</a:t>
              </a:r>
              <a:endParaRPr lang="en-US" altLang="zh-CN" sz="2400">
                <a:solidFill>
                  <a:schemeClr val="accent6"/>
                </a:solidFill>
                <a:sym typeface="+mn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683250" y="5582920"/>
            <a:ext cx="2849245" cy="1198880"/>
            <a:chOff x="4220" y="6869"/>
            <a:chExt cx="4487" cy="1888"/>
          </a:xfrm>
        </p:grpSpPr>
        <p:sp>
          <p:nvSpPr>
            <p:cNvPr id="42" name="文本框 41"/>
            <p:cNvSpPr txBox="1"/>
            <p:nvPr/>
          </p:nvSpPr>
          <p:spPr>
            <a:xfrm>
              <a:off x="4765" y="6869"/>
              <a:ext cx="3353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>
                  <a:solidFill>
                    <a:schemeClr val="tx1"/>
                  </a:solidFill>
                </a:rPr>
                <a:t>“</a:t>
              </a:r>
              <a:r>
                <a:rPr lang="zh-CN" altLang="en-US" sz="2400">
                  <a:solidFill>
                    <a:schemeClr val="tx1"/>
                  </a:solidFill>
                </a:rPr>
                <a:t>文化大革命</a:t>
              </a:r>
              <a:r>
                <a:rPr lang="en-US" altLang="zh-CN" sz="2400">
                  <a:solidFill>
                    <a:schemeClr val="tx1"/>
                  </a:solidFill>
                </a:rPr>
                <a:t>”</a:t>
              </a:r>
              <a:r>
                <a:rPr lang="zh-CN" altLang="en-US" sz="2400">
                  <a:solidFill>
                    <a:schemeClr val="tx1"/>
                  </a:solidFill>
                </a:rPr>
                <a:t>时期</a:t>
              </a:r>
              <a:endParaRPr lang="en-US" altLang="zh-CN" sz="2400">
                <a:solidFill>
                  <a:schemeClr val="tx1"/>
                </a:solidFill>
              </a:endParaRPr>
            </a:p>
            <a:p>
              <a:pPr algn="ctr"/>
              <a:r>
                <a:rPr lang="en-US" altLang="zh-CN" sz="2400">
                  <a:solidFill>
                    <a:schemeClr val="tx1"/>
                  </a:solidFill>
                </a:rPr>
                <a:t>1966-1976</a:t>
              </a:r>
              <a:endParaRPr lang="en-US" altLang="zh-CN" sz="2400">
                <a:solidFill>
                  <a:schemeClr val="tx1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984" y="7084"/>
              <a:ext cx="723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2400">
                  <a:solidFill>
                    <a:schemeClr val="tx1"/>
                  </a:solidFill>
                  <a:sym typeface="+mn-ea"/>
                </a:rPr>
                <a:t>—</a:t>
              </a:r>
              <a:endParaRPr lang="en-US" altLang="zh-CN" sz="24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220" y="7032"/>
              <a:ext cx="723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2400">
                  <a:solidFill>
                    <a:schemeClr val="tx1"/>
                  </a:solidFill>
                  <a:sym typeface="+mn-ea"/>
                </a:rPr>
                <a:t>—</a:t>
              </a:r>
              <a:endParaRPr lang="en-US" altLang="zh-CN" sz="2400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47" name="左大括号 46"/>
          <p:cNvSpPr/>
          <p:nvPr/>
        </p:nvSpPr>
        <p:spPr>
          <a:xfrm rot="5400000">
            <a:off x="731520" y="3073400"/>
            <a:ext cx="323850" cy="680720"/>
          </a:xfrm>
          <a:prstGeom prst="leftBrace">
            <a:avLst/>
          </a:prstGeom>
          <a:ln>
            <a:solidFill>
              <a:srgbClr val="1D41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464820" y="840105"/>
            <a:ext cx="829945" cy="2442210"/>
            <a:chOff x="732" y="683"/>
            <a:chExt cx="1307" cy="3846"/>
          </a:xfrm>
        </p:grpSpPr>
        <p:sp>
          <p:nvSpPr>
            <p:cNvPr id="49" name="文本框 48"/>
            <p:cNvSpPr txBox="1"/>
            <p:nvPr/>
          </p:nvSpPr>
          <p:spPr>
            <a:xfrm>
              <a:off x="1036" y="1477"/>
              <a:ext cx="801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rgbClr val="1D41D5"/>
                  </a:solidFill>
                  <a:latin typeface="楷体" panose="02010609060101010101" charset="-122"/>
                  <a:ea typeface="楷体" panose="02010609060101010101" charset="-122"/>
                </a:rPr>
                <a:t>国民经济恢复</a:t>
              </a:r>
              <a:endParaRPr lang="zh-CN" altLang="en-US" sz="20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32" y="683"/>
              <a:ext cx="130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</a:rPr>
                <a:t>1949-1952</a:t>
              </a:r>
              <a:endParaRPr lang="en-US" altLang="zh-CN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1" name="左大括号 50"/>
          <p:cNvSpPr/>
          <p:nvPr/>
        </p:nvSpPr>
        <p:spPr>
          <a:xfrm rot="5400000">
            <a:off x="2106930" y="3014345"/>
            <a:ext cx="323850" cy="798830"/>
          </a:xfrm>
          <a:prstGeom prst="leftBrace">
            <a:avLst/>
          </a:prstGeom>
          <a:ln>
            <a:solidFill>
              <a:srgbClr val="1D41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1868805" y="1363345"/>
            <a:ext cx="829945" cy="1851660"/>
            <a:chOff x="748" y="643"/>
            <a:chExt cx="1307" cy="2916"/>
          </a:xfrm>
        </p:grpSpPr>
        <p:sp>
          <p:nvSpPr>
            <p:cNvPr id="53" name="文本框 52"/>
            <p:cNvSpPr txBox="1"/>
            <p:nvPr/>
          </p:nvSpPr>
          <p:spPr>
            <a:xfrm>
              <a:off x="1036" y="1477"/>
              <a:ext cx="801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rgbClr val="1D41D5"/>
                  </a:solidFill>
                  <a:latin typeface="楷体" panose="02010609060101010101" charset="-122"/>
                  <a:ea typeface="楷体" panose="02010609060101010101" charset="-122"/>
                </a:rPr>
                <a:t>三大改造</a:t>
              </a:r>
              <a:endParaRPr lang="zh-CN" altLang="en-US" sz="20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48" y="643"/>
              <a:ext cx="130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</a:rPr>
                <a:t>1953-1956</a:t>
              </a:r>
              <a:endParaRPr lang="en-US" altLang="zh-CN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5" name="左大括号 54"/>
          <p:cNvSpPr/>
          <p:nvPr/>
        </p:nvSpPr>
        <p:spPr>
          <a:xfrm rot="5400000">
            <a:off x="2028190" y="2680970"/>
            <a:ext cx="765175" cy="1083310"/>
          </a:xfrm>
          <a:prstGeom prst="leftBrace">
            <a:avLst>
              <a:gd name="adj1" fmla="val 8333"/>
              <a:gd name="adj2" fmla="val 13172"/>
            </a:avLst>
          </a:prstGeom>
          <a:ln>
            <a:solidFill>
              <a:srgbClr val="1D41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2515870" y="845185"/>
            <a:ext cx="829945" cy="1821180"/>
            <a:chOff x="748" y="691"/>
            <a:chExt cx="1307" cy="2868"/>
          </a:xfrm>
        </p:grpSpPr>
        <p:sp>
          <p:nvSpPr>
            <p:cNvPr id="57" name="文本框 56"/>
            <p:cNvSpPr txBox="1"/>
            <p:nvPr/>
          </p:nvSpPr>
          <p:spPr>
            <a:xfrm>
              <a:off x="1036" y="1477"/>
              <a:ext cx="801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rgbClr val="1D41D5"/>
                  </a:solidFill>
                  <a:latin typeface="楷体" panose="02010609060101010101" charset="-122"/>
                  <a:ea typeface="楷体" panose="02010609060101010101" charset="-122"/>
                </a:rPr>
                <a:t>一五计划</a:t>
              </a:r>
              <a:endParaRPr lang="zh-CN" altLang="en-US" sz="2000">
                <a:solidFill>
                  <a:srgbClr val="1D41D5"/>
                </a:solidFill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48" y="691"/>
              <a:ext cx="130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</a:rPr>
                <a:t>1953-1957</a:t>
              </a:r>
              <a:endParaRPr lang="en-US" altLang="zh-CN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2840990" y="2564130"/>
            <a:ext cx="1320800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1956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solidFill>
                  <a:schemeClr val="accent6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中共八大正确路线</a:t>
            </a:r>
            <a:endParaRPr lang="zh-CN" altLang="en-US" sz="2000" b="1">
              <a:solidFill>
                <a:schemeClr val="accent6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190875" y="3670300"/>
            <a:ext cx="1565275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1958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chemeClr val="accent6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大跃进</a:t>
            </a:r>
            <a:endParaRPr lang="zh-CN" altLang="en-US" sz="2000" b="1">
              <a:solidFill>
                <a:schemeClr val="accent6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chemeClr val="accent6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人民公社化</a:t>
            </a:r>
            <a:endParaRPr lang="zh-CN" altLang="en-US" sz="2000" b="1">
              <a:solidFill>
                <a:schemeClr val="accent6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754120" y="4713605"/>
            <a:ext cx="156527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1959-1961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chemeClr val="accent6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经济困难</a:t>
            </a:r>
            <a:endParaRPr lang="zh-CN" altLang="en-US" sz="2000" b="1">
              <a:solidFill>
                <a:schemeClr val="accent6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208145" y="2606675"/>
            <a:ext cx="132080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1961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solidFill>
                  <a:schemeClr val="accent6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八字方针</a:t>
            </a:r>
            <a:endParaRPr lang="zh-CN" altLang="en-US" sz="2000" b="1">
              <a:solidFill>
                <a:schemeClr val="accent6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539740" y="4003675"/>
            <a:ext cx="151320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1966-1969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停产闹革命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295390" y="2564130"/>
            <a:ext cx="78994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1971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调整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920230" y="2564130"/>
            <a:ext cx="78994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1973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复苏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628890" y="2553970"/>
            <a:ext cx="789940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1975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全面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整顿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966075" y="4069080"/>
            <a:ext cx="78994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1976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混乱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552190" y="977900"/>
            <a:ext cx="5694045" cy="460375"/>
          </a:xfrm>
          <a:prstGeom prst="rect">
            <a:avLst/>
          </a:prstGeom>
          <a:noFill/>
          <a:ln w="28575" cmpd="sng">
            <a:solidFill>
              <a:srgbClr val="FF9409"/>
            </a:solidFill>
            <a:prstDash val="dash"/>
          </a:ln>
        </p:spPr>
        <p:txBody>
          <a:bodyPr wrap="square">
            <a:spAutoFit/>
          </a:bodyPr>
          <a:p>
            <a:pPr indent="0"/>
            <a:r>
              <a:rPr lang="zh-CN" sz="2400" b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向苏联学习→走出中国特色社会主义道路</a:t>
            </a:r>
            <a:endParaRPr lang="zh-CN" altLang="en-US" sz="2400" b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158750" y="3547745"/>
            <a:ext cx="11947525" cy="5842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dissolve/>
      </p:transition>
    </mc:Choice>
    <mc:Fallback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36" grpId="0"/>
      <p:bldP spid="47" grpId="0" bldLvl="0" animBg="1"/>
      <p:bldP spid="51" grpId="0" bldLvl="0" animBg="1"/>
      <p:bldP spid="55" grpId="0" bldLvl="0" animBg="1"/>
      <p:bldP spid="10" grpId="0"/>
      <p:bldP spid="59" grpId="0"/>
      <p:bldP spid="60" grpId="0"/>
      <p:bldP spid="61" grpId="0"/>
      <p:bldP spid="62" grpId="0"/>
      <p:bldP spid="11" grpId="0"/>
      <p:bldP spid="64" grpId="0"/>
      <p:bldP spid="65" grpId="0"/>
      <p:bldP spid="66" grpId="0"/>
      <p:bldP spid="67" grpId="0"/>
      <p:bldP spid="63" grpId="0"/>
      <p:bldP spid="5" grpId="0"/>
      <p:bldP spid="10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91590" y="360680"/>
            <a:ext cx="99910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第十单元  改革开放与社会主义现代化建设新时期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158750" y="3547745"/>
            <a:ext cx="11947525" cy="5842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9220" y="3681095"/>
            <a:ext cx="998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1976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9815" y="3682365"/>
            <a:ext cx="998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1978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34950" y="5659120"/>
            <a:ext cx="15309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chemeClr val="tx1"/>
                </a:solidFill>
              </a:rPr>
              <a:t>徘徊</a:t>
            </a:r>
            <a:endParaRPr lang="zh-CN" altLang="en-US" sz="2400">
              <a:solidFill>
                <a:schemeClr val="tx1"/>
              </a:solidFill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</a:rPr>
              <a:t>时期</a:t>
            </a:r>
            <a:endParaRPr lang="en-US" altLang="zh-CN" sz="2400">
              <a:solidFill>
                <a:schemeClr val="tx1"/>
              </a:solidFill>
            </a:endParaRPr>
          </a:p>
          <a:p>
            <a:pPr algn="ctr"/>
            <a:r>
              <a:rPr lang="en-US" altLang="zh-CN" sz="2400">
                <a:solidFill>
                  <a:schemeClr val="tx1"/>
                </a:solidFill>
              </a:rPr>
              <a:t>1976-1978</a:t>
            </a:r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765935" y="1414780"/>
            <a:ext cx="1324610" cy="52197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新时期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234440" y="1363345"/>
            <a:ext cx="50863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十一届三中全会</a:t>
            </a:r>
            <a:endParaRPr lang="zh-CN" altLang="en-US" sz="20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743075" y="1990725"/>
            <a:ext cx="2941320" cy="5708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C00000"/>
                </a:solidFill>
              </a:rPr>
              <a:t>对内改革、对外开放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1466850" y="3729355"/>
            <a:ext cx="10795" cy="2595880"/>
          </a:xfrm>
          <a:prstGeom prst="line">
            <a:avLst/>
          </a:prstGeom>
          <a:ln w="28575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02285" y="3606165"/>
            <a:ext cx="10795" cy="2595880"/>
          </a:xfrm>
          <a:prstGeom prst="line">
            <a:avLst/>
          </a:prstGeom>
          <a:ln w="28575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2749550" y="3547745"/>
            <a:ext cx="1905" cy="570865"/>
          </a:xfrm>
          <a:prstGeom prst="line">
            <a:avLst/>
          </a:prstGeom>
          <a:ln w="28575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251075" y="4118610"/>
            <a:ext cx="1209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世纪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80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年代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42895" y="2976880"/>
            <a:ext cx="397700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C00000"/>
                </a:solidFill>
              </a:rPr>
              <a:t>“</a:t>
            </a:r>
            <a:r>
              <a:rPr lang="zh-CN" altLang="en-US" sz="2400" b="1">
                <a:solidFill>
                  <a:srgbClr val="C00000"/>
                </a:solidFill>
              </a:rPr>
              <a:t>一国两制</a:t>
            </a:r>
            <a:r>
              <a:rPr lang="en-US" altLang="zh-CN" sz="2400" b="1">
                <a:solidFill>
                  <a:srgbClr val="C00000"/>
                </a:solidFill>
              </a:rPr>
              <a:t>”</a:t>
            </a:r>
            <a:r>
              <a:rPr lang="zh-CN" altLang="en-US" sz="2400" b="1">
                <a:solidFill>
                  <a:srgbClr val="C00000"/>
                </a:solidFill>
              </a:rPr>
              <a:t>与祖国统一大业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712325" y="3634105"/>
            <a:ext cx="998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2017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874885" y="1838960"/>
            <a:ext cx="50863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中共十九大</a:t>
            </a:r>
            <a:endParaRPr lang="zh-CN" altLang="en-US" sz="20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209530" y="1468755"/>
            <a:ext cx="1324610" cy="52197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新时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代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58035" y="5043805"/>
            <a:ext cx="937260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sz="2400" b="1">
                <a:solidFill>
                  <a:srgbClr val="C00000"/>
                </a:solidFill>
              </a:rPr>
              <a:t>巨大</a:t>
            </a:r>
            <a:endParaRPr lang="zh-CN" sz="2400" b="1">
              <a:solidFill>
                <a:srgbClr val="C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sz="2400" b="1">
                <a:solidFill>
                  <a:srgbClr val="C00000"/>
                </a:solidFill>
              </a:rPr>
              <a:t>成就</a:t>
            </a:r>
            <a:endParaRPr lang="zh-CN" sz="2400" b="1">
              <a:solidFill>
                <a:srgbClr val="C00000"/>
              </a:solidFill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2861310" y="5020310"/>
            <a:ext cx="155575" cy="13366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995295" y="4825365"/>
            <a:ext cx="5059680" cy="16414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400"/>
              <a:t>中国特色社会主义理论的形成与发展</a:t>
            </a:r>
            <a:endParaRPr lang="zh-CN" altLang="en-US" sz="2400"/>
          </a:p>
          <a:p>
            <a:pPr>
              <a:lnSpc>
                <a:spcPct val="140000"/>
              </a:lnSpc>
            </a:pPr>
            <a:r>
              <a:rPr lang="zh-CN" altLang="en-US" sz="2400"/>
              <a:t>综合国力增强</a:t>
            </a:r>
            <a:endParaRPr lang="zh-CN" altLang="en-US" sz="2400"/>
          </a:p>
          <a:p>
            <a:pPr>
              <a:lnSpc>
                <a:spcPct val="140000"/>
              </a:lnSpc>
            </a:pPr>
            <a:r>
              <a:rPr lang="zh-CN" altLang="en-US" sz="2400"/>
              <a:t>国际影响力不断扩大</a:t>
            </a:r>
            <a:endParaRPr lang="zh-CN" altLang="en-US" sz="2400"/>
          </a:p>
        </p:txBody>
      </p:sp>
      <p:sp>
        <p:nvSpPr>
          <p:cNvPr id="20" name="文本框 19"/>
          <p:cNvSpPr txBox="1"/>
          <p:nvPr/>
        </p:nvSpPr>
        <p:spPr>
          <a:xfrm>
            <a:off x="3799840" y="1005840"/>
            <a:ext cx="5700395" cy="52197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站起来    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→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富起来    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→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强起来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/>
      <p:bldP spid="5" grpId="0"/>
      <p:bldP spid="46" grpId="0" bldLvl="0" animBg="1"/>
      <p:bldP spid="71" grpId="0" bldLvl="0" animBg="1"/>
      <p:bldP spid="8" grpId="0"/>
      <p:bldP spid="9" grpId="0"/>
      <p:bldP spid="10" grpId="0"/>
      <p:bldP spid="16" grpId="0" bldLvl="0" animBg="1"/>
      <p:bldP spid="17" grpId="0"/>
      <p:bldP spid="18" grpId="0" bldLvl="0" animBg="1"/>
      <p:bldP spid="19" grpId="0"/>
      <p:bldP spid="2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05815" y="471170"/>
            <a:ext cx="11069320" cy="2971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>
                <a:solidFill>
                  <a:schemeClr val="accent5"/>
                </a:solidFill>
              </a:rPr>
              <a:t>选择题</a:t>
            </a:r>
            <a:endParaRPr lang="zh-CN" altLang="en-US" sz="3600" b="1">
              <a:solidFill>
                <a:schemeClr val="accent5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chemeClr val="tx1"/>
                </a:solidFill>
              </a:rPr>
              <a:t>（1）沉着冷静</a:t>
            </a:r>
            <a:endParaRPr lang="zh-CN" altLang="en-US" sz="36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chemeClr val="tx1"/>
                </a:solidFill>
              </a:rPr>
              <a:t>（2）圈出时间、地点、联系知识点</a:t>
            </a:r>
            <a:endParaRPr lang="zh-CN" altLang="en-US" sz="36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chemeClr val="tx1"/>
                </a:solidFill>
              </a:rPr>
              <a:t>（3）</a:t>
            </a:r>
            <a:r>
              <a:rPr lang="zh-CN" sz="3600">
                <a:solidFill>
                  <a:schemeClr val="tx1"/>
                </a:solidFill>
              </a:rPr>
              <a:t>排除明显错项</a:t>
            </a:r>
            <a:endParaRPr lang="zh-CN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05815" y="471170"/>
            <a:ext cx="11069320" cy="585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>
                <a:solidFill>
                  <a:schemeClr val="accent5"/>
                </a:solidFill>
              </a:rPr>
              <a:t>主观题</a:t>
            </a:r>
            <a:endParaRPr lang="zh-CN" altLang="en-US" sz="3600" b="1">
              <a:solidFill>
                <a:schemeClr val="accent5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chemeClr val="tx1"/>
                </a:solidFill>
              </a:rPr>
              <a:t>（1）分解问题，明确问题的</a:t>
            </a:r>
            <a:r>
              <a:rPr lang="zh-CN" altLang="en-US" sz="3600" b="1">
                <a:solidFill>
                  <a:srgbClr val="C00000"/>
                </a:solidFill>
              </a:rPr>
              <a:t>数量</a:t>
            </a:r>
            <a:r>
              <a:rPr lang="zh-CN" altLang="en-US" sz="3600">
                <a:solidFill>
                  <a:schemeClr val="tx1"/>
                </a:solidFill>
              </a:rPr>
              <a:t>和回答的</a:t>
            </a:r>
            <a:r>
              <a:rPr lang="zh-CN" altLang="en-US" sz="3600" b="1">
                <a:solidFill>
                  <a:srgbClr val="C00000"/>
                </a:solidFill>
              </a:rPr>
              <a:t>内容</a:t>
            </a:r>
            <a:endParaRPr lang="zh-CN" altLang="en-US" sz="36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chemeClr val="tx1"/>
                </a:solidFill>
              </a:rPr>
              <a:t>（2）读材料</a:t>
            </a:r>
            <a:endParaRPr lang="zh-CN" altLang="en-US" sz="36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chemeClr val="tx1"/>
                </a:solidFill>
              </a:rPr>
              <a:t>          ①分层</a:t>
            </a:r>
            <a:endParaRPr lang="zh-CN" altLang="en-US" sz="36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chemeClr val="tx1"/>
                </a:solidFill>
              </a:rPr>
              <a:t>          ②找解答的关键词、关键句、材料出处</a:t>
            </a:r>
            <a:endParaRPr lang="zh-CN" altLang="en-US" sz="36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chemeClr val="tx1"/>
                </a:solidFill>
              </a:rPr>
              <a:t>（3）作答（留意赋分）</a:t>
            </a:r>
            <a:endParaRPr lang="zh-CN" altLang="en-US" sz="36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chemeClr val="tx1"/>
                </a:solidFill>
              </a:rPr>
              <a:t>          ①写上引导语：背景、原因、措施</a:t>
            </a:r>
            <a:r>
              <a:rPr lang="en-US" altLang="zh-CN" sz="3600">
                <a:solidFill>
                  <a:schemeClr val="tx1"/>
                </a:solidFill>
              </a:rPr>
              <a:t>……</a:t>
            </a:r>
            <a:endParaRPr lang="zh-CN" altLang="en-US" sz="36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chemeClr val="tx1"/>
                </a:solidFill>
              </a:rPr>
              <a:t>          ②</a:t>
            </a:r>
            <a:r>
              <a:rPr lang="zh-CN" altLang="en-US" sz="3600">
                <a:sym typeface="+mn-ea"/>
              </a:rPr>
              <a:t>分点、简洁。</a:t>
            </a:r>
            <a:r>
              <a:rPr lang="zh-CN" altLang="en-US" sz="3600">
                <a:solidFill>
                  <a:schemeClr val="tx1"/>
                </a:solidFill>
              </a:rPr>
              <a:t>突出</a:t>
            </a:r>
            <a:r>
              <a:rPr lang="zh-CN" altLang="en-US" sz="3600" b="1">
                <a:solidFill>
                  <a:srgbClr val="C00000"/>
                </a:solidFill>
              </a:rPr>
              <a:t>关键词</a:t>
            </a:r>
            <a:r>
              <a:rPr lang="zh-CN" altLang="en-US" sz="3600">
                <a:solidFill>
                  <a:schemeClr val="tx1"/>
                </a:solidFill>
              </a:rPr>
              <a:t>（如专有名词）</a:t>
            </a:r>
            <a:endParaRPr lang="zh-CN" alt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89255" y="272415"/>
            <a:ext cx="4611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第一单元：奴隶社会  夏商周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5960" y="2016760"/>
            <a:ext cx="156210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①经济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②政治：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③思想</a:t>
            </a:r>
            <a:endParaRPr lang="zh-CN" altLang="en-US" sz="2800"/>
          </a:p>
        </p:txBody>
      </p:sp>
      <p:sp>
        <p:nvSpPr>
          <p:cNvPr id="6" name="左大括号 5"/>
          <p:cNvSpPr/>
          <p:nvPr/>
        </p:nvSpPr>
        <p:spPr>
          <a:xfrm>
            <a:off x="2019935" y="1723390"/>
            <a:ext cx="378460" cy="12357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左大括号 10"/>
          <p:cNvSpPr/>
          <p:nvPr/>
        </p:nvSpPr>
        <p:spPr>
          <a:xfrm>
            <a:off x="2019935" y="4708525"/>
            <a:ext cx="378460" cy="12357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59105" y="939165"/>
            <a:ext cx="10939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（3）【东周】春秋战国时期：</a:t>
            </a:r>
            <a:r>
              <a:rPr lang="zh-CN" altLang="en-US" sz="2800" b="1">
                <a:solidFill>
                  <a:srgbClr val="1D41D5"/>
                </a:solidFill>
              </a:rPr>
              <a:t>社会转型（奴隶社会→封建社会）</a:t>
            </a:r>
            <a:endParaRPr lang="zh-CN" altLang="en-US" sz="2800" b="1">
              <a:solidFill>
                <a:srgbClr val="1D41D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12645" y="3393440"/>
            <a:ext cx="3383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列国纷争、华夏认同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258060" y="1723390"/>
            <a:ext cx="2059940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/>
              <a:t>生产工具：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/>
              <a:t>土地制度：</a:t>
            </a:r>
            <a:endParaRPr lang="zh-CN" altLang="en-US" sz="2800"/>
          </a:p>
        </p:txBody>
      </p:sp>
      <p:sp>
        <p:nvSpPr>
          <p:cNvPr id="16" name="文本框 15"/>
          <p:cNvSpPr txBox="1"/>
          <p:nvPr/>
        </p:nvSpPr>
        <p:spPr>
          <a:xfrm>
            <a:off x="3978275" y="1612900"/>
            <a:ext cx="3738880" cy="6508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800">
                <a:sym typeface="+mn-ea"/>
              </a:rPr>
              <a:t>铁农具出现，牛耕推广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978275" y="2412365"/>
            <a:ext cx="6939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井田制逐步瓦解，封建土地私有制逐步确立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389505" y="4708525"/>
            <a:ext cx="707771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春秋时期：孔子、老子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战国时期：百家争鸣（原因、影响）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89255" y="272415"/>
            <a:ext cx="68306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rgbClr val="FF0000"/>
                </a:solidFill>
              </a:rPr>
              <a:t>第一单元：封建社会      秦-清前中期1840年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5145" y="3075305"/>
            <a:ext cx="12534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/>
              <a:t>思路</a:t>
            </a:r>
            <a:endParaRPr lang="zh-CN" altLang="en-US" sz="4000"/>
          </a:p>
        </p:txBody>
      </p:sp>
      <p:sp>
        <p:nvSpPr>
          <p:cNvPr id="6" name="左大括号 5"/>
          <p:cNvSpPr/>
          <p:nvPr/>
        </p:nvSpPr>
        <p:spPr>
          <a:xfrm>
            <a:off x="1710690" y="1693545"/>
            <a:ext cx="378460" cy="36499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81200" y="1340485"/>
            <a:ext cx="3127375" cy="48298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/>
              <a:t>（1）政治</a:t>
            </a:r>
            <a:endParaRPr lang="zh-CN" altLang="en-US" sz="2800"/>
          </a:p>
          <a:p>
            <a:pPr>
              <a:lnSpc>
                <a:spcPct val="110000"/>
              </a:lnSpc>
            </a:pPr>
            <a:endParaRPr lang="zh-CN" altLang="en-US" sz="2800"/>
          </a:p>
          <a:p>
            <a:pPr>
              <a:lnSpc>
                <a:spcPct val="110000"/>
              </a:lnSpc>
            </a:pPr>
            <a:endParaRPr lang="zh-CN" altLang="en-US" sz="2800"/>
          </a:p>
          <a:p>
            <a:pPr>
              <a:lnSpc>
                <a:spcPct val="110000"/>
              </a:lnSpc>
            </a:pPr>
            <a:endParaRPr lang="zh-CN" altLang="en-US" sz="2800"/>
          </a:p>
          <a:p>
            <a:pPr>
              <a:lnSpc>
                <a:spcPct val="110000"/>
              </a:lnSpc>
            </a:pPr>
            <a:r>
              <a:rPr lang="zh-CN" altLang="en-US" sz="2800"/>
              <a:t>（2）经济</a:t>
            </a:r>
            <a:endParaRPr lang="zh-CN" altLang="en-US" sz="2800"/>
          </a:p>
          <a:p>
            <a:pPr>
              <a:lnSpc>
                <a:spcPct val="110000"/>
              </a:lnSpc>
            </a:pPr>
            <a:endParaRPr lang="zh-CN" altLang="en-US" sz="2800"/>
          </a:p>
          <a:p>
            <a:pPr>
              <a:lnSpc>
                <a:spcPct val="110000"/>
              </a:lnSpc>
            </a:pPr>
            <a:endParaRPr lang="zh-CN" altLang="en-US" sz="2800"/>
          </a:p>
          <a:p>
            <a:pPr>
              <a:lnSpc>
                <a:spcPct val="110000"/>
              </a:lnSpc>
            </a:pPr>
            <a:r>
              <a:rPr lang="zh-CN" altLang="en-US" sz="2800"/>
              <a:t>（3）思想：儒家</a:t>
            </a:r>
            <a:endParaRPr lang="zh-CN" altLang="en-US" sz="2800"/>
          </a:p>
          <a:p>
            <a:pPr>
              <a:lnSpc>
                <a:spcPct val="110000"/>
              </a:lnSpc>
            </a:pPr>
            <a:r>
              <a:rPr lang="zh-CN" altLang="en-US" sz="2800"/>
              <a:t>（4）文化与科技</a:t>
            </a:r>
            <a:endParaRPr lang="zh-CN" altLang="en-US" sz="2800"/>
          </a:p>
          <a:p>
            <a:pPr>
              <a:lnSpc>
                <a:spcPct val="110000"/>
              </a:lnSpc>
            </a:pPr>
            <a:r>
              <a:rPr lang="zh-CN" altLang="en-US" sz="2800"/>
              <a:t>（5）对外关系</a:t>
            </a:r>
            <a:endParaRPr lang="zh-CN" altLang="en-US" sz="2800"/>
          </a:p>
        </p:txBody>
      </p:sp>
      <p:sp>
        <p:nvSpPr>
          <p:cNvPr id="7" name="左大括号 6"/>
          <p:cNvSpPr/>
          <p:nvPr/>
        </p:nvSpPr>
        <p:spPr>
          <a:xfrm>
            <a:off x="3768090" y="1016000"/>
            <a:ext cx="378460" cy="1338580"/>
          </a:xfrm>
          <a:prstGeom prst="leftBrace">
            <a:avLst>
              <a:gd name="adj1" fmla="val 1744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146550" y="929005"/>
            <a:ext cx="422211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/>
              <a:t>①“君主专制”线索</a:t>
            </a:r>
            <a:endParaRPr lang="zh-CN" altLang="en-US" sz="2800"/>
          </a:p>
          <a:p>
            <a:pPr>
              <a:lnSpc>
                <a:spcPct val="110000"/>
              </a:lnSpc>
            </a:pPr>
            <a:r>
              <a:rPr lang="zh-CN" altLang="en-US" sz="2800"/>
              <a:t>②“中央集权”线索</a:t>
            </a:r>
            <a:endParaRPr lang="zh-CN" altLang="en-US" sz="2800"/>
          </a:p>
          <a:p>
            <a:pPr>
              <a:lnSpc>
                <a:spcPct val="110000"/>
              </a:lnSpc>
            </a:pPr>
            <a:r>
              <a:rPr lang="zh-CN" altLang="en-US" sz="2800"/>
              <a:t>③边疆管理与民族关系</a:t>
            </a:r>
            <a:endParaRPr lang="zh-CN" altLang="en-US" sz="2800"/>
          </a:p>
        </p:txBody>
      </p:sp>
      <p:sp>
        <p:nvSpPr>
          <p:cNvPr id="9" name="左大括号 8"/>
          <p:cNvSpPr/>
          <p:nvPr/>
        </p:nvSpPr>
        <p:spPr>
          <a:xfrm>
            <a:off x="3768090" y="2690495"/>
            <a:ext cx="378460" cy="1824355"/>
          </a:xfrm>
          <a:prstGeom prst="leftBrace">
            <a:avLst>
              <a:gd name="adj1" fmla="val 1744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146550" y="2480310"/>
            <a:ext cx="291211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①农业</a:t>
            </a:r>
            <a:endParaRPr lang="zh-CN" altLang="en-US" sz="2800"/>
          </a:p>
          <a:p>
            <a:r>
              <a:rPr lang="zh-CN" altLang="en-US" sz="2800"/>
              <a:t>②手工业</a:t>
            </a:r>
            <a:endParaRPr lang="zh-CN" altLang="en-US" sz="2800"/>
          </a:p>
          <a:p>
            <a:r>
              <a:rPr lang="zh-CN" altLang="en-US" sz="2800"/>
              <a:t>③商业</a:t>
            </a:r>
            <a:endParaRPr lang="zh-CN" altLang="en-US" sz="2800"/>
          </a:p>
          <a:p>
            <a:r>
              <a:rPr lang="zh-CN" altLang="en-US" sz="2800"/>
              <a:t>④经济重心南移</a:t>
            </a:r>
            <a:endParaRPr lang="zh-CN" altLang="en-US" sz="2800"/>
          </a:p>
          <a:p>
            <a:r>
              <a:rPr lang="zh-CN" altLang="en-US" sz="2800"/>
              <a:t>⑤经济制度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595" y="272415"/>
            <a:ext cx="6229350" cy="3645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9255" y="27241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秦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215" y="2508250"/>
            <a:ext cx="6331585" cy="4201795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585470" y="4036695"/>
          <a:ext cx="5229860" cy="2188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285"/>
                <a:gridCol w="2050415"/>
                <a:gridCol w="2423160"/>
              </a:tblGrid>
              <a:tr h="5702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朝代</a:t>
                      </a:r>
                      <a:endParaRPr lang="en-US" altLang="en-US" sz="2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政治</a:t>
                      </a:r>
                      <a:endParaRPr lang="en-US" altLang="en-US" sz="2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君主专制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中央集权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97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秦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P15皇帝制度三公九卿制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P15推广郡县制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5219065" y="414020"/>
            <a:ext cx="1706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皇帝制度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三公九卿制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76410" y="167830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1D41D5"/>
                </a:solidFill>
              </a:rPr>
              <a:t>推广郡县制</a:t>
            </a:r>
            <a:endParaRPr lang="zh-CN" altLang="en-US" sz="2400" b="1">
              <a:solidFill>
                <a:srgbClr val="1D41D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255" y="27241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汉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255" y="1447165"/>
            <a:ext cx="4351655" cy="30810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63725" y="79438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中外朝制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17" name="图片 16" descr="082EH6XNU"/>
          <p:cNvPicPr>
            <a:picLocks noChangeAspect="1"/>
          </p:cNvPicPr>
          <p:nvPr/>
        </p:nvPicPr>
        <p:blipFill>
          <a:blip r:embed="rId2"/>
          <a:srcRect l="1520" t="16705" r="5306" b="28248"/>
          <a:stretch>
            <a:fillRect/>
          </a:stretch>
        </p:blipFill>
        <p:spPr>
          <a:xfrm>
            <a:off x="5730240" y="928370"/>
            <a:ext cx="6210935" cy="2289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5730240" y="334010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1D41D5"/>
                </a:solidFill>
              </a:rPr>
              <a:t>汉初：郡国并行制</a:t>
            </a:r>
            <a:endParaRPr lang="zh-CN" altLang="en-US" sz="2400" b="1">
              <a:solidFill>
                <a:srgbClr val="1D41D5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3185" y="3547745"/>
            <a:ext cx="3983355" cy="2327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6540" y="3971925"/>
            <a:ext cx="3857625" cy="24517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30240" y="3217545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1D41D5"/>
                </a:solidFill>
              </a:rPr>
              <a:t>汉武帝：推恩令、刺史</a:t>
            </a:r>
            <a:endParaRPr lang="zh-CN" altLang="en-US" sz="2400" b="1">
              <a:solidFill>
                <a:srgbClr val="1D41D5"/>
              </a:solidFill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5"/>
            </p:custDataLst>
          </p:nvPr>
        </p:nvGraphicFramePr>
        <p:xfrm>
          <a:off x="243840" y="837565"/>
          <a:ext cx="11844655" cy="4591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/>
                <a:gridCol w="1828165"/>
                <a:gridCol w="2337435"/>
                <a:gridCol w="2641600"/>
                <a:gridCol w="2450465"/>
                <a:gridCol w="1710690"/>
              </a:tblGrid>
              <a:tr h="10585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朝代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政治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经济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思想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8597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君主专制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中央集权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边疆、民族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27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汉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P21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中外朝制度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P20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郡国并行制P21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推恩令、刺史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P21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汉匈战争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设四郡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张骞通西域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西域都护府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P21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铸币权收中央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盐铁官营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均输平准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抑制工商业者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P21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尊崇儒术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五经博士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主流</a:t>
                      </a: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意识形态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255" y="272415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三国两晋南北朝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243840" y="837565"/>
          <a:ext cx="11844655" cy="4591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/>
                <a:gridCol w="1828165"/>
                <a:gridCol w="2337435"/>
                <a:gridCol w="2641600"/>
                <a:gridCol w="2450465"/>
                <a:gridCol w="1710690"/>
              </a:tblGrid>
              <a:tr h="10585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朝代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政治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经济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思想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8597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君主专制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中央集权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边疆、民族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27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三国两晋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南北朝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P39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形成三省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P38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（选官）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218815" y="3822700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九品中正制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34000" y="3289300"/>
            <a:ext cx="254000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P27五族内迁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P30北魏孝文帝改革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民族交融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874000" y="3176270"/>
            <a:ext cx="254000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P28南方的开发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P40租调制、均田令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215880" y="3176270"/>
            <a:ext cx="197612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P42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三教各有新发展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南朝范缜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255" y="27241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隋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5775" y="430530"/>
            <a:ext cx="6284595" cy="30695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27735" y="134747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隋文帝确立三省六部制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243840" y="837565"/>
          <a:ext cx="11844655" cy="4591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/>
                <a:gridCol w="2076450"/>
                <a:gridCol w="2089150"/>
                <a:gridCol w="2641600"/>
                <a:gridCol w="2450465"/>
                <a:gridCol w="1710690"/>
              </a:tblGrid>
              <a:tr h="10585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朝代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政治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经济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思想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8597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君主专制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中央集权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边疆、民族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27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隋</a:t>
                      </a:r>
                      <a:endParaRPr lang="zh-CN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P39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隋文帝</a:t>
                      </a: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确立三省六部制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P38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隋炀帝</a:t>
                      </a: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始建进士科，科举制度形成（选官）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P42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703560" y="3856355"/>
            <a:ext cx="119316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三教合归儒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255" y="27241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唐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675" y="419100"/>
            <a:ext cx="5181600" cy="5307965"/>
          </a:xfrm>
          <a:prstGeom prst="rect">
            <a:avLst/>
          </a:prstGeom>
        </p:spPr>
      </p:pic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347345" y="514350"/>
          <a:ext cx="11844655" cy="5189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/>
                <a:gridCol w="2076450"/>
                <a:gridCol w="2089150"/>
                <a:gridCol w="2641600"/>
                <a:gridCol w="2450465"/>
                <a:gridCol w="1710690"/>
              </a:tblGrid>
              <a:tr h="9010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朝代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政治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经济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思想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0433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君主专制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中央集权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边疆、民族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48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唐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P39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完善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三省六部制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P38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完善科举制（选官）P35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藩镇割据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129" r="508" b="8697"/>
          <a:stretch>
            <a:fillRect/>
          </a:stretch>
        </p:blipFill>
        <p:spPr>
          <a:xfrm>
            <a:off x="86360" y="1173480"/>
            <a:ext cx="5271770" cy="49142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58130" y="2563495"/>
            <a:ext cx="271526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P33-34</a:t>
            </a:r>
            <a:endParaRPr 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突厥：</a:t>
            </a:r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战争、安西都护府和北庭都护府（管西域）</a:t>
            </a:r>
            <a:endParaRPr 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吐蕃：</a:t>
            </a:r>
            <a:endParaRPr 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和亲、会盟</a:t>
            </a:r>
            <a:endParaRPr 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回纥、靺鞨族</a:t>
            </a:r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：册封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851775" y="3209925"/>
            <a:ext cx="254000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P40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（唐初）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租庸调制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（唐中后期）两税法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515600" y="3640455"/>
            <a:ext cx="167640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P42</a:t>
            </a:r>
            <a:endParaRPr 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三教并行韩愈复兴儒学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.xml><?xml version="1.0" encoding="utf-8"?>
<p:tagLst xmlns:p="http://schemas.openxmlformats.org/presentationml/2006/main">
  <p:tag name="KSO_WM_UNIT_TABLE_BEAUTIFY" val="smartTable{4fd629e3-5848-413b-8467-9a975ea2c006}"/>
</p:tagLst>
</file>

<file path=ppt/tags/tag11.xml><?xml version="1.0" encoding="utf-8"?>
<p:tagLst xmlns:p="http://schemas.openxmlformats.org/presentationml/2006/main">
  <p:tag name="KSO_WM_UNIT_TABLE_BEAUTIFY" val="smartTable{4fd629e3-5848-413b-8467-9a975ea2c006}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0431"/>
  <p:tag name="KSO_WM_UNIT_COMPATIBLE" val="0"/>
  <p:tag name="KSO_WM_UNIT_DIAGRAM_ISNUMVISUAL" val="0"/>
  <p:tag name="KSO_WM_UNIT_DIAGRAM_ISREFERUNIT" val="0"/>
  <p:tag name="KSO_WM_UNIT_HIGHLIGHT" val="0"/>
  <p:tag name="KSO_WM_UNIT_ID" val="diagram20200431_1*d*1"/>
  <p:tag name="KSO_WM_UNIT_INDEX" val="1"/>
  <p:tag name="KSO_WM_UNIT_LARGE_SHAPE" val="1"/>
  <p:tag name="KSO_WM_UNIT_LAYERLEVEL" val="1"/>
  <p:tag name="KSO_WM_UNIT_TYPE" val="d"/>
  <p:tag name="KSO_WM_UNIT_VALUE" val="1904*3383"/>
</p:tagLst>
</file>

<file path=ppt/tags/tag13.xml><?xml version="1.0" encoding="utf-8"?>
<p:tagLst xmlns:p="http://schemas.openxmlformats.org/presentationml/2006/main">
  <p:tag name="KSO_WM_UNIT_TABLE_BEAUTIFY" val="smartTable{4fd629e3-5848-413b-8467-9a975ea2c006}"/>
</p:tagLst>
</file>

<file path=ppt/tags/tag14.xml><?xml version="1.0" encoding="utf-8"?>
<p:tagLst xmlns:p="http://schemas.openxmlformats.org/presentationml/2006/main">
  <p:tag name="KSO_WM_UNIT_TABLE_BEAUTIFY" val="smartTable{20702dcf-a1ed-4431-8eb4-105c6c7941cb}"/>
</p:tagLst>
</file>

<file path=ppt/tags/tag15.xml><?xml version="1.0" encoding="utf-8"?>
<p:tagLst xmlns:p="http://schemas.openxmlformats.org/presentationml/2006/main">
  <p:tag name="KSO_WM_UNIT_TABLE_BEAUTIFY" val="smartTable{20702dcf-a1ed-4431-8eb4-105c6c7941cb}"/>
</p:tagLst>
</file>

<file path=ppt/tags/tag16.xml><?xml version="1.0" encoding="utf-8"?>
<p:tagLst xmlns:p="http://schemas.openxmlformats.org/presentationml/2006/main">
  <p:tag name="KSO_WM_SLIDE_MODEL_TYPE" val="timeline"/>
</p:tagLst>
</file>

<file path=ppt/tags/tag17.xml><?xml version="1.0" encoding="utf-8"?>
<p:tagLst xmlns:p="http://schemas.openxmlformats.org/presentationml/2006/main">
  <p:tag name="KSO_WM_SLIDE_ID" val="custom20202628_8"/>
  <p:tag name="KSO_WM_TEMPLATE_SUBCATEGORY" val="0"/>
  <p:tag name="KSO_WM_SLIDE_TYPE" val="text"/>
  <p:tag name="KSO_WM_SLIDE_SUBTYPE" val="pureTxt"/>
  <p:tag name="KSO_WM_SLIDE_ITEM_CNT" val="0"/>
  <p:tag name="KSO_WM_SLIDE_INDEX" val="8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628"/>
  <p:tag name="KSO_WM_SLIDE_LAYOUT" val="a_f"/>
  <p:tag name="KSO_WM_SLIDE_LAYOUT_CNT" val="1_1"/>
  <p:tag name="KSO_WM_TEMPLATE_MASTER_TYPE" val="1"/>
  <p:tag name="KSO_WM_TEMPLATE_COLOR_TYPE" val="1"/>
</p:tagLst>
</file>

<file path=ppt/tags/tag18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</p:tagLst>
</file>

<file path=ppt/tags/tag19.xml><?xml version="1.0" encoding="utf-8"?>
<p:tagLst xmlns:p="http://schemas.openxmlformats.org/presentationml/2006/main">
  <p:tag name="COMMONDATA" val="eyJoZGlkIjoiNmIwYjUzZTk0MjM2MDAyYjI3NjViN2UyM2QyZDQ5NzEifQ=="/>
  <p:tag name="KSO_WM_SCREEN_THEME_FLAG" val="Dlrq25wU2PGuGg5bbmjbDADmngYKhdA2q+B/0tDQFf7978wi6xh/5MnTaL3pJ+RbBGMI3yx6lW0kcXfESVm/vKUUxGqDUYE6dO3+vMY27Gg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TABLE_BEAUTIFY" val="smartTable{de012ba5-b555-405a-9e50-4936175d3300}"/>
</p:tagLst>
</file>

<file path=ppt/tags/tag7.xml><?xml version="1.0" encoding="utf-8"?>
<p:tagLst xmlns:p="http://schemas.openxmlformats.org/presentationml/2006/main">
  <p:tag name="KSO_WM_UNIT_TABLE_BEAUTIFY" val="smartTable{4fd629e3-5848-413b-8467-9a975ea2c006}"/>
</p:tagLst>
</file>

<file path=ppt/tags/tag8.xml><?xml version="1.0" encoding="utf-8"?>
<p:tagLst xmlns:p="http://schemas.openxmlformats.org/presentationml/2006/main">
  <p:tag name="KSO_WM_UNIT_TABLE_BEAUTIFY" val="smartTable{4fd629e3-5848-413b-8467-9a975ea2c006}"/>
</p:tagLst>
</file>

<file path=ppt/tags/tag9.xml><?xml version="1.0" encoding="utf-8"?>
<p:tagLst xmlns:p="http://schemas.openxmlformats.org/presentationml/2006/main">
  <p:tag name="KSO_WM_UNIT_TABLE_BEAUTIFY" val="smartTable{4fd629e3-5848-413b-8467-9a975ea2c006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3616</Words>
  <PresentationFormat>宽屏</PresentationFormat>
  <Paragraphs>1128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宋体</vt:lpstr>
      <vt:lpstr>Wingdings</vt:lpstr>
      <vt:lpstr>隶书</vt:lpstr>
      <vt:lpstr>微软雅黑</vt:lpstr>
      <vt:lpstr>楷体</vt:lpstr>
      <vt:lpstr>Times New Roman</vt:lpstr>
      <vt:lpstr>Calibri</vt:lpstr>
      <vt:lpstr>Arial Unicode MS</vt:lpstr>
      <vt:lpstr>方正粗黑宋简体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金： 沿袭唐宋制度+“猛安谋克”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2021-01-11T02:34:00Z</dcterms:created>
  <dcterms:modified xsi:type="dcterms:W3CDTF">2024-01-23T02:22:32Z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CEEB1918DCB5464099E53CA03618F5F4</vt:lpwstr>
  </property>
  <property fmtid="{D5CDD505-2E9C-101B-9397-08002B2CF9AE}" pid="4" name="KSOSaveFontToCloudKey">
    <vt:lpwstr>591864774_embed</vt:lpwstr>
  </property>
</Properties>
</file>