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2.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7" r:id="rId3"/>
    <p:sldId id="258" r:id="rId4"/>
    <p:sldId id="259" r:id="rId5"/>
    <p:sldId id="260" r:id="rId6"/>
    <p:sldId id="332" r:id="rId7"/>
    <p:sldId id="268" r:id="rId8"/>
    <p:sldId id="261" r:id="rId9"/>
    <p:sldId id="334" r:id="rId10"/>
    <p:sldId id="323" r:id="rId11"/>
    <p:sldId id="322" r:id="rId12"/>
    <p:sldId id="335" r:id="rId14"/>
    <p:sldId id="318" r:id="rId15"/>
    <p:sldId id="324" r:id="rId16"/>
    <p:sldId id="325" r:id="rId17"/>
    <p:sldId id="336" r:id="rId18"/>
    <p:sldId id="328" r:id="rId19"/>
    <p:sldId id="329" r:id="rId20"/>
    <p:sldId id="316" r:id="rId21"/>
    <p:sldId id="317" r:id="rId22"/>
    <p:sldId id="319" r:id="rId23"/>
    <p:sldId id="330" r:id="rId24"/>
    <p:sldId id="331" r:id="rId25"/>
    <p:sldId id="326" r:id="rId26"/>
    <p:sldId id="327" r:id="rId27"/>
    <p:sldId id="274" r:id="rId28"/>
    <p:sldId id="275" r:id="rId29"/>
    <p:sldId id="292" r:id="rId30"/>
    <p:sldId id="304" r:id="rId31"/>
    <p:sldId id="300" r:id="rId32"/>
    <p:sldId id="301" r:id="rId33"/>
    <p:sldId id="303" r:id="rId34"/>
    <p:sldId id="302" r:id="rId35"/>
    <p:sldId id="279" r:id="rId36"/>
    <p:sldId id="286" r:id="rId37"/>
    <p:sldId id="287" r:id="rId38"/>
    <p:sldId id="281" r:id="rId39"/>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9" /><Relationship Type="http://schemas.openxmlformats.org/officeDocument/2006/relationships/slide" Target="slides/slide6.xml" Id="rId8" /><Relationship Type="http://schemas.openxmlformats.org/officeDocument/2006/relationships/slide" Target="slides/slide5.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tableStyles" Target="tableStyles.xml" Id="rId42" /><Relationship Type="http://schemas.openxmlformats.org/officeDocument/2006/relationships/viewProps" Target="viewProps.xml" Id="rId41" /><Relationship Type="http://schemas.openxmlformats.org/officeDocument/2006/relationships/presProps" Target="presProps.xml" Id="rId40" /><Relationship Type="http://schemas.openxmlformats.org/officeDocument/2006/relationships/slide" Target="slides/slide2.xml" Id="rId4" /><Relationship Type="http://schemas.openxmlformats.org/officeDocument/2006/relationships/slide" Target="slides/slide36.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notesMaster" Target="notesMasters/notesMaster1.xml" Id="rId13" /><Relationship Type="http://schemas.openxmlformats.org/officeDocument/2006/relationships/slide" Target="slides/slide10.xml" Id="rId12" /><Relationship Type="http://schemas.openxmlformats.org/officeDocument/2006/relationships/slide" Target="slides/slide9.xml" Id="rId11" /><Relationship Type="http://schemas.openxmlformats.org/officeDocument/2006/relationships/slide" Target="slides/slide8.xml" Id="rId10" /><Relationship Type="http://schemas.openxmlformats.org/officeDocument/2006/relationships/slideMaster" Target="slideMasters/slideMaster1.xml" Id="rId1" /><Relationship Type="http://schemas.openxmlformats.org/officeDocument/2006/relationships/tags" Target="/ppt/tags/tag2.xml" Id="Rf932259720e74344"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Rectangle 5"/>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Rectangle 6"/>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56104" y="1569720"/>
            <a:ext cx="2258176" cy="5288280"/>
          </a:xfrm>
          <a:prstGeom prst="rect">
            <a:avLst/>
          </a:prstGeom>
          <a:blipFill dpi="0" rotWithShape="1">
            <a:blip r:embed="rId1">
              <a:alphaModFix amt="10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Light" panose="020B0502040204020203" charset="-122"/>
              <a:sym typeface="Arial" panose="020B0604020202020204"/>
            </a:endParaRPr>
          </a:p>
        </p:txBody>
      </p:sp>
      <p:sp>
        <p:nvSpPr>
          <p:cNvPr id="21" name="矩形 20"/>
          <p:cNvSpPr/>
          <p:nvPr/>
        </p:nvSpPr>
        <p:spPr>
          <a:xfrm>
            <a:off x="3429983" y="3544581"/>
            <a:ext cx="2865948" cy="2807197"/>
          </a:xfrm>
          <a:prstGeom prst="rect">
            <a:avLst/>
          </a:prstGeom>
          <a:blipFill>
            <a:blip r:embed="rId2">
              <a:alphaModFix amt="10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Light" panose="020B0502040204020203" charset="-122"/>
              <a:sym typeface="Arial" panose="020B0604020202020204"/>
            </a:endParaRPr>
          </a:p>
        </p:txBody>
      </p:sp>
      <p:sp>
        <p:nvSpPr>
          <p:cNvPr id="3" name="标题 1"/>
          <p:cNvSpPr>
            <a:spLocks noGrp="1"/>
          </p:cNvSpPr>
          <p:nvPr/>
        </p:nvSpPr>
        <p:spPr>
          <a:xfrm>
            <a:off x="75565" y="1341120"/>
            <a:ext cx="11918950" cy="41763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9600" b="1" dirty="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rPr>
              <a:t>2024</a:t>
            </a:r>
            <a:r>
              <a:rPr lang="zh-CN" altLang="en-US" sz="9600" b="1" dirty="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rPr>
              <a:t>年</a:t>
            </a:r>
            <a:r>
              <a:rPr lang="zh-CN" altLang="en-US" sz="9600" b="1" dirty="0">
                <a:latin typeface="方正小标宋简体" panose="02010601030101010101" charset="-122"/>
                <a:ea typeface="方正小标宋简体" panose="02010601030101010101" charset="-122"/>
                <a:cs typeface="方正小标宋简体" panose="02010601030101010101" charset="-122"/>
                <a:sym typeface="Arial" panose="020B0604020202020204"/>
              </a:rPr>
              <a:t>历史学科</a:t>
            </a:r>
            <a:endParaRPr lang="zh-CN" altLang="en-US" sz="9600" b="1" dirty="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endParaRPr>
          </a:p>
          <a:p>
            <a:pPr>
              <a:lnSpc>
                <a:spcPct val="150000"/>
              </a:lnSpc>
            </a:pPr>
            <a:r>
              <a:rPr lang="zh-CN" altLang="en-US" sz="9600" b="1" dirty="0">
                <a:latin typeface="方正小标宋简体" panose="02010601030101010101" charset="-122"/>
                <a:ea typeface="方正小标宋简体" panose="02010601030101010101" charset="-122"/>
                <a:cs typeface="方正小标宋简体" panose="02010601030101010101" charset="-122"/>
                <a:sym typeface="Arial" panose="020B0604020202020204"/>
              </a:rPr>
              <a:t>高考</a:t>
            </a:r>
            <a:r>
              <a:rPr lang="zh-CN" altLang="en-US" sz="9600" b="1" dirty="0" smtClean="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rPr>
              <a:t>答题建议</a:t>
            </a:r>
            <a:endParaRPr lang="zh-CN" altLang="en-US" sz="9600" b="1" dirty="0" smtClean="0">
              <a:solidFill>
                <a:schemeClr val="tx1"/>
              </a:solidFill>
              <a:latin typeface="方正小标宋简体" panose="02010601030101010101" charset="-122"/>
              <a:ea typeface="方正小标宋简体" panose="02010601030101010101" charset="-122"/>
              <a:cs typeface="方正小标宋简体" panose="02010601030101010101" charset="-122"/>
              <a:sym typeface="Arial" panose="020B0604020202020204"/>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a:stretch>
            <a:fillRect/>
          </a:stretch>
        </p:blipFill>
        <p:spPr>
          <a:xfrm>
            <a:off x="0" y="0"/>
            <a:ext cx="6770370" cy="6623685"/>
          </a:xfrm>
          <a:prstGeom prst="rect">
            <a:avLst/>
          </a:prstGeom>
          <a:noFill/>
          <a:ln w="9525">
            <a:noFill/>
          </a:ln>
        </p:spPr>
      </p:pic>
      <p:sp>
        <p:nvSpPr>
          <p:cNvPr id="3" name="文本框 2"/>
          <p:cNvSpPr txBox="1"/>
          <p:nvPr/>
        </p:nvSpPr>
        <p:spPr>
          <a:xfrm>
            <a:off x="6920865" y="114300"/>
            <a:ext cx="5141595" cy="6226810"/>
          </a:xfrm>
          <a:prstGeom prst="rect">
            <a:avLst/>
          </a:prstGeom>
          <a:noFill/>
        </p:spPr>
        <p:txBody>
          <a:bodyPr wrap="square" rtlCol="0" anchor="t">
            <a:noAutofit/>
          </a:bodyPr>
          <a:p>
            <a:r>
              <a:rPr lang="zh-CN" altLang="en-US" sz="2800" b="1"/>
              <a:t>20.示例:</a:t>
            </a:r>
            <a:endParaRPr lang="zh-CN" altLang="en-US" sz="2800" b="1"/>
          </a:p>
          <a:p>
            <a:r>
              <a:rPr lang="zh-CN" altLang="en-US" sz="2800" b="1">
                <a:solidFill>
                  <a:srgbClr val="FF0000"/>
                </a:solidFill>
              </a:rPr>
              <a:t>选择图 1</a:t>
            </a:r>
            <a:endParaRPr lang="zh-CN" altLang="en-US" sz="2800" b="1">
              <a:solidFill>
                <a:srgbClr val="FF0000"/>
              </a:solidFill>
            </a:endParaRPr>
          </a:p>
          <a:p>
            <a:r>
              <a:rPr lang="zh-CN" altLang="en-US" sz="2800" b="1">
                <a:solidFill>
                  <a:srgbClr val="FF0000"/>
                </a:solidFill>
              </a:rPr>
              <a:t>论题:</a:t>
            </a:r>
            <a:r>
              <a:rPr lang="zh-CN" altLang="en-US" sz="2800" b="1"/>
              <a:t>科技改变社会</a:t>
            </a:r>
            <a:endParaRPr lang="zh-CN" altLang="en-US" sz="2800" b="1"/>
          </a:p>
          <a:p>
            <a:r>
              <a:rPr lang="zh-CN" altLang="en-US" sz="2800" b="1">
                <a:solidFill>
                  <a:srgbClr val="FF0000"/>
                </a:solidFill>
              </a:rPr>
              <a:t>论述:</a:t>
            </a:r>
            <a:r>
              <a:rPr lang="zh-CN" altLang="en-US" sz="2800" b="1"/>
              <a:t>第二次工业革命中,贝尔利用电磁感应原理，发明了电话机，建立电话公司，经营电话业务，电话在通信领域将世界连成一个整体。这缩短了世界各地的“距离”,促进了世界市场和经济全球化的发展，方便了人们的生活和信息的传播,极大地改变着人们的生活。</a:t>
            </a:r>
            <a:endParaRPr lang="zh-CN" altLang="en-US" sz="2800" b="1"/>
          </a:p>
          <a:p>
            <a:r>
              <a:rPr lang="en-US" altLang="zh-CN" sz="2800" b="1"/>
              <a:t>      </a:t>
            </a:r>
            <a:r>
              <a:rPr lang="zh-CN" altLang="en-US" sz="2800" b="1">
                <a:solidFill>
                  <a:srgbClr val="FF0000"/>
                </a:solidFill>
              </a:rPr>
              <a:t>综上所述</a:t>
            </a:r>
            <a:r>
              <a:rPr lang="zh-CN" altLang="en-US" sz="2800" b="1"/>
              <a:t>，科学技术促进生产力的发展,改变着人们的生产和生活,促进了社会的发展</a:t>
            </a:r>
            <a:r>
              <a:rPr lang="zh-CN" altLang="en-US" sz="2400" b="1"/>
              <a:t>。</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2740" y="318135"/>
            <a:ext cx="11859260" cy="1568450"/>
          </a:xfrm>
          <a:prstGeom prst="rect">
            <a:avLst/>
          </a:prstGeom>
          <a:noFill/>
        </p:spPr>
        <p:txBody>
          <a:bodyPr wrap="square" rtlCol="0" anchor="t">
            <a:spAutoFit/>
          </a:bodyPr>
          <a:p>
            <a:r>
              <a:rPr lang="en-US" altLang="zh-CN" sz="4800">
                <a:latin typeface="方正大黑简体" panose="02010601030101010101" charset="-122"/>
                <a:ea typeface="方正大黑简体" panose="02010601030101010101" charset="-122"/>
                <a:cs typeface="方正大黑简体" panose="02010601030101010101" charset="-122"/>
                <a:sym typeface="+mn-ea"/>
              </a:rPr>
              <a:t> </a:t>
            </a:r>
            <a:r>
              <a:rPr lang="zh-CN" altLang="en-US" sz="4800">
                <a:latin typeface="方正大黑简体" panose="02010601030101010101" charset="-122"/>
                <a:ea typeface="方正大黑简体" panose="02010601030101010101" charset="-122"/>
                <a:cs typeface="方正大黑简体" panose="02010601030101010101" charset="-122"/>
                <a:sym typeface="+mn-ea"/>
              </a:rPr>
              <a:t>②以</a:t>
            </a:r>
            <a:r>
              <a:rPr lang="en-US" altLang="zh-CN" sz="4800">
                <a:latin typeface="方正大黑简体" panose="02010601030101010101" charset="-122"/>
                <a:ea typeface="方正大黑简体" panose="02010601030101010101" charset="-122"/>
                <a:cs typeface="方正大黑简体" panose="02010601030101010101" charset="-122"/>
                <a:sym typeface="+mn-ea"/>
              </a:rPr>
              <a:t>...</a:t>
            </a:r>
            <a:r>
              <a:rPr lang="zh-CN" altLang="en-US" sz="4800">
                <a:latin typeface="方正大黑简体" panose="02010601030101010101" charset="-122"/>
                <a:ea typeface="方正大黑简体" panose="02010601030101010101" charset="-122"/>
                <a:cs typeface="方正大黑简体" panose="02010601030101010101" charset="-122"/>
                <a:sym typeface="+mn-ea"/>
              </a:rPr>
              <a:t>为主题，自拟论题；（半命题）</a:t>
            </a:r>
            <a:endParaRPr lang="zh-CN" altLang="en-US" sz="4800">
              <a:latin typeface="方正大黑简体" panose="02010601030101010101" charset="-122"/>
              <a:ea typeface="方正大黑简体" panose="02010601030101010101" charset="-122"/>
              <a:cs typeface="方正大黑简体" panose="02010601030101010101" charset="-122"/>
              <a:sym typeface="+mn-ea"/>
            </a:endParaRPr>
          </a:p>
          <a:p>
            <a:r>
              <a:rPr lang="zh-CN" altLang="en-US" sz="4800">
                <a:latin typeface="方正大黑简体" panose="02010601030101010101" charset="-122"/>
                <a:ea typeface="方正大黑简体" panose="02010601030101010101" charset="-122"/>
                <a:cs typeface="方正大黑简体" panose="02010601030101010101" charset="-122"/>
                <a:sym typeface="+mn-ea"/>
              </a:rPr>
              <a:t> </a:t>
            </a:r>
            <a:r>
              <a:rPr lang="en-US" altLang="zh-CN" sz="4800">
                <a:latin typeface="方正大黑简体" panose="02010601030101010101" charset="-122"/>
                <a:ea typeface="方正大黑简体" panose="02010601030101010101" charset="-122"/>
                <a:cs typeface="方正大黑简体" panose="02010601030101010101" charset="-122"/>
                <a:sym typeface="+mn-ea"/>
              </a:rPr>
              <a:t>        </a:t>
            </a:r>
            <a:r>
              <a:rPr lang="zh-CN" altLang="en-US" sz="4800">
                <a:latin typeface="方正大黑简体" panose="02010601030101010101" charset="-122"/>
                <a:ea typeface="方正大黑简体" panose="02010601030101010101" charset="-122"/>
                <a:cs typeface="方正大黑简体" panose="02010601030101010101" charset="-122"/>
                <a:sym typeface="+mn-ea"/>
              </a:rPr>
              <a:t>（将主题放入论题）</a:t>
            </a:r>
            <a:endParaRPr lang="zh-CN" altLang="en-US" sz="4800">
              <a:latin typeface="方正大黑简体" panose="02010601030101010101" charset="-122"/>
              <a:ea typeface="方正大黑简体" panose="02010601030101010101" charset="-122"/>
              <a:cs typeface="方正大黑简体" panose="02010601030101010101" charset="-122"/>
              <a:sym typeface="+mn-ea"/>
            </a:endParaRPr>
          </a:p>
        </p:txBody>
      </p:sp>
      <p:sp>
        <p:nvSpPr>
          <p:cNvPr id="3" name="文本框 2"/>
          <p:cNvSpPr txBox="1"/>
          <p:nvPr/>
        </p:nvSpPr>
        <p:spPr>
          <a:xfrm>
            <a:off x="234950" y="2062480"/>
            <a:ext cx="11736070" cy="3784600"/>
          </a:xfrm>
          <a:prstGeom prst="rect">
            <a:avLst/>
          </a:prstGeom>
          <a:noFill/>
        </p:spPr>
        <p:txBody>
          <a:bodyPr wrap="square" rtlCol="0" anchor="t">
            <a:spAutoFit/>
          </a:bodyPr>
          <a:p>
            <a:r>
              <a:rPr lang="en-US" altLang="zh-CN" sz="4800" b="1">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主题 </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a:p>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 </a:t>
            </a:r>
            <a:endParaRPr lang="en-US" altLang="zh-CN" sz="48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反映（促进、推动）</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a:p>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a:t>
            </a:r>
            <a:endParaRPr lang="en-US" altLang="zh-CN" sz="48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中国古代、唐朝、英国</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社会的发展</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6565" y="276860"/>
            <a:ext cx="11340465" cy="2676525"/>
          </a:xfrm>
          <a:prstGeom prst="rect">
            <a:avLst/>
          </a:prstGeom>
          <a:noFill/>
        </p:spPr>
        <p:txBody>
          <a:bodyPr wrap="square" rtlCol="0" anchor="t">
            <a:spAutoFit/>
          </a:bodyPr>
          <a:p>
            <a:r>
              <a:rPr lang="zh-CN" altLang="en-US" sz="2400" b="1"/>
              <a:t>19.(12 分)【文明涵化与文化自信]【</a:t>
            </a:r>
            <a:r>
              <a:rPr lang="en-US" altLang="zh-CN" sz="2400" b="1"/>
              <a:t>2023</a:t>
            </a:r>
            <a:r>
              <a:rPr lang="zh-CN" altLang="en-US" sz="2400" b="1"/>
              <a:t>年湖北卷】</a:t>
            </a:r>
            <a:endParaRPr lang="zh-CN" altLang="en-US" sz="2400" b="1"/>
          </a:p>
          <a:p>
            <a:r>
              <a:rPr lang="en-US" altLang="zh-CN" sz="2400" b="1"/>
              <a:t>       </a:t>
            </a:r>
            <a:r>
              <a:rPr lang="zh-CN" altLang="en-US" sz="2400" b="1"/>
              <a:t>冯天瑜先生在《中国文化生成史》中指出，多极世界各具特色的文明彼此交流沟通,其间既有冲突激荡，又有吸纳融会,达成你中有我、我中有你的“涵化”结果。今日所谓“西方文明”是多元复合物,东亚文明的持续发展也是诸文明“对话”的产物。</a:t>
            </a:r>
            <a:endParaRPr lang="zh-CN" altLang="en-US" sz="2400" b="1"/>
          </a:p>
          <a:p>
            <a:r>
              <a:rPr lang="en-US" altLang="zh-CN" sz="2400" b="1"/>
              <a:t>     </a:t>
            </a:r>
            <a:r>
              <a:rPr lang="zh-CN" altLang="en-US" sz="2400" b="1"/>
              <a:t>请以“文明涵化”为主题,任选角度,自拟标题,运用所学知识加以论述。(要求:观点明确,史论结合,表述成文)</a:t>
            </a:r>
            <a:endParaRPr lang="zh-CN" altLang="en-US" sz="2400" b="1"/>
          </a:p>
        </p:txBody>
      </p:sp>
      <p:sp>
        <p:nvSpPr>
          <p:cNvPr id="3" name="文本框 2"/>
          <p:cNvSpPr txBox="1"/>
          <p:nvPr/>
        </p:nvSpPr>
        <p:spPr>
          <a:xfrm>
            <a:off x="268605" y="2953385"/>
            <a:ext cx="11326495" cy="3046095"/>
          </a:xfrm>
          <a:prstGeom prst="rect">
            <a:avLst/>
          </a:prstGeom>
          <a:noFill/>
        </p:spPr>
        <p:txBody>
          <a:bodyPr wrap="square" rtlCol="0" anchor="t">
            <a:spAutoFit/>
          </a:bodyPr>
          <a:p>
            <a:r>
              <a:rPr lang="en-US" altLang="zh-CN"/>
              <a:t>       </a:t>
            </a:r>
            <a:r>
              <a:rPr lang="zh-CN" altLang="en-US" sz="2400" b="1">
                <a:solidFill>
                  <a:srgbClr val="FF0000"/>
                </a:solidFill>
              </a:rPr>
              <a:t>标题</a:t>
            </a:r>
            <a:r>
              <a:rPr lang="zh-CN" altLang="en-US" sz="2400" b="1"/>
              <a:t>:不同文明间的交流交往、冲突碰撞和吸纳融合促进了“文明涵化”。(2分)</a:t>
            </a:r>
            <a:endParaRPr lang="zh-CN" altLang="en-US" sz="2400" b="1"/>
          </a:p>
          <a:p>
            <a:r>
              <a:rPr lang="en-US" altLang="zh-CN" sz="2400" b="1"/>
              <a:t>     </a:t>
            </a:r>
            <a:r>
              <a:rPr lang="zh-CN" altLang="en-US" sz="2400" b="1">
                <a:solidFill>
                  <a:srgbClr val="FF0000"/>
                </a:solidFill>
              </a:rPr>
              <a:t>论述</a:t>
            </a:r>
            <a:r>
              <a:rPr lang="zh-CN" altLang="en-US" sz="2400" b="1"/>
              <a:t>:战争在给人类带来灾难的同时,客观上造成了不同文化的碰撞与交锋,不同文化在相互碰撞中交流、交汇、传播与交锋,促进了人类文化的交融与发展,如亚历山大远征促进了希腊化时代的到来;蒙古西征促进了东西方的交流;近代的殖民扩张与移民带来了不同地区的文化重构,形成了新的文化认同;商路的开辟和正常的经济交流也促进了文化的交流、借鉴。不同文化在交流、借鉴中向前发展。(8分)</a:t>
            </a:r>
            <a:endParaRPr lang="zh-CN" altLang="en-US" sz="2400" b="1"/>
          </a:p>
          <a:p>
            <a:r>
              <a:rPr lang="en-US" altLang="zh-CN" sz="2400" b="1"/>
              <a:t>    </a:t>
            </a:r>
            <a:r>
              <a:rPr lang="en-US" altLang="zh-CN" sz="2400" b="1">
                <a:solidFill>
                  <a:srgbClr val="FF0000"/>
                </a:solidFill>
              </a:rPr>
              <a:t>  </a:t>
            </a:r>
            <a:r>
              <a:rPr lang="zh-CN" altLang="en-US" sz="2400" b="1">
                <a:solidFill>
                  <a:srgbClr val="FF0000"/>
                </a:solidFill>
              </a:rPr>
              <a:t>综上所述，</a:t>
            </a:r>
            <a:r>
              <a:rPr lang="zh-CN" altLang="en-US" sz="2400" b="1"/>
              <a:t>战争、人口迁移和商业贸易从不同方面促进了文化的交流交融,促进了“文明涵化”。(2分)</a:t>
            </a:r>
            <a:endParaRPr lang="zh-CN" altLang="en-US" sz="2400" b="1"/>
          </a:p>
        </p:txBody>
      </p:sp>
      <p:sp>
        <p:nvSpPr>
          <p:cNvPr id="4" name="文本框 3"/>
          <p:cNvSpPr txBox="1"/>
          <p:nvPr/>
        </p:nvSpPr>
        <p:spPr>
          <a:xfrm>
            <a:off x="2423795" y="5999480"/>
            <a:ext cx="9373235" cy="645160"/>
          </a:xfrm>
          <a:prstGeom prst="rect">
            <a:avLst/>
          </a:prstGeom>
          <a:noFill/>
        </p:spPr>
        <p:txBody>
          <a:bodyPr wrap="square" rtlCol="0">
            <a:spAutoFit/>
          </a:bodyPr>
          <a:p>
            <a:r>
              <a:rPr lang="en-US" altLang="zh-CN" sz="3600" b="1">
                <a:solidFill>
                  <a:srgbClr val="FF0000"/>
                </a:solidFill>
                <a:latin typeface="方正大黑_GBK" panose="03000509000000000000" charset="-122"/>
                <a:ea typeface="方正大黑_GBK" panose="03000509000000000000" charset="-122"/>
                <a:cs typeface="方正大黑_GBK" panose="03000509000000000000" charset="-122"/>
              </a:rPr>
              <a:t>“</a:t>
            </a:r>
            <a:r>
              <a:rPr lang="zh-CN" altLang="en-US" sz="3600" b="1">
                <a:solidFill>
                  <a:srgbClr val="FF0000"/>
                </a:solidFill>
                <a:latin typeface="方正大黑_GBK" panose="03000509000000000000" charset="-122"/>
                <a:ea typeface="方正大黑_GBK" panose="03000509000000000000" charset="-122"/>
                <a:cs typeface="方正大黑_GBK" panose="03000509000000000000" charset="-122"/>
              </a:rPr>
              <a:t>文明涵化</a:t>
            </a:r>
            <a:r>
              <a:rPr lang="en-US" altLang="zh-CN" sz="3600" b="1">
                <a:solidFill>
                  <a:srgbClr val="FF0000"/>
                </a:solidFill>
                <a:latin typeface="方正大黑_GBK" panose="03000509000000000000" charset="-122"/>
                <a:ea typeface="方正大黑_GBK" panose="03000509000000000000" charset="-122"/>
                <a:cs typeface="方正大黑_GBK" panose="03000509000000000000" charset="-122"/>
              </a:rPr>
              <a:t>”</a:t>
            </a:r>
            <a:r>
              <a:rPr lang="zh-CN" altLang="en-US" sz="3600" b="1">
                <a:solidFill>
                  <a:srgbClr val="FF0000"/>
                </a:solidFill>
                <a:latin typeface="方正大黑_GBK" panose="03000509000000000000" charset="-122"/>
                <a:ea typeface="方正大黑_GBK" panose="03000509000000000000" charset="-122"/>
                <a:cs typeface="方正大黑_GBK" panose="03000509000000000000" charset="-122"/>
              </a:rPr>
              <a:t>促进（反映）社会的发展</a:t>
            </a:r>
            <a:endParaRPr lang="zh-CN" altLang="en-US" sz="3600" b="1">
              <a:solidFill>
                <a:srgbClr val="FF0000"/>
              </a:solidFill>
              <a:latin typeface="方正大黑_GBK" panose="03000509000000000000" charset="-122"/>
              <a:ea typeface="方正大黑_GBK" panose="03000509000000000000" charset="-122"/>
              <a:cs typeface="方正大黑_GBK" panose="030005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nvPicPr>
        <p:blipFill>
          <a:blip r:embed="rId1"/>
          <a:stretch>
            <a:fillRect/>
          </a:stretch>
        </p:blipFill>
        <p:spPr>
          <a:xfrm>
            <a:off x="194945" y="180975"/>
            <a:ext cx="8071485" cy="6496050"/>
          </a:xfrm>
          <a:prstGeom prst="rect">
            <a:avLst/>
          </a:prstGeom>
          <a:noFill/>
          <a:ln w="9525">
            <a:noFill/>
          </a:ln>
        </p:spPr>
      </p:pic>
      <p:sp>
        <p:nvSpPr>
          <p:cNvPr id="2" name="文本框 1"/>
          <p:cNvSpPr txBox="1"/>
          <p:nvPr/>
        </p:nvSpPr>
        <p:spPr>
          <a:xfrm>
            <a:off x="8409940" y="1071245"/>
            <a:ext cx="3361055" cy="5120005"/>
          </a:xfrm>
          <a:prstGeom prst="rect">
            <a:avLst/>
          </a:prstGeom>
          <a:noFill/>
        </p:spPr>
        <p:txBody>
          <a:bodyPr wrap="square" rtlCol="0" anchor="t">
            <a:noAutofit/>
          </a:bodyPr>
          <a:p>
            <a:r>
              <a:rPr lang="en-US" altLang="zh-CN" sz="3600" b="1"/>
              <a:t> </a:t>
            </a:r>
            <a:r>
              <a:rPr lang="zh-CN" altLang="en-US" sz="3600" b="1"/>
              <a:t>结合所学，就</a:t>
            </a:r>
            <a:r>
              <a:rPr lang="zh-CN" altLang="en-US" sz="3600" b="1">
                <a:solidFill>
                  <a:srgbClr val="FF0000"/>
                </a:solidFill>
              </a:rPr>
              <a:t>中国古代历史某一方面的</a:t>
            </a:r>
            <a:r>
              <a:rPr lang="en-US" altLang="zh-CN" sz="3600" b="1">
                <a:solidFill>
                  <a:srgbClr val="FF0000"/>
                </a:solidFill>
              </a:rPr>
              <a:t>“</a:t>
            </a:r>
            <a:r>
              <a:rPr lang="zh-CN" altLang="en-US" sz="3600" b="1">
                <a:solidFill>
                  <a:srgbClr val="FF0000"/>
                </a:solidFill>
              </a:rPr>
              <a:t>变</a:t>
            </a:r>
            <a:r>
              <a:rPr lang="en-US" altLang="zh-CN" sz="3600" b="1">
                <a:solidFill>
                  <a:srgbClr val="FF0000"/>
                </a:solidFill>
              </a:rPr>
              <a:t>”</a:t>
            </a:r>
            <a:r>
              <a:rPr lang="zh-CN" altLang="en-US" sz="3600" b="1">
                <a:solidFill>
                  <a:srgbClr val="FF0000"/>
                </a:solidFill>
              </a:rPr>
              <a:t>与</a:t>
            </a:r>
            <a:r>
              <a:rPr lang="en-US" altLang="zh-CN" sz="3600" b="1">
                <a:solidFill>
                  <a:srgbClr val="FF0000"/>
                </a:solidFill>
              </a:rPr>
              <a:t>“</a:t>
            </a:r>
            <a:r>
              <a:rPr lang="zh-CN" altLang="en-US" sz="3600" b="1">
                <a:solidFill>
                  <a:srgbClr val="FF0000"/>
                </a:solidFill>
              </a:rPr>
              <a:t>不变</a:t>
            </a:r>
            <a:r>
              <a:rPr lang="en-US" altLang="zh-CN" sz="3600" b="1">
                <a:solidFill>
                  <a:srgbClr val="FF0000"/>
                </a:solidFill>
              </a:rPr>
              <a:t>”</a:t>
            </a:r>
            <a:r>
              <a:rPr lang="zh-CN" altLang="en-US" sz="3600" b="1">
                <a:solidFill>
                  <a:schemeClr val="tx1"/>
                </a:solidFill>
              </a:rPr>
              <a:t>加以阐述</a:t>
            </a:r>
            <a:r>
              <a:rPr lang="zh-CN" altLang="en-US" sz="3600" b="1"/>
              <a:t>。</a:t>
            </a:r>
            <a:endParaRPr lang="zh-CN" altLang="en-US" sz="3600" b="1"/>
          </a:p>
          <a:p>
            <a:r>
              <a:rPr lang="zh-CN" altLang="en-US" sz="3600" b="1"/>
              <a:t>（要求：自拟标题，史论结合，不能抄写材料所举事例）</a:t>
            </a:r>
            <a:endParaRPr lang="zh-CN" altLang="en-US" sz="3600" b="1"/>
          </a:p>
          <a:p>
            <a:endParaRPr lang="zh-CN" altLang="en-US" sz="2400" b="1"/>
          </a:p>
          <a:p>
            <a:endParaRPr lang="zh-CN" altLang="en-US" sz="2400" b="1"/>
          </a:p>
          <a:p>
            <a:endParaRPr lang="zh-CN" altLang="en-US" sz="24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4335" y="335915"/>
            <a:ext cx="11450955" cy="6185535"/>
          </a:xfrm>
          <a:prstGeom prst="rect">
            <a:avLst/>
          </a:prstGeom>
          <a:noFill/>
        </p:spPr>
        <p:txBody>
          <a:bodyPr wrap="square" rtlCol="0" anchor="t">
            <a:spAutoFit/>
          </a:bodyPr>
          <a:p>
            <a:r>
              <a:rPr lang="zh-CN" altLang="en-US" sz="3600" b="1">
                <a:sym typeface="+mn-ea"/>
              </a:rPr>
              <a:t>19.示例:</a:t>
            </a:r>
            <a:endParaRPr lang="zh-CN" altLang="en-US" sz="3600" b="1"/>
          </a:p>
          <a:p>
            <a:r>
              <a:rPr lang="zh-CN" altLang="en-US" sz="3600" b="1">
                <a:solidFill>
                  <a:srgbClr val="FF0000"/>
                </a:solidFill>
                <a:sym typeface="+mn-ea"/>
              </a:rPr>
              <a:t>论题：</a:t>
            </a:r>
            <a:r>
              <a:rPr lang="zh-CN" altLang="en-US" sz="3600" b="1">
                <a:sym typeface="+mn-ea"/>
              </a:rPr>
              <a:t>中国古代农业的“变与不变”</a:t>
            </a:r>
            <a:endParaRPr lang="zh-CN" altLang="en-US" sz="3600" b="1"/>
          </a:p>
          <a:p>
            <a:r>
              <a:rPr lang="zh-CN" altLang="en-US" sz="3600" b="1">
                <a:solidFill>
                  <a:srgbClr val="FF0000"/>
                </a:solidFill>
                <a:sym typeface="+mn-ea"/>
              </a:rPr>
              <a:t>论述:</a:t>
            </a:r>
            <a:r>
              <a:rPr lang="en-US" altLang="zh-CN" sz="3600" b="1">
                <a:solidFill>
                  <a:srgbClr val="FF0000"/>
                </a:solidFill>
                <a:sym typeface="+mn-ea"/>
              </a:rPr>
              <a:t> </a:t>
            </a:r>
            <a:r>
              <a:rPr lang="zh-CN" altLang="en-US" sz="3600" b="1">
                <a:solidFill>
                  <a:srgbClr val="FF0000"/>
                </a:solidFill>
                <a:sym typeface="+mn-ea"/>
              </a:rPr>
              <a:t>春秋战国</a:t>
            </a:r>
            <a:r>
              <a:rPr lang="zh-CN" altLang="en-US" sz="3600" b="1">
                <a:sym typeface="+mn-ea"/>
              </a:rPr>
              <a:t>以后,随着铁犁牛耕的普及,生产力提高,中国古代形成了小农经济的农业生产模式。</a:t>
            </a:r>
            <a:r>
              <a:rPr lang="zh-CN" altLang="en-US" sz="3600" b="1">
                <a:solidFill>
                  <a:srgbClr val="FF0000"/>
                </a:solidFill>
                <a:sym typeface="+mn-ea"/>
              </a:rPr>
              <a:t>汉代</a:t>
            </a:r>
            <a:r>
              <a:rPr lang="zh-CN" altLang="en-US" sz="3600" b="1">
                <a:sym typeface="+mn-ea"/>
              </a:rPr>
              <a:t>牛耕方式出现变化,一牛挽犁取代了二牛抬杠的耕作方式。赵过发明代田法促进了农业的进步和发展;</a:t>
            </a:r>
            <a:r>
              <a:rPr lang="zh-CN" altLang="en-US" sz="3600" b="1">
                <a:solidFill>
                  <a:srgbClr val="FF0000"/>
                </a:solidFill>
                <a:sym typeface="+mn-ea"/>
              </a:rPr>
              <a:t>唐代</a:t>
            </a:r>
            <a:r>
              <a:rPr lang="zh-CN" altLang="en-US" sz="3600" b="1">
                <a:sym typeface="+mn-ea"/>
              </a:rPr>
              <a:t>出现曲辕犁,使犁架变小变轻,而且便于调头和转弯,操作灵活,节省人力和牲畜;高转筒车的出现提高了灌溉效率。这些都是中国古代农业中的进步与变化。但生产工具和生产方式的变化没有突破小农经济的局限,中国古代的农业始终是小农经济的状态。(12分)</a:t>
            </a:r>
            <a:endParaRPr lang="zh-CN" altLang="en-US" sz="3600" b="1">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99720" y="452755"/>
            <a:ext cx="6096000" cy="768350"/>
          </a:xfrm>
          <a:prstGeom prst="rect">
            <a:avLst/>
          </a:prstGeom>
          <a:noFill/>
        </p:spPr>
        <p:txBody>
          <a:bodyPr wrap="square" rtlCol="0" anchor="t">
            <a:spAutoFit/>
          </a:bodyPr>
          <a:p>
            <a:pPr algn="l"/>
            <a:r>
              <a:rPr lang="en-US" altLang="zh-CN" sz="4400" b="1">
                <a:solidFill>
                  <a:srgbClr val="FF0000"/>
                </a:solidFill>
                <a:latin typeface="方正大黑_GBK" panose="03000509000000000000" charset="-122"/>
                <a:ea typeface="方正大黑_GBK" panose="03000509000000000000" charset="-122"/>
                <a:cs typeface="方正大黑简体" panose="02010601030101010101" charset="-122"/>
                <a:sym typeface="+mn-ea"/>
              </a:rPr>
              <a:t>3</a:t>
            </a:r>
            <a:r>
              <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sym typeface="+mn-ea"/>
              </a:rPr>
              <a:t>、关于阐释（论述）：</a:t>
            </a:r>
            <a:endPar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sym typeface="+mn-ea"/>
            </a:endParaRPr>
          </a:p>
        </p:txBody>
      </p:sp>
      <p:sp>
        <p:nvSpPr>
          <p:cNvPr id="4" name="文本框 3"/>
          <p:cNvSpPr txBox="1"/>
          <p:nvPr/>
        </p:nvSpPr>
        <p:spPr>
          <a:xfrm>
            <a:off x="6217920" y="452755"/>
            <a:ext cx="4612640" cy="768350"/>
          </a:xfrm>
          <a:prstGeom prst="rect">
            <a:avLst/>
          </a:prstGeom>
          <a:noFill/>
        </p:spPr>
        <p:txBody>
          <a:bodyPr wrap="square" rtlCol="0" anchor="t">
            <a:spAutoFit/>
          </a:bodyPr>
          <a:p>
            <a:r>
              <a:rPr lang="zh-CN" altLang="en-US" sz="4400" b="1" u="sng">
                <a:latin typeface="方正楷体_GBK" panose="03000509000000000000" charset="-122"/>
                <a:ea typeface="方正楷体_GBK" panose="03000509000000000000" charset="-122"/>
                <a:cs typeface="方正楷体_GBK" panose="03000509000000000000" charset="-122"/>
                <a:sym typeface="+mn-ea"/>
              </a:rPr>
              <a:t>（</a:t>
            </a:r>
            <a:r>
              <a:rPr lang="zh-CN" altLang="en-US" sz="4400" b="1" u="sng">
                <a:latin typeface="方正大黑_GBK" panose="03000509000000000000" charset="-122"/>
                <a:ea typeface="方正大黑_GBK" panose="03000509000000000000" charset="-122"/>
                <a:cs typeface="方正大黑_GBK" panose="03000509000000000000" charset="-122"/>
                <a:sym typeface="+mn-ea"/>
              </a:rPr>
              <a:t>史实</a:t>
            </a:r>
            <a:r>
              <a:rPr lang="en-US" altLang="zh-CN" sz="4400" b="1" u="sng">
                <a:latin typeface="方正大黑_GBK" panose="03000509000000000000" charset="-122"/>
                <a:ea typeface="方正大黑_GBK" panose="03000509000000000000" charset="-122"/>
                <a:cs typeface="方正大黑_GBK" panose="03000509000000000000" charset="-122"/>
                <a:sym typeface="+mn-ea"/>
              </a:rPr>
              <a:t>  +  </a:t>
            </a:r>
            <a:r>
              <a:rPr lang="zh-CN" altLang="en-US" sz="4400" b="1" u="sng">
                <a:latin typeface="方正大黑_GBK" panose="03000509000000000000" charset="-122"/>
                <a:ea typeface="方正大黑_GBK" panose="03000509000000000000" charset="-122"/>
                <a:cs typeface="方正大黑_GBK" panose="03000509000000000000" charset="-122"/>
                <a:sym typeface="+mn-ea"/>
              </a:rPr>
              <a:t>材料</a:t>
            </a:r>
            <a:r>
              <a:rPr lang="zh-CN" altLang="en-US" sz="4400" b="1" u="sng">
                <a:latin typeface="方正楷体_GBK" panose="03000509000000000000" charset="-122"/>
                <a:ea typeface="方正楷体_GBK" panose="03000509000000000000" charset="-122"/>
                <a:cs typeface="方正楷体_GBK" panose="03000509000000000000" charset="-122"/>
                <a:sym typeface="+mn-ea"/>
              </a:rPr>
              <a:t>）</a:t>
            </a:r>
            <a:endParaRPr lang="zh-CN" altLang="en-US" sz="4400" b="1" u="sng">
              <a:latin typeface="方正楷体_GBK" panose="03000509000000000000" charset="-122"/>
              <a:ea typeface="方正楷体_GBK" panose="03000509000000000000" charset="-122"/>
              <a:cs typeface="方正楷体_GBK" panose="03000509000000000000" charset="-122"/>
              <a:sym typeface="+mn-ea"/>
            </a:endParaRPr>
          </a:p>
        </p:txBody>
      </p:sp>
      <p:sp>
        <p:nvSpPr>
          <p:cNvPr id="5" name="文本框 4"/>
          <p:cNvSpPr txBox="1"/>
          <p:nvPr/>
        </p:nvSpPr>
        <p:spPr>
          <a:xfrm>
            <a:off x="299720" y="1487805"/>
            <a:ext cx="11748135" cy="3907790"/>
          </a:xfrm>
          <a:prstGeom prst="rect">
            <a:avLst/>
          </a:prstGeom>
          <a:noFill/>
        </p:spPr>
        <p:txBody>
          <a:bodyPr wrap="square" rtlCol="0" anchor="t">
            <a:spAutoFit/>
          </a:bodyPr>
          <a:p>
            <a:pPr algn="l"/>
            <a:r>
              <a:rPr lang="en-US" altLang="zh-CN" sz="3600" b="1">
                <a:solidFill>
                  <a:schemeClr val="tx1"/>
                </a:solidFill>
                <a:latin typeface="黑体" panose="02010609060101010101" charset="-122"/>
                <a:ea typeface="黑体" panose="02010609060101010101" charset="-122"/>
                <a:cs typeface="黑体" panose="02010609060101010101" charset="-122"/>
                <a:sym typeface="+mn-ea"/>
              </a:rPr>
              <a:t>a</a:t>
            </a:r>
            <a:r>
              <a:rPr lang="zh-CN" altLang="en-US" sz="3600" b="1">
                <a:solidFill>
                  <a:schemeClr val="tx1"/>
                </a:solidFill>
                <a:latin typeface="黑体" panose="02010609060101010101" charset="-122"/>
                <a:ea typeface="黑体" panose="02010609060101010101" charset="-122"/>
                <a:cs typeface="黑体" panose="02010609060101010101" charset="-122"/>
                <a:sym typeface="+mn-ea"/>
              </a:rPr>
              <a:t>、文字类材料：</a:t>
            </a:r>
            <a:endParaRPr lang="zh-CN" altLang="en-US" sz="3600" b="1">
              <a:solidFill>
                <a:srgbClr val="FF0000"/>
              </a:solidFill>
              <a:latin typeface="黑体" panose="02010609060101010101" charset="-122"/>
              <a:ea typeface="黑体" panose="02010609060101010101" charset="-122"/>
              <a:cs typeface="黑体" panose="02010609060101010101" charset="-122"/>
              <a:sym typeface="+mn-ea"/>
            </a:endParaRPr>
          </a:p>
          <a:p>
            <a:pPr algn="l"/>
            <a:r>
              <a:rPr lang="zh-CN" altLang="en-US" sz="3600" b="1">
                <a:latin typeface="黑体" panose="02010609060101010101" charset="-122"/>
                <a:ea typeface="黑体" panose="02010609060101010101" charset="-122"/>
                <a:cs typeface="黑体" panose="02010609060101010101" charset="-122"/>
                <a:sym typeface="+mn-ea"/>
              </a:rPr>
              <a:t>判断为</a:t>
            </a:r>
            <a:r>
              <a:rPr lang="en-US" altLang="zh-CN" sz="3600" b="1">
                <a:latin typeface="黑体" panose="02010609060101010101" charset="-122"/>
                <a:ea typeface="黑体" panose="02010609060101010101" charset="-122"/>
                <a:cs typeface="黑体" panose="02010609060101010101" charset="-122"/>
                <a:sym typeface="+mn-ea"/>
              </a:rPr>
              <a:t>“</a:t>
            </a:r>
            <a:r>
              <a:rPr lang="zh-CN" altLang="en-US" sz="3600" b="1">
                <a:solidFill>
                  <a:srgbClr val="00B050"/>
                </a:solidFill>
                <a:latin typeface="黑体" panose="02010609060101010101" charset="-122"/>
                <a:ea typeface="黑体" panose="02010609060101010101" charset="-122"/>
                <a:cs typeface="黑体" panose="02010609060101010101" charset="-122"/>
                <a:sym typeface="+mn-ea"/>
              </a:rPr>
              <a:t>历史阶段</a:t>
            </a:r>
            <a:r>
              <a:rPr lang="en-US" altLang="zh-CN" sz="3600" b="1">
                <a:latin typeface="黑体" panose="02010609060101010101" charset="-122"/>
                <a:ea typeface="黑体" panose="02010609060101010101" charset="-122"/>
                <a:cs typeface="黑体" panose="02010609060101010101" charset="-122"/>
                <a:sym typeface="+mn-ea"/>
              </a:rPr>
              <a:t>”</a:t>
            </a:r>
            <a:r>
              <a:rPr lang="zh-CN" altLang="en-US" sz="3600" b="1">
                <a:solidFill>
                  <a:schemeClr val="tx1"/>
                </a:solidFill>
                <a:latin typeface="黑体" panose="02010609060101010101" charset="-122"/>
                <a:ea typeface="黑体" panose="02010609060101010101" charset="-122"/>
                <a:cs typeface="黑体" panose="02010609060101010101" charset="-122"/>
                <a:sym typeface="+mn-ea"/>
              </a:rPr>
              <a:t>（例如朝代）</a:t>
            </a:r>
            <a:r>
              <a:rPr lang="zh-CN" altLang="en-US" sz="3600" b="1">
                <a:latin typeface="黑体" panose="02010609060101010101" charset="-122"/>
                <a:ea typeface="黑体" panose="02010609060101010101" charset="-122"/>
                <a:cs typeface="黑体" panose="02010609060101010101" charset="-122"/>
                <a:sym typeface="+mn-ea"/>
              </a:rPr>
              <a:t>：</a:t>
            </a:r>
            <a:endParaRPr lang="zh-CN" altLang="en-US" sz="3600" b="1">
              <a:latin typeface="黑体" panose="02010609060101010101" charset="-122"/>
              <a:ea typeface="黑体" panose="02010609060101010101" charset="-122"/>
              <a:cs typeface="黑体" panose="02010609060101010101" charset="-122"/>
              <a:sym typeface="+mn-ea"/>
            </a:endParaRPr>
          </a:p>
          <a:p>
            <a:pPr algn="l"/>
            <a:r>
              <a:rPr lang="zh-CN" altLang="en-US" sz="3600" b="1">
                <a:latin typeface="黑体" panose="02010609060101010101" charset="-122"/>
                <a:ea typeface="黑体" panose="02010609060101010101" charset="-122"/>
                <a:cs typeface="黑体" panose="02010609060101010101" charset="-122"/>
                <a:sym typeface="+mn-ea"/>
              </a:rPr>
              <a:t>从</a:t>
            </a:r>
            <a:r>
              <a:rPr lang="zh-CN" altLang="en-US" sz="3600" b="1">
                <a:solidFill>
                  <a:srgbClr val="00B050"/>
                </a:solidFill>
                <a:latin typeface="黑体" panose="02010609060101010101" charset="-122"/>
                <a:ea typeface="黑体" panose="02010609060101010101" charset="-122"/>
                <a:cs typeface="黑体" panose="02010609060101010101" charset="-122"/>
                <a:sym typeface="+mn-ea"/>
              </a:rPr>
              <a:t>政治、经济、文化、军事</a:t>
            </a:r>
            <a:r>
              <a:rPr lang="zh-CN" altLang="en-US" sz="3600" b="1">
                <a:latin typeface="黑体" panose="02010609060101010101" charset="-122"/>
                <a:ea typeface="黑体" panose="02010609060101010101" charset="-122"/>
                <a:cs typeface="黑体" panose="02010609060101010101" charset="-122"/>
                <a:sym typeface="+mn-ea"/>
              </a:rPr>
              <a:t>等角度阐释 </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材料</a:t>
            </a:r>
            <a:endParaRPr lang="zh-CN" altLang="en-US" sz="3600" b="1">
              <a:solidFill>
                <a:schemeClr val="tx1"/>
              </a:solidFill>
              <a:latin typeface="黑体" panose="02010609060101010101" charset="-122"/>
              <a:ea typeface="黑体" panose="02010609060101010101" charset="-122"/>
              <a:cs typeface="黑体" panose="02010609060101010101" charset="-122"/>
              <a:sym typeface="+mn-ea"/>
            </a:endParaRPr>
          </a:p>
          <a:p>
            <a:pPr algn="l"/>
            <a:r>
              <a:rPr lang="zh-CN" altLang="en-US" sz="3600" b="1">
                <a:latin typeface="黑体" panose="02010609060101010101" charset="-122"/>
                <a:ea typeface="黑体" panose="02010609060101010101" charset="-122"/>
                <a:cs typeface="黑体" panose="02010609060101010101" charset="-122"/>
                <a:sym typeface="+mn-ea"/>
              </a:rPr>
              <a:t>判断为</a:t>
            </a:r>
            <a:r>
              <a:rPr lang="en-US" altLang="zh-CN" sz="3600" b="1">
                <a:latin typeface="黑体" panose="02010609060101010101" charset="-122"/>
                <a:ea typeface="黑体" panose="02010609060101010101" charset="-122"/>
                <a:cs typeface="黑体" panose="02010609060101010101" charset="-122"/>
                <a:sym typeface="+mn-ea"/>
              </a:rPr>
              <a:t>“</a:t>
            </a:r>
            <a:r>
              <a:rPr lang="zh-CN" altLang="en-US" sz="3600" b="1">
                <a:solidFill>
                  <a:srgbClr val="00B0F0"/>
                </a:solidFill>
                <a:latin typeface="黑体" panose="02010609060101010101" charset="-122"/>
                <a:ea typeface="黑体" panose="02010609060101010101" charset="-122"/>
                <a:cs typeface="黑体" panose="02010609060101010101" charset="-122"/>
                <a:sym typeface="+mn-ea"/>
              </a:rPr>
              <a:t>历史事件</a:t>
            </a:r>
            <a:r>
              <a:rPr lang="en-US" altLang="zh-CN" sz="3600" b="1">
                <a:latin typeface="黑体" panose="02010609060101010101" charset="-122"/>
                <a:ea typeface="黑体" panose="02010609060101010101" charset="-122"/>
                <a:cs typeface="黑体" panose="02010609060101010101" charset="-122"/>
                <a:sym typeface="+mn-ea"/>
              </a:rPr>
              <a:t>”</a:t>
            </a:r>
            <a:r>
              <a:rPr lang="zh-CN" altLang="en-US" sz="3600" b="1">
                <a:solidFill>
                  <a:schemeClr val="tx1"/>
                </a:solidFill>
                <a:latin typeface="黑体" panose="02010609060101010101" charset="-122"/>
                <a:ea typeface="黑体" panose="02010609060101010101" charset="-122"/>
                <a:cs typeface="黑体" panose="02010609060101010101" charset="-122"/>
                <a:sym typeface="+mn-ea"/>
              </a:rPr>
              <a:t>（例如文艺复兴）</a:t>
            </a:r>
            <a:r>
              <a:rPr lang="zh-CN" altLang="en-US" sz="3600" b="1">
                <a:latin typeface="黑体" panose="02010609060101010101" charset="-122"/>
                <a:ea typeface="黑体" panose="02010609060101010101" charset="-122"/>
                <a:cs typeface="黑体" panose="02010609060101010101" charset="-122"/>
                <a:sym typeface="+mn-ea"/>
              </a:rPr>
              <a:t>：</a:t>
            </a:r>
            <a:endParaRPr lang="zh-CN" altLang="en-US" sz="3600" b="1">
              <a:latin typeface="黑体" panose="02010609060101010101" charset="-122"/>
              <a:ea typeface="黑体" panose="02010609060101010101" charset="-122"/>
              <a:cs typeface="黑体" panose="02010609060101010101" charset="-122"/>
              <a:sym typeface="+mn-ea"/>
            </a:endParaRPr>
          </a:p>
          <a:p>
            <a:pPr algn="l"/>
            <a:r>
              <a:rPr lang="zh-CN" altLang="en-US" sz="3600" b="1">
                <a:latin typeface="黑体" panose="02010609060101010101" charset="-122"/>
                <a:ea typeface="黑体" panose="02010609060101010101" charset="-122"/>
                <a:cs typeface="黑体" panose="02010609060101010101" charset="-122"/>
                <a:sym typeface="+mn-ea"/>
              </a:rPr>
              <a:t>从</a:t>
            </a:r>
            <a:r>
              <a:rPr lang="zh-CN" altLang="en-US" sz="3600" b="1">
                <a:solidFill>
                  <a:srgbClr val="00B0F0"/>
                </a:solidFill>
                <a:latin typeface="黑体" panose="02010609060101010101" charset="-122"/>
                <a:ea typeface="黑体" panose="02010609060101010101" charset="-122"/>
                <a:cs typeface="黑体" panose="02010609060101010101" charset="-122"/>
                <a:sym typeface="+mn-ea"/>
              </a:rPr>
              <a:t>时间、人物、背景、过程、影响</a:t>
            </a:r>
            <a:r>
              <a:rPr lang="zh-CN" altLang="en-US" sz="3600" b="1">
                <a:latin typeface="黑体" panose="02010609060101010101" charset="-122"/>
                <a:ea typeface="黑体" panose="02010609060101010101" charset="-122"/>
                <a:cs typeface="黑体" panose="02010609060101010101" charset="-122"/>
                <a:sym typeface="+mn-ea"/>
              </a:rPr>
              <a:t>等角度阐释 </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材料</a:t>
            </a:r>
            <a:endParaRPr lang="en-US" altLang="zh-CN" sz="2800" b="1">
              <a:latin typeface="黑体" panose="02010609060101010101" charset="-122"/>
              <a:ea typeface="黑体" panose="02010609060101010101" charset="-122"/>
              <a:cs typeface="黑体" panose="02010609060101010101" charset="-122"/>
              <a:sym typeface="+mn-ea"/>
            </a:endParaRPr>
          </a:p>
          <a:p>
            <a:pPr algn="l"/>
            <a:r>
              <a:rPr lang="en-US" altLang="zh-CN" sz="3600" b="1">
                <a:solidFill>
                  <a:schemeClr val="tx1"/>
                </a:solidFill>
                <a:latin typeface="黑体" panose="02010609060101010101" charset="-122"/>
                <a:ea typeface="黑体" panose="02010609060101010101" charset="-122"/>
                <a:cs typeface="黑体" panose="02010609060101010101" charset="-122"/>
                <a:sym typeface="+mn-ea"/>
              </a:rPr>
              <a:t>b</a:t>
            </a:r>
            <a:r>
              <a:rPr lang="zh-CN" altLang="en-US" sz="3600" b="1">
                <a:solidFill>
                  <a:schemeClr val="tx1"/>
                </a:solidFill>
                <a:latin typeface="黑体" panose="02010609060101010101" charset="-122"/>
                <a:ea typeface="黑体" panose="02010609060101010101" charset="-122"/>
                <a:cs typeface="黑体" panose="02010609060101010101" charset="-122"/>
                <a:sym typeface="+mn-ea"/>
              </a:rPr>
              <a:t>、图表类材料：</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 </a:t>
            </a:r>
            <a:endParaRPr lang="zh-CN" altLang="en-US" sz="3600" b="1">
              <a:solidFill>
                <a:srgbClr val="FF0000"/>
              </a:solidFill>
              <a:latin typeface="黑体" panose="02010609060101010101" charset="-122"/>
              <a:ea typeface="黑体" panose="02010609060101010101" charset="-122"/>
              <a:cs typeface="黑体" panose="02010609060101010101" charset="-122"/>
              <a:sym typeface="+mn-ea"/>
            </a:endParaRPr>
          </a:p>
          <a:p>
            <a:pPr algn="l"/>
            <a:r>
              <a:rPr lang="zh-CN" altLang="en-US" sz="3200" b="1">
                <a:latin typeface="黑体" panose="02010609060101010101" charset="-122"/>
                <a:ea typeface="黑体" panose="02010609060101010101" charset="-122"/>
                <a:cs typeface="黑体" panose="02010609060101010101" charset="-122"/>
                <a:sym typeface="+mn-ea"/>
              </a:rPr>
              <a:t>判断历史阶段</a:t>
            </a:r>
            <a:r>
              <a:rPr lang="en-US" altLang="zh-CN" sz="3200" b="1">
                <a:latin typeface="黑体" panose="02010609060101010101" charset="-122"/>
                <a:ea typeface="黑体" panose="02010609060101010101" charset="-122"/>
                <a:cs typeface="黑体" panose="02010609060101010101" charset="-122"/>
                <a:sym typeface="+mn-ea"/>
              </a:rPr>
              <a:t>/</a:t>
            </a:r>
            <a:r>
              <a:rPr lang="zh-CN" altLang="en-US" sz="3200" b="1">
                <a:latin typeface="黑体" panose="02010609060101010101" charset="-122"/>
                <a:ea typeface="黑体" panose="02010609060101010101" charset="-122"/>
                <a:cs typeface="黑体" panose="02010609060101010101" charset="-122"/>
                <a:sym typeface="+mn-ea"/>
              </a:rPr>
              <a:t>历史事件  </a:t>
            </a:r>
            <a:r>
              <a:rPr lang="en-US" altLang="zh-CN" sz="3200" b="1">
                <a:latin typeface="黑体" panose="02010609060101010101" charset="-122"/>
                <a:ea typeface="黑体" panose="02010609060101010101" charset="-122"/>
                <a:cs typeface="黑体" panose="02010609060101010101" charset="-122"/>
                <a:sym typeface="+mn-ea"/>
              </a:rPr>
              <a:t>+  </a:t>
            </a:r>
            <a:r>
              <a:rPr lang="zh-CN" altLang="en-US" sz="3200" b="1">
                <a:latin typeface="黑体" panose="02010609060101010101" charset="-122"/>
                <a:ea typeface="黑体" panose="02010609060101010101" charset="-122"/>
                <a:cs typeface="黑体" panose="02010609060101010101" charset="-122"/>
                <a:sym typeface="+mn-ea"/>
              </a:rPr>
              <a:t>将图表内容转化成文字材料阐释</a:t>
            </a:r>
            <a:r>
              <a:rPr lang="en-US" altLang="zh-CN" sz="3200" b="1">
                <a:latin typeface="黑体" panose="02010609060101010101" charset="-122"/>
                <a:ea typeface="黑体" panose="02010609060101010101" charset="-122"/>
                <a:cs typeface="黑体" panose="02010609060101010101" charset="-122"/>
                <a:sym typeface="+mn-ea"/>
              </a:rPr>
              <a:t> </a:t>
            </a:r>
            <a:endParaRPr lang="en-US" altLang="zh-CN" sz="3200" b="1">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226060" y="5745480"/>
            <a:ext cx="9234805" cy="768350"/>
          </a:xfrm>
          <a:prstGeom prst="rect">
            <a:avLst/>
          </a:prstGeom>
          <a:noFill/>
        </p:spPr>
        <p:txBody>
          <a:bodyPr wrap="square" rtlCol="0" anchor="t">
            <a:spAutoFit/>
          </a:bodyPr>
          <a:p>
            <a:pPr algn="l"/>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400" b="1">
                <a:solidFill>
                  <a:srgbClr val="FF0000"/>
                </a:solidFill>
                <a:latin typeface="方正大黑_GBK" panose="03000509000000000000" charset="-122"/>
                <a:ea typeface="方正大黑_GBK" panose="03000509000000000000" charset="-122"/>
                <a:cs typeface="方正大黑_GBK" panose="03000509000000000000" charset="-122"/>
                <a:sym typeface="+mn-ea"/>
              </a:rPr>
              <a:t>4</a:t>
            </a:r>
            <a:r>
              <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sym typeface="+mn-ea"/>
              </a:rPr>
              <a:t>、综上所述，</a:t>
            </a:r>
            <a:r>
              <a:rPr lang="en-US" altLang="zh-CN" sz="4400" b="1">
                <a:solidFill>
                  <a:srgbClr val="FF0000"/>
                </a:solidFill>
                <a:latin typeface="方正大黑_GBK" panose="03000509000000000000" charset="-122"/>
                <a:ea typeface="方正大黑_GBK" panose="03000509000000000000" charset="-122"/>
                <a:cs typeface="方正大黑_GBK" panose="03000509000000000000" charset="-122"/>
                <a:sym typeface="+mn-ea"/>
              </a:rPr>
              <a:t> +  </a:t>
            </a:r>
            <a:r>
              <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sym typeface="+mn-ea"/>
              </a:rPr>
              <a:t>论题</a:t>
            </a:r>
            <a:endPar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5" name="图片 104"/>
          <p:cNvPicPr/>
          <p:nvPr/>
        </p:nvPicPr>
        <p:blipFill>
          <a:blip r:embed="rId1"/>
          <a:srcRect l="12274" r="3982"/>
          <a:stretch>
            <a:fillRect/>
          </a:stretch>
        </p:blipFill>
        <p:spPr>
          <a:xfrm>
            <a:off x="466090" y="265430"/>
            <a:ext cx="5934075" cy="6250305"/>
          </a:xfrm>
          <a:prstGeom prst="rect">
            <a:avLst/>
          </a:prstGeom>
          <a:noFill/>
          <a:ln w="9525">
            <a:noFill/>
          </a:ln>
        </p:spPr>
      </p:pic>
      <p:pic>
        <p:nvPicPr>
          <p:cNvPr id="106" name="图片 105"/>
          <p:cNvPicPr/>
          <p:nvPr/>
        </p:nvPicPr>
        <p:blipFill>
          <a:blip r:embed="rId2"/>
          <a:stretch>
            <a:fillRect/>
          </a:stretch>
        </p:blipFill>
        <p:spPr>
          <a:xfrm>
            <a:off x="6570980" y="265430"/>
            <a:ext cx="5433695" cy="625030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2250" y="118745"/>
            <a:ext cx="11576685" cy="6599555"/>
          </a:xfrm>
          <a:prstGeom prst="rect">
            <a:avLst/>
          </a:prstGeom>
          <a:noFill/>
        </p:spPr>
        <p:txBody>
          <a:bodyPr wrap="square" rtlCol="0" anchor="t">
            <a:noAutofit/>
          </a:bodyPr>
          <a:p>
            <a:r>
              <a:rPr lang="zh-CN" altLang="en-US" sz="3600" b="1"/>
              <a:t>18.示例:</a:t>
            </a:r>
            <a:endParaRPr lang="zh-CN" altLang="en-US" sz="3600" b="1"/>
          </a:p>
          <a:p>
            <a:r>
              <a:rPr lang="zh-CN" altLang="en-US" sz="3600" b="1"/>
              <a:t> </a:t>
            </a:r>
            <a:r>
              <a:rPr lang="en-US" altLang="zh-CN" sz="3600" b="1"/>
              <a:t> </a:t>
            </a:r>
            <a:r>
              <a:rPr lang="zh-CN" altLang="en-US" sz="3600" b="1"/>
              <a:t>论题：</a:t>
            </a:r>
            <a:r>
              <a:rPr lang="en-US" altLang="zh-CN" sz="3600" b="1"/>
              <a:t> </a:t>
            </a:r>
            <a:r>
              <a:rPr lang="zh-CN" altLang="en-US" sz="3600" b="1"/>
              <a:t>工业革命加强了世界联系。</a:t>
            </a:r>
            <a:endParaRPr lang="zh-CN" altLang="en-US" sz="3600" b="1"/>
          </a:p>
          <a:p>
            <a:r>
              <a:rPr lang="en-US" altLang="zh-CN" sz="3600" b="1"/>
              <a:t>  </a:t>
            </a:r>
            <a:r>
              <a:rPr lang="zh-CN" altLang="en-US" sz="3600" b="1"/>
              <a:t>论述：</a:t>
            </a:r>
            <a:r>
              <a:rPr lang="zh-CN" altLang="en-US" sz="3600" b="1">
                <a:solidFill>
                  <a:srgbClr val="FF0000"/>
                </a:solidFill>
              </a:rPr>
              <a:t>18 世纪 60年代,</a:t>
            </a:r>
            <a:r>
              <a:rPr lang="zh-CN" altLang="en-US" sz="3600" b="1"/>
              <a:t>在英国资本主义生产中,大</a:t>
            </a:r>
            <a:r>
              <a:rPr lang="zh-CN" altLang="en-US" sz="3600" b="1">
                <a:solidFill>
                  <a:srgbClr val="FF0000"/>
                </a:solidFill>
              </a:rPr>
              <a:t>机器生产</a:t>
            </a:r>
            <a:r>
              <a:rPr lang="zh-CN" altLang="en-US" sz="3600" b="1"/>
              <a:t>开始取代工场手工业，</a:t>
            </a:r>
            <a:r>
              <a:rPr lang="zh-CN" altLang="en-US" sz="3600" b="1">
                <a:solidFill>
                  <a:srgbClr val="FF0000"/>
                </a:solidFill>
              </a:rPr>
              <a:t>生产力</a:t>
            </a:r>
            <a:r>
              <a:rPr lang="zh-CN" altLang="en-US" sz="3600" b="1"/>
              <a:t>突飞猛进的发展,在生产领域中、社会领域中都引起根本性变化。随着工业革命的不断深入发展，推动了英国</a:t>
            </a:r>
            <a:r>
              <a:rPr lang="zh-CN" altLang="en-US" sz="3600" b="1">
                <a:solidFill>
                  <a:srgbClr val="FF0000"/>
                </a:solidFill>
              </a:rPr>
              <a:t>城市化</a:t>
            </a:r>
            <a:r>
              <a:rPr lang="zh-CN" altLang="en-US" sz="3600" b="1"/>
              <a:t>进程，产生了一批新兴的工业城市。英国的技术革新,推动了英国生产力的发展,在19世纪中期，英国成为</a:t>
            </a:r>
            <a:r>
              <a:rPr lang="zh-CN" altLang="en-US" sz="3600" b="1">
                <a:solidFill>
                  <a:srgbClr val="FF0000"/>
                </a:solidFill>
              </a:rPr>
              <a:t>世界工厂</a:t>
            </a:r>
            <a:r>
              <a:rPr lang="zh-CN" altLang="en-US" sz="3600" b="1"/>
              <a:t>,不断向外输送工业品,工业革命大大加强了世界各地之间的联系,改变了世界的面貌,推动了</a:t>
            </a:r>
            <a:r>
              <a:rPr lang="zh-CN" altLang="en-US" sz="3600" b="1">
                <a:solidFill>
                  <a:srgbClr val="FF0000"/>
                </a:solidFill>
              </a:rPr>
              <a:t>世界市场的形成</a:t>
            </a:r>
            <a:r>
              <a:rPr lang="zh-CN" altLang="en-US" sz="3600" b="1"/>
              <a:t>。率先完成了工业革命的英国,很快成为世界霸主。(12分)</a:t>
            </a:r>
            <a:endParaRPr lang="zh-CN" altLang="en-US" sz="3600" b="1"/>
          </a:p>
          <a:p>
            <a:r>
              <a:rPr lang="en-US" altLang="zh-CN" sz="3600" b="1"/>
              <a:t>    </a:t>
            </a:r>
            <a:r>
              <a:rPr lang="zh-CN" altLang="en-US" sz="3600" b="1"/>
              <a:t>综上所诉，</a:t>
            </a:r>
            <a:r>
              <a:rPr lang="zh-CN" altLang="en-US" sz="3600" b="1">
                <a:sym typeface="+mn-ea"/>
              </a:rPr>
              <a:t>工业革命加强了世界联系。</a:t>
            </a:r>
            <a:endParaRPr lang="en-US" altLang="zh-CN" sz="36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2880" y="0"/>
            <a:ext cx="11795125" cy="5459095"/>
          </a:xfrm>
          <a:prstGeom prst="rect">
            <a:avLst/>
          </a:prstGeom>
          <a:noFill/>
        </p:spPr>
        <p:txBody>
          <a:bodyPr wrap="square" rtlCol="0" anchor="t">
            <a:noAutofit/>
          </a:bodyPr>
          <a:p>
            <a:r>
              <a:rPr lang="zh-CN" altLang="en-US" sz="2800" b="1"/>
              <a:t>18.(12分)阅读材料,回答问题。</a:t>
            </a:r>
            <a:endParaRPr lang="zh-CN" altLang="en-US" sz="2800" b="1"/>
          </a:p>
          <a:p>
            <a:r>
              <a:rPr lang="en-US" altLang="zh-CN" sz="2800" b="1"/>
              <a:t>                                               </a:t>
            </a:r>
            <a:r>
              <a:rPr lang="zh-CN" altLang="en-US" sz="2800" b="1"/>
              <a:t>一份人才招聘启事</a:t>
            </a:r>
            <a:endParaRPr lang="zh-CN" altLang="en-US" sz="2800" b="1"/>
          </a:p>
          <a:p>
            <a:r>
              <a:rPr lang="en-US" altLang="zh-CN" sz="2800" b="1"/>
              <a:t>       </a:t>
            </a:r>
            <a:r>
              <a:rPr lang="zh-CN" altLang="en-US" sz="2800" b="1"/>
              <a:t>1981年9月17日,深圳市蛇口工业区在《广州日报》登载了一份人才招聘启事。</a:t>
            </a:r>
            <a:r>
              <a:rPr lang="zh-CN" altLang="en-US" sz="2800" b="1">
                <a:solidFill>
                  <a:schemeClr val="tx1"/>
                </a:solidFill>
              </a:rPr>
              <a:t>为适应我区建设发展需要，经上级批准，拟在广州招收一批有志于企业管理的技术人才，进行企业管理、外贸业务和商业英语等知识的培训,</a:t>
            </a:r>
            <a:r>
              <a:rPr lang="zh-CN" altLang="en-US" sz="2800" b="1"/>
              <a:t>为期一年。结业后，由我区统一分配到区内各企业工作。</a:t>
            </a:r>
            <a:endParaRPr lang="zh-CN" altLang="en-US" sz="2800" b="1"/>
          </a:p>
          <a:p>
            <a:r>
              <a:rPr lang="en-US" altLang="zh-CN" sz="2800" b="1"/>
              <a:t>     </a:t>
            </a:r>
            <a:r>
              <a:rPr lang="zh-CN" altLang="en-US" sz="2800" b="1"/>
              <a:t>凡符合下述条件的职工均可报考:</a:t>
            </a:r>
            <a:endParaRPr lang="zh-CN" altLang="en-US" sz="2800" b="1"/>
          </a:p>
          <a:p>
            <a:r>
              <a:rPr lang="en-US" altLang="zh-CN" sz="2800" b="1"/>
              <a:t>     </a:t>
            </a:r>
            <a:r>
              <a:rPr lang="zh-CN" altLang="en-US" sz="2800" b="1"/>
              <a:t>1.坚持四项基本原则，道德品质好，谈吐及待人接物坚持“五讲四美”;</a:t>
            </a:r>
            <a:endParaRPr lang="zh-CN" altLang="en-US" sz="2800" b="1"/>
          </a:p>
          <a:p>
            <a:r>
              <a:rPr lang="en-US" altLang="zh-CN" sz="2800" b="1"/>
              <a:t>     </a:t>
            </a:r>
            <a:r>
              <a:rPr lang="zh-CN" altLang="en-US" sz="2800" b="1"/>
              <a:t>2.大专院校理工和财经专业毕业，有一定的实际工作经验；</a:t>
            </a:r>
            <a:endParaRPr lang="zh-CN" altLang="en-US" sz="2800" b="1"/>
          </a:p>
          <a:p>
            <a:r>
              <a:rPr lang="en-US" altLang="zh-CN" sz="2800" b="1"/>
              <a:t>     3.具有初等英语基础;</a:t>
            </a:r>
            <a:endParaRPr lang="en-US" altLang="zh-CN" sz="2800" b="1"/>
          </a:p>
          <a:p>
            <a:r>
              <a:rPr lang="en-US" altLang="zh-CN" sz="2800" b="1"/>
              <a:t>     4.有一定的社会知识和中文水平;</a:t>
            </a:r>
            <a:endParaRPr lang="en-US" altLang="zh-CN" sz="2800" b="1"/>
          </a:p>
          <a:p>
            <a:r>
              <a:rPr lang="en-US" altLang="zh-CN" sz="2800" b="1"/>
              <a:t>     5.年龄在45岁以下,身体健康。</a:t>
            </a:r>
            <a:endParaRPr lang="en-US" altLang="zh-CN" sz="2800" b="1"/>
          </a:p>
          <a:p>
            <a:r>
              <a:rPr lang="en-US" altLang="zh-CN" sz="2800" b="1"/>
              <a:t>                                                       - - -据南兆旭《深圳记忆:1949-2009》</a:t>
            </a:r>
            <a:endParaRPr lang="en-US" altLang="zh-CN" sz="2800" b="1"/>
          </a:p>
          <a:p>
            <a:r>
              <a:rPr lang="en-US" altLang="zh-CN" sz="2800" b="1"/>
              <a:t>       结合材料，</a:t>
            </a:r>
            <a:r>
              <a:rPr lang="en-US" altLang="zh-CN" sz="2800" b="1">
                <a:solidFill>
                  <a:srgbClr val="FF0000"/>
                </a:solidFill>
              </a:rPr>
              <a:t>以“深圳·窗口”为题</a:t>
            </a:r>
            <a:r>
              <a:rPr lang="en-US" altLang="zh-CN" sz="2800" b="1"/>
              <a:t>写一则</a:t>
            </a:r>
            <a:r>
              <a:rPr lang="en-US" altLang="zh-CN" sz="2800" b="1">
                <a:solidFill>
                  <a:srgbClr val="FF0000"/>
                </a:solidFill>
              </a:rPr>
              <a:t>历史短文</a:t>
            </a:r>
            <a:r>
              <a:rPr lang="en-US" altLang="zh-CN" sz="2800" b="1"/>
              <a:t>。(12分)</a:t>
            </a:r>
            <a:endParaRPr lang="en-US" altLang="zh-CN" sz="2800" b="1"/>
          </a:p>
          <a:p>
            <a:r>
              <a:rPr lang="en-US" altLang="zh-CN" sz="2800" b="1"/>
              <a:t>     (要求:表述成文,叙述完整;立论正确，史论结合;逻辑严密,条理清晰。)</a:t>
            </a:r>
            <a:endParaRPr lang="en-US" altLang="zh-CN" sz="2800" b="1"/>
          </a:p>
        </p:txBody>
      </p:sp>
      <p:sp>
        <p:nvSpPr>
          <p:cNvPr id="3" name="文本框 2"/>
          <p:cNvSpPr txBox="1"/>
          <p:nvPr/>
        </p:nvSpPr>
        <p:spPr>
          <a:xfrm>
            <a:off x="6109335" y="4125595"/>
            <a:ext cx="5868670" cy="583565"/>
          </a:xfrm>
          <a:prstGeom prst="rect">
            <a:avLst/>
          </a:prstGeom>
          <a:noFill/>
        </p:spPr>
        <p:txBody>
          <a:bodyPr wrap="square" rtlCol="0">
            <a:spAutoFit/>
          </a:bodyPr>
          <a:p>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考点：</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rPr>
              <a:t>1978</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年改革开放（开放）</a:t>
            </a:r>
            <a:endPar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86285" cy="6985635"/>
          </a:xfrm>
          <a:prstGeom prst="rect">
            <a:avLst/>
          </a:prstGeom>
          <a:noFill/>
        </p:spPr>
        <p:txBody>
          <a:bodyPr wrap="square" rtlCol="0" anchor="t">
            <a:spAutoFit/>
          </a:bodyPr>
          <a:p>
            <a:r>
              <a:rPr lang="en-US" altLang="zh-CN"/>
              <a:t>         </a:t>
            </a:r>
            <a:r>
              <a:rPr lang="en-US" altLang="zh-CN" sz="2800"/>
              <a:t>                                                  </a:t>
            </a:r>
            <a:r>
              <a:rPr lang="en-US" altLang="zh-CN" sz="2800" b="1"/>
              <a:t>   </a:t>
            </a:r>
            <a:r>
              <a:rPr lang="zh-CN" altLang="en-US" sz="2800" b="1"/>
              <a:t>深圳·窗口</a:t>
            </a:r>
            <a:r>
              <a:rPr lang="zh-CN" altLang="en-US" sz="2800"/>
              <a:t>	</a:t>
            </a:r>
            <a:endParaRPr lang="zh-CN" altLang="en-US" sz="2800"/>
          </a:p>
          <a:p>
            <a:r>
              <a:rPr lang="en-US" altLang="zh-CN" sz="2800" b="1"/>
              <a:t>       </a:t>
            </a:r>
            <a:r>
              <a:rPr lang="zh-CN" altLang="en-US" sz="2800" b="1"/>
              <a:t>深圳,是推开改革开放的第一个“窗口”,引领着时代的方向。</a:t>
            </a:r>
            <a:endParaRPr lang="zh-CN" altLang="en-US" sz="2800" b="1"/>
          </a:p>
          <a:p>
            <a:r>
              <a:rPr lang="en-US" altLang="zh-CN" sz="2800" b="1"/>
              <a:t>       </a:t>
            </a:r>
            <a:r>
              <a:rPr lang="zh-CN" altLang="en-US" sz="2800" b="1">
                <a:solidFill>
                  <a:srgbClr val="FF0000"/>
                </a:solidFill>
              </a:rPr>
              <a:t>1978 年中共十一届三中全会召开,作出把全党工作着重点转移到社会主义现代化建设上来、实行改革开放的历史性决策</a:t>
            </a:r>
            <a:r>
              <a:rPr lang="zh-CN" altLang="en-US" sz="2800" b="1"/>
              <a:t>。</a:t>
            </a:r>
            <a:r>
              <a:rPr lang="zh-CN" altLang="en-US" sz="2800" b="1">
                <a:solidFill>
                  <a:srgbClr val="FF0000"/>
                </a:solidFill>
              </a:rPr>
              <a:t>1980年,中央决定在深圳、珠海、汕头、厦门设立经济特区</a:t>
            </a:r>
            <a:r>
              <a:rPr lang="zh-CN" altLang="en-US" sz="2800" b="1"/>
              <a:t>。深圳,从此开启改革开放“试验田”的新征程,成为</a:t>
            </a:r>
            <a:r>
              <a:rPr lang="zh-CN" altLang="en-US" sz="2800" b="1">
                <a:solidFill>
                  <a:srgbClr val="FF0000"/>
                </a:solidFill>
              </a:rPr>
              <a:t>对外开放的第一个“窗口”</a:t>
            </a:r>
            <a:r>
              <a:rPr lang="zh-CN" altLang="en-US" sz="2800" b="1"/>
              <a:t>。在经济特区,政府予以实行特殊经济政策和管理措施,以便采取多种形式</a:t>
            </a:r>
            <a:r>
              <a:rPr lang="zh-CN" altLang="en-US" sz="2800" b="1">
                <a:solidFill>
                  <a:srgbClr val="FF0000"/>
                </a:solidFill>
              </a:rPr>
              <a:t>吸引和利用外资</a:t>
            </a:r>
            <a:r>
              <a:rPr lang="zh-CN" altLang="en-US" sz="2800" b="1"/>
              <a:t>,</a:t>
            </a:r>
            <a:r>
              <a:rPr lang="zh-CN" altLang="en-US" sz="2800" b="1">
                <a:solidFill>
                  <a:srgbClr val="FF0000"/>
                </a:solidFill>
              </a:rPr>
              <a:t>学习国外先进技术和经营管理方法,</a:t>
            </a:r>
            <a:r>
              <a:rPr lang="zh-CN" altLang="en-US" sz="2800" b="1"/>
              <a:t>更好推动对外经济发展。在这一历史背景下,深圳企业随之进行经营管理调整,打破“大锅饭”式管理和分配制度,</a:t>
            </a:r>
            <a:r>
              <a:rPr lang="zh-CN" altLang="en-US" sz="2800" b="1">
                <a:solidFill>
                  <a:srgbClr val="FF0000"/>
                </a:solidFill>
              </a:rPr>
              <a:t>对企业管理人员、技术水平、</a:t>
            </a:r>
            <a:r>
              <a:rPr lang="zh-CN" altLang="en-US" sz="2800" b="1"/>
              <a:t>思想政治面貌和文化水平等方面都提出要求,以适应企业发展和对外贸易需要。事实证明,这一政策的实施,极大推动了企业发展注力，</a:t>
            </a:r>
            <a:r>
              <a:rPr lang="zh-CN" altLang="en-US" sz="2800" b="1">
                <a:solidFill>
                  <a:srgbClr val="FF0000"/>
                </a:solidFill>
              </a:rPr>
              <a:t>促进了经济的发展</a:t>
            </a:r>
            <a:r>
              <a:rPr lang="zh-CN" altLang="en-US" sz="2800" b="1"/>
              <a:t>。站在改革开放最前沿,先行先试、大胆探索的深圳企业成为对外开放的探路先锋,为全国深化改革提供更多可复制推广的好经验。	</a:t>
            </a:r>
            <a:endParaRPr lang="zh-CN" altLang="en-US" sz="2800" b="1"/>
          </a:p>
          <a:p>
            <a:r>
              <a:rPr lang="zh-CN" altLang="en-US" sz="2800" b="1"/>
              <a:t> </a:t>
            </a:r>
            <a:r>
              <a:rPr lang="en-US" altLang="zh-CN" sz="2800" b="1"/>
              <a:t>      </a:t>
            </a:r>
            <a:r>
              <a:rPr lang="zh-CN" altLang="en-US" sz="2800" b="1"/>
              <a:t>作为改革开放的排头兵,深圳经济特区不辱使命、勇立潮头、开拓进取,创造了世界城市发展史上的奇迹,为全国改革开放和社会主义现代化建设起到</a:t>
            </a:r>
            <a:r>
              <a:rPr lang="en-US" altLang="zh-CN" sz="2800" b="1"/>
              <a:t>“</a:t>
            </a:r>
            <a:r>
              <a:rPr lang="zh-CN" altLang="en-US" sz="2800" b="1"/>
              <a:t>试验田</a:t>
            </a:r>
            <a:r>
              <a:rPr lang="en-US" altLang="zh-CN" sz="2800" b="1"/>
              <a:t>”</a:t>
            </a:r>
            <a:r>
              <a:rPr lang="zh-CN" altLang="en-US" sz="2800" b="1"/>
              <a:t>的重要作用。</a:t>
            </a:r>
            <a:r>
              <a:rPr lang="zh-CN" altLang="en-US" sz="2400" b="1"/>
              <a:t>	</a:t>
            </a:r>
            <a:endParaRPr lang="zh-CN" altLang="en-US" sz="24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2590" y="736600"/>
            <a:ext cx="7247890" cy="5384800"/>
          </a:xfrm>
          <a:prstGeom prst="rect">
            <a:avLst/>
          </a:prstGeom>
          <a:noFill/>
        </p:spPr>
        <p:txBody>
          <a:bodyPr wrap="square" rtlCol="0">
            <a:spAutoFit/>
          </a:bodyPr>
          <a:p>
            <a:r>
              <a:rPr lang="zh-CN" altLang="en-US" sz="8000" b="1">
                <a:solidFill>
                  <a:srgbClr val="FF0000"/>
                </a:solidFill>
                <a:latin typeface="方正大黑简体" panose="02010601030101010101" charset="-122"/>
                <a:ea typeface="方正大黑简体" panose="02010601030101010101" charset="-122"/>
              </a:rPr>
              <a:t>心态：</a:t>
            </a:r>
            <a:endParaRPr lang="zh-CN" altLang="en-US" sz="8000" b="1"/>
          </a:p>
          <a:p>
            <a:r>
              <a:rPr lang="zh-CN" altLang="en-US" sz="8000" b="1">
                <a:latin typeface="方正少儿简体" panose="03000509000000000000" charset="-122"/>
                <a:ea typeface="方正少儿简体" panose="03000509000000000000" charset="-122"/>
              </a:rPr>
              <a:t> </a:t>
            </a:r>
            <a:r>
              <a:rPr lang="zh-CN" altLang="en-US" sz="8800" b="1">
                <a:latin typeface="方正少儿简体" panose="03000509000000000000" charset="-122"/>
                <a:ea typeface="方正少儿简体" panose="03000509000000000000" charset="-122"/>
              </a:rPr>
              <a:t>冷静仔细</a:t>
            </a:r>
            <a:endParaRPr lang="zh-CN" altLang="en-US" sz="8800" b="1">
              <a:latin typeface="方正少儿简体" panose="03000509000000000000" charset="-122"/>
              <a:ea typeface="方正少儿简体" panose="03000509000000000000" charset="-122"/>
            </a:endParaRPr>
          </a:p>
          <a:p>
            <a:r>
              <a:rPr lang="zh-CN" altLang="en-US" sz="8800" b="1">
                <a:latin typeface="方正少儿简体" panose="03000509000000000000" charset="-122"/>
                <a:ea typeface="方正少儿简体" panose="03000509000000000000" charset="-122"/>
              </a:rPr>
              <a:t>   方法技巧</a:t>
            </a:r>
            <a:endParaRPr lang="zh-CN" altLang="en-US" sz="8800" b="1">
              <a:latin typeface="方正少儿简体" panose="03000509000000000000" charset="-122"/>
              <a:ea typeface="方正少儿简体" panose="03000509000000000000" charset="-122"/>
            </a:endParaRPr>
          </a:p>
          <a:p>
            <a:r>
              <a:rPr lang="zh-CN" altLang="en-US" sz="8800" b="1">
                <a:latin typeface="方正少儿简体" panose="03000509000000000000" charset="-122"/>
                <a:ea typeface="方正少儿简体" panose="03000509000000000000" charset="-122"/>
              </a:rPr>
              <a:t>    先易后难</a:t>
            </a:r>
            <a:endParaRPr lang="zh-CN" altLang="en-US" sz="8800" b="1">
              <a:latin typeface="方正少儿简体" panose="03000509000000000000" charset="-122"/>
              <a:ea typeface="方正少儿简体" panose="03000509000000000000" charset="-122"/>
            </a:endParaRPr>
          </a:p>
        </p:txBody>
      </p:sp>
      <p:pic>
        <p:nvPicPr>
          <p:cNvPr id="3" name="图片 2"/>
          <p:cNvPicPr>
            <a:picLocks noChangeAspect="1"/>
          </p:cNvPicPr>
          <p:nvPr/>
        </p:nvPicPr>
        <p:blipFill>
          <a:blip r:embed="rId1"/>
          <a:stretch>
            <a:fillRect/>
          </a:stretch>
        </p:blipFill>
        <p:spPr>
          <a:xfrm>
            <a:off x="5302885" y="99060"/>
            <a:ext cx="4253865" cy="3634105"/>
          </a:xfrm>
          <a:prstGeom prst="ellipse">
            <a:avLst/>
          </a:prstGeom>
        </p:spPr>
      </p:pic>
      <p:pic>
        <p:nvPicPr>
          <p:cNvPr id="4" name="图片 3"/>
          <p:cNvPicPr>
            <a:picLocks noChangeAspect="1"/>
          </p:cNvPicPr>
          <p:nvPr/>
        </p:nvPicPr>
        <p:blipFill>
          <a:blip r:embed="rId2"/>
          <a:stretch>
            <a:fillRect/>
          </a:stretch>
        </p:blipFill>
        <p:spPr>
          <a:xfrm>
            <a:off x="6995795" y="2910205"/>
            <a:ext cx="4365625" cy="3803015"/>
          </a:xfrm>
          <a:prstGeom prst="ellipse">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64465" y="176530"/>
            <a:ext cx="6332220" cy="5948045"/>
          </a:xfrm>
          <a:prstGeom prst="rect">
            <a:avLst/>
          </a:prstGeom>
        </p:spPr>
      </p:pic>
      <p:sp>
        <p:nvSpPr>
          <p:cNvPr id="3" name="文本框 2"/>
          <p:cNvSpPr txBox="1"/>
          <p:nvPr/>
        </p:nvSpPr>
        <p:spPr>
          <a:xfrm>
            <a:off x="6764020" y="0"/>
            <a:ext cx="5268595" cy="6123940"/>
          </a:xfrm>
          <a:prstGeom prst="rect">
            <a:avLst/>
          </a:prstGeom>
          <a:noFill/>
        </p:spPr>
        <p:txBody>
          <a:bodyPr wrap="square" rtlCol="0" anchor="t">
            <a:spAutoFit/>
          </a:bodyPr>
          <a:p>
            <a:r>
              <a:rPr lang="en-US" altLang="zh-CN" sz="2800" b="1"/>
              <a:t>       </a:t>
            </a:r>
            <a:r>
              <a:rPr lang="zh-CN" altLang="en-US" sz="2800" b="1"/>
              <a:t>《工人新村》赏析</a:t>
            </a:r>
            <a:endParaRPr lang="zh-CN" altLang="en-US" sz="2800" b="1"/>
          </a:p>
          <a:p>
            <a:r>
              <a:rPr lang="en-US" altLang="zh-CN" sz="2800" b="1"/>
              <a:t> </a:t>
            </a:r>
            <a:r>
              <a:rPr lang="zh-CN" altLang="en-US" sz="2800" b="1"/>
              <a:t>表述:新中国成立后，我国面临的是一个千疮百孔的烂摊子。我国经过</a:t>
            </a:r>
            <a:r>
              <a:rPr lang="zh-CN" altLang="en-US" sz="2800" b="1">
                <a:solidFill>
                  <a:srgbClr val="FF0000"/>
                </a:solidFill>
              </a:rPr>
              <a:t>没收官僚资本建立了社会主义国营经济</a:t>
            </a:r>
            <a:r>
              <a:rPr lang="zh-CN" altLang="en-US" sz="2800" b="1"/>
              <a:t>;并通过对资本主义工商业合理调整，促进了经济的恢复和发展;在新解放区实行</a:t>
            </a:r>
            <a:r>
              <a:rPr lang="zh-CN" altLang="en-US" sz="2800" b="1">
                <a:solidFill>
                  <a:srgbClr val="FF0000"/>
                </a:solidFill>
              </a:rPr>
              <a:t>土地改革，解放了农村生产力</a:t>
            </a:r>
            <a:r>
              <a:rPr lang="zh-CN" altLang="en-US" sz="2800" b="1"/>
              <a:t>，为国家的工业化扫清了道路。随着国家</a:t>
            </a:r>
            <a:r>
              <a:rPr lang="zh-CN" altLang="en-US" sz="2800" b="1">
                <a:solidFill>
                  <a:srgbClr val="FF0000"/>
                </a:solidFill>
              </a:rPr>
              <a:t>经济建设的恢复</a:t>
            </a:r>
            <a:r>
              <a:rPr lang="zh-CN" altLang="en-US" sz="2800" b="1"/>
              <a:t>发展，我国改善工人的生活条件，充分调动他们的积极性、主动性和创造性，努力形成和谐社会人人共享的良好局面。</a:t>
            </a:r>
            <a:endParaRPr lang="zh-CN" altLang="en-US" sz="2800" b="1"/>
          </a:p>
        </p:txBody>
      </p:sp>
      <p:sp>
        <p:nvSpPr>
          <p:cNvPr id="4" name="文本框 3"/>
          <p:cNvSpPr txBox="1"/>
          <p:nvPr/>
        </p:nvSpPr>
        <p:spPr>
          <a:xfrm>
            <a:off x="1377315" y="6124575"/>
            <a:ext cx="9752330" cy="583565"/>
          </a:xfrm>
          <a:prstGeom prst="rect">
            <a:avLst/>
          </a:prstGeom>
          <a:noFill/>
        </p:spPr>
        <p:txBody>
          <a:bodyPr wrap="square" rtlCol="0">
            <a:spAutoFit/>
          </a:bodyPr>
          <a:p>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考点：</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rPr>
              <a:t>1949</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年</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rPr>
              <a:t>-1952</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年：国民经济恢复时期</a:t>
            </a:r>
            <a:endPar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8" name="图片 107"/>
          <p:cNvPicPr/>
          <p:nvPr/>
        </p:nvPicPr>
        <p:blipFill>
          <a:blip r:embed="rId1"/>
          <a:stretch>
            <a:fillRect/>
          </a:stretch>
        </p:blipFill>
        <p:spPr>
          <a:xfrm>
            <a:off x="113030" y="166370"/>
            <a:ext cx="8124190" cy="6478905"/>
          </a:xfrm>
          <a:prstGeom prst="rect">
            <a:avLst/>
          </a:prstGeom>
          <a:noFill/>
          <a:ln w="9525">
            <a:noFill/>
          </a:ln>
        </p:spPr>
      </p:pic>
      <p:sp>
        <p:nvSpPr>
          <p:cNvPr id="2" name="文本框 1"/>
          <p:cNvSpPr txBox="1"/>
          <p:nvPr/>
        </p:nvSpPr>
        <p:spPr>
          <a:xfrm>
            <a:off x="8363585" y="589915"/>
            <a:ext cx="3613785" cy="5631180"/>
          </a:xfrm>
          <a:prstGeom prst="rect">
            <a:avLst/>
          </a:prstGeom>
          <a:noFill/>
        </p:spPr>
        <p:txBody>
          <a:bodyPr wrap="square" rtlCol="0" anchor="t">
            <a:spAutoFit/>
          </a:bodyPr>
          <a:p>
            <a:r>
              <a:rPr lang="zh-CN" altLang="en-US" sz="3600" b="1"/>
              <a:t>根据材料并结合</a:t>
            </a:r>
            <a:r>
              <a:rPr lang="zh-CN" altLang="en-US" sz="3600" b="1">
                <a:solidFill>
                  <a:schemeClr val="tx1"/>
                </a:solidFill>
              </a:rPr>
              <a:t>新民主主义革命的史实,以“足迹”</a:t>
            </a:r>
            <a:endParaRPr lang="zh-CN" altLang="en-US" sz="3600" b="1">
              <a:solidFill>
                <a:schemeClr val="tx1"/>
              </a:solidFill>
            </a:endParaRPr>
          </a:p>
          <a:p>
            <a:r>
              <a:rPr lang="zh-CN" altLang="en-US" sz="3600" b="1">
                <a:solidFill>
                  <a:schemeClr val="tx1"/>
                </a:solidFill>
              </a:rPr>
              <a:t>为题写一则历史</a:t>
            </a:r>
            <a:r>
              <a:rPr lang="zh-CN" altLang="en-US" sz="3600" b="1"/>
              <a:t>短文。	</a:t>
            </a:r>
            <a:endParaRPr lang="zh-CN" altLang="en-US" sz="3600" b="1"/>
          </a:p>
          <a:p>
            <a:r>
              <a:rPr lang="zh-CN" altLang="en-US" sz="3600" b="1"/>
              <a:t>(13 分)(要求:表述成文,叙述完整;立论正确,史仑结合;逻辑严密,条理清晰。)</a:t>
            </a:r>
            <a:endParaRPr lang="zh-CN" altLang="en-US" sz="36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5" y="0"/>
            <a:ext cx="12191365" cy="6492875"/>
          </a:xfrm>
          <a:prstGeom prst="rect">
            <a:avLst/>
          </a:prstGeom>
          <a:noFill/>
        </p:spPr>
        <p:txBody>
          <a:bodyPr wrap="square" rtlCol="0" anchor="t">
            <a:spAutoFit/>
          </a:bodyPr>
          <a:p>
            <a:r>
              <a:rPr lang="en-US" altLang="zh-CN" sz="3200" b="1"/>
              <a:t>     </a:t>
            </a:r>
            <a:r>
              <a:rPr lang="en-US" altLang="zh-CN" sz="3200" b="1">
                <a:solidFill>
                  <a:schemeClr val="tx1"/>
                </a:solidFill>
              </a:rPr>
              <a:t>                                        </a:t>
            </a:r>
            <a:r>
              <a:rPr lang="zh-CN" altLang="en-US" sz="3200" b="1">
                <a:solidFill>
                  <a:schemeClr val="tx1"/>
                </a:solidFill>
              </a:rPr>
              <a:t>足迹</a:t>
            </a:r>
            <a:endParaRPr lang="zh-CN" altLang="en-US" sz="3200" b="1">
              <a:solidFill>
                <a:srgbClr val="FF0000"/>
              </a:solidFill>
            </a:endParaRPr>
          </a:p>
          <a:p>
            <a:r>
              <a:rPr lang="en-US" altLang="zh-CN" sz="3200" b="1">
                <a:solidFill>
                  <a:schemeClr val="tx1"/>
                </a:solidFill>
              </a:rPr>
              <a:t>      </a:t>
            </a:r>
            <a:r>
              <a:rPr lang="zh-CN" altLang="en-US" sz="3200" b="1"/>
              <a:t>1931年,中国共产党在江西瑞金召开中华苏维埃第一次全国代表大会,标志着中华苏维埃共和国临时中央政府的建立;</a:t>
            </a:r>
            <a:endParaRPr lang="zh-CN" altLang="en-US" sz="3200" b="1"/>
          </a:p>
          <a:p>
            <a:r>
              <a:rPr lang="zh-CN" altLang="en-US" sz="3200" b="1"/>
              <a:t> </a:t>
            </a:r>
            <a:r>
              <a:rPr lang="en-US" altLang="zh-CN" sz="3200" b="1"/>
              <a:t>     </a:t>
            </a:r>
            <a:r>
              <a:rPr lang="zh-CN" altLang="en-US" sz="3200" b="1"/>
              <a:t>1935年1月,遵义会议在贵州遵义召开，这是党的历史上生死攸关的转折点;</a:t>
            </a:r>
            <a:endParaRPr lang="zh-CN" altLang="en-US" sz="3200" b="1"/>
          </a:p>
          <a:p>
            <a:r>
              <a:rPr lang="zh-CN" altLang="en-US" sz="3200" b="1"/>
              <a:t> </a:t>
            </a:r>
            <a:r>
              <a:rPr lang="en-US" altLang="zh-CN" sz="3200" b="1"/>
              <a:t>      </a:t>
            </a:r>
            <a:r>
              <a:rPr lang="zh-CN" altLang="en-US" sz="3200" b="1"/>
              <a:t>抗日战争期间，延安成为敌后战场的战略总后方和指挥中枢;西柏坡在解放战争期间成为中共中央所在地,党中央和毛主席在此指挥了三大战役,</a:t>
            </a:r>
            <a:endParaRPr lang="zh-CN" altLang="en-US" sz="3200" b="1"/>
          </a:p>
          <a:p>
            <a:r>
              <a:rPr lang="zh-CN" altLang="en-US" sz="3200" b="1"/>
              <a:t> </a:t>
            </a:r>
            <a:r>
              <a:rPr lang="en-US" altLang="zh-CN" sz="3200" b="1"/>
              <a:t>     1949</a:t>
            </a:r>
            <a:r>
              <a:rPr lang="zh-CN" altLang="en-US" sz="3200" b="1"/>
              <a:t>年</a:t>
            </a:r>
            <a:r>
              <a:rPr lang="en-US" altLang="zh-CN" sz="3200" b="1"/>
              <a:t>3</a:t>
            </a:r>
            <a:r>
              <a:rPr lang="zh-CN" altLang="en-US" sz="3200" b="1"/>
              <a:t>月召开了具有伟大历史意义的西柏坡会议；</a:t>
            </a:r>
            <a:endParaRPr lang="zh-CN" altLang="en-US" sz="3200" b="1"/>
          </a:p>
          <a:p>
            <a:r>
              <a:rPr lang="zh-CN" altLang="en-US" sz="3200" b="1"/>
              <a:t> </a:t>
            </a:r>
            <a:r>
              <a:rPr lang="en-US" altLang="zh-CN" sz="3200" b="1"/>
              <a:t>     </a:t>
            </a:r>
            <a:r>
              <a:rPr lang="zh-CN" altLang="en-US" sz="3200" b="1">
                <a:sym typeface="+mn-ea"/>
              </a:rPr>
              <a:t>1949年9月,第一届政治协商会议在北平召开，为新中国的成立奠定基础,决定改北平为北京,确立北京为中华人民共和国的首都;</a:t>
            </a:r>
            <a:r>
              <a:rPr lang="en-US" altLang="zh-CN" sz="3200" b="1"/>
              <a:t>             </a:t>
            </a:r>
            <a:endParaRPr lang="zh-CN" altLang="en-US" sz="3200" b="1"/>
          </a:p>
          <a:p>
            <a:r>
              <a:rPr lang="en-US" altLang="zh-CN" sz="3200" b="1"/>
              <a:t>      </a:t>
            </a:r>
            <a:r>
              <a:rPr lang="zh-CN" altLang="en-US" sz="3200" b="1"/>
              <a:t>1949年10月1日,中华人民共和国在北京宣告成立。</a:t>
            </a:r>
            <a:endParaRPr lang="zh-CN" altLang="en-US" sz="3200" b="1"/>
          </a:p>
          <a:p>
            <a:r>
              <a:rPr lang="zh-CN" altLang="en-US" sz="3200" b="1"/>
              <a:t> </a:t>
            </a:r>
            <a:r>
              <a:rPr lang="en-US" altLang="zh-CN" sz="3200" b="1"/>
              <a:t>  </a:t>
            </a:r>
            <a:r>
              <a:rPr lang="zh-CN" altLang="en-US" sz="3200" b="1" u="sng"/>
              <a:t>因此，中共留下的光辉足迹反映了中国新民主主义革命走向胜利</a:t>
            </a:r>
            <a:endParaRPr lang="zh-CN" altLang="en-US" sz="3200" b="1" u="sng"/>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 name="图片 103"/>
          <p:cNvPicPr/>
          <p:nvPr/>
        </p:nvPicPr>
        <p:blipFill>
          <a:blip r:embed="rId1"/>
          <a:srcRect l="7108" t="138" r="5401" b="38783"/>
          <a:stretch>
            <a:fillRect/>
          </a:stretch>
        </p:blipFill>
        <p:spPr>
          <a:xfrm>
            <a:off x="0" y="154940"/>
            <a:ext cx="7219315" cy="6593840"/>
          </a:xfrm>
          <a:prstGeom prst="rect">
            <a:avLst/>
          </a:prstGeom>
          <a:noFill/>
          <a:ln w="9525">
            <a:noFill/>
          </a:ln>
        </p:spPr>
      </p:pic>
      <p:sp>
        <p:nvSpPr>
          <p:cNvPr id="4" name="文本框 3"/>
          <p:cNvSpPr txBox="1"/>
          <p:nvPr/>
        </p:nvSpPr>
        <p:spPr>
          <a:xfrm>
            <a:off x="7341870" y="255905"/>
            <a:ext cx="4721860" cy="6492875"/>
          </a:xfrm>
          <a:prstGeom prst="rect">
            <a:avLst/>
          </a:prstGeom>
          <a:noFill/>
        </p:spPr>
        <p:txBody>
          <a:bodyPr wrap="square" rtlCol="0" anchor="t">
            <a:spAutoFit/>
          </a:bodyPr>
          <a:p>
            <a:r>
              <a:rPr lang="zh-CN" altLang="en-US" sz="3200" b="1"/>
              <a:t>围绕</a:t>
            </a:r>
            <a:r>
              <a:rPr lang="zh-CN" altLang="en-US" sz="3200" b="1">
                <a:solidFill>
                  <a:schemeClr val="tx1"/>
                </a:solidFill>
              </a:rPr>
              <a:t>“中国共产党与中国革命”,从上图中任选一处文物单位</a:t>
            </a:r>
            <a:r>
              <a:rPr lang="zh-CN" altLang="en-US" sz="3200" b="1"/>
              <a:t>，结合所学知识,举出一条与该文物单位所蕴含历史信息密切相关的重要史实,并加以阐释。(13分)</a:t>
            </a:r>
            <a:endParaRPr lang="zh-CN" altLang="en-US" sz="3200" b="1"/>
          </a:p>
          <a:p>
            <a:r>
              <a:rPr lang="zh-CN" altLang="en-US" sz="3200" b="1"/>
              <a:t>(要求:①写出所选文物单位和与其对应的史实;②阐释须包含所举史实的历史依据以及对该史实的评价;③紧扣主题,持论有据,论证充分,逻辑清晰)</a:t>
            </a:r>
            <a:endParaRPr lang="zh-CN" altLang="en-US" sz="32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8460" y="335915"/>
            <a:ext cx="11106785" cy="6000750"/>
          </a:xfrm>
          <a:prstGeom prst="rect">
            <a:avLst/>
          </a:prstGeom>
          <a:noFill/>
        </p:spPr>
        <p:txBody>
          <a:bodyPr wrap="square" rtlCol="0" anchor="t">
            <a:spAutoFit/>
          </a:bodyPr>
          <a:p>
            <a:r>
              <a:rPr lang="zh-CN" altLang="en-US" sz="2400"/>
              <a:t>17.示例:</a:t>
            </a:r>
            <a:endParaRPr lang="zh-CN" altLang="en-US" sz="2400"/>
          </a:p>
          <a:p>
            <a:r>
              <a:rPr lang="en-US" altLang="zh-CN" sz="2400" b="1">
                <a:solidFill>
                  <a:srgbClr val="FF0000"/>
                </a:solidFill>
              </a:rPr>
              <a:t>   </a:t>
            </a:r>
            <a:r>
              <a:rPr lang="zh-CN" altLang="en-US" sz="2400" b="1">
                <a:solidFill>
                  <a:srgbClr val="FF0000"/>
                </a:solidFill>
              </a:rPr>
              <a:t>李大钊故居:李大钊宣传马克思主义并成为中国共产党的创始人之一</a:t>
            </a:r>
            <a:r>
              <a:rPr lang="zh-CN" altLang="en-US" sz="2400" b="1"/>
              <a:t>。(2分)</a:t>
            </a:r>
            <a:endParaRPr lang="zh-CN" altLang="en-US" sz="2400" b="1"/>
          </a:p>
          <a:p>
            <a:r>
              <a:rPr lang="en-US" altLang="zh-CN" sz="2400" b="1">
                <a:solidFill>
                  <a:srgbClr val="FF0000"/>
                </a:solidFill>
              </a:rPr>
              <a:t>   </a:t>
            </a:r>
            <a:r>
              <a:rPr lang="zh-CN" altLang="en-US" sz="2400" b="1">
                <a:solidFill>
                  <a:srgbClr val="FF0000"/>
                </a:solidFill>
              </a:rPr>
              <a:t>阐释:十月革命</a:t>
            </a:r>
            <a:r>
              <a:rPr lang="zh-CN" altLang="en-US" sz="2400" b="1"/>
              <a:t>以后,特别是</a:t>
            </a:r>
            <a:r>
              <a:rPr lang="zh-CN" altLang="en-US" sz="2400" b="1">
                <a:solidFill>
                  <a:srgbClr val="FF0000"/>
                </a:solidFill>
              </a:rPr>
              <a:t>五四运动</a:t>
            </a:r>
            <a:r>
              <a:rPr lang="zh-CN" altLang="en-US" sz="2400" b="1"/>
              <a:t>以后，马克思主义逐步成为一股强大的社会思潮,改变了</a:t>
            </a:r>
            <a:r>
              <a:rPr lang="zh-CN" altLang="en-US" sz="2400" b="1">
                <a:solidFill>
                  <a:srgbClr val="FF0000"/>
                </a:solidFill>
              </a:rPr>
              <a:t>新文化运动</a:t>
            </a:r>
            <a:r>
              <a:rPr lang="zh-CN" altLang="en-US" sz="2400" b="1"/>
              <a:t>的方向和性质。俄国革命的胜利,显示了马克思主义的巨大威力,给正在苦苦寻求救国之道的中国先进知识分子带来了新的希望。1918年11月,李大钊发表了</a:t>
            </a:r>
            <a:r>
              <a:rPr lang="zh-CN" altLang="en-US" sz="2400" b="1">
                <a:solidFill>
                  <a:srgbClr val="FF0000"/>
                </a:solidFill>
              </a:rPr>
              <a:t>《庶民的胜利》和《布尔什维主义的胜利》</a:t>
            </a:r>
            <a:r>
              <a:rPr lang="zh-CN" altLang="en-US" sz="2400" b="1"/>
              <a:t>两篇文章。李大钊指出,十月革命是 20世纪世界革命的先声,是人类历史的新曙光,也是劳工主义的胜利。他积极号召中国人民应该向十月革命学习,为在中国实现“劳工社会”而奋斗。最后,他信心十足地宣称:“试看将来的环球，必是赤旗的世界!”1919年5月,《新青年》出版了《马克思主义专号》,李大钊发表了《我的马克思主义观》一文，介绍了马克思的唯物史观、政治经济学和科学社会主义。李大钊还在北京大学和北京女子高等师范分别开设了与社会主义有关的课程,利用讲坛向学生宣传社会主义思想。李大钊在北京创建共产主义小组，积极参与建党工作,成为中国共产党的创始人之一。(9 分)</a:t>
            </a:r>
            <a:endParaRPr lang="zh-CN" altLang="en-US" sz="2400" b="1"/>
          </a:p>
          <a:p>
            <a:r>
              <a:rPr lang="en-US" altLang="zh-CN" sz="2400" b="1"/>
              <a:t>       </a:t>
            </a:r>
            <a:r>
              <a:rPr lang="zh-CN" altLang="en-US" sz="2400" b="1">
                <a:solidFill>
                  <a:srgbClr val="FF0000"/>
                </a:solidFill>
              </a:rPr>
              <a:t>综上所诉</a:t>
            </a:r>
            <a:r>
              <a:rPr lang="zh-CN" altLang="en-US" sz="2400" b="1"/>
              <a:t>,李大钊为马克思主义的传播和中国共产党的创立做出了重要贡献,推动了中国革命事业的发展,成为河北的骄傲。(2分)</a:t>
            </a:r>
            <a:endParaRPr lang="zh-CN" altLang="en-US" sz="24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25720" b="41790"/>
          <a:stretch>
            <a:fillRect/>
          </a:stretch>
        </p:blipFill>
        <p:spPr>
          <a:xfrm>
            <a:off x="266065" y="90170"/>
            <a:ext cx="11757660" cy="664337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25648" r="1018" b="53815"/>
          <a:stretch>
            <a:fillRect/>
          </a:stretch>
        </p:blipFill>
        <p:spPr>
          <a:xfrm>
            <a:off x="170815" y="269875"/>
            <a:ext cx="11911965" cy="62020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4" descr="思维导图4"/>
          <p:cNvPicPr>
            <a:picLocks noChangeAspect="1"/>
          </p:cNvPicPr>
          <p:nvPr/>
        </p:nvPicPr>
        <p:blipFill>
          <a:blip r:embed="rId1"/>
          <a:srcRect l="3649" t="7277" b="8279"/>
          <a:stretch>
            <a:fillRect/>
          </a:stretch>
        </p:blipFill>
        <p:spPr>
          <a:xfrm>
            <a:off x="108585" y="-26670"/>
            <a:ext cx="11967845" cy="3807460"/>
          </a:xfrm>
          <a:prstGeom prst="rect">
            <a:avLst/>
          </a:prstGeom>
        </p:spPr>
      </p:pic>
      <p:pic>
        <p:nvPicPr>
          <p:cNvPr id="7" name="图片 7" descr="思维导图2"/>
          <p:cNvPicPr>
            <a:picLocks noChangeAspect="1"/>
          </p:cNvPicPr>
          <p:nvPr/>
        </p:nvPicPr>
        <p:blipFill>
          <a:blip r:embed="rId2"/>
          <a:srcRect l="5328" t="8344" b="7433"/>
          <a:stretch>
            <a:fillRect/>
          </a:stretch>
        </p:blipFill>
        <p:spPr>
          <a:xfrm>
            <a:off x="109220" y="3780790"/>
            <a:ext cx="11967845" cy="31159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3680" y="557530"/>
            <a:ext cx="11762740" cy="5139055"/>
          </a:xfrm>
          <a:prstGeom prst="rect">
            <a:avLst/>
          </a:prstGeom>
          <a:noFill/>
        </p:spPr>
        <p:txBody>
          <a:bodyPr wrap="square" rtlCol="0" anchor="t">
            <a:spAutoFit/>
          </a:bodyPr>
          <a:p>
            <a:r>
              <a:rPr lang="en-US" altLang="zh-CN" sz="4000">
                <a:solidFill>
                  <a:srgbClr val="FF0000"/>
                </a:solidFill>
                <a:latin typeface="方正大黑简体" panose="02010601030101010101" charset="-122"/>
                <a:ea typeface="方正大黑简体" panose="02010601030101010101" charset="-122"/>
                <a:cs typeface="方正大黑简体" panose="02010601030101010101" charset="-122"/>
              </a:rPr>
              <a:t>                  </a:t>
            </a:r>
            <a:r>
              <a:rPr lang="zh-CN" altLang="en-US" sz="4000">
                <a:solidFill>
                  <a:srgbClr val="FF0000"/>
                </a:solidFill>
                <a:latin typeface="方正大黑简体" panose="02010601030101010101" charset="-122"/>
                <a:ea typeface="方正大黑简体" panose="02010601030101010101" charset="-122"/>
                <a:cs typeface="方正大黑简体" panose="02010601030101010101" charset="-122"/>
              </a:rPr>
              <a:t>夏商周</a:t>
            </a:r>
            <a:endParaRPr lang="zh-CN" altLang="en-US" sz="3600" b="1">
              <a:latin typeface="方正大黑简体" panose="02010601030101010101" charset="-122"/>
              <a:ea typeface="方正大黑简体" panose="02010601030101010101" charset="-122"/>
              <a:cs typeface="方正大黑简体" panose="02010601030101010101" charset="-122"/>
            </a:endParaRPr>
          </a:p>
          <a:p>
            <a:r>
              <a:rPr lang="zh-CN" altLang="en-US" sz="3600" b="1">
                <a:latin typeface="方正大黑简体" panose="02010601030101010101" charset="-122"/>
                <a:ea typeface="方正大黑简体" panose="02010601030101010101" charset="-122"/>
                <a:cs typeface="方正大黑简体" panose="02010601030101010101" charset="-122"/>
              </a:rPr>
              <a:t>政治: </a:t>
            </a:r>
            <a:r>
              <a:rPr lang="zh-CN" altLang="en-US" sz="3600" b="1">
                <a:latin typeface="+mn-ea"/>
                <a:cs typeface="+mn-ea"/>
              </a:rPr>
              <a:t>等级森严(礼乐制)、以缘关系为带</a:t>
            </a:r>
            <a:endParaRPr lang="zh-CN" altLang="en-US" sz="3600" b="1">
              <a:latin typeface="+mn-ea"/>
              <a:cs typeface="+mn-ea"/>
            </a:endParaRPr>
          </a:p>
          <a:p>
            <a:r>
              <a:rPr lang="zh-CN" altLang="en-US" sz="3600" b="1">
                <a:latin typeface="+mn-ea"/>
                <a:cs typeface="+mn-ea"/>
                <a:sym typeface="+mn-ea"/>
              </a:rPr>
              <a:t>      家国一体、</a:t>
            </a:r>
            <a:r>
              <a:rPr lang="zh-CN" altLang="en-US" sz="3600" b="1">
                <a:latin typeface="+mn-ea"/>
                <a:cs typeface="+mn-ea"/>
              </a:rPr>
              <a:t>神权与王权相结合、</a:t>
            </a:r>
            <a:r>
              <a:rPr lang="zh-CN" altLang="en-US" sz="3600" b="1">
                <a:latin typeface="+mn-ea"/>
                <a:cs typeface="+mn-ea"/>
                <a:sym typeface="+mn-ea"/>
              </a:rPr>
              <a:t>统治疆域扩大</a:t>
            </a:r>
            <a:endParaRPr lang="zh-CN" altLang="en-US" sz="3600" b="1">
              <a:latin typeface="+mn-ea"/>
              <a:cs typeface="+mn-ea"/>
              <a:sym typeface="+mn-ea"/>
            </a:endParaRPr>
          </a:p>
          <a:p>
            <a:r>
              <a:rPr lang="zh-CN" altLang="en-US" sz="3600" b="1">
                <a:latin typeface="+mn-ea"/>
                <a:cs typeface="+mn-ea"/>
                <a:sym typeface="+mn-ea"/>
              </a:rPr>
              <a:t>      边远地区开发、</a:t>
            </a:r>
            <a:r>
              <a:rPr lang="zh-CN" altLang="en-US" sz="3600" b="1">
                <a:latin typeface="+mn-ea"/>
                <a:cs typeface="+mn-ea"/>
              </a:rPr>
              <a:t>中央未实现权利高度集中</a:t>
            </a:r>
            <a:endParaRPr lang="zh-CN" altLang="en-US" sz="3600" b="1">
              <a:latin typeface="+mn-ea"/>
              <a:cs typeface="+mn-ea"/>
            </a:endParaRPr>
          </a:p>
          <a:p>
            <a:endParaRPr lang="zh-CN" altLang="en-US" sz="3600" b="1">
              <a:latin typeface="方正大黑简体" panose="02010601030101010101" charset="-122"/>
              <a:ea typeface="方正大黑简体" panose="02010601030101010101" charset="-122"/>
              <a:cs typeface="方正大黑简体" panose="02010601030101010101" charset="-122"/>
            </a:endParaRPr>
          </a:p>
          <a:p>
            <a:r>
              <a:rPr lang="zh-CN" altLang="en-US" sz="3600" b="1">
                <a:latin typeface="方正大黑简体" panose="02010601030101010101" charset="-122"/>
                <a:ea typeface="方正大黑简体" panose="02010601030101010101" charset="-122"/>
                <a:cs typeface="方正大黑简体" panose="02010601030101010101" charset="-122"/>
              </a:rPr>
              <a:t>经济:  </a:t>
            </a:r>
            <a:r>
              <a:rPr lang="zh-CN" altLang="en-US" sz="3600" b="1">
                <a:latin typeface="+mn-ea"/>
                <a:cs typeface="+mn-ea"/>
              </a:rPr>
              <a:t>土地国有(井田制)、集体耕作、“工商食官”</a:t>
            </a:r>
            <a:endParaRPr lang="zh-CN" altLang="en-US" sz="3600" b="1">
              <a:latin typeface="+mn-ea"/>
              <a:cs typeface="+mn-ea"/>
            </a:endParaRPr>
          </a:p>
          <a:p>
            <a:endParaRPr lang="zh-CN" altLang="en-US" sz="3600" b="1">
              <a:latin typeface="方正大黑简体" panose="02010601030101010101" charset="-122"/>
              <a:ea typeface="方正大黑简体" panose="02010601030101010101" charset="-122"/>
              <a:cs typeface="方正大黑简体" panose="02010601030101010101" charset="-122"/>
            </a:endParaRPr>
          </a:p>
          <a:p>
            <a:r>
              <a:rPr lang="zh-CN" altLang="en-US" sz="3600" b="1">
                <a:latin typeface="方正大黑简体" panose="02010601030101010101" charset="-122"/>
                <a:ea typeface="方正大黑简体" panose="02010601030101010101" charset="-122"/>
                <a:cs typeface="方正大黑简体" panose="02010601030101010101" charset="-122"/>
              </a:rPr>
              <a:t>文化:  </a:t>
            </a:r>
            <a:r>
              <a:rPr lang="zh-CN" altLang="en-US" sz="3600" b="1">
                <a:latin typeface="+mn-ea"/>
                <a:cs typeface="+mn-ea"/>
              </a:rPr>
              <a:t>学在官府、敬天保民思想、宗法观念</a:t>
            </a:r>
            <a:endParaRPr lang="zh-CN" altLang="en-US" sz="3600" b="1">
              <a:latin typeface="+mn-ea"/>
              <a:cs typeface="+mn-ea"/>
            </a:endParaRPr>
          </a:p>
          <a:p>
            <a:r>
              <a:rPr lang="zh-CN" altLang="en-US" sz="3600" b="1">
                <a:latin typeface="+mn-ea"/>
                <a:cs typeface="+mn-ea"/>
              </a:rPr>
              <a:t>       礼制思想、形成统一的心理文化认同（多元一体）</a:t>
            </a:r>
            <a:endParaRPr lang="zh-CN" altLang="en-US" sz="3600" b="1">
              <a:latin typeface="+mn-ea"/>
              <a:cs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0835" y="158750"/>
            <a:ext cx="11715115" cy="6616065"/>
          </a:xfrm>
          <a:prstGeom prst="rect">
            <a:avLst/>
          </a:prstGeom>
          <a:noFill/>
        </p:spPr>
        <p:txBody>
          <a:bodyPr wrap="square" rtlCol="0" anchor="t">
            <a:spAutoFit/>
          </a:bodyPr>
          <a:p>
            <a:r>
              <a:rPr lang="en-US" altLang="zh-CN" sz="3600" b="1">
                <a:solidFill>
                  <a:srgbClr val="FF0000"/>
                </a:solidFill>
                <a:latin typeface="方正大黑简体" panose="02010601030101010101" charset="-122"/>
                <a:ea typeface="方正大黑简体" panose="02010601030101010101" charset="-122"/>
              </a:rPr>
              <a:t>                   </a:t>
            </a:r>
            <a:r>
              <a:rPr lang="zh-CN" altLang="en-US" sz="3600" b="1">
                <a:solidFill>
                  <a:srgbClr val="FF0000"/>
                </a:solidFill>
                <a:latin typeface="方正大黑简体" panose="02010601030101010101" charset="-122"/>
                <a:ea typeface="方正大黑简体" panose="02010601030101010101" charset="-122"/>
              </a:rPr>
              <a:t>春秋战国</a:t>
            </a:r>
            <a:endParaRPr lang="zh-CN" altLang="en-US" sz="3200"/>
          </a:p>
          <a:p>
            <a:r>
              <a:rPr lang="zh-CN" altLang="en-US" sz="3200" b="1">
                <a:latin typeface="方正大黑简体" panose="02010601030101010101" charset="-122"/>
                <a:ea typeface="方正大黑简体" panose="02010601030101010101" charset="-122"/>
                <a:cs typeface="方正大黑简体" panose="02010601030101010101" charset="-122"/>
              </a:rPr>
              <a:t>政治: </a:t>
            </a:r>
            <a:r>
              <a:rPr lang="zh-CN" altLang="en-US" sz="3200"/>
              <a:t>   </a:t>
            </a:r>
            <a:r>
              <a:rPr lang="zh-CN" altLang="en-US" sz="3600" b="1"/>
              <a:t>周王室衰微、社会大变革、分裂走向统一</a:t>
            </a:r>
            <a:endParaRPr lang="zh-CN" altLang="en-US" sz="3600" b="1"/>
          </a:p>
          <a:p>
            <a:r>
              <a:rPr lang="zh-CN" altLang="en-US" sz="3600" b="1"/>
              <a:t> </a:t>
            </a:r>
            <a:r>
              <a:rPr lang="en-US" altLang="zh-CN" sz="3600" b="1"/>
              <a:t>          </a:t>
            </a:r>
            <a:r>
              <a:rPr lang="zh-CN" altLang="en-US" sz="3600" b="1"/>
              <a:t>专制主义中央集权制度初具雏形</a:t>
            </a:r>
            <a:endParaRPr lang="zh-CN" altLang="en-US" sz="3600" b="1"/>
          </a:p>
          <a:p>
            <a:r>
              <a:rPr lang="zh-CN" altLang="en-US" sz="3600" b="1"/>
              <a:t>           统一多民族国家逐渐形成、“士”阶层兴起</a:t>
            </a:r>
            <a:endParaRPr lang="zh-CN" altLang="en-US" sz="3600" b="1"/>
          </a:p>
          <a:p>
            <a:r>
              <a:rPr lang="zh-CN" altLang="en-US" sz="3600" b="1"/>
              <a:t>           新兴地主阶级崛起</a:t>
            </a:r>
            <a:endParaRPr lang="zh-CN" altLang="en-US" sz="3200" b="1"/>
          </a:p>
          <a:p>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经济:</a:t>
            </a:r>
            <a:r>
              <a:rPr lang="zh-CN" altLang="en-US" sz="3200"/>
              <a:t>   </a:t>
            </a:r>
            <a:r>
              <a:rPr lang="zh-CN" altLang="en-US" sz="3600" b="1"/>
              <a:t>生产力发展、铁犁牛耕、土地私有制确立</a:t>
            </a:r>
            <a:endParaRPr lang="zh-CN" altLang="en-US" sz="3600" b="1"/>
          </a:p>
          <a:p>
            <a:r>
              <a:rPr lang="zh-CN" altLang="en-US" sz="3600" b="1"/>
              <a:t>           重农抑商、私商兴起</a:t>
            </a:r>
            <a:endParaRPr lang="zh-CN" altLang="en-US" sz="3200" b="1"/>
          </a:p>
          <a:p>
            <a:endParaRPr lang="zh-CN" altLang="en-US" sz="3200"/>
          </a:p>
          <a:p>
            <a:r>
              <a:rPr lang="zh-CN" altLang="en-US" sz="3200">
                <a:latin typeface="方正大黑简体" panose="02010601030101010101" charset="-122"/>
                <a:ea typeface="方正大黑简体" panose="02010601030101010101" charset="-122"/>
                <a:cs typeface="方正大黑简体" panose="02010601030101010101" charset="-122"/>
              </a:rPr>
              <a:t>文化:  </a:t>
            </a:r>
            <a:r>
              <a:rPr lang="zh-CN" altLang="en-US" sz="3200"/>
              <a:t> </a:t>
            </a:r>
            <a:r>
              <a:rPr lang="zh-CN" altLang="en-US" sz="3600" b="1"/>
              <a:t>礼崩乐坏、学术下移、百家争鸣</a:t>
            </a:r>
            <a:endParaRPr lang="zh-CN" altLang="en-US" sz="3600" b="1"/>
          </a:p>
          <a:p>
            <a:r>
              <a:rPr lang="en-US" altLang="zh-CN" sz="3600" b="1"/>
              <a:t>            </a:t>
            </a:r>
            <a:r>
              <a:rPr lang="zh-CN" altLang="en-US" sz="3600" b="1"/>
              <a:t>民本思想、华夏认同观念增强</a:t>
            </a:r>
            <a:endParaRPr lang="zh-CN" altLang="en-US" sz="3600" b="1"/>
          </a:p>
          <a:p>
            <a:r>
              <a:rPr lang="zh-CN" altLang="en-US" sz="3600" b="1"/>
              <a:t> </a:t>
            </a:r>
            <a:r>
              <a:rPr lang="en-US" altLang="zh-CN" sz="3600" b="1"/>
              <a:t>           </a:t>
            </a:r>
            <a:r>
              <a:rPr lang="zh-CN" altLang="en-US" sz="3600" b="1"/>
              <a:t>民族交流与融合、科技繁荣</a:t>
            </a:r>
            <a:endParaRPr lang="zh-CN" altLang="en-US" sz="36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195" y="244475"/>
            <a:ext cx="12141200" cy="6982460"/>
          </a:xfrm>
          <a:prstGeom prst="rect">
            <a:avLst/>
          </a:prstGeom>
          <a:noFill/>
        </p:spPr>
        <p:txBody>
          <a:bodyPr wrap="square" rtlCol="0">
            <a:noAutofit/>
          </a:bodyPr>
          <a:p>
            <a:r>
              <a:rPr lang="zh-CN" altLang="en-US" sz="4400" b="1" u="sng">
                <a:latin typeface="楷体_GB2312" panose="02010609030101010101" charset="-122"/>
                <a:ea typeface="楷体_GB2312" panose="02010609030101010101" charset="-122"/>
                <a:cs typeface="黑体" panose="02010609060101010101" charset="-122"/>
              </a:rPr>
              <a:t>一、选择题：</a:t>
            </a:r>
            <a:endParaRPr lang="zh-CN" altLang="en-US" sz="4400" b="1" u="sng">
              <a:latin typeface="楷体_GB2312" panose="02010609030101010101" charset="-122"/>
              <a:ea typeface="楷体_GB2312" panose="02010609030101010101" charset="-122"/>
              <a:cs typeface="黑体" panose="02010609060101010101" charset="-122"/>
            </a:endParaRPr>
          </a:p>
          <a:p>
            <a:r>
              <a:rPr lang="en-US" altLang="zh-CN" sz="4000" b="1">
                <a:latin typeface="黑体" panose="02010609060101010101" charset="-122"/>
                <a:ea typeface="黑体" panose="02010609060101010101" charset="-122"/>
                <a:cs typeface="黑体" panose="02010609060101010101" charset="-122"/>
              </a:rPr>
              <a:t>  1.</a:t>
            </a:r>
            <a:r>
              <a:rPr lang="zh-CN" altLang="en-US" sz="4000" b="1">
                <a:solidFill>
                  <a:schemeClr val="tx1"/>
                </a:solidFill>
                <a:latin typeface="黑体" panose="02010609060101010101" charset="-122"/>
                <a:ea typeface="黑体" panose="02010609060101010101" charset="-122"/>
                <a:cs typeface="黑体" panose="02010609060101010101" charset="-122"/>
              </a:rPr>
              <a:t>根本原因（主要原因）优先考虑</a:t>
            </a:r>
            <a:r>
              <a:rPr lang="zh-CN" altLang="en-US" sz="4000" b="1">
                <a:solidFill>
                  <a:srgbClr val="FF0000"/>
                </a:solidFill>
                <a:latin typeface="黑体" panose="02010609060101010101" charset="-122"/>
                <a:ea typeface="黑体" panose="02010609060101010101" charset="-122"/>
                <a:cs typeface="黑体" panose="02010609060101010101" charset="-122"/>
              </a:rPr>
              <a:t>经济</a:t>
            </a:r>
            <a:r>
              <a:rPr lang="zh-CN" altLang="en-US" sz="4000" b="1">
                <a:solidFill>
                  <a:schemeClr val="tx1"/>
                </a:solidFill>
                <a:latin typeface="黑体" panose="02010609060101010101" charset="-122"/>
                <a:ea typeface="黑体" panose="02010609060101010101" charset="-122"/>
                <a:cs typeface="黑体" panose="02010609060101010101" charset="-122"/>
              </a:rPr>
              <a:t>方面：               </a:t>
            </a:r>
            <a:r>
              <a:rPr lang="en-US" altLang="zh-CN" sz="3600" b="1">
                <a:solidFill>
                  <a:srgbClr val="FF0000"/>
                </a:solidFill>
                <a:latin typeface="黑体" panose="02010609060101010101" charset="-122"/>
                <a:ea typeface="黑体" panose="02010609060101010101" charset="-122"/>
                <a:cs typeface="黑体" panose="02010609060101010101" charset="-122"/>
              </a:rPr>
              <a:t>“</a:t>
            </a:r>
            <a:r>
              <a:rPr lang="zh-CN" altLang="en-US" sz="3600" b="1">
                <a:solidFill>
                  <a:srgbClr val="FF0000"/>
                </a:solidFill>
                <a:latin typeface="黑体" panose="02010609060101010101" charset="-122"/>
                <a:ea typeface="黑体" panose="02010609060101010101" charset="-122"/>
                <a:cs typeface="黑体" panose="02010609060101010101" charset="-122"/>
              </a:rPr>
              <a:t>生产力</a:t>
            </a:r>
            <a:r>
              <a:rPr lang="en-US" altLang="zh-CN" sz="3600" b="1">
                <a:solidFill>
                  <a:srgbClr val="FF0000"/>
                </a:solidFill>
                <a:latin typeface="黑体" panose="02010609060101010101" charset="-122"/>
                <a:ea typeface="黑体" panose="02010609060101010101" charset="-122"/>
                <a:cs typeface="黑体" panose="02010609060101010101" charset="-122"/>
              </a:rPr>
              <a:t>”“</a:t>
            </a:r>
            <a:r>
              <a:rPr lang="zh-CN" altLang="en-US" sz="3600" b="1">
                <a:solidFill>
                  <a:srgbClr val="FF0000"/>
                </a:solidFill>
                <a:latin typeface="黑体" panose="02010609060101010101" charset="-122"/>
                <a:ea typeface="黑体" panose="02010609060101010101" charset="-122"/>
                <a:cs typeface="黑体" panose="02010609060101010101" charset="-122"/>
              </a:rPr>
              <a:t>生产工具</a:t>
            </a:r>
            <a:r>
              <a:rPr lang="en-US" altLang="zh-CN" sz="3600" b="1">
                <a:solidFill>
                  <a:srgbClr val="FF0000"/>
                </a:solidFill>
                <a:latin typeface="黑体" panose="02010609060101010101" charset="-122"/>
                <a:ea typeface="黑体" panose="02010609060101010101" charset="-122"/>
                <a:cs typeface="黑体" panose="02010609060101010101" charset="-122"/>
              </a:rPr>
              <a:t>”“</a:t>
            </a:r>
            <a:r>
              <a:rPr lang="zh-CN" altLang="en-US" sz="3600" b="1">
                <a:solidFill>
                  <a:srgbClr val="FF0000"/>
                </a:solidFill>
                <a:latin typeface="黑体" panose="02010609060101010101" charset="-122"/>
                <a:ea typeface="黑体" panose="02010609060101010101" charset="-122"/>
                <a:cs typeface="黑体" panose="02010609060101010101" charset="-122"/>
              </a:rPr>
              <a:t>商品经济</a:t>
            </a:r>
            <a:r>
              <a:rPr lang="en-US" altLang="zh-CN" sz="3600" b="1">
                <a:solidFill>
                  <a:srgbClr val="FF0000"/>
                </a:solidFill>
                <a:latin typeface="黑体" panose="02010609060101010101" charset="-122"/>
                <a:ea typeface="黑体" panose="02010609060101010101" charset="-122"/>
                <a:cs typeface="黑体" panose="02010609060101010101" charset="-122"/>
              </a:rPr>
              <a:t>”</a:t>
            </a:r>
            <a:endParaRPr lang="zh-CN" altLang="en-US" sz="3600" b="1">
              <a:solidFill>
                <a:srgbClr val="FF0000"/>
              </a:solidFill>
              <a:latin typeface="黑体" panose="02010609060101010101" charset="-122"/>
              <a:ea typeface="黑体" panose="02010609060101010101" charset="-122"/>
              <a:cs typeface="黑体" panose="02010609060101010101" charset="-122"/>
            </a:endParaRPr>
          </a:p>
          <a:p>
            <a:r>
              <a:rPr lang="en-US" altLang="zh-CN" sz="4000" b="1">
                <a:solidFill>
                  <a:schemeClr val="tx1"/>
                </a:solidFill>
                <a:latin typeface="黑体" panose="02010609060101010101" charset="-122"/>
                <a:ea typeface="黑体" panose="02010609060101010101" charset="-122"/>
                <a:cs typeface="黑体" panose="02010609060101010101" charset="-122"/>
                <a:sym typeface="+mn-ea"/>
              </a:rPr>
              <a:t>  2.</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排除法</a:t>
            </a:r>
            <a:endParaRPr lang="zh-CN" altLang="en-US" sz="4000" b="1">
              <a:solidFill>
                <a:schemeClr val="tx1"/>
              </a:solidFill>
              <a:latin typeface="黑体" panose="02010609060101010101" charset="-122"/>
              <a:ea typeface="黑体" panose="02010609060101010101" charset="-122"/>
              <a:cs typeface="黑体" panose="02010609060101010101" charset="-122"/>
              <a:sym typeface="+mn-ea"/>
            </a:endParaRPr>
          </a:p>
          <a:p>
            <a:r>
              <a:rPr lang="zh-CN" altLang="en-US" sz="4000" b="1">
                <a:solidFill>
                  <a:schemeClr val="tx1"/>
                </a:solidFill>
                <a:latin typeface="黑体" panose="02010609060101010101" charset="-122"/>
                <a:ea typeface="黑体" panose="02010609060101010101" charset="-122"/>
                <a:cs typeface="黑体" panose="02010609060101010101" charset="-122"/>
                <a:sym typeface="+mn-ea"/>
              </a:rPr>
              <a:t>（</a:t>
            </a:r>
            <a:r>
              <a:rPr lang="en-US" altLang="zh-CN" sz="4000" b="1">
                <a:solidFill>
                  <a:schemeClr val="tx1"/>
                </a:solidFill>
                <a:latin typeface="黑体" panose="02010609060101010101" charset="-122"/>
                <a:ea typeface="黑体" panose="02010609060101010101" charset="-122"/>
                <a:cs typeface="黑体" panose="02010609060101010101" charset="-122"/>
                <a:sym typeface="+mn-ea"/>
              </a:rPr>
              <a:t>1</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）通过</a:t>
            </a:r>
            <a:r>
              <a:rPr lang="zh-CN" altLang="en-US" sz="4000" b="1">
                <a:solidFill>
                  <a:srgbClr val="FF0000"/>
                </a:solidFill>
                <a:latin typeface="黑体" panose="02010609060101010101" charset="-122"/>
                <a:ea typeface="黑体" panose="02010609060101010101" charset="-122"/>
                <a:cs typeface="黑体" panose="02010609060101010101" charset="-122"/>
                <a:sym typeface="+mn-ea"/>
              </a:rPr>
              <a:t>时间</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排除；</a:t>
            </a:r>
            <a:endParaRPr lang="zh-CN" altLang="en-US" sz="4000" b="1">
              <a:solidFill>
                <a:schemeClr val="tx1"/>
              </a:solidFill>
              <a:latin typeface="黑体" panose="02010609060101010101" charset="-122"/>
              <a:ea typeface="黑体" panose="02010609060101010101" charset="-122"/>
              <a:cs typeface="黑体" panose="02010609060101010101" charset="-122"/>
              <a:sym typeface="+mn-ea"/>
            </a:endParaRPr>
          </a:p>
          <a:p>
            <a:r>
              <a:rPr lang="zh-CN" altLang="en-US" sz="4000" b="1">
                <a:solidFill>
                  <a:schemeClr val="tx1"/>
                </a:solidFill>
                <a:latin typeface="黑体" panose="02010609060101010101" charset="-122"/>
                <a:ea typeface="黑体" panose="02010609060101010101" charset="-122"/>
                <a:cs typeface="黑体" panose="02010609060101010101" charset="-122"/>
                <a:sym typeface="+mn-ea"/>
              </a:rPr>
              <a:t>（</a:t>
            </a:r>
            <a:r>
              <a:rPr lang="en-US" altLang="zh-CN" sz="4000" b="1">
                <a:solidFill>
                  <a:schemeClr val="tx1"/>
                </a:solidFill>
                <a:latin typeface="黑体" panose="02010609060101010101" charset="-122"/>
                <a:ea typeface="黑体" panose="02010609060101010101" charset="-122"/>
                <a:cs typeface="黑体" panose="02010609060101010101" charset="-122"/>
                <a:sym typeface="+mn-ea"/>
              </a:rPr>
              <a:t>2</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）通过特殊词语排除：</a:t>
            </a:r>
            <a:endParaRPr lang="zh-CN" altLang="en-US" sz="4000" b="1">
              <a:solidFill>
                <a:schemeClr val="tx1"/>
              </a:solidFill>
              <a:latin typeface="黑体" panose="02010609060101010101" charset="-122"/>
              <a:ea typeface="黑体" panose="02010609060101010101" charset="-122"/>
              <a:cs typeface="黑体" panose="02010609060101010101" charset="-122"/>
              <a:sym typeface="+mn-ea"/>
            </a:endParaRPr>
          </a:p>
          <a:p>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开始</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导致</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促使</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促成</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完全</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频繁</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endParaRPr lang="zh-CN" altLang="en-US" sz="36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普遍</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普及</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彻底</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抛弃</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放弃</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迅速</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endParaRPr lang="zh-CN" altLang="en-US" sz="36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000" b="1">
                <a:solidFill>
                  <a:schemeClr val="tx1"/>
                </a:solidFill>
                <a:latin typeface="黑体" panose="02010609060101010101" charset="-122"/>
                <a:ea typeface="黑体" panose="02010609060101010101" charset="-122"/>
                <a:cs typeface="黑体" panose="02010609060101010101" charset="-122"/>
                <a:sym typeface="+mn-ea"/>
              </a:rPr>
              <a:t>  3.</a:t>
            </a:r>
            <a:r>
              <a:rPr lang="zh-CN" altLang="en-US" sz="4000" b="1">
                <a:solidFill>
                  <a:schemeClr val="tx1"/>
                </a:solidFill>
                <a:latin typeface="黑体" panose="02010609060101010101" charset="-122"/>
                <a:ea typeface="黑体" panose="02010609060101010101" charset="-122"/>
                <a:cs typeface="黑体" panose="02010609060101010101" charset="-122"/>
                <a:sym typeface="+mn-ea"/>
              </a:rPr>
              <a:t>优先考虑词：</a:t>
            </a:r>
            <a:endParaRPr lang="zh-CN" altLang="en-US" sz="4000" b="1">
              <a:solidFill>
                <a:schemeClr val="tx1"/>
              </a:solidFill>
              <a:latin typeface="黑体" panose="02010609060101010101" charset="-122"/>
              <a:ea typeface="黑体" panose="02010609060101010101" charset="-122"/>
              <a:cs typeface="黑体" panose="02010609060101010101" charset="-122"/>
              <a:sym typeface="+mn-ea"/>
            </a:endParaRPr>
          </a:p>
          <a:p>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推动（了）</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促进（了）</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有利于</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3600" b="1">
                <a:solidFill>
                  <a:srgbClr val="FF0000"/>
                </a:solidFill>
                <a:latin typeface="黑体" panose="02010609060101010101" charset="-122"/>
                <a:ea typeface="黑体" panose="02010609060101010101" charset="-122"/>
                <a:cs typeface="黑体" panose="02010609060101010101" charset="-122"/>
                <a:sym typeface="+mn-ea"/>
              </a:rPr>
              <a:t>一定程度上</a:t>
            </a:r>
            <a:r>
              <a:rPr lang="en-US" altLang="zh-CN" sz="36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44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400" b="1">
                <a:solidFill>
                  <a:srgbClr val="FF0000"/>
                </a:solidFill>
                <a:latin typeface="黑体" panose="02010609060101010101" charset="-122"/>
                <a:ea typeface="黑体" panose="02010609060101010101" charset="-122"/>
                <a:cs typeface="黑体" panose="02010609060101010101" charset="-122"/>
                <a:sym typeface="+mn-ea"/>
              </a:rPr>
              <a:t> </a:t>
            </a:r>
            <a:endParaRPr lang="zh-CN" altLang="en-US" sz="4400" b="1">
              <a:solidFill>
                <a:srgbClr val="FF0000"/>
              </a:solidFill>
              <a:latin typeface="黑体" panose="02010609060101010101" charset="-122"/>
              <a:ea typeface="黑体" panose="02010609060101010101" charset="-122"/>
              <a:cs typeface="黑体" panose="02010609060101010101" charset="-122"/>
            </a:endParaRPr>
          </a:p>
          <a:p>
            <a:endParaRPr lang="zh-CN" altLang="en-US" sz="4400" b="1">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95630" y="78105"/>
            <a:ext cx="11214735" cy="6492875"/>
          </a:xfrm>
          <a:prstGeom prst="rect">
            <a:avLst/>
          </a:prstGeom>
          <a:noFill/>
        </p:spPr>
        <p:txBody>
          <a:bodyPr wrap="square" rtlCol="0" anchor="t">
            <a:spAutoFit/>
          </a:bodyPr>
          <a:p>
            <a:r>
              <a:rPr lang="en-US" altLang="zh-CN" sz="3200" b="1">
                <a:solidFill>
                  <a:srgbClr val="FF0000"/>
                </a:solidFill>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rPr>
              <a:t>1、汉初(汉初-汉景帝)</a:t>
            </a:r>
            <a:endPar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endParaRPr>
          </a:p>
          <a:p>
            <a:r>
              <a:rPr lang="zh-CN" altLang="en-US" sz="3200">
                <a:latin typeface="方正大黑简体" panose="02010601030101010101" charset="-122"/>
                <a:ea typeface="方正大黑简体" panose="02010601030101010101" charset="-122"/>
                <a:cs typeface="方正大黑简体" panose="02010601030101010101" charset="-122"/>
              </a:rPr>
              <a:t>政治:</a:t>
            </a:r>
            <a:r>
              <a:rPr lang="zh-CN" altLang="en-US" sz="3200"/>
              <a:t>  </a:t>
            </a:r>
            <a:r>
              <a:rPr lang="zh-CN" altLang="en-US" sz="3200" b="1"/>
              <a:t>汉承秦制、郡国并行制、王国问题、边境问题严重</a:t>
            </a:r>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经济: </a:t>
            </a:r>
            <a:r>
              <a:rPr lang="zh-CN" altLang="en-US" sz="3200" b="1"/>
              <a:t>休养生息、土地兼并严重</a:t>
            </a:r>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文化:</a:t>
            </a:r>
            <a:r>
              <a:rPr lang="zh-CN" altLang="en-US" sz="3200"/>
              <a:t>  </a:t>
            </a:r>
            <a:r>
              <a:rPr lang="zh-CN" altLang="en-US" sz="3200" b="1"/>
              <a:t>无为而治</a:t>
            </a:r>
            <a:endParaRPr lang="zh-CN" altLang="en-US" sz="3200" b="1"/>
          </a:p>
          <a:p>
            <a:r>
              <a:rPr lang="zh-CN" altLang="en-US" sz="3200" b="1">
                <a:solidFill>
                  <a:srgbClr val="FF0000"/>
                </a:solidFill>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rPr>
              <a:t> 2、汉武帝时期</a:t>
            </a:r>
            <a:endParaRPr lang="zh-CN" altLang="en-US" sz="3200">
              <a:latin typeface="方正大黑简体" panose="02010601030101010101" charset="-122"/>
              <a:ea typeface="方正大黑简体" panose="02010601030101010101" charset="-122"/>
              <a:cs typeface="方正大黑简体" panose="02010601030101010101" charset="-122"/>
            </a:endParaRPr>
          </a:p>
          <a:p>
            <a:r>
              <a:rPr lang="zh-CN" altLang="en-US" sz="3200">
                <a:latin typeface="方正大黑简体" panose="02010601030101010101" charset="-122"/>
                <a:ea typeface="方正大黑简体" panose="02010601030101010101" charset="-122"/>
                <a:cs typeface="方正大黑简体" panose="02010601030101010101" charset="-122"/>
              </a:rPr>
              <a:t>政治: </a:t>
            </a:r>
            <a:r>
              <a:rPr lang="zh-CN" altLang="en-US" sz="3200" b="1"/>
              <a:t>统一多民族国家发展、</a:t>
            </a:r>
            <a:r>
              <a:rPr lang="zh-CN" altLang="en-US" sz="3200" b="1">
                <a:sym typeface="+mn-ea"/>
              </a:rPr>
              <a:t>大一统局面形成</a:t>
            </a:r>
            <a:endParaRPr lang="zh-CN" altLang="en-US" sz="3200" b="1"/>
          </a:p>
          <a:p>
            <a:r>
              <a:rPr lang="zh-CN" altLang="en-US" sz="3200" b="1">
                <a:sym typeface="+mn-ea"/>
              </a:rPr>
              <a:t>           专制主义中央集权制度巩固</a:t>
            </a:r>
            <a:endParaRPr lang="zh-CN" altLang="en-US" sz="3200" b="1"/>
          </a:p>
          <a:p>
            <a:r>
              <a:rPr lang="zh-CN" altLang="en-US" sz="3200" b="1">
                <a:latin typeface="方正大黑简体" panose="02010601030101010101" charset="-122"/>
                <a:ea typeface="方正大黑简体" panose="02010601030101010101" charset="-122"/>
                <a:cs typeface="方正大黑简体" panose="02010601030101010101" charset="-122"/>
              </a:rPr>
              <a:t>经济: </a:t>
            </a:r>
            <a:r>
              <a:rPr lang="zh-CN" altLang="en-US" sz="3200" b="1"/>
              <a:t>小农经济占主导、重农抑商、</a:t>
            </a:r>
            <a:r>
              <a:rPr lang="zh-CN" altLang="en-US" sz="3200" b="1">
                <a:sym typeface="+mn-ea"/>
              </a:rPr>
              <a:t>盐铁官营、对外贸易繁荣</a:t>
            </a:r>
            <a:endParaRPr lang="zh-CN" altLang="en-US" sz="3200"/>
          </a:p>
          <a:p>
            <a:r>
              <a:rPr lang="zh-CN" altLang="en-US" sz="3200">
                <a:latin typeface="方正大黑简体" panose="02010601030101010101" charset="-122"/>
                <a:ea typeface="方正大黑简体" panose="02010601030101010101" charset="-122"/>
                <a:cs typeface="方正大黑简体" panose="02010601030101010101" charset="-122"/>
              </a:rPr>
              <a:t>文化: </a:t>
            </a:r>
            <a:r>
              <a:rPr lang="zh-CN" altLang="en-US" sz="3200" b="1"/>
              <a:t>独尊儒术、中外文化交流、科技成就领先世界</a:t>
            </a:r>
            <a:endParaRPr lang="zh-CN" altLang="en-US" sz="3200" b="1"/>
          </a:p>
          <a:p>
            <a:r>
              <a:rPr lang="zh-CN" altLang="en-US" sz="3200" b="1">
                <a:solidFill>
                  <a:srgbClr val="FF0000"/>
                </a:solidFill>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rPr>
              <a:t>3、东汉</a:t>
            </a:r>
            <a:endParaRPr lang="zh-CN" altLang="en-US" sz="3200">
              <a:latin typeface="方正大黑简体" panose="02010601030101010101" charset="-122"/>
              <a:ea typeface="方正大黑简体" panose="02010601030101010101" charset="-122"/>
              <a:cs typeface="方正大黑简体" panose="02010601030101010101" charset="-122"/>
            </a:endParaRPr>
          </a:p>
          <a:p>
            <a:r>
              <a:rPr lang="zh-CN" altLang="en-US" sz="3200">
                <a:latin typeface="方正大黑简体" panose="02010601030101010101" charset="-122"/>
                <a:ea typeface="方正大黑简体" panose="02010601030101010101" charset="-122"/>
                <a:cs typeface="方正大黑简体" panose="02010601030101010101" charset="-122"/>
              </a:rPr>
              <a:t>政治:</a:t>
            </a:r>
            <a:r>
              <a:rPr lang="zh-CN" altLang="en-US" sz="3200"/>
              <a:t>  </a:t>
            </a:r>
            <a:r>
              <a:rPr lang="zh-CN" altLang="en-US" sz="3200" b="1"/>
              <a:t>外戚、宦官专政；地方豪强势力涌现</a:t>
            </a:r>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经济: </a:t>
            </a:r>
            <a:r>
              <a:rPr lang="zh-CN" altLang="en-US" sz="3200" b="1"/>
              <a:t>土地兼并严重、庄园经济盛行</a:t>
            </a:r>
            <a:endParaRPr lang="zh-CN" altLang="en-US" sz="3200" b="1"/>
          </a:p>
          <a:p>
            <a:r>
              <a:rPr lang="zh-CN" altLang="en-US" sz="3200">
                <a:latin typeface="方正大黑简体" panose="02010601030101010101" charset="-122"/>
                <a:ea typeface="方正大黑简体" panose="02010601030101010101" charset="-122"/>
                <a:cs typeface="方正大黑简体" panose="02010601030101010101" charset="-122"/>
              </a:rPr>
              <a:t>文化:</a:t>
            </a:r>
            <a:r>
              <a:rPr lang="zh-CN" altLang="en-US" sz="3200"/>
              <a:t>  </a:t>
            </a:r>
            <a:r>
              <a:rPr lang="zh-CN" altLang="en-US" sz="3200" b="1"/>
              <a:t>佛、道传播，冲击儒学</a:t>
            </a:r>
            <a:endParaRPr lang="zh-CN" altLang="en-US" sz="32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0990" y="146050"/>
            <a:ext cx="11800840" cy="6185535"/>
          </a:xfrm>
          <a:prstGeom prst="rect">
            <a:avLst/>
          </a:prstGeom>
          <a:noFill/>
        </p:spPr>
        <p:txBody>
          <a:bodyPr wrap="square" rtlCol="0" anchor="t">
            <a:spAutoFit/>
          </a:bodyPr>
          <a:p>
            <a:r>
              <a:rPr lang="en-US" altLang="zh-CN" sz="3600" b="1">
                <a:solidFill>
                  <a:srgbClr val="FF0000"/>
                </a:solidFill>
                <a:latin typeface="方正大黑简体" panose="02010601030101010101" charset="-122"/>
                <a:ea typeface="方正大黑简体" panose="02010601030101010101" charset="-122"/>
              </a:rPr>
              <a:t>                   </a:t>
            </a:r>
            <a:r>
              <a:rPr lang="zh-CN" altLang="en-US" sz="3600" b="1">
                <a:solidFill>
                  <a:srgbClr val="FF0000"/>
                </a:solidFill>
                <a:latin typeface="方正大黑简体" panose="02010601030101010101" charset="-122"/>
                <a:ea typeface="方正大黑简体" panose="02010601030101010101" charset="-122"/>
              </a:rPr>
              <a:t>魏晋南北</a:t>
            </a:r>
            <a:endParaRPr lang="zh-CN" altLang="en-US" sz="3600"/>
          </a:p>
          <a:p>
            <a:r>
              <a:rPr lang="zh-CN" altLang="en-US" sz="3600">
                <a:latin typeface="方正大黑简体" panose="02010601030101010101" charset="-122"/>
                <a:ea typeface="方正大黑简体" panose="02010601030101010101" charset="-122"/>
                <a:cs typeface="方正大黑简体" panose="02010601030101010101" charset="-122"/>
              </a:rPr>
              <a:t>政治: </a:t>
            </a:r>
            <a:r>
              <a:rPr lang="en-US" altLang="zh-CN" sz="3600" b="1">
                <a:latin typeface="方正大黑简体" panose="02010601030101010101" charset="-122"/>
                <a:ea typeface="方正大黑简体" panose="02010601030101010101" charset="-122"/>
                <a:cs typeface="方正大黑简体" panose="02010601030101010101" charset="-122"/>
              </a:rPr>
              <a:t> </a:t>
            </a:r>
            <a:r>
              <a:rPr lang="zh-CN" altLang="en-US" sz="3600" b="1"/>
              <a:t>国家分裂、社会动荡、门阀势力扩大</a:t>
            </a:r>
            <a:endParaRPr lang="zh-CN" altLang="en-US" sz="3600" b="1"/>
          </a:p>
          <a:p>
            <a:r>
              <a:rPr lang="zh-CN" altLang="en-US" sz="3600" b="1"/>
              <a:t>             民族融合与交流、华夏认同</a:t>
            </a:r>
            <a:endParaRPr lang="zh-CN" altLang="en-US" sz="3600" b="1"/>
          </a:p>
          <a:p>
            <a:r>
              <a:rPr lang="zh-CN" altLang="en-US" sz="3600">
                <a:latin typeface="方正大黑简体" panose="02010601030101010101" charset="-122"/>
                <a:ea typeface="方正大黑简体" panose="02010601030101010101" charset="-122"/>
                <a:cs typeface="方正大黑简体" panose="02010601030101010101" charset="-122"/>
              </a:rPr>
              <a:t>经济: </a:t>
            </a:r>
            <a:r>
              <a:rPr lang="zh-CN" altLang="en-US" sz="3600"/>
              <a:t>  </a:t>
            </a:r>
            <a:r>
              <a:rPr lang="zh-CN" altLang="en-US" sz="3600" b="1"/>
              <a:t>经济重心开始南移，江南经济得到开发</a:t>
            </a:r>
            <a:endParaRPr lang="zh-CN" altLang="en-US" sz="3600"/>
          </a:p>
          <a:p>
            <a:r>
              <a:rPr lang="zh-CN" altLang="en-US" sz="3600"/>
              <a:t>           </a:t>
            </a:r>
            <a:r>
              <a:rPr lang="zh-CN" altLang="en-US" sz="3600" b="1"/>
              <a:t> 均田制推行，缓和土地兼并</a:t>
            </a:r>
            <a:r>
              <a:rPr lang="zh-CN" altLang="en-US" sz="3600" b="1"/>
              <a:t>(孝文帝改革)</a:t>
            </a:r>
            <a:endParaRPr lang="zh-CN" altLang="en-US" sz="3600" b="1"/>
          </a:p>
          <a:p>
            <a:r>
              <a:rPr lang="zh-CN" altLang="en-US" sz="3600">
                <a:latin typeface="方正大黑简体" panose="02010601030101010101" charset="-122"/>
                <a:ea typeface="方正大黑简体" panose="02010601030101010101" charset="-122"/>
                <a:cs typeface="方正大黑简体" panose="02010601030101010101" charset="-122"/>
              </a:rPr>
              <a:t>文化:</a:t>
            </a:r>
            <a:r>
              <a:rPr lang="zh-CN" altLang="en-US" sz="3600"/>
              <a:t>    </a:t>
            </a:r>
            <a:r>
              <a:rPr lang="zh-CN" altLang="en-US" sz="3600" b="1"/>
              <a:t>三教合一，儒学独尊的地位受到挑战、</a:t>
            </a:r>
            <a:endParaRPr lang="zh-CN" altLang="en-US" sz="3600"/>
          </a:p>
          <a:p>
            <a:r>
              <a:rPr lang="zh-CN" altLang="en-US" sz="3600" b="1">
                <a:solidFill>
                  <a:srgbClr val="FF0000"/>
                </a:solidFill>
                <a:latin typeface="方正大黑简体" panose="02010601030101010101" charset="-122"/>
                <a:ea typeface="方正大黑简体" panose="02010601030101010101" charset="-122"/>
              </a:rPr>
              <a:t>                 </a:t>
            </a:r>
            <a:r>
              <a:rPr lang="en-US" altLang="zh-CN" sz="3600" b="1">
                <a:solidFill>
                  <a:srgbClr val="FF0000"/>
                </a:solidFill>
                <a:latin typeface="方正大黑简体" panose="02010601030101010101" charset="-122"/>
                <a:ea typeface="方正大黑简体" panose="02010601030101010101" charset="-122"/>
              </a:rPr>
              <a:t>   </a:t>
            </a:r>
            <a:r>
              <a:rPr lang="zh-CN" altLang="en-US" sz="3600" b="1">
                <a:solidFill>
                  <a:srgbClr val="FF0000"/>
                </a:solidFill>
                <a:latin typeface="方正大黑简体" panose="02010601030101010101" charset="-122"/>
                <a:ea typeface="方正大黑简体" panose="02010601030101010101" charset="-122"/>
              </a:rPr>
              <a:t>隋唐</a:t>
            </a:r>
            <a:endParaRPr lang="zh-CN" altLang="en-US" sz="3600"/>
          </a:p>
          <a:p>
            <a:r>
              <a:rPr lang="zh-CN" altLang="en-US" sz="3600">
                <a:latin typeface="方正大黑简体" panose="02010601030101010101" charset="-122"/>
                <a:ea typeface="方正大黑简体" panose="02010601030101010101" charset="-122"/>
                <a:cs typeface="方正大黑简体" panose="02010601030101010101" charset="-122"/>
              </a:rPr>
              <a:t>政治:  </a:t>
            </a:r>
            <a:r>
              <a:rPr lang="zh-CN" altLang="en-US" sz="3600" b="1"/>
              <a:t>统一多民族国家发展、君主专制中央集权制加强 </a:t>
            </a:r>
            <a:r>
              <a:rPr lang="zh-CN" altLang="en-US" sz="3600"/>
              <a:t>     </a:t>
            </a:r>
            <a:endParaRPr lang="zh-CN" altLang="en-US" sz="3600"/>
          </a:p>
          <a:p>
            <a:r>
              <a:rPr lang="zh-CN" altLang="en-US" sz="3600">
                <a:latin typeface="方正大黑简体" panose="02010601030101010101" charset="-122"/>
                <a:ea typeface="方正大黑简体" panose="02010601030101010101" charset="-122"/>
                <a:cs typeface="方正大黑简体" panose="02010601030101010101" charset="-122"/>
              </a:rPr>
              <a:t>经济:  </a:t>
            </a:r>
            <a:r>
              <a:rPr lang="zh-CN" altLang="en-US" sz="3600" b="1"/>
              <a:t>国力强盛、经济重心南移、江南经济发展</a:t>
            </a:r>
            <a:endParaRPr lang="zh-CN" altLang="en-US" sz="3600"/>
          </a:p>
          <a:p>
            <a:r>
              <a:rPr lang="zh-CN" altLang="en-US" sz="3600"/>
              <a:t>           </a:t>
            </a:r>
            <a:r>
              <a:rPr lang="en-US" altLang="zh-CN" sz="3600"/>
              <a:t>  </a:t>
            </a:r>
            <a:r>
              <a:rPr lang="zh-CN" altLang="en-US" sz="3600" b="1"/>
              <a:t>商品经济发达、</a:t>
            </a:r>
            <a:r>
              <a:rPr lang="zh-CN" altLang="en-US" sz="3600" b="1"/>
              <a:t>海外贸易繁荣</a:t>
            </a:r>
            <a:endParaRPr lang="zh-CN" altLang="en-US" sz="3600"/>
          </a:p>
          <a:p>
            <a:r>
              <a:rPr lang="zh-CN" altLang="en-US" sz="3600">
                <a:latin typeface="方正大黑简体" panose="02010601030101010101" charset="-122"/>
                <a:ea typeface="方正大黑简体" panose="02010601030101010101" charset="-122"/>
                <a:cs typeface="方正大黑简体" panose="02010601030101010101" charset="-122"/>
              </a:rPr>
              <a:t>文化:</a:t>
            </a:r>
            <a:r>
              <a:rPr lang="zh-CN" altLang="en-US" sz="3600" b="1">
                <a:latin typeface="方正大黑简体" panose="02010601030101010101" charset="-122"/>
                <a:ea typeface="方正大黑简体" panose="02010601030101010101" charset="-122"/>
                <a:cs typeface="方正大黑简体" panose="02010601030101010101" charset="-122"/>
              </a:rPr>
              <a:t>  </a:t>
            </a:r>
            <a:r>
              <a:rPr lang="zh-CN" altLang="en-US" sz="3600" b="1"/>
              <a:t>三教合一，佛道本土化、中外文化交流频繁</a:t>
            </a:r>
            <a:endParaRPr lang="zh-CN" altLang="en-US" sz="36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0360" y="305435"/>
            <a:ext cx="11403330" cy="6247130"/>
          </a:xfrm>
          <a:prstGeom prst="rect">
            <a:avLst/>
          </a:prstGeom>
          <a:noFill/>
        </p:spPr>
        <p:txBody>
          <a:bodyPr wrap="square" rtlCol="0" anchor="t">
            <a:spAutoFit/>
          </a:bodyPr>
          <a:p>
            <a:pPr indent="0"/>
            <a:r>
              <a:rPr lang="en-US" altLang="zh-CN" sz="4000" b="1">
                <a:solidFill>
                  <a:srgbClr val="FF0000"/>
                </a:solidFill>
                <a:latin typeface="方正大黑简体" panose="02010601030101010101" charset="-122"/>
                <a:ea typeface="方正大黑简体" panose="02010601030101010101" charset="-122"/>
                <a:sym typeface="+mn-ea"/>
              </a:rPr>
              <a:t>                  </a:t>
            </a:r>
            <a:r>
              <a:rPr lang="zh-CN" sz="4000" b="1">
                <a:solidFill>
                  <a:srgbClr val="FF0000"/>
                </a:solidFill>
                <a:latin typeface="方正大黑简体" panose="02010601030101010101" charset="-122"/>
                <a:ea typeface="方正大黑简体" panose="02010601030101010101" charset="-122"/>
                <a:sym typeface="+mn-ea"/>
              </a:rPr>
              <a:t>宋元</a:t>
            </a:r>
            <a:endParaRPr lang="zh-CN" sz="4000" b="1">
              <a:latin typeface="+mn-ea"/>
            </a:endParaRPr>
          </a:p>
          <a:p>
            <a:pPr indent="0"/>
            <a:r>
              <a:rPr lang="zh-CN" sz="4000" b="1">
                <a:solidFill>
                  <a:schemeClr val="tx1"/>
                </a:solidFill>
                <a:latin typeface="方正大黑简体" panose="02010601030101010101" charset="-122"/>
                <a:ea typeface="方正大黑简体" panose="02010601030101010101" charset="-122"/>
                <a:sym typeface="+mn-ea"/>
              </a:rPr>
              <a:t>政治</a:t>
            </a:r>
            <a:r>
              <a:rPr lang="zh-CN" sz="4000" b="1">
                <a:latin typeface="+mn-ea"/>
                <a:sym typeface="+mn-ea"/>
              </a:rPr>
              <a:t>：统一多民族国家发展、积贫积弱</a:t>
            </a:r>
            <a:endParaRPr lang="zh-CN" sz="4000" b="1">
              <a:latin typeface="+mn-ea"/>
              <a:sym typeface="+mn-ea"/>
            </a:endParaRPr>
          </a:p>
          <a:p>
            <a:pPr indent="0"/>
            <a:r>
              <a:rPr lang="zh-CN" sz="4000" b="1">
                <a:latin typeface="+mn-ea"/>
                <a:sym typeface="+mn-ea"/>
              </a:rPr>
              <a:t>      君主专制中央集权制度强化</a:t>
            </a:r>
            <a:endParaRPr lang="zh-CN" sz="4000" b="1">
              <a:latin typeface="+mn-ea"/>
            </a:endParaRPr>
          </a:p>
          <a:p>
            <a:pPr indent="0"/>
            <a:r>
              <a:rPr lang="zh-CN" sz="4000" b="1">
                <a:solidFill>
                  <a:srgbClr val="FF0000"/>
                </a:solidFill>
                <a:latin typeface="+mn-ea"/>
                <a:sym typeface="+mn-ea"/>
              </a:rPr>
              <a:t>  </a:t>
            </a:r>
            <a:endParaRPr lang="zh-CN" sz="4000" b="1">
              <a:solidFill>
                <a:srgbClr val="FF0000"/>
              </a:solidFill>
              <a:latin typeface="+mn-ea"/>
              <a:sym typeface="+mn-ea"/>
            </a:endParaRPr>
          </a:p>
          <a:p>
            <a:pPr indent="0"/>
            <a:r>
              <a:rPr lang="zh-CN" sz="4000" b="1">
                <a:solidFill>
                  <a:schemeClr val="tx1"/>
                </a:solidFill>
                <a:latin typeface="方正大黑简体" panose="02010601030101010101" charset="-122"/>
                <a:ea typeface="方正大黑简体" panose="02010601030101010101" charset="-122"/>
                <a:sym typeface="+mn-ea"/>
              </a:rPr>
              <a:t>经济：</a:t>
            </a:r>
            <a:r>
              <a:rPr lang="zh-CN" sz="4000" b="1">
                <a:latin typeface="+mn-ea"/>
                <a:sym typeface="+mn-ea"/>
              </a:rPr>
              <a:t>经济重心南移、抑商政策松动</a:t>
            </a:r>
            <a:endParaRPr lang="zh-CN" sz="4000" b="1">
              <a:latin typeface="+mn-ea"/>
              <a:sym typeface="+mn-ea"/>
            </a:endParaRPr>
          </a:p>
          <a:p>
            <a:pPr indent="0"/>
            <a:r>
              <a:rPr lang="zh-CN" sz="4000" b="1">
                <a:latin typeface="+mn-ea"/>
                <a:sym typeface="+mn-ea"/>
              </a:rPr>
              <a:t>      商品经济发达、坊市制度打破</a:t>
            </a:r>
            <a:endParaRPr lang="zh-CN" sz="4000" b="1">
              <a:latin typeface="+mn-ea"/>
              <a:sym typeface="+mn-ea"/>
            </a:endParaRPr>
          </a:p>
          <a:p>
            <a:pPr indent="0"/>
            <a:r>
              <a:rPr lang="zh-CN" sz="4000" b="1">
                <a:latin typeface="+mn-ea"/>
                <a:sym typeface="+mn-ea"/>
              </a:rPr>
              <a:t>      城市经济功能增强、海外贸易繁荣</a:t>
            </a:r>
            <a:endParaRPr lang="zh-CN" sz="4000" b="1">
              <a:latin typeface="+mn-ea"/>
            </a:endParaRPr>
          </a:p>
          <a:p>
            <a:pPr indent="0"/>
            <a:r>
              <a:rPr lang="zh-CN" sz="4000" b="1">
                <a:solidFill>
                  <a:srgbClr val="FF0000"/>
                </a:solidFill>
                <a:latin typeface="+mn-ea"/>
                <a:sym typeface="+mn-ea"/>
              </a:rPr>
              <a:t>  </a:t>
            </a:r>
            <a:endParaRPr lang="zh-CN" sz="4000" b="1">
              <a:solidFill>
                <a:srgbClr val="FF0000"/>
              </a:solidFill>
              <a:latin typeface="+mn-ea"/>
              <a:sym typeface="+mn-ea"/>
            </a:endParaRPr>
          </a:p>
          <a:p>
            <a:pPr indent="0"/>
            <a:r>
              <a:rPr lang="zh-CN" sz="4000" b="1">
                <a:solidFill>
                  <a:schemeClr val="tx1"/>
                </a:solidFill>
                <a:latin typeface="方正大黑简体" panose="02010601030101010101" charset="-122"/>
                <a:ea typeface="方正大黑简体" panose="02010601030101010101" charset="-122"/>
                <a:sym typeface="+mn-ea"/>
              </a:rPr>
              <a:t>文化：</a:t>
            </a:r>
            <a:r>
              <a:rPr lang="zh-CN" sz="4000" b="1">
                <a:latin typeface="+mn-ea"/>
                <a:sym typeface="+mn-ea"/>
              </a:rPr>
              <a:t>重文轻武、程朱理学、市民阶层壮大</a:t>
            </a:r>
            <a:endParaRPr lang="zh-CN" sz="4000" b="1">
              <a:latin typeface="+mn-ea"/>
            </a:endParaRPr>
          </a:p>
          <a:p>
            <a:pPr indent="0"/>
            <a:r>
              <a:rPr lang="zh-CN" sz="4000" b="1">
                <a:latin typeface="+mn-ea"/>
                <a:sym typeface="+mn-ea"/>
              </a:rPr>
              <a:t>      文艺平民化世俗化、科技领先世界</a:t>
            </a:r>
            <a:endParaRPr lang="zh-CN" altLang="en-US" sz="4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49530" y="161290"/>
            <a:ext cx="12319635" cy="7477760"/>
          </a:xfrm>
          <a:prstGeom prst="rect">
            <a:avLst/>
          </a:prstGeom>
          <a:noFill/>
          <a:ln w="9525">
            <a:noFill/>
          </a:ln>
        </p:spPr>
        <p:txBody>
          <a:bodyPr wrap="square">
            <a:spAutoFit/>
          </a:bodyPr>
          <a:p>
            <a:pPr indent="0"/>
            <a:r>
              <a:rPr lang="en-US" altLang="zh-CN" sz="4000">
                <a:solidFill>
                  <a:srgbClr val="FF0000"/>
                </a:solidFill>
                <a:latin typeface="方正大黑简体" panose="02010601030101010101" charset="-122"/>
                <a:ea typeface="方正大黑简体" panose="02010601030101010101" charset="-122"/>
                <a:cs typeface="方正大黑简体" panose="02010601030101010101" charset="-122"/>
              </a:rPr>
              <a:t>                     </a:t>
            </a:r>
            <a:r>
              <a:rPr lang="zh-CN" sz="4000">
                <a:solidFill>
                  <a:srgbClr val="FF0000"/>
                </a:solidFill>
                <a:latin typeface="方正大黑简体" panose="02010601030101010101" charset="-122"/>
                <a:ea typeface="方正大黑简体" panose="02010601030101010101" charset="-122"/>
                <a:cs typeface="方正大黑简体" panose="02010601030101010101" charset="-122"/>
              </a:rPr>
              <a:t>明清</a:t>
            </a:r>
            <a:endParaRPr lang="zh-CN" sz="3600">
              <a:latin typeface="方正大黑简体" panose="02010601030101010101" charset="-122"/>
              <a:ea typeface="方正大黑简体" panose="02010601030101010101" charset="-122"/>
              <a:cs typeface="方正大黑简体" panose="02010601030101010101" charset="-122"/>
            </a:endParaRPr>
          </a:p>
          <a:p>
            <a:pPr indent="0"/>
            <a:r>
              <a:rPr lang="zh-CN" sz="3600">
                <a:solidFill>
                  <a:srgbClr val="FF0000"/>
                </a:solidFill>
                <a:latin typeface="方正大黑简体" panose="02010601030101010101" charset="-122"/>
                <a:ea typeface="方正大黑简体" panose="02010601030101010101" charset="-122"/>
                <a:cs typeface="方正大黑简体" panose="02010601030101010101" charset="-122"/>
              </a:rPr>
              <a:t> </a:t>
            </a:r>
            <a:r>
              <a:rPr lang="zh-CN" sz="3200">
                <a:solidFill>
                  <a:schemeClr val="tx1"/>
                </a:solidFill>
                <a:latin typeface="方正大黑简体" panose="02010601030101010101" charset="-122"/>
                <a:ea typeface="方正大黑简体" panose="02010601030101010101" charset="-122"/>
                <a:cs typeface="方正大黑简体" panose="02010601030101010101" charset="-122"/>
              </a:rPr>
              <a:t>政治</a:t>
            </a:r>
            <a:r>
              <a:rPr lang="zh-CN" sz="3200">
                <a:latin typeface="方正大黑简体" panose="02010601030101010101" charset="-122"/>
                <a:ea typeface="方正大黑简体" panose="02010601030101010101" charset="-122"/>
                <a:cs typeface="方正大黑简体" panose="02010601030101010101" charset="-122"/>
              </a:rPr>
              <a:t>：</a:t>
            </a:r>
            <a:r>
              <a:rPr lang="zh-CN" sz="3200" b="1">
                <a:latin typeface="+mn-ea"/>
                <a:cs typeface="+mn-ea"/>
              </a:rPr>
              <a:t>统一多民族国家巩固、专制主义空前强化、</a:t>
            </a:r>
            <a:r>
              <a:rPr lang="zh-CN" sz="3200" b="1">
                <a:latin typeface="+mn-ea"/>
                <a:cs typeface="+mn-ea"/>
                <a:sym typeface="+mn-ea"/>
              </a:rPr>
              <a:t>封建制度衰落</a:t>
            </a:r>
            <a:endParaRPr lang="zh-CN" sz="3600" b="1">
              <a:latin typeface="+mn-ea"/>
              <a:cs typeface="+mn-ea"/>
            </a:endParaRPr>
          </a:p>
          <a:p>
            <a:pPr indent="0"/>
            <a:endParaRPr lang="zh-CN" sz="3600" b="1">
              <a:latin typeface="+mn-ea"/>
              <a:cs typeface="+mn-ea"/>
            </a:endParaRPr>
          </a:p>
          <a:p>
            <a:pPr indent="0"/>
            <a:r>
              <a:rPr lang="zh-CN" sz="3600" b="1">
                <a:latin typeface="+mn-ea"/>
                <a:cs typeface="+mn-ea"/>
              </a:rPr>
              <a:t> </a:t>
            </a:r>
            <a:r>
              <a:rPr lang="zh-CN" sz="3200">
                <a:solidFill>
                  <a:schemeClr val="tx1"/>
                </a:solidFill>
                <a:latin typeface="方正大黑简体" panose="02010601030101010101" charset="-122"/>
                <a:ea typeface="方正大黑简体" panose="02010601030101010101" charset="-122"/>
                <a:cs typeface="方正大黑简体" panose="02010601030101010101" charset="-122"/>
              </a:rPr>
              <a:t>经济</a:t>
            </a:r>
            <a:r>
              <a:rPr lang="zh-CN" sz="3200">
                <a:latin typeface="方正大黑简体" panose="02010601030101010101" charset="-122"/>
                <a:ea typeface="方正大黑简体" panose="02010601030101010101" charset="-122"/>
                <a:cs typeface="方正大黑简体" panose="02010601030101010101" charset="-122"/>
              </a:rPr>
              <a:t>：</a:t>
            </a:r>
            <a:r>
              <a:rPr lang="zh-CN" sz="3200" b="1">
                <a:latin typeface="+mn-ea"/>
                <a:cs typeface="+mn-ea"/>
              </a:rPr>
              <a:t>农业生产专业化与商品化、</a:t>
            </a:r>
            <a:r>
              <a:rPr lang="zh-CN" sz="3200" b="1">
                <a:latin typeface="+mn-ea"/>
                <a:cs typeface="+mn-ea"/>
                <a:sym typeface="+mn-ea"/>
              </a:rPr>
              <a:t>税制改革农民人身依附关系减弱</a:t>
            </a:r>
            <a:endParaRPr lang="zh-CN" sz="3200" b="1">
              <a:latin typeface="+mn-ea"/>
              <a:cs typeface="+mn-ea"/>
            </a:endParaRPr>
          </a:p>
          <a:p>
            <a:pPr indent="0"/>
            <a:r>
              <a:rPr lang="zh-CN" sz="3200" b="1">
                <a:latin typeface="+mn-ea"/>
                <a:cs typeface="+mn-ea"/>
                <a:sym typeface="+mn-ea"/>
              </a:rPr>
              <a:t>       人地矛盾突出、新航路开辟高产作物引进、白银大量流入</a:t>
            </a:r>
            <a:endParaRPr lang="zh-CN" sz="3200" b="1">
              <a:latin typeface="+mn-ea"/>
              <a:cs typeface="+mn-ea"/>
            </a:endParaRPr>
          </a:p>
          <a:p>
            <a:pPr indent="0"/>
            <a:r>
              <a:rPr lang="zh-CN" sz="3200" b="1">
                <a:latin typeface="+mn-ea"/>
                <a:cs typeface="+mn-ea"/>
              </a:rPr>
              <a:t>       商品经济发展、</a:t>
            </a:r>
            <a:r>
              <a:rPr lang="zh-CN" sz="3200" b="1">
                <a:latin typeface="+mn-ea"/>
                <a:cs typeface="+mn-ea"/>
                <a:sym typeface="+mn-ea"/>
              </a:rPr>
              <a:t>资本主义萌芽、市镇经济兴起</a:t>
            </a:r>
            <a:endParaRPr lang="zh-CN" sz="3200" b="1">
              <a:latin typeface="+mn-ea"/>
              <a:cs typeface="+mn-ea"/>
            </a:endParaRPr>
          </a:p>
          <a:p>
            <a:pPr indent="0"/>
            <a:r>
              <a:rPr lang="zh-CN" sz="3200" b="1">
                <a:latin typeface="+mn-ea"/>
                <a:cs typeface="+mn-ea"/>
              </a:rPr>
              <a:t>       海禁与闭关锁国、中西方差距扩大</a:t>
            </a:r>
            <a:endParaRPr lang="zh-CN" sz="3200" b="1">
              <a:latin typeface="+mn-ea"/>
              <a:cs typeface="+mn-ea"/>
            </a:endParaRPr>
          </a:p>
          <a:p>
            <a:pPr indent="0"/>
            <a:r>
              <a:rPr lang="zh-CN" sz="3200" b="1">
                <a:latin typeface="+mn-ea"/>
                <a:cs typeface="+mn-ea"/>
              </a:rPr>
              <a:t>       逐渐落后于</a:t>
            </a:r>
            <a:r>
              <a:rPr lang="zh-CN" sz="3200" b="1">
                <a:latin typeface="+mn-ea"/>
                <a:cs typeface="+mn-ea"/>
              </a:rPr>
              <a:t>世界工业文明</a:t>
            </a:r>
            <a:endParaRPr lang="zh-CN" sz="3600" b="1">
              <a:latin typeface="+mn-ea"/>
              <a:cs typeface="+mn-ea"/>
            </a:endParaRPr>
          </a:p>
          <a:p>
            <a:pPr indent="0"/>
            <a:r>
              <a:rPr lang="zh-CN" sz="3600">
                <a:solidFill>
                  <a:srgbClr val="FF0000"/>
                </a:solidFill>
                <a:latin typeface="方正大黑简体" panose="02010601030101010101" charset="-122"/>
                <a:ea typeface="方正大黑简体" panose="02010601030101010101" charset="-122"/>
                <a:cs typeface="方正大黑简体" panose="02010601030101010101" charset="-122"/>
              </a:rPr>
              <a:t>  </a:t>
            </a:r>
            <a:endParaRPr lang="zh-CN" sz="3600">
              <a:solidFill>
                <a:srgbClr val="FF0000"/>
              </a:solidFill>
              <a:latin typeface="方正大黑简体" panose="02010601030101010101" charset="-122"/>
              <a:ea typeface="方正大黑简体" panose="02010601030101010101" charset="-122"/>
              <a:cs typeface="方正大黑简体" panose="02010601030101010101" charset="-122"/>
            </a:endParaRPr>
          </a:p>
          <a:p>
            <a:pPr indent="0"/>
            <a:r>
              <a:rPr lang="zh-CN" sz="3600">
                <a:solidFill>
                  <a:srgbClr val="FF0000"/>
                </a:solidFill>
                <a:latin typeface="方正大黑简体" panose="02010601030101010101" charset="-122"/>
                <a:ea typeface="方正大黑简体" panose="02010601030101010101" charset="-122"/>
                <a:cs typeface="方正大黑简体" panose="02010601030101010101" charset="-122"/>
              </a:rPr>
              <a:t> </a:t>
            </a:r>
            <a:r>
              <a:rPr lang="zh-CN" sz="3200">
                <a:solidFill>
                  <a:schemeClr val="tx1"/>
                </a:solidFill>
                <a:latin typeface="方正大黑简体" panose="02010601030101010101" charset="-122"/>
                <a:ea typeface="方正大黑简体" panose="02010601030101010101" charset="-122"/>
                <a:cs typeface="方正大黑简体" panose="02010601030101010101" charset="-122"/>
              </a:rPr>
              <a:t>文化</a:t>
            </a:r>
            <a:r>
              <a:rPr lang="zh-CN" sz="3200">
                <a:latin typeface="方正大黑简体" panose="02010601030101010101" charset="-122"/>
                <a:ea typeface="方正大黑简体" panose="02010601030101010101" charset="-122"/>
                <a:cs typeface="方正大黑简体" panose="02010601030101010101" charset="-122"/>
              </a:rPr>
              <a:t>： </a:t>
            </a:r>
            <a:r>
              <a:rPr lang="zh-CN" sz="3200" b="1">
                <a:latin typeface="+mn-ea"/>
                <a:cs typeface="+mn-ea"/>
              </a:rPr>
              <a:t>对儒家思想批判继承、反君主专制</a:t>
            </a:r>
            <a:endParaRPr lang="zh-CN" sz="3200" b="1">
              <a:latin typeface="+mn-ea"/>
              <a:cs typeface="+mn-ea"/>
            </a:endParaRPr>
          </a:p>
          <a:p>
            <a:pPr indent="0"/>
            <a:r>
              <a:rPr lang="zh-CN" sz="3200" b="1">
                <a:latin typeface="+mn-ea"/>
                <a:cs typeface="+mn-ea"/>
              </a:rPr>
              <a:t>        带有民主色彩、</a:t>
            </a:r>
            <a:r>
              <a:rPr lang="zh-CN" sz="3200" b="1">
                <a:latin typeface="+mn-ea"/>
                <a:cs typeface="+mn-ea"/>
                <a:sym typeface="+mn-ea"/>
              </a:rPr>
              <a:t>西学东渐、文化专制</a:t>
            </a:r>
            <a:endParaRPr lang="zh-CN" sz="3200" b="1">
              <a:latin typeface="+mn-ea"/>
              <a:cs typeface="+mn-ea"/>
            </a:endParaRPr>
          </a:p>
          <a:p>
            <a:pPr indent="0"/>
            <a:r>
              <a:rPr lang="zh-CN" sz="3200" b="1">
                <a:latin typeface="+mn-ea"/>
                <a:cs typeface="+mn-ea"/>
              </a:rPr>
              <a:t>        </a:t>
            </a:r>
            <a:endParaRPr lang="zh-CN" sz="3200" b="1">
              <a:latin typeface="+mn-ea"/>
              <a:cs typeface="+mn-ea"/>
            </a:endParaRPr>
          </a:p>
          <a:p>
            <a:pPr indent="0"/>
            <a:r>
              <a:rPr lang="zh-CN" sz="3200" b="1">
                <a:latin typeface="+mn-ea"/>
                <a:cs typeface="+mn-ea"/>
              </a:rPr>
              <a:t>        </a:t>
            </a:r>
            <a:endParaRPr lang="zh-CN" sz="3600" b="1">
              <a:latin typeface="+mn-ea"/>
              <a:cs typeface="+mn-ea"/>
            </a:endParaRPr>
          </a:p>
          <a:p>
            <a:pPr indent="0"/>
            <a:r>
              <a:rPr lang="zh-CN" sz="3600" b="1">
                <a:latin typeface="+mn-ea"/>
                <a:cs typeface="+mn-ea"/>
              </a:rPr>
              <a:t>       </a:t>
            </a:r>
            <a:endParaRPr lang="zh-CN" altLang="en-US" sz="3600" b="1">
              <a:latin typeface="+mn-ea"/>
              <a:cs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 descr="思维导图5"/>
          <p:cNvPicPr>
            <a:picLocks noChangeAspect="1"/>
          </p:cNvPicPr>
          <p:nvPr/>
        </p:nvPicPr>
        <p:blipFill>
          <a:blip r:embed="rId1"/>
          <a:srcRect l="3267" t="4739" b="5762"/>
          <a:stretch>
            <a:fillRect/>
          </a:stretch>
        </p:blipFill>
        <p:spPr>
          <a:xfrm>
            <a:off x="74295" y="-114300"/>
            <a:ext cx="12053570" cy="3604895"/>
          </a:xfrm>
          <a:prstGeom prst="rect">
            <a:avLst/>
          </a:prstGeom>
        </p:spPr>
      </p:pic>
      <p:pic>
        <p:nvPicPr>
          <p:cNvPr id="6" name="图片 6" descr="思维导图1"/>
          <p:cNvPicPr>
            <a:picLocks noChangeAspect="1"/>
          </p:cNvPicPr>
          <p:nvPr/>
        </p:nvPicPr>
        <p:blipFill>
          <a:blip r:embed="rId2"/>
          <a:srcRect l="3243" t="8148" r="7918" b="7344"/>
          <a:stretch>
            <a:fillRect/>
          </a:stretch>
        </p:blipFill>
        <p:spPr>
          <a:xfrm>
            <a:off x="74295" y="3491230"/>
            <a:ext cx="11997055" cy="337502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思维导图6"/>
          <p:cNvPicPr>
            <a:picLocks noChangeAspect="1"/>
          </p:cNvPicPr>
          <p:nvPr/>
        </p:nvPicPr>
        <p:blipFill>
          <a:blip r:embed="rId1"/>
          <a:srcRect l="3490" t="4759" b="6449"/>
          <a:stretch>
            <a:fillRect/>
          </a:stretch>
        </p:blipFill>
        <p:spPr>
          <a:xfrm>
            <a:off x="118745" y="-85725"/>
            <a:ext cx="11925300" cy="3463290"/>
          </a:xfrm>
          <a:prstGeom prst="rect">
            <a:avLst/>
          </a:prstGeom>
        </p:spPr>
      </p:pic>
      <p:pic>
        <p:nvPicPr>
          <p:cNvPr id="5" name="图片 5" descr="思维导图"/>
          <p:cNvPicPr>
            <a:picLocks noChangeAspect="1"/>
          </p:cNvPicPr>
          <p:nvPr/>
        </p:nvPicPr>
        <p:blipFill>
          <a:blip r:embed="rId2"/>
          <a:srcRect l="3452" r="876" b="7170"/>
          <a:stretch>
            <a:fillRect/>
          </a:stretch>
        </p:blipFill>
        <p:spPr>
          <a:xfrm>
            <a:off x="133350" y="3227070"/>
            <a:ext cx="11925300" cy="3660775"/>
          </a:xfrm>
          <a:prstGeom prst="rect">
            <a:avLst/>
          </a:prstGeom>
        </p:spPr>
      </p:pic>
      <p:sp>
        <p:nvSpPr>
          <p:cNvPr id="3" name="文本框 2"/>
          <p:cNvSpPr txBox="1"/>
          <p:nvPr/>
        </p:nvSpPr>
        <p:spPr>
          <a:xfrm>
            <a:off x="1971040" y="4159250"/>
            <a:ext cx="7775575" cy="368300"/>
          </a:xfrm>
          <a:prstGeom prst="rect">
            <a:avLst/>
          </a:prstGeom>
          <a:noFill/>
          <a:ln w="19050">
            <a:solidFill>
              <a:srgbClr val="00B050"/>
            </a:solidFill>
          </a:ln>
        </p:spPr>
        <p:txBody>
          <a:bodyPr wrap="square" rtlCol="0">
            <a:spAutoFit/>
          </a:bodyPr>
          <a:p>
            <a:r>
              <a:rPr lang="zh-CN" altLang="en-US" b="1"/>
              <a:t>打击殖民统治、反对霸权主义、构建国际政治经济新秩序</a:t>
            </a:r>
            <a:endParaRPr lang="zh-CN" altLang="en-US"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1915" y="538480"/>
            <a:ext cx="11866245" cy="5262245"/>
          </a:xfrm>
          <a:prstGeom prst="rect">
            <a:avLst/>
          </a:prstGeom>
          <a:noFill/>
          <a:ln w="19050">
            <a:noFill/>
          </a:ln>
        </p:spPr>
        <p:txBody>
          <a:bodyPr wrap="square" rtlCol="0">
            <a:spAutoFit/>
          </a:bodyPr>
          <a:lstStyle/>
          <a:p>
            <a:pPr algn="ctr">
              <a:lnSpc>
                <a:spcPct val="100000"/>
              </a:lnSpc>
            </a:pPr>
            <a:r>
              <a:rPr lang="zh-CN" altLang="en-US" sz="7200" b="1" dirty="0">
                <a:solidFill>
                  <a:schemeClr val="tx1"/>
                </a:solidFill>
                <a:latin typeface="方正少儿简体" panose="03000509000000000000" charset="-122"/>
                <a:ea typeface="方正少儿简体" panose="03000509000000000000" charset="-122"/>
                <a:cs typeface="黑体" panose="02010609060101010101" charset="-122"/>
                <a:sym typeface="+mn-ea"/>
              </a:rPr>
              <a:t>预祝高三年级同学们</a:t>
            </a:r>
            <a:endParaRPr lang="zh-CN" altLang="en-US" sz="7200" b="1" dirty="0">
              <a:solidFill>
                <a:schemeClr val="tx1"/>
              </a:solidFill>
              <a:latin typeface="方正少儿简体" panose="03000509000000000000" charset="-122"/>
              <a:ea typeface="方正少儿简体" panose="03000509000000000000" charset="-122"/>
              <a:cs typeface="黑体" panose="02010609060101010101" charset="-122"/>
              <a:sym typeface="+mn-ea"/>
            </a:endParaRPr>
          </a:p>
          <a:p>
            <a:pPr algn="ctr">
              <a:lnSpc>
                <a:spcPct val="100000"/>
              </a:lnSpc>
            </a:pPr>
            <a:r>
              <a:rPr lang="zh-CN" altLang="en-US" sz="7200" b="1" dirty="0">
                <a:solidFill>
                  <a:schemeClr val="tx1"/>
                </a:solidFill>
                <a:latin typeface="方正少儿简体" panose="03000509000000000000" charset="-122"/>
                <a:ea typeface="方正少儿简体" panose="03000509000000000000" charset="-122"/>
                <a:cs typeface="黑体" panose="02010609060101010101" charset="-122"/>
                <a:sym typeface="+mn-ea"/>
              </a:rPr>
              <a:t>在 </a:t>
            </a:r>
            <a:r>
              <a:rPr lang="en-US" altLang="zh-CN" sz="7200" b="1" dirty="0">
                <a:solidFill>
                  <a:schemeClr val="tx1"/>
                </a:solidFill>
                <a:latin typeface="方正大黑简体" panose="02010601030101010101" charset="-122"/>
                <a:ea typeface="方正大黑简体" panose="02010601030101010101" charset="-122"/>
                <a:cs typeface="黑体" panose="02010609060101010101" charset="-122"/>
                <a:sym typeface="+mn-ea"/>
              </a:rPr>
              <a:t>2024 </a:t>
            </a:r>
            <a:r>
              <a:rPr lang="zh-CN" altLang="en-US" sz="7200" b="1" dirty="0">
                <a:solidFill>
                  <a:schemeClr val="tx1"/>
                </a:solidFill>
                <a:latin typeface="方正少儿简体" panose="03000509000000000000" charset="-122"/>
                <a:ea typeface="方正少儿简体" panose="03000509000000000000" charset="-122"/>
                <a:cs typeface="黑体" panose="02010609060101010101" charset="-122"/>
                <a:sym typeface="+mn-ea"/>
              </a:rPr>
              <a:t>年 高 考 中</a:t>
            </a:r>
            <a:endParaRPr lang="zh-CN" altLang="en-US" sz="7200" b="1" dirty="0">
              <a:solidFill>
                <a:srgbClr val="FF0000"/>
              </a:solidFill>
              <a:latin typeface="黑体" panose="02010609060101010101" charset="-122"/>
              <a:ea typeface="黑体" panose="02010609060101010101" charset="-122"/>
              <a:cs typeface="黑体" panose="02010609060101010101" charset="-122"/>
              <a:sym typeface="+mn-ea"/>
            </a:endParaRPr>
          </a:p>
          <a:p>
            <a:pPr algn="ctr">
              <a:lnSpc>
                <a:spcPct val="100000"/>
              </a:lnSpc>
            </a:pPr>
            <a:r>
              <a:rPr lang="zh-CN" altLang="en-US" sz="9600" b="1" dirty="0">
                <a:solidFill>
                  <a:srgbClr val="FF0000"/>
                </a:solidFill>
                <a:latin typeface="方正少儿_GBK" panose="03000509000000000000" charset="-122"/>
                <a:ea typeface="方正少儿_GBK" panose="03000509000000000000" charset="-122"/>
                <a:cs typeface="黑体" panose="02010609060101010101" charset="-122"/>
                <a:sym typeface="+mn-ea"/>
              </a:rPr>
              <a:t>金榜题名！</a:t>
            </a:r>
            <a:endParaRPr lang="zh-CN" altLang="en-US" sz="9600" b="1" dirty="0">
              <a:solidFill>
                <a:srgbClr val="FF0000"/>
              </a:solidFill>
              <a:latin typeface="方正大黑简体" panose="02010601030101010101" charset="-122"/>
              <a:ea typeface="方正大黑简体" panose="02010601030101010101" charset="-122"/>
              <a:cs typeface="黑体" panose="02010609060101010101" charset="-122"/>
              <a:sym typeface="+mn-ea"/>
            </a:endParaRPr>
          </a:p>
          <a:p>
            <a:pPr algn="ctr">
              <a:lnSpc>
                <a:spcPct val="100000"/>
              </a:lnSpc>
            </a:pPr>
            <a:r>
              <a:rPr lang="zh-CN" altLang="en-US" sz="9600" b="1" dirty="0">
                <a:solidFill>
                  <a:srgbClr val="FF0000"/>
                </a:solidFill>
                <a:latin typeface="方正少儿_GBK" panose="03000509000000000000" charset="-122"/>
                <a:ea typeface="方正少儿_GBK" panose="03000509000000000000" charset="-122"/>
                <a:cs typeface="黑体" panose="02010609060101010101" charset="-122"/>
              </a:rPr>
              <a:t>前程似锦！</a:t>
            </a:r>
            <a:endParaRPr lang="en-US" altLang="zh-CN" sz="9600" b="1" dirty="0">
              <a:solidFill>
                <a:srgbClr val="FF0000"/>
              </a:solidFill>
              <a:latin typeface="方正少儿_GBK" panose="03000509000000000000" charset="-122"/>
              <a:ea typeface="方正少儿_GBK" panose="03000509000000000000" charset="-122"/>
              <a:cs typeface="黑体" panose="02010609060101010101" charset="-122"/>
            </a:endParaRPr>
          </a:p>
        </p:txBody>
      </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8280" y="132080"/>
            <a:ext cx="5706745" cy="768350"/>
          </a:xfrm>
          <a:prstGeom prst="rect">
            <a:avLst/>
          </a:prstGeom>
          <a:noFill/>
        </p:spPr>
        <p:txBody>
          <a:bodyPr wrap="square" rtlCol="0">
            <a:spAutoFit/>
          </a:bodyPr>
          <a:p>
            <a:r>
              <a:rPr lang="zh-CN" altLang="en-US" sz="4400" b="1" u="sng">
                <a:latin typeface="楷体_GB2312" panose="02010609030101010101" charset="-122"/>
                <a:ea typeface="楷体_GB2312" panose="02010609030101010101" charset="-122"/>
              </a:rPr>
              <a:t>二、材料题：</a:t>
            </a:r>
            <a:endParaRPr lang="zh-CN" altLang="en-US" sz="4400" b="1" u="sng">
              <a:latin typeface="楷体_GB2312" panose="02010609030101010101" charset="-122"/>
              <a:ea typeface="楷体_GB2312" panose="02010609030101010101" charset="-122"/>
            </a:endParaRPr>
          </a:p>
        </p:txBody>
      </p:sp>
      <p:sp>
        <p:nvSpPr>
          <p:cNvPr id="7" name="文本框 6"/>
          <p:cNvSpPr txBox="1"/>
          <p:nvPr/>
        </p:nvSpPr>
        <p:spPr>
          <a:xfrm>
            <a:off x="208280" y="1373505"/>
            <a:ext cx="11784965" cy="4707890"/>
          </a:xfrm>
          <a:prstGeom prst="rect">
            <a:avLst/>
          </a:prstGeom>
          <a:noFill/>
        </p:spPr>
        <p:txBody>
          <a:bodyPr wrap="square" rtlCol="0" anchor="t">
            <a:spAutoFit/>
          </a:bodyPr>
          <a:p>
            <a:r>
              <a:rPr lang="en-US" altLang="zh-CN" sz="6000" b="1">
                <a:sym typeface="+mn-ea"/>
              </a:rPr>
              <a:t>1</a:t>
            </a:r>
            <a:r>
              <a:rPr lang="zh-CN" altLang="en-US" sz="6000" b="1">
                <a:sym typeface="+mn-ea"/>
              </a:rPr>
              <a:t>、务必完成所有题目，</a:t>
            </a:r>
            <a:r>
              <a:rPr lang="zh-CN" altLang="en-US" sz="6000" b="1">
                <a:solidFill>
                  <a:srgbClr val="FF0000"/>
                </a:solidFill>
                <a:latin typeface="方正大黑_GBK" panose="03000509000000000000" charset="-122"/>
                <a:ea typeface="方正大黑_GBK" panose="03000509000000000000" charset="-122"/>
                <a:sym typeface="+mn-ea"/>
              </a:rPr>
              <a:t>不可空题</a:t>
            </a:r>
            <a:r>
              <a:rPr lang="zh-CN" altLang="en-US" sz="6000" b="1">
                <a:sym typeface="+mn-ea"/>
              </a:rPr>
              <a:t>；</a:t>
            </a:r>
            <a:endParaRPr lang="zh-CN" altLang="en-US" sz="6000" b="1">
              <a:sym typeface="+mn-ea"/>
            </a:endParaRPr>
          </a:p>
          <a:p>
            <a:endParaRPr lang="zh-CN" altLang="en-US" sz="6000" b="1">
              <a:sym typeface="+mn-ea"/>
            </a:endParaRPr>
          </a:p>
          <a:p>
            <a:r>
              <a:rPr lang="en-US" altLang="zh-CN" sz="6000" b="1">
                <a:sym typeface="+mn-ea"/>
              </a:rPr>
              <a:t>2</a:t>
            </a:r>
            <a:r>
              <a:rPr lang="zh-CN" altLang="en-US" sz="6000" b="1">
                <a:sym typeface="+mn-ea"/>
              </a:rPr>
              <a:t>、答案务必来自于</a:t>
            </a:r>
            <a:r>
              <a:rPr lang="zh-CN" altLang="en-US" sz="6000" b="1">
                <a:solidFill>
                  <a:srgbClr val="FF0000"/>
                </a:solidFill>
                <a:latin typeface="方正大黑_GBK" panose="03000509000000000000" charset="-122"/>
                <a:ea typeface="方正大黑_GBK" panose="03000509000000000000" charset="-122"/>
                <a:sym typeface="+mn-ea"/>
              </a:rPr>
              <a:t>材料</a:t>
            </a:r>
            <a:r>
              <a:rPr lang="zh-CN" altLang="en-US" sz="6000" b="1">
                <a:sym typeface="+mn-ea"/>
              </a:rPr>
              <a:t>与</a:t>
            </a:r>
            <a:r>
              <a:rPr lang="zh-CN" altLang="en-US" sz="6000" b="1">
                <a:solidFill>
                  <a:srgbClr val="FF0000"/>
                </a:solidFill>
                <a:latin typeface="方正大黑_GBK" panose="03000509000000000000" charset="-122"/>
                <a:ea typeface="方正大黑_GBK" panose="03000509000000000000" charset="-122"/>
                <a:sym typeface="+mn-ea"/>
              </a:rPr>
              <a:t>所学</a:t>
            </a:r>
            <a:r>
              <a:rPr lang="zh-CN" altLang="en-US" sz="6000" b="1">
                <a:sym typeface="+mn-ea"/>
              </a:rPr>
              <a:t>；</a:t>
            </a:r>
            <a:endParaRPr lang="zh-CN" altLang="en-US" sz="6000" b="1">
              <a:sym typeface="+mn-ea"/>
            </a:endParaRPr>
          </a:p>
          <a:p>
            <a:endParaRPr lang="zh-CN" altLang="en-US" sz="6000" b="1">
              <a:sym typeface="+mn-ea"/>
            </a:endParaRPr>
          </a:p>
          <a:p>
            <a:r>
              <a:rPr lang="en-US" altLang="zh-CN" sz="6000" b="1">
                <a:sym typeface="+mn-ea"/>
              </a:rPr>
              <a:t>3</a:t>
            </a:r>
            <a:r>
              <a:rPr lang="zh-CN" altLang="en-US" sz="6000" b="1">
                <a:sym typeface="+mn-ea"/>
              </a:rPr>
              <a:t>、用</a:t>
            </a:r>
            <a:r>
              <a:rPr lang="en-US" altLang="zh-CN" sz="6000" b="1">
                <a:sym typeface="+mn-ea"/>
              </a:rPr>
              <a:t>1-2</a:t>
            </a:r>
            <a:r>
              <a:rPr lang="zh-CN" altLang="en-US" sz="6000" b="1">
                <a:sym typeface="+mn-ea"/>
              </a:rPr>
              <a:t>分钟对</a:t>
            </a:r>
            <a:r>
              <a:rPr lang="zh-CN" altLang="en-US" sz="6000" b="1">
                <a:solidFill>
                  <a:srgbClr val="FF0000"/>
                </a:solidFill>
                <a:latin typeface="方正大黑_GBK" panose="03000509000000000000" charset="-122"/>
                <a:ea typeface="方正大黑_GBK" panose="03000509000000000000" charset="-122"/>
                <a:sym typeface="+mn-ea"/>
              </a:rPr>
              <a:t>小论文</a:t>
            </a:r>
            <a:r>
              <a:rPr lang="zh-CN" altLang="en-US" sz="6000" b="1">
                <a:sym typeface="+mn-ea"/>
              </a:rPr>
              <a:t>做难易判断；</a:t>
            </a:r>
            <a:endParaRPr lang="zh-CN" altLang="en-US" sz="6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8280" y="0"/>
            <a:ext cx="5706745" cy="768350"/>
          </a:xfrm>
          <a:prstGeom prst="rect">
            <a:avLst/>
          </a:prstGeom>
          <a:noFill/>
        </p:spPr>
        <p:txBody>
          <a:bodyPr wrap="square" rtlCol="0">
            <a:spAutoFit/>
          </a:bodyPr>
          <a:p>
            <a:r>
              <a:rPr lang="zh-CN" altLang="en-US" sz="4400" b="1" u="sng">
                <a:latin typeface="楷体_GB2312" panose="02010609030101010101" charset="-122"/>
                <a:ea typeface="楷体_GB2312" panose="02010609030101010101" charset="-122"/>
              </a:rPr>
              <a:t>（一）材料题</a:t>
            </a:r>
            <a:r>
              <a:rPr lang="zh-CN" altLang="en-US" sz="4400" u="sng">
                <a:latin typeface="楷体_GB2312" panose="02010609030101010101" charset="-122"/>
                <a:ea typeface="楷体_GB2312" panose="02010609030101010101" charset="-122"/>
              </a:rPr>
              <a:t>：</a:t>
            </a:r>
            <a:endParaRPr lang="zh-CN" altLang="en-US" sz="4400" u="sng">
              <a:latin typeface="楷体_GB2312" panose="02010609030101010101" charset="-122"/>
              <a:ea typeface="楷体_GB2312" panose="02010609030101010101" charset="-122"/>
            </a:endParaRPr>
          </a:p>
        </p:txBody>
      </p:sp>
      <p:sp>
        <p:nvSpPr>
          <p:cNvPr id="6" name="文本框 5"/>
          <p:cNvSpPr txBox="1"/>
          <p:nvPr/>
        </p:nvSpPr>
        <p:spPr>
          <a:xfrm>
            <a:off x="-21590" y="615315"/>
            <a:ext cx="12037060" cy="6630035"/>
          </a:xfrm>
          <a:prstGeom prst="rect">
            <a:avLst/>
          </a:prstGeom>
          <a:noFill/>
        </p:spPr>
        <p:txBody>
          <a:bodyPr wrap="square" rtlCol="0" anchor="t">
            <a:spAutoFit/>
          </a:bodyPr>
          <a:p>
            <a:r>
              <a:rPr lang="en-US" altLang="zh-CN" sz="4000" b="1">
                <a:latin typeface="方正大黑_GBK" panose="03000509000000000000" charset="-122"/>
                <a:ea typeface="方正大黑_GBK" panose="03000509000000000000" charset="-122"/>
                <a:cs typeface="方正大黑_GBK" panose="03000509000000000000" charset="-122"/>
                <a:sym typeface="+mn-ea"/>
              </a:rPr>
              <a:t>    </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sym typeface="+mn-ea"/>
              </a:rPr>
              <a:t>1.</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sym typeface="+mn-ea"/>
              </a:rPr>
              <a:t>作答规范：</a:t>
            </a:r>
            <a:r>
              <a:rPr lang="zh-CN" altLang="en-US" sz="3200" b="1">
                <a:latin typeface="方正大黑简体" panose="02010601030101010101" charset="-122"/>
                <a:ea typeface="方正大黑简体" panose="02010601030101010101" charset="-122"/>
                <a:sym typeface="+mn-ea"/>
              </a:rPr>
              <a:t>字迹清晰、标注序号、作答适量、不要自编</a:t>
            </a:r>
            <a:endParaRPr lang="zh-CN" altLang="en-US" sz="3200" b="1">
              <a:sym typeface="+mn-ea"/>
            </a:endParaRPr>
          </a:p>
          <a:p>
            <a:r>
              <a:rPr lang="zh-CN" altLang="en-US" sz="2400" b="1">
                <a:sym typeface="+mn-ea"/>
              </a:rPr>
              <a:t>     </a:t>
            </a:r>
            <a:r>
              <a:rPr lang="en-US" altLang="zh-CN" sz="2400" b="1">
                <a:sym typeface="+mn-ea"/>
              </a:rPr>
              <a:t> </a:t>
            </a:r>
            <a:r>
              <a:rPr lang="zh-CN" altLang="en-US" sz="3200" b="1">
                <a:sym typeface="+mn-ea"/>
              </a:rPr>
              <a:t>     </a:t>
            </a:r>
            <a:r>
              <a:rPr lang="en-US" altLang="zh-CN" sz="3200" b="1">
                <a:solidFill>
                  <a:srgbClr val="FF0000"/>
                </a:solidFill>
                <a:latin typeface="方正大黑_GBK" panose="03000509000000000000" charset="-122"/>
                <a:ea typeface="方正大黑_GBK" panose="03000509000000000000" charset="-122"/>
                <a:cs typeface="方正大黑_GBK" panose="03000509000000000000" charset="-122"/>
              </a:rPr>
              <a:t>2.</a:t>
            </a:r>
            <a:r>
              <a:rPr lang="zh-CN" altLang="en-US" sz="3200" b="1">
                <a:solidFill>
                  <a:srgbClr val="FF0000"/>
                </a:solidFill>
                <a:latin typeface="方正大黑_GBK" panose="03000509000000000000" charset="-122"/>
                <a:ea typeface="方正大黑_GBK" panose="03000509000000000000" charset="-122"/>
                <a:cs typeface="方正大黑_GBK" panose="03000509000000000000" charset="-122"/>
              </a:rPr>
              <a:t>作答步骤：</a:t>
            </a:r>
            <a:endParaRPr lang="zh-CN" altLang="en-US" sz="2400" b="1">
              <a:latin typeface="方正大黑简体" panose="02010601030101010101" charset="-122"/>
              <a:ea typeface="方正大黑简体" panose="02010601030101010101" charset="-122"/>
              <a:cs typeface="方正大黑简体" panose="02010601030101010101" charset="-122"/>
              <a:sym typeface="+mn-ea"/>
            </a:endParaRPr>
          </a:p>
          <a:p>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2800" b="1">
                <a:latin typeface="Calibri" panose="020F0502020204030204" charset="0"/>
                <a:ea typeface="方正大黑简体" panose="02010601030101010101" charset="-122"/>
                <a:cs typeface="方正大黑简体" panose="02010601030101010101" charset="-122"/>
                <a:sym typeface="+mn-ea"/>
              </a:rPr>
              <a:t>①</a:t>
            </a:r>
            <a:r>
              <a:rPr lang="zh-CN" altLang="en-US" sz="2800" b="1">
                <a:latin typeface="方正大黑简体" panose="02010601030101010101" charset="-122"/>
                <a:ea typeface="方正大黑简体" panose="02010601030101010101" charset="-122"/>
                <a:cs typeface="方正大黑简体" panose="02010601030101010101" charset="-122"/>
              </a:rPr>
              <a:t>判定时空：中国、世界、古代、近代、现代</a:t>
            </a:r>
            <a:endParaRPr lang="zh-CN" altLang="en-US" sz="2800" b="1">
              <a:latin typeface="方正大黑简体" panose="02010601030101010101" charset="-122"/>
              <a:ea typeface="方正大黑简体" panose="02010601030101010101" charset="-122"/>
              <a:cs typeface="方正大黑简体" panose="02010601030101010101" charset="-122"/>
            </a:endParaRPr>
          </a:p>
          <a:p>
            <a:r>
              <a:rPr lang="zh-CN" altLang="en-US" sz="2800" b="1">
                <a:latin typeface="方正大黑简体" panose="02010601030101010101" charset="-122"/>
                <a:ea typeface="方正大黑简体" panose="02010601030101010101" charset="-122"/>
                <a:cs typeface="方正大黑简体" panose="02010601030101010101" charset="-122"/>
              </a:rPr>
              <a:t>     </a:t>
            </a:r>
            <a:r>
              <a:rPr lang="zh-CN" altLang="en-US" sz="2800" b="1">
                <a:latin typeface="Calibri" panose="020F0502020204030204" charset="0"/>
                <a:ea typeface="方正大黑简体" panose="02010601030101010101" charset="-122"/>
                <a:cs typeface="方正大黑简体" panose="02010601030101010101" charset="-122"/>
              </a:rPr>
              <a:t>②</a:t>
            </a:r>
            <a:r>
              <a:rPr lang="zh-CN" altLang="en-US" sz="2800" b="1">
                <a:latin typeface="方正大黑简体" panose="02010601030101010101" charset="-122"/>
                <a:ea typeface="方正大黑简体" panose="02010601030101010101" charset="-122"/>
                <a:cs typeface="方正大黑简体" panose="02010601030101010101" charset="-122"/>
              </a:rPr>
              <a:t>明确问题：特点；</a:t>
            </a:r>
            <a:r>
              <a:rPr lang="zh-CN" altLang="en-US" sz="2800" b="1">
                <a:latin typeface="方正大黑简体" panose="02010601030101010101" charset="-122"/>
                <a:ea typeface="方正大黑简体" panose="02010601030101010101" charset="-122"/>
                <a:cs typeface="方正大黑简体" panose="02010601030101010101" charset="-122"/>
                <a:sym typeface="+mn-ea"/>
              </a:rPr>
              <a:t>背景（条件、原因）；影响；评价</a:t>
            </a:r>
            <a:endParaRPr lang="zh-CN" altLang="en-US" sz="2800" b="1">
              <a:latin typeface="方正大黑简体" panose="02010601030101010101" charset="-122"/>
              <a:ea typeface="方正大黑简体" panose="02010601030101010101" charset="-122"/>
              <a:cs typeface="方正大黑简体" panose="02010601030101010101" charset="-122"/>
            </a:endParaRPr>
          </a:p>
          <a:p>
            <a:r>
              <a:rPr lang="zh-CN" altLang="en-US" sz="2800" b="1">
                <a:latin typeface="方正大黑简体" panose="02010601030101010101" charset="-122"/>
                <a:ea typeface="方正大黑简体" panose="02010601030101010101" charset="-122"/>
                <a:cs typeface="方正大黑简体" panose="02010601030101010101" charset="-122"/>
                <a:sym typeface="+mn-ea"/>
              </a:rPr>
              <a:t>     </a:t>
            </a:r>
            <a:r>
              <a:rPr lang="zh-CN" altLang="en-US" sz="2800" b="1">
                <a:latin typeface="Calibri" panose="020F0502020204030204" charset="0"/>
                <a:ea typeface="方正大黑简体" panose="02010601030101010101" charset="-122"/>
                <a:cs typeface="方正大黑简体" panose="02010601030101010101" charset="-122"/>
                <a:sym typeface="+mn-ea"/>
              </a:rPr>
              <a:t>③</a:t>
            </a:r>
            <a:r>
              <a:rPr lang="zh-CN" altLang="en-US" sz="2800" b="1">
                <a:latin typeface="方正大黑简体" panose="02010601030101010101" charset="-122"/>
                <a:ea typeface="方正大黑简体" panose="02010601030101010101" charset="-122"/>
                <a:cs typeface="方正大黑简体" panose="02010601030101010101" charset="-122"/>
                <a:sym typeface="+mn-ea"/>
              </a:rPr>
              <a:t>进行作答：</a:t>
            </a:r>
            <a:endParaRPr lang="zh-CN" altLang="en-US" sz="2400" b="1">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pPr>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特点类：</a:t>
            </a:r>
            <a:r>
              <a:rPr lang="zh-CN" altLang="en-US" sz="2400" b="1">
                <a:latin typeface="方正大黑简体" panose="02010601030101010101" charset="-122"/>
                <a:ea typeface="方正大黑简体" panose="02010601030101010101" charset="-122"/>
                <a:sym typeface="+mn-ea"/>
              </a:rPr>
              <a:t>材料</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sym typeface="+mn-ea"/>
              </a:rPr>
              <a:t>逐句摘抄、数据不抄</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en-US" altLang="zh-CN" sz="2400" b="1">
                <a:sym typeface="+mn-ea"/>
              </a:rPr>
              <a:t>+</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常规词</a:t>
            </a:r>
            <a:endParaRPr lang="en-US" altLang="zh-CN" sz="2400" b="1">
              <a:sym typeface="+mn-ea"/>
            </a:endParaRPr>
          </a:p>
          <a:p>
            <a:pPr>
              <a:lnSpc>
                <a:spcPct val="100000"/>
              </a:lnSpc>
            </a:pPr>
            <a:r>
              <a:rPr lang="en-US" altLang="zh-CN" sz="2400" b="1">
                <a:sym typeface="+mn-ea"/>
              </a:rPr>
              <a:t>     </a:t>
            </a:r>
            <a:r>
              <a:rPr lang="en-US" altLang="zh-CN" sz="2400" b="1">
                <a:solidFill>
                  <a:srgbClr val="FF0000"/>
                </a:solidFill>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（常规词：</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时间长、范围广、规模大、种类（方式）多、政府主导、法律手段 ）               </a:t>
            </a:r>
            <a:r>
              <a:rPr lang="zh-CN" altLang="en-US" sz="2400" b="1" u="sng">
                <a:latin typeface="方正大黑简体" panose="02010601030101010101" charset="-122"/>
                <a:ea typeface="方正大黑简体" panose="02010601030101010101" charset="-122"/>
                <a:cs typeface="方正大黑简体" panose="02010601030101010101" charset="-122"/>
                <a:sym typeface="+mn-ea"/>
              </a:rPr>
              <a:t>  </a:t>
            </a:r>
            <a:r>
              <a:rPr lang="en-US" altLang="zh-CN" sz="2400" b="1" u="sng">
                <a:sym typeface="+mn-ea"/>
              </a:rPr>
              <a:t>  </a:t>
            </a:r>
            <a:endParaRPr lang="zh-CN" altLang="en-US" sz="2400" b="1" u="sng">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pPr>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背景、条件、原因类</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：材料</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sym typeface="+mn-ea"/>
              </a:rPr>
              <a:t>逐句摘抄、数据不抄</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所学（</a:t>
            </a:r>
            <a:r>
              <a:rPr lang="zh-CN" altLang="en-US" sz="2400" b="1">
                <a:latin typeface="方正大黑简体" panose="02010601030101010101" charset="-122"/>
                <a:ea typeface="方正大黑简体" panose="02010601030101010101" charset="-122"/>
                <a:cs typeface="方正大黑简体" panose="02010601030101010101" charset="-122"/>
              </a:rPr>
              <a:t>政治、经济、文化）</a:t>
            </a:r>
            <a:r>
              <a:rPr lang="zh-CN" altLang="en-US" sz="2400" b="1">
                <a:latin typeface="Arial" panose="020B0604020202020204" pitchFamily="34" charset="0"/>
                <a:ea typeface="方正大黑_GBK" panose="03000509000000000000" charset="-122"/>
                <a:cs typeface="Arial" panose="020B0604020202020204" pitchFamily="34" charset="0"/>
                <a:sym typeface="+mn-ea"/>
              </a:rPr>
              <a:t> </a:t>
            </a:r>
            <a:endParaRPr lang="zh-CN" altLang="en-US" sz="2400" b="1">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pPr>
            <a:r>
              <a:rPr lang="zh-CN" altLang="en-US" sz="2400" b="1">
                <a:latin typeface="方正大黑简体" panose="02010601030101010101" charset="-122"/>
                <a:ea typeface="方正大黑简体" panose="02010601030101010101" charset="-122"/>
                <a:cs typeface="方正大黑简体" panose="02010601030101010101" charset="-122"/>
                <a:sym typeface="+mn-ea"/>
              </a:rPr>
              <a:t>     </a:t>
            </a:r>
            <a:r>
              <a:rPr lang="zh-CN" altLang="en-US" sz="32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影响类：材料</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a:t>
            </a:r>
            <a:r>
              <a:rPr lang="zh-CN" altLang="en-US" sz="2400" b="1">
                <a:latin typeface="方正大黑简体" panose="02010601030101010101" charset="-122"/>
                <a:ea typeface="方正大黑简体" panose="02010601030101010101" charset="-122"/>
                <a:sym typeface="+mn-ea"/>
              </a:rPr>
              <a:t>逐句摘抄、数据不抄</a:t>
            </a:r>
            <a:r>
              <a:rPr lang="en-US" altLang="zh-CN" sz="2400" b="1">
                <a:latin typeface="方正大黑简体" panose="02010601030101010101" charset="-122"/>
                <a:ea typeface="方正大黑简体" panose="02010601030101010101" charset="-122"/>
                <a:cs typeface="方正大黑简体" panose="02010601030101010101" charset="-122"/>
                <a:sym typeface="+mn-ea"/>
              </a:rPr>
              <a:t>) + </a:t>
            </a:r>
            <a:r>
              <a:rPr lang="zh-CN" altLang="en-US" sz="2400" b="1">
                <a:latin typeface="方正大黑简体" panose="02010601030101010101" charset="-122"/>
                <a:ea typeface="方正大黑简体" panose="02010601030101010101" charset="-122"/>
                <a:cs typeface="方正大黑简体" panose="02010601030101010101" charset="-122"/>
                <a:sym typeface="+mn-ea"/>
              </a:rPr>
              <a:t>所学（政治、经济、文化）</a:t>
            </a:r>
            <a:r>
              <a:rPr lang="zh-CN" altLang="en-US" sz="2800" b="1">
                <a:latin typeface="Arial" panose="020B0604020202020204" pitchFamily="34" charset="0"/>
                <a:ea typeface="方正大黑_GBK" panose="03000509000000000000" charset="-122"/>
                <a:cs typeface="Arial" panose="020B0604020202020204" pitchFamily="34" charset="0"/>
                <a:sym typeface="+mn-ea"/>
              </a:rPr>
              <a:t> </a:t>
            </a:r>
            <a:endParaRPr lang="en-US" altLang="zh-CN"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spcBef>
                <a:spcPts val="100"/>
              </a:spcBef>
              <a:spcAft>
                <a:spcPts val="0"/>
              </a:spcAft>
            </a:pPr>
            <a:r>
              <a:rPr lang="en-US" altLang="zh-CN"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政治：</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 有利于巩固政权（加强中央集权）、社会稳定发展</a:t>
            </a:r>
            <a:endPar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endParaRPr>
          </a:p>
          <a:p>
            <a:pPr>
              <a:lnSpc>
                <a:spcPct val="100000"/>
              </a:lnSpc>
              <a:spcBef>
                <a:spcPts val="100"/>
              </a:spcBef>
              <a:spcAft>
                <a:spcPts val="0"/>
              </a:spcAft>
            </a:pPr>
            <a:r>
              <a:rPr lang="zh-CN" altLang="en-US"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统一多民族国家巩固与发展、提高综合国力、提升国际地位</a:t>
            </a:r>
            <a:endPar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endParaRPr>
          </a:p>
          <a:p>
            <a:pPr>
              <a:lnSpc>
                <a:spcPct val="90000"/>
              </a:lnSpc>
              <a:spcBef>
                <a:spcPts val="100"/>
              </a:spcBef>
              <a:spcAft>
                <a:spcPts val="0"/>
              </a:spcAft>
            </a:pPr>
            <a:r>
              <a:rPr lang="zh-CN" altLang="en-US"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en-US" altLang="zh-CN"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经济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促进经济（商品经济、小农经济、资本主义、民族资本主义）发展</a:t>
            </a:r>
            <a:endParaRPr lang="zh-CN" altLang="en-US"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endParaRPr>
          </a:p>
          <a:p>
            <a:pPr>
              <a:lnSpc>
                <a:spcPct val="90000"/>
              </a:lnSpc>
              <a:spcBef>
                <a:spcPts val="100"/>
              </a:spcBef>
              <a:spcAft>
                <a:spcPts val="0"/>
              </a:spcAft>
            </a:pPr>
            <a:r>
              <a:rPr lang="zh-CN" altLang="en-US"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en-US" altLang="zh-CN" sz="2400" b="1">
                <a:solidFill>
                  <a:srgbClr val="FF0000"/>
                </a:solidFill>
                <a:latin typeface="方正大黑简体" panose="02010601030101010101" charset="-122"/>
                <a:ea typeface="方正大黑简体" panose="02010601030101010101" charset="-122"/>
                <a:cs typeface="方正大黑简体" panose="02010601030101010101" charset="-122"/>
                <a:sym typeface="+mn-ea"/>
              </a:rPr>
              <a:t>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文化 ：</a:t>
            </a:r>
            <a:r>
              <a:rPr lang="zh-CN" altLang="en-US" sz="2400" b="1" u="sng">
                <a:solidFill>
                  <a:srgbClr val="FF0000"/>
                </a:solidFill>
                <a:latin typeface="方正大黑简体" panose="02010601030101010101" charset="-122"/>
                <a:ea typeface="方正大黑简体" panose="02010601030101010101" charset="-122"/>
                <a:cs typeface="方正大黑简体" panose="02010601030101010101" charset="-122"/>
                <a:sym typeface="+mn-ea"/>
              </a:rPr>
              <a:t>推动文化交流与民族融合 </a:t>
            </a:r>
            <a:r>
              <a:rPr lang="zh-CN" altLang="en-US" sz="4000" u="sng">
                <a:latin typeface="Arial" panose="020B0604020202020204" pitchFamily="34" charset="0"/>
                <a:ea typeface="方正大黑_GBK" panose="03000509000000000000" charset="-122"/>
                <a:cs typeface="Arial" panose="020B0604020202020204" pitchFamily="34" charset="0"/>
                <a:sym typeface="+mn-ea"/>
              </a:rPr>
              <a:t> </a:t>
            </a:r>
            <a:r>
              <a:rPr lang="zh-CN" altLang="en-US" sz="4000">
                <a:latin typeface="Arial" panose="020B0604020202020204" pitchFamily="34" charset="0"/>
                <a:ea typeface="方正大黑_GBK" panose="03000509000000000000" charset="-122"/>
                <a:cs typeface="Arial" panose="020B0604020202020204" pitchFamily="34" charset="0"/>
                <a:sym typeface="+mn-ea"/>
              </a:rPr>
              <a:t>               </a:t>
            </a:r>
            <a:endParaRPr lang="zh-CN" altLang="en-US" sz="4000" b="1">
              <a:latin typeface="方正大黑_GBK" panose="03000509000000000000" charset="-122"/>
              <a:ea typeface="方正大黑_GBK" panose="03000509000000000000" charset="-122"/>
              <a:cs typeface="方正大黑_GBK" panose="03000509000000000000" charset="-122"/>
            </a:endParaRPr>
          </a:p>
          <a:p>
            <a:endParaRPr lang="zh-CN" altLang="en-US" sz="4000" b="1">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5" name="Image1"/>
          <p:cNvPicPr/>
          <p:nvPr/>
        </p:nvPicPr>
        <p:blipFill>
          <a:blip r:embed="rId1" cstate="print"/>
          <a:srcRect l="-904" r="4701"/>
          <a:stretch>
            <a:fillRect/>
          </a:stretch>
        </p:blipFill>
        <p:spPr>
          <a:xfrm>
            <a:off x="396875" y="188595"/>
            <a:ext cx="5577840" cy="6480810"/>
          </a:xfrm>
          <a:prstGeom prst="rect">
            <a:avLst/>
          </a:prstGeom>
        </p:spPr>
      </p:pic>
      <p:pic>
        <p:nvPicPr>
          <p:cNvPr id="1027" name="Image1"/>
          <p:cNvPicPr/>
          <p:nvPr/>
        </p:nvPicPr>
        <p:blipFill>
          <a:blip r:embed="rId2" cstate="print"/>
          <a:srcRect l="5127" t="352" r="13789" b="25851"/>
          <a:stretch>
            <a:fillRect/>
          </a:stretch>
        </p:blipFill>
        <p:spPr>
          <a:xfrm>
            <a:off x="6323965" y="-22225"/>
            <a:ext cx="5422900" cy="67767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264160"/>
            <a:ext cx="12330430" cy="7139305"/>
          </a:xfrm>
          <a:prstGeom prst="rect">
            <a:avLst/>
          </a:prstGeom>
          <a:noFill/>
        </p:spPr>
        <p:txBody>
          <a:bodyPr wrap="square" rtlCol="0">
            <a:spAutoFit/>
          </a:bodyPr>
          <a:p>
            <a:pPr algn="l"/>
            <a:r>
              <a:rPr lang="zh-CN" altLang="en-US" sz="4400" b="1">
                <a:solidFill>
                  <a:schemeClr val="tx1"/>
                </a:solidFill>
                <a:latin typeface="楷体" panose="02010609060101010101" charset="-122"/>
                <a:ea typeface="楷体" panose="02010609060101010101" charset="-122"/>
                <a:cs typeface="方正楷体_GBK" panose="03000509000000000000" charset="-122"/>
              </a:rPr>
              <a:t>（二）历史论文、短文</a:t>
            </a:r>
            <a:r>
              <a:rPr lang="en-US" altLang="zh-CN" sz="4400" b="1">
                <a:solidFill>
                  <a:schemeClr val="tx1"/>
                </a:solidFill>
                <a:latin typeface="方正楷体_GBK" panose="03000509000000000000" charset="-122"/>
                <a:ea typeface="方正楷体_GBK" panose="03000509000000000000" charset="-122"/>
                <a:cs typeface="方正楷体_GBK" panose="03000509000000000000" charset="-122"/>
              </a:rPr>
              <a:t>       </a:t>
            </a:r>
            <a:r>
              <a:rPr lang="zh-CN" altLang="en-US" sz="4400" b="1">
                <a:solidFill>
                  <a:schemeClr val="tx1"/>
                </a:solidFill>
                <a:latin typeface="方正楷体_GBK" panose="03000509000000000000" charset="-122"/>
                <a:ea typeface="方正楷体_GBK" panose="03000509000000000000" charset="-122"/>
                <a:cs typeface="方正楷体_GBK" panose="03000509000000000000" charset="-122"/>
              </a:rPr>
              <a:t>（</a:t>
            </a:r>
            <a:r>
              <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rPr>
              <a:t>史实</a:t>
            </a:r>
            <a:r>
              <a:rPr lang="en-US" altLang="zh-CN" sz="4400" b="1">
                <a:solidFill>
                  <a:srgbClr val="FF0000"/>
                </a:solidFill>
                <a:latin typeface="方正大黑_GBK" panose="03000509000000000000" charset="-122"/>
                <a:ea typeface="方正大黑_GBK" panose="03000509000000000000" charset="-122"/>
                <a:cs typeface="方正大黑_GBK" panose="03000509000000000000" charset="-122"/>
              </a:rPr>
              <a:t> + </a:t>
            </a:r>
            <a:r>
              <a:rPr lang="zh-CN" altLang="en-US" sz="4400" b="1">
                <a:solidFill>
                  <a:srgbClr val="FF0000"/>
                </a:solidFill>
                <a:latin typeface="方正大黑_GBK" panose="03000509000000000000" charset="-122"/>
                <a:ea typeface="方正大黑_GBK" panose="03000509000000000000" charset="-122"/>
                <a:cs typeface="方正大黑_GBK" panose="03000509000000000000" charset="-122"/>
              </a:rPr>
              <a:t>材料</a:t>
            </a:r>
            <a:r>
              <a:rPr lang="zh-CN" altLang="en-US" sz="4400" b="1">
                <a:solidFill>
                  <a:schemeClr val="tx1"/>
                </a:solidFill>
                <a:latin typeface="方正楷体_GBK" panose="03000509000000000000" charset="-122"/>
                <a:ea typeface="方正楷体_GBK" panose="03000509000000000000" charset="-122"/>
                <a:cs typeface="方正楷体_GBK" panose="03000509000000000000" charset="-122"/>
              </a:rPr>
              <a:t>）</a:t>
            </a:r>
            <a:endParaRPr lang="zh-CN" altLang="en-US" sz="4400" b="1">
              <a:solidFill>
                <a:schemeClr val="tx1"/>
              </a:solidFill>
              <a:latin typeface="方正楷体_GBK" panose="03000509000000000000" charset="-122"/>
              <a:ea typeface="方正楷体_GBK" panose="03000509000000000000" charset="-122"/>
              <a:cs typeface="方正楷体_GBK" panose="03000509000000000000" charset="-122"/>
            </a:endParaRPr>
          </a:p>
          <a:p>
            <a:pPr algn="l"/>
            <a:r>
              <a:rPr lang="zh-CN" altLang="en-US" sz="4000" b="1" u="sng">
                <a:solidFill>
                  <a:schemeClr val="tx1"/>
                </a:solidFill>
                <a:latin typeface="仿宋" panose="02010609060101010101" charset="-122"/>
                <a:ea typeface="仿宋" panose="02010609060101010101" charset="-122"/>
                <a:cs typeface="方正楷体_GBK" panose="03000509000000000000" charset="-122"/>
              </a:rPr>
              <a:t> 历史论文侧重阐释史实；历史短文注重运用材料</a:t>
            </a:r>
            <a:endParaRPr lang="zh-CN" altLang="en-US" sz="4000" b="1" u="sng">
              <a:solidFill>
                <a:schemeClr val="tx1"/>
              </a:solidFill>
              <a:latin typeface="仿宋" panose="02010609060101010101" charset="-122"/>
              <a:ea typeface="仿宋" panose="02010609060101010101" charset="-122"/>
              <a:cs typeface="方正楷体_GBK" panose="03000509000000000000" charset="-122"/>
            </a:endParaRPr>
          </a:p>
          <a:p>
            <a:pPr algn="l"/>
            <a:endPar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endParaRPr>
          </a:p>
          <a:p>
            <a:pPr algn="l"/>
            <a:r>
              <a:rPr lang="en-US" altLang="zh-CN" sz="4400" b="1">
                <a:solidFill>
                  <a:srgbClr val="FF0000"/>
                </a:solidFill>
                <a:latin typeface="方正大黑_GBK" panose="03000509000000000000" charset="-122"/>
                <a:ea typeface="方正大黑_GBK" panose="03000509000000000000" charset="-122"/>
                <a:cs typeface="方正大黑简体" panose="02010601030101010101" charset="-122"/>
              </a:rPr>
              <a:t>1</a:t>
            </a:r>
            <a:r>
              <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rPr>
              <a:t>、定时空</a:t>
            </a:r>
            <a:r>
              <a:rPr lang="zh-CN" altLang="en-US" sz="4400">
                <a:solidFill>
                  <a:schemeClr val="tx1"/>
                </a:solidFill>
                <a:latin typeface="方正大黑_GBK" panose="03000509000000000000" charset="-122"/>
                <a:ea typeface="方正大黑_GBK" panose="03000509000000000000" charset="-122"/>
                <a:cs typeface="方正大黑简体" panose="02010601030101010101" charset="-122"/>
              </a:rPr>
              <a:t>（时间：古代（朝代）、近代、现代）</a:t>
            </a:r>
            <a:endParaRPr lang="zh-CN" altLang="en-US" sz="4400">
              <a:solidFill>
                <a:schemeClr val="tx1"/>
              </a:solidFill>
              <a:latin typeface="方正大黑_GBK" panose="03000509000000000000" charset="-122"/>
              <a:ea typeface="方正大黑_GBK" panose="03000509000000000000" charset="-122"/>
              <a:cs typeface="方正大黑简体" panose="02010601030101010101" charset="-122"/>
            </a:endParaRPr>
          </a:p>
          <a:p>
            <a:pPr algn="l"/>
            <a:r>
              <a:rPr lang="zh-CN" altLang="en-US" sz="4400">
                <a:solidFill>
                  <a:schemeClr val="tx1"/>
                </a:solidFill>
                <a:latin typeface="方正大黑_GBK" panose="03000509000000000000" charset="-122"/>
                <a:ea typeface="方正大黑_GBK" panose="03000509000000000000" charset="-122"/>
                <a:cs typeface="方正大黑简体" panose="02010601030101010101" charset="-122"/>
              </a:rPr>
              <a:t> </a:t>
            </a:r>
            <a:r>
              <a:rPr lang="en-US" altLang="zh-CN" sz="4400">
                <a:solidFill>
                  <a:schemeClr val="tx1"/>
                </a:solidFill>
                <a:latin typeface="方正大黑_GBK" panose="03000509000000000000" charset="-122"/>
                <a:ea typeface="方正大黑_GBK" panose="03000509000000000000" charset="-122"/>
                <a:cs typeface="方正大黑简体" panose="02010601030101010101" charset="-122"/>
              </a:rPr>
              <a:t>        </a:t>
            </a:r>
            <a:r>
              <a:rPr lang="zh-CN" altLang="en-US" sz="4400">
                <a:solidFill>
                  <a:schemeClr val="tx1"/>
                </a:solidFill>
                <a:latin typeface="方正大黑_GBK" panose="03000509000000000000" charset="-122"/>
                <a:ea typeface="方正大黑_GBK" panose="03000509000000000000" charset="-122"/>
                <a:cs typeface="方正大黑简体" panose="02010601030101010101" charset="-122"/>
              </a:rPr>
              <a:t>（空间：中国史、世界史）</a:t>
            </a:r>
            <a:endPar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endParaRPr>
          </a:p>
          <a:p>
            <a:pPr algn="l"/>
            <a:r>
              <a:rPr lang="en-US" altLang="zh-CN" sz="4400" b="1">
                <a:solidFill>
                  <a:srgbClr val="FF0000"/>
                </a:solidFill>
                <a:latin typeface="方正大黑_GBK" panose="03000509000000000000" charset="-122"/>
                <a:ea typeface="方正大黑_GBK" panose="03000509000000000000" charset="-122"/>
                <a:cs typeface="方正大黑简体" panose="02010601030101010101" charset="-122"/>
              </a:rPr>
              <a:t>2</a:t>
            </a:r>
            <a:r>
              <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rPr>
              <a:t>、关于论文题目：</a:t>
            </a:r>
            <a:endParaRPr lang="zh-CN" altLang="en-US" sz="4400" b="1">
              <a:solidFill>
                <a:srgbClr val="FF0000"/>
              </a:solidFill>
              <a:latin typeface="方正大黑_GBK" panose="03000509000000000000" charset="-122"/>
              <a:ea typeface="方正大黑_GBK" panose="03000509000000000000" charset="-122"/>
              <a:cs typeface="方正大黑简体" panose="02010601030101010101" charset="-122"/>
            </a:endParaRPr>
          </a:p>
          <a:p>
            <a:pPr algn="l"/>
            <a:r>
              <a:rPr lang="en-US" altLang="zh-CN" sz="4800">
                <a:latin typeface="方正大黑简体" panose="02010601030101010101" charset="-122"/>
                <a:ea typeface="方正大黑简体" panose="02010601030101010101" charset="-122"/>
                <a:cs typeface="方正大黑简体" panose="02010601030101010101" charset="-122"/>
                <a:sym typeface="+mn-ea"/>
              </a:rPr>
              <a:t> </a:t>
            </a:r>
            <a:r>
              <a:rPr lang="zh-CN" altLang="en-US" sz="4800" u="sng">
                <a:latin typeface="方正大黑简体" panose="02010601030101010101" charset="-122"/>
                <a:ea typeface="方正大黑简体" panose="02010601030101010101" charset="-122"/>
                <a:cs typeface="方正大黑简体" panose="02010601030101010101" charset="-122"/>
                <a:sym typeface="+mn-ea"/>
              </a:rPr>
              <a:t>①</a:t>
            </a:r>
            <a:r>
              <a:rPr lang="zh-CN" altLang="en-US" sz="4800" u="sng">
                <a:solidFill>
                  <a:schemeClr val="tx1"/>
                </a:solidFill>
                <a:latin typeface="方正大黑简体" panose="02010601030101010101" charset="-122"/>
                <a:ea typeface="方正大黑简体" panose="02010601030101010101" charset="-122"/>
                <a:cs typeface="方正大黑简体" panose="02010601030101010101" charset="-122"/>
              </a:rPr>
              <a:t>提取信息、自拟论题；</a:t>
            </a:r>
            <a:r>
              <a:rPr lang="zh-CN" altLang="en-US" sz="4800">
                <a:solidFill>
                  <a:schemeClr val="tx1"/>
                </a:solidFill>
                <a:latin typeface="方正大黑简体" panose="02010601030101010101" charset="-122"/>
                <a:ea typeface="方正大黑简体" panose="02010601030101010101" charset="-122"/>
                <a:cs typeface="方正大黑简体" panose="02010601030101010101" charset="-122"/>
              </a:rPr>
              <a:t>（自命题）</a:t>
            </a:r>
            <a:endParaRPr lang="zh-CN" altLang="en-US" sz="4800">
              <a:solidFill>
                <a:schemeClr val="tx1"/>
              </a:solidFill>
              <a:latin typeface="方正大黑简体" panose="02010601030101010101" charset="-122"/>
              <a:ea typeface="方正大黑简体" panose="02010601030101010101" charset="-122"/>
              <a:cs typeface="方正大黑简体" panose="02010601030101010101" charset="-122"/>
            </a:endParaRPr>
          </a:p>
          <a:p>
            <a:pPr algn="l"/>
            <a:r>
              <a:rPr lang="en-US" altLang="zh-CN" sz="4800">
                <a:latin typeface="方正大黑简体" panose="02010601030101010101" charset="-122"/>
                <a:ea typeface="方正大黑简体" panose="02010601030101010101" charset="-122"/>
                <a:cs typeface="方正大黑简体" panose="02010601030101010101" charset="-122"/>
              </a:rPr>
              <a:t> </a:t>
            </a:r>
            <a:r>
              <a:rPr lang="zh-CN" altLang="en-US" sz="4800" u="sng">
                <a:latin typeface="方正大黑简体" panose="02010601030101010101" charset="-122"/>
                <a:ea typeface="方正大黑简体" panose="02010601030101010101" charset="-122"/>
                <a:cs typeface="方正大黑简体" panose="02010601030101010101" charset="-122"/>
              </a:rPr>
              <a:t>②以</a:t>
            </a:r>
            <a:r>
              <a:rPr lang="en-US" altLang="zh-CN" sz="4800" u="sng">
                <a:latin typeface="方正大黑简体" panose="02010601030101010101" charset="-122"/>
                <a:ea typeface="方正大黑简体" panose="02010601030101010101" charset="-122"/>
                <a:cs typeface="方正大黑简体" panose="02010601030101010101" charset="-122"/>
              </a:rPr>
              <a:t>...</a:t>
            </a:r>
            <a:r>
              <a:rPr lang="zh-CN" altLang="en-US" sz="4800" u="sng">
                <a:latin typeface="方正大黑简体" panose="02010601030101010101" charset="-122"/>
                <a:ea typeface="方正大黑简体" panose="02010601030101010101" charset="-122"/>
                <a:cs typeface="方正大黑简体" panose="02010601030101010101" charset="-122"/>
              </a:rPr>
              <a:t>为主题，自</a:t>
            </a:r>
            <a:r>
              <a:rPr lang="zh-CN" altLang="en-US" sz="4800" u="sng">
                <a:solidFill>
                  <a:schemeClr val="tx1"/>
                </a:solidFill>
                <a:latin typeface="方正大黑简体" panose="02010601030101010101" charset="-122"/>
                <a:ea typeface="方正大黑简体" panose="02010601030101010101" charset="-122"/>
                <a:cs typeface="方正大黑简体" panose="02010601030101010101" charset="-122"/>
              </a:rPr>
              <a:t>拟论题；</a:t>
            </a:r>
            <a:r>
              <a:rPr lang="zh-CN" altLang="en-US" sz="4800">
                <a:solidFill>
                  <a:schemeClr val="tx1"/>
                </a:solidFill>
                <a:latin typeface="方正大黑简体" panose="02010601030101010101" charset="-122"/>
                <a:ea typeface="方正大黑简体" panose="02010601030101010101" charset="-122"/>
                <a:cs typeface="方正大黑简体" panose="02010601030101010101" charset="-122"/>
              </a:rPr>
              <a:t>（半命题）</a:t>
            </a:r>
            <a:endParaRPr lang="zh-CN" altLang="en-US" sz="4800">
              <a:solidFill>
                <a:srgbClr val="FF0000"/>
              </a:solidFill>
              <a:latin typeface="方正大黑简体" panose="02010601030101010101" charset="-122"/>
              <a:ea typeface="方正大黑简体" panose="02010601030101010101" charset="-122"/>
              <a:cs typeface="方正大黑简体" panose="02010601030101010101" charset="-122"/>
            </a:endParaRPr>
          </a:p>
          <a:p>
            <a:pPr algn="l"/>
            <a:r>
              <a:rPr lang="en-US" altLang="zh-CN" sz="4800">
                <a:latin typeface="方正大黑简体" panose="02010601030101010101" charset="-122"/>
                <a:ea typeface="方正大黑简体" panose="02010601030101010101" charset="-122"/>
                <a:cs typeface="方正大黑简体" panose="02010601030101010101" charset="-122"/>
              </a:rPr>
              <a:t> </a:t>
            </a:r>
            <a:r>
              <a:rPr lang="zh-CN" altLang="en-US" sz="4800" u="sng">
                <a:solidFill>
                  <a:schemeClr val="tx1"/>
                </a:solidFill>
                <a:latin typeface="方正大黑简体" panose="02010601030101010101" charset="-122"/>
                <a:ea typeface="方正大黑简体" panose="02010601030101010101" charset="-122"/>
                <a:cs typeface="方正大黑简体" panose="02010601030101010101" charset="-122"/>
              </a:rPr>
              <a:t>③以</a:t>
            </a:r>
            <a:r>
              <a:rPr lang="en-US" altLang="zh-CN" sz="4800" u="sng">
                <a:solidFill>
                  <a:schemeClr val="tx1"/>
                </a:solidFill>
                <a:latin typeface="方正大黑简体" panose="02010601030101010101" charset="-122"/>
                <a:ea typeface="方正大黑简体" panose="02010601030101010101" charset="-122"/>
                <a:cs typeface="方正大黑简体" panose="02010601030101010101" charset="-122"/>
              </a:rPr>
              <a:t>...</a:t>
            </a:r>
            <a:r>
              <a:rPr lang="zh-CN" altLang="en-US" sz="4800" u="sng">
                <a:solidFill>
                  <a:schemeClr val="tx1"/>
                </a:solidFill>
                <a:latin typeface="方正大黑简体" panose="02010601030101010101" charset="-122"/>
                <a:ea typeface="方正大黑简体" panose="02010601030101010101" charset="-122"/>
                <a:cs typeface="方正大黑简体" panose="02010601030101010101" charset="-122"/>
              </a:rPr>
              <a:t>为题；（命题）</a:t>
            </a:r>
            <a:endParaRPr lang="zh-CN" altLang="en-US" sz="4800">
              <a:latin typeface="方正大黑简体" panose="02010601030101010101" charset="-122"/>
              <a:ea typeface="方正大黑简体" panose="02010601030101010101" charset="-122"/>
              <a:cs typeface="方正大黑简体" panose="02010601030101010101" charset="-122"/>
            </a:endParaRPr>
          </a:p>
          <a:p>
            <a:pPr algn="l"/>
            <a:r>
              <a:rPr lang="zh-CN" altLang="en-US" sz="5400">
                <a:latin typeface="Calibri" panose="020F0502020204030204" charset="0"/>
              </a:rPr>
              <a:t>                  </a:t>
            </a:r>
            <a:endParaRPr lang="zh-CN" altLang="en-US" sz="5400">
              <a:latin typeface="宋体" panose="02010600030101010101" pitchFamily="2" charset="-122"/>
              <a:ea typeface="宋体" panose="02010600030101010101" pitchFamily="2" charset="-122"/>
              <a:sym typeface="+mn-ea"/>
            </a:endParaRPr>
          </a:p>
        </p:txBody>
      </p:sp>
      <p:sp>
        <p:nvSpPr>
          <p:cNvPr id="4" name="右箭头 3"/>
          <p:cNvSpPr/>
          <p:nvPr/>
        </p:nvSpPr>
        <p:spPr>
          <a:xfrm>
            <a:off x="6000115" y="439420"/>
            <a:ext cx="979170" cy="485775"/>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71805" y="645795"/>
            <a:ext cx="11492230" cy="829945"/>
          </a:xfrm>
          <a:prstGeom prst="rect">
            <a:avLst/>
          </a:prstGeom>
          <a:noFill/>
        </p:spPr>
        <p:txBody>
          <a:bodyPr wrap="square" rtlCol="0" anchor="t">
            <a:spAutoFit/>
          </a:bodyPr>
          <a:p>
            <a:r>
              <a:rPr lang="zh-CN" altLang="en-US" sz="4800">
                <a:latin typeface="方正大黑简体" panose="02010601030101010101" charset="-122"/>
                <a:ea typeface="方正大黑简体" panose="02010601030101010101" charset="-122"/>
                <a:cs typeface="方正大黑简体" panose="02010601030101010101" charset="-122"/>
                <a:sym typeface="+mn-ea"/>
              </a:rPr>
              <a:t>①提取信息，自拟论题；（自命题）</a:t>
            </a:r>
            <a:endParaRPr lang="zh-CN" altLang="en-US" sz="4800">
              <a:latin typeface="方正大黑简体" panose="02010601030101010101" charset="-122"/>
              <a:ea typeface="方正大黑简体" panose="02010601030101010101" charset="-122"/>
              <a:cs typeface="方正大黑简体" panose="02010601030101010101" charset="-122"/>
              <a:sym typeface="+mn-ea"/>
            </a:endParaRPr>
          </a:p>
        </p:txBody>
      </p:sp>
      <p:sp>
        <p:nvSpPr>
          <p:cNvPr id="3" name="文本框 2"/>
          <p:cNvSpPr txBox="1"/>
          <p:nvPr/>
        </p:nvSpPr>
        <p:spPr>
          <a:xfrm>
            <a:off x="227965" y="1776730"/>
            <a:ext cx="11736070" cy="4154170"/>
          </a:xfrm>
          <a:prstGeom prst="rect">
            <a:avLst/>
          </a:prstGeom>
          <a:noFill/>
        </p:spPr>
        <p:txBody>
          <a:bodyPr wrap="square" rtlCol="0" anchor="t">
            <a:spAutoFit/>
          </a:bodyPr>
          <a:p>
            <a:r>
              <a:rPr lang="en-US" altLang="zh-CN" sz="4800" b="1">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材料、材料标题、材料出处中的关键</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词</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a:p>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6000" b="1">
                <a:solidFill>
                  <a:srgbClr val="FF0000"/>
                </a:solidFill>
                <a:latin typeface="黑体" panose="02010609060101010101" charset="-122"/>
                <a:ea typeface="黑体" panose="02010609060101010101" charset="-122"/>
                <a:cs typeface="黑体" panose="02010609060101010101" charset="-122"/>
                <a:sym typeface="+mn-ea"/>
              </a:rPr>
              <a:t> + </a:t>
            </a:r>
            <a:endParaRPr lang="en-US" altLang="zh-CN" sz="48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反映（促进、推动）</a:t>
            </a:r>
            <a:endParaRPr lang="zh-CN" altLang="en-US" sz="4800" b="1">
              <a:solidFill>
                <a:schemeClr val="tx1"/>
              </a:solidFill>
              <a:latin typeface="黑体" panose="02010609060101010101" charset="-122"/>
              <a:ea typeface="黑体" panose="02010609060101010101" charset="-122"/>
              <a:cs typeface="黑体" panose="02010609060101010101" charset="-122"/>
              <a:sym typeface="+mn-ea"/>
            </a:endParaRPr>
          </a:p>
          <a:p>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 </a:t>
            </a:r>
            <a:r>
              <a:rPr lang="en-US" altLang="zh-CN" sz="6000" b="1">
                <a:solidFill>
                  <a:srgbClr val="FF0000"/>
                </a:solidFill>
                <a:latin typeface="黑体" panose="02010609060101010101" charset="-122"/>
                <a:ea typeface="黑体" panose="02010609060101010101" charset="-122"/>
                <a:cs typeface="黑体" panose="02010609060101010101" charset="-122"/>
                <a:sym typeface="+mn-ea"/>
              </a:rPr>
              <a:t>+</a:t>
            </a:r>
            <a:endParaRPr lang="en-US" altLang="zh-CN" sz="4800" b="1">
              <a:solidFill>
                <a:srgbClr val="FF0000"/>
              </a:solidFill>
              <a:latin typeface="黑体" panose="02010609060101010101" charset="-122"/>
              <a:ea typeface="黑体" panose="02010609060101010101" charset="-122"/>
              <a:cs typeface="黑体" panose="02010609060101010101" charset="-122"/>
              <a:sym typeface="+mn-ea"/>
            </a:endParaRPr>
          </a:p>
          <a:p>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 ...(</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中国古代、唐朝、英国</a:t>
            </a:r>
            <a:r>
              <a:rPr lang="en-US" altLang="zh-CN" sz="48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4800" b="1">
                <a:solidFill>
                  <a:srgbClr val="FF0000"/>
                </a:solidFill>
                <a:latin typeface="黑体" panose="02010609060101010101" charset="-122"/>
                <a:ea typeface="黑体" panose="02010609060101010101" charset="-122"/>
                <a:cs typeface="黑体" panose="02010609060101010101" charset="-122"/>
                <a:sym typeface="+mn-ea"/>
              </a:rPr>
              <a:t>社会的发展</a:t>
            </a:r>
            <a:endParaRPr lang="zh-CN" altLang="en-US" sz="4800" b="1">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 name="图片 101"/>
          <p:cNvPicPr/>
          <p:nvPr/>
        </p:nvPicPr>
        <p:blipFill>
          <a:blip r:embed="rId1"/>
          <a:stretch>
            <a:fillRect/>
          </a:stretch>
        </p:blipFill>
        <p:spPr>
          <a:xfrm>
            <a:off x="635" y="0"/>
            <a:ext cx="6543040" cy="6858000"/>
          </a:xfrm>
          <a:prstGeom prst="rect">
            <a:avLst/>
          </a:prstGeom>
          <a:noFill/>
          <a:ln w="9525">
            <a:noFill/>
          </a:ln>
        </p:spPr>
      </p:pic>
      <p:sp>
        <p:nvSpPr>
          <p:cNvPr id="2" name="文本框 1"/>
          <p:cNvSpPr txBox="1"/>
          <p:nvPr/>
        </p:nvSpPr>
        <p:spPr>
          <a:xfrm>
            <a:off x="6654800" y="170180"/>
            <a:ext cx="5425440" cy="6247130"/>
          </a:xfrm>
          <a:prstGeom prst="rect">
            <a:avLst/>
          </a:prstGeom>
          <a:noFill/>
        </p:spPr>
        <p:txBody>
          <a:bodyPr wrap="square" rtlCol="0" anchor="t">
            <a:spAutoFit/>
          </a:bodyPr>
          <a:p>
            <a:r>
              <a:rPr lang="zh-CN" altLang="en-US" sz="2000" b="1"/>
              <a:t>20.示例</a:t>
            </a:r>
            <a:endParaRPr lang="zh-CN" altLang="en-US" sz="2000" b="1"/>
          </a:p>
          <a:p>
            <a:r>
              <a:rPr lang="zh-CN" altLang="en-US" sz="2000" b="1">
                <a:solidFill>
                  <a:srgbClr val="FF0000"/>
                </a:solidFill>
              </a:rPr>
              <a:t>论题</a:t>
            </a:r>
            <a:r>
              <a:rPr lang="zh-CN" altLang="en-US" sz="2000" b="1"/>
              <a:t>:中华民族发展过程中,民族交往是民族交流、交融的基础。(2分)</a:t>
            </a:r>
            <a:endParaRPr lang="zh-CN" altLang="en-US" sz="2000" b="1"/>
          </a:p>
          <a:p>
            <a:r>
              <a:rPr lang="zh-CN" altLang="en-US" sz="2000" b="1">
                <a:solidFill>
                  <a:srgbClr val="FF0000"/>
                </a:solidFill>
              </a:rPr>
              <a:t>论述</a:t>
            </a:r>
            <a:r>
              <a:rPr lang="zh-CN" altLang="en-US" sz="2000" b="1"/>
              <a:t>:</a:t>
            </a:r>
            <a:r>
              <a:rPr lang="zh-CN" altLang="en-US" sz="2000" b="1">
                <a:solidFill>
                  <a:srgbClr val="FF0000"/>
                </a:solidFill>
              </a:rPr>
              <a:t>春秋战国</a:t>
            </a:r>
            <a:r>
              <a:rPr lang="zh-CN" altLang="en-US" sz="2000" b="1"/>
              <a:t>时期，中原民族与周边民族交往增多,通过</a:t>
            </a:r>
            <a:r>
              <a:rPr lang="zh-CN" altLang="en-US" sz="2000" b="1">
                <a:solidFill>
                  <a:schemeClr val="tx1"/>
                </a:solidFill>
              </a:rPr>
              <a:t>战争</a:t>
            </a:r>
            <a:r>
              <a:rPr lang="zh-CN" altLang="en-US" sz="2000" b="1"/>
              <a:t>和生产生活等交往，民族认同感增强,为民族间进一步交流奠定了基础;</a:t>
            </a:r>
            <a:r>
              <a:rPr lang="zh-CN" altLang="en-US" sz="2000" b="1">
                <a:solidFill>
                  <a:srgbClr val="FF0000"/>
                </a:solidFill>
              </a:rPr>
              <a:t>秦汉</a:t>
            </a:r>
            <a:r>
              <a:rPr lang="zh-CN" altLang="en-US" sz="2000" b="1"/>
              <a:t>大一统王朝时期,各族人民在强大中央政权的统治下交往增多，地区间经济、文化交流增强;东汉后期和</a:t>
            </a:r>
            <a:r>
              <a:rPr lang="zh-CN" altLang="en-US" sz="2000" b="1">
                <a:solidFill>
                  <a:srgbClr val="FF0000"/>
                </a:solidFill>
              </a:rPr>
              <a:t>魏晋</a:t>
            </a:r>
            <a:r>
              <a:rPr lang="zh-CN" altLang="en-US" sz="2000" b="1"/>
              <a:t>时期,五族内迁,各民族长期交往促进了民族交流和交融,为</a:t>
            </a:r>
            <a:r>
              <a:rPr lang="zh-CN" altLang="en-US" sz="2000" b="1">
                <a:solidFill>
                  <a:srgbClr val="FF0000"/>
                </a:solidFill>
              </a:rPr>
              <a:t>北魏孝文帝改革</a:t>
            </a:r>
            <a:r>
              <a:rPr lang="zh-CN" altLang="en-US" sz="2000" b="1"/>
              <a:t>和北方各少数民族的封建化进程加快创造了条件,推进了隋</a:t>
            </a:r>
            <a:r>
              <a:rPr lang="zh-CN" altLang="en-US" sz="2000" b="1">
                <a:solidFill>
                  <a:srgbClr val="FF0000"/>
                </a:solidFill>
              </a:rPr>
              <a:t>唐</a:t>
            </a:r>
            <a:r>
              <a:rPr lang="zh-CN" altLang="en-US" sz="2000" b="1"/>
              <a:t>时期国家统一和封建盛世的出现;辽</a:t>
            </a:r>
            <a:r>
              <a:rPr lang="zh-CN" altLang="en-US" sz="2000" b="1">
                <a:solidFill>
                  <a:srgbClr val="FF0000"/>
                </a:solidFill>
              </a:rPr>
              <a:t>宋</a:t>
            </a:r>
            <a:r>
              <a:rPr lang="zh-CN" altLang="en-US" sz="2000" b="1"/>
              <a:t>夏金元至明清时期,各民族间通过多种形式的交往、生活，地域和结构性联系不断深化,推动了回族的形成和</a:t>
            </a:r>
            <a:r>
              <a:rPr lang="zh-CN" altLang="en-US" sz="2000" b="1">
                <a:solidFill>
                  <a:srgbClr val="FF0000"/>
                </a:solidFill>
              </a:rPr>
              <a:t>统一多民族国家</a:t>
            </a:r>
            <a:r>
              <a:rPr lang="zh-CN" altLang="en-US" sz="2000" b="1"/>
              <a:t>的巩固。(8分)</a:t>
            </a:r>
            <a:endParaRPr lang="zh-CN" altLang="en-US" sz="2000" b="1"/>
          </a:p>
          <a:p>
            <a:r>
              <a:rPr lang="en-US" altLang="zh-CN" sz="2000" b="1">
                <a:solidFill>
                  <a:srgbClr val="FF0000"/>
                </a:solidFill>
              </a:rPr>
              <a:t>   </a:t>
            </a:r>
            <a:r>
              <a:rPr lang="zh-CN" altLang="en-US" sz="2000" b="1">
                <a:solidFill>
                  <a:srgbClr val="FF0000"/>
                </a:solidFill>
              </a:rPr>
              <a:t>综上</a:t>
            </a:r>
            <a:r>
              <a:rPr lang="zh-CN" altLang="en-US" sz="2000" b="1"/>
              <a:t>,中华民族的各组成部分在漫长的历史岁月中,通过结构性、地缘性和生活性交往，为民族交流和交融创造了条件，打下了基础,促进了民族关系的发展和中华民族共同体意识的不断深化。(2 分)</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KSO_WM_BEAUTIFY_FLAG" val="#wm#"/>
  <p:tag name="KSO_WM_TEMPLATE_CATEGORY" val="custom"/>
  <p:tag name="KSO_WM_TEMPLATE_INDEX" val="20204580"/>
  <p:tag name="KSO_WM_SCREEN_THEME_FLAG" val="Dlrq25wU2PGuGg5bbmjbDAAAIenas6S6aqblkrkOeNKHo8lra5FmS3RBizePce8pXs9igNEFw7O9DICbT2/rgwVdpuTqeHhg1b7M2nKICFI="/>
</p:tagLst>
</file>

<file path=ppt/tags/tag2.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AAAIenas6S6aqblkrkOeNKHo8lra5FmS3RBizePce8pXs9igNEFw7O9DICbT2/rgwVdpuTqeHhg1b7M2nKICFI="/>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6831</Words>
  <PresentationFormat>宽屏</PresentationFormat>
  <Paragraphs>250</Paragraphs>
  <Slides>36</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36</vt:i4>
      </vt:variant>
    </vt:vector>
  </HeadingPairs>
  <TitlesOfParts>
    <vt:vector size="59" baseType="lpstr">
      <vt:lpstr>Arial</vt:lpstr>
      <vt:lpstr>宋体</vt:lpstr>
      <vt:lpstr>Wingdings</vt:lpstr>
      <vt:lpstr>Arial</vt:lpstr>
      <vt:lpstr>微软雅黑 Light</vt:lpstr>
      <vt:lpstr>方正小标宋简体</vt:lpstr>
      <vt:lpstr>方正大黑简体</vt:lpstr>
      <vt:lpstr>方正少儿简体</vt:lpstr>
      <vt:lpstr>楷体_GB2312</vt:lpstr>
      <vt:lpstr>黑体</vt:lpstr>
      <vt:lpstr>方正大黑_GBK</vt:lpstr>
      <vt:lpstr>Calibri</vt:lpstr>
      <vt:lpstr>楷体</vt:lpstr>
      <vt:lpstr>方正楷体_GBK</vt:lpstr>
      <vt:lpstr>微软雅黑</vt:lpstr>
      <vt:lpstr>Arial Unicode MS</vt:lpstr>
      <vt:lpstr>方正少儿_GBK</vt:lpstr>
      <vt:lpstr>新宋体</vt:lpstr>
      <vt:lpstr>等线 Light</vt:lpstr>
      <vt:lpstr>Microsoft JhengHei</vt:lpstr>
      <vt:lpstr>MingLiU_HKSCS-ExtB</vt:lpstr>
      <vt:lpstr>仿宋</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2023-05-18T12:26:00Z</dcterms:created>
  <dcterms:modified xsi:type="dcterms:W3CDTF">2024-05-29T10:23:11Z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2052-10.8.2.6666</vt:lpwstr>
  </property>
  <property fmtid="{D5CDD505-2E9C-101B-9397-08002B2CF9AE}" pid="3" name="ICV">
    <vt:lpwstr>4DE1592F679B4EDF8F0AC6C2E0200EAB_12</vt:lpwstr>
  </property>
</Properties>
</file>