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4" r:id="rId3"/>
    <p:sldId id="470" r:id="rId5"/>
    <p:sldId id="415" r:id="rId6"/>
    <p:sldId id="449" r:id="rId7"/>
    <p:sldId id="450" r:id="rId8"/>
    <p:sldId id="416" r:id="rId9"/>
    <p:sldId id="417" r:id="rId10"/>
    <p:sldId id="418" r:id="rId11"/>
    <p:sldId id="500" r:id="rId12"/>
    <p:sldId id="419" r:id="rId13"/>
    <p:sldId id="420" r:id="rId14"/>
    <p:sldId id="435" r:id="rId15"/>
    <p:sldId id="421" r:id="rId16"/>
    <p:sldId id="499" r:id="rId17"/>
    <p:sldId id="495" r:id="rId18"/>
    <p:sldId id="422" r:id="rId19"/>
    <p:sldId id="423" r:id="rId20"/>
    <p:sldId id="498" r:id="rId21"/>
    <p:sldId id="496" r:id="rId22"/>
    <p:sldId id="424" r:id="rId23"/>
    <p:sldId id="425" r:id="rId24"/>
    <p:sldId id="426" r:id="rId25"/>
    <p:sldId id="427" r:id="rId26"/>
    <p:sldId id="428" r:id="rId27"/>
    <p:sldId id="429" r:id="rId28"/>
    <p:sldId id="430" r:id="rId29"/>
    <p:sldId id="431" r:id="rId30"/>
    <p:sldId id="493" r:id="rId31"/>
    <p:sldId id="432" r:id="rId32"/>
  </p:sldIdLst>
  <p:sldSz cx="12192000" cy="6858000"/>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936"/>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gs" Target="tags/tag178.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3FDF2D-E0CD-49D9-B354-8EC7B68E884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1.jpeg"/><Relationship Id="rId2" Type="http://schemas.openxmlformats.org/officeDocument/2006/relationships/tags" Target="../tags/tag68.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1" Type="http://schemas.openxmlformats.org/officeDocument/2006/relationships/tags" Target="../tags/tag130.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2.jpeg"/><Relationship Id="rId2" Type="http://schemas.openxmlformats.org/officeDocument/2006/relationships/tags" Target="../tags/tag19.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3" name="图片 32"/>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
          <a:stretch>
            <a:fillRect/>
          </a:stretch>
        </p:blipFill>
        <p:spPr>
          <a:xfrm>
            <a:off x="315688" y="201195"/>
            <a:ext cx="11555187" cy="6149972"/>
          </a:xfrm>
          <a:prstGeom prst="rect">
            <a:avLst/>
          </a:prstGeom>
        </p:spPr>
      </p:pic>
      <p:sp>
        <p:nvSpPr>
          <p:cNvPr id="7" name="矩形 6"/>
          <p:cNvSpPr/>
          <p:nvPr>
            <p:custDataLst>
              <p:tags r:id="rId4"/>
            </p:custDataLst>
          </p:nvPr>
        </p:nvSpPr>
        <p:spPr>
          <a:xfrm>
            <a:off x="315688" y="201195"/>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custDataLst>
              <p:tags r:id="rId5"/>
            </p:custDataLst>
          </p:nvPr>
        </p:nvSpPr>
        <p:spPr>
          <a:xfrm>
            <a:off x="315688" y="201195"/>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custDataLst>
              <p:tags r:id="rId6"/>
            </p:custDataLst>
          </p:nvPr>
        </p:nvCxnSpPr>
        <p:spPr>
          <a:xfrm>
            <a:off x="1818141" y="5215877"/>
            <a:ext cx="85557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7"/>
            </p:custDataLst>
          </p:nvPr>
        </p:nvCxnSpPr>
        <p:spPr>
          <a:xfrm flipV="1">
            <a:off x="10350230" y="1933583"/>
            <a:ext cx="0" cy="330769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8"/>
            </p:custDataLst>
          </p:nvPr>
        </p:nvCxnSpPr>
        <p:spPr>
          <a:xfrm flipV="1">
            <a:off x="1843315" y="1931569"/>
            <a:ext cx="0" cy="3309711"/>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9"/>
            </p:custDataLst>
          </p:nvPr>
        </p:nvCxnSpPr>
        <p:spPr>
          <a:xfrm>
            <a:off x="1811791" y="1962412"/>
            <a:ext cx="193470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10"/>
            </p:custDataLst>
          </p:nvPr>
        </p:nvCxnSpPr>
        <p:spPr>
          <a:xfrm>
            <a:off x="8423910" y="1951071"/>
            <a:ext cx="1949224"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1"/>
            </p:custDataLst>
          </p:nvPr>
        </p:nvSpPr>
        <p:spPr>
          <a:xfrm>
            <a:off x="2509157" y="3134888"/>
            <a:ext cx="7173686" cy="1089529"/>
          </a:xfrm>
          <a:effectLst>
            <a:outerShdw blurRad="50800" dist="50800" dir="5400000" algn="ctr" rotWithShape="0">
              <a:schemeClr val="tx1">
                <a:lumMod val="75000"/>
                <a:lumOff val="25000"/>
              </a:schemeClr>
            </a:outerShdw>
          </a:effectLst>
        </p:spPr>
        <p:txBody>
          <a:bodyPr wrap="square" anchor="t" anchorCtr="0">
            <a:normAutofit/>
          </a:bodyPr>
          <a:lstStyle>
            <a:lvl1pPr algn="ctr">
              <a:defRPr sz="5400" b="1">
                <a:solidFill>
                  <a:schemeClr val="bg1"/>
                </a:solidFill>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2"/>
            </p:custDataLst>
          </p:nvPr>
        </p:nvSpPr>
        <p:spPr>
          <a:xfrm>
            <a:off x="3012846" y="848374"/>
            <a:ext cx="6166308" cy="2215991"/>
          </a:xfrm>
          <a:effectLst>
            <a:outerShdw blurRad="127000" dist="50800" dir="5400000" algn="ctr" rotWithShape="0">
              <a:schemeClr val="tx1">
                <a:lumMod val="75000"/>
                <a:lumOff val="25000"/>
                <a:alpha val="90000"/>
              </a:schemeClr>
            </a:outerShdw>
          </a:effectLst>
        </p:spPr>
        <p:txBody>
          <a:bodyPr wrap="square" anchor="b" anchorCtr="0">
            <a:spAutoFit/>
          </a:bodyPr>
          <a:lstStyle>
            <a:lvl1pPr marL="0" indent="0" algn="ctr">
              <a:buNone/>
              <a:defRPr sz="11500">
                <a:solidFill>
                  <a:schemeClr val="tx2"/>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副标题</a:t>
            </a:r>
            <a:endParaRPr lang="zh-CN" altLang="en-US" dirty="0"/>
          </a:p>
        </p:txBody>
      </p:sp>
      <p:sp>
        <p:nvSpPr>
          <p:cNvPr id="4" name="日期占位符 3"/>
          <p:cNvSpPr>
            <a:spLocks noGrp="1"/>
          </p:cNvSpPr>
          <p:nvPr>
            <p:ph type="dt" sz="half" idx="10"/>
            <p:custDataLst>
              <p:tags r:id="rId13"/>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14"/>
            </p:custDataLst>
          </p:nvPr>
        </p:nvSpPr>
        <p:spPr/>
        <p:txBody>
          <a:bodyPr/>
          <a:lstStyle/>
          <a:p>
            <a:endParaRPr lang="zh-CN" altLang="en-US"/>
          </a:p>
        </p:txBody>
      </p:sp>
      <p:sp>
        <p:nvSpPr>
          <p:cNvPr id="6" name="灯片编号占位符 5"/>
          <p:cNvSpPr>
            <a:spLocks noGrp="1"/>
          </p:cNvSpPr>
          <p:nvPr>
            <p:ph type="sldNum" sz="quarter" idx="12"/>
            <p:custDataLst>
              <p:tags r:id="rId15"/>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
          <a:stretch>
            <a:fillRect/>
          </a:stretch>
        </p:blipFill>
        <p:spPr>
          <a:xfrm>
            <a:off x="315688" y="206829"/>
            <a:ext cx="11555187" cy="6149972"/>
          </a:xfrm>
          <a:prstGeom prst="rect">
            <a:avLst/>
          </a:prstGeom>
        </p:spPr>
      </p:pic>
      <p:sp>
        <p:nvSpPr>
          <p:cNvPr id="7" name="矩形 6"/>
          <p:cNvSpPr/>
          <p:nvPr>
            <p:custDataLst>
              <p:tags r:id="rId4"/>
            </p:custDataLst>
          </p:nvPr>
        </p:nvSpPr>
        <p:spPr>
          <a:xfrm>
            <a:off x="315688" y="206829"/>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custDataLst>
              <p:tags r:id="rId5"/>
            </p:custDataLst>
          </p:nvPr>
        </p:nvSpPr>
        <p:spPr>
          <a:xfrm>
            <a:off x="315688" y="206829"/>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custDataLst>
              <p:tags r:id="rId6"/>
            </p:custDataLst>
          </p:nvPr>
        </p:nvCxnSpPr>
        <p:spPr>
          <a:xfrm>
            <a:off x="1818141" y="5221511"/>
            <a:ext cx="85557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7"/>
            </p:custDataLst>
          </p:nvPr>
        </p:nvCxnSpPr>
        <p:spPr>
          <a:xfrm flipV="1">
            <a:off x="10350230" y="1939217"/>
            <a:ext cx="0" cy="330769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8"/>
            </p:custDataLst>
          </p:nvPr>
        </p:nvCxnSpPr>
        <p:spPr>
          <a:xfrm flipV="1">
            <a:off x="1843315" y="1937203"/>
            <a:ext cx="0" cy="3309711"/>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9"/>
            </p:custDataLst>
          </p:nvPr>
        </p:nvCxnSpPr>
        <p:spPr>
          <a:xfrm>
            <a:off x="1811791" y="1968046"/>
            <a:ext cx="193470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a:off x="8423910" y="1956705"/>
            <a:ext cx="1949224"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hasCustomPrompt="1"/>
            <p:custDataLst>
              <p:tags r:id="rId11"/>
            </p:custDataLst>
          </p:nvPr>
        </p:nvSpPr>
        <p:spPr>
          <a:xfrm>
            <a:off x="2358000" y="2965500"/>
            <a:ext cx="7473600" cy="1090800"/>
          </a:xfrm>
        </p:spPr>
        <p:txBody>
          <a:bodyPr vert="horz" lIns="90000" tIns="46800" rIns="90000" bIns="46800" rtlCol="0" anchor="b" anchorCtr="0">
            <a:normAutofit/>
          </a:bodyPr>
          <a:lstStyle>
            <a:lvl1pPr marL="0" marR="0" algn="ctr" defTabSz="914400" rtl="0" eaLnBrk="1" fontAlgn="auto" latinLnBrk="0" hangingPunct="1">
              <a:lnSpc>
                <a:spcPct val="120000"/>
              </a:lnSpc>
              <a:buNone/>
              <a:defRPr kumimoji="0" lang="zh-CN" altLang="en-US" sz="5400" b="1" i="0" u="none" strike="noStrike" kern="1200" cap="none" spc="600" normalizeH="0" baseline="0" noProof="1" dirty="0">
                <a:solidFill>
                  <a:schemeClr val="bg1"/>
                </a:solidFill>
                <a:uFillTx/>
                <a:latin typeface="微软雅黑" panose="020B0503020204020204" pitchFamily="34" charset="-122"/>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12"/>
            </p:custDataLst>
          </p:nvPr>
        </p:nvSpPr>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4"/>
            </p:custDataLst>
          </p:nvPr>
        </p:nvSpPr>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flipH="1">
            <a:off x="11016349" y="5706050"/>
            <a:ext cx="1073447" cy="1024228"/>
            <a:chOff x="135913" y="154990"/>
            <a:chExt cx="1073447" cy="1024228"/>
          </a:xfrm>
          <a:solidFill>
            <a:schemeClr val="accent6"/>
          </a:solidFill>
        </p:grpSpPr>
        <p:sp>
          <p:nvSpPr>
            <p:cNvPr id="7" name="Freeform 5"/>
            <p:cNvSpPr>
              <a:spLocks noEditPoints="1"/>
            </p:cNvSpPr>
            <p:nvPr userDrawn="1">
              <p:custDataLst>
                <p:tags r:id="rId3"/>
              </p:custDataLst>
            </p:nvPr>
          </p:nvSpPr>
          <p:spPr bwMode="auto">
            <a:xfrm>
              <a:off x="135913" y="239182"/>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grp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8" name="Freeform 5"/>
            <p:cNvSpPr>
              <a:spLocks noEditPoints="1"/>
            </p:cNvSpPr>
            <p:nvPr userDrawn="1">
              <p:custDataLst>
                <p:tags r:id="rId4"/>
              </p:custDataLst>
            </p:nvPr>
          </p:nvSpPr>
          <p:spPr bwMode="auto">
            <a:xfrm>
              <a:off x="933213" y="154990"/>
              <a:ext cx="276147" cy="277523"/>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grp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13"/>
          <p:cNvSpPr>
            <a:spLocks noEditPoints="1"/>
          </p:cNvSpPr>
          <p:nvPr>
            <p:custDataLst>
              <p:tags r:id="rId3"/>
            </p:custDataLst>
          </p:nvPr>
        </p:nvSpPr>
        <p:spPr bwMode="auto">
          <a:xfrm rot="5925998">
            <a:off x="-12620" y="110185"/>
            <a:ext cx="423021" cy="33724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11" name="Freeform 13"/>
          <p:cNvSpPr>
            <a:spLocks noEditPoints="1"/>
          </p:cNvSpPr>
          <p:nvPr>
            <p:custDataLst>
              <p:tags r:id="rId4"/>
            </p:custDataLst>
          </p:nvPr>
        </p:nvSpPr>
        <p:spPr bwMode="auto">
          <a:xfrm rot="15674002" flipH="1">
            <a:off x="11717399" y="6435563"/>
            <a:ext cx="423021" cy="33724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6"/>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10" name="Freeform 5"/>
          <p:cNvSpPr>
            <a:spLocks noEditPoints="1"/>
          </p:cNvSpPr>
          <p:nvPr>
            <p:custDataLst>
              <p:tags r:id="rId3"/>
            </p:custDataLst>
          </p:nvPr>
        </p:nvSpPr>
        <p:spPr bwMode="auto">
          <a:xfrm>
            <a:off x="57085" y="50807"/>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6" name="组合 5"/>
          <p:cNvGrpSpPr/>
          <p:nvPr>
            <p:custDataLst>
              <p:tags r:id="rId3"/>
            </p:custDataLst>
          </p:nvPr>
        </p:nvGrpSpPr>
        <p:grpSpPr>
          <a:xfrm>
            <a:off x="135913" y="154990"/>
            <a:ext cx="1073447" cy="1024228"/>
            <a:chOff x="135913" y="154990"/>
            <a:chExt cx="1073447" cy="1024228"/>
          </a:xfrm>
        </p:grpSpPr>
        <p:sp>
          <p:nvSpPr>
            <p:cNvPr id="11" name="Freeform 5"/>
            <p:cNvSpPr>
              <a:spLocks noEditPoints="1"/>
            </p:cNvSpPr>
            <p:nvPr userDrawn="1">
              <p:custDataLst>
                <p:tags r:id="rId4"/>
              </p:custDataLst>
            </p:nvPr>
          </p:nvSpPr>
          <p:spPr bwMode="auto">
            <a:xfrm>
              <a:off x="135913" y="239182"/>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12" name="Freeform 5"/>
            <p:cNvSpPr>
              <a:spLocks noEditPoints="1"/>
            </p:cNvSpPr>
            <p:nvPr userDrawn="1">
              <p:custDataLst>
                <p:tags r:id="rId5"/>
              </p:custDataLst>
            </p:nvPr>
          </p:nvSpPr>
          <p:spPr bwMode="auto">
            <a:xfrm>
              <a:off x="933213" y="154990"/>
              <a:ext cx="276147" cy="277523"/>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1"/>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Freeform 13"/>
          <p:cNvSpPr>
            <a:spLocks noEditPoints="1"/>
          </p:cNvSpPr>
          <p:nvPr>
            <p:custDataLst>
              <p:tags r:id="rId3"/>
            </p:custDataLst>
          </p:nvPr>
        </p:nvSpPr>
        <p:spPr bwMode="auto">
          <a:xfrm rot="5925998">
            <a:off x="-8578" y="5428943"/>
            <a:ext cx="645374" cy="51451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vert="horz" wrap="square" lIns="0" tIns="0" rIns="0" bIns="0" numCol="1" anchor="ctr" anchorCtr="0" compatLnSpc="1">
            <a:normAutofit/>
          </a:bodyPr>
          <a:lstStyle/>
          <a:p>
            <a:endParaRPr lang="zh-CN" altLang="en-US" sz="1600" dirty="0">
              <a:solidFill>
                <a:schemeClr val="accent1">
                  <a:lumMod val="50000"/>
                </a:schemeClr>
              </a:solidFill>
            </a:endParaRPr>
          </a:p>
        </p:txBody>
      </p:sp>
      <p:sp>
        <p:nvSpPr>
          <p:cNvPr id="2" name="标题 1"/>
          <p:cNvSpPr>
            <a:spLocks noGrp="1"/>
          </p:cNvSpPr>
          <p:nvPr>
            <p:ph type="title"/>
            <p:custDataLst>
              <p:tags r:id="rId4"/>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2" name="Freeform 13"/>
          <p:cNvSpPr>
            <a:spLocks noEditPoints="1"/>
          </p:cNvSpPr>
          <p:nvPr>
            <p:custDataLst>
              <p:tags r:id="rId3"/>
            </p:custDataLst>
          </p:nvPr>
        </p:nvSpPr>
        <p:spPr bwMode="auto">
          <a:xfrm rot="5925998">
            <a:off x="97269" y="312396"/>
            <a:ext cx="385062" cy="30698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accent1"/>
          </a:solidFill>
          <a:ln>
            <a:noFill/>
          </a:ln>
        </p:spPr>
        <p:txBody>
          <a:bodyPr vert="horz" wrap="square" lIns="0" tIns="0" rIns="0" bIns="0" numCol="1" anchor="ctr" anchorCtr="0" compatLnSpc="1">
            <a:normAutofit/>
          </a:bodyPr>
          <a:lstStyle/>
          <a:p>
            <a:endParaRPr lang="zh-CN" altLang="en-US" sz="1600">
              <a:solidFill>
                <a:schemeClr val="accent1">
                  <a:lumMod val="50000"/>
                </a:schemeClr>
              </a:solidFill>
            </a:endParaRPr>
          </a:p>
        </p:txBody>
      </p:sp>
      <p:sp>
        <p:nvSpPr>
          <p:cNvPr id="2" name="标题 1"/>
          <p:cNvSpPr>
            <a:spLocks noGrp="1"/>
          </p:cNvSpPr>
          <p:nvPr>
            <p:ph type="title"/>
            <p:custDataLst>
              <p:tags r:id="rId4"/>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8" name="Freeform 5"/>
          <p:cNvSpPr>
            <a:spLocks noEditPoints="1"/>
          </p:cNvSpPr>
          <p:nvPr>
            <p:custDataLst>
              <p:tags r:id="rId3"/>
            </p:custDataLst>
          </p:nvPr>
        </p:nvSpPr>
        <p:spPr bwMode="auto">
          <a:xfrm>
            <a:off x="70945" y="55755"/>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12" name="Freeform 5"/>
          <p:cNvSpPr>
            <a:spLocks noEditPoints="1"/>
          </p:cNvSpPr>
          <p:nvPr>
            <p:custDataLst>
              <p:tags r:id="rId4"/>
            </p:custDataLst>
          </p:nvPr>
        </p:nvSpPr>
        <p:spPr bwMode="auto">
          <a:xfrm>
            <a:off x="11196145" y="5862210"/>
            <a:ext cx="935374" cy="940036"/>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accent6"/>
          </a:solidFill>
          <a:ln>
            <a:noFill/>
          </a:ln>
        </p:spPr>
        <p:txBody>
          <a:bodyPr vert="horz" wrap="square" lIns="0" tIns="0" rIns="0" bIns="0" numCol="1" anchor="ctr" anchorCtr="0" compatLnSpc="1">
            <a:normAutofit/>
          </a:bodyPr>
          <a:lstStyle/>
          <a:p>
            <a:pPr lvl="0" algn="ctr"/>
            <a:endParaRPr lang="en-US" altLang="zh-CN" dirty="0">
              <a:solidFill>
                <a:schemeClr val="accent1">
                  <a:lumMod val="50000"/>
                </a:schemeClr>
              </a:solidFill>
              <a:latin typeface="+mj-lt"/>
              <a:ea typeface="+mj-ea"/>
              <a:cs typeface="+mj-cs"/>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3"/>
          <a:stretch>
            <a:fillRect/>
          </a:stretch>
        </p:blipFill>
        <p:spPr>
          <a:xfrm>
            <a:off x="312234" y="379141"/>
            <a:ext cx="11552664" cy="6177776"/>
          </a:xfrm>
          <a:prstGeom prst="rect">
            <a:avLst/>
          </a:prstGeom>
        </p:spPr>
      </p:pic>
      <p:sp>
        <p:nvSpPr>
          <p:cNvPr id="9" name="矩形 8"/>
          <p:cNvSpPr/>
          <p:nvPr>
            <p:custDataLst>
              <p:tags r:id="rId4"/>
            </p:custDataLst>
          </p:nvPr>
        </p:nvSpPr>
        <p:spPr>
          <a:xfrm>
            <a:off x="310925" y="359229"/>
            <a:ext cx="11555187" cy="6149971"/>
          </a:xfrm>
          <a:prstGeom prst="rect">
            <a:avLst/>
          </a:prstGeom>
          <a:solidFill>
            <a:schemeClr val="bg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custDataLst>
              <p:tags r:id="rId5"/>
            </p:custDataLst>
          </p:nvPr>
        </p:nvSpPr>
        <p:spPr>
          <a:xfrm>
            <a:off x="315688" y="359229"/>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6"/>
            </p:custDataLst>
          </p:nvPr>
        </p:nvSpPr>
        <p:spPr>
          <a:xfrm>
            <a:off x="4136347" y="2753121"/>
            <a:ext cx="6999738" cy="1091710"/>
          </a:xfrm>
          <a:effectLst>
            <a:outerShdw blurRad="50800" dist="50800" dir="5400000" algn="ctr" rotWithShape="0">
              <a:schemeClr val="tx1">
                <a:lumMod val="75000"/>
                <a:lumOff val="25000"/>
              </a:schemeClr>
            </a:outerShdw>
          </a:effectLst>
        </p:spPr>
        <p:txBody>
          <a:bodyPr wrap="square" anchor="b">
            <a:normAutofit/>
          </a:bodyPr>
          <a:lstStyle>
            <a:lvl1pPr>
              <a:defRPr sz="5400" b="1">
                <a:solidFill>
                  <a:schemeClr val="bg1"/>
                </a:solidFill>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4136347" y="3871819"/>
            <a:ext cx="6999738" cy="535531"/>
          </a:xfrm>
          <a:effectLst>
            <a:outerShdw blurRad="50800" dist="50800" dir="5400000" algn="ctr" rotWithShape="0">
              <a:schemeClr val="tx1">
                <a:lumMod val="75000"/>
                <a:lumOff val="25000"/>
              </a:schemeClr>
            </a:outerShdw>
          </a:effectLst>
        </p:spPr>
        <p:txBody>
          <a:bodyPr wrap="square">
            <a:norm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0EC21FF9-4223-46ED-A28D-CF74D26B0BD5}" type="slidenum">
              <a:rPr lang="zh-CN" altLang="en-US" smtClean="0"/>
            </a:fld>
            <a:endParaRPr lang="zh-CN" altLang="en-US"/>
          </a:p>
        </p:txBody>
      </p:sp>
      <p:cxnSp>
        <p:nvCxnSpPr>
          <p:cNvPr id="11" name="直接连接符 10"/>
          <p:cNvCxnSpPr/>
          <p:nvPr>
            <p:custDataLst>
              <p:tags r:id="rId11"/>
            </p:custDataLst>
          </p:nvPr>
        </p:nvCxnSpPr>
        <p:spPr>
          <a:xfrm>
            <a:off x="2073275" y="4414153"/>
            <a:ext cx="1486353"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2"/>
            </p:custDataLst>
          </p:nvPr>
        </p:nvCxnSpPr>
        <p:spPr>
          <a:xfrm flipV="1">
            <a:off x="2104571" y="2667002"/>
            <a:ext cx="0" cy="1774823"/>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3"/>
            </p:custDataLst>
          </p:nvPr>
        </p:nvCxnSpPr>
        <p:spPr>
          <a:xfrm flipV="1">
            <a:off x="3531051" y="4032319"/>
            <a:ext cx="0" cy="39136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4"/>
            </p:custDataLst>
          </p:nvPr>
        </p:nvCxnSpPr>
        <p:spPr>
          <a:xfrm>
            <a:off x="2073275" y="2697162"/>
            <a:ext cx="886619" cy="0"/>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5"/>
            </p:custDataLst>
          </p:nvPr>
        </p:nvCxnSpPr>
        <p:spPr>
          <a:xfrm flipV="1">
            <a:off x="2927352" y="2666999"/>
            <a:ext cx="0" cy="409877"/>
          </a:xfrm>
          <a:prstGeom prst="line">
            <a:avLst/>
          </a:prstGeom>
          <a:ln w="63500">
            <a:solidFill>
              <a:schemeClr val="accent1">
                <a:alpha val="83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11F5AC51-7C9B-4379-9E6C-71C5B195688A}"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64917"/>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7"/>
            </p:custDataLst>
          </p:nvPr>
        </p:nvSpPr>
        <p:spPr/>
        <p:txBody>
          <a:bodyPr/>
          <a:lstStyle/>
          <a:p>
            <a:fld id="{11F5AC51-7C9B-4379-9E6C-71C5B195688A}"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11F5AC51-7C9B-4379-9E6C-71C5B195688A}"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0EC21FF9-4223-46ED-A28D-CF74D26B0BD5}" type="slidenum">
              <a:rPr lang="zh-CN" altLang="en-US" smtClean="0"/>
            </a:fld>
            <a:endParaRPr lang="zh-CN" altLang="en-US"/>
          </a:p>
        </p:txBody>
      </p:sp>
      <p:sp>
        <p:nvSpPr>
          <p:cNvPr id="6" name="标题 5"/>
          <p:cNvSpPr>
            <a:spLocks noGrp="1"/>
          </p:cNvSpPr>
          <p:nvPr>
            <p:ph type="title"/>
            <p:custDataLst>
              <p:tags r:id="rId5"/>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11F5AC51-7C9B-4379-9E6C-71C5B195688A}"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321446" y="365125"/>
            <a:ext cx="1032353"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9395564"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11F5AC51-7C9B-4379-9E6C-71C5B195688A}"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EC21FF9-4223-46ED-A28D-CF74D26B0BD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46.xml"/><Relationship Id="rId25" Type="http://schemas.openxmlformats.org/officeDocument/2006/relationships/tags" Target="../tags/tag145.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2.xml"/><Relationship Id="rId19" Type="http://schemas.openxmlformats.org/officeDocument/2006/relationships/tags" Target="../tags/tag13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矩形 6"/>
          <p:cNvSpPr/>
          <p:nvPr>
            <p:custDataLst>
              <p:tags r:id="rId19"/>
            </p:custDataLst>
          </p:nvPr>
        </p:nvSpPr>
        <p:spPr>
          <a:xfrm>
            <a:off x="315688" y="203113"/>
            <a:ext cx="11555187" cy="6149971"/>
          </a:xfrm>
          <a:prstGeom prst="rect">
            <a:avLst/>
          </a:pr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占位符 1"/>
          <p:cNvSpPr>
            <a:spLocks noGrp="1"/>
          </p:cNvSpPr>
          <p:nvPr>
            <p:ph type="title"/>
            <p:custDataLst>
              <p:tags r:id="rId20"/>
            </p:custDataLst>
          </p:nvPr>
        </p:nvSpPr>
        <p:spPr>
          <a:xfrm>
            <a:off x="838200" y="365125"/>
            <a:ext cx="10515600" cy="1325563"/>
          </a:xfrm>
          <a:prstGeom prst="rect">
            <a:avLst/>
          </a:prstGeom>
          <a:effectLst/>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838200" y="1825625"/>
            <a:ext cx="10515600" cy="4351338"/>
          </a:xfrm>
          <a:prstGeom prst="rect">
            <a:avLst/>
          </a:prstGeom>
          <a:effectLst/>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defRPr>
            </a:lvl1pPr>
          </a:lstStyle>
          <a:p>
            <a:fld id="{11F5AC51-7C9B-4379-9E6C-71C5B195688A}"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defRPr>
            </a:lvl1pPr>
          </a:lstStyle>
          <a:p>
            <a:fld id="{0EC21FF9-4223-46ED-A28D-CF74D26B0BD5}" type="slidenum">
              <a:rPr lang="zh-CN" altLang="en-US" smtClean="0"/>
            </a:fld>
            <a:endParaRPr lang="zh-CN" altLang="en-US"/>
          </a:p>
        </p:txBody>
      </p:sp>
      <p:sp>
        <p:nvSpPr>
          <p:cNvPr id="8"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26"/>
            </p:custDataLst>
          </p:nvPr>
        </p:nvSpPr>
        <p:spPr>
          <a:xfrm>
            <a:off x="315687" y="203113"/>
            <a:ext cx="11555187" cy="6149971"/>
          </a:xfrm>
          <a:prstGeom prst="rect">
            <a:avLst/>
          </a:prstGeom>
          <a:noFill/>
          <a:ln w="63500">
            <a:solidFill>
              <a:schemeClr val="accent1">
                <a:alpha val="8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120000"/>
        </a:lnSpc>
        <a:spcBef>
          <a:spcPct val="0"/>
        </a:spcBef>
        <a:buNone/>
        <a:defRPr sz="4400" strike="noStrike" kern="1200">
          <a:solidFill>
            <a:schemeClr val="tx1">
              <a:lumMod val="75000"/>
              <a:lumOff val="25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strike="noStrike" kern="1200">
          <a:solidFill>
            <a:schemeClr val="tx1">
              <a:lumMod val="75000"/>
              <a:lumOff val="25000"/>
            </a:schemeClr>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strike="noStrike" kern="1200">
          <a:solidFill>
            <a:schemeClr val="tx1">
              <a:lumMod val="75000"/>
              <a:lumOff val="25000"/>
            </a:schemeClr>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strike="noStrike" kern="1200">
          <a:solidFill>
            <a:schemeClr val="tx1">
              <a:lumMod val="75000"/>
              <a:lumOff val="25000"/>
            </a:schemeClr>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4.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3.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6.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sz="6000">
                <a:ln w="22225">
                  <a:solidFill>
                    <a:schemeClr val="accent2"/>
                  </a:solidFill>
                  <a:prstDash val="solid"/>
                </a:ln>
                <a:solidFill>
                  <a:srgbClr val="FF0000"/>
                </a:solidFill>
                <a:effectLst>
                  <a:glow rad="228600">
                    <a:schemeClr val="accent1">
                      <a:satMod val="175000"/>
                      <a:alpha val="40000"/>
                    </a:schemeClr>
                  </a:glow>
                </a:effectLst>
                <a:latin typeface="黑体" panose="02010600030101010101" charset="-122"/>
                <a:ea typeface="黑体" panose="02010600030101010101" charset="-122"/>
                <a:cs typeface="黑体" panose="02010600030101010101" charset="-122"/>
              </a:rPr>
              <a:t>2023年高考历史卷命题解读及启示</a:t>
            </a:r>
            <a:endParaRPr lang="zh-CN" altLang="en-US" sz="6000">
              <a:ln w="22225">
                <a:solidFill>
                  <a:schemeClr val="accent2"/>
                </a:solidFill>
                <a:prstDash val="solid"/>
              </a:ln>
              <a:solidFill>
                <a:srgbClr val="FF0000"/>
              </a:solidFill>
              <a:effectLst>
                <a:glow rad="228600">
                  <a:schemeClr val="accent1">
                    <a:satMod val="175000"/>
                    <a:alpha val="40000"/>
                  </a:schemeClr>
                </a:glow>
              </a:effectLst>
              <a:latin typeface="黑体" panose="02010600030101010101" charset="-122"/>
              <a:ea typeface="黑体" panose="02010600030101010101" charset="-122"/>
              <a:cs typeface="黑体" panose="02010600030101010101" charset="-122"/>
            </a:endParaRPr>
          </a:p>
        </p:txBody>
      </p:sp>
      <p:sp>
        <p:nvSpPr>
          <p:cNvPr id="14" name="文本框 13"/>
          <p:cNvSpPr txBox="1"/>
          <p:nvPr>
            <p:custDataLst>
              <p:tags r:id="rId2"/>
            </p:custDataLst>
          </p:nvPr>
        </p:nvSpPr>
        <p:spPr>
          <a:xfrm>
            <a:off x="3387725" y="4267835"/>
            <a:ext cx="6525895" cy="706755"/>
          </a:xfrm>
          <a:prstGeom prst="rect">
            <a:avLst/>
          </a:prstGeom>
          <a:noFill/>
        </p:spPr>
        <p:txBody>
          <a:bodyPr wrap="square" rtlCol="0">
            <a:spAutoFit/>
          </a:bodyPr>
          <a:lstStyle/>
          <a:p>
            <a:pPr algn="ctr"/>
            <a:r>
              <a:rPr lang="zh-CN" altLang="en-US" sz="4000">
                <a:solidFill>
                  <a:schemeClr val="tx1">
                    <a:lumMod val="95000"/>
                    <a:lumOff val="5000"/>
                  </a:schemeClr>
                </a:solidFill>
                <a:effectLst>
                  <a:glow rad="101600">
                    <a:schemeClr val="accent4">
                      <a:satMod val="175000"/>
                      <a:alpha val="40000"/>
                    </a:schemeClr>
                  </a:glow>
                  <a:outerShdw blurRad="38100" dist="25400" dir="5400000" algn="ctr" rotWithShape="0">
                    <a:srgbClr val="6E747A">
                      <a:alpha val="43000"/>
                    </a:srgbClr>
                  </a:outerShdw>
                </a:effectLst>
              </a:rPr>
              <a:t>邢台二中 程志刚</a:t>
            </a:r>
            <a:endParaRPr lang="zh-CN" altLang="en-US" sz="4000">
              <a:solidFill>
                <a:schemeClr val="tx1">
                  <a:lumMod val="95000"/>
                  <a:lumOff val="5000"/>
                </a:schemeClr>
              </a:solidFill>
              <a:effectLst>
                <a:glow rad="101600">
                  <a:schemeClr val="accent4">
                    <a:satMod val="175000"/>
                    <a:alpha val="40000"/>
                  </a:schemeClr>
                </a:glow>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9998075" cy="821690"/>
          </a:xfrm>
        </p:spPr>
        <p:txBody>
          <a:bodyPr>
            <a:normAutofit fontScale="90000"/>
          </a:bodyPr>
          <a:p>
            <a:r>
              <a:rPr lang="zh-CN" altLang="en-US"/>
              <a:t>（二）对核心素养的考查贯穿整卷</a:t>
            </a:r>
            <a:endParaRPr lang="zh-CN" altLang="en-US"/>
          </a:p>
        </p:txBody>
      </p:sp>
      <p:sp>
        <p:nvSpPr>
          <p:cNvPr id="3" name="文本框 2"/>
          <p:cNvSpPr txBox="1"/>
          <p:nvPr/>
        </p:nvSpPr>
        <p:spPr>
          <a:xfrm>
            <a:off x="1078230" y="1725295"/>
            <a:ext cx="10244455" cy="4092575"/>
          </a:xfrm>
          <a:prstGeom prst="rect">
            <a:avLst/>
          </a:prstGeom>
          <a:noFill/>
        </p:spPr>
        <p:txBody>
          <a:bodyPr wrap="square" rtlCol="0">
            <a:spAutoFit/>
          </a:bodyPr>
          <a:p>
            <a:r>
              <a:rPr lang="zh-CN" altLang="en-US" sz="2400"/>
              <a:t>例：（全国乙卷第24题）孟子说：“五亩之宅，树之以桑，五十（岁）者可以衣帛矣；鸡豚狗彘之畜，无失其时，七十（岁）者可以食肉矣；百亩之田，勿夺其时，数口之家可以无饥矣。”这一观点所依托的时代背景是（ ）</a:t>
            </a:r>
            <a:endParaRPr lang="zh-CN" altLang="en-US" sz="2400"/>
          </a:p>
          <a:p>
            <a:r>
              <a:rPr lang="zh-CN" altLang="en-US" sz="2400"/>
              <a:t>A．休养生息政策的实施 B．井田制度的繁荣</a:t>
            </a:r>
            <a:endParaRPr lang="zh-CN" altLang="en-US" sz="2400"/>
          </a:p>
          <a:p>
            <a:r>
              <a:rPr lang="zh-CN" altLang="en-US" sz="2400">
                <a:solidFill>
                  <a:srgbClr val="C00000"/>
                </a:solidFill>
              </a:rPr>
              <a:t>C．农业生产技术的发展</a:t>
            </a:r>
            <a:r>
              <a:rPr lang="zh-CN" altLang="en-US" sz="2400"/>
              <a:t> D．商业活动的衰退</a:t>
            </a:r>
            <a:endParaRPr lang="zh-CN" altLang="en-US" sz="2400"/>
          </a:p>
          <a:p>
            <a:endParaRPr lang="zh-CN" altLang="en-US" sz="2800"/>
          </a:p>
          <a:p>
            <a:r>
              <a:rPr lang="zh-CN" altLang="en-US" sz="2800">
                <a:solidFill>
                  <a:srgbClr val="C00000"/>
                </a:solidFill>
              </a:rPr>
              <a:t>孟子提出的普通百姓生活水平这一基本目标，是儒家的民本思想的体现，是以战国时期由于铁器、牛耕的应用，生产力取得长足进步为前提的。此题考查了时空关系、唯物史观、历史解释、家国情怀等历史学科核心素养。</a:t>
            </a:r>
            <a:endParaRPr lang="zh-CN" altLang="en-US" sz="2800">
              <a:solidFill>
                <a:srgbClr val="C00000"/>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10845" y="339090"/>
            <a:ext cx="11217275" cy="6000750"/>
          </a:xfrm>
          <a:prstGeom prst="rect">
            <a:avLst/>
          </a:prstGeom>
          <a:noFill/>
        </p:spPr>
        <p:txBody>
          <a:bodyPr wrap="square" rtlCol="0">
            <a:spAutoFit/>
          </a:bodyPr>
          <a:p>
            <a:r>
              <a:rPr lang="zh-CN" altLang="en-US" sz="2400"/>
              <a:t>例（山东卷第9题）新中国成立以来，中国十分重视与周边国家的交往：20世纪50年代，提出和平共处五项原则；2003年，提出“睦邻、安邻、富邻”的周边外交政策；中共十八大以来，坚持“与邻为善、以邻为伴”的外交方针，突出体现“亲、诚、惠、容”的外交理念。这主要是为了（ ）</a:t>
            </a:r>
            <a:endParaRPr lang="zh-CN" altLang="en-US" sz="2400"/>
          </a:p>
          <a:p>
            <a:r>
              <a:rPr lang="zh-CN" altLang="en-US" sz="2400"/>
              <a:t>A. 消除分歧增进互信      B. 构建均衡发展格局</a:t>
            </a:r>
            <a:endParaRPr lang="zh-CN" altLang="en-US" sz="2400"/>
          </a:p>
          <a:p>
            <a:r>
              <a:rPr lang="zh-CN" altLang="en-US" sz="2400">
                <a:solidFill>
                  <a:srgbClr val="C00000"/>
                </a:solidFill>
              </a:rPr>
              <a:t>C. 深化合作共谋发展      </a:t>
            </a:r>
            <a:r>
              <a:rPr lang="zh-CN" altLang="en-US" sz="2400"/>
              <a:t>D. 改善全球治理体系</a:t>
            </a:r>
            <a:endParaRPr lang="zh-CN" altLang="en-US" sz="2400"/>
          </a:p>
          <a:p>
            <a:endParaRPr lang="zh-CN" altLang="en-US" sz="2400"/>
          </a:p>
          <a:p>
            <a:r>
              <a:rPr lang="zh-CN" altLang="en-US" sz="2400">
                <a:solidFill>
                  <a:srgbClr val="C00000"/>
                </a:solidFill>
              </a:rPr>
              <a:t>本题以建国以来对周边国家外交政策创设情境，外交政策是以国家利益为根本出发点的，体现爱国主义的价值观；对外政策的制定是以马克思主义实事求的原则为依据的，体现理论自信。这两点都是家国情怀的体现。建国后、中国、周边国家这些设定是时空关系的体现。问深化与周边国家的睦邻友好关系是目的，属于历史解释的范畴。</a:t>
            </a:r>
            <a:endParaRPr lang="zh-CN" altLang="en-US" sz="2400">
              <a:solidFill>
                <a:srgbClr val="C00000"/>
              </a:solidFill>
            </a:endParaRPr>
          </a:p>
          <a:p>
            <a:endParaRPr lang="zh-CN" altLang="en-US" sz="2400">
              <a:solidFill>
                <a:srgbClr val="C00000"/>
              </a:solidFill>
            </a:endParaRPr>
          </a:p>
          <a:p>
            <a:r>
              <a:rPr lang="zh-CN" altLang="en-US" sz="2400">
                <a:solidFill>
                  <a:srgbClr val="FF0000"/>
                </a:solidFill>
                <a:effectLst>
                  <a:outerShdw blurRad="38100" dist="19050" dir="2700000" algn="tl" rotWithShape="0">
                    <a:schemeClr val="dk1">
                      <a:alpha val="40000"/>
                    </a:schemeClr>
                  </a:outerShdw>
                </a:effectLst>
              </a:rPr>
              <a:t>总之，无论是客观题还是主观题都对历史学科时空关系、唯物史观、史料实证、历史解释、家国情怀等核心素养有不同程度的体现。</a:t>
            </a:r>
            <a:endParaRPr lang="zh-CN" altLang="en-US" sz="2400">
              <a:solidFill>
                <a:srgbClr val="FF0000"/>
              </a:solidFill>
              <a:effectLst>
                <a:outerShdw blurRad="38100" dist="19050" dir="2700000" algn="tl" rotWithShape="0">
                  <a:schemeClr val="dk1">
                    <a:alpha val="40000"/>
                  </a:schemeClr>
                </a:outerShdw>
              </a:effectLst>
            </a:endParaRPr>
          </a:p>
          <a:p>
            <a:endParaRPr lang="zh-CN" altLang="en-US" sz="2400">
              <a:solidFill>
                <a:srgbClr val="FF0000"/>
              </a:solidFill>
              <a:effectLst>
                <a:outerShdw blurRad="38100" dist="19050" dir="2700000" algn="tl" rotWithShape="0">
                  <a:schemeClr val="dk1">
                    <a:alpha val="40000"/>
                  </a:schemeClr>
                </a:outerShdw>
              </a:effectLst>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sym typeface="+mn-ea"/>
              </a:rPr>
              <a:t>（三）侧重关键能力的考察</a:t>
            </a:r>
            <a:endParaRPr lang="zh-CN" altLang="en-US"/>
          </a:p>
        </p:txBody>
      </p:sp>
      <p:sp>
        <p:nvSpPr>
          <p:cNvPr id="5" name="文本框 4"/>
          <p:cNvSpPr txBox="1"/>
          <p:nvPr/>
        </p:nvSpPr>
        <p:spPr>
          <a:xfrm>
            <a:off x="838200" y="1545590"/>
            <a:ext cx="11000740" cy="4227195"/>
          </a:xfrm>
          <a:prstGeom prst="rect">
            <a:avLst/>
          </a:prstGeom>
          <a:noFill/>
        </p:spPr>
        <p:txBody>
          <a:bodyPr wrap="square" rtlCol="0">
            <a:spAutoFit/>
          </a:bodyPr>
          <a:p>
            <a:pPr>
              <a:lnSpc>
                <a:spcPct val="160000"/>
              </a:lnSpc>
            </a:pPr>
            <a:r>
              <a:rPr lang="zh-CN" altLang="en-US" sz="2800">
                <a:solidFill>
                  <a:schemeClr val="tx1"/>
                </a:solidFill>
                <a:sym typeface="+mn-ea"/>
              </a:rPr>
              <a:t>关键能力是一核四层四翼里</a:t>
            </a:r>
            <a:r>
              <a:rPr lang="en-US" altLang="zh-CN" sz="2800">
                <a:solidFill>
                  <a:schemeClr val="tx1"/>
                </a:solidFill>
                <a:sym typeface="+mn-ea"/>
              </a:rPr>
              <a:t>“</a:t>
            </a:r>
            <a:r>
              <a:rPr lang="zh-CN" altLang="en-US" sz="2800">
                <a:solidFill>
                  <a:schemeClr val="tx1"/>
                </a:solidFill>
                <a:sym typeface="+mn-ea"/>
              </a:rPr>
              <a:t>四层</a:t>
            </a:r>
            <a:r>
              <a:rPr lang="en-US" altLang="zh-CN" sz="2800">
                <a:solidFill>
                  <a:schemeClr val="tx1"/>
                </a:solidFill>
                <a:sym typeface="+mn-ea"/>
              </a:rPr>
              <a:t>”</a:t>
            </a:r>
            <a:r>
              <a:rPr lang="zh-CN" altLang="en-US" sz="2800">
                <a:solidFill>
                  <a:schemeClr val="tx1"/>
                </a:solidFill>
                <a:sym typeface="+mn-ea"/>
              </a:rPr>
              <a:t>的重要组成部分。近年来进一步加强了对学生以</a:t>
            </a:r>
            <a:r>
              <a:rPr lang="zh-CN" altLang="en-US" sz="2800" b="1">
                <a:solidFill>
                  <a:schemeClr val="tx1"/>
                </a:solidFill>
                <a:sym typeface="+mn-ea"/>
              </a:rPr>
              <a:t>关键能力</a:t>
            </a:r>
            <a:r>
              <a:rPr lang="zh-CN" altLang="en-US" sz="2800">
                <a:solidFill>
                  <a:schemeClr val="tx1"/>
                </a:solidFill>
                <a:sym typeface="+mn-ea"/>
              </a:rPr>
              <a:t>为主体的高阶思维考察力度，实现从</a:t>
            </a:r>
            <a:r>
              <a:rPr lang="en-US" altLang="zh-CN" sz="2800">
                <a:solidFill>
                  <a:schemeClr val="tx1"/>
                </a:solidFill>
                <a:sym typeface="+mn-ea"/>
              </a:rPr>
              <a:t>“</a:t>
            </a:r>
            <a:r>
              <a:rPr lang="zh-CN" altLang="en-US" sz="2800">
                <a:solidFill>
                  <a:schemeClr val="tx1"/>
                </a:solidFill>
                <a:sym typeface="+mn-ea"/>
              </a:rPr>
              <a:t>考知识</a:t>
            </a:r>
            <a:r>
              <a:rPr lang="en-US" altLang="zh-CN" sz="2800">
                <a:solidFill>
                  <a:schemeClr val="tx1"/>
                </a:solidFill>
                <a:sym typeface="+mn-ea"/>
              </a:rPr>
              <a:t>”</a:t>
            </a:r>
            <a:r>
              <a:rPr lang="zh-CN" altLang="en-US" sz="2800">
                <a:solidFill>
                  <a:schemeClr val="tx1"/>
                </a:solidFill>
                <a:sym typeface="+mn-ea"/>
              </a:rPr>
              <a:t>向</a:t>
            </a:r>
            <a:r>
              <a:rPr lang="en-US" altLang="zh-CN" sz="2800">
                <a:solidFill>
                  <a:schemeClr val="tx1"/>
                </a:solidFill>
                <a:sym typeface="+mn-ea"/>
              </a:rPr>
              <a:t>“</a:t>
            </a:r>
            <a:r>
              <a:rPr lang="zh-CN" altLang="en-US" sz="2800">
                <a:solidFill>
                  <a:schemeClr val="tx1"/>
                </a:solidFill>
                <a:sym typeface="+mn-ea"/>
              </a:rPr>
              <a:t>考能力</a:t>
            </a:r>
            <a:r>
              <a:rPr lang="en-US" altLang="zh-CN" sz="2800">
                <a:solidFill>
                  <a:schemeClr val="tx1"/>
                </a:solidFill>
                <a:sym typeface="+mn-ea"/>
              </a:rPr>
              <a:t>”</a:t>
            </a:r>
            <a:r>
              <a:rPr lang="zh-CN" altLang="en-US" sz="2800">
                <a:solidFill>
                  <a:schemeClr val="tx1"/>
                </a:solidFill>
                <a:sym typeface="+mn-ea"/>
              </a:rPr>
              <a:t>的转变，从</a:t>
            </a:r>
            <a:r>
              <a:rPr lang="en-US" altLang="zh-CN" sz="2800">
                <a:solidFill>
                  <a:schemeClr val="tx1"/>
                </a:solidFill>
                <a:sym typeface="+mn-ea"/>
              </a:rPr>
              <a:t>“</a:t>
            </a:r>
            <a:r>
              <a:rPr lang="zh-CN" altLang="en-US" sz="2800">
                <a:solidFill>
                  <a:schemeClr val="tx1"/>
                </a:solidFill>
                <a:sym typeface="+mn-ea"/>
              </a:rPr>
              <a:t>解答问题</a:t>
            </a:r>
            <a:r>
              <a:rPr lang="en-US" altLang="zh-CN" sz="2800">
                <a:solidFill>
                  <a:schemeClr val="tx1"/>
                </a:solidFill>
                <a:sym typeface="+mn-ea"/>
              </a:rPr>
              <a:t>”</a:t>
            </a:r>
            <a:r>
              <a:rPr lang="zh-CN" altLang="en-US" sz="2800">
                <a:solidFill>
                  <a:schemeClr val="tx1"/>
                </a:solidFill>
                <a:sym typeface="+mn-ea"/>
              </a:rPr>
              <a:t>向</a:t>
            </a:r>
            <a:r>
              <a:rPr lang="en-US" altLang="zh-CN" sz="2800">
                <a:solidFill>
                  <a:schemeClr val="tx1"/>
                </a:solidFill>
                <a:sym typeface="+mn-ea"/>
              </a:rPr>
              <a:t>“</a:t>
            </a:r>
            <a:r>
              <a:rPr lang="zh-CN" altLang="en-US" sz="2800">
                <a:solidFill>
                  <a:schemeClr val="tx1"/>
                </a:solidFill>
                <a:sym typeface="+mn-ea"/>
              </a:rPr>
              <a:t>解决问题</a:t>
            </a:r>
            <a:r>
              <a:rPr lang="en-US" altLang="zh-CN" sz="2800">
                <a:solidFill>
                  <a:schemeClr val="tx1"/>
                </a:solidFill>
                <a:sym typeface="+mn-ea"/>
              </a:rPr>
              <a:t>”</a:t>
            </a:r>
            <a:r>
              <a:rPr lang="zh-CN" altLang="en-US" sz="2800">
                <a:solidFill>
                  <a:schemeClr val="tx1"/>
                </a:solidFill>
                <a:sym typeface="+mn-ea"/>
              </a:rPr>
              <a:t>的转变，积极引导和推动我国创造型和创新型人才的培养。</a:t>
            </a:r>
            <a:r>
              <a:rPr lang="zh-CN" altLang="en-US" sz="2800">
                <a:solidFill>
                  <a:srgbClr val="C00000"/>
                </a:solidFill>
                <a:sym typeface="+mn-ea"/>
              </a:rPr>
              <a:t>   </a:t>
            </a:r>
            <a:endParaRPr lang="zh-CN" altLang="en-US" sz="2800">
              <a:solidFill>
                <a:srgbClr val="C00000"/>
              </a:solidFill>
              <a:sym typeface="+mn-ea"/>
            </a:endParaRPr>
          </a:p>
          <a:p>
            <a:pPr>
              <a:lnSpc>
                <a:spcPct val="160000"/>
              </a:lnSpc>
            </a:pPr>
            <a:r>
              <a:rPr lang="zh-CN" altLang="en-US" sz="2800">
                <a:solidFill>
                  <a:srgbClr val="C00000"/>
                </a:solidFill>
                <a:sym typeface="+mn-ea"/>
              </a:rPr>
              <a:t>关键能力，包括但不限于信息的获取与加工，逻辑推理与论证，科学探究与思维建模，批判性思维与创新思维，语言的组织与表达等。</a:t>
            </a:r>
            <a:endParaRPr lang="zh-CN" altLang="en-US" sz="2800">
              <a:solidFill>
                <a:srgbClr val="C00000"/>
              </a:solidFill>
              <a:sym typeface="+mn-ea"/>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 name="文本框 7"/>
          <p:cNvSpPr txBox="1"/>
          <p:nvPr/>
        </p:nvSpPr>
        <p:spPr>
          <a:xfrm>
            <a:off x="1059180" y="4866005"/>
            <a:ext cx="10241915" cy="1198880"/>
          </a:xfrm>
          <a:prstGeom prst="rect">
            <a:avLst/>
          </a:prstGeom>
          <a:noFill/>
        </p:spPr>
        <p:txBody>
          <a:bodyPr wrap="square" rtlCol="0">
            <a:spAutoFit/>
          </a:bodyPr>
          <a:p>
            <a:r>
              <a:rPr lang="zh-CN" altLang="en-US" sz="2400"/>
              <a:t>——摘编自梁启超《饮冰室合集》</a:t>
            </a:r>
            <a:endParaRPr lang="zh-CN" altLang="en-US" sz="2400"/>
          </a:p>
          <a:p>
            <a:r>
              <a:rPr lang="zh-CN" altLang="en-US" sz="2400"/>
              <a:t>选取中国古代史整体、部分或某个朝代，对材料中的观点提出自己的看法，并加以阐述。（要求：看法具体明确，史论结合，论据充分，表达清晰。）</a:t>
            </a:r>
            <a:endParaRPr lang="zh-CN" altLang="en-US" sz="2400"/>
          </a:p>
        </p:txBody>
      </p:sp>
      <p:sp>
        <p:nvSpPr>
          <p:cNvPr id="3" name="文本框 2"/>
          <p:cNvSpPr txBox="1"/>
          <p:nvPr/>
        </p:nvSpPr>
        <p:spPr>
          <a:xfrm>
            <a:off x="640080" y="365125"/>
            <a:ext cx="11094720" cy="583565"/>
          </a:xfrm>
          <a:prstGeom prst="rect">
            <a:avLst/>
          </a:prstGeom>
          <a:noFill/>
        </p:spPr>
        <p:txBody>
          <a:bodyPr wrap="square" rtlCol="0">
            <a:spAutoFit/>
          </a:bodyPr>
          <a:p>
            <a:r>
              <a:rPr lang="zh-CN" altLang="en-US" sz="3200"/>
              <a:t>1、考查学生逻辑推理与论证能力，批判性思维和创新思维</a:t>
            </a:r>
            <a:endParaRPr lang="zh-CN" altLang="en-US" sz="3200"/>
          </a:p>
        </p:txBody>
      </p:sp>
      <p:sp>
        <p:nvSpPr>
          <p:cNvPr id="4" name="文本框 3"/>
          <p:cNvSpPr txBox="1"/>
          <p:nvPr/>
        </p:nvSpPr>
        <p:spPr>
          <a:xfrm>
            <a:off x="640080" y="948690"/>
            <a:ext cx="11095355" cy="1938020"/>
          </a:xfrm>
          <a:prstGeom prst="rect">
            <a:avLst/>
          </a:prstGeom>
          <a:noFill/>
        </p:spPr>
        <p:txBody>
          <a:bodyPr wrap="square" rtlCol="0">
            <a:spAutoFit/>
          </a:bodyPr>
          <a:p>
            <a:r>
              <a:rPr lang="zh-CN" altLang="en-US" sz="2400"/>
              <a:t>例：（文综乙卷第42题）</a:t>
            </a:r>
            <a:r>
              <a:rPr lang="en-US" altLang="zh-CN" sz="2400"/>
              <a:t>20</a:t>
            </a:r>
            <a:r>
              <a:rPr lang="zh-CN" altLang="en-US" sz="2400"/>
              <a:t>世纪初，梁启超发表《新民说》，认为要使我国立于世界民族之林，赖“民德”的培育。民德分为私德与公德，“人人独善其身者谓之私德，人人相善其群者谓之公德”。他将春秋以来的“民德”按优劣分为第一至第六共6个等级，认为东汉儒学最盛，士人崇尚气节，民德最优。其所作《中国历代民德升降表》如下：</a:t>
            </a:r>
            <a:endParaRPr lang="zh-CN" altLang="en-US" sz="2400"/>
          </a:p>
        </p:txBody>
      </p:sp>
      <p:pic>
        <p:nvPicPr>
          <p:cNvPr id="5" name="图片 4" descr="图片2"/>
          <p:cNvPicPr>
            <a:picLocks noChangeAspect="1"/>
          </p:cNvPicPr>
          <p:nvPr/>
        </p:nvPicPr>
        <p:blipFill>
          <a:blip r:embed="rId1"/>
          <a:stretch>
            <a:fillRect/>
          </a:stretch>
        </p:blipFill>
        <p:spPr>
          <a:xfrm>
            <a:off x="941705" y="2780030"/>
            <a:ext cx="6184900" cy="2085975"/>
          </a:xfrm>
          <a:prstGeom prst="rect">
            <a:avLst/>
          </a:prstGeom>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54355" y="600710"/>
            <a:ext cx="11251565" cy="5262245"/>
          </a:xfrm>
          <a:prstGeom prst="rect">
            <a:avLst/>
          </a:prstGeom>
          <a:noFill/>
        </p:spPr>
        <p:txBody>
          <a:bodyPr wrap="square" rtlCol="0">
            <a:spAutoFit/>
          </a:bodyPr>
          <a:p>
            <a:pPr>
              <a:lnSpc>
                <a:spcPct val="150000"/>
              </a:lnSpc>
            </a:pPr>
            <a:r>
              <a:rPr lang="zh-CN" altLang="en-US" sz="3200">
                <a:solidFill>
                  <a:srgbClr val="FF0000"/>
                </a:solidFill>
                <a:sym typeface="+mn-ea"/>
              </a:rPr>
              <a:t>本题以梁启超对“民德”的观点为主题，构建多视角问题任务，学生可以肯定或否定材料中的观点，也可以对观点进行商榷补充，从而考查学生的批判性思维与创新思维。本题为开放性试题，目的是鼓励学生自主发现问题、分析问题、得出结论，或从多种途径解决问题，对观点进行论证。论证的过程需要以一定的史实为依据，且史实与观点之间存在着因果逻辑关系。从而考察学生的逻辑推理与论证能力。</a:t>
            </a:r>
            <a:endParaRPr lang="zh-CN" altLang="en-US" sz="320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50240" y="397510"/>
            <a:ext cx="10709275" cy="5262245"/>
          </a:xfrm>
          <a:prstGeom prst="rect">
            <a:avLst/>
          </a:prstGeom>
          <a:noFill/>
        </p:spPr>
        <p:txBody>
          <a:bodyPr wrap="square" rtlCol="0" anchor="t">
            <a:spAutoFit/>
          </a:bodyPr>
          <a:p>
            <a:r>
              <a:rPr lang="zh-CN" altLang="en-US" sz="2800"/>
              <a:t>【示例】：</a:t>
            </a:r>
            <a:endParaRPr lang="zh-CN" altLang="en-US" sz="2800"/>
          </a:p>
          <a:p>
            <a:endParaRPr lang="zh-CN" altLang="en-US" sz="2800"/>
          </a:p>
          <a:p>
            <a:r>
              <a:rPr lang="zh-CN" altLang="en-US" sz="2800"/>
              <a:t>论题：东汉时期民德达到了最优的程度。</a:t>
            </a:r>
            <a:endParaRPr lang="zh-CN" altLang="en-US" sz="2800"/>
          </a:p>
          <a:p>
            <a:endParaRPr lang="zh-CN" altLang="en-US" sz="2800"/>
          </a:p>
          <a:p>
            <a:r>
              <a:rPr lang="zh-CN" altLang="en-US" sz="2800"/>
              <a:t>论述：东汉时期儒学最盛，士人崇尚气节，民德最优，政治上，国家统一，社会稳定，专制主义中央集权加强，光武帝等奖励名节；经济上，统治者重农抑商，轻徭薄赋，封建经济得到了发展；思想上，经汉武帝罢黜百家、尊崇儒术之奠基，儒学在东汉不断发展，甚至达到最盛；这一时期，百姓因战乱较少，生计得到解决，又得儒学之沐浴，形成了崇气节、尚廉耻的民德。</a:t>
            </a:r>
            <a:endParaRPr lang="zh-CN" altLang="en-US" sz="2800"/>
          </a:p>
          <a:p>
            <a:endParaRPr lang="zh-CN" altLang="en-US" sz="2800"/>
          </a:p>
          <a:p>
            <a:r>
              <a:rPr lang="zh-CN" altLang="en-US" sz="2800"/>
              <a:t>总结：一定的社会形势影响社会公德的发展</a:t>
            </a:r>
            <a:endParaRPr lang="zh-CN" altLang="en-US" sz="280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92150" y="-87630"/>
            <a:ext cx="10808335" cy="1325880"/>
          </a:xfrm>
        </p:spPr>
        <p:txBody>
          <a:bodyPr>
            <a:normAutofit/>
          </a:bodyPr>
          <a:p>
            <a:r>
              <a:rPr lang="zh-CN" altLang="en-US" sz="3110"/>
              <a:t>2、考查学生对信息获取与加工能力和对历史的自主探究能力</a:t>
            </a:r>
            <a:endParaRPr lang="zh-CN" altLang="en-US" sz="3110"/>
          </a:p>
        </p:txBody>
      </p:sp>
      <p:sp>
        <p:nvSpPr>
          <p:cNvPr id="3" name="文本框 2"/>
          <p:cNvSpPr txBox="1"/>
          <p:nvPr/>
        </p:nvSpPr>
        <p:spPr>
          <a:xfrm>
            <a:off x="974090" y="943610"/>
            <a:ext cx="10777855" cy="1198880"/>
          </a:xfrm>
          <a:prstGeom prst="rect">
            <a:avLst/>
          </a:prstGeom>
          <a:noFill/>
        </p:spPr>
        <p:txBody>
          <a:bodyPr wrap="square" rtlCol="0">
            <a:spAutoFit/>
          </a:bodyPr>
          <a:p>
            <a:r>
              <a:rPr lang="zh-CN" altLang="en-US" sz="2400"/>
              <a:t>例：（文综新课标卷第33题.）如图为1808年欧洲的一幅时事漫画，名为《蛛网里的科西嘉蜘蛛》，图中心的“蜘蛛”代表法国，左上角的“苍蝇”是指英国。该漫画反映的是（ ）</a:t>
            </a:r>
            <a:endParaRPr lang="zh-CN" altLang="en-US" sz="2400"/>
          </a:p>
        </p:txBody>
      </p:sp>
      <p:pic>
        <p:nvPicPr>
          <p:cNvPr id="4" name="图片 3" descr="图片3"/>
          <p:cNvPicPr>
            <a:picLocks noChangeAspect="1"/>
          </p:cNvPicPr>
          <p:nvPr/>
        </p:nvPicPr>
        <p:blipFill>
          <a:blip r:embed="rId1"/>
          <a:stretch>
            <a:fillRect/>
          </a:stretch>
        </p:blipFill>
        <p:spPr>
          <a:xfrm>
            <a:off x="974725" y="2292985"/>
            <a:ext cx="3089910" cy="3914775"/>
          </a:xfrm>
          <a:prstGeom prst="rect">
            <a:avLst/>
          </a:prstGeom>
        </p:spPr>
      </p:pic>
      <p:sp>
        <p:nvSpPr>
          <p:cNvPr id="5" name="文本框 4"/>
          <p:cNvSpPr txBox="1"/>
          <p:nvPr/>
        </p:nvSpPr>
        <p:spPr>
          <a:xfrm>
            <a:off x="4265930" y="2292985"/>
            <a:ext cx="6430645" cy="829945"/>
          </a:xfrm>
          <a:prstGeom prst="rect">
            <a:avLst/>
          </a:prstGeom>
          <a:noFill/>
        </p:spPr>
        <p:txBody>
          <a:bodyPr wrap="square" rtlCol="0">
            <a:spAutoFit/>
          </a:bodyPr>
          <a:p>
            <a:r>
              <a:rPr lang="zh-CN" altLang="en-US" sz="2400"/>
              <a:t>A. 维也纳体系的建立 </a:t>
            </a:r>
            <a:r>
              <a:rPr lang="zh-CN" altLang="en-US" sz="2400">
                <a:solidFill>
                  <a:srgbClr val="FF0000"/>
                </a:solidFill>
              </a:rPr>
              <a:t> B. 拿破仑战争的局势</a:t>
            </a:r>
            <a:endParaRPr lang="zh-CN" altLang="en-US" sz="2400">
              <a:solidFill>
                <a:srgbClr val="FF0000"/>
              </a:solidFill>
            </a:endParaRPr>
          </a:p>
          <a:p>
            <a:r>
              <a:rPr lang="zh-CN" altLang="en-US" sz="2400"/>
              <a:t>C. 拿破仑帝国的覆灭  D. 英国推行绥靖政策</a:t>
            </a:r>
            <a:endParaRPr lang="zh-CN" altLang="en-US" sz="2400"/>
          </a:p>
        </p:txBody>
      </p:sp>
      <p:sp>
        <p:nvSpPr>
          <p:cNvPr id="6" name="文本框 5"/>
          <p:cNvSpPr txBox="1"/>
          <p:nvPr/>
        </p:nvSpPr>
        <p:spPr>
          <a:xfrm>
            <a:off x="4265930" y="3100070"/>
            <a:ext cx="7355840" cy="2676525"/>
          </a:xfrm>
          <a:prstGeom prst="rect">
            <a:avLst/>
          </a:prstGeom>
          <a:noFill/>
        </p:spPr>
        <p:txBody>
          <a:bodyPr wrap="square" rtlCol="0">
            <a:spAutoFit/>
          </a:bodyPr>
          <a:p>
            <a:r>
              <a:rPr lang="zh-CN" altLang="en-US" sz="2800">
                <a:solidFill>
                  <a:srgbClr val="C00000"/>
                </a:solidFill>
              </a:rPr>
              <a:t>本题引入1808年欧洲的时事漫画《蛛网里的科西嘉蜘蛛》，学生需要通过阅读说明文字和观察漫画的内容获取相关信息，并结合所学基础知识得出漫画反映了拿破仑战争的局势，从而考查学生学生信息获取与加工能力和对历史的自主探究能力。</a:t>
            </a:r>
            <a:endParaRPr lang="zh-CN" altLang="en-US" sz="2800">
              <a:solidFill>
                <a:srgbClr val="FF0000"/>
              </a:solidFill>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69265" y="431800"/>
            <a:ext cx="11150600" cy="5939155"/>
          </a:xfrm>
          <a:prstGeom prst="rect">
            <a:avLst/>
          </a:prstGeom>
          <a:noFill/>
        </p:spPr>
        <p:txBody>
          <a:bodyPr wrap="square" rtlCol="0">
            <a:spAutoFit/>
          </a:bodyPr>
          <a:p>
            <a:r>
              <a:rPr lang="zh-CN" altLang="en-US" sz="2000" b="1">
                <a:solidFill>
                  <a:schemeClr val="tx1"/>
                </a:solidFill>
              </a:rPr>
              <a:t>例：（文综甲卷第41题）《塞尔登中国地图》长160厘米，宽96.5厘米，采用中国古代风景画手法，使用汉字标注，并采用上北下南方位，同时标识了欧洲风格的罗盘和比例尺条。图中明朝信息最为丰富，北京城、黄河、各省边界等都有详细描绘。但却仅位于地图左上部分，中国南海前所未有地占据了中央位置。地图展现了东亚和东南亚全貌，覆盖了西起印度洋、北抵日本海、东南达印尼中部诸岛的广大地区。该地图瞻观性较高，但它并非一幅中国传统的陆地舆图，而更可能是一幅航海路线图。这些航线以中国南部的泉州与漳州港为起点，形成一个网络、最远可达地区最西端的印度于利于特港。图中还标注了如何前往也门、阿曼和霍尔木兹海峡。有学者根据图中信息判定，该地图为明末中国人所绘。</a:t>
            </a:r>
            <a:endParaRPr lang="zh-CN" altLang="en-US" sz="2000" b="1">
              <a:solidFill>
                <a:schemeClr val="tx1"/>
              </a:solidFill>
            </a:endParaRPr>
          </a:p>
          <a:p>
            <a:r>
              <a:rPr lang="zh-CN" altLang="en-US" sz="2000" b="1">
                <a:solidFill>
                  <a:schemeClr val="tx1"/>
                </a:solidFill>
              </a:rPr>
              <a:t>该地图后被英国东印度公司的约翰·萨利斯获得，辗转落到了约翰·塞尔登（1584—1654）手中。塞尔登是英国律师，下议院议员，东方学家，是对波斯、阿拉伯以及中国的相关知识感兴趣的英国学者之一。在他那个年代，海洋是全世界关注的焦点。塞尔登比同时代的人更敏锐地察觉到，自己生活在一个正经历海洋变迁的时代。他主张海洋在某些特定情况下，可以由国家行使管辖权。在去世前夕，他将该地图捐赠给母校牛津大学博德利图书馆，《塞尔登中国地图》的名字也由此而来。</a:t>
            </a:r>
            <a:endParaRPr lang="zh-CN" altLang="en-US" sz="2000" b="1">
              <a:solidFill>
                <a:schemeClr val="tx1"/>
              </a:solidFill>
            </a:endParaRPr>
          </a:p>
          <a:p>
            <a:r>
              <a:rPr lang="zh-CN" altLang="en-US" sz="2000" b="1">
                <a:solidFill>
                  <a:schemeClr val="tx1"/>
                </a:solidFill>
              </a:rPr>
              <a:t>——摘编自（加）卜正民著《塞尔登的中国地图：重返东方大航海时代》等</a:t>
            </a:r>
            <a:endParaRPr lang="zh-CN" altLang="en-US" sz="2000" b="1">
              <a:solidFill>
                <a:schemeClr val="tx1"/>
              </a:solidFill>
            </a:endParaRPr>
          </a:p>
          <a:p>
            <a:endParaRPr lang="zh-CN" altLang="en-US" sz="2000" b="1">
              <a:solidFill>
                <a:schemeClr val="tx1"/>
              </a:solidFill>
            </a:endParaRPr>
          </a:p>
          <a:p>
            <a:r>
              <a:rPr lang="zh-CN" altLang="en-US" sz="2000" b="1">
                <a:solidFill>
                  <a:schemeClr val="tx1"/>
                </a:solidFill>
              </a:rPr>
              <a:t>(1)根据材料并结合所学世界近代史知识，简析这幅地图流传到英国的背景。</a:t>
            </a:r>
            <a:endParaRPr lang="zh-CN" altLang="en-US" sz="2000" b="1">
              <a:solidFill>
                <a:schemeClr val="tx1"/>
              </a:solidFill>
            </a:endParaRPr>
          </a:p>
          <a:p>
            <a:r>
              <a:rPr lang="zh-CN" altLang="en-US" sz="2000" b="1">
                <a:solidFill>
                  <a:schemeClr val="tx1"/>
                </a:solidFill>
              </a:rPr>
              <a:t>(2)根据材料并结合所学知识，说明学者判断这幅地图为中国人所绘制的依据，以及该地图的意义。</a:t>
            </a:r>
            <a:endParaRPr lang="zh-CN" altLang="en-US" sz="2000" b="1">
              <a:solidFill>
                <a:schemeClr val="tx1"/>
              </a:solidFill>
            </a:endParaRPr>
          </a:p>
          <a:p>
            <a:endParaRPr lang="zh-CN" altLang="en-US" sz="2000" b="1">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0070" y="815340"/>
            <a:ext cx="10622280" cy="3046095"/>
          </a:xfrm>
          <a:prstGeom prst="rect">
            <a:avLst/>
          </a:prstGeom>
          <a:noFill/>
        </p:spPr>
        <p:txBody>
          <a:bodyPr wrap="square" rtlCol="0">
            <a:spAutoFit/>
          </a:bodyPr>
          <a:p>
            <a:r>
              <a:rPr lang="zh-CN" altLang="en-US" sz="3200">
                <a:ln>
                  <a:noFill/>
                </a:ln>
                <a:solidFill>
                  <a:srgbClr val="FF0000"/>
                </a:solidFill>
                <a:sym typeface="+mn-ea"/>
              </a:rPr>
              <a:t>此题引入学术界近年来对《塞尔登中国地图》的研究成果，从绘制方法、图像内容、流传收藏等角度立体描述了该地图的史料价值、来龙去脉，要求学生根据材料信息判断该地图为中国人所绘制的依据。本题从情境设计上体现了对学术研究前沿的关注，作答角度对学生的信息获取、逻辑推理，文字表达等能力提出了较高要求。</a:t>
            </a:r>
            <a:endParaRPr lang="zh-CN" altLang="en-US" sz="320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8310" y="151765"/>
            <a:ext cx="11296015" cy="5692775"/>
          </a:xfrm>
          <a:prstGeom prst="rect">
            <a:avLst/>
          </a:prstGeom>
          <a:noFill/>
        </p:spPr>
        <p:txBody>
          <a:bodyPr wrap="square" rtlCol="0" anchor="t">
            <a:spAutoFit/>
          </a:bodyPr>
          <a:p>
            <a:r>
              <a:rPr lang="zh-CN" altLang="en-US" sz="2800"/>
              <a:t>【答案】(1)</a:t>
            </a:r>
            <a:r>
              <a:rPr lang="zh-CN" altLang="en-US" sz="2800" b="1">
                <a:solidFill>
                  <a:srgbClr val="C00000"/>
                </a:solidFill>
              </a:rPr>
              <a:t>背景</a:t>
            </a:r>
            <a:r>
              <a:rPr lang="zh-CN" altLang="en-US" sz="2800"/>
              <a:t>：英国资产阶级革命；欧洲主要国家对外进行殖民扩张，在世界范围内大肆掠夺财富；资本主义经济发展，早期资产阶级力量逐渐壮大；启蒙运动兴起；新航路开辟，航海技术的进步；世界各地之间的联系和贸易往来日益密切，资本主义世界市场进一步发展。（背景从国际国内政治经济思想外交等方面横向思考即可）</a:t>
            </a:r>
            <a:endParaRPr lang="zh-CN" altLang="en-US" sz="2800"/>
          </a:p>
          <a:p>
            <a:r>
              <a:rPr lang="zh-CN" altLang="en-US" sz="2800" b="1">
                <a:solidFill>
                  <a:srgbClr val="C00000"/>
                </a:solidFill>
              </a:rPr>
              <a:t>依据</a:t>
            </a:r>
            <a:r>
              <a:rPr lang="zh-CN" altLang="en-US" sz="2800"/>
              <a:t>：地图的内容使用中国古代绘画手法，使用汉字标注；采用中国传统上北下南的方位标注，有关明朝的内容最为丰富；以中国南海为中心；航线网络以中国的泉州和漳州港为起点。（依据主要根据材料归纳）</a:t>
            </a:r>
            <a:endParaRPr lang="zh-CN" altLang="en-US" sz="2800"/>
          </a:p>
          <a:p>
            <a:r>
              <a:rPr lang="zh-CN" altLang="en-US" sz="2800" b="1">
                <a:solidFill>
                  <a:srgbClr val="C00000"/>
                </a:solidFill>
              </a:rPr>
              <a:t>意义</a:t>
            </a:r>
            <a:r>
              <a:rPr lang="zh-CN" altLang="en-US" sz="2800"/>
              <a:t>：有助于了解中国明朝后期的对外经贸往来；为了解当时中国和东亚、东南亚甚至其他地区的地理状况提供了较为翔实的资料；冲击了中国传统的对于世界的认知；有利于研究当时的中外交往，加强了中外交流。（意义可进行逻辑推演，地图的作用有小到大逐步展开，从有利于研究历史地理到促进中外交流。）</a:t>
            </a:r>
            <a:endParaRPr lang="zh-CN" altLang="en-US" sz="280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一、解读视角</a:t>
            </a:r>
            <a:endParaRPr lang="zh-CN" altLang="en-US"/>
          </a:p>
        </p:txBody>
      </p:sp>
      <p:sp>
        <p:nvSpPr>
          <p:cNvPr id="3" name="文本框 2"/>
          <p:cNvSpPr txBox="1"/>
          <p:nvPr/>
        </p:nvSpPr>
        <p:spPr>
          <a:xfrm>
            <a:off x="337185" y="2160905"/>
            <a:ext cx="11514455" cy="3169285"/>
          </a:xfrm>
          <a:prstGeom prst="rect">
            <a:avLst/>
          </a:prstGeom>
          <a:noFill/>
        </p:spPr>
        <p:txBody>
          <a:bodyPr wrap="square" rtlCol="0">
            <a:spAutoFit/>
          </a:bodyPr>
          <a:p>
            <a:r>
              <a:rPr lang="en-US" altLang="zh-CN" sz="3200"/>
              <a:t>1.</a:t>
            </a:r>
            <a:r>
              <a:rPr lang="zh-CN" altLang="en-US" sz="3200"/>
              <a:t>平</a:t>
            </a:r>
            <a:r>
              <a:rPr lang="zh-CN" altLang="en-US" sz="3200"/>
              <a:t>视考题，站在命题人的角度看待考题</a:t>
            </a:r>
            <a:endParaRPr lang="zh-CN" altLang="en-US" sz="3200"/>
          </a:p>
          <a:p>
            <a:endParaRPr lang="zh-CN" altLang="en-US" sz="3200"/>
          </a:p>
          <a:p>
            <a:r>
              <a:rPr lang="en-US" altLang="zh-CN" sz="3200"/>
              <a:t>2.</a:t>
            </a:r>
            <a:r>
              <a:rPr lang="zh-CN" altLang="en-US" sz="3200"/>
              <a:t>以高考题命制原则为尺度，评价高考题</a:t>
            </a:r>
            <a:endParaRPr lang="zh-CN" altLang="en-US" sz="3200"/>
          </a:p>
          <a:p>
            <a:endParaRPr lang="zh-CN" altLang="en-US" sz="3200"/>
          </a:p>
          <a:p>
            <a:endParaRPr lang="zh-CN" altLang="en-US"/>
          </a:p>
          <a:p>
            <a:endParaRPr lang="zh-CN" altLang="en-US"/>
          </a:p>
          <a:p>
            <a:endParaRPr lang="zh-CN" altLang="en-US"/>
          </a:p>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t>（四）重视基础知识的运用，体现教考衔接</a:t>
            </a:r>
            <a:endParaRPr lang="zh-CN" altLang="en-US"/>
          </a:p>
        </p:txBody>
      </p:sp>
      <p:sp>
        <p:nvSpPr>
          <p:cNvPr id="3" name="文本框 2"/>
          <p:cNvSpPr txBox="1"/>
          <p:nvPr/>
        </p:nvSpPr>
        <p:spPr>
          <a:xfrm>
            <a:off x="1172210" y="1536700"/>
            <a:ext cx="9846945" cy="3784600"/>
          </a:xfrm>
          <a:prstGeom prst="rect">
            <a:avLst/>
          </a:prstGeom>
          <a:noFill/>
        </p:spPr>
        <p:txBody>
          <a:bodyPr wrap="square" rtlCol="0">
            <a:spAutoFit/>
          </a:bodyPr>
          <a:p>
            <a:pPr>
              <a:lnSpc>
                <a:spcPct val="150000"/>
              </a:lnSpc>
            </a:pPr>
            <a:r>
              <a:rPr lang="zh-CN" altLang="en-US" sz="3200">
                <a:solidFill>
                  <a:srgbClr val="C00000"/>
                </a:solidFill>
              </a:rPr>
              <a:t>2023年的历史高考卷都很重视对基础知识的考察，尤其是新课标卷。其特别注重呈现新的学习内容，增强必修课、选择性必修课程之间的联系，引领学生从整体和多角度认识历史的发展与变迁，并能够灵活运用历史知识映照现实，远观未来。</a:t>
            </a:r>
            <a:endParaRPr lang="zh-CN" altLang="en-US" sz="3200">
              <a:solidFill>
                <a:srgbClr val="C00000"/>
              </a:solidFill>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44525" y="401955"/>
            <a:ext cx="10960100" cy="4523105"/>
          </a:xfrm>
          <a:prstGeom prst="rect">
            <a:avLst/>
          </a:prstGeom>
          <a:noFill/>
        </p:spPr>
        <p:txBody>
          <a:bodyPr wrap="square" rtlCol="0">
            <a:spAutoFit/>
          </a:bodyPr>
          <a:p>
            <a:r>
              <a:rPr lang="zh-CN" altLang="en-US" sz="2400"/>
              <a:t>例：（文综新课标卷第31题）公元前18世纪，西亚地区的一部法典规定：“此后千秋万世，国中之王必遵从我在我的石柱上所铭刻的正义言词，不得变更我所决定的司法判决，我所确立的司法裁定，不得破坏我的创制。”这一规定</a:t>
            </a:r>
            <a:endParaRPr lang="zh-CN" altLang="en-US" sz="2400"/>
          </a:p>
          <a:p>
            <a:r>
              <a:rPr lang="zh-CN" altLang="en-US" sz="2400"/>
              <a:t>A. 强调波斯君主专制的权力来源         </a:t>
            </a:r>
            <a:r>
              <a:rPr lang="zh-CN" altLang="en-US" sz="2400">
                <a:solidFill>
                  <a:srgbClr val="C00000"/>
                </a:solidFill>
              </a:rPr>
              <a:t> B.宣示了古巴比伦国王的至上权威</a:t>
            </a:r>
            <a:endParaRPr lang="zh-CN" altLang="en-US" sz="2400">
              <a:solidFill>
                <a:srgbClr val="C00000"/>
              </a:solidFill>
            </a:endParaRPr>
          </a:p>
          <a:p>
            <a:r>
              <a:rPr lang="zh-CN" altLang="en-US" sz="2400"/>
              <a:t>C. 标榜亚述帝国君主的军事成就         D. 规范了埃及对尼罗河流域的统治</a:t>
            </a:r>
            <a:endParaRPr lang="zh-CN" altLang="en-US" sz="2400"/>
          </a:p>
          <a:p>
            <a:endParaRPr lang="zh-CN" altLang="en-US" sz="2400"/>
          </a:p>
          <a:p>
            <a:r>
              <a:rPr lang="zh-CN" altLang="en-US" sz="2400"/>
              <a:t>（文综新课标卷第32题）有学者认为，直到13世纪，拜占庭人才被迫接受如下现实：他们的皇帝已经不具备所称的“统治全人类”的能力，皇帝的许可与授权已失去意义。这可以用来说明</a:t>
            </a:r>
            <a:endParaRPr lang="zh-CN" altLang="en-US" sz="2400"/>
          </a:p>
          <a:p>
            <a:r>
              <a:rPr lang="zh-CN" altLang="en-US" sz="2400"/>
              <a:t>A.</a:t>
            </a:r>
            <a:r>
              <a:rPr lang="en-US" altLang="zh-CN" sz="2400"/>
              <a:t>.</a:t>
            </a:r>
            <a:r>
              <a:rPr lang="zh-CN" altLang="en-US" sz="2400"/>
              <a:t>限制君主权力思想广泛传播            B.</a:t>
            </a:r>
            <a:r>
              <a:rPr lang="en-US" altLang="zh-CN" sz="2400"/>
              <a:t>.</a:t>
            </a:r>
            <a:r>
              <a:rPr lang="zh-CN" altLang="en-US" sz="2400"/>
              <a:t>地跨亚非欧三洲的奥斯曼帝国形成</a:t>
            </a:r>
            <a:endParaRPr lang="zh-CN" altLang="en-US" sz="2400"/>
          </a:p>
          <a:p>
            <a:r>
              <a:rPr lang="zh-CN" altLang="en-US" sz="2400"/>
              <a:t>C</a:t>
            </a:r>
            <a:r>
              <a:rPr lang="en-US" altLang="zh-CN" sz="2400"/>
              <a:t>.</a:t>
            </a:r>
            <a:r>
              <a:rPr lang="zh-CN" altLang="en-US" sz="2400"/>
              <a:t>.地中海地区出现资本主义萌芽         </a:t>
            </a:r>
            <a:r>
              <a:rPr lang="zh-CN" altLang="en-US" sz="2400">
                <a:solidFill>
                  <a:srgbClr val="C00000"/>
                </a:solidFill>
              </a:rPr>
              <a:t>D.</a:t>
            </a:r>
            <a:r>
              <a:rPr lang="en-US" altLang="zh-CN" sz="2400">
                <a:solidFill>
                  <a:srgbClr val="C00000"/>
                </a:solidFill>
              </a:rPr>
              <a:t>.</a:t>
            </a:r>
            <a:r>
              <a:rPr lang="zh-CN" altLang="en-US" sz="2400">
                <a:solidFill>
                  <a:srgbClr val="C00000"/>
                </a:solidFill>
              </a:rPr>
              <a:t>东罗马帝国疆域的缩减及国力损耗</a:t>
            </a:r>
            <a:endParaRPr lang="zh-CN" altLang="en-US" sz="2400">
              <a:solidFill>
                <a:srgbClr val="C00000"/>
              </a:solidFill>
            </a:endParaRPr>
          </a:p>
          <a:p>
            <a:endParaRPr lang="zh-CN" altLang="en-US" sz="2400"/>
          </a:p>
        </p:txBody>
      </p:sp>
      <p:sp>
        <p:nvSpPr>
          <p:cNvPr id="4" name="文本框 3"/>
          <p:cNvSpPr txBox="1"/>
          <p:nvPr/>
        </p:nvSpPr>
        <p:spPr>
          <a:xfrm>
            <a:off x="645160" y="4534535"/>
            <a:ext cx="10959465" cy="1383665"/>
          </a:xfrm>
          <a:prstGeom prst="rect">
            <a:avLst/>
          </a:prstGeom>
          <a:noFill/>
        </p:spPr>
        <p:txBody>
          <a:bodyPr wrap="square" rtlCol="0">
            <a:spAutoFit/>
          </a:bodyPr>
          <a:p>
            <a:r>
              <a:rPr lang="zh-CN" altLang="en-US" sz="2800" b="1">
                <a:solidFill>
                  <a:srgbClr val="C00000"/>
                </a:solidFill>
              </a:rPr>
              <a:t>文综新课标卷第31题、32题分别以“古代世界的帝国”“中古时期的欧洲和亚洲”为考查内容，是对新课标中新知识的呈现，旨在考查学生对世界古代文明的认识深度。</a:t>
            </a:r>
            <a:endParaRPr lang="zh-CN" altLang="en-US" sz="2800" b="1">
              <a:solidFill>
                <a:srgbClr val="C00000"/>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74370" y="475615"/>
            <a:ext cx="10956290" cy="5507990"/>
          </a:xfrm>
          <a:prstGeom prst="rect">
            <a:avLst/>
          </a:prstGeom>
          <a:noFill/>
        </p:spPr>
        <p:txBody>
          <a:bodyPr wrap="square" rtlCol="0">
            <a:spAutoFit/>
          </a:bodyPr>
          <a:p>
            <a:r>
              <a:rPr lang="zh-CN" altLang="en-US" sz="2800"/>
              <a:t>例：（文综新课标卷第25题）荀子是战国时期著名的儒家学者，他的学生韩非、李斯则是法家学派代表人物。下列能代表三人在治国方略上共同主张的是</a:t>
            </a:r>
            <a:endParaRPr lang="zh-CN" altLang="en-US" sz="2800"/>
          </a:p>
          <a:p>
            <a:r>
              <a:rPr lang="zh-CN" altLang="en-US" sz="2800">
                <a:solidFill>
                  <a:srgbClr val="C00000"/>
                </a:solidFill>
              </a:rPr>
              <a:t>A. “起法正以治之，重刑罚以禁之”</a:t>
            </a:r>
            <a:endParaRPr lang="zh-CN" altLang="en-US" sz="2800">
              <a:solidFill>
                <a:srgbClr val="C00000"/>
              </a:solidFill>
            </a:endParaRPr>
          </a:p>
          <a:p>
            <a:r>
              <a:rPr lang="zh-CN" altLang="en-US" sz="2800"/>
              <a:t>B. “尧舜之道，不以仁政，不能平治天下”</a:t>
            </a:r>
            <a:endParaRPr lang="zh-CN" altLang="en-US" sz="2800"/>
          </a:p>
          <a:p>
            <a:r>
              <a:rPr lang="zh-CN" altLang="en-US" sz="2800"/>
              <a:t>C. “道之以德，齐之以礼，有耻且格”</a:t>
            </a:r>
            <a:endParaRPr lang="zh-CN" altLang="en-US" sz="2800"/>
          </a:p>
          <a:p>
            <a:r>
              <a:rPr lang="zh-CN" altLang="en-US" sz="2800"/>
              <a:t>D. “绝仁弃义，民复孝慈；绝巧弃利，盗贼无有”</a:t>
            </a:r>
            <a:endParaRPr lang="zh-CN" altLang="en-US" sz="2800"/>
          </a:p>
          <a:p>
            <a:endParaRPr lang="zh-CN" altLang="en-US" sz="2800"/>
          </a:p>
          <a:p>
            <a:r>
              <a:rPr lang="zh-CN" altLang="en-US" sz="3200">
                <a:solidFill>
                  <a:srgbClr val="C00000"/>
                </a:solidFill>
              </a:rPr>
              <a:t>此题围绕春秋战国时期的思想创设情境，将必修的“百家争鸣”与选择性必修3的“中华优秀传统文化的内涵”相结合，考查荀子、韩非、李斯思想的共通之处，引导学生注意知识的整合和知识体系的建立。</a:t>
            </a:r>
            <a:endParaRPr lang="zh-CN" altLang="en-US" sz="3200">
              <a:solidFill>
                <a:srgbClr val="C00000"/>
              </a:solidFill>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6395" y="182245"/>
            <a:ext cx="11459210" cy="5754370"/>
          </a:xfrm>
          <a:prstGeom prst="rect">
            <a:avLst/>
          </a:prstGeom>
          <a:noFill/>
        </p:spPr>
        <p:txBody>
          <a:bodyPr wrap="square" rtlCol="0">
            <a:spAutoFit/>
          </a:bodyPr>
          <a:p>
            <a:r>
              <a:rPr lang="zh-CN" altLang="en-US" sz="2800"/>
              <a:t>例：（文综新课标卷第35题）一些发达国家认为，发展中国家爆炸式的人口增长、对自然资源的盲目开采和短视的经济政策是造成当今环境恶化的主要原因，提出环境问题“共同责任论”，要求发展中国家承担与发达国家相同的环境责任。该主张意在（ ）</a:t>
            </a:r>
            <a:endParaRPr lang="zh-CN" altLang="en-US" sz="2800"/>
          </a:p>
          <a:p>
            <a:r>
              <a:rPr lang="zh-CN" altLang="en-US" sz="2800"/>
              <a:t>A.公平公正地解决全球的环境问题      B.合理利用资源和建立世界新秩序</a:t>
            </a:r>
            <a:endParaRPr lang="zh-CN" altLang="en-US" sz="2800"/>
          </a:p>
          <a:p>
            <a:r>
              <a:rPr lang="zh-CN" altLang="en-US" sz="2800">
                <a:solidFill>
                  <a:srgbClr val="C00000"/>
                </a:solidFill>
              </a:rPr>
              <a:t>C.推卸发达国家应承担的历史责任 </a:t>
            </a:r>
            <a:r>
              <a:rPr lang="zh-CN" altLang="en-US" sz="2800"/>
              <a:t>     D.承认发展中国家的重要国际地位</a:t>
            </a:r>
            <a:endParaRPr lang="zh-CN" altLang="en-US" sz="2800"/>
          </a:p>
          <a:p>
            <a:endParaRPr lang="zh-CN" altLang="en-US" sz="3200">
              <a:solidFill>
                <a:srgbClr val="C00000"/>
              </a:solidFill>
            </a:endParaRPr>
          </a:p>
          <a:p>
            <a:r>
              <a:rPr lang="zh-CN" altLang="en-US" sz="2800" b="1">
                <a:solidFill>
                  <a:srgbClr val="C00000"/>
                </a:solidFill>
              </a:rPr>
              <a:t>本题围绕当今部分发达国家关于世界环境问题责任划分的热点话题设置情境，要求学生分析持环境问题“共同责任论”国家的真实意图。学生需要快速迁移所学的经济全球化相关知识，认识到发达国家鼓吹“共同责任论”，实质是在推卸其应当承担的历史责任，只有建设互相尊重、合作共赢的新型国际关系，才能真正解决人类面临的共同性问题。此题既考查习近平人类命运共同体思想，同时也考查对基础知识的运用。</a:t>
            </a:r>
            <a:endParaRPr lang="en-US" altLang="zh-CN" sz="2800" b="1">
              <a:solidFill>
                <a:srgbClr val="C00000"/>
              </a:solidFill>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87375" y="1047115"/>
            <a:ext cx="11249660" cy="2306955"/>
          </a:xfrm>
          <a:prstGeom prst="rect">
            <a:avLst/>
          </a:prstGeom>
          <a:noFill/>
        </p:spPr>
        <p:txBody>
          <a:bodyPr wrap="square" rtlCol="0">
            <a:spAutoFit/>
          </a:bodyPr>
          <a:p>
            <a:pPr>
              <a:lnSpc>
                <a:spcPct val="150000"/>
              </a:lnSpc>
            </a:pPr>
            <a:r>
              <a:rPr lang="zh-CN" altLang="en-US" sz="3200"/>
              <a:t>通过新课标卷的几个例题，我们认识到</a:t>
            </a:r>
            <a:r>
              <a:rPr lang="zh-CN" altLang="en-US" sz="3200">
                <a:solidFill>
                  <a:srgbClr val="C00000"/>
                </a:solidFill>
              </a:rPr>
              <a:t>现在高考依旧重视对基础知识的考察，只是改变了过去对基础知识机械记忆的考法，更注重考查对基础知识的深度理解、体系整合构建和应用。</a:t>
            </a:r>
            <a:endParaRPr lang="zh-CN" altLang="en-US" sz="3200">
              <a:solidFill>
                <a:srgbClr val="C00000"/>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7990" y="0"/>
            <a:ext cx="11372850" cy="1325880"/>
          </a:xfrm>
        </p:spPr>
        <p:txBody>
          <a:bodyPr>
            <a:normAutofit fontScale="90000"/>
          </a:bodyPr>
          <a:p>
            <a:r>
              <a:rPr lang="zh-CN" altLang="en-US"/>
              <a:t>（五）重视史料辨析能力的考查，体现学科特色</a:t>
            </a:r>
            <a:endParaRPr lang="zh-CN" altLang="en-US"/>
          </a:p>
        </p:txBody>
      </p:sp>
      <p:pic>
        <p:nvPicPr>
          <p:cNvPr id="5" name="图片 4" descr="图片4"/>
          <p:cNvPicPr>
            <a:picLocks noChangeAspect="1"/>
          </p:cNvPicPr>
          <p:nvPr/>
        </p:nvPicPr>
        <p:blipFill>
          <a:blip r:embed="rId1"/>
          <a:stretch>
            <a:fillRect/>
          </a:stretch>
        </p:blipFill>
        <p:spPr>
          <a:xfrm>
            <a:off x="4662805" y="1019810"/>
            <a:ext cx="6749415" cy="2717800"/>
          </a:xfrm>
          <a:prstGeom prst="rect">
            <a:avLst/>
          </a:prstGeom>
        </p:spPr>
      </p:pic>
      <p:sp>
        <p:nvSpPr>
          <p:cNvPr id="6" name="文本框 5"/>
          <p:cNvSpPr txBox="1"/>
          <p:nvPr/>
        </p:nvSpPr>
        <p:spPr>
          <a:xfrm>
            <a:off x="586740" y="1061085"/>
            <a:ext cx="4717415" cy="2676525"/>
          </a:xfrm>
          <a:prstGeom prst="rect">
            <a:avLst/>
          </a:prstGeom>
          <a:noFill/>
        </p:spPr>
        <p:txBody>
          <a:bodyPr wrap="square" rtlCol="0">
            <a:spAutoFit/>
          </a:bodyPr>
          <a:p>
            <a:r>
              <a:rPr lang="zh-CN" altLang="en-US" sz="2400"/>
              <a:t>例：（新课标卷27题）如表关于唐人李元谅身世的三则史料中（  ）</a:t>
            </a:r>
            <a:endParaRPr lang="zh-CN" altLang="en-US" sz="2400">
              <a:solidFill>
                <a:srgbClr val="C00000"/>
              </a:solidFill>
            </a:endParaRPr>
          </a:p>
          <a:p>
            <a:r>
              <a:rPr lang="zh-CN" altLang="en-US" sz="2400">
                <a:solidFill>
                  <a:srgbClr val="C00000"/>
                </a:solidFill>
              </a:rPr>
              <a:t>A.《旧唐书》的记载相对客观</a:t>
            </a:r>
            <a:endParaRPr lang="zh-CN" altLang="en-US" sz="2400">
              <a:solidFill>
                <a:srgbClr val="C00000"/>
              </a:solidFill>
            </a:endParaRPr>
          </a:p>
          <a:p>
            <a:r>
              <a:rPr lang="zh-CN" altLang="en-US" sz="2400"/>
              <a:t>B.所有的信息皆可互相证实</a:t>
            </a:r>
            <a:endParaRPr lang="zh-CN" altLang="en-US" sz="2400"/>
          </a:p>
          <a:p>
            <a:r>
              <a:rPr lang="zh-CN" altLang="en-US" sz="2400"/>
              <a:t>C.墓志采用了《旧唐书》记载</a:t>
            </a:r>
            <a:endParaRPr lang="zh-CN" altLang="en-US" sz="2400"/>
          </a:p>
          <a:p>
            <a:r>
              <a:rPr lang="zh-CN" altLang="en-US" sz="2400"/>
              <a:t>D.出现较早史料最为真实</a:t>
            </a:r>
            <a:endParaRPr lang="zh-CN" altLang="en-US" sz="2400"/>
          </a:p>
          <a:p>
            <a:endParaRPr lang="zh-CN" altLang="en-US" sz="2400"/>
          </a:p>
        </p:txBody>
      </p:sp>
      <p:sp>
        <p:nvSpPr>
          <p:cNvPr id="7" name="文本框 6"/>
          <p:cNvSpPr txBox="1"/>
          <p:nvPr/>
        </p:nvSpPr>
        <p:spPr>
          <a:xfrm>
            <a:off x="586740" y="3507740"/>
            <a:ext cx="11364595" cy="2861310"/>
          </a:xfrm>
          <a:prstGeom prst="rect">
            <a:avLst/>
          </a:prstGeom>
          <a:noFill/>
        </p:spPr>
        <p:txBody>
          <a:bodyPr wrap="square" rtlCol="0">
            <a:spAutoFit/>
          </a:bodyPr>
          <a:p>
            <a:pPr>
              <a:lnSpc>
                <a:spcPct val="150000"/>
              </a:lnSpc>
            </a:pPr>
            <a:r>
              <a:rPr lang="zh-CN" altLang="en-US" sz="2400" b="1">
                <a:solidFill>
                  <a:srgbClr val="C00000"/>
                </a:solidFill>
              </a:rPr>
              <a:t>历史研究是以史料为基础的，史料纷杂，真真假假，因此在收集史料的同时，还需要对史料进行辨析，做到去伪存真，去粗取精。本题材料是关于唐人李元谅的三则史料，需要通过对史料内容进行对比并结合生活实际对史料进行客观评价才能作答。可以这样断言，不是每张高考卷都有史料辨析题，但史料辨析题一定在高考考查范围之内。</a:t>
            </a:r>
            <a:endParaRPr lang="zh-CN" altLang="en-US" sz="2400" b="1">
              <a:solidFill>
                <a:srgbClr val="C00000"/>
              </a:solidFill>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（六）其他特点</a:t>
            </a:r>
            <a:endParaRPr lang="zh-CN" altLang="en-US"/>
          </a:p>
        </p:txBody>
      </p:sp>
      <p:sp>
        <p:nvSpPr>
          <p:cNvPr id="3" name="文本框 2"/>
          <p:cNvSpPr txBox="1"/>
          <p:nvPr/>
        </p:nvSpPr>
        <p:spPr>
          <a:xfrm>
            <a:off x="892175" y="2014220"/>
            <a:ext cx="10461625" cy="2501900"/>
          </a:xfrm>
          <a:prstGeom prst="rect">
            <a:avLst/>
          </a:prstGeom>
          <a:noFill/>
        </p:spPr>
        <p:txBody>
          <a:bodyPr wrap="square" rtlCol="0">
            <a:spAutoFit/>
          </a:bodyPr>
          <a:p>
            <a:pPr>
              <a:lnSpc>
                <a:spcPct val="140000"/>
              </a:lnSpc>
            </a:pPr>
            <a:r>
              <a:rPr lang="zh-CN" altLang="en-US" sz="2800" b="1"/>
              <a:t>1、试题区分度加大，体现服务选才的功能。</a:t>
            </a:r>
            <a:endParaRPr lang="zh-CN" altLang="en-US" sz="2800" b="1"/>
          </a:p>
          <a:p>
            <a:pPr>
              <a:lnSpc>
                <a:spcPct val="140000"/>
              </a:lnSpc>
            </a:pPr>
            <a:r>
              <a:rPr lang="zh-CN" altLang="en-US" sz="2800" b="1"/>
              <a:t>2、创新色彩明显，情境创设更加多元，设问更加新颖。</a:t>
            </a:r>
            <a:endParaRPr lang="zh-CN" altLang="en-US" sz="2800" b="1"/>
          </a:p>
          <a:p>
            <a:pPr>
              <a:lnSpc>
                <a:spcPct val="140000"/>
              </a:lnSpc>
            </a:pPr>
            <a:r>
              <a:rPr lang="en-US" altLang="zh-CN" sz="2800" b="1"/>
              <a:t>3</a:t>
            </a:r>
            <a:r>
              <a:rPr lang="zh-CN" altLang="en-US" sz="2800" b="1"/>
              <a:t>、重视核心概念的辨析等等。</a:t>
            </a:r>
            <a:endParaRPr lang="zh-CN" altLang="en-US" sz="2800" b="1"/>
          </a:p>
          <a:p>
            <a:pPr>
              <a:lnSpc>
                <a:spcPct val="140000"/>
              </a:lnSpc>
            </a:pPr>
            <a:r>
              <a:rPr lang="en-US" altLang="zh-CN" sz="2800" b="1">
                <a:sym typeface="+mn-ea"/>
              </a:rPr>
              <a:t>4</a:t>
            </a:r>
            <a:r>
              <a:rPr lang="zh-CN" altLang="en-US" sz="2800" b="1">
                <a:sym typeface="+mn-ea"/>
              </a:rPr>
              <a:t>、虽尽量避免套路，但一时难以完全摆脱套路</a:t>
            </a:r>
            <a:endParaRPr lang="zh-CN" altLang="en-US" sz="2800" b="1"/>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1995" y="0"/>
            <a:ext cx="10515600" cy="1325563"/>
          </a:xfrm>
        </p:spPr>
        <p:txBody>
          <a:bodyPr>
            <a:normAutofit/>
          </a:bodyPr>
          <a:p>
            <a:r>
              <a:rPr lang="zh-CN" altLang="en-US"/>
              <a:t>启示：从命题者角度看考题，并指导教学</a:t>
            </a:r>
            <a:endParaRPr lang="zh-CN" altLang="en-US"/>
          </a:p>
        </p:txBody>
      </p:sp>
      <p:sp>
        <p:nvSpPr>
          <p:cNvPr id="100" name="文本框 99"/>
          <p:cNvSpPr txBox="1"/>
          <p:nvPr/>
        </p:nvSpPr>
        <p:spPr>
          <a:xfrm>
            <a:off x="433705" y="1813560"/>
            <a:ext cx="11325225" cy="3192145"/>
          </a:xfrm>
          <a:prstGeom prst="rect">
            <a:avLst/>
          </a:prstGeom>
          <a:noFill/>
          <a:ln w="9525">
            <a:noFill/>
          </a:ln>
        </p:spPr>
        <p:txBody>
          <a:bodyPr wrap="square">
            <a:spAutoFit/>
          </a:bodyPr>
          <a:p>
            <a:pPr indent="0">
              <a:lnSpc>
                <a:spcPct val="120000"/>
              </a:lnSpc>
            </a:pPr>
            <a:r>
              <a:rPr lang="en-US" altLang="zh-CN" sz="2400" b="0">
                <a:solidFill>
                  <a:srgbClr val="C00000"/>
                </a:solidFill>
                <a:ea typeface="宋体" panose="02010600030101010101" pitchFamily="2" charset="-122"/>
              </a:rPr>
              <a:t>    </a:t>
            </a:r>
            <a:r>
              <a:rPr lang="en-US" altLang="zh-CN" sz="2800" b="0">
                <a:solidFill>
                  <a:srgbClr val="C00000"/>
                </a:solidFill>
                <a:ea typeface="宋体" panose="02010600030101010101" pitchFamily="2" charset="-122"/>
              </a:rPr>
              <a:t>  </a:t>
            </a:r>
            <a:r>
              <a:rPr lang="en-US" altLang="zh-CN" sz="2800" b="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如果我们仅仅停留在</a:t>
            </a:r>
            <a:r>
              <a:rPr lang="zh-CN" sz="28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解读考题，追随考题的层面，这种亦步亦趋的做法犹如盲人摸象，是难以窥探高考命题的总体特征和趋势的，学生陷入题海中也会越来越迷惘。与其迷信命题专家，将真题当成圣经，不如去好好学习研究《中国高考评价体系》和《普通高中课程标准（2017年版2020年修订）》。</a:t>
            </a:r>
            <a:r>
              <a:rPr lang="zh-CN" sz="2800" b="1">
                <a:latin typeface="微软雅黑" panose="020B0503020204020204" pitchFamily="34" charset="-122"/>
                <a:ea typeface="微软雅黑" panose="020B0503020204020204" pitchFamily="34" charset="-122"/>
                <a:cs typeface="微软雅黑" panose="020B0503020204020204" pitchFamily="34" charset="-122"/>
                <a:sym typeface="+mn-ea"/>
              </a:rPr>
              <a:t>知道高考考什么，怎样考，我们也就知道了教什么，怎样教。</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0"/>
            <a:ext cx="10515600" cy="1325563"/>
          </a:xfrm>
        </p:spPr>
        <p:txBody>
          <a:bodyPr>
            <a:normAutofit fontScale="90000"/>
          </a:bodyPr>
          <a:p>
            <a:br>
              <a:rPr lang="zh-CN" altLang="en-US"/>
            </a:br>
            <a:r>
              <a:rPr lang="zh-CN" altLang="en-US">
                <a:sym typeface="+mn-ea"/>
              </a:rPr>
              <a:t>启示：从命题者角度看考题，并指导教学</a:t>
            </a:r>
            <a:br>
              <a:rPr lang="zh-CN" altLang="en-US"/>
            </a:br>
            <a:endParaRPr lang="zh-CN" altLang="en-US"/>
          </a:p>
        </p:txBody>
      </p:sp>
      <p:sp>
        <p:nvSpPr>
          <p:cNvPr id="3" name="文本框 2"/>
          <p:cNvSpPr txBox="1"/>
          <p:nvPr/>
        </p:nvSpPr>
        <p:spPr>
          <a:xfrm>
            <a:off x="951865" y="1165225"/>
            <a:ext cx="10640695" cy="5262245"/>
          </a:xfrm>
          <a:prstGeom prst="rect">
            <a:avLst/>
          </a:prstGeom>
          <a:noFill/>
        </p:spPr>
        <p:txBody>
          <a:bodyPr wrap="square" rtlCol="0">
            <a:spAutoFit/>
          </a:bodyPr>
          <a:p>
            <a:pPr>
              <a:lnSpc>
                <a:spcPct val="100000"/>
              </a:lnSpc>
            </a:pPr>
            <a:r>
              <a:rPr lang="zh-CN" altLang="en-US" sz="2800"/>
              <a:t>具体做法：</a:t>
            </a:r>
            <a:endParaRPr lang="zh-CN" altLang="en-US" sz="2800"/>
          </a:p>
          <a:p>
            <a:pPr>
              <a:lnSpc>
                <a:spcPct val="100000"/>
              </a:lnSpc>
            </a:pPr>
            <a:r>
              <a:rPr lang="en-US" altLang="zh-CN" sz="2800">
                <a:solidFill>
                  <a:srgbClr val="C00000"/>
                </a:solidFill>
              </a:rPr>
              <a:t>1.</a:t>
            </a:r>
            <a:r>
              <a:rPr lang="zh-CN" sz="2800" b="1">
                <a:solidFill>
                  <a:srgbClr val="C00000"/>
                </a:solidFill>
                <a:latin typeface="黑体" panose="02010600030101010101" charset="-122"/>
                <a:ea typeface="黑体" panose="02010600030101010101" charset="-122"/>
                <a:cs typeface="黑体" panose="02010600030101010101" charset="-122"/>
                <a:sym typeface="+mn-ea"/>
              </a:rPr>
              <a:t>在日常教学中</a:t>
            </a:r>
            <a:r>
              <a:rPr lang="zh-CN" sz="2800" b="1">
                <a:solidFill>
                  <a:srgbClr val="C00000"/>
                </a:solidFill>
                <a:latin typeface="黑体" panose="02010600030101010101" charset="-122"/>
                <a:ea typeface="黑体" panose="02010600030101010101" charset="-122"/>
                <a:cs typeface="黑体" panose="02010600030101010101" charset="-122"/>
                <a:sym typeface="+mn-ea"/>
              </a:rPr>
              <a:t>融入</a:t>
            </a:r>
            <a:r>
              <a:rPr lang="zh-CN" sz="2800" b="1">
                <a:solidFill>
                  <a:srgbClr val="C00000"/>
                </a:solidFill>
                <a:latin typeface="黑体" panose="02010600030101010101" charset="-122"/>
                <a:ea typeface="黑体" panose="02010600030101010101" charset="-122"/>
                <a:cs typeface="黑体" panose="02010600030101010101" charset="-122"/>
                <a:sym typeface="+mn-ea"/>
              </a:rPr>
              <a:t>学科核心素养意识和“一核四层四翼”理念，渗透高考命题思维；</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en-US" altLang="zh-CN" sz="2800" b="1">
                <a:solidFill>
                  <a:srgbClr val="C00000"/>
                </a:solidFill>
                <a:latin typeface="黑体" panose="02010600030101010101" charset="-122"/>
                <a:ea typeface="黑体" panose="02010600030101010101" charset="-122"/>
                <a:cs typeface="黑体" panose="02010600030101010101" charset="-122"/>
                <a:sym typeface="+mn-ea"/>
              </a:rPr>
              <a:t>2.</a:t>
            </a:r>
            <a:r>
              <a:rPr lang="zh-CN" altLang="en-US" sz="2800" b="1">
                <a:solidFill>
                  <a:srgbClr val="C00000"/>
                </a:solidFill>
                <a:latin typeface="黑体" panose="02010600030101010101" charset="-122"/>
                <a:ea typeface="黑体" panose="02010600030101010101" charset="-122"/>
                <a:cs typeface="黑体" panose="02010600030101010101" charset="-122"/>
                <a:sym typeface="+mn-ea"/>
              </a:rPr>
              <a:t>注重</a:t>
            </a:r>
            <a:r>
              <a:rPr lang="zh-CN" sz="2800" b="1">
                <a:solidFill>
                  <a:srgbClr val="C00000"/>
                </a:solidFill>
                <a:latin typeface="黑体" panose="02010600030101010101" charset="-122"/>
                <a:ea typeface="黑体" panose="02010600030101010101" charset="-122"/>
                <a:cs typeface="黑体" panose="02010600030101010101" charset="-122"/>
                <a:sym typeface="+mn-ea"/>
              </a:rPr>
              <a:t>提升学生的核心价值意识，培养学生的学科素养，强化学生的关键能力，使学生掌握必备知识；</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en-US" altLang="zh-CN" sz="2800" b="1">
                <a:solidFill>
                  <a:srgbClr val="C00000"/>
                </a:solidFill>
                <a:latin typeface="黑体" panose="02010600030101010101" charset="-122"/>
                <a:ea typeface="黑体" panose="02010600030101010101" charset="-122"/>
                <a:cs typeface="黑体" panose="02010600030101010101" charset="-122"/>
                <a:sym typeface="+mn-ea"/>
              </a:rPr>
              <a:t>3.</a:t>
            </a:r>
            <a:r>
              <a:rPr lang="zh-CN" altLang="en-US" sz="2800" b="1">
                <a:solidFill>
                  <a:srgbClr val="C00000"/>
                </a:solidFill>
                <a:latin typeface="黑体" panose="02010600030101010101" charset="-122"/>
                <a:ea typeface="黑体" panose="02010600030101010101" charset="-122"/>
                <a:cs typeface="黑体" panose="02010600030101010101" charset="-122"/>
                <a:sym typeface="+mn-ea"/>
              </a:rPr>
              <a:t>让学生</a:t>
            </a:r>
            <a:r>
              <a:rPr lang="zh-CN" sz="2800" b="1">
                <a:solidFill>
                  <a:srgbClr val="C00000"/>
                </a:solidFill>
                <a:latin typeface="黑体" panose="02010600030101010101" charset="-122"/>
                <a:ea typeface="黑体" panose="02010600030101010101" charset="-122"/>
                <a:cs typeface="黑体" panose="02010600030101010101" charset="-122"/>
                <a:sym typeface="+mn-ea"/>
              </a:rPr>
              <a:t>掌握高考命题的原则和技术，自己尝试命制试题。</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zh-CN" sz="2800" b="1">
                <a:solidFill>
                  <a:srgbClr val="C00000"/>
                </a:solidFill>
                <a:latin typeface="黑体" panose="02010600030101010101" charset="-122"/>
                <a:ea typeface="黑体" panose="02010600030101010101" charset="-122"/>
                <a:cs typeface="黑体" panose="02010600030101010101" charset="-122"/>
                <a:sym typeface="+mn-ea"/>
              </a:rPr>
              <a:t> </a:t>
            </a:r>
            <a:endParaRPr lang="zh-CN" sz="2800" b="1">
              <a:solidFill>
                <a:srgbClr val="C00000"/>
              </a:solidFill>
              <a:latin typeface="黑体" panose="02010600030101010101" charset="-122"/>
              <a:ea typeface="黑体" panose="02010600030101010101" charset="-122"/>
              <a:cs typeface="黑体" panose="02010600030101010101" charset="-122"/>
              <a:sym typeface="+mn-ea"/>
            </a:endParaRPr>
          </a:p>
          <a:p>
            <a:pPr>
              <a:lnSpc>
                <a:spcPct val="100000"/>
              </a:lnSpc>
            </a:pPr>
            <a:r>
              <a:rPr lang="zh-CN" sz="2800" b="1">
                <a:solidFill>
                  <a:srgbClr val="C00000"/>
                </a:solidFill>
                <a:latin typeface="黑体" panose="02010600030101010101" charset="-122"/>
                <a:ea typeface="黑体" panose="02010600030101010101" charset="-122"/>
                <a:cs typeface="黑体" panose="02010600030101010101" charset="-122"/>
                <a:sym typeface="+mn-ea"/>
              </a:rPr>
              <a:t>   做到这三点，我们的备考将更有针对性，更高效；学生也能够较为轻松地适应高考，应对高考，从而考出好成绩。</a:t>
            </a:r>
            <a:endParaRPr lang="zh-CN" altLang="en-US" sz="2800" b="1">
              <a:solidFill>
                <a:srgbClr val="C00000"/>
              </a:solidFill>
              <a:latin typeface="黑体" panose="02010600030101010101" charset="-122"/>
              <a:ea typeface="黑体" panose="02010600030101010101" charset="-122"/>
              <a:cs typeface="黑体" panose="02010600030101010101" charset="-122"/>
            </a:endParaRPr>
          </a:p>
          <a:p>
            <a:pPr>
              <a:lnSpc>
                <a:spcPct val="100000"/>
              </a:lnSpc>
            </a:pPr>
            <a:endParaRPr lang="en-US" altLang="zh-CN" sz="280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43230" y="365125"/>
            <a:ext cx="10910570" cy="3934460"/>
          </a:xfrm>
        </p:spPr>
        <p:txBody>
          <a:bodyPr/>
          <a:p>
            <a:pPr>
              <a:lnSpc>
                <a:spcPct val="160000"/>
              </a:lnSpc>
            </a:pPr>
            <a:r>
              <a:rPr lang="en-US" altLang="zh-CN" sz="8800"/>
              <a:t>         </a:t>
            </a:r>
            <a:r>
              <a:rPr lang="en-US" altLang="zh-CN" sz="4000"/>
              <a:t> </a:t>
            </a:r>
            <a:r>
              <a:rPr lang="zh-CN" altLang="en-US" sz="4000">
                <a:solidFill>
                  <a:srgbClr val="C00000"/>
                </a:solidFill>
                <a:latin typeface="黑体" panose="02010600030101010101" charset="-122"/>
                <a:ea typeface="黑体" panose="02010600030101010101" charset="-122"/>
                <a:cs typeface="黑体" panose="02010600030101010101" charset="-122"/>
              </a:rPr>
              <a:t>谢谢大家的聆听</a:t>
            </a:r>
            <a:br>
              <a:rPr lang="zh-CN" altLang="en-US" sz="4000">
                <a:solidFill>
                  <a:srgbClr val="C00000"/>
                </a:solidFill>
                <a:latin typeface="黑体" panose="02010600030101010101" charset="-122"/>
                <a:ea typeface="黑体" panose="02010600030101010101" charset="-122"/>
                <a:cs typeface="黑体" panose="02010600030101010101" charset="-122"/>
              </a:rPr>
            </a:br>
            <a:r>
              <a:rPr lang="zh-CN" altLang="en-US" sz="4000">
                <a:solidFill>
                  <a:srgbClr val="C00000"/>
                </a:solidFill>
                <a:latin typeface="黑体" panose="02010600030101010101" charset="-122"/>
                <a:ea typeface="黑体" panose="02010600030101010101" charset="-122"/>
                <a:cs typeface="黑体" panose="02010600030101010101" charset="-122"/>
              </a:rPr>
              <a:t>            欢迎指正与交流</a:t>
            </a:r>
            <a:endParaRPr lang="zh-CN" altLang="en-US" sz="4000">
              <a:solidFill>
                <a:srgbClr val="C00000"/>
              </a:solidFill>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一、命题原则</a:t>
            </a:r>
            <a:endParaRPr lang="zh-CN" altLang="en-US"/>
          </a:p>
        </p:txBody>
      </p:sp>
      <p:sp>
        <p:nvSpPr>
          <p:cNvPr id="3" name="文本框 2"/>
          <p:cNvSpPr txBox="1"/>
          <p:nvPr/>
        </p:nvSpPr>
        <p:spPr>
          <a:xfrm>
            <a:off x="381635" y="2216150"/>
            <a:ext cx="11490960" cy="1383665"/>
          </a:xfrm>
          <a:prstGeom prst="rect">
            <a:avLst/>
          </a:prstGeom>
          <a:noFill/>
        </p:spPr>
        <p:txBody>
          <a:bodyPr wrap="square" rtlCol="0">
            <a:spAutoFit/>
          </a:bodyPr>
          <a:p>
            <a:r>
              <a:rPr lang="zh-CN" altLang="en-US" sz="2800"/>
              <a:t>（一）以《中国高考评价体系》为指导</a:t>
            </a:r>
            <a:endParaRPr lang="zh-CN" altLang="en-US" sz="2800"/>
          </a:p>
          <a:p>
            <a:endParaRPr lang="zh-CN" altLang="en-US" sz="2800"/>
          </a:p>
          <a:p>
            <a:r>
              <a:rPr lang="zh-CN" altLang="en-US" sz="2800"/>
              <a:t>（二）以《普通高中课程标准（2017年版2020年修订）》为依据</a:t>
            </a:r>
            <a:endParaRPr lang="zh-CN" altLang="en-US" sz="28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0090" y="0"/>
            <a:ext cx="10515600" cy="843915"/>
          </a:xfrm>
        </p:spPr>
        <p:txBody>
          <a:bodyPr>
            <a:normAutofit fontScale="90000"/>
          </a:bodyPr>
          <a:p>
            <a:br>
              <a:rPr lang="zh-CN" altLang="en-US"/>
            </a:br>
            <a:r>
              <a:rPr lang="zh-CN" altLang="en-US">
                <a:sym typeface="+mn-ea"/>
              </a:rPr>
              <a:t>《中国高考评价体系》</a:t>
            </a:r>
            <a:endParaRPr lang="zh-CN" altLang="en-US"/>
          </a:p>
        </p:txBody>
      </p:sp>
      <p:sp>
        <p:nvSpPr>
          <p:cNvPr id="3" name="文本框 2"/>
          <p:cNvSpPr txBox="1"/>
          <p:nvPr/>
        </p:nvSpPr>
        <p:spPr>
          <a:xfrm>
            <a:off x="438785" y="1193165"/>
            <a:ext cx="11282680" cy="4891405"/>
          </a:xfrm>
          <a:prstGeom prst="rect">
            <a:avLst/>
          </a:prstGeom>
          <a:noFill/>
        </p:spPr>
        <p:txBody>
          <a:bodyPr wrap="square" rtlCol="0">
            <a:spAutoFit/>
          </a:bodyPr>
          <a:p>
            <a:pPr>
              <a:lnSpc>
                <a:spcPct val="120000"/>
              </a:lnSpc>
            </a:pPr>
            <a:r>
              <a:rPr lang="en-US" altLang="zh-CN" sz="2400"/>
              <a:t>       </a:t>
            </a:r>
            <a:r>
              <a:rPr lang="zh-CN" altLang="en-US" sz="2400" b="1">
                <a:solidFill>
                  <a:schemeClr val="tx1"/>
                </a:solidFill>
                <a:latin typeface="黑体" panose="02010600030101010101" charset="-122"/>
                <a:ea typeface="黑体" panose="02010600030101010101" charset="-122"/>
                <a:cs typeface="黑体" panose="02010600030101010101" charset="-122"/>
              </a:rPr>
              <a:t>高考评价体系的核心内容是</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一核四层四翼</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一核</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为核心功能，即</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立德树人，服务选才，引导教学</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，是对素质教育中高考核心功能的概括，回答</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为什么考</a:t>
            </a:r>
            <a:r>
              <a:rPr lang="en-US" altLang="zh-CN" sz="2400" b="1">
                <a:solidFill>
                  <a:schemeClr val="tx1"/>
                </a:solidFill>
                <a:latin typeface="黑体" panose="02010600030101010101" charset="-122"/>
                <a:ea typeface="黑体" panose="02010600030101010101" charset="-122"/>
                <a:cs typeface="黑体" panose="02010600030101010101" charset="-122"/>
              </a:rPr>
              <a:t>”</a:t>
            </a:r>
            <a:r>
              <a:rPr lang="zh-CN" altLang="en-US" sz="2400" b="1">
                <a:solidFill>
                  <a:schemeClr val="tx1"/>
                </a:solidFill>
                <a:latin typeface="黑体" panose="02010600030101010101" charset="-122"/>
                <a:ea typeface="黑体" panose="02010600030101010101" charset="-122"/>
                <a:cs typeface="黑体" panose="02010600030101010101" charset="-122"/>
              </a:rPr>
              <a:t>的问题；“四层”为高考的考查内容，即“核心价值、学科素养、关键能力、必备知识”，回答“考什么”的问题；“四翼”为高考的考查要求，即“基础性、综合性、应用性、创新性”，回答“怎么考”的问题。</a:t>
            </a:r>
            <a:endParaRPr lang="zh-CN" altLang="en-US" sz="2400" b="1">
              <a:solidFill>
                <a:schemeClr val="tx1"/>
              </a:solidFill>
              <a:latin typeface="黑体" panose="02010600030101010101" charset="-122"/>
              <a:ea typeface="黑体" panose="02010600030101010101" charset="-122"/>
              <a:cs typeface="黑体" panose="02010600030101010101" charset="-122"/>
            </a:endParaRPr>
          </a:p>
          <a:p>
            <a:endParaRPr lang="zh-CN" altLang="en-US" sz="2400" b="1">
              <a:solidFill>
                <a:schemeClr val="tx1"/>
              </a:solidFill>
              <a:latin typeface="黑体" panose="02010600030101010101" charset="-122"/>
              <a:ea typeface="黑体" panose="02010600030101010101" charset="-122"/>
              <a:cs typeface="黑体" panose="02010600030101010101" charset="-122"/>
            </a:endParaRPr>
          </a:p>
          <a:p>
            <a:pPr>
              <a:lnSpc>
                <a:spcPct val="120000"/>
              </a:lnSpc>
            </a:pPr>
            <a:r>
              <a:rPr lang="zh-CN" altLang="en-US" sz="2400" b="1">
                <a:solidFill>
                  <a:schemeClr val="tx1"/>
                </a:solidFill>
                <a:latin typeface="黑体" panose="02010600030101010101" charset="-122"/>
                <a:ea typeface="黑体" panose="02010600030101010101" charset="-122"/>
                <a:cs typeface="黑体" panose="02010600030101010101" charset="-122"/>
              </a:rPr>
              <a:t>      高考评价体系的内在逻辑和总体特征可以从“核心价值金线”、“能力素养银线”和“情境载体串联线”三条线索进行理解和把握。其中“核心价值金线”贯穿高考命题和评价的始终，“能力素养银线”成为高考命题和考查的重心，情境作为考查载体，是“金线”和“银线”的串联线。高考评价体系指导下的高考命题，呈现出“无价值，不入题;无思维，不命题;无情境，不成题”的典型特征。</a:t>
            </a:r>
            <a:endParaRPr lang="zh-CN" altLang="en-US" sz="2400" b="1">
              <a:solidFill>
                <a:schemeClr val="tx1"/>
              </a:solidFill>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16255" y="-104140"/>
            <a:ext cx="10895965" cy="1325880"/>
          </a:xfrm>
        </p:spPr>
        <p:txBody>
          <a:bodyPr>
            <a:normAutofit fontScale="90000"/>
          </a:bodyPr>
          <a:p>
            <a:r>
              <a:rPr lang="zh-CN" altLang="en-US">
                <a:sym typeface="+mn-ea"/>
              </a:rPr>
              <a:t>《普通高中课程标准（2017年版2020年修订）》</a:t>
            </a:r>
            <a:endParaRPr lang="zh-CN" altLang="en-US"/>
          </a:p>
        </p:txBody>
      </p:sp>
      <p:sp>
        <p:nvSpPr>
          <p:cNvPr id="100" name="文本框 99"/>
          <p:cNvSpPr txBox="1"/>
          <p:nvPr/>
        </p:nvSpPr>
        <p:spPr>
          <a:xfrm>
            <a:off x="362585" y="1090295"/>
            <a:ext cx="11620500" cy="5481320"/>
          </a:xfrm>
          <a:prstGeom prst="rect">
            <a:avLst/>
          </a:prstGeom>
          <a:noFill/>
          <a:ln w="9525">
            <a:noFill/>
          </a:ln>
        </p:spPr>
        <p:txBody>
          <a:bodyPr wrap="square">
            <a:spAutoFit/>
          </a:bodyPr>
          <a:p>
            <a:pPr indent="0"/>
            <a:r>
              <a:rPr lang="en-US" altLang="zh-CN" sz="2400" b="0">
                <a:latin typeface="黑体" panose="02010600030101010101" charset="-122"/>
                <a:ea typeface="黑体" panose="02010600030101010101" charset="-122"/>
                <a:cs typeface="黑体" panose="02010600030101010101" charset="-122"/>
              </a:rPr>
              <a:t>1.</a:t>
            </a:r>
            <a:r>
              <a:rPr lang="zh-CN" sz="2400" b="0">
                <a:solidFill>
                  <a:srgbClr val="C00000"/>
                </a:solidFill>
                <a:latin typeface="黑体" panose="02010600030101010101" charset="-122"/>
                <a:ea typeface="黑体" panose="02010600030101010101" charset="-122"/>
                <a:cs typeface="黑体" panose="02010600030101010101" charset="-122"/>
              </a:rPr>
              <a:t>课程性质</a:t>
            </a:r>
            <a:r>
              <a:rPr lang="zh-CN" sz="2400" b="0">
                <a:latin typeface="黑体" panose="02010600030101010101" charset="-122"/>
                <a:ea typeface="黑体" panose="02010600030101010101" charset="-122"/>
                <a:cs typeface="黑体" panose="02010600030101010101" charset="-122"/>
              </a:rPr>
              <a:t>：普通高中历史课程，是在义务教育历史课程的基础上，进一步运用历史唯物主义观点，以社会形态从低级到高级发展为主线，展现历史演进的基本过程以及人类在历史上创造的文明成果，揭示人类历史发展的基本规律和大趋势</a:t>
            </a:r>
            <a:r>
              <a:rPr lang="en-US" altLang="zh-CN" sz="2400" b="0">
                <a:latin typeface="黑体" panose="02010600030101010101" charset="-122"/>
                <a:ea typeface="黑体" panose="02010600030101010101" charset="-122"/>
                <a:cs typeface="黑体" panose="02010600030101010101" charset="-122"/>
              </a:rPr>
              <a:t>,</a:t>
            </a:r>
            <a:r>
              <a:rPr lang="zh-CN" sz="2400" b="0">
                <a:latin typeface="黑体" panose="02010600030101010101" charset="-122"/>
                <a:ea typeface="黑体" panose="02010600030101010101" charset="-122"/>
                <a:cs typeface="黑体" panose="02010600030101010101" charset="-122"/>
              </a:rPr>
              <a:t>促进学生全面发展的一门基础课程。</a:t>
            </a:r>
            <a:endParaRPr lang="zh-CN" sz="2400" b="0">
              <a:latin typeface="黑体" panose="02010600030101010101" charset="-122"/>
              <a:ea typeface="黑体" panose="02010600030101010101" charset="-122"/>
              <a:cs typeface="黑体" panose="02010600030101010101" charset="-122"/>
            </a:endParaRPr>
          </a:p>
          <a:p>
            <a:pPr indent="0"/>
            <a:r>
              <a:rPr lang="en-US" altLang="zh-CN" sz="2400">
                <a:latin typeface="黑体" panose="02010600030101010101" charset="-122"/>
                <a:ea typeface="黑体" panose="02010600030101010101" charset="-122"/>
                <a:cs typeface="黑体" panose="02010600030101010101" charset="-122"/>
              </a:rPr>
              <a:t>2.</a:t>
            </a:r>
            <a:r>
              <a:rPr lang="zh-CN" altLang="en-US" sz="2400">
                <a:solidFill>
                  <a:srgbClr val="C00000"/>
                </a:solidFill>
                <a:latin typeface="黑体" panose="02010600030101010101" charset="-122"/>
                <a:ea typeface="黑体" panose="02010600030101010101" charset="-122"/>
                <a:cs typeface="黑体" panose="02010600030101010101" charset="-122"/>
              </a:rPr>
              <a:t>基本理念</a:t>
            </a:r>
            <a:r>
              <a:rPr lang="zh-CN" altLang="en-US" sz="2400">
                <a:latin typeface="黑体" panose="02010600030101010101" charset="-122"/>
                <a:ea typeface="黑体" panose="02010600030101010101" charset="-122"/>
                <a:cs typeface="黑体" panose="02010600030101010101" charset="-122"/>
              </a:rPr>
              <a:t>：以立德树人为历史课程的根本任务；以培养和提高学生的历史学科核心素养为目标。</a:t>
            </a:r>
            <a:endParaRPr lang="zh-CN" altLang="en-US" sz="2400">
              <a:latin typeface="黑体" panose="02010600030101010101" charset="-122"/>
              <a:ea typeface="黑体" panose="02010600030101010101" charset="-122"/>
              <a:cs typeface="黑体" panose="02010600030101010101" charset="-122"/>
            </a:endParaRPr>
          </a:p>
          <a:p>
            <a:pPr indent="0"/>
            <a:r>
              <a:rPr lang="en-US" altLang="zh-CN" sz="2400">
                <a:latin typeface="黑体" panose="02010600030101010101" charset="-122"/>
                <a:ea typeface="黑体" panose="02010600030101010101" charset="-122"/>
                <a:cs typeface="黑体" panose="02010600030101010101" charset="-122"/>
              </a:rPr>
              <a:t>3.</a:t>
            </a:r>
            <a:r>
              <a:rPr lang="zh-CN" altLang="en-US" sz="2400">
                <a:solidFill>
                  <a:srgbClr val="C00000"/>
                </a:solidFill>
                <a:latin typeface="黑体" panose="02010600030101010101" charset="-122"/>
                <a:ea typeface="黑体" panose="02010600030101010101" charset="-122"/>
                <a:cs typeface="黑体" panose="02010600030101010101" charset="-122"/>
              </a:rPr>
              <a:t>学科素养</a:t>
            </a:r>
            <a:r>
              <a:rPr lang="zh-CN" altLang="en-US" sz="2400">
                <a:latin typeface="黑体" panose="02010600030101010101" charset="-122"/>
                <a:ea typeface="黑体" panose="02010600030101010101" charset="-122"/>
                <a:cs typeface="黑体" panose="02010600030101010101" charset="-122"/>
              </a:rPr>
              <a:t>：包括唯物史观、时空观念、史料实证、历史解释、家国情怀五个方面。 </a:t>
            </a:r>
            <a:endParaRPr lang="zh-CN" altLang="en-US" sz="2400">
              <a:latin typeface="黑体" panose="02010600030101010101" charset="-122"/>
              <a:ea typeface="黑体" panose="02010600030101010101" charset="-122"/>
              <a:cs typeface="黑体" panose="02010600030101010101" charset="-122"/>
            </a:endParaRPr>
          </a:p>
          <a:p>
            <a:pPr indent="0">
              <a:lnSpc>
                <a:spcPct val="110000"/>
              </a:lnSpc>
            </a:pPr>
            <a:r>
              <a:rPr lang="en-US" altLang="zh-CN" sz="2400">
                <a:sym typeface="+mn-ea"/>
              </a:rPr>
              <a:t>4.</a:t>
            </a:r>
            <a:r>
              <a:rPr lang="zh-CN" altLang="en-US" sz="2400">
                <a:solidFill>
                  <a:srgbClr val="C00000"/>
                </a:solidFill>
                <a:sym typeface="+mn-ea"/>
              </a:rPr>
              <a:t>课程目标</a:t>
            </a:r>
            <a:r>
              <a:rPr lang="zh-CN" altLang="en-US" sz="2400">
                <a:sym typeface="+mn-ea"/>
              </a:rPr>
              <a:t>：坚持落实立德树人的根本任务，形成历史学科核心素养，得到全面发展、个性发展和持续发展</a:t>
            </a:r>
            <a:endParaRPr lang="zh-CN" altLang="en-US" sz="2400">
              <a:sym typeface="+mn-ea"/>
            </a:endParaRPr>
          </a:p>
          <a:p>
            <a:pPr indent="0">
              <a:lnSpc>
                <a:spcPct val="110000"/>
              </a:lnSpc>
            </a:pPr>
            <a:r>
              <a:rPr lang="en-US" altLang="zh-CN" sz="2400">
                <a:sym typeface="+mn-ea"/>
              </a:rPr>
              <a:t>5.</a:t>
            </a:r>
            <a:r>
              <a:rPr lang="zh-CN" altLang="en-US" sz="2400">
                <a:solidFill>
                  <a:srgbClr val="C00000"/>
                </a:solidFill>
                <a:sym typeface="+mn-ea"/>
              </a:rPr>
              <a:t>课程结构</a:t>
            </a:r>
            <a:r>
              <a:rPr lang="zh-CN" altLang="en-US" sz="2400">
                <a:sym typeface="+mn-ea"/>
              </a:rPr>
              <a:t>：普通高中历史课程由必修、选择性必修、选修三类课程构成，采用通史与专题史相结合的方式。</a:t>
            </a:r>
            <a:endParaRPr lang="zh-CN" altLang="en-US" sz="2400"/>
          </a:p>
          <a:p>
            <a:pPr indent="0">
              <a:lnSpc>
                <a:spcPct val="110000"/>
              </a:lnSpc>
            </a:pPr>
            <a:r>
              <a:rPr lang="en-US" altLang="zh-CN" sz="2400">
                <a:sym typeface="+mn-ea"/>
              </a:rPr>
              <a:t>6.</a:t>
            </a:r>
            <a:r>
              <a:rPr lang="zh-CN" altLang="en-US" sz="2400">
                <a:solidFill>
                  <a:srgbClr val="C00000"/>
                </a:solidFill>
                <a:sym typeface="+mn-ea"/>
              </a:rPr>
              <a:t>课程内容</a:t>
            </a:r>
            <a:r>
              <a:rPr lang="zh-CN" altLang="en-US" sz="2400">
                <a:sym typeface="+mn-ea"/>
              </a:rPr>
              <a:t>：略</a:t>
            </a:r>
            <a:endParaRPr lang="zh-CN" altLang="en-US" sz="2400"/>
          </a:p>
          <a:p>
            <a:pPr indent="0">
              <a:lnSpc>
                <a:spcPct val="110000"/>
              </a:lnSpc>
            </a:pPr>
            <a:r>
              <a:rPr lang="en-US" altLang="zh-CN" sz="2400">
                <a:sym typeface="+mn-ea"/>
              </a:rPr>
              <a:t>7.</a:t>
            </a:r>
            <a:r>
              <a:rPr lang="zh-CN" altLang="en-US" sz="2400">
                <a:solidFill>
                  <a:srgbClr val="C00000"/>
                </a:solidFill>
                <a:sym typeface="+mn-ea"/>
              </a:rPr>
              <a:t>学业质量</a:t>
            </a:r>
            <a:r>
              <a:rPr lang="zh-CN" altLang="en-US" sz="2400">
                <a:sym typeface="+mn-ea"/>
              </a:rPr>
              <a:t>：略</a:t>
            </a:r>
            <a:endParaRPr lang="zh-CN" altLang="en-US" sz="2400"/>
          </a:p>
          <a:p>
            <a:pPr indent="0"/>
            <a:endParaRPr lang="zh-CN" altLang="en-US" sz="2400">
              <a:latin typeface="黑体" panose="02010600030101010101" charset="-122"/>
              <a:ea typeface="黑体" panose="02010600030101010101" charset="-122"/>
              <a:cs typeface="黑体" panose="02010600030101010101" charset="-122"/>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a:t>二、今年考题对两大原则的具体体现</a:t>
            </a:r>
            <a:endParaRPr lang="zh-CN" altLang="en-US"/>
          </a:p>
        </p:txBody>
      </p:sp>
      <p:sp>
        <p:nvSpPr>
          <p:cNvPr id="3" name="文本框 2"/>
          <p:cNvSpPr txBox="1"/>
          <p:nvPr/>
        </p:nvSpPr>
        <p:spPr>
          <a:xfrm>
            <a:off x="1011555" y="1691005"/>
            <a:ext cx="10342880" cy="4399915"/>
          </a:xfrm>
          <a:prstGeom prst="rect">
            <a:avLst/>
          </a:prstGeom>
          <a:noFill/>
        </p:spPr>
        <p:txBody>
          <a:bodyPr wrap="square" rtlCol="0">
            <a:spAutoFit/>
          </a:bodyPr>
          <a:p>
            <a:pPr>
              <a:lnSpc>
                <a:spcPct val="150000"/>
              </a:lnSpc>
            </a:pPr>
            <a:r>
              <a:rPr lang="zh-CN" altLang="en-US" sz="2800"/>
              <a:t>（一）突出核心价值，积极发挥以史育人作用</a:t>
            </a:r>
            <a:endParaRPr lang="zh-CN" altLang="en-US" sz="2800"/>
          </a:p>
          <a:p>
            <a:pPr>
              <a:lnSpc>
                <a:spcPct val="150000"/>
              </a:lnSpc>
            </a:pPr>
            <a:r>
              <a:rPr lang="zh-CN" altLang="en-US" sz="2800"/>
              <a:t>（二）对核心素养的考查贯穿全卷</a:t>
            </a:r>
            <a:endParaRPr lang="zh-CN" altLang="en-US" sz="2800"/>
          </a:p>
          <a:p>
            <a:pPr>
              <a:lnSpc>
                <a:spcPct val="150000"/>
              </a:lnSpc>
            </a:pPr>
            <a:r>
              <a:rPr lang="zh-CN" altLang="en-US" sz="2800"/>
              <a:t>（三）侧重关键能力的考察</a:t>
            </a:r>
            <a:endParaRPr lang="zh-CN" altLang="en-US" sz="2800"/>
          </a:p>
          <a:p>
            <a:pPr>
              <a:lnSpc>
                <a:spcPct val="150000"/>
              </a:lnSpc>
            </a:pPr>
            <a:r>
              <a:rPr lang="zh-CN" altLang="en-US" sz="2800"/>
              <a:t>（四）重视基础知识的运用，体现教考衔接</a:t>
            </a:r>
            <a:endParaRPr lang="zh-CN" altLang="en-US" sz="2800"/>
          </a:p>
          <a:p>
            <a:pPr>
              <a:lnSpc>
                <a:spcPct val="150000"/>
              </a:lnSpc>
            </a:pPr>
            <a:r>
              <a:rPr lang="zh-CN" altLang="en-US" sz="2800"/>
              <a:t>（五）重视史料辨析能力的考查</a:t>
            </a:r>
            <a:endParaRPr lang="zh-CN" altLang="en-US" sz="2800"/>
          </a:p>
          <a:p>
            <a:pPr>
              <a:lnSpc>
                <a:spcPct val="150000"/>
              </a:lnSpc>
            </a:pPr>
            <a:r>
              <a:rPr lang="zh-CN" altLang="en-US" sz="2800"/>
              <a:t>（六）其他特点</a:t>
            </a:r>
            <a:endParaRPr lang="zh-CN" altLang="en-US" sz="2800"/>
          </a:p>
          <a:p>
            <a:endParaRPr lang="zh-CN" altLang="en-US" sz="280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72465" y="365125"/>
            <a:ext cx="10681335" cy="688340"/>
          </a:xfrm>
        </p:spPr>
        <p:txBody>
          <a:bodyPr>
            <a:normAutofit fontScale="90000"/>
          </a:bodyPr>
          <a:p>
            <a:r>
              <a:rPr lang="zh-CN" altLang="en-US" sz="3110">
                <a:sym typeface="+mn-ea"/>
              </a:rPr>
              <a:t>（一）突出核心价值，积极发挥以史育人作</a:t>
            </a:r>
            <a:br>
              <a:rPr lang="zh-CN" altLang="en-US" sz="3110"/>
            </a:br>
            <a:endParaRPr lang="zh-CN" altLang="en-US" sz="3110"/>
          </a:p>
        </p:txBody>
      </p:sp>
      <p:sp>
        <p:nvSpPr>
          <p:cNvPr id="3" name="文本框 2"/>
          <p:cNvSpPr txBox="1"/>
          <p:nvPr/>
        </p:nvSpPr>
        <p:spPr>
          <a:xfrm>
            <a:off x="1315720" y="982345"/>
            <a:ext cx="9673590" cy="4892675"/>
          </a:xfrm>
          <a:prstGeom prst="rect">
            <a:avLst/>
          </a:prstGeom>
          <a:noFill/>
        </p:spPr>
        <p:txBody>
          <a:bodyPr wrap="square" rtlCol="0">
            <a:spAutoFit/>
          </a:bodyPr>
          <a:p>
            <a:r>
              <a:rPr lang="zh-CN" altLang="en-US" sz="2400" b="1">
                <a:latin typeface="黑体" panose="02010600030101010101" charset="-122"/>
                <a:ea typeface="黑体" panose="02010600030101010101" charset="-122"/>
                <a:cs typeface="黑体" panose="02010600030101010101" charset="-122"/>
              </a:rPr>
              <a:t>例：（全国甲卷第30题）中国共产党在成立之初就注重增强阶级基础。中共一大在讨论今后的工作时，“决定集中我们的全部精力组织工厂工人……鉴于我们的党至今几乎完全由知识分子组成，所以代表大会决定要特别注意组织工人”。这反映出当时（ ）</a:t>
            </a:r>
            <a:endParaRPr lang="zh-CN" altLang="en-US" sz="2400" b="1">
              <a:latin typeface="黑体" panose="02010600030101010101" charset="-122"/>
              <a:ea typeface="黑体" panose="02010600030101010101" charset="-122"/>
              <a:cs typeface="黑体" panose="02010600030101010101" charset="-122"/>
            </a:endParaRPr>
          </a:p>
          <a:p>
            <a:r>
              <a:rPr lang="zh-CN" altLang="en-US" sz="2400" b="1">
                <a:latin typeface="黑体" panose="02010600030101010101" charset="-122"/>
                <a:ea typeface="黑体" panose="02010600030101010101" charset="-122"/>
                <a:cs typeface="黑体" panose="02010600030101010101" charset="-122"/>
              </a:rPr>
              <a:t>A．革命统一战线建立 B．民主革命纲领开始制定</a:t>
            </a:r>
            <a:endParaRPr lang="zh-CN" altLang="en-US" sz="2400" b="1">
              <a:latin typeface="黑体" panose="02010600030101010101" charset="-122"/>
              <a:ea typeface="黑体" panose="02010600030101010101" charset="-122"/>
              <a:cs typeface="黑体" panose="02010600030101010101" charset="-122"/>
            </a:endParaRPr>
          </a:p>
          <a:p>
            <a:r>
              <a:rPr lang="zh-CN" altLang="en-US" sz="2400" b="1">
                <a:solidFill>
                  <a:srgbClr val="C00000"/>
                </a:solidFill>
                <a:latin typeface="黑体" panose="02010600030101010101" charset="-122"/>
                <a:ea typeface="黑体" panose="02010600030101010101" charset="-122"/>
                <a:cs typeface="黑体" panose="02010600030101010101" charset="-122"/>
              </a:rPr>
              <a:t>C．党的中心任务确立</a:t>
            </a:r>
            <a:r>
              <a:rPr lang="zh-CN" altLang="en-US" sz="2400" b="1">
                <a:latin typeface="黑体" panose="02010600030101010101" charset="-122"/>
                <a:ea typeface="黑体" panose="02010600030101010101" charset="-122"/>
                <a:cs typeface="黑体" panose="02010600030101010101" charset="-122"/>
              </a:rPr>
              <a:t> D．工农武装割据思想形成</a:t>
            </a:r>
            <a:endParaRPr lang="zh-CN" altLang="en-US" sz="2400" b="1">
              <a:latin typeface="黑体" panose="02010600030101010101" charset="-122"/>
              <a:ea typeface="黑体" panose="02010600030101010101" charset="-122"/>
              <a:cs typeface="黑体" panose="02010600030101010101" charset="-122"/>
            </a:endParaRPr>
          </a:p>
          <a:p>
            <a:endParaRPr lang="zh-CN" altLang="en-US" sz="2400"/>
          </a:p>
          <a:p>
            <a:r>
              <a:rPr lang="zh-CN" altLang="en-US" sz="2400" b="1">
                <a:solidFill>
                  <a:srgbClr val="C00000"/>
                </a:solidFill>
              </a:rPr>
              <a:t>本题以党的一大关于当时工作重点的讨论为主题设置情境，再现了中国共产党建党之初作出的符合时代发展要求的战略决策，充分体现党在救国大业中表现出的先进性、创新性。本题考察的角度，从核心价值上看意在教育学生坚持中国共产党的领导这一基本政治立场和信念。从内容上看，是对党史的考查。党史、国史、民族史、改革开放史、社会主义发展史等五史是近几年考查的重点。</a:t>
            </a:r>
            <a:endParaRPr lang="zh-CN" altLang="en-US" sz="2400" b="1">
              <a:solidFill>
                <a:srgbClr val="C00000"/>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21335" y="2271395"/>
            <a:ext cx="11172190" cy="3969385"/>
          </a:xfrm>
          <a:prstGeom prst="rect">
            <a:avLst/>
          </a:prstGeom>
          <a:noFill/>
        </p:spPr>
        <p:txBody>
          <a:bodyPr wrap="square" rtlCol="0">
            <a:spAutoFit/>
          </a:bodyPr>
          <a:p>
            <a:r>
              <a:rPr lang="zh-CN" altLang="en-US" sz="2400"/>
              <a:t>例：（全国甲卷第</a:t>
            </a:r>
            <a:r>
              <a:rPr lang="en-US" altLang="zh-CN" sz="2400"/>
              <a:t>42</a:t>
            </a:r>
            <a:r>
              <a:rPr lang="zh-CN" altLang="en-US" sz="2400"/>
              <a:t>题）武汉长江大桥是新中国在长江上建造的第一座铁路、公路两用大桥，也是第一个五年计划的重点建设项目。毛泽东豪迈地写道：“一桥飞架南北，天堑变通途。”武汉长江大桥已经成为新中国的国家记忆。新中国成立以来，我们的国家发生了翻天覆地的变化，创造了一个又一个人类发展史上的伟大奇迹，无论是中国历史上，还是世界历史上，都是一部感天动地的奋斗史诗。</a:t>
            </a:r>
            <a:endParaRPr lang="zh-CN" altLang="en-US" sz="2400"/>
          </a:p>
          <a:p>
            <a:r>
              <a:rPr lang="zh-CN" altLang="en-US" sz="2400"/>
              <a:t>结合史实阐释一则新中国的“国家记忆”。(要求：体现国家意义，观点正确，史论结合，逻辑严谨。)</a:t>
            </a:r>
            <a:endParaRPr lang="zh-CN" altLang="en-US" sz="2400"/>
          </a:p>
          <a:p>
            <a:r>
              <a:rPr lang="zh-CN" altLang="en-US" sz="2800">
                <a:solidFill>
                  <a:srgbClr val="C00000"/>
                </a:solidFill>
              </a:rPr>
              <a:t>本题考查对社会主义发展史的掌握程度和对祖国建设成就的情感态度价值观，有利于深化学生对中国式现代化的正确认识，从而坚定制度自信和道路自信。</a:t>
            </a:r>
            <a:endParaRPr lang="zh-CN" altLang="en-US"/>
          </a:p>
        </p:txBody>
      </p:sp>
      <p:pic>
        <p:nvPicPr>
          <p:cNvPr id="6" name="图片 5" descr="图片1"/>
          <p:cNvPicPr>
            <a:picLocks noChangeAspect="1"/>
          </p:cNvPicPr>
          <p:nvPr/>
        </p:nvPicPr>
        <p:blipFill>
          <a:blip r:embed="rId1"/>
          <a:stretch>
            <a:fillRect/>
          </a:stretch>
        </p:blipFill>
        <p:spPr>
          <a:xfrm>
            <a:off x="1796415" y="205740"/>
            <a:ext cx="8026400" cy="206565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72110" y="268605"/>
            <a:ext cx="11448415" cy="5323205"/>
          </a:xfrm>
          <a:prstGeom prst="rect">
            <a:avLst/>
          </a:prstGeom>
          <a:noFill/>
        </p:spPr>
        <p:txBody>
          <a:bodyPr wrap="square" rtlCol="0">
            <a:spAutoFit/>
          </a:bodyPr>
          <a:p>
            <a:r>
              <a:rPr lang="zh-CN" altLang="en-US" sz="2000"/>
              <a:t>论点：新中国的“国家记忆”之经济体制变革</a:t>
            </a:r>
            <a:endParaRPr lang="zh-CN" altLang="en-US" sz="2000"/>
          </a:p>
          <a:p>
            <a:r>
              <a:rPr lang="zh-CN" altLang="en-US" sz="2000"/>
              <a:t>阐释：中华人民共和国成立后，中国经济体制经历了两次大的转型：第一次发生在新中国成立之初，逐步从新民主主义经济转变为社会主义计划经济；第二次发生在1978年之后，逐步由社会主义计划经济转变为社会主义市场经济。特别是在邓小平南行谈话之后，中国经济体制改革进入快车道。20世纪50年代初，面对本国工业落后的现状，为应对严峻的国际形势，于1953年至1957年制定了第一个五年计划，其特征是优先发展重工业。通过第一个五年计划，使我国开始改变了工业落后的面貌，向社会主义工业化迈进。同期，为了配合一五计划，我国又进行了三大改造，1956年三大改造的完成，标志着社会主义制度和计划经济体制在中国的确立。1978年十一届三中全会召开后，拉开了我国经济体制引入市场机制的帷幕。1982年，党的十二大提出了“计划经济为主、市场调节为辅”的原则，突破了完全排斥市场调节的计划经济传统观念，通过引入市场机制来完善计划经济体制，第一次使市场调节在经济体制中取得了一席之地。这一阶段，我国市场取向的经济体制改革在姓“资”姓“社”的争议中艰难起步。1992年，党的十四大明确提出建立社会主义市场经济体制的目标，自此摆脱了计划经济的传统观念，围绕市场经济与社会主义基本制度相结合，展开了我国经济体制改革的新篇章。2002年，党的十六大报告明确指出：“本世纪头二十年经济建设和改革的主要任务是完善社会主义市场经济体制”。2003年，党的十六届三中全会审议通过了《中共中央关于完善社会主义市场经济体制若干问题的决定》，对建立和完善社会主义市场经济体制作出全面部署，引领中国经济体制改革进入一个新的阶段。</a:t>
            </a:r>
            <a:endParaRPr lang="zh-CN" altLang="en-US" sz="200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106.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14.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bottomTop"/>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22.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navigation"/>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SUBTYPE" val="h"/>
  <p:tag name="KSO_WM_UNIT_TYPE" val="i"/>
  <p:tag name="KSO_WM_UNIT_INDEX" val="1"/>
  <p:tag name="KSO_WM_UNIT_BK_DARK_LIGHT" val="2"/>
</p:tagLst>
</file>

<file path=ppt/tags/tag132.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belt"/>
  <p:tag name="KSO_WM_UNIT_ISNUMDGMTITLE" val="0"/>
</p:tagLst>
</file>

<file path=ppt/tags/tag133.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belt"/>
  <p:tag name="KSO_WM_UNIT_ISNUMDGMTITLE" val="0"/>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SMapYC0I7Ru2QjYyckUbYlB0Lo/Ek9NID0cx4FnzI0xl5dnbDAa3u7aMdOFh88rUZwfU81LJiePI1E96/eRis="/>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23"/>
  <p:tag name="KSO_WM_SCREEN_THEME_FLAG" val="Dlrq25wU2PGuGg5bbmjbDKSMapYC0I7Ru2QjYyckUbYlB0Lo/Ek9NID0cx4FnzI0xl5dnbDAa3u7aMdOFh88rUZwfU81LJiePI1E96/eRis="/>
</p:tagLst>
</file>

<file path=ppt/tags/tag141.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181623"/>
  <p:tag name="KSO_WM_SCREEN_THEME_FLAG" val="Dlrq25wU2PGuGg5bbmjbDKSMapYC0I7Ru2QjYyckUbYlB0Lo/Ek9NID0cx4FnzI0xl5dnbDAa3u7aMdOFh88rUZwfU81LJiePI1E96/eRis="/>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SMapYC0I7Ru2QjYyckUbYlB0Lo/Ek9NID0cx4FnzI0xl5dnbDAa3u7aMdOFh88rUZwfU81LJiePI1E96/eRis="/>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SMapYC0I7Ru2QjYyckUbYlB0Lo/Ek9NID0cx4FnzI0xl5dnbDAa3u7aMdOFh88rUZwfU81LJiePI1E96/eRis="/>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SMapYC0I7Ru2QjYyckUbYlB0Lo/Ek9NID0cx4FnzI0xl5dnbDAa3u7aMdOFh88rUZwfU81LJiePI1E96/eRis="/>
</p:tagLst>
</file>

<file path=ppt/tags/tag145.xml><?xml version="1.0" encoding="utf-8"?>
<p:tagLst xmlns:p="http://schemas.openxmlformats.org/presentationml/2006/main">
  <p:tag name="KSO_WM_TAG_VERSION" val="1.0"/>
  <p:tag name="KSO_WM_BEAUTIFY_FLAG" val="#wm#"/>
  <p:tag name="KSO_WM_COMBINE_RELATE_SLIDE_ID" val="background20180971_1"/>
  <p:tag name="KSO_WM_TEMPLATE_CATEGORY" val="custom"/>
  <p:tag name="KSO_WM_TEMPLATE_INDEX" val="20181623"/>
  <p:tag name="KSO_WM_TEMPLATE_SUBCATEGORY" val="0"/>
  <p:tag name="KSO_WM_TEMPLATE_THUMBS_INDEX" val="1、4、5、6、12、13、21、22"/>
  <p:tag name="KSO_WM_TEMPLATE_TOPIC_ID" val="2869567"/>
  <p:tag name="KSO_WM_TEMPLATE_OUTLINE_ID" val="15"/>
  <p:tag name="KSO_WM_TEMPLATE_SCENE_ID" val="1"/>
  <p:tag name="KSO_WM_TEMPLATE_JOB_ID" val="2"/>
  <p:tag name="KSO_WM_TEMPLATE_TOPIC_DEFAULT" val="1"/>
  <p:tag name="KSO_WM_TEMPLATE_MASTER_TYPE" val="1"/>
  <p:tag name="KSO_WM_SCREEN_THEME_FLAG" val="Dlrq25wU2PGuGg5bbmjbDKSMapYC0I7Ru2QjYyckUbYlB0Lo/Ek9NID0cx4FnzI0xl5dnbDAa3u7aMdOFh88rUZwfU81LJiePI1E96/eRis="/>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KSMapYC0I7Ru2QjYyckUbYlB0Lo/Ek9NID0cx4FnzI0xl5dnbDAa3u7aMdOFh88rUZwfU81LJiePI1E96/eRis="/>
</p:tagLst>
</file>

<file path=ppt/tags/tag147.xml><?xml version="1.0" encoding="utf-8"?>
<p:tagLst xmlns:p="http://schemas.openxmlformats.org/presentationml/2006/main">
  <p:tag name="KSO_WM_TEMPLATE_CATEGORY" val="custom"/>
  <p:tag name="KSO_WM_TEMPLATE_INDEX" val="20181623"/>
  <p:tag name="KSO_WM_TAG_VERSION" val="1.0"/>
  <p:tag name="KSO_WM_UNIT_TYPE" val="a"/>
  <p:tag name="KSO_WM_UNIT_INDEX" val="1"/>
  <p:tag name="KSO_WM_UNIT_LAYERLEVEL" val="1"/>
  <p:tag name="KSO_WM_UNIT_VALUE" val="11"/>
  <p:tag name="KSO_WM_UNIT_ISCONTENTSTITLE" val="0"/>
  <p:tag name="KSO_WM_UNIT_HIGHLIGHT" val="0"/>
  <p:tag name="KSO_WM_UNIT_COMPATIBLE" val="0"/>
  <p:tag name="KSO_WM_BEAUTIFY_FLAG" val="#wm#"/>
  <p:tag name="KSO_WM_UNIT_ID" val="custom20181623_22*a*1"/>
  <p:tag name="KSO_WM_UNIT_PRESET_TEXT" val="汇报完毕 感谢观看"/>
  <p:tag name="KSO_WM_UNIT_NOCLEAR" val="0"/>
  <p:tag name="KSO_WM_UNIT_DIAGRAM_ISNUMVISUAL" val="0"/>
  <p:tag name="KSO_WM_UNIT_DIAGRAM_ISREFERUNIT" val="0"/>
  <p:tag name="KSO_WM_UNIT_ISNUMDGMTITLE" val="0"/>
  <p:tag name="KSO_WM_SCREEN_THEME_FLAG" val="Dlrq25wU2PGuGg5bbmjbDKSMapYC0I7Ru2QjYyckUbYlB0Lo/Ek9NID0cx4FnzI0xl5dnbDAa3u7aMdOFh88rUZwfU81LJiePI1E96/eRis="/>
</p:tagLst>
</file>

<file path=ppt/tags/tag148.xml><?xml version="1.0" encoding="utf-8"?>
<p:tagLst xmlns:p="http://schemas.openxmlformats.org/presentationml/2006/main">
  <p:tag name="KSO_WM_TAG_VERSION" val="1.0"/>
  <p:tag name="KSO_WM_TEMPLATE_CATEGORY" val="custom"/>
  <p:tag name="KSO_WM_TEMPLATE_INDEX" val="20181623"/>
  <p:tag name="KSO_WM_UNIT_TYPE" val="b"/>
  <p:tag name="KSO_WM_UNIT_INDEX" val="1"/>
  <p:tag name="KSO_WM_UNIT_ID" val="custom20181623_22*b*1"/>
  <p:tag name="KSO_WM_UNIT_LAYERLEVEL" val="1"/>
  <p:tag name="KSO_WM_UNIT_VALUE" val="25"/>
  <p:tag name="KSO_WM_UNIT_ISCONTENTSTITLE" val="0"/>
  <p:tag name="KSO_WM_UNIT_HIGHLIGHT" val="0"/>
  <p:tag name="KSO_WM_UNIT_COMPATIBLE" val="0"/>
  <p:tag name="KSO_WM_BEAUTIFY_FLAG" val="#wm#"/>
  <p:tag name="KSO_WM_UNIT_PRESET_TEXT" val="汇报人：代用名              在此输入您的日期"/>
  <p:tag name="KSO_WM_UNIT_NOCLEAR" val="0"/>
  <p:tag name="KSO_WM_UNIT_DIAGRAM_ISNUMVISUAL" val="0"/>
  <p:tag name="KSO_WM_UNIT_DIAGRAM_ISREFERUNIT" val="0"/>
  <p:tag name="KSO_WM_UNIT_ISNUMDGMTITLE" val="0"/>
  <p:tag name="KSO_WM_SCREEN_THEME_FLAG" val="Dlrq25wU2PGuGg5bbmjbDKSMapYC0I7Ru2QjYyckUbYlB0Lo/Ek9NID0cx4FnzI0xl5dnbDAa3u7aMdOFh88rUZwfU81LJiePI1E96/eRis="/>
</p:tagLst>
</file>

<file path=ppt/tags/tag149.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71_10"/>
  <p:tag name="KSO_WM_TEMPLATE_CATEGORY" val="custom"/>
  <p:tag name="KSO_WM_TEMPLATE_INDEX" val="20181623"/>
  <p:tag name="KSO_WM_SLIDE_ID" val="custom20181623_22"/>
  <p:tag name="KSO_WM_SLIDE_INDEX" val="22"/>
  <p:tag name="KSO_WM_TEMPLATE_SUBCATEGORY" val="0"/>
  <p:tag name="KSO_WM_SLIDE_SUBTYPE" val="pureTxt"/>
  <p:tag name="KSO_WM_TEMPLATE_MASTER_TYPE" val="1"/>
  <p:tag name="KSO_WM_TEMPLATE_COLOR_TYPE" val="0"/>
  <p:tag name="KSO_WM_SPECIAL_SOURCE" val="bdnull"/>
  <p:tag name="KSO_WM_SCREEN_THEME_FLAG" val="Dlrq25wU2PGuGg5bbmjbDKSMapYC0I7Ru2QjYyckUbYlB0Lo/Ek9NID0cx4FnzI0xl5dnbDAa3u7aMdOFh88rUZwfU81LJiePI1E96/eRis="/>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8.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59.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8.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69.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1.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2.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3.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4.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5.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6.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7.xml><?xml version="1.0" encoding="utf-8"?>
<p:tagLst xmlns:p="http://schemas.openxmlformats.org/presentationml/2006/main">
  <p:tag name="KSO_WM_BEAUTIFY_FLAG" val="#wm#"/>
  <p:tag name="KSO_WM_TEMPLATE_CATEGORY" val="custom"/>
  <p:tag name="KSO_WM_TEMPLATE_INDEX" val="20181623"/>
  <p:tag name="KSO_WM_SPECIAL_SOURCE" val="bdnull"/>
  <p:tag name="KSO_WM_SCREEN_THEME_FLAG" val="Dlrq25wU2PGuGg5bbmjbDKSMapYC0I7Ru2QjYyckUbYlB0Lo/Ek9NID0cx4FnzI0xl5dnbDAa3u7aMdOFh88rUZwfU81LJiePI1E96/eRis="/>
</p:tagLst>
</file>

<file path=ppt/tags/tag178.xml><?xml version="1.0" encoding="utf-8"?>
<p:tagLst xmlns:p="http://schemas.openxmlformats.org/presentationml/2006/main">
  <p:tag name="COMMONDATA" val="eyJoZGlkIjoiOGNkZmJkZjZhODljYzAzMTMwNjlhZDU0YTdhNjM0ODYifQ=="/>
  <p:tag name="KSO_WM_SCREEN_THEME_FLAG" val="Dlrq25wU2PGuGg5bbmjbDKSMapYC0I7Ru2QjYyckUbYlB0Lo/Ek9NID0cx4FnzI0xl5dnbDAa3u7aMdOFh88rUZwfU81LJiePI1E96/eRis="/>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82.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general"/>
  <p:tag name="KSO_WM_UNIT_ISNUMDGMTITLE" val="0"/>
</p:tagLst>
</file>

<file path=ppt/tags/tag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BK_DARK_LIGHT" val="2"/>
  <p:tag name="KSO_WM_UNIT_SUBTYPE" val="h"/>
  <p:tag name="KSO_WM_UNIT_TYPE" val="i"/>
  <p:tag name="KSO_WM_UNIT_INDEX" val="1"/>
</p:tagLst>
</file>

<file path=ppt/tags/tag88.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frame"/>
</p:tagLst>
</file>

<file path=ppt/tags/tag89.xml><?xml version="1.0" encoding="utf-8"?>
<p:tagLst xmlns:p="http://schemas.openxmlformats.org/presentationml/2006/main">
  <p:tag name="KSO_WM_TAG_VERSION" val="1.0"/>
  <p:tag name="KSO_WM_UNIT_TYPE" val="q_i"/>
  <p:tag name="KSO_WM_UNIT_INDEX" val="1_6"/>
  <p:tag name="KSO_WM_UNIT_LAYERLEVEL" val="1_1"/>
  <p:tag name="KSO_WM_BEAUTIFY_FLAG" val="#wm#"/>
  <p:tag name="KSO_WM_UNIT_ID" val="_12*q_i*1_6"/>
  <p:tag name="KSO_WM_UNIT_HIGHLIGHT" val="0"/>
  <p:tag name="KSO_WM_UNIT_COMPATIBLE" val="0"/>
  <p:tag name="KSO_WM_UNIT_DIAGRAM_ISNUMVISUAL" val="0"/>
  <p:tag name="KSO_WM_UNIT_DIAGRAM_ISREFERUNIT" val="0"/>
  <p:tag name="KSO_WM_SLIDE_BACKGROUND_TYPE" val="frame"/>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SUBTYPE" val="h"/>
  <p:tag name="KSO_WM_UNIT_TYPE" val="i"/>
  <p:tag name="KSO_WM_UNIT_INDEX" val="1"/>
  <p:tag name="KSO_WM_UNIT_BK_DARK_LIGHT" val="2"/>
</p:tagLst>
</file>

<file path=ppt/tags/tag96.xml><?xml version="1.0" encoding="utf-8"?>
<p:tagLst xmlns:p="http://schemas.openxmlformats.org/presentationml/2006/main">
  <p:tag name="KSO_WM_TAG_VERSION" val="1.0"/>
  <p:tag name="KSO_WM_UNIT_TYPE" val="q_h_a"/>
  <p:tag name="KSO_WM_UNIT_INDEX" val="1_1_1"/>
  <p:tag name="KSO_WM_UNIT_LAYERLEVEL" val="1_1_1"/>
  <p:tag name="KSO_WM_UNIT_VALUE" val="12"/>
  <p:tag name="KSO_WM_UNIT_HIGHLIGHT" val="0"/>
  <p:tag name="KSO_WM_UNIT_COMPATIBLE" val="0"/>
  <p:tag name="KSO_WM_BEAUTIFY_FLAG" val="#wm#"/>
  <p:tag name="KSO_WM_UNIT_ID" val="_12*q_h_a*1_1_1"/>
  <p:tag name="KSO_WM_UNIT_PRESET_TEXT" val="AMET"/>
  <p:tag name="KSO_WM_UNIT_ISCONTENTSTITLE" val="0"/>
  <p:tag name="KSO_WM_UNIT_NOCLEAR" val="0"/>
  <p:tag name="KSO_WM_UNIT_DIAGRAM_ISNUMVISUAL" val="0"/>
  <p:tag name="KSO_WM_UNIT_DIAGRAM_ISREFERUNIT" val="0"/>
  <p:tag name="KSO_WM_SLIDE_BACKGROUND_TYPE" val="leftRight"/>
  <p:tag name="KSO_WM_UNIT_ISNUMDGMTITLE" val="0"/>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20181623">
      <a:dk1>
        <a:srgbClr val="000000"/>
      </a:dk1>
      <a:lt1>
        <a:srgbClr val="FFFFFF"/>
      </a:lt1>
      <a:dk2>
        <a:srgbClr val="FFF5D5"/>
      </a:dk2>
      <a:lt2>
        <a:srgbClr val="FFFFFF"/>
      </a:lt2>
      <a:accent1>
        <a:srgbClr val="FFC000"/>
      </a:accent1>
      <a:accent2>
        <a:srgbClr val="FCB60D"/>
      </a:accent2>
      <a:accent3>
        <a:srgbClr val="F9AB1A"/>
      </a:accent3>
      <a:accent4>
        <a:srgbClr val="F6A128"/>
      </a:accent4>
      <a:accent5>
        <a:srgbClr val="F39635"/>
      </a:accent5>
      <a:accent6>
        <a:srgbClr val="F08C4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7221</Words>
  <PresentationFormat>宽屏</PresentationFormat>
  <Paragraphs>192</Paragraphs>
  <Slides>29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Arial</vt:lpstr>
      <vt:lpstr>宋体</vt:lpstr>
      <vt:lpstr>Wingdings</vt:lpstr>
      <vt:lpstr>微软雅黑</vt:lpstr>
      <vt:lpstr>黑体</vt:lpstr>
      <vt:lpstr>Arial Unicode MS</vt:lpstr>
      <vt:lpstr>Calibri</vt:lpstr>
      <vt:lpstr>1_Office 主题​​</vt:lpstr>
      <vt:lpstr>2023年高考历史卷命题解读及启示</vt:lpstr>
      <vt:lpstr>一、解读视角</vt:lpstr>
      <vt:lpstr>一、命题原则</vt:lpstr>
      <vt:lpstr> 《中国高考评价体系》</vt:lpstr>
      <vt:lpstr>《普通高中课程标准（2017年版2020年修订）》</vt:lpstr>
      <vt:lpstr>二、今年考题对两大原则的具体体现</vt:lpstr>
      <vt:lpstr>（一）突出核心价值，积极发挥以史育人作 </vt:lpstr>
      <vt:lpstr>PowerPoint 演示文稿</vt:lpstr>
      <vt:lpstr>PowerPoint 演示文稿</vt:lpstr>
      <vt:lpstr>（二）对核心素养的考查贯穿整卷</vt:lpstr>
      <vt:lpstr>PowerPoint 演示文稿</vt:lpstr>
      <vt:lpstr>（三）侧重关键能力的考察</vt:lpstr>
      <vt:lpstr>PowerPoint 演示文稿</vt:lpstr>
      <vt:lpstr>PowerPoint 演示文稿</vt:lpstr>
      <vt:lpstr>PowerPoint 演示文稿</vt:lpstr>
      <vt:lpstr>2、考查学生对信息获取与加工能力和对历史的自主探究能力</vt:lpstr>
      <vt:lpstr>PowerPoint 演示文稿</vt:lpstr>
      <vt:lpstr>PowerPoint 演示文稿</vt:lpstr>
      <vt:lpstr>PowerPoint 演示文稿</vt:lpstr>
      <vt:lpstr>（四）重视基础知识的运用，体现教考衔接</vt:lpstr>
      <vt:lpstr>PowerPoint 演示文稿</vt:lpstr>
      <vt:lpstr>PowerPoint 演示文稿</vt:lpstr>
      <vt:lpstr>PowerPoint 演示文稿</vt:lpstr>
      <vt:lpstr>PowerPoint 演示文稿</vt:lpstr>
      <vt:lpstr>（五）重视史料辨析能力的考查，体现学科特色</vt:lpstr>
      <vt:lpstr>（六）其他特点</vt:lpstr>
      <vt:lpstr>启示：从命题者角度看考题，并指导教学</vt:lpstr>
      <vt:lpstr> 启示：从命题者角度看考题，并指导教学 </vt:lpstr>
      <vt:lpstr>          谢谢大家的聆听             欢迎指正与交流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2023-08-28T01:59:45Z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ICV">
    <vt:lpwstr>41B58D39A630410AA16774B0B6DC2170_12</vt:lpwstr>
  </property>
</Properties>
</file>