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4" r:id="rId4"/>
    <p:sldId id="282" r:id="rId5"/>
    <p:sldId id="284" r:id="rId6"/>
    <p:sldId id="283" r:id="rId7"/>
    <p:sldId id="271" r:id="rId8"/>
    <p:sldId id="285" r:id="rId9"/>
    <p:sldId id="281" r:id="rId10"/>
    <p:sldId id="280" r:id="rId11"/>
    <p:sldId id="270" r:id="rId12"/>
  </p:sldIdLst>
  <p:sldSz cx="12192000" cy="6858000"/>
  <p:notesSz cx="6858000" cy="9144000"/>
  <p:embeddedFontLst>
    <p:embeddedFont>
      <p:font typeface="演示悠然小楷" panose="00000500000000000000" pitchFamily="2" charset="-122"/>
      <p:regular r:id="rId16"/>
    </p:embeddedFont>
    <p:embeddedFont>
      <p:font typeface="Calibri Light" panose="020F0302020204030204" charset="0"/>
      <p:regular r:id="rId17"/>
      <p:italic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46"/>
    <a:srgbClr val="354C75"/>
    <a:srgbClr val="C29289"/>
    <a:srgbClr val="FF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37" autoAdjust="0"/>
  </p:normalViewPr>
  <p:slideViewPr>
    <p:cSldViewPr snapToGrid="0">
      <p:cViewPr varScale="1">
        <p:scale>
          <a:sx n="77" d="100"/>
          <a:sy n="77" d="100"/>
        </p:scale>
        <p:origin x="6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4155" y="5361940"/>
            <a:ext cx="3866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董健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高中历史名师工作室成员</a:t>
            </a:r>
            <a:r>
              <a:rPr lang="en-US" altLang="zh-CN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</a:t>
            </a:r>
            <a:r>
              <a:rPr lang="zh-CN" altLang="en-US" sz="16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曹敏</a:t>
            </a:r>
            <a:endParaRPr lang="zh-CN" altLang="en-US" sz="16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672994" y="0"/>
            <a:ext cx="6846010" cy="3429000"/>
          </a:xfrm>
          <a:prstGeom prst="rect">
            <a:avLst/>
          </a:prstGeom>
        </p:spPr>
      </p:pic>
      <p:sp>
        <p:nvSpPr>
          <p:cNvPr id="79" name="文本框 78"/>
          <p:cNvSpPr txBox="1"/>
          <p:nvPr/>
        </p:nvSpPr>
        <p:spPr>
          <a:xfrm>
            <a:off x="2882900" y="3416935"/>
            <a:ext cx="7102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从做错的高考题出发</a:t>
            </a:r>
            <a:endParaRPr lang="zh-CN" altLang="en-US" sz="6000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048762" y="4528140"/>
            <a:ext cx="6094476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8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高中历史教学策略探究</a:t>
            </a:r>
            <a:endParaRPr lang="zh-CN" sz="28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5037151" y="5797296"/>
            <a:ext cx="2117699" cy="1060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一线教师说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21130" y="2691765"/>
            <a:ext cx="403352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立足一线</a:t>
            </a:r>
            <a:r>
              <a:rPr lang="en-US" altLang="zh-CN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守土有责</a:t>
            </a:r>
            <a:endParaRPr lang="zh-CN" altLang="en-US" sz="24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放下身段</a:t>
            </a:r>
            <a:r>
              <a:rPr lang="en-US" altLang="zh-CN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敢于尝试</a:t>
            </a:r>
            <a:endParaRPr lang="zh-CN" altLang="en-US" sz="24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just"/>
            <a:endParaRPr lang="zh-CN" altLang="en-US" sz="24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40653" y="4918766"/>
            <a:ext cx="16043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800" dirty="0">
                <a:solidFill>
                  <a:srgbClr val="2C2C46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说</a:t>
            </a:r>
            <a:endParaRPr lang="zh-CN" altLang="en-US" sz="8800" dirty="0">
              <a:solidFill>
                <a:srgbClr val="2C2C46"/>
              </a:solidFill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00048" y="1704992"/>
            <a:ext cx="3416890" cy="3448996"/>
          </a:xfrm>
          <a:custGeom>
            <a:avLst/>
            <a:gdLst>
              <a:gd name="connsiteX0" fmla="*/ 1708445 w 3416890"/>
              <a:gd name="connsiteY0" fmla="*/ 0 h 3448996"/>
              <a:gd name="connsiteX1" fmla="*/ 3416890 w 3416890"/>
              <a:gd name="connsiteY1" fmla="*/ 1724498 h 3448996"/>
              <a:gd name="connsiteX2" fmla="*/ 1708445 w 3416890"/>
              <a:gd name="connsiteY2" fmla="*/ 3448996 h 3448996"/>
              <a:gd name="connsiteX3" fmla="*/ 0 w 3416890"/>
              <a:gd name="connsiteY3" fmla="*/ 1724498 h 3448996"/>
              <a:gd name="connsiteX4" fmla="*/ 1708445 w 3416890"/>
              <a:gd name="connsiteY4" fmla="*/ 0 h 344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890" h="3448996">
                <a:moveTo>
                  <a:pt x="1708445" y="0"/>
                </a:moveTo>
                <a:cubicBezTo>
                  <a:pt x="2651993" y="0"/>
                  <a:pt x="3416890" y="772084"/>
                  <a:pt x="3416890" y="1724498"/>
                </a:cubicBezTo>
                <a:cubicBezTo>
                  <a:pt x="3416890" y="2676912"/>
                  <a:pt x="2651993" y="3448996"/>
                  <a:pt x="1708445" y="3448996"/>
                </a:cubicBezTo>
                <a:cubicBezTo>
                  <a:pt x="764897" y="3448996"/>
                  <a:pt x="0" y="2676912"/>
                  <a:pt x="0" y="1724498"/>
                </a:cubicBezTo>
                <a:cubicBezTo>
                  <a:pt x="0" y="772084"/>
                  <a:pt x="764897" y="0"/>
                  <a:pt x="1708445" y="0"/>
                </a:cubicBez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34906" y="3752587"/>
            <a:ext cx="2612284" cy="26122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361815" y="2783205"/>
            <a:ext cx="3469005" cy="1631950"/>
            <a:chOff x="4471721" y="3294779"/>
            <a:chExt cx="2914650" cy="163195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471721" y="3294779"/>
              <a:ext cx="2914650" cy="1631950"/>
            </a:xfrm>
            <a:custGeom>
              <a:avLst/>
              <a:gdLst>
                <a:gd name="connsiteX0" fmla="*/ 1068169 w 2136336"/>
                <a:gd name="connsiteY0" fmla="*/ 457691 h 2140077"/>
                <a:gd name="connsiteX1" fmla="*/ 433425 w 2136336"/>
                <a:gd name="connsiteY1" fmla="*/ 1092435 h 2140077"/>
                <a:gd name="connsiteX2" fmla="*/ 1068169 w 2136336"/>
                <a:gd name="connsiteY2" fmla="*/ 1727179 h 2140077"/>
                <a:gd name="connsiteX3" fmla="*/ 1702913 w 2136336"/>
                <a:gd name="connsiteY3" fmla="*/ 1092435 h 2140077"/>
                <a:gd name="connsiteX4" fmla="*/ 1068169 w 2136336"/>
                <a:gd name="connsiteY4" fmla="*/ 457691 h 2140077"/>
                <a:gd name="connsiteX5" fmla="*/ 0 w 2136336"/>
                <a:gd name="connsiteY5" fmla="*/ 0 h 2140077"/>
                <a:gd name="connsiteX6" fmla="*/ 2136336 w 2136336"/>
                <a:gd name="connsiteY6" fmla="*/ 0 h 2140077"/>
                <a:gd name="connsiteX7" fmla="*/ 2136336 w 2136336"/>
                <a:gd name="connsiteY7" fmla="*/ 2140077 h 2140077"/>
                <a:gd name="connsiteX8" fmla="*/ 0 w 2136336"/>
                <a:gd name="connsiteY8" fmla="*/ 2140077 h 214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336" h="2140077">
                  <a:moveTo>
                    <a:pt x="1068169" y="457691"/>
                  </a:moveTo>
                  <a:cubicBezTo>
                    <a:pt x="717610" y="457691"/>
                    <a:pt x="433425" y="741876"/>
                    <a:pt x="433425" y="1092435"/>
                  </a:cubicBezTo>
                  <a:cubicBezTo>
                    <a:pt x="433425" y="1442994"/>
                    <a:pt x="717610" y="1727179"/>
                    <a:pt x="1068169" y="1727179"/>
                  </a:cubicBezTo>
                  <a:cubicBezTo>
                    <a:pt x="1418728" y="1727179"/>
                    <a:pt x="1702913" y="1442994"/>
                    <a:pt x="1702913" y="1092435"/>
                  </a:cubicBezTo>
                  <a:cubicBezTo>
                    <a:pt x="1702913" y="741876"/>
                    <a:pt x="1418728" y="457691"/>
                    <a:pt x="1068169" y="457691"/>
                  </a:cubicBezTo>
                  <a:close/>
                  <a:moveTo>
                    <a:pt x="0" y="0"/>
                  </a:moveTo>
                  <a:lnTo>
                    <a:pt x="2136336" y="0"/>
                  </a:lnTo>
                  <a:lnTo>
                    <a:pt x="2136336" y="2140077"/>
                  </a:lnTo>
                  <a:lnTo>
                    <a:pt x="0" y="2140077"/>
                  </a:lnTo>
                  <a:close/>
                </a:path>
              </a:pathLst>
            </a:custGeom>
          </p:spPr>
        </p:pic>
        <p:sp>
          <p:nvSpPr>
            <p:cNvPr id="20" name="文本框 19"/>
            <p:cNvSpPr txBox="1"/>
            <p:nvPr/>
          </p:nvSpPr>
          <p:spPr>
            <a:xfrm>
              <a:off x="4874946" y="3788174"/>
              <a:ext cx="2096135" cy="645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3600" dirty="0"/>
                <a:t>高考试题</a:t>
              </a:r>
              <a:endParaRPr lang="en-US" altLang="zh-CN" sz="3600" dirty="0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464699" y="5727554"/>
            <a:ext cx="1262602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000" dirty="0"/>
              <a:t>课堂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247435" y="4721640"/>
            <a:ext cx="1262602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000" dirty="0"/>
              <a:t>教师</a:t>
            </a:r>
            <a:endParaRPr lang="en-US" altLang="zh-CN" sz="2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7681963" y="4721640"/>
            <a:ext cx="1262602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000" dirty="0"/>
              <a:t>学生</a:t>
            </a:r>
            <a:endParaRPr lang="en-US" altLang="zh-CN" sz="2000" dirty="0"/>
          </a:p>
        </p:txBody>
      </p:sp>
      <p:sp>
        <p:nvSpPr>
          <p:cNvPr id="26" name="空心弧 25"/>
          <p:cNvSpPr/>
          <p:nvPr/>
        </p:nvSpPr>
        <p:spPr>
          <a:xfrm rot="12904306">
            <a:off x="3999169" y="5057392"/>
            <a:ext cx="1847088" cy="580604"/>
          </a:xfrm>
          <a:prstGeom prst="blockArc">
            <a:avLst>
              <a:gd name="adj1" fmla="val 10800000"/>
              <a:gd name="adj2" fmla="val 20796279"/>
              <a:gd name="adj3" fmla="val 2137"/>
            </a:avLst>
          </a:prstGeom>
          <a:gradFill>
            <a:gsLst>
              <a:gs pos="46948">
                <a:srgbClr val="FFEEE2"/>
              </a:gs>
              <a:gs pos="0">
                <a:srgbClr val="BE8C83"/>
              </a:gs>
              <a:gs pos="97000">
                <a:srgbClr val="BE8C8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8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空心弧 26"/>
          <p:cNvSpPr/>
          <p:nvPr/>
        </p:nvSpPr>
        <p:spPr>
          <a:xfrm rot="8695694" flipH="1">
            <a:off x="6345743" y="5057392"/>
            <a:ext cx="1847088" cy="580604"/>
          </a:xfrm>
          <a:prstGeom prst="blockArc">
            <a:avLst>
              <a:gd name="adj1" fmla="val 10800000"/>
              <a:gd name="adj2" fmla="val 20796279"/>
              <a:gd name="adj3" fmla="val 2137"/>
            </a:avLst>
          </a:prstGeom>
          <a:gradFill>
            <a:gsLst>
              <a:gs pos="46948">
                <a:srgbClr val="FFEEE2"/>
              </a:gs>
              <a:gs pos="0">
                <a:srgbClr val="BE8C83"/>
              </a:gs>
              <a:gs pos="97000">
                <a:srgbClr val="BE8C8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8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52450" y="1830705"/>
            <a:ext cx="10736580" cy="34150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开放性试题的特点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、从新的角度观察历史事物的特质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、注重分析历史过程而淡化历史结论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3</a:t>
            </a:r>
            <a:r>
              <a:rPr lang="zh-CN" altLang="en-US" sz="2000" dirty="0">
                <a:solidFill>
                  <a:schemeClr val="bg1"/>
                </a:solidFill>
              </a:rPr>
              <a:t>、鼓励受试者独立提出问题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</a:rPr>
              <a:t>徐奉先、刘芃《新课程标准背景下的开放性试题开发》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52450" y="3858260"/>
            <a:ext cx="10460990" cy="2399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28．维新变法期间，湖南巡抚陈宝箴推行变法改革，但在上《请厘正学术造就人才折》中称“康有为平日所著《孔子改制考》一书……其徒和之，持之愈坚，失之愈远，嚣然自命，号为‘康学’，而民权平等之说炽矣”，并奏请销毁《孔子改制考》。这种主张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A．推动了新旧势力的合流            B．试图突破“中体西用”束缚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C．有助于减少变法的阻力            D．意在彻底否定变法理论基础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2450" y="1684655"/>
            <a:ext cx="10736580" cy="1938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26．宋朝在州府设通判，重要州府设两名，民户少的州可以不置，但若武官任知州，则必置。通判有自己专属的衙门通判厅，与知州（府）共议政务、同署文书，“有军旅之事，则专任钱粮之责”。据此可知，设置通判的主要目的是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A．规范地方行政  B．防止武人干政  C．提升军事能力  D．削弱州府权力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教学评一体化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52524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134876" y="1215959"/>
            <a:ext cx="4504601" cy="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81405" y="2580005"/>
            <a:ext cx="10029190" cy="2399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33．16世纪中叶，法国人帕斯基耶写作《法国研究》时说，“我用俗语（而非拉丁语）写作”；布代的《论钱币》处处流露出捍卫法国文化并与意大利人竞争的意识。有学者因此认为，16世纪是“法国意识”萌发的世纪。据此可知，“法国意识”的萌发缘于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A．人文主义思想的广泛传播          B．新兴阶层摆脱宗教神权束缚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C．资本主义经济的迅猛发展          D．“人民主权”学说深入人心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92480" y="2610485"/>
            <a:ext cx="561467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zh-CN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课时不够怎么办</a:t>
            </a:r>
            <a:endParaRPr lang="zh-CN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、课堂学习学什么？怎么学？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、教师还能做什么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58905" y="1940980"/>
            <a:ext cx="4119565" cy="3891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92480" y="2610485"/>
            <a:ext cx="561467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、获取和解读历史信息的能力</a:t>
            </a:r>
            <a:endParaRPr lang="zh-CN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、分析历史问题的能力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、历史探究能力</a:t>
            </a:r>
            <a:endParaRPr lang="zh-CN" altLang="en-US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58905" y="1940980"/>
            <a:ext cx="4119565" cy="38916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818640" y="2821940"/>
            <a:ext cx="1706880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时序性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课前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课中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54230" y="1940980"/>
            <a:ext cx="4119565" cy="38916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92345" y="2513965"/>
            <a:ext cx="1706880" cy="31692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环节性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落实知识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建构体系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寻找逻辑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素养落地</a:t>
            </a:r>
            <a:r>
              <a:rPr lang="en-US" alt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endParaRPr lang="en-US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7151" y="0"/>
            <a:ext cx="2117699" cy="1060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60895" y="925431"/>
            <a:ext cx="3470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dirty="0"/>
              <a:t>一线教师怎么办</a:t>
            </a:r>
            <a:endParaRPr lang="zh-CN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1216025"/>
            <a:ext cx="4239895" cy="1651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510780" y="1216025"/>
            <a:ext cx="4128770" cy="33020"/>
          </a:xfrm>
          <a:prstGeom prst="line">
            <a:avLst/>
          </a:prstGeom>
          <a:ln>
            <a:solidFill>
              <a:srgbClr val="BE8C83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2450" y="1806575"/>
            <a:ext cx="2866390" cy="479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sz="28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学生独立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通读教材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分层概括提炼要点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分类储存知识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建构知识间逻辑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提出问题提不出怎么办？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完成评价单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54230" y="1940980"/>
            <a:ext cx="4119565" cy="38916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05275" y="1806575"/>
            <a:ext cx="3249930" cy="43383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200000"/>
              </a:lnSpc>
            </a:pPr>
            <a:r>
              <a:rPr lang="zh-CN" sz="28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教师助学</a:t>
            </a:r>
            <a:endParaRPr lang="zh-CN" sz="28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帮助学生发现问题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不同行为动词背后的层次性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创设情境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如何分析情境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问题如何与知识对接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2000" b="1" dirty="0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解答疑惑</a:t>
            </a:r>
            <a:endParaRPr 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>
              <a:lnSpc>
                <a:spcPct val="200000"/>
              </a:lnSpc>
            </a:pPr>
            <a:endParaRPr lang="zh-CN" altLang="zh-CN" sz="2000" b="1" dirty="0">
              <a:gradFill>
                <a:gsLst>
                  <a:gs pos="0">
                    <a:srgbClr val="BE8C83"/>
                  </a:gs>
                  <a:gs pos="100000">
                    <a:srgbClr val="BE8C83"/>
                  </a:gs>
                  <a:gs pos="50000">
                    <a:srgbClr val="FFEEE2"/>
                  </a:gs>
                </a:gsLst>
                <a:lin ang="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jb3VudCI6NiwiaGRpZCI6IjBmNTc4YTQzM2FjMjZiZjY4ZjJmZjE5MzZkYjg2M2MyIiwidXNlckNvdW50Ijo2fQ=="/>
  <p:tag name="KSO_WM_SCREEN_THEME_FLAG" val="Dlrq25wU2PGuGg5bbmjbDGUkfqH9MJ/AAFjqAsIT5zaaQGjHTtBPt68MniHDaD9zsoIuHjfuUf2FetHV62uP3pTD68sR8D1vvC7+n7roa5c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Heavy"/>
        <a:cs typeface=""/>
      </a:majorFont>
      <a:minorFont>
        <a:latin typeface="Calibri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PresentationFormat>宽屏</PresentationFormat>
  <Paragraphs>93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思源黑体 CN Normal</vt:lpstr>
      <vt:lpstr>黑体</vt:lpstr>
      <vt:lpstr>思源黑体 CN Bold</vt:lpstr>
      <vt:lpstr>微软雅黑</vt:lpstr>
      <vt:lpstr>演示悠然小楷</vt:lpstr>
      <vt:lpstr>Calibri Light</vt:lpstr>
      <vt:lpstr>思源黑体 CN Heavy</vt:lpstr>
      <vt:lpstr>Calibri</vt:lpstr>
      <vt:lpstr>思源黑体 CN Light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2020-06-30T18:31:00Z</dcterms:created>
  <dcterms:modified xsi:type="dcterms:W3CDTF">2022-06-16T04:00:28Z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KSOTemplateUUID">
    <vt:lpwstr>v1.0_mb_J0KhLQxOlsw98F8LeQvvrw==</vt:lpwstr>
  </property>
  <property fmtid="{D5CDD505-2E9C-101B-9397-08002B2CF9AE}" pid="4" name="ICV">
    <vt:lpwstr>94143D157F6C437786582AB839AE73B7</vt:lpwstr>
  </property>
</Properties>
</file>