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87" r:id="rId4"/>
    <p:sldId id="289" r:id="rId5"/>
    <p:sldId id="288" r:id="rId6"/>
    <p:sldId id="292" r:id="rId7"/>
    <p:sldId id="293" r:id="rId8"/>
    <p:sldId id="339" r:id="rId9"/>
    <p:sldId id="333" r:id="rId10"/>
    <p:sldId id="334" r:id="rId11"/>
    <p:sldId id="335" r:id="rId12"/>
    <p:sldId id="343" r:id="rId13"/>
    <p:sldId id="344" r:id="rId14"/>
    <p:sldId id="341" r:id="rId15"/>
    <p:sldId id="265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99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theme" Target="theme/theme1.xml" Id="rId2" /><Relationship Type="http://schemas.openxmlformats.org/officeDocument/2006/relationships/tableStyles" Target="tableStyles.xml" Id="rId19" /><Relationship Type="http://schemas.openxmlformats.org/officeDocument/2006/relationships/viewProps" Target="viewProps.xml" Id="rId18" /><Relationship Type="http://schemas.openxmlformats.org/officeDocument/2006/relationships/presProps" Target="presProps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.xml" Id="Rb3fcec162fc04186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92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272213"/>
            <a:ext cx="12192000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824192" y="37120"/>
            <a:ext cx="4416491" cy="5486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all" spc="0" normalizeH="0" baseline="0" noProof="0" dirty="0"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诱思导学</a:t>
            </a:r>
            <a:r>
              <a:rPr kumimoji="0" lang="en-US" altLang="zh-CN" sz="2800" b="1" i="0" u="none" strike="noStrike" kern="1200" cap="all" spc="0" normalizeH="0" baseline="0" noProof="0" dirty="0"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*</a:t>
            </a:r>
            <a:r>
              <a:rPr kumimoji="0" lang="zh-CN" altLang="en-US" sz="2800" b="1" i="0" u="none" strike="noStrike" kern="1200" cap="all" spc="0" normalizeH="0" baseline="0" noProof="0" dirty="0"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主体探究</a:t>
            </a:r>
            <a:endParaRPr kumimoji="0" lang="zh-CN" altLang="en-US" sz="2800" b="1" i="0" u="none" strike="noStrike" kern="1200" cap="all" spc="0" normalizeH="0" baseline="0" noProof="0" dirty="0">
              <a:solidFill>
                <a:schemeClr val="bg1"/>
              </a:solidFill>
              <a:effectLst>
                <a:reflection blurRad="10000" stA="55000" endPos="48000" dist="500" dir="5400000" sy="-100000" algn="bl" rotWithShape="0"/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C:\Documents%20and%20Settings\Administrator\&#26700;&#38754;\&#38050;&#29748;&#26354;%20-%20&#38632;&#30340;&#21360;&#35760;%20-%20Kiss%20The%20Rain.mp3" TargetMode="External"/><Relationship Id="rId2" Type="http://schemas.openxmlformats.org/officeDocument/2006/relationships/audio" Target="file:///C:\Documents%20and%20Settings\Administrator\&#26700;&#38754;\&#38050;&#29748;&#26354;%20-%20&#38632;&#30340;&#21360;&#35760;%20-%20Kiss%20The%20Rain.mp3" TargetMode="Externa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背景_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-8255" y="-37465"/>
            <a:ext cx="12212955" cy="6870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31160" y="2176145"/>
            <a:ext cx="68827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经典中宋简" panose="02010609000101010101" charset="-122"/>
                <a:ea typeface="经典中宋简" panose="02010609000101010101" charset="-122"/>
              </a:rPr>
              <a:t>近代中国经济结构的变动之自然经济解体</a:t>
            </a:r>
            <a:endParaRPr lang="zh-CN" alt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43200" y="4048760"/>
            <a:ext cx="69113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</a:rPr>
              <a:t>制作人  深圳市建文外国语学校郑周艳</a:t>
            </a:r>
            <a:endParaRPr lang="zh-CN" altLang="en-US" sz="3200">
              <a:solidFill>
                <a:srgbClr val="8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钢琴曲 - 雨的印记 - Kiss The Rai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本框 81921">
            <a:hlinkClick r:id="" action="ppaction://noaction"/>
          </p:cNvPr>
          <p:cNvSpPr txBox="1"/>
          <p:nvPr/>
        </p:nvSpPr>
        <p:spPr>
          <a:xfrm>
            <a:off x="441325" y="545465"/>
            <a:ext cx="113087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材料三：外国商人由于贸易运输的需要,19世纪四五十年代在通商口岸建了许多船坞和船厂,这些企业成为中国出现最早的近代企业,从中诞生了最早的中国工业无产阶级.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36552" name="Text Box 8"/>
          <p:cNvSpPr txBox="1"/>
          <p:nvPr/>
        </p:nvSpPr>
        <p:spPr>
          <a:xfrm>
            <a:off x="1047115" y="3445510"/>
            <a:ext cx="92513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3</a:t>
            </a:r>
            <a:r>
              <a:rPr lang="zh-CN" altLang="en-US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、中国的社会结构发生变化，无产阶级产生。</a:t>
            </a:r>
            <a:endParaRPr lang="zh-CN" altLang="en-US" sz="3600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6000" y="744855"/>
            <a:ext cx="1042098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材料四 ：当自然经济的一部分在外国商品的冲击下破产的时候，总会有一批生产者被抛出生产之外，成为多余的人……自然经济终究因此而逐步走向分解，为资本主义因素的发生和发展让出了地盘。     </a:t>
            </a:r>
            <a:endParaRPr lang="zh-CN" altLang="en-US" sz="3600" dirty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         —— 陈旭麓《近代中国社会的新陈代谢》</a:t>
            </a:r>
            <a:endParaRPr lang="zh-CN" altLang="en-US" sz="3600" dirty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1124585" y="4071620"/>
            <a:ext cx="102038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4、</a:t>
            </a:r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为中国民族资本主义的产生提供了条件（劳动力和商品市场），推动近代企业的产生</a:t>
            </a:r>
            <a:endParaRPr lang="zh-CN" altLang="en-US" sz="360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1171575" y="5531485"/>
            <a:ext cx="92513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5</a:t>
            </a:r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、冲击了封建制度</a:t>
            </a:r>
            <a:endParaRPr lang="zh-CN" altLang="en-US" sz="360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89764"/>
            <a:ext cx="10515600" cy="5087199"/>
          </a:xfrm>
        </p:spPr>
        <p:txBody>
          <a:bodyPr>
            <a:normAutofit/>
          </a:bodyPr>
          <a:lstStyle/>
          <a:p>
            <a:pPr marL="342900" lv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1</a:t>
            </a:r>
            <a:r>
              <a:rPr lang="zh-CN" altLang="en-US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、中国逐渐依附于世界资本主义体系</a:t>
            </a:r>
            <a:endParaRPr lang="zh-CN" altLang="en-US" sz="3600" dirty="0" smtClean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  <a:p>
            <a:pPr marL="342900" lvl="0" indent="0" fontAlgn="auto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2</a:t>
            </a:r>
            <a:r>
              <a:rPr lang="zh-CN" altLang="en-US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、为中国民族资本主义的产生提供了条件，推动近代企业的产生</a:t>
            </a:r>
            <a:endParaRPr lang="en-US" altLang="zh-CN" sz="3600" dirty="0" smtClean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  <a:p>
            <a:pPr marL="34290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3</a:t>
            </a:r>
            <a:r>
              <a:rPr lang="zh-CN" altLang="en-US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、中国的社会结构发生变化，买办成为新兴的社会阶层，无产阶级产生。</a:t>
            </a:r>
            <a:endParaRPr lang="zh-CN" altLang="en-US" sz="3600" dirty="0" smtClean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  <a:p>
            <a:pPr marL="342900" lvl="0" indent="0" fontAlgn="auto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4</a:t>
            </a:r>
            <a:r>
              <a:rPr lang="zh-CN" altLang="en-US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、 冲击封建制度</a:t>
            </a:r>
            <a:endParaRPr lang="zh-CN" altLang="en-US" sz="3600" dirty="0" smtClean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标题 9"/>
          <p:cNvSpPr>
            <a:spLocks noGrp="1"/>
          </p:cNvSpPr>
          <p:nvPr/>
        </p:nvSpPr>
        <p:spPr>
          <a:xfrm>
            <a:off x="0" y="0"/>
            <a:ext cx="695833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三、自然经济逐步解体的影响</a:t>
            </a:r>
            <a:endParaRPr lang="zh-CN" altLang="en-US" sz="36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6250" y="2047240"/>
            <a:ext cx="1406525" cy="1753235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外国商品冲击</a:t>
            </a:r>
            <a:endParaRPr lang="zh-CN" altLang="en-US" sz="3600"/>
          </a:p>
        </p:txBody>
      </p:sp>
      <p:sp>
        <p:nvSpPr>
          <p:cNvPr id="8" name="文本框 7"/>
          <p:cNvSpPr txBox="1"/>
          <p:nvPr/>
        </p:nvSpPr>
        <p:spPr>
          <a:xfrm>
            <a:off x="3049905" y="1770380"/>
            <a:ext cx="1381125" cy="23069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小农经济逐步解体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38599" name="Rectangle 7"/>
          <p:cNvSpPr/>
          <p:nvPr/>
        </p:nvSpPr>
        <p:spPr>
          <a:xfrm>
            <a:off x="5358130" y="1230630"/>
            <a:ext cx="6499225" cy="414303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/>
          <a:lstStyle/>
          <a:p>
            <a:pPr marL="342900" lvl="0" indent="0" fontAlgn="auto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中</a:t>
            </a:r>
            <a:r>
              <a:rPr lang="zh-CN" altLang="en-US" sz="3600" dirty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国逐渐依附于世界资本主义体系</a:t>
            </a:r>
            <a:endParaRPr lang="zh-CN" altLang="en-US" sz="3600" dirty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  <a:p>
            <a:pPr marL="342900" lvl="0" indent="0" fontAlgn="auto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为中国民族资本主义的产生提供了条件，推动近代企业的产</a:t>
            </a:r>
            <a:r>
              <a:rPr lang="zh-CN" altLang="en-US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生</a:t>
            </a:r>
            <a:endParaRPr lang="en-US" altLang="zh-CN" sz="3600" dirty="0" smtClean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  <a:p>
            <a:pPr marL="342900" lvl="0" indent="0" fontAlgn="auto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中国的社会结构发生变化</a:t>
            </a:r>
            <a:endParaRPr lang="en-US" altLang="zh-CN" sz="3600" dirty="0" smtClean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  <a:p>
            <a:pPr marL="342900">
              <a:buClr>
                <a:schemeClr val="tx1"/>
              </a:buClr>
            </a:pPr>
            <a:r>
              <a:rPr lang="zh-CN" altLang="en-US" sz="3600" dirty="0" smtClean="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冲击封建制度</a:t>
            </a:r>
            <a:endParaRPr lang="zh-CN" altLang="en-US" sz="3600" dirty="0" smtClean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  <a:p>
            <a:pPr marL="342900" lvl="0" indent="0" fontAlgn="auto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3600" dirty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  <a:p>
            <a:pPr marL="342900" lvl="0" indent="0" fontAlgn="auto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3600" dirty="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047875" y="2905125"/>
            <a:ext cx="78613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572000" y="2905125"/>
            <a:ext cx="78613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9"/>
          <p:cNvSpPr>
            <a:spLocks noGrp="1"/>
          </p:cNvSpPr>
          <p:nvPr/>
        </p:nvSpPr>
        <p:spPr>
          <a:xfrm>
            <a:off x="271780" y="210820"/>
            <a:ext cx="21209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小结</a:t>
            </a:r>
            <a:endParaRPr lang="zh-CN" altLang="en-US" sz="36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238599" grpId="0" bldLvl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-24130" y="-5080"/>
            <a:ext cx="12229465" cy="683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7495" y="318770"/>
            <a:ext cx="11637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猜一猜 下面哪个图可以说明中国古代经济</a:t>
            </a:r>
            <a:r>
              <a:rPr lang="zh-CN" altLang="en-US" sz="36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结</a:t>
            </a:r>
            <a:r>
              <a:rPr lang="zh-CN" altLang="en-US" sz="3600" b="1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构的特点</a:t>
            </a:r>
            <a:endParaRPr lang="zh-CN" altLang="en-US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725" y="1887220"/>
            <a:ext cx="4304030" cy="3609340"/>
            <a:chOff x="135" y="2972"/>
            <a:chExt cx="6778" cy="568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" y="2972"/>
              <a:ext cx="6778" cy="568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009" y="5710"/>
              <a:ext cx="1031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</a:t>
              </a:r>
              <a:endPara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9685" y="1824990"/>
            <a:ext cx="4141470" cy="3732530"/>
            <a:chOff x="6031" y="2874"/>
            <a:chExt cx="6522" cy="58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31" y="2874"/>
              <a:ext cx="6523" cy="587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019" y="5710"/>
              <a:ext cx="1333" cy="12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B</a:t>
              </a:r>
              <a:endPara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31428" name="Text Box 4"/>
          <p:cNvSpPr txBox="1"/>
          <p:nvPr/>
        </p:nvSpPr>
        <p:spPr>
          <a:xfrm>
            <a:off x="743585" y="5585460"/>
            <a:ext cx="49834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自然经济占据主导地位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19545" y="5585460"/>
            <a:ext cx="57708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</a:rPr>
              <a:t>特点：男耕女织，自给自足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1790" y="1990725"/>
            <a:ext cx="4173855" cy="364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0360" y="1115060"/>
            <a:ext cx="11012805" cy="13258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CN" altLang="en-US" sz="3600">
                <a:solidFill>
                  <a:srgbClr val="6699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合作探究</a:t>
            </a:r>
            <a:r>
              <a:rPr lang="en-US" altLang="zh-CN" sz="3600">
                <a:solidFill>
                  <a:srgbClr val="6699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lang="zh-CN" altLang="en-US" sz="3600">
                <a:solidFill>
                  <a:srgbClr val="6699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：自然经济逐步解体的原因</a:t>
            </a:r>
            <a:endParaRPr lang="zh-CN" altLang="en-US" sz="3600">
              <a:solidFill>
                <a:srgbClr val="6699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0360" y="2440940"/>
            <a:ext cx="115354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材料一：第一次鸦片战争结束后，西方资本主义列强立即开始向中国倾销商品，并从中国大量掠夺原材料，中国社会自给自足的自然经济受到了前所未有的冲击。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34506" name="Rectangle 10"/>
          <p:cNvSpPr/>
          <p:nvPr/>
        </p:nvSpPr>
        <p:spPr>
          <a:xfrm>
            <a:off x="608330" y="4411980"/>
            <a:ext cx="10974705" cy="120840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外国商品的冲击</a:t>
            </a:r>
            <a:r>
              <a:rPr lang="zh-CN" altLang="en-US" sz="3600">
                <a:solidFill>
                  <a:srgbClr val="6699FF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360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西方列强的经济掠夺</a:t>
            </a:r>
            <a:endParaRPr lang="zh-CN" altLang="en-US" sz="360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0360" y="445770"/>
            <a:ext cx="6583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一、自然经济逐步解体的原因：</a:t>
            </a:r>
            <a:endParaRPr lang="zh-CN" altLang="en-US" sz="360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6" name="Line 12"/>
          <p:cNvSpPr/>
          <p:nvPr/>
        </p:nvSpPr>
        <p:spPr>
          <a:xfrm flipV="1">
            <a:off x="1660473" y="3569918"/>
            <a:ext cx="8773708" cy="28345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40360" y="950595"/>
            <a:ext cx="11012805" cy="1325880"/>
          </a:xfrm>
        </p:spPr>
        <p:txBody>
          <a:bodyPr/>
          <a:lstStyle/>
          <a:p>
            <a:pPr algn="ctr"/>
            <a:r>
              <a:rPr lang="zh-CN" altLang="en-US" sz="3600">
                <a:solidFill>
                  <a:srgbClr val="6699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合作探究</a:t>
            </a:r>
            <a:r>
              <a:rPr lang="en-US" altLang="zh-CN" sz="3600">
                <a:solidFill>
                  <a:srgbClr val="6699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lang="zh-CN" altLang="en-US" sz="3600">
                <a:solidFill>
                  <a:srgbClr val="6699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：自然经济逐步解体的表现</a:t>
            </a:r>
            <a:endParaRPr lang="zh-CN" altLang="en-US" sz="3600">
              <a:solidFill>
                <a:srgbClr val="6699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 rot="10800000" flipV="1">
            <a:off x="130810" y="2110105"/>
            <a:ext cx="1169416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材料一：西方大量棉纺织品的倾销，对中国传统手工业最重要的部门棉纺织业是一个很大的冲击，东南沿海地区原有的自给自足的自然经济，开始出现了解体的征兆。 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34506" name="Rectangle 10"/>
          <p:cNvSpPr/>
          <p:nvPr/>
        </p:nvSpPr>
        <p:spPr>
          <a:xfrm>
            <a:off x="3443605" y="4276090"/>
            <a:ext cx="4093845" cy="66040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棉纺织业受到冲击</a:t>
            </a:r>
            <a:endParaRPr lang="zh-CN" altLang="en-US" sz="360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" name="标题 9"/>
          <p:cNvSpPr>
            <a:spLocks noGrp="1"/>
          </p:cNvSpPr>
          <p:nvPr/>
        </p:nvSpPr>
        <p:spPr>
          <a:xfrm>
            <a:off x="-35560" y="139700"/>
            <a:ext cx="695833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二、自然经济逐步解体的表现</a:t>
            </a:r>
            <a:endParaRPr lang="zh-CN" altLang="en-US" sz="36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Line 12"/>
          <p:cNvSpPr/>
          <p:nvPr/>
        </p:nvSpPr>
        <p:spPr>
          <a:xfrm>
            <a:off x="3100966" y="3272586"/>
            <a:ext cx="4824413" cy="0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4160" y="398780"/>
            <a:ext cx="115100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材料二：1883年，《英国驻华各口领事报告》中说：“在每一个村庄里都有英国棉线出售，每一个商店的货架上都可看到英国棉线。”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6" name="AutoShape 5"/>
          <p:cNvSpPr/>
          <p:nvPr/>
        </p:nvSpPr>
        <p:spPr>
          <a:xfrm>
            <a:off x="7390765" y="851535"/>
            <a:ext cx="4383405" cy="847090"/>
          </a:xfrm>
          <a:prstGeom prst="wedgeRoundRectCallout">
            <a:avLst>
              <a:gd name="adj1" fmla="val -62342"/>
              <a:gd name="adj2" fmla="val 728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纺织分离</a:t>
            </a:r>
            <a:endParaRPr lang="zh-CN" altLang="en-US" sz="360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4160" y="2152015"/>
            <a:ext cx="108508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材料三：光绪中叶以后，机厂林立，丁男妇女赴厂做工…一生计日多，而专事耕织者日见其少矣……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1" name="AutoShape 5"/>
          <p:cNvSpPr/>
          <p:nvPr/>
        </p:nvSpPr>
        <p:spPr>
          <a:xfrm>
            <a:off x="6972300" y="2152015"/>
            <a:ext cx="4801870" cy="1188085"/>
          </a:xfrm>
          <a:prstGeom prst="wedgeRoundRectCallout">
            <a:avLst>
              <a:gd name="adj1" fmla="val -62342"/>
              <a:gd name="adj2" fmla="val 728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耕织分离，农业和手工业分离</a:t>
            </a:r>
            <a:endParaRPr lang="zh-CN" altLang="en-US" sz="360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  <a:p>
            <a:pPr lvl="0" algn="ctr" eaLnBrk="1" hangingPunct="1"/>
            <a:endParaRPr lang="zh-CN" altLang="en-US" sz="360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81605" y="3550920"/>
            <a:ext cx="2828290" cy="2912110"/>
          </a:xfrm>
          <a:prstGeom prst="ellipse">
            <a:avLst/>
          </a:prstGeom>
          <a:solidFill>
            <a:schemeClr val="accent1"/>
          </a:solidFill>
          <a:ln w="666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8" name="曲线 470"/>
          <p:cNvSpPr/>
          <p:nvPr/>
        </p:nvSpPr>
        <p:spPr>
          <a:xfrm>
            <a:off x="3754120" y="3550920"/>
            <a:ext cx="624205" cy="2913380"/>
          </a:xfrm>
          <a:custGeom>
            <a:avLst/>
            <a:gdLst/>
            <a:ahLst/>
            <a:cxnLst/>
            <a:rect l="0" t="0" r="0" b="0"/>
            <a:pathLst>
              <a:path w="21600" h="21600">
                <a:moveTo>
                  <a:pt x="11777" y="0"/>
                </a:moveTo>
                <a:cubicBezTo>
                  <a:pt x="9382" y="833"/>
                  <a:pt x="0" y="2987"/>
                  <a:pt x="1616" y="4471"/>
                </a:cubicBezTo>
                <a:cubicBezTo>
                  <a:pt x="3233" y="5956"/>
                  <a:pt x="18141" y="5806"/>
                  <a:pt x="19870" y="7429"/>
                </a:cubicBezTo>
                <a:cubicBezTo>
                  <a:pt x="21600" y="9052"/>
                  <a:pt x="10273" y="10842"/>
                  <a:pt x="10273" y="12589"/>
                </a:cubicBezTo>
                <a:cubicBezTo>
                  <a:pt x="10273" y="14335"/>
                  <a:pt x="19983" y="14765"/>
                  <a:pt x="19870" y="16167"/>
                </a:cubicBezTo>
                <a:cubicBezTo>
                  <a:pt x="19758" y="17569"/>
                  <a:pt x="10876" y="18515"/>
                  <a:pt x="9710" y="19603"/>
                </a:cubicBezTo>
                <a:cubicBezTo>
                  <a:pt x="8543" y="20691"/>
                  <a:pt x="12974" y="21270"/>
                  <a:pt x="14038" y="21600"/>
                </a:cubicBezTo>
              </a:path>
            </a:pathLst>
          </a:custGeom>
          <a:noFill/>
          <a:ln w="66675" cap="flat" cmpd="sng">
            <a:solidFill>
              <a:srgbClr val="FFFF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98980" y="4178935"/>
            <a:ext cx="1755140" cy="1198880"/>
          </a:xfrm>
          <a:prstGeom prst="rect">
            <a:avLst/>
          </a:prstGeom>
          <a:noFill/>
          <a:ln w="12700" cmpd="sng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男“耕”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  <a:p>
            <a:pPr lvl="0" algn="l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农业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78325" y="4178935"/>
            <a:ext cx="1679575" cy="1198880"/>
          </a:xfrm>
          <a:prstGeom prst="rect">
            <a:avLst/>
          </a:prstGeom>
          <a:noFill/>
          <a:ln w="12700" cmpd="sng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女“织”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  <a:p>
            <a:pPr algn="l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手工业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59430" y="5448300"/>
            <a:ext cx="718185" cy="645160"/>
          </a:xfrm>
          <a:prstGeom prst="rect">
            <a:avLst/>
          </a:prstGeom>
          <a:noFill/>
          <a:ln w="12700" cmpd="sng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纺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73575" y="5448300"/>
            <a:ext cx="718185" cy="645160"/>
          </a:xfrm>
          <a:prstGeom prst="rect">
            <a:avLst/>
          </a:prstGeom>
          <a:noFill/>
          <a:ln w="12700" cmpd="sng">
            <a:solidFill>
              <a:srgbClr val="FFFF00"/>
            </a:solidFill>
            <a:prstDash val="solid"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织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" name="Picture 4" descr="00000_6"/>
          <p:cNvPicPr>
            <a:picLocks noChangeAspect="1"/>
          </p:cNvPicPr>
          <p:nvPr/>
        </p:nvPicPr>
        <p:blipFill>
          <a:blip r:embed="rId1" cstate="print"/>
          <a:srcRect r="1669"/>
          <a:stretch>
            <a:fillRect/>
          </a:stretch>
        </p:blipFill>
        <p:spPr>
          <a:xfrm>
            <a:off x="7367905" y="3465830"/>
            <a:ext cx="4213225" cy="3154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2755" y="2884997"/>
            <a:ext cx="3717820" cy="3515804"/>
          </a:xfrm>
          <a:prstGeom prst="rect">
            <a:avLst/>
          </a:prstGeom>
        </p:spPr>
      </p:pic>
      <p:sp>
        <p:nvSpPr>
          <p:cNvPr id="10243" name="Text Box 4"/>
          <p:cNvSpPr txBox="1"/>
          <p:nvPr/>
        </p:nvSpPr>
        <p:spPr>
          <a:xfrm>
            <a:off x="331470" y="619125"/>
            <a:ext cx="1152906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>
              <a:buNone/>
            </a:pPr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材料四 1844年，茶叶的出口量达到53万担超过鸦片战争前的最高出口量13万担，此后出口量持续上升。丝、茶等农产品的的大量出口，减少了中国农业经济中的自给成分。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35531" name="Line 11"/>
          <p:cNvSpPr/>
          <p:nvPr/>
        </p:nvSpPr>
        <p:spPr>
          <a:xfrm>
            <a:off x="5339080" y="1772920"/>
            <a:ext cx="4032250" cy="0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32" name="Line 12"/>
          <p:cNvSpPr/>
          <p:nvPr/>
        </p:nvSpPr>
        <p:spPr>
          <a:xfrm>
            <a:off x="6320155" y="2320608"/>
            <a:ext cx="4824413" cy="0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文本框 1"/>
          <p:cNvSpPr txBox="1"/>
          <p:nvPr/>
        </p:nvSpPr>
        <p:spPr>
          <a:xfrm>
            <a:off x="6962775" y="3368040"/>
            <a:ext cx="48977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eaLnBrk="1" hangingPunct="1"/>
            <a:r>
              <a:rPr lang="zh-CN" altLang="en-US" sz="3600" dirty="0" smtClean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农副产</a:t>
            </a:r>
            <a:r>
              <a:rPr lang="zh-CN" altLang="en-US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品商品化</a:t>
            </a:r>
            <a:endParaRPr lang="zh-CN" altLang="en-US" sz="3600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  <a:p>
            <a:pPr lvl="0" algn="ctr" eaLnBrk="1" hangingPunct="1"/>
            <a:r>
              <a:rPr lang="zh-CN" altLang="en-US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（生产的产品发生变化） </a:t>
            </a:r>
            <a:endParaRPr lang="zh-CN" altLang="en-US" sz="3600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314" y="3029837"/>
            <a:ext cx="2747044" cy="27038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2625" y="628650"/>
            <a:ext cx="10826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自然经济逐步解体的表现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3555" y="1635760"/>
            <a:ext cx="2245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纺织分离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47845" y="1635760"/>
            <a:ext cx="2412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耕织分离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73555" y="2753360"/>
            <a:ext cx="36957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农副产品商品化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54288" name="矩形 54287"/>
          <p:cNvSpPr/>
          <p:nvPr/>
        </p:nvSpPr>
        <p:spPr>
          <a:xfrm>
            <a:off x="7261860" y="1635760"/>
            <a:ext cx="4247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并非“男耕女织”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54284" name="文本框 54283"/>
          <p:cNvSpPr txBox="1"/>
          <p:nvPr/>
        </p:nvSpPr>
        <p:spPr>
          <a:xfrm>
            <a:off x="7284442" y="2729548"/>
            <a:ext cx="38766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buNone/>
            </a:pPr>
            <a:r>
              <a:rPr lang="zh-CN" altLang="en-US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并非 “自给自足”</a:t>
            </a:r>
            <a:endParaRPr lang="zh-CN" altLang="en-US" sz="3600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47118" name="矩形 47117"/>
          <p:cNvSpPr/>
          <p:nvPr/>
        </p:nvSpPr>
        <p:spPr>
          <a:xfrm>
            <a:off x="966153" y="4226560"/>
            <a:ext cx="3053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解体的含义：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47119" name="矩形 47118"/>
          <p:cNvSpPr/>
          <p:nvPr/>
        </p:nvSpPr>
        <p:spPr>
          <a:xfrm>
            <a:off x="3717925" y="4226560"/>
            <a:ext cx="89484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buNone/>
            </a:pPr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封建农业和手工业逐渐分离并日益商品化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6444510" y="1690100"/>
            <a:ext cx="78613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457037" y="2742287"/>
            <a:ext cx="78613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4288" grpId="0"/>
      <p:bldP spid="54284" grpId="0"/>
      <p:bldP spid="47118" grpId="0"/>
      <p:bldP spid="4711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Text Box 5">
            <a:hlinkClick r:id="rId1" action="ppaction://hlinksldjump"/>
          </p:cNvPr>
          <p:cNvSpPr txBox="1"/>
          <p:nvPr/>
        </p:nvSpPr>
        <p:spPr>
          <a:xfrm>
            <a:off x="568325" y="4438650"/>
            <a:ext cx="110464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、中国逐渐依附于世界资本主义体系，沦为列强的商品市场和原料产地，被卷入资本主义世界市场。</a:t>
            </a:r>
            <a:endParaRPr lang="zh-CN" altLang="en-US" sz="3600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1271" name="Text Box 7">
            <a:hlinkClick r:id="rId1" action="ppaction://hlinksldjump"/>
          </p:cNvPr>
          <p:cNvSpPr txBox="1"/>
          <p:nvPr/>
        </p:nvSpPr>
        <p:spPr>
          <a:xfrm>
            <a:off x="1196975" y="1432560"/>
            <a:ext cx="97986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3600">
                <a:solidFill>
                  <a:srgbClr val="6699FF"/>
                </a:solidFill>
                <a:latin typeface="微软雅黑" panose="020B0503020204020204" charset="-122"/>
                <a:ea typeface="微软雅黑" panose="020B0503020204020204" charset="-122"/>
              </a:rPr>
              <a:t>合作探究3：自然经济逐步解体的影响</a:t>
            </a:r>
            <a:endParaRPr lang="zh-CN" altLang="en-US" sz="3600">
              <a:solidFill>
                <a:srgbClr val="6699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935" y="2597785"/>
            <a:ext cx="114452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材料一：丝茶的出口贸易几乎完全受外商控制，使中国的丝茶生产与交易不得不依赖于世界资本主义市场。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3" name="标题 9"/>
          <p:cNvSpPr>
            <a:spLocks noGrp="1"/>
          </p:cNvSpPr>
          <p:nvPr/>
        </p:nvSpPr>
        <p:spPr>
          <a:xfrm>
            <a:off x="-35560" y="139700"/>
            <a:ext cx="695833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三、自然经济逐步解体的影响</a:t>
            </a:r>
            <a:endParaRPr lang="zh-CN" altLang="en-US" sz="36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Text Box 8"/>
          <p:cNvSpPr txBox="1"/>
          <p:nvPr/>
        </p:nvSpPr>
        <p:spPr>
          <a:xfrm>
            <a:off x="4791710" y="1656080"/>
            <a:ext cx="65601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2</a:t>
            </a:r>
            <a:r>
              <a:rPr lang="zh-CN" altLang="en-US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、中国的社会结构发生变化，买办成为新兴的社会阶层。</a:t>
            </a:r>
            <a:endParaRPr lang="zh-CN" altLang="en-US" sz="3600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975" y="680720"/>
            <a:ext cx="1827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材料二：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39621" name="Text Box 5"/>
          <p:cNvSpPr txBox="1"/>
          <p:nvPr/>
        </p:nvSpPr>
        <p:spPr>
          <a:xfrm>
            <a:off x="4791710" y="3777615"/>
            <a:ext cx="670306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</a:rPr>
              <a:t>买办：受雇于外商并协助其在中国进行贸易活动的中间人和经理人，</a:t>
            </a:r>
            <a:r>
              <a:rPr lang="zh-CN" altLang="en-US" sz="3600">
                <a:solidFill>
                  <a:schemeClr val="bg1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是为外国资本主义服务的中介人物。</a:t>
            </a:r>
            <a:endParaRPr lang="zh-CN" altLang="en-US" sz="3600">
              <a:solidFill>
                <a:schemeClr val="bg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4360" y="1656080"/>
            <a:ext cx="4014470" cy="413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/>
      <p:bldP spid="2396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IXomkzx7xz47R2HzaFVSgcmYmu+AZzuwBRTvjOG5mojlqlhFh3faZ8PE8+qJGw6JWNsfTX6xcQ8NuhdO+RG7w8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WPS 演示</Application>
  <PresentationFormat>自定义</PresentationFormat>
  <Paragraphs>116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隶书</vt:lpstr>
      <vt:lpstr>经典中宋简</vt:lpstr>
      <vt:lpstr>微软雅黑</vt:lpstr>
      <vt:lpstr>Calibri Light</vt:lpstr>
      <vt:lpstr>Calibri</vt:lpstr>
      <vt:lpstr>Arial Unicode MS</vt:lpstr>
      <vt:lpstr>Office 主题</vt:lpstr>
      <vt:lpstr>PowerPoint 演示文稿</vt:lpstr>
      <vt:lpstr>PowerPoint 演示文稿</vt:lpstr>
      <vt:lpstr>合作探究1：自然经济逐步解体的原因</vt:lpstr>
      <vt:lpstr>合作探究2：自然经济逐步解体的表现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zhangxiaomin</dc:creator>
  <cp:lastModifiedBy>Administrator</cp:lastModifiedBy>
  <cp:revision>35</cp:revision>
  <dcterms:created xsi:type="dcterms:W3CDTF">2017-06-05T01:52:00Z</dcterms:created>
  <dcterms:modified xsi:type="dcterms:W3CDTF">2017-08-25T09:07:20Z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