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84" r:id="rId8"/>
    <p:sldId id="261" r:id="rId9"/>
    <p:sldId id="262" r:id="rId10"/>
    <p:sldId id="263" r:id="rId11"/>
    <p:sldId id="264" r:id="rId12"/>
    <p:sldId id="283" r:id="rId13"/>
    <p:sldId id="265" r:id="rId14"/>
    <p:sldId id="285" r:id="rId15"/>
    <p:sldId id="267" r:id="rId16"/>
    <p:sldId id="266" r:id="rId17"/>
    <p:sldId id="269" r:id="rId18"/>
    <p:sldId id="286" r:id="rId19"/>
    <p:sldId id="287" r:id="rId20"/>
    <p:sldId id="288" r:id="rId21"/>
    <p:sldId id="271" r:id="rId22"/>
    <p:sldId id="268" r:id="rId23"/>
    <p:sldId id="270" r:id="rId24"/>
    <p:sldId id="289" r:id="rId25"/>
    <p:sldId id="290" r:id="rId26"/>
    <p:sldId id="272" r:id="rId27"/>
    <p:sldId id="273" r:id="rId28"/>
    <p:sldId id="274" r:id="rId29"/>
    <p:sldId id="291" r:id="rId30"/>
    <p:sldId id="282" r:id="rId31"/>
    <p:sldId id="275" r:id="rId32"/>
    <p:sldId id="278" r:id="rId33"/>
    <p:sldId id="279" r:id="rId34"/>
    <p:sldId id="281" r:id="rId35"/>
    <p:sldId id="280" r:id="rId36"/>
    <p:sldId id="27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4660"/>
  </p:normalViewPr>
  <p:slideViewPr>
    <p:cSldViewPr snapToGrid="0">
      <p:cViewPr varScale="1">
        <p:scale>
          <a:sx n="65" d="100"/>
          <a:sy n="65" d="100"/>
        </p:scale>
        <p:origin x="55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viewProps" Target="viewProps.xml" Id="rId39" /><Relationship Type="http://schemas.openxmlformats.org/officeDocument/2006/relationships/slide" Target="slides/slide20.xml" Id="rId21" /><Relationship Type="http://schemas.openxmlformats.org/officeDocument/2006/relationships/slide" Target="slides/slide33.xml" Id="rId34" /><Relationship Type="http://schemas.openxmlformats.org/officeDocument/2006/relationships/slide" Target="slides/slide6.xml" Id="rId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" Target="slides/slide28.xml" Id="rId29" /><Relationship Type="http://schemas.openxmlformats.org/officeDocument/2006/relationships/tableStyles" Target="tableStyles.xml" Id="rId41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31.xml" Id="rId32" /><Relationship Type="http://schemas.openxmlformats.org/officeDocument/2006/relationships/slide" Target="slides/slide36.xml" Id="rId37" /><Relationship Type="http://schemas.openxmlformats.org/officeDocument/2006/relationships/theme" Target="theme/theme1.xml" Id="rId40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slide" Target="slides/slide35.xml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0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29.xml" Id="rId30" /><Relationship Type="http://schemas.openxmlformats.org/officeDocument/2006/relationships/slide" Target="slides/slide34.xml" Id="rId35" /><Relationship Type="http://schemas.openxmlformats.org/officeDocument/2006/relationships/slide" Target="slides/slide7.xml" Id="rId8" /><Relationship Type="http://schemas.openxmlformats.org/officeDocument/2006/relationships/slide" Target="slides/slide2.xml" Id="rId3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presProps" Target="presProps.xml" Id="rId38" /><Relationship Type="http://schemas.openxmlformats.org/officeDocument/2006/relationships/tags" Target="/ppt/tags/tag1.xml" Id="Re9470ded53de4922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07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8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624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1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24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02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85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13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0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9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7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86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16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55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1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109E70-3C49-47BC-9EB6-35C7DC5106AC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9FF734-69FF-4104-8989-D3CAC1092F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44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bilibili.com/video/BV1E5411w7WH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ilibili.com/video/BV18nb3zzEtq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ilibili.com/video/BV15kmAYZE8j?spm_id_from=333.788.recommend_more_video.0&amp;trackid=web_related_0.router-related-2206146-pcpwg.1769042205560.716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bilibili.com/video/BV1TJ41137No/?spm_id_from=333.1387.homepage.video_card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bilibili.com/video/BV1kt4y1J7LH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ilibili.com/video/BV1DuQtYwEG3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bilibili.com/video/BV1HG41157Ba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bilibili.com/video/BV1eRrABqEkF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ilibili.com/video/BV1KZ4y1q7Vs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bilibili.com/video/BV1PV4y1B7su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ilibili.com/video/BV1qYTWzYEzL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bilibili.com/video/BV1n2421Z7jK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bilibili.com/video/BV1NcQbY4EBN/?spm_id_from=333.1387.favlist.content.click&amp;vd_source=fc461820972d2ae4ad6eee51df932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bilibili.com/video/BV1pg4y1J7Jr/?spm_id_from=333.1387.favlist.content.click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ilibili.com/video/BV1Xb411e7oQ/?spm_id_from=333.1387.favlist.content.click&amp;vd_source=fc461820972d2ae4ad6eee51df932869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bilibili.com/video/BV1og411D7y5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SD4y1S7PE/?spm_id_from=333.337.search-card.all.click" TargetMode="External"/><Relationship Id="rId2" Type="http://schemas.openxmlformats.org/officeDocument/2006/relationships/hyperlink" Target="https://www.bilibili.com/video/BV18A411e7Qj/?spm_id_from=333.337.search-card.all.click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bilibili.com/video/BV1Jeh9zmEff/?spm_id_from=333.337.search-card.all.clic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bilibili.com/video/BV1cx4y127ju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bilibili.com/video/BV1ad4y1X7VR/?spm_id_from=333.1387.favlist.content.click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bilibili.com/video/BV1Htp3zVEK5/?spm_id_from=333.1387.favlist.content.click&amp;vd_source=fc461820972d2ae4ad6eee51df932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bilibili.com/video/BV19GHYe8Edi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ilibili.com/video/BV1iPF7ePEpN/?spm_id_from=333.1387.homepage.video_card.click&amp;vd_source=fc461820972d2ae4ad6eee51df932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bilibili.com/video/BV1Hw41127Xw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bilibili.com/video/BV1EK4y1a7uu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bilibili.com/video/BV1Za411H71c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bilibili.com/video/BV1aF411m7F6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bilibili.com/video/BV1Y8ZsYkEpQ/?spm_id_from=333.1387.favlist.content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bilibili.com/video/BV1az4y1D7rQ/?spm_id_from=333.1387.favlist.content.clic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bilibili.com/video/BV1gJZjY7EKL/?buvid=XUF7D79F61DEDFA597565092101DB4D8D6078&amp;from_spmid=united.player-video-detail.relatedvideo.0&amp;is_story_h5=false&amp;mid=%2F6Snh7yfO5pkZrWyVRamfA%3D%3D&amp;plat_id=116&amp;share_from=ugc&amp;share_medium=android&amp;share_plat=android&amp;share_session_id=ee86b2c7-01dd-435d-8ba0-8f356bfc45d8&amp;share_source=weixin&amp;share_tag=s_i&amp;spmid=united.player-video-detail.0.0&amp;timestamp=1768965517&amp;unique_k=HPJ22c6&amp;up_id=477550663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ilibili.com/video/BV1wY411i7yw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ilibili.com/video/BV1wm4y1d7By?spm_id_from=333.788.recommend_more_video.0&amp;trackid=web_related_0.router-related-2206146-scclp.1768989517456.759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bilibili.com/video/BV1tD4y1X7q2/?spm_id_from=333.337.search-card.all.clic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ilibili.com/video/BV1CQ4y187ib/?spm_id_from=333.337.search-card.all.click&amp;vd_source=fc461820972d2ae4ad6eee51df93286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bilibili.com/video/BV1uucbeWEk3?spm_id_from=333.788.recommend_more_video.2&amp;trackid=web_related_0.router-related-2206146-zn5mc.1769040847780.541&amp;vd_source=fc461820972d2ae4ad6eee51df93286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68BB5B-0522-9CD1-4C20-440927198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纲要上相关视频拓展汇总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42E07F-151B-AE4F-E508-A4D679F3FE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46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9A9446-72E0-F632-F30B-9A207D9A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最不乱的八王之乱：保证你一次看懂看透！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16251F3-E9C3-9890-1FE7-0998EAA091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66" y="2215783"/>
            <a:ext cx="5782143" cy="439402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BE7708C-F4A0-0520-B917-4BBD74A53C6F}"/>
              </a:ext>
            </a:extLst>
          </p:cNvPr>
          <p:cNvSpPr txBox="1"/>
          <p:nvPr/>
        </p:nvSpPr>
        <p:spPr>
          <a:xfrm>
            <a:off x="913775" y="3115490"/>
            <a:ext cx="422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八王之乱真得讲得很清楚！</a:t>
            </a:r>
          </a:p>
        </p:txBody>
      </p:sp>
    </p:spTree>
    <p:extLst>
      <p:ext uri="{BB962C8B-B14F-4D97-AF65-F5344CB8AC3E}">
        <p14:creationId xmlns:p14="http://schemas.microsoft.com/office/powerpoint/2010/main" val="47342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A0FFD-ED1A-E8D5-17A2-DDF7F813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混子哥边画边讲：五胡十六国 </a:t>
            </a:r>
            <a:r>
              <a:rPr lang="en-US" altLang="zh-CN" dirty="0">
                <a:hlinkClick r:id="rId2"/>
              </a:rPr>
              <a:t>&amp; </a:t>
            </a:r>
            <a:r>
              <a:rPr lang="zh-CN" altLang="en-US" dirty="0">
                <a:hlinkClick r:id="rId2"/>
              </a:rPr>
              <a:t>魏晋南北朝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7F6BEA4-54DE-C323-3677-3A86390434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26" y="2615157"/>
            <a:ext cx="5111900" cy="398158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63F94A-E7C3-DB6C-162B-94E4D2008854}"/>
              </a:ext>
            </a:extLst>
          </p:cNvPr>
          <p:cNvSpPr txBox="1"/>
          <p:nvPr/>
        </p:nvSpPr>
        <p:spPr>
          <a:xfrm>
            <a:off x="665580" y="3847011"/>
            <a:ext cx="480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以漫画的方式请讲了魏晋南北朝的发展过程，且语言通俗易懂又幽默，讲解形象，牛啊牛啊！</a:t>
            </a:r>
          </a:p>
        </p:txBody>
      </p:sp>
    </p:spTree>
    <p:extLst>
      <p:ext uri="{BB962C8B-B14F-4D97-AF65-F5344CB8AC3E}">
        <p14:creationId xmlns:p14="http://schemas.microsoft.com/office/powerpoint/2010/main" val="412594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6243DB-0168-A0BC-74A2-10B1D9BF6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年度巅峰战！虎牢关外！！天策封神！！！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575BE7C-863C-107C-AD2C-1FE38A3F5E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60" y="2214694"/>
            <a:ext cx="5548165" cy="436299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192B4A5-85FC-DF19-EFC8-41BF75BC0EFC}"/>
              </a:ext>
            </a:extLst>
          </p:cNvPr>
          <p:cNvSpPr txBox="1"/>
          <p:nvPr/>
        </p:nvSpPr>
        <p:spPr>
          <a:xfrm>
            <a:off x="770709" y="3429000"/>
            <a:ext cx="4862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渤海小吏出品必属精品！缺点时间太长，</a:t>
            </a:r>
            <a:r>
              <a:rPr lang="en-US" altLang="zh-CN" sz="2800" dirty="0"/>
              <a:t>48</a:t>
            </a:r>
            <a:r>
              <a:rPr lang="zh-CN" altLang="en-US" sz="2800" dirty="0"/>
              <a:t>分钟！自己找时间慢慢看吧。</a:t>
            </a:r>
          </a:p>
        </p:txBody>
      </p:sp>
    </p:spTree>
    <p:extLst>
      <p:ext uri="{BB962C8B-B14F-4D97-AF65-F5344CB8AC3E}">
        <p14:creationId xmlns:p14="http://schemas.microsoft.com/office/powerpoint/2010/main" val="227859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05E526-AFBB-C0BA-99C9-D1DD9D0A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安史之乱有多可怕？真的相信“比翼鸟，连理枝？”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思维实验室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第二十期 安史之乱（下）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99928B-A86D-A031-D637-95C7F451C2A8}"/>
              </a:ext>
            </a:extLst>
          </p:cNvPr>
          <p:cNvSpPr txBox="1"/>
          <p:nvPr/>
        </p:nvSpPr>
        <p:spPr>
          <a:xfrm>
            <a:off x="831654" y="2693706"/>
            <a:ext cx="5831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对安史之乱进行了精彩的讲述，讲得特别好。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E5831B5-AD3E-E370-C783-36F724DC15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88484" y="2076425"/>
            <a:ext cx="4389741" cy="40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4BED14-3433-370C-F55B-8BE59F3DC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宋朝有多富裕？为什么又混的那么惨？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思维实验室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宋（上）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720F874-4E16-8B92-8D87-1DC6EB77F9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4" y="2130938"/>
            <a:ext cx="4682394" cy="460451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3CE4A1A-B262-762D-CBF4-61A84DE7DF30}"/>
              </a:ext>
            </a:extLst>
          </p:cNvPr>
          <p:cNvSpPr txBox="1"/>
          <p:nvPr/>
        </p:nvSpPr>
        <p:spPr>
          <a:xfrm>
            <a:off x="913775" y="2998566"/>
            <a:ext cx="5022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思维实验室出品，强推！把北宋的发展讲得清清楚楚。历史爱好者停留站，一看他的视频就不想划走。收获巨大，逻辑又清晰，情绪又饱满！</a:t>
            </a:r>
          </a:p>
        </p:txBody>
      </p:sp>
    </p:spTree>
    <p:extLst>
      <p:ext uri="{BB962C8B-B14F-4D97-AF65-F5344CB8AC3E}">
        <p14:creationId xmlns:p14="http://schemas.microsoft.com/office/powerpoint/2010/main" val="136440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0D55B-191E-D2D4-0EF6-3EEE83103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细思极恐！画的是繁华盛世，实际却是亡国预言！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019B4F8-75CA-C87B-7C98-0A6391831A5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89" y="2034475"/>
            <a:ext cx="4624437" cy="463411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B925354-4F3E-C3E4-66BE-2500F7B4B216}"/>
              </a:ext>
            </a:extLst>
          </p:cNvPr>
          <p:cNvSpPr txBox="1"/>
          <p:nvPr/>
        </p:nvSpPr>
        <p:spPr>
          <a:xfrm>
            <a:off x="1221378" y="2951946"/>
            <a:ext cx="4722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从艺术表达的角度看北宋，</a:t>
            </a:r>
            <a:r>
              <a:rPr lang="en-US" altLang="zh-CN" sz="3200" dirty="0"/>
              <a:t>《</a:t>
            </a:r>
            <a:r>
              <a:rPr lang="zh-CN" altLang="en-US" sz="3200" dirty="0"/>
              <a:t>清明上河图</a:t>
            </a:r>
            <a:r>
              <a:rPr lang="en-US" altLang="zh-CN" sz="3200" dirty="0"/>
              <a:t>》</a:t>
            </a:r>
            <a:r>
              <a:rPr lang="zh-CN" altLang="en-US" sz="3200" dirty="0"/>
              <a:t>里的北宋。</a:t>
            </a:r>
            <a:endParaRPr lang="en-US" altLang="zh-CN" sz="3200" dirty="0"/>
          </a:p>
          <a:p>
            <a:r>
              <a:rPr lang="zh-CN" altLang="en-US" sz="3200" dirty="0"/>
              <a:t>这两个博主是专门做艺术人文科普的夫妻，专业素养很高。有很多精品视频。</a:t>
            </a:r>
          </a:p>
        </p:txBody>
      </p:sp>
    </p:spTree>
    <p:extLst>
      <p:ext uri="{BB962C8B-B14F-4D97-AF65-F5344CB8AC3E}">
        <p14:creationId xmlns:p14="http://schemas.microsoft.com/office/powerpoint/2010/main" val="42091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17A41-C0EA-5157-1714-724F5DC5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1650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哪怕一个环节出问题 这北宋也亡不了 真是宁死也要降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思维实验室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宋（中）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 descr="图片包含 文本&#10;&#10;AI 生成的内容可能不正确。">
            <a:extLst>
              <a:ext uri="{FF2B5EF4-FFF2-40B4-BE49-F238E27FC236}">
                <a16:creationId xmlns:a16="http://schemas.microsoft.com/office/drawing/2014/main" id="{1115DCD0-ADE4-7668-0D14-B7282FDEF8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673303" y="1326060"/>
            <a:ext cx="5075200" cy="47053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88D06A-FBD4-3B8D-D2AE-A3CCBBC20B1C}"/>
              </a:ext>
            </a:extLst>
          </p:cNvPr>
          <p:cNvSpPr txBox="1"/>
          <p:nvPr/>
        </p:nvSpPr>
        <p:spPr>
          <a:xfrm>
            <a:off x="1011289" y="2955147"/>
            <a:ext cx="5268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这个视频清晰讲解了北宋文强武弱带来的后果，是满满的遗憾和愤怒。</a:t>
            </a:r>
          </a:p>
        </p:txBody>
      </p:sp>
    </p:spTree>
    <p:extLst>
      <p:ext uri="{BB962C8B-B14F-4D97-AF65-F5344CB8AC3E}">
        <p14:creationId xmlns:p14="http://schemas.microsoft.com/office/powerpoint/2010/main" val="1334783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122863-2113-083F-6E1C-F847F1C2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从辽到元：那些征服中原的少数民族，最后都去了哪儿？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EC42E8F-54D2-41CA-251D-A8F787956D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27" y="2142848"/>
            <a:ext cx="4773798" cy="454117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45E30D-C21E-082B-52A2-DD1329FB40BF}"/>
              </a:ext>
            </a:extLst>
          </p:cNvPr>
          <p:cNvSpPr txBox="1"/>
          <p:nvPr/>
        </p:nvSpPr>
        <p:spPr>
          <a:xfrm>
            <a:off x="973183" y="3272246"/>
            <a:ext cx="48267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少数民族融入汉文化的过程，少数民族也是中华民族的组成部分。从少数民族政权封建化开始将，课本知识含量很高。</a:t>
            </a:r>
          </a:p>
        </p:txBody>
      </p:sp>
    </p:spTree>
    <p:extLst>
      <p:ext uri="{BB962C8B-B14F-4D97-AF65-F5344CB8AC3E}">
        <p14:creationId xmlns:p14="http://schemas.microsoft.com/office/powerpoint/2010/main" val="371001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70A7F-0FC0-F090-19E1-663EDA2FD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明朝虽然没有大家想象中的那么好，但要论起有趣，却是不输给任何朝代的呀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C089F13-2BC1-F9A5-9F52-02EBA038E1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39" y="2380026"/>
            <a:ext cx="4105785" cy="400118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B5ED7E8-4537-BB51-47A8-11992B9B4CB5}"/>
              </a:ext>
            </a:extLst>
          </p:cNvPr>
          <p:cNvSpPr txBox="1"/>
          <p:nvPr/>
        </p:nvSpPr>
        <p:spPr>
          <a:xfrm>
            <a:off x="1293223" y="3609648"/>
            <a:ext cx="4604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一个长得很像明朝皇帝的人在点评他的“祖宗”</a:t>
            </a:r>
            <a:r>
              <a:rPr lang="en-US" altLang="zh-CN" sz="2800" dirty="0"/>
              <a:t>……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710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2173F-4686-7127-81ED-20E88655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续命还是加剧？张居正改革到底改了个啥？ 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明末风云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一条鞭法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ECC39BB-E2C4-CBAB-256E-754024C277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77" y="2007734"/>
            <a:ext cx="4899891" cy="460860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754AE71-957B-0102-4E1D-F270B877BDCE}"/>
              </a:ext>
            </a:extLst>
          </p:cNvPr>
          <p:cNvSpPr txBox="1"/>
          <p:nvPr/>
        </p:nvSpPr>
        <p:spPr>
          <a:xfrm>
            <a:off x="1645920" y="3357928"/>
            <a:ext cx="361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一条鞭法，考试爱考啊！视频讲得好啊！</a:t>
            </a:r>
          </a:p>
        </p:txBody>
      </p:sp>
    </p:spTree>
    <p:extLst>
      <p:ext uri="{BB962C8B-B14F-4D97-AF65-F5344CB8AC3E}">
        <p14:creationId xmlns:p14="http://schemas.microsoft.com/office/powerpoint/2010/main" val="302495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227D3-5A14-F4D1-3B63-5D854E52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说在前面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41C925-52AF-EC4C-FF53-A9CD682ACF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现在的学生因为短视频的冲击很少有静心看完一本书的时候，大多时候灵魂和身体都和手机捆绑在一起，这是不争的事实。如果学生非是要看视频，我希望是看有收获的长视频。以下选取了部分我曾经给不同时期的不同学生推荐过的视频，都是属于精品视频，学生看过后反响很好。</a:t>
            </a:r>
            <a:endParaRPr lang="en-US" altLang="zh-CN" dirty="0"/>
          </a:p>
          <a:p>
            <a:r>
              <a:rPr lang="zh-CN" altLang="en-US" dirty="0"/>
              <a:t>这些视频有的是课程内容的补充，有的是重点知识的突出讲解，有的是正确三观的塑造。原来说开卷有益，现在我希望是开视频有益。多看一些有助于成长的视频也是培养人的一种方式。</a:t>
            </a:r>
            <a:endParaRPr lang="en-US" altLang="zh-CN" dirty="0"/>
          </a:p>
          <a:p>
            <a:r>
              <a:rPr lang="zh-CN" altLang="en-US" dirty="0"/>
              <a:t>最好的获取专业知识的方式仍然是静心看专业书籍。</a:t>
            </a:r>
          </a:p>
        </p:txBody>
      </p:sp>
    </p:spTree>
    <p:extLst>
      <p:ext uri="{BB962C8B-B14F-4D97-AF65-F5344CB8AC3E}">
        <p14:creationId xmlns:p14="http://schemas.microsoft.com/office/powerpoint/2010/main" val="370705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E1EEF-46BB-E888-5D85-D8A618C8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教科书删除“康乾盛世”：清朝的统治，被美化了吗？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11EE9BB-5B9D-6EBF-0EED-832171281E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432667"/>
            <a:ext cx="5182226" cy="4012732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3179673-9F9E-28B7-517A-B54265C81BB6}"/>
              </a:ext>
            </a:extLst>
          </p:cNvPr>
          <p:cNvSpPr txBox="1"/>
          <p:nvPr/>
        </p:nvSpPr>
        <p:spPr>
          <a:xfrm>
            <a:off x="1103812" y="3300231"/>
            <a:ext cx="4271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清朝的看法现在网上特别火，新观点还没沉淀下来，这个符合课本观点的视频可以看看。</a:t>
            </a:r>
          </a:p>
        </p:txBody>
      </p:sp>
    </p:spTree>
    <p:extLst>
      <p:ext uri="{BB962C8B-B14F-4D97-AF65-F5344CB8AC3E}">
        <p14:creationId xmlns:p14="http://schemas.microsoft.com/office/powerpoint/2010/main" val="199046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8EB4E-8617-2E4D-6676-AA19A933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中国</a:t>
            </a:r>
            <a:r>
              <a:rPr lang="en-US" altLang="zh-CN" dirty="0">
                <a:hlinkClick r:id="rId2"/>
              </a:rPr>
              <a:t>200</a:t>
            </a:r>
            <a:r>
              <a:rPr lang="zh-CN" altLang="en-US" dirty="0">
                <a:hlinkClick r:id="rId2"/>
              </a:rPr>
              <a:t>年禁毒史，我希望</a:t>
            </a:r>
            <a:r>
              <a:rPr lang="en-US" altLang="zh-CN" dirty="0">
                <a:hlinkClick r:id="rId2"/>
              </a:rPr>
              <a:t>14</a:t>
            </a:r>
            <a:r>
              <a:rPr lang="zh-CN" altLang="en-US" dirty="0">
                <a:hlinkClick r:id="rId2"/>
              </a:rPr>
              <a:t>亿人都能知道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7C446DF-BE17-514A-6311-F8836A3D0F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12" y="2073048"/>
            <a:ext cx="4546861" cy="457594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827381B-7370-3AAB-D1FD-151CAE77DDA8}"/>
              </a:ext>
            </a:extLst>
          </p:cNvPr>
          <p:cNvSpPr txBox="1"/>
          <p:nvPr/>
        </p:nvSpPr>
        <p:spPr>
          <a:xfrm>
            <a:off x="1143000" y="3343480"/>
            <a:ext cx="457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中国人，不能忘！</a:t>
            </a:r>
          </a:p>
        </p:txBody>
      </p:sp>
    </p:spTree>
    <p:extLst>
      <p:ext uri="{BB962C8B-B14F-4D97-AF65-F5344CB8AC3E}">
        <p14:creationId xmlns:p14="http://schemas.microsoft.com/office/powerpoint/2010/main" val="1209215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2D0D4-1229-8113-DBC9-CD442144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李鸿章当年在美国的足迹，真的是人山人海。。。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D7541CA-7FCB-F814-0757-BF12FC5A51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7" y="2058126"/>
            <a:ext cx="4268718" cy="3975514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227CD3-203D-C8C7-57EF-452125A93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70" y="5787928"/>
            <a:ext cx="5108629" cy="6632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81C39F2-E182-83FC-1DC2-F65D50AD586A}"/>
              </a:ext>
            </a:extLst>
          </p:cNvPr>
          <p:cNvSpPr txBox="1"/>
          <p:nvPr/>
        </p:nvSpPr>
        <p:spPr>
          <a:xfrm>
            <a:off x="1144514" y="2785590"/>
            <a:ext cx="511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从不一样的角度了解李鸿章，应该出乎大多数同学所料。这是李鸿章访美时的访谈对话，评论区还有访谈的英语原文报纸图片。值得一看。</a:t>
            </a:r>
          </a:p>
        </p:txBody>
      </p:sp>
    </p:spTree>
    <p:extLst>
      <p:ext uri="{BB962C8B-B14F-4D97-AF65-F5344CB8AC3E}">
        <p14:creationId xmlns:p14="http://schemas.microsoft.com/office/powerpoint/2010/main" val="164427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C76264-18EC-C62F-377A-E7FE7850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67410"/>
            <a:ext cx="4324344" cy="1022558"/>
          </a:xfrm>
        </p:spPr>
        <p:txBody>
          <a:bodyPr>
            <a:normAutofit/>
          </a:bodyPr>
          <a:lstStyle/>
          <a:p>
            <a:r>
              <a:rPr lang="en-US" altLang="zh-CN" sz="1800" dirty="0">
                <a:hlinkClick r:id="rId2"/>
              </a:rPr>
              <a:t>https://www.bilibili.com/video/BV1pg4y1J7Jr/?spm_id_from=333.1387.favlist.content.click</a:t>
            </a:r>
            <a:endParaRPr lang="zh-CN" altLang="en-US" sz="1800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D0F645FC-B1C2-8026-0B33-ABCA1111E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843" y="2453149"/>
            <a:ext cx="4606171" cy="679994"/>
          </a:xfrm>
        </p:spPr>
        <p:txBody>
          <a:bodyPr/>
          <a:lstStyle/>
          <a:p>
            <a:r>
              <a:rPr lang="zh-CN" altLang="en-US" sz="2400" dirty="0"/>
              <a:t>通过通俗易懂的方式讲解了北洋军阀混战。</a:t>
            </a:r>
          </a:p>
        </p:txBody>
      </p:sp>
      <p:pic>
        <p:nvPicPr>
          <p:cNvPr id="5" name="内容占位符 4" descr="图形用户界面, 网站&#10;&#10;AI 生成的内容可能不正确。">
            <a:extLst>
              <a:ext uri="{FF2B5EF4-FFF2-40B4-BE49-F238E27FC236}">
                <a16:creationId xmlns:a16="http://schemas.microsoft.com/office/drawing/2014/main" id="{3A2F6FF1-61D3-7F62-49F9-436EB5CA01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56164" y="3239762"/>
            <a:ext cx="3684471" cy="3215539"/>
          </a:xfr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E2870033-B5AB-63A4-57F7-27483E3EC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6464" y="2189968"/>
            <a:ext cx="4606172" cy="679994"/>
          </a:xfrm>
        </p:spPr>
        <p:txBody>
          <a:bodyPr/>
          <a:lstStyle/>
          <a:p>
            <a:r>
              <a:rPr lang="zh-CN" altLang="en-US" dirty="0"/>
              <a:t>这是比较精简的版本，直白易懂，对于快速了解有帮助。</a:t>
            </a:r>
          </a:p>
        </p:txBody>
      </p:sp>
      <p:pic>
        <p:nvPicPr>
          <p:cNvPr id="13" name="内容占位符 12" descr="图形用户界面, 文本&#10;&#10;AI 生成的内容可能不正确。">
            <a:extLst>
              <a:ext uri="{FF2B5EF4-FFF2-40B4-BE49-F238E27FC236}">
                <a16:creationId xmlns:a16="http://schemas.microsoft.com/office/drawing/2014/main" id="{9C107C9E-D7C4-94DA-3101-DFF3AADADE5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132353" y="2869962"/>
            <a:ext cx="3882836" cy="338865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2888C0-628C-FD08-3B20-C7472B36DC3B}"/>
              </a:ext>
            </a:extLst>
          </p:cNvPr>
          <p:cNvSpPr txBox="1"/>
          <p:nvPr/>
        </p:nvSpPr>
        <p:spPr>
          <a:xfrm>
            <a:off x="6566464" y="1269833"/>
            <a:ext cx="479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5"/>
              </a:rPr>
              <a:t>【</a:t>
            </a:r>
            <a:r>
              <a:rPr lang="zh-CN" altLang="en-US" dirty="0">
                <a:hlinkClick r:id="rId5"/>
              </a:rPr>
              <a:t>动历史</a:t>
            </a:r>
            <a:r>
              <a:rPr lang="en-US" altLang="zh-CN" dirty="0">
                <a:hlinkClick r:id="rId5"/>
              </a:rPr>
              <a:t>】【</a:t>
            </a:r>
            <a:r>
              <a:rPr lang="zh-CN" altLang="en-US" dirty="0">
                <a:hlinkClick r:id="rId5"/>
              </a:rPr>
              <a:t>补档</a:t>
            </a:r>
            <a:r>
              <a:rPr lang="en-US" altLang="zh-CN" dirty="0">
                <a:hlinkClick r:id="rId5"/>
              </a:rPr>
              <a:t>】200</a:t>
            </a:r>
            <a:r>
              <a:rPr lang="zh-CN" altLang="en-US" dirty="0">
                <a:hlinkClick r:id="rId5"/>
              </a:rPr>
              <a:t>秒看懂乱糟糟的北洋军阀史</a:t>
            </a:r>
            <a:r>
              <a:rPr lang="en-US" altLang="zh-CN" dirty="0">
                <a:hlinkClick r:id="rId5"/>
              </a:rPr>
              <a:t>_</a:t>
            </a:r>
            <a:r>
              <a:rPr lang="zh-CN" altLang="en-US" dirty="0">
                <a:hlinkClick r:id="rId5"/>
              </a:rPr>
              <a:t>哔哩哔哩</a:t>
            </a:r>
            <a:r>
              <a:rPr lang="en-US" altLang="zh-CN" dirty="0">
                <a:hlinkClick r:id="rId5"/>
              </a:rPr>
              <a:t>_</a:t>
            </a:r>
            <a:r>
              <a:rPr lang="en-US" altLang="zh-CN" dirty="0" err="1">
                <a:hlinkClick r:id="rId5"/>
              </a:rPr>
              <a:t>bilibili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703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05035-2C1C-6086-C2AB-DD5DB79B4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“土地革命”真相：我们究竟为什么要打倒地主？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言之有里</a:t>
            </a:r>
            <a:r>
              <a:rPr lang="en-US" altLang="zh-CN" dirty="0">
                <a:hlinkClick r:id="rId2"/>
              </a:rPr>
              <a:t>&amp;</a:t>
            </a:r>
            <a:r>
              <a:rPr lang="zh-CN" altLang="en-US" dirty="0">
                <a:hlinkClick r:id="rId2"/>
              </a:rPr>
              <a:t>乌鸦校尉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86EC48A-0F66-FEFB-F279-AF5F4AD7F5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5" y="2288587"/>
            <a:ext cx="4315723" cy="4269217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33A590-89C2-D41A-0E2F-B2B4F553069D}"/>
              </a:ext>
            </a:extLst>
          </p:cNvPr>
          <p:cNvSpPr txBox="1"/>
          <p:nvPr/>
        </p:nvSpPr>
        <p:spPr>
          <a:xfrm>
            <a:off x="966026" y="2517187"/>
            <a:ext cx="4835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大佬坐镇，听大佬讲土地革命的原因！趣味性不高但专业性强，高中生不能只顾好玩，更需要理性分析的思维引领。学习这些内容更能理解中国共产党决策的正确性。我们了解真正的历史，少给敌人胡说八道的空间。</a:t>
            </a:r>
          </a:p>
        </p:txBody>
      </p:sp>
    </p:spTree>
    <p:extLst>
      <p:ext uri="{BB962C8B-B14F-4D97-AF65-F5344CB8AC3E}">
        <p14:creationId xmlns:p14="http://schemas.microsoft.com/office/powerpoint/2010/main" val="4277285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88AB089-E6BE-481F-4AFB-9BB0B0DD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hlinkClick r:id="rId2"/>
              </a:rPr>
              <a:t>https://www.bilibili.com/video/BV18A411e7Qj/?spm_id_from=333.337.search-card.all.click</a:t>
            </a:r>
            <a:br>
              <a:rPr lang="en-US" altLang="zh-CN" dirty="0"/>
            </a:br>
            <a:r>
              <a:rPr lang="en-US" altLang="zh-CN" dirty="0">
                <a:hlinkClick r:id="rId3"/>
              </a:rPr>
              <a:t>https://www.bilibili.com/video/BV1SD4y1S7PE/?spm_id_from=333.337.search-card.all.click</a:t>
            </a:r>
            <a:br>
              <a:rPr lang="en-US" altLang="zh-CN" dirty="0"/>
            </a:br>
            <a:r>
              <a:rPr lang="en-US" altLang="zh-CN" dirty="0">
                <a:hlinkClick r:id="rId4"/>
              </a:rPr>
              <a:t>3</a:t>
            </a:r>
            <a:r>
              <a:rPr lang="zh-CN" altLang="en-US" dirty="0">
                <a:hlinkClick r:id="rId4"/>
              </a:rPr>
              <a:t>万对</a:t>
            </a:r>
            <a:r>
              <a:rPr lang="en-US" altLang="zh-CN" dirty="0">
                <a:hlinkClick r:id="rId4"/>
              </a:rPr>
              <a:t>40</a:t>
            </a:r>
            <a:r>
              <a:rPr lang="zh-CN" altLang="en-US" dirty="0">
                <a:hlinkClick r:id="rId4"/>
              </a:rPr>
              <a:t>万，教员如何微操“微操大师”，逆天改命？！</a:t>
            </a:r>
            <a:r>
              <a:rPr lang="en-US" altLang="zh-CN" dirty="0">
                <a:hlinkClick r:id="rId4"/>
              </a:rPr>
              <a:t>【</a:t>
            </a:r>
            <a:r>
              <a:rPr lang="zh-CN" altLang="en-US" dirty="0">
                <a:hlinkClick r:id="rId4"/>
              </a:rPr>
              <a:t>毒舌的南瓜</a:t>
            </a:r>
            <a:r>
              <a:rPr lang="en-US" altLang="zh-CN" dirty="0">
                <a:hlinkClick r:id="rId4"/>
              </a:rPr>
              <a:t>】_</a:t>
            </a:r>
            <a:r>
              <a:rPr lang="zh-CN" altLang="en-US" dirty="0">
                <a:hlinkClick r:id="rId4"/>
              </a:rPr>
              <a:t>哔哩哔哩</a:t>
            </a:r>
            <a:r>
              <a:rPr lang="en-US" altLang="zh-CN" dirty="0">
                <a:hlinkClick r:id="rId4"/>
              </a:rPr>
              <a:t>_</a:t>
            </a:r>
            <a:r>
              <a:rPr lang="en-US" altLang="zh-CN" dirty="0" err="1">
                <a:hlinkClick r:id="rId4"/>
              </a:rPr>
              <a:t>bilibili</a:t>
            </a:r>
            <a:endParaRPr lang="zh-CN" altLang="en-US" dirty="0"/>
          </a:p>
        </p:txBody>
      </p:sp>
      <p:pic>
        <p:nvPicPr>
          <p:cNvPr id="8" name="内容占位符 7" descr="图片包含 文本&#10;&#10;AI 生成的内容可能不正确。">
            <a:extLst>
              <a:ext uri="{FF2B5EF4-FFF2-40B4-BE49-F238E27FC236}">
                <a16:creationId xmlns:a16="http://schemas.microsoft.com/office/drawing/2014/main" id="{D68DCA94-35F0-EF06-6F02-352313CE9E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391885" y="2792075"/>
            <a:ext cx="5482439" cy="2792297"/>
          </a:xfrm>
          <a:prstGeom prst="rect">
            <a:avLst/>
          </a:prstGeom>
        </p:spPr>
      </p:pic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F1D43269-005D-FD85-99A6-5284ADD5744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674" y="2829311"/>
            <a:ext cx="2861059" cy="2961889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901306-9112-3826-F942-9B93F46CBBFB}"/>
              </a:ext>
            </a:extLst>
          </p:cNvPr>
          <p:cNvSpPr txBox="1"/>
          <p:nvPr/>
        </p:nvSpPr>
        <p:spPr>
          <a:xfrm>
            <a:off x="391885" y="5871754"/>
            <a:ext cx="1026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这三个讲解四渡赤水的视频可太精彩了！根据自己的时间自行选择！哪个都不亏！真的很精彩！可一窥毛主席的军事指挥才能。</a:t>
            </a:r>
          </a:p>
        </p:txBody>
      </p:sp>
    </p:spTree>
    <p:extLst>
      <p:ext uri="{BB962C8B-B14F-4D97-AF65-F5344CB8AC3E}">
        <p14:creationId xmlns:p14="http://schemas.microsoft.com/office/powerpoint/2010/main" val="324470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8D5D72-EF57-8800-9DCD-44305E710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万字详解</a:t>
            </a:r>
            <a:r>
              <a:rPr lang="en-US" altLang="zh-CN" dirty="0">
                <a:hlinkClick r:id="rId2"/>
              </a:rPr>
              <a:t>《</a:t>
            </a:r>
            <a:r>
              <a:rPr lang="zh-CN" altLang="en-US" dirty="0">
                <a:hlinkClick r:id="rId2"/>
              </a:rPr>
              <a:t>论持久战</a:t>
            </a:r>
            <a:r>
              <a:rPr lang="en-US" altLang="zh-CN" dirty="0">
                <a:hlinkClick r:id="rId2"/>
              </a:rPr>
              <a:t>》</a:t>
            </a:r>
            <a:r>
              <a:rPr lang="zh-CN" altLang="en-US" dirty="0">
                <a:hlinkClick r:id="rId2"/>
              </a:rPr>
              <a:t>中的顶级战略思维：关于辩证的矛盾分析、战略定力和长期主义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毛选启示录</a:t>
            </a:r>
            <a:r>
              <a:rPr lang="en-US" altLang="zh-CN" dirty="0">
                <a:hlinkClick r:id="rId2"/>
              </a:rPr>
              <a:t>19】_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C45B35A-4596-2AE1-65CD-66F77BA7D7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80" y="2165737"/>
            <a:ext cx="5420414" cy="407374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A4FFE52-B878-A532-8F3B-AA2670046A2E}"/>
              </a:ext>
            </a:extLst>
          </p:cNvPr>
          <p:cNvSpPr txBox="1"/>
          <p:nvPr/>
        </p:nvSpPr>
        <p:spPr>
          <a:xfrm>
            <a:off x="913775" y="2882479"/>
            <a:ext cx="4693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毛主席的</a:t>
            </a:r>
            <a:r>
              <a:rPr lang="en-US" altLang="zh-CN" sz="2400" dirty="0"/>
              <a:t>《</a:t>
            </a:r>
            <a:r>
              <a:rPr lang="zh-CN" altLang="en-US" sz="2400" dirty="0"/>
              <a:t>论持久战</a:t>
            </a:r>
            <a:r>
              <a:rPr lang="en-US" altLang="zh-CN" sz="2400" dirty="0"/>
              <a:t>》</a:t>
            </a:r>
            <a:r>
              <a:rPr lang="zh-CN" altLang="en-US" sz="2400" dirty="0"/>
              <a:t>对抗日战争的胜利影响巨大！这是一本书，我们学生没有时间去阅读，可以通过这个很牛的讲解视频来吸收了解书中的顶级战略思维。</a:t>
            </a:r>
          </a:p>
        </p:txBody>
      </p:sp>
    </p:spTree>
    <p:extLst>
      <p:ext uri="{BB962C8B-B14F-4D97-AF65-F5344CB8AC3E}">
        <p14:creationId xmlns:p14="http://schemas.microsoft.com/office/powerpoint/2010/main" val="3420495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BDFCC-918E-3DAF-9151-EF14F77B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东拼西凑临时班，日寇王牌被干翻！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台儿庄大捷</a:t>
            </a:r>
            <a:r>
              <a:rPr lang="en-US" altLang="zh-CN" dirty="0">
                <a:hlinkClick r:id="rId2"/>
              </a:rPr>
              <a:t>】</a:t>
            </a:r>
            <a:r>
              <a:rPr lang="zh-CN" altLang="en-US" dirty="0">
                <a:hlinkClick r:id="rId2"/>
              </a:rPr>
              <a:t>是怎样一段传奇的存在？抗日战争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李宗仁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孙连仲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张自忠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王铭章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池峰城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汤恩伯</a:t>
            </a:r>
            <a:r>
              <a:rPr lang="en-US" altLang="zh-CN" dirty="0">
                <a:hlinkClick r:id="rId2"/>
              </a:rPr>
              <a:t>·</a:t>
            </a:r>
            <a:r>
              <a:rPr lang="zh-CN" altLang="en-US" dirty="0">
                <a:hlinkClick r:id="rId2"/>
              </a:rPr>
              <a:t>抗战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73AB2782-CB03-4DD4-6E9F-3995FEFCBB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218310" y="2266557"/>
            <a:ext cx="4338287" cy="37709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ECB906-54CB-2B87-C133-B0B4C6B757E4}"/>
              </a:ext>
            </a:extLst>
          </p:cNvPr>
          <p:cNvSpPr txBox="1"/>
          <p:nvPr/>
        </p:nvSpPr>
        <p:spPr>
          <a:xfrm>
            <a:off x="1241404" y="2906702"/>
            <a:ext cx="527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勿忘国耻，牢记使命！一寸山河一寸血！ 从台儿庄看正面战场的战斗！视频时间稍长但是讲得的确实精彩。</a:t>
            </a:r>
          </a:p>
        </p:txBody>
      </p:sp>
    </p:spTree>
    <p:extLst>
      <p:ext uri="{BB962C8B-B14F-4D97-AF65-F5344CB8AC3E}">
        <p14:creationId xmlns:p14="http://schemas.microsoft.com/office/powerpoint/2010/main" val="89254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B6822-2E9B-EF6A-3AE3-19E835D4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颠覆认知！日军那么强！我们当年是如何打赢这场必输之战的？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1333CB9-77EE-4FFA-0F00-377DF72D4E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75" y="2409353"/>
            <a:ext cx="4259752" cy="381969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EB9F6DD-0E0E-A863-CAB7-F7194A48407A}"/>
              </a:ext>
            </a:extLst>
          </p:cNvPr>
          <p:cNvSpPr txBox="1"/>
          <p:nvPr/>
        </p:nvSpPr>
        <p:spPr>
          <a:xfrm>
            <a:off x="514101" y="2712922"/>
            <a:ext cx="5989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从具体的身体差距、武器代差、军队素质角度谈我们抗日战争的艰难与不易，说出抗日战争胜利的真相。感谢先辈的付出！幸福并感激着！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3B4B69-CC36-68C1-17CC-F61EDD822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9" y="5609412"/>
            <a:ext cx="6505796" cy="8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08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28D89-E26A-2BAF-10A1-9EE99D88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一张图看懂解放战争 合集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CC817A9-CD9F-CBB3-4EB7-029DDF827C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57" y="2144895"/>
            <a:ext cx="5783748" cy="4393065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1ED003-FE53-2B79-9E4A-20C2B39AD0D9}"/>
              </a:ext>
            </a:extLst>
          </p:cNvPr>
          <p:cNvSpPr txBox="1"/>
          <p:nvPr/>
        </p:nvSpPr>
        <p:spPr>
          <a:xfrm>
            <a:off x="1254034" y="3129831"/>
            <a:ext cx="3755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简单高效了解解放战争的过程。</a:t>
            </a:r>
          </a:p>
        </p:txBody>
      </p:sp>
    </p:spTree>
    <p:extLst>
      <p:ext uri="{BB962C8B-B14F-4D97-AF65-F5344CB8AC3E}">
        <p14:creationId xmlns:p14="http://schemas.microsoft.com/office/powerpoint/2010/main" val="192353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A9F1D5-EDDA-9674-B06D-AD8481CB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真正的封神不在电影院，而在殷墟！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文明史诗</a:t>
            </a:r>
            <a:r>
              <a:rPr lang="en-US" altLang="zh-CN" dirty="0">
                <a:hlinkClick r:id="rId2"/>
              </a:rPr>
              <a:t>】【4K】_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72C2C8F3-D4FF-18EA-5FF6-176990E060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73140" y="1864266"/>
            <a:ext cx="4650722" cy="3843638"/>
          </a:xfrm>
          <a:prstGeom prst="rect">
            <a:avLst/>
          </a:prstGeom>
        </p:spPr>
      </p:pic>
      <p:pic>
        <p:nvPicPr>
          <p:cNvPr id="7" name="图片 6" descr="图片包含 徽标&#10;&#10;AI 生成的内容可能不正确。">
            <a:extLst>
              <a:ext uri="{FF2B5EF4-FFF2-40B4-BE49-F238E27FC236}">
                <a16:creationId xmlns:a16="http://schemas.microsoft.com/office/drawing/2014/main" id="{C2F8A80A-7014-F1AE-9A21-C5A7352D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34" y="5772886"/>
            <a:ext cx="4452106" cy="6884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33BAEB0-EDAC-7591-D10F-6E03B280B714}"/>
              </a:ext>
            </a:extLst>
          </p:cNvPr>
          <p:cNvSpPr txBox="1"/>
          <p:nvPr/>
        </p:nvSpPr>
        <p:spPr>
          <a:xfrm>
            <a:off x="668139" y="3366929"/>
            <a:ext cx="6104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星球研究所的代表作，一看一个张大嘴巴，制作超级精良！</a:t>
            </a:r>
            <a:endParaRPr lang="en-US" altLang="zh-CN" sz="2400" dirty="0"/>
          </a:p>
          <a:p>
            <a:r>
              <a:rPr lang="zh-CN" altLang="en-US" sz="2400" dirty="0"/>
              <a:t>对于补充教材中没有提及的商朝科技部分很精彩！</a:t>
            </a:r>
          </a:p>
        </p:txBody>
      </p:sp>
    </p:spTree>
    <p:extLst>
      <p:ext uri="{BB962C8B-B14F-4D97-AF65-F5344CB8AC3E}">
        <p14:creationId xmlns:p14="http://schemas.microsoft.com/office/powerpoint/2010/main" val="271410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840CBB-1203-50AB-F1FD-46693D68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不了解这些，就不会明白</a:t>
            </a:r>
            <a:r>
              <a:rPr lang="en-US" altLang="zh-CN" dirty="0">
                <a:hlinkClick r:id="rId2"/>
              </a:rPr>
              <a:t>1949</a:t>
            </a:r>
            <a:r>
              <a:rPr lang="zh-CN" altLang="en-US" dirty="0">
                <a:hlinkClick r:id="rId2"/>
              </a:rPr>
              <a:t>意味着什么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B35F8DF-305F-B5E2-C4BE-17972D5101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09" y="2238303"/>
            <a:ext cx="4678724" cy="400118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FED46C9-3FB1-B7C2-43BB-119FC786E358}"/>
              </a:ext>
            </a:extLst>
          </p:cNvPr>
          <p:cNvSpPr txBox="1"/>
          <p:nvPr/>
        </p:nvSpPr>
        <p:spPr>
          <a:xfrm>
            <a:off x="1071155" y="2723606"/>
            <a:ext cx="5368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从</a:t>
            </a:r>
            <a:r>
              <a:rPr lang="en-US" altLang="zh-CN" sz="2400" dirty="0"/>
              <a:t>1949</a:t>
            </a:r>
            <a:r>
              <a:rPr lang="zh-CN" altLang="en-US" sz="2400" dirty="0"/>
              <a:t>年民生的艰苦来看新中国成立的必要性，这是人民的选择。国民政府的统治绝不是现在民国电视里的歌舞升平。推荐！</a:t>
            </a:r>
          </a:p>
        </p:txBody>
      </p:sp>
    </p:spTree>
    <p:extLst>
      <p:ext uri="{BB962C8B-B14F-4D97-AF65-F5344CB8AC3E}">
        <p14:creationId xmlns:p14="http://schemas.microsoft.com/office/powerpoint/2010/main" val="1744835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5E8F1-B23B-B7E2-B0BF-391EF578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抗美援朝：志愿军如何粉碎美军不可战胜的神话？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乌鸦校尉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9C423516-9998-1073-E27A-4EA91BA879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21923" y="2120995"/>
            <a:ext cx="4315788" cy="38559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8B56BA4-14F4-4A5E-F6DA-AF0489391B72}"/>
              </a:ext>
            </a:extLst>
          </p:cNvPr>
          <p:cNvSpPr txBox="1"/>
          <p:nvPr/>
        </p:nvSpPr>
        <p:spPr>
          <a:xfrm>
            <a:off x="1132403" y="3429000"/>
            <a:ext cx="531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社会主义接班人们，看看我们是如何打下的立国之战！是先辈们的血肉之躯！这是人民的胜利！</a:t>
            </a:r>
          </a:p>
        </p:txBody>
      </p:sp>
    </p:spTree>
    <p:extLst>
      <p:ext uri="{BB962C8B-B14F-4D97-AF65-F5344CB8AC3E}">
        <p14:creationId xmlns:p14="http://schemas.microsoft.com/office/powerpoint/2010/main" val="2527643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862E1-3422-5C47-CE4E-ABC96A63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831460"/>
          </a:xfrm>
        </p:spPr>
        <p:txBody>
          <a:bodyPr>
            <a:normAutofit/>
          </a:bodyPr>
          <a:lstStyle/>
          <a:p>
            <a:r>
              <a:rPr lang="en-US" altLang="zh-CN" sz="1600" dirty="0">
                <a:hlinkClick r:id="rId2"/>
              </a:rPr>
              <a:t>1000</a:t>
            </a:r>
            <a:r>
              <a:rPr lang="zh-CN" altLang="en-US" sz="1600" dirty="0">
                <a:hlinkClick r:id="rId2"/>
              </a:rPr>
              <a:t>多万人参与！中国最大的末日战备工程！我们欠三线人一句谢谢！三线建设永不忘！</a:t>
            </a:r>
            <a:r>
              <a:rPr lang="en-US" altLang="zh-CN" sz="1600" dirty="0">
                <a:hlinkClick r:id="rId2"/>
              </a:rPr>
              <a:t>_</a:t>
            </a:r>
            <a:r>
              <a:rPr lang="zh-CN" altLang="en-US" sz="1600" dirty="0">
                <a:hlinkClick r:id="rId2"/>
              </a:rPr>
              <a:t>哔哩哔哩</a:t>
            </a:r>
            <a:r>
              <a:rPr lang="en-US" altLang="zh-CN" sz="1600" dirty="0">
                <a:hlinkClick r:id="rId2"/>
              </a:rPr>
              <a:t>_</a:t>
            </a:r>
            <a:r>
              <a:rPr lang="en-US" altLang="zh-CN" sz="1600" dirty="0" err="1">
                <a:hlinkClick r:id="rId2"/>
              </a:rPr>
              <a:t>bilibili</a:t>
            </a:r>
            <a:br>
              <a:rPr lang="en-US" altLang="zh-CN" sz="1600" dirty="0"/>
            </a:br>
            <a:endParaRPr lang="zh-CN" altLang="en-US" sz="1600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42BCD2F8-9A48-F43D-4B69-9B04796808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56894" y="1221375"/>
            <a:ext cx="5513186" cy="51968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3DB4279-8AE9-E321-2B45-AF3E8B265EFD}"/>
              </a:ext>
            </a:extLst>
          </p:cNvPr>
          <p:cNvSpPr txBox="1"/>
          <p:nvPr/>
        </p:nvSpPr>
        <p:spPr>
          <a:xfrm>
            <a:off x="1155421" y="1757715"/>
            <a:ext cx="5205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这是一个非常优秀的讲解三线建设前因后果的视频，把国家的预期目的和积极影响讲得清清楚楚。</a:t>
            </a:r>
          </a:p>
        </p:txBody>
      </p:sp>
    </p:spTree>
    <p:extLst>
      <p:ext uri="{BB962C8B-B14F-4D97-AF65-F5344CB8AC3E}">
        <p14:creationId xmlns:p14="http://schemas.microsoft.com/office/powerpoint/2010/main" val="606575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036977-F245-5512-7C5F-B12C9EA0C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88074"/>
            <a:ext cx="10364451" cy="913557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hlinkClick r:id="rId2"/>
              </a:rPr>
              <a:t>中国的顶级外交手法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 descr="文本&#10;&#10;AI 生成的内容可能不正确。">
            <a:extLst>
              <a:ext uri="{FF2B5EF4-FFF2-40B4-BE49-F238E27FC236}">
                <a16:creationId xmlns:a16="http://schemas.microsoft.com/office/drawing/2014/main" id="{D9B472C6-C42E-98DB-3EED-67F5B7229A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478702" y="1965616"/>
            <a:ext cx="3930103" cy="361058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ECFEC04-F502-225A-0F33-620904CEA327}"/>
              </a:ext>
            </a:extLst>
          </p:cNvPr>
          <p:cNvSpPr txBox="1"/>
          <p:nvPr/>
        </p:nvSpPr>
        <p:spPr>
          <a:xfrm>
            <a:off x="1005235" y="2782669"/>
            <a:ext cx="6394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这个视频仅在</a:t>
            </a:r>
            <a:r>
              <a:rPr lang="en-US" altLang="zh-CN" sz="2000" dirty="0"/>
              <a:t>B</a:t>
            </a:r>
            <a:r>
              <a:rPr lang="zh-CN" altLang="en-US" sz="2000" dirty="0"/>
              <a:t>站都有一千两百多万的播放量，对于描述改革开放前的外交布局讲得十分精彩。这也是我给学生的必看视频。</a:t>
            </a:r>
          </a:p>
        </p:txBody>
      </p:sp>
    </p:spTree>
    <p:extLst>
      <p:ext uri="{BB962C8B-B14F-4D97-AF65-F5344CB8AC3E}">
        <p14:creationId xmlns:p14="http://schemas.microsoft.com/office/powerpoint/2010/main" val="3719493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6574F-FA1E-73C4-C2B7-A18DB829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祖国不怕背后骂声，只为下一代铺路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0CCDD54-F84C-C2CA-2AD5-74C12E3629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72" y="2306406"/>
            <a:ext cx="4040301" cy="3620312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E664819-3F95-53AB-F44E-5DC4AB48A2F7}"/>
              </a:ext>
            </a:extLst>
          </p:cNvPr>
          <p:cNvSpPr txBox="1"/>
          <p:nvPr/>
        </p:nvSpPr>
        <p:spPr>
          <a:xfrm>
            <a:off x="1351227" y="2408402"/>
            <a:ext cx="48929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用具体的史实案例，证明了国家政策的正确性，从这些具体的案例，说明了中国共产党的正确领导和社会主义道路的正确性。全局观、长远布局是我们得以正确的方向前行的保障。我们不能当端起碗吃饭放下碗骂娘的白眼狼。我们不能无知当骄傲，我们需要了解更多国家的付出，用更正确的姿态生活。</a:t>
            </a:r>
          </a:p>
        </p:txBody>
      </p:sp>
    </p:spTree>
    <p:extLst>
      <p:ext uri="{BB962C8B-B14F-4D97-AF65-F5344CB8AC3E}">
        <p14:creationId xmlns:p14="http://schemas.microsoft.com/office/powerpoint/2010/main" val="1237056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50469-4FC3-D2FC-1126-836C2C426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34" y="5334209"/>
            <a:ext cx="10816672" cy="1367037"/>
          </a:xfrm>
        </p:spPr>
        <p:txBody>
          <a:bodyPr>
            <a:noAutofit/>
          </a:bodyPr>
          <a:lstStyle/>
          <a:p>
            <a:r>
              <a:rPr lang="en-US" altLang="zh-CN" sz="3200" dirty="0">
                <a:hlinkClick r:id="rId2"/>
              </a:rPr>
              <a:t>https://www.bilibili.com/video/BV1az4y1D7rQ/?spm_id_from=333.1387.favlist.content.click</a:t>
            </a:r>
            <a:endParaRPr lang="zh-CN" altLang="en-US" sz="3200" dirty="0"/>
          </a:p>
        </p:txBody>
      </p:sp>
      <p:pic>
        <p:nvPicPr>
          <p:cNvPr id="5" name="内容占位符 4" descr="图示&#10;&#10;AI 生成的内容可能不正确。">
            <a:extLst>
              <a:ext uri="{FF2B5EF4-FFF2-40B4-BE49-F238E27FC236}">
                <a16:creationId xmlns:a16="http://schemas.microsoft.com/office/drawing/2014/main" id="{4A69C76B-2231-03CB-0D63-A2C1C14B59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348548" y="638096"/>
            <a:ext cx="5225143" cy="45417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29B6096-13DB-5D75-9FCF-EEC6F04A72E8}"/>
              </a:ext>
            </a:extLst>
          </p:cNvPr>
          <p:cNvSpPr txBox="1"/>
          <p:nvPr/>
        </p:nvSpPr>
        <p:spPr>
          <a:xfrm>
            <a:off x="1005840" y="802918"/>
            <a:ext cx="4944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       这个视频十分精彩，讲述了</a:t>
            </a:r>
            <a:r>
              <a:rPr lang="en-US" altLang="zh-CN" sz="2400" dirty="0"/>
              <a:t>2016</a:t>
            </a:r>
            <a:r>
              <a:rPr lang="zh-CN" altLang="en-US" sz="2400" dirty="0"/>
              <a:t>年中美南海风波，当时中国在军事实力有限的情况下如何准备与美国进行殊死搏斗。我们在大战的边缘走了一遭，感谢祖国捍卫了我们的和平。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46728C-8254-3902-0835-4C72240C0F3E}"/>
              </a:ext>
            </a:extLst>
          </p:cNvPr>
          <p:cNvSpPr txBox="1"/>
          <p:nvPr/>
        </p:nvSpPr>
        <p:spPr>
          <a:xfrm>
            <a:off x="1149531" y="3487783"/>
            <a:ext cx="447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属于必看视频！放在中美当代关系的课程结束前后都可以。</a:t>
            </a:r>
          </a:p>
        </p:txBody>
      </p:sp>
    </p:spTree>
    <p:extLst>
      <p:ext uri="{BB962C8B-B14F-4D97-AF65-F5344CB8AC3E}">
        <p14:creationId xmlns:p14="http://schemas.microsoft.com/office/powerpoint/2010/main" val="1908174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482E5-6BA5-455F-8B99-C22B7E15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结语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46B6FDA-50AB-1365-5957-57A310314F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中华文明源远流长，每个中国人身上都沾染了中华文明的星光！我们要传递星光，讲好中国故事。每个人身上都带着文明传承的使命，过好每一天，不负每一天的时光，爱国家，爱自己，爱脚下的这片土地，就是在传承文明。</a:t>
            </a:r>
            <a:endParaRPr lang="en-US" altLang="zh-CN" dirty="0"/>
          </a:p>
          <a:p>
            <a:r>
              <a:rPr lang="zh-CN" altLang="en-US" dirty="0"/>
              <a:t>祖国繁荣昌盛，我们一起越来越好。</a:t>
            </a:r>
          </a:p>
        </p:txBody>
      </p:sp>
    </p:spTree>
    <p:extLst>
      <p:ext uri="{BB962C8B-B14F-4D97-AF65-F5344CB8AC3E}">
        <p14:creationId xmlns:p14="http://schemas.microsoft.com/office/powerpoint/2010/main" val="121916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874B5-F775-6804-6C80-67707F37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中华文明为什么不曾中断？</a:t>
            </a:r>
            <a:r>
              <a:rPr lang="en-US" altLang="zh-CN" dirty="0">
                <a:hlinkClick r:id="rId2"/>
              </a:rPr>
              <a:t>// ☛ </a:t>
            </a:r>
            <a:r>
              <a:rPr lang="zh-CN" altLang="en-US" dirty="0">
                <a:hlinkClick r:id="rId2"/>
              </a:rPr>
              <a:t>答案或藏在</a:t>
            </a:r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西水坡遗址</a:t>
            </a:r>
            <a:r>
              <a:rPr lang="en-US" altLang="zh-CN" dirty="0">
                <a:hlinkClick r:id="rId2"/>
              </a:rPr>
              <a:t>】 </a:t>
            </a:r>
            <a:r>
              <a:rPr lang="zh-CN" altLang="en-US" dirty="0">
                <a:hlinkClick r:id="rId2"/>
              </a:rPr>
              <a:t>天文和历法的原型五帝“颛顼”墓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2DBF269-17F1-9EAF-4067-7B4891A39D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35" y="2324574"/>
            <a:ext cx="5204380" cy="401567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C76A545-A6C4-5C38-625F-41BB9B9622A4}"/>
              </a:ext>
            </a:extLst>
          </p:cNvPr>
          <p:cNvSpPr txBox="1"/>
          <p:nvPr/>
        </p:nvSpPr>
        <p:spPr>
          <a:xfrm>
            <a:off x="823566" y="2476752"/>
            <a:ext cx="486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是一个不太著名的博主，但是这期视频实在有意思，观点新颖，结合考古、学术论文著作、典籍结合自己的认知娓娓道来，文案一流。虽然配的图文有点点小瑕疵，但是收获远远大于瑕疵的存在。看到最后身为中国人的我又骄傲又感动。</a:t>
            </a:r>
            <a:endParaRPr lang="en-US" altLang="zh-CN" sz="2400" dirty="0"/>
          </a:p>
          <a:p>
            <a:r>
              <a:rPr lang="zh-CN" altLang="en-US" sz="2400" dirty="0"/>
              <a:t>视频里的认知非常符合当下中国企图构建的新文化叙事。非常推荐！</a:t>
            </a:r>
          </a:p>
        </p:txBody>
      </p:sp>
    </p:spTree>
    <p:extLst>
      <p:ext uri="{BB962C8B-B14F-4D97-AF65-F5344CB8AC3E}">
        <p14:creationId xmlns:p14="http://schemas.microsoft.com/office/powerpoint/2010/main" val="374648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A4BBC5-081A-82B1-62F2-96CF9C70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“春秋战国”到底能有多精彩？！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76F3DB9-29CB-BA45-7F24-B109C2DBAC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34" y="1981609"/>
            <a:ext cx="5823856" cy="4099151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318B61E-2023-4101-E4D1-6C5E37532175}"/>
              </a:ext>
            </a:extLst>
          </p:cNvPr>
          <p:cNvSpPr txBox="1"/>
          <p:nvPr/>
        </p:nvSpPr>
        <p:spPr>
          <a:xfrm>
            <a:off x="1371600" y="2965809"/>
            <a:ext cx="3533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非常适合高中生观看，春秋战国的各方面信息大多都涉及了。推荐。</a:t>
            </a:r>
          </a:p>
        </p:txBody>
      </p:sp>
    </p:spTree>
    <p:extLst>
      <p:ext uri="{BB962C8B-B14F-4D97-AF65-F5344CB8AC3E}">
        <p14:creationId xmlns:p14="http://schemas.microsoft.com/office/powerpoint/2010/main" val="77527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94D7E-733B-B221-8591-8184B970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中国长城到底有没有用？是外国人口中的马奇诺防线吗？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E02BCF6-B6F0-2DC5-4F32-A26BCE36A0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27" y="2510655"/>
            <a:ext cx="4772799" cy="367460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C735167-A3C4-C3E1-7202-36340012810E}"/>
              </a:ext>
            </a:extLst>
          </p:cNvPr>
          <p:cNvSpPr txBox="1"/>
          <p:nvPr/>
        </p:nvSpPr>
        <p:spPr>
          <a:xfrm>
            <a:off x="1275304" y="3454586"/>
            <a:ext cx="466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作为课后拓展可以了解长城对中华文明的作用。是我的必推视频。</a:t>
            </a:r>
          </a:p>
        </p:txBody>
      </p:sp>
    </p:spTree>
    <p:extLst>
      <p:ext uri="{BB962C8B-B14F-4D97-AF65-F5344CB8AC3E}">
        <p14:creationId xmlns:p14="http://schemas.microsoft.com/office/powerpoint/2010/main" val="317759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C712F9-97A0-BD29-CB41-6A2BED65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https://www.bilibili.com/video/BV1tD4y1X7q2/?spm_id_from=333.337.search-card.all.click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1347BB-2FE0-A0D5-2A22-42B113E2EE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089303"/>
            <a:ext cx="5106026" cy="467382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3F201B-5633-2F07-2F69-A596F430D69D}"/>
              </a:ext>
            </a:extLst>
          </p:cNvPr>
          <p:cNvSpPr txBox="1"/>
          <p:nvPr/>
        </p:nvSpPr>
        <p:spPr>
          <a:xfrm>
            <a:off x="986245" y="3637631"/>
            <a:ext cx="4781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看吧，你会为政哥骄傲的！什么是千古一帝？这就是千古一帝！</a:t>
            </a:r>
          </a:p>
        </p:txBody>
      </p:sp>
    </p:spTree>
    <p:extLst>
      <p:ext uri="{BB962C8B-B14F-4D97-AF65-F5344CB8AC3E}">
        <p14:creationId xmlns:p14="http://schemas.microsoft.com/office/powerpoint/2010/main" val="14371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AA421-F57F-9517-ECA0-79199120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hlinkClick r:id="rId2"/>
              </a:rPr>
              <a:t>【</a:t>
            </a:r>
            <a:r>
              <a:rPr lang="zh-CN" altLang="en-US" dirty="0">
                <a:hlinkClick r:id="rId2"/>
              </a:rPr>
              <a:t>霍去病</a:t>
            </a:r>
            <a:r>
              <a:rPr lang="en-US" altLang="zh-CN" dirty="0">
                <a:hlinkClick r:id="rId2"/>
              </a:rPr>
              <a:t>】"</a:t>
            </a:r>
            <a:r>
              <a:rPr lang="zh-CN" altLang="en-US" dirty="0">
                <a:hlinkClick r:id="rId2"/>
              </a:rPr>
              <a:t>你眼前划过的是霍去病的一生</a:t>
            </a:r>
            <a:r>
              <a:rPr lang="en-US" altLang="zh-CN" dirty="0">
                <a:hlinkClick r:id="rId2"/>
              </a:rPr>
              <a:t>"_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 descr="图形用户界面&#10;&#10;AI 生成的内容可能不正确。">
            <a:extLst>
              <a:ext uri="{FF2B5EF4-FFF2-40B4-BE49-F238E27FC236}">
                <a16:creationId xmlns:a16="http://schemas.microsoft.com/office/drawing/2014/main" id="{88092188-D3CD-080E-5B04-6CDC93460C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140234" y="1998316"/>
            <a:ext cx="6137993" cy="46637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15D089-0393-CB04-D97E-3290E09EB63D}"/>
              </a:ext>
            </a:extLst>
          </p:cNvPr>
          <p:cNvSpPr txBox="1"/>
          <p:nvPr/>
        </p:nvSpPr>
        <p:spPr>
          <a:xfrm>
            <a:off x="959495" y="3666640"/>
            <a:ext cx="4030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以学生最能接受的流行方式讲述了少年将军霍去病的神奇一生。</a:t>
            </a:r>
          </a:p>
        </p:txBody>
      </p:sp>
    </p:spTree>
    <p:extLst>
      <p:ext uri="{BB962C8B-B14F-4D97-AF65-F5344CB8AC3E}">
        <p14:creationId xmlns:p14="http://schemas.microsoft.com/office/powerpoint/2010/main" val="4018055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E22AA2-AC70-5091-586B-9FABDDB4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hlinkClick r:id="rId2"/>
              </a:rPr>
              <a:t>他，大汉的限时外挂！</a:t>
            </a:r>
            <a:r>
              <a:rPr lang="en-US" altLang="zh-CN" dirty="0">
                <a:hlinkClick r:id="rId2"/>
              </a:rPr>
              <a:t>_</a:t>
            </a:r>
            <a:r>
              <a:rPr lang="zh-CN" altLang="en-US" dirty="0">
                <a:hlinkClick r:id="rId2"/>
              </a:rPr>
              <a:t>哔哩哔哩</a:t>
            </a:r>
            <a:r>
              <a:rPr lang="en-US" altLang="zh-CN" dirty="0">
                <a:hlinkClick r:id="rId2"/>
              </a:rPr>
              <a:t>_</a:t>
            </a:r>
            <a:r>
              <a:rPr lang="en-US" altLang="zh-CN" dirty="0" err="1">
                <a:hlinkClick r:id="rId2"/>
              </a:rPr>
              <a:t>bilibili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0731585-3616-FB4A-42A4-06B25C9E18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6" y="2214694"/>
            <a:ext cx="5316687" cy="412722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CC9DD2-1EF0-0435-3DA0-068FDD6F78BF}"/>
              </a:ext>
            </a:extLst>
          </p:cNvPr>
          <p:cNvSpPr txBox="1"/>
          <p:nvPr/>
        </p:nvSpPr>
        <p:spPr>
          <a:xfrm>
            <a:off x="1214846" y="3429000"/>
            <a:ext cx="4095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这是一个稍长一些的版本，讲解更带情绪更口语化，也很精彩，从前因开始讲，更详细。推荐！这两个霍去病的视频对学生都有很大吸引力，年少时谁不曾向往霍去病！</a:t>
            </a:r>
          </a:p>
        </p:txBody>
      </p:sp>
    </p:spTree>
    <p:extLst>
      <p:ext uri="{BB962C8B-B14F-4D97-AF65-F5344CB8AC3E}">
        <p14:creationId xmlns:p14="http://schemas.microsoft.com/office/powerpoint/2010/main" val="2641006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DYkV+hI0/k6iAVbz/y+EE/v+fB1mBsxH6ShLHAjDJHQQ3fGti/6mX/nrVWytDpWz6RyPjzPsEc/SGTB/lDZ6Y="/>
</p:tagLst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655</TotalTime>
  <Words>2162</Words>
  <PresentationFormat>宽屏</PresentationFormat>
  <Paragraphs>80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9" baseType="lpstr">
      <vt:lpstr>Arial</vt:lpstr>
      <vt:lpstr>Tw Cen MT</vt:lpstr>
      <vt:lpstr>水滴</vt:lpstr>
      <vt:lpstr>纲要上相关视频拓展汇总</vt:lpstr>
      <vt:lpstr>说在前面</vt:lpstr>
      <vt:lpstr>真正的封神不在电影院，而在殷墟！【文明史诗】【4K】_哔哩哔哩_bilibili</vt:lpstr>
      <vt:lpstr>中华文明为什么不曾中断？// ☛ 答案或藏在【西水坡遗址】 天文和历法的原型五帝“颛顼”墓_哔哩哔哩_bilibili</vt:lpstr>
      <vt:lpstr>“春秋战国”到底能有多精彩？！_哔哩哔哩_bilibili</vt:lpstr>
      <vt:lpstr>中国长城到底有没有用？是外国人口中的马奇诺防线吗？_哔哩哔哩_bilibili</vt:lpstr>
      <vt:lpstr>https://www.bilibili.com/video/BV1tD4y1X7q2/?spm_id_from=333.337.search-card.all.click </vt:lpstr>
      <vt:lpstr>【霍去病】"你眼前划过的是霍去病的一生"_哔哩哔哩_bilibili</vt:lpstr>
      <vt:lpstr>他，大汉的限时外挂！_哔哩哔哩_bilibili</vt:lpstr>
      <vt:lpstr>最不乱的八王之乱：保证你一次看懂看透！_哔哩哔哩_bilibili</vt:lpstr>
      <vt:lpstr>混子哥边画边讲：五胡十六国 &amp; 魏晋南北朝_哔哩哔哩_bilibili</vt:lpstr>
      <vt:lpstr>年度巅峰战！虎牢关外！！天策封神！！！_哔哩哔哩_bilibili</vt:lpstr>
      <vt:lpstr>安史之乱有多可怕？真的相信“比翼鸟，连理枝？”【思维实验室】第二十期 安史之乱（下）_哔哩哔哩_bilibili </vt:lpstr>
      <vt:lpstr>宋朝有多富裕？为什么又混的那么惨？【思维实验室】宋（上）_哔哩哔哩_bilibili</vt:lpstr>
      <vt:lpstr>细思极恐！画的是繁华盛世，实际却是亡国预言！_哔哩哔哩_bilibili</vt:lpstr>
      <vt:lpstr>哪怕一个环节出问题 这北宋也亡不了 真是宁死也要降【思维实验室】宋（中）_哔哩哔哩_bilibili </vt:lpstr>
      <vt:lpstr>从辽到元：那些征服中原的少数民族，最后都去了哪儿？_哔哩哔哩_bilibili</vt:lpstr>
      <vt:lpstr>明朝虽然没有大家想象中的那么好，但要论起有趣，却是不输给任何朝代的呀_哔哩哔哩_bilibili</vt:lpstr>
      <vt:lpstr>续命还是加剧？张居正改革到底改了个啥？ 【明末风云·一条鞭法】_哔哩哔哩_bilibili</vt:lpstr>
      <vt:lpstr>教科书删除“康乾盛世”：清朝的统治，被美化了吗？_哔哩哔哩_bilibili</vt:lpstr>
      <vt:lpstr>中国200年禁毒史，我希望14亿人都能知道_哔哩哔哩_bilibili</vt:lpstr>
      <vt:lpstr>李鸿章当年在美国的足迹，真的是人山人海。。。_哔哩哔哩_bilibili</vt:lpstr>
      <vt:lpstr>https://www.bilibili.com/video/BV1pg4y1J7Jr/?spm_id_from=333.1387.favlist.content.click</vt:lpstr>
      <vt:lpstr>“土地革命”真相：我们究竟为什么要打倒地主？【言之有里&amp;乌鸦校尉】_哔哩哔哩_bilibili</vt:lpstr>
      <vt:lpstr>https://www.bilibili.com/video/BV18A411e7Qj/?spm_id_from=333.337.search-card.all.click https://www.bilibili.com/video/BV1SD4y1S7PE/?spm_id_from=333.337.search-card.all.click 3万对40万，教员如何微操“微操大师”，逆天改命？！【毒舌的南瓜】_哔哩哔哩_bilibili</vt:lpstr>
      <vt:lpstr>万字详解《论持久战》中的顶级战略思维：关于辩证的矛盾分析、战略定力和长期主义【毛选启示录19】_哔哩哔哩_bilibili</vt:lpstr>
      <vt:lpstr>东拼西凑临时班，日寇王牌被干翻！【台儿庄大捷】是怎样一段传奇的存在？抗日战争·李宗仁·孙连仲·张自忠·王铭章·池峰城·汤恩伯·抗战_哔哩哔哩_bilibili </vt:lpstr>
      <vt:lpstr>颠覆认知！日军那么强！我们当年是如何打赢这场必输之战的？_哔哩哔哩_bilibili</vt:lpstr>
      <vt:lpstr>一张图看懂解放战争 合集_哔哩哔哩_bilibili</vt:lpstr>
      <vt:lpstr>不了解这些，就不会明白1949意味着什么_哔哩哔哩_bilibili</vt:lpstr>
      <vt:lpstr>抗美援朝：志愿军如何粉碎美军不可战胜的神话？【乌鸦校尉】_哔哩哔哩_bilibili</vt:lpstr>
      <vt:lpstr>1000多万人参与！中国最大的末日战备工程！我们欠三线人一句谢谢！三线建设永不忘！_哔哩哔哩_bilibili </vt:lpstr>
      <vt:lpstr>中国的顶级外交手法_哔哩哔哩_bilibili </vt:lpstr>
      <vt:lpstr>祖国不怕背后骂声，只为下一代铺路_哔哩哔哩_bilibili</vt:lpstr>
      <vt:lpstr>https://www.bilibili.com/video/BV1az4y1D7rQ/?spm_id_from=333.1387.favlist.content.click</vt:lpstr>
      <vt:lpstr>结语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2026-01-20T23:15:18Z</dcterms:created>
  <dcterms:modified xsi:type="dcterms:W3CDTF">2026-01-23T14:20:39Z</dcterms:modified>
</cp:coreProperties>
</file>