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gs/tag1.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62" r:id="rId8"/>
    <p:sldId id="261" r:id="rId9"/>
    <p:sldId id="263" r:id="rId10"/>
    <p:sldId id="264" r:id="rId11"/>
    <p:sldId id="456" r:id="rId12"/>
    <p:sldId id="457" r:id="rId13"/>
    <p:sldId id="458" r:id="rId14"/>
    <p:sldId id="459" r:id="rId15"/>
    <p:sldId id="460" r:id="rId16"/>
    <p:sldId id="461" r:id="rId17"/>
    <p:sldId id="462" r:id="rId18"/>
    <p:sldId id="463" r:id="rId19"/>
    <p:sldId id="464" r:id="rId20"/>
    <p:sldId id="465" r:id="rId21"/>
    <p:sldId id="466" r:id="rId22"/>
    <p:sldId id="467" r:id="rId23"/>
    <p:sldId id="468" r:id="rId24"/>
    <p:sldId id="469" r:id="rId25"/>
    <p:sldId id="470" r:id="rId26"/>
    <p:sldId id="471" r:id="rId27"/>
    <p:sldId id="47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52" y="180"/>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9" /><Relationship Type="http://schemas.openxmlformats.org/officeDocument/2006/relationships/slide" Target="slides/slide5.xml" Id="rId8" /><Relationship Type="http://schemas.openxmlformats.org/officeDocument/2006/relationships/slide" Target="slides/slide4.xml" Id="rId7" /><Relationship Type="http://schemas.openxmlformats.org/officeDocument/2006/relationships/slide" Target="slides/slide3.xml" Id="rId6" /><Relationship Type="http://schemas.openxmlformats.org/officeDocument/2006/relationships/slide" Target="slides/slide2.xml" Id="rId5" /><Relationship Type="http://schemas.openxmlformats.org/officeDocument/2006/relationships/notesMaster" Target="notesMasters/notesMaster1.xml" Id="rId4" /><Relationship Type="http://schemas.openxmlformats.org/officeDocument/2006/relationships/tableStyles" Target="tableStyles.xml" Id="rId31" /><Relationship Type="http://schemas.openxmlformats.org/officeDocument/2006/relationships/viewProps" Target="viewProps.xml" Id="rId30" /><Relationship Type="http://schemas.openxmlformats.org/officeDocument/2006/relationships/slide" Target="slides/slide1.xml" Id="rId3" /><Relationship Type="http://schemas.openxmlformats.org/officeDocument/2006/relationships/presProps" Target="presProps.xml" Id="rId29" /><Relationship Type="http://schemas.openxmlformats.org/officeDocument/2006/relationships/slide" Target="slides/slide25.xml" Id="rId28" /><Relationship Type="http://schemas.openxmlformats.org/officeDocument/2006/relationships/slide" Target="slides/slide24.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slide" Target="slides/slide7.xml" Id="rId10" /><Relationship Type="http://schemas.openxmlformats.org/officeDocument/2006/relationships/slideMaster" Target="slideMasters/slideMaster1.xml" Id="rId1" /><Relationship Type="http://schemas.openxmlformats.org/officeDocument/2006/relationships/tags" Target="/ppt/tags/tag1.xml" Id="Rd61c0494fa1d4d42"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6DF9A-A682-4695-8830-1B32BCBDE5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D4C2A-DB7A-4504-BADE-A6F6112A00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65F7C8B-A039-469E-8CC9-A8CB46E54DA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891FE3-EE7C-44ED-9694-D7D13DAAAF9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F7C8B-A039-469E-8CC9-A8CB46E54DA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91FE3-EE7C-44ED-9694-D7D13DAAAF9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2.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11.xml"/><Relationship Id="rId2" Type="http://schemas.openxmlformats.org/officeDocument/2006/relationships/image" Target="../media/image16.png"/><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4462" y="499269"/>
            <a:ext cx="11903075" cy="58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文本框 9"/>
          <p:cNvSpPr>
            <a:spLocks noChangeArrowheads="1"/>
          </p:cNvSpPr>
          <p:nvPr/>
        </p:nvSpPr>
        <p:spPr bwMode="auto">
          <a:xfrm>
            <a:off x="1675765" y="3311525"/>
            <a:ext cx="97066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4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4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4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课    影响世界的工业革命</a:t>
            </a:r>
            <a:endParaRPr lang="zh-CN" altLang="en-US" sz="48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609600" y="1304925"/>
            <a:ext cx="6678431" cy="523220"/>
          </a:xfrm>
          <a:prstGeom prst="rect">
            <a:avLst/>
          </a:prstGeom>
          <a:noFill/>
        </p:spPr>
        <p:txBody>
          <a:bodyPr wrap="none" rtlCol="0">
            <a:spAutoFit/>
          </a:bodyPr>
          <a:lstStyle/>
          <a:p>
            <a:r>
              <a:rPr lang="zh-CN" altLang="en-US" sz="2800" b="1" dirty="0">
                <a:latin typeface="黑体" panose="02010609060101010101" pitchFamily="49" charset="-122"/>
                <a:ea typeface="黑体" panose="02010609060101010101" pitchFamily="49" charset="-122"/>
              </a:rPr>
              <a:t>第五单元  工业革命与马克思主义的诞生</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725" y="186885"/>
            <a:ext cx="6096000"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a:t>
            </a:r>
            <a:r>
              <a:rPr lang="zh-CN" altLang="en-US" sz="24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三</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工业革命的</a:t>
            </a:r>
            <a:r>
              <a:rPr lang="zh-CN" altLang="en-US"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影响</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329906" y="763446"/>
            <a:ext cx="4357283" cy="461665"/>
          </a:xfrm>
          <a:prstGeom prst="rect">
            <a:avLst/>
          </a:prstGeom>
          <a:noFill/>
        </p:spPr>
        <p:txBody>
          <a:bodyPr wrap="none" rtlCol="0">
            <a:spAutoFit/>
          </a:bodyPr>
          <a:lstStyle/>
          <a:p>
            <a:r>
              <a:rPr lang="zh-CN" altLang="en-US" sz="2400" b="1" dirty="0">
                <a:solidFill>
                  <a:srgbClr val="0000CC"/>
                </a:solidFill>
                <a:latin typeface="黑体" panose="02010609060101010101" pitchFamily="49" charset="-122"/>
                <a:ea typeface="黑体" panose="02010609060101010101" pitchFamily="49" charset="-122"/>
              </a:rPr>
              <a:t>（</a:t>
            </a:r>
            <a:r>
              <a:rPr lang="en-US" altLang="zh-CN" sz="2400" b="1" dirty="0">
                <a:solidFill>
                  <a:srgbClr val="0000CC"/>
                </a:solidFill>
                <a:latin typeface="黑体" panose="02010609060101010101" pitchFamily="49" charset="-122"/>
                <a:ea typeface="黑体" panose="02010609060101010101" pitchFamily="49" charset="-122"/>
              </a:rPr>
              <a:t>1</a:t>
            </a:r>
            <a:r>
              <a:rPr lang="zh-CN" altLang="en-US" sz="2400" b="1" dirty="0">
                <a:solidFill>
                  <a:srgbClr val="0000CC"/>
                </a:solidFill>
                <a:latin typeface="黑体" panose="02010609060101010101" pitchFamily="49" charset="-122"/>
                <a:ea typeface="黑体" panose="02010609060101010101" pitchFamily="49" charset="-122"/>
              </a:rPr>
              <a:t>）对人类社会生活的影响：</a:t>
            </a:r>
            <a:endParaRPr lang="zh-CN" altLang="en-US" sz="2400" b="1" dirty="0">
              <a:solidFill>
                <a:srgbClr val="0000CC"/>
              </a:solidFill>
              <a:latin typeface="黑体" panose="02010609060101010101" pitchFamily="49" charset="-122"/>
              <a:ea typeface="黑体" panose="02010609060101010101" pitchFamily="49" charset="-122"/>
            </a:endParaRPr>
          </a:p>
        </p:txBody>
      </p:sp>
      <p:sp>
        <p:nvSpPr>
          <p:cNvPr id="5" name="文本框 4"/>
          <p:cNvSpPr txBox="1"/>
          <p:nvPr/>
        </p:nvSpPr>
        <p:spPr>
          <a:xfrm>
            <a:off x="656461" y="1358035"/>
            <a:ext cx="6172964" cy="461665"/>
          </a:xfrm>
          <a:prstGeom prst="rect">
            <a:avLst/>
          </a:prstGeom>
          <a:noFill/>
        </p:spPr>
        <p:txBody>
          <a:bodyPr wrap="square" rtlCol="0">
            <a:spAutoFit/>
          </a:bodyPr>
          <a:lstStyle/>
          <a:p>
            <a:r>
              <a:rPr lang="zh-CN" altLang="en-US" sz="2400" b="1" dirty="0">
                <a:latin typeface="华文中宋" panose="02010600040101010101" pitchFamily="2" charset="-122"/>
                <a:ea typeface="华文中宋" panose="02010600040101010101" pitchFamily="2" charset="-122"/>
              </a:rPr>
              <a:t>①以史料解读的方式进行分析，得出</a:t>
            </a:r>
            <a:endParaRPr lang="zh-CN" altLang="en-US" sz="2400" b="1" dirty="0">
              <a:latin typeface="华文中宋" panose="02010600040101010101" pitchFamily="2" charset="-122"/>
              <a:ea typeface="华文中宋" panose="02010600040101010101" pitchFamily="2" charset="-122"/>
            </a:endParaRPr>
          </a:p>
        </p:txBody>
      </p:sp>
      <p:sp>
        <p:nvSpPr>
          <p:cNvPr id="6" name="左大括号 5"/>
          <p:cNvSpPr/>
          <p:nvPr/>
        </p:nvSpPr>
        <p:spPr>
          <a:xfrm>
            <a:off x="856486" y="1952625"/>
            <a:ext cx="229364" cy="2286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flipH="1">
            <a:off x="971168" y="1926399"/>
            <a:ext cx="10610852" cy="1200329"/>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积极作用：生产力的发展、生产组织方式的变革、出现两大对立阶级</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工业资产阶级和工业无产阶级、人口增加、城市化进程加快、妇女社会地位上升 、就业人口结构变化等。</a:t>
            </a:r>
            <a:endParaRPr lang="zh-CN" altLang="en-US" sz="2400" b="1" dirty="0">
              <a:latin typeface="楷体" panose="02010609060101010101" pitchFamily="49" charset="-122"/>
              <a:ea typeface="楷体" panose="02010609060101010101" pitchFamily="49" charset="-122"/>
            </a:endParaRPr>
          </a:p>
        </p:txBody>
      </p:sp>
      <p:sp>
        <p:nvSpPr>
          <p:cNvPr id="8" name="文本框 7"/>
          <p:cNvSpPr txBox="1"/>
          <p:nvPr/>
        </p:nvSpPr>
        <p:spPr>
          <a:xfrm flipH="1">
            <a:off x="971168" y="3294939"/>
            <a:ext cx="10610852" cy="830997"/>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消极影响：导致贫富分化加剧、工人居住条件恶劣、环境污染严重、疾病与犯罪等一系列问题。</a:t>
            </a:r>
            <a:endParaRPr lang="zh-CN" altLang="en-US" sz="2400" b="1" dirty="0">
              <a:latin typeface="楷体" panose="02010609060101010101" pitchFamily="49" charset="-122"/>
              <a:ea typeface="楷体" panose="02010609060101010101" pitchFamily="49" charset="-122"/>
            </a:endParaRPr>
          </a:p>
        </p:txBody>
      </p:sp>
      <p:sp>
        <p:nvSpPr>
          <p:cNvPr id="11" name="文本框 10"/>
          <p:cNvSpPr txBox="1"/>
          <p:nvPr/>
        </p:nvSpPr>
        <p:spPr>
          <a:xfrm>
            <a:off x="656461" y="4471821"/>
            <a:ext cx="8525639" cy="461665"/>
          </a:xfrm>
          <a:prstGeom prst="rect">
            <a:avLst/>
          </a:prstGeom>
          <a:noFill/>
        </p:spPr>
        <p:txBody>
          <a:bodyPr wrap="square">
            <a:spAutoFit/>
          </a:bodyPr>
          <a:lstStyle/>
          <a:p>
            <a:r>
              <a:rPr lang="zh-CN" altLang="en-US" sz="2400" b="1" dirty="0">
                <a:latin typeface="华文中宋" panose="02010600040101010101" pitchFamily="2" charset="-122"/>
                <a:ea typeface="华文中宋" panose="02010600040101010101" pitchFamily="2" charset="-122"/>
              </a:rPr>
              <a:t>②思考：这些问题的出现，会给欧美社会带来哪些影响？</a:t>
            </a:r>
            <a:endParaRPr lang="zh-CN" altLang="en-US" sz="2400" b="1" dirty="0">
              <a:latin typeface="华文中宋" panose="02010600040101010101" pitchFamily="2" charset="-122"/>
              <a:ea typeface="华文中宋" panose="02010600040101010101" pitchFamily="2" charset="-122"/>
            </a:endParaRPr>
          </a:p>
        </p:txBody>
      </p:sp>
      <p:sp>
        <p:nvSpPr>
          <p:cNvPr id="15" name="文本框 14"/>
          <p:cNvSpPr txBox="1"/>
          <p:nvPr/>
        </p:nvSpPr>
        <p:spPr>
          <a:xfrm>
            <a:off x="1085850" y="5049911"/>
            <a:ext cx="10828182" cy="997068"/>
          </a:xfrm>
          <a:prstGeom prst="rect">
            <a:avLst/>
          </a:prstGeom>
          <a:noFill/>
        </p:spPr>
        <p:txBody>
          <a:bodyPr wrap="square">
            <a:spAutoFit/>
          </a:bodyPr>
          <a:lstStyle/>
          <a:p>
            <a:pPr>
              <a:lnSpc>
                <a:spcPts val="3800"/>
              </a:lnSpc>
            </a:pPr>
            <a:r>
              <a:rPr lang="zh-CN" altLang="en-US" sz="2400" b="1" dirty="0">
                <a:latin typeface="楷体" panose="02010609060101010101" pitchFamily="49" charset="-122"/>
                <a:ea typeface="楷体" panose="02010609060101010101" pitchFamily="49" charset="-122"/>
              </a:rPr>
              <a:t>在工人运动的推动下，欧美各国开始通过社会立法来解决这些问题；</a:t>
            </a:r>
            <a:endParaRPr lang="zh-CN" altLang="en-US" sz="2400" b="1" dirty="0">
              <a:latin typeface="楷体" panose="02010609060101010101" pitchFamily="49" charset="-122"/>
              <a:ea typeface="楷体" panose="02010609060101010101" pitchFamily="49" charset="-122"/>
            </a:endParaRPr>
          </a:p>
          <a:p>
            <a:pPr>
              <a:lnSpc>
                <a:spcPts val="3800"/>
              </a:lnSpc>
            </a:pPr>
            <a:r>
              <a:rPr lang="zh-CN" altLang="en-US" sz="2400" b="1" dirty="0">
                <a:latin typeface="楷体" panose="02010609060101010101" pitchFamily="49" charset="-122"/>
                <a:ea typeface="楷体" panose="02010609060101010101" pitchFamily="49" charset="-122"/>
              </a:rPr>
              <a:t>工人阶级开始作为独立的政治力量登上历史舞台，并推动了马克思主义的诞生。</a:t>
            </a:r>
            <a:endParaRPr lang="zh-CN" altLang="en-US" sz="2400" b="1" dirty="0">
              <a:latin typeface="楷体" panose="02010609060101010101" pitchFamily="49" charset="-122"/>
              <a:ea typeface="楷体" panose="02010609060101010101" pitchFamily="49" charset="-122"/>
            </a:endParaRPr>
          </a:p>
        </p:txBody>
      </p:sp>
      <p:sp>
        <p:nvSpPr>
          <p:cNvPr id="16" name="左大括号 15"/>
          <p:cNvSpPr/>
          <p:nvPr/>
        </p:nvSpPr>
        <p:spPr>
          <a:xfrm>
            <a:off x="971168" y="5036716"/>
            <a:ext cx="114682" cy="102345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 name="组合 16"/>
          <p:cNvGrpSpPr/>
          <p:nvPr/>
        </p:nvGrpSpPr>
        <p:grpSpPr>
          <a:xfrm>
            <a:off x="123674" y="2873829"/>
            <a:ext cx="11977309" cy="3797286"/>
            <a:chOff x="123674" y="2873829"/>
            <a:chExt cx="11977309" cy="3797286"/>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50408" y="2873829"/>
              <a:ext cx="6650575" cy="3797286"/>
            </a:xfrm>
            <a:prstGeom prst="rect">
              <a:avLst/>
            </a:prstGeom>
          </p:spPr>
        </p:pic>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t="7294"/>
            <a:stretch>
              <a:fillRect/>
            </a:stretch>
          </p:blipFill>
          <p:spPr>
            <a:xfrm>
              <a:off x="123674" y="3165444"/>
              <a:ext cx="5417751" cy="3268644"/>
            </a:xfrm>
            <a:prstGeom prst="rect">
              <a:avLst/>
            </a:prstGeom>
          </p:spPr>
        </p:pic>
      </p:gr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904" y="3760033"/>
            <a:ext cx="6863926" cy="3065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xit" presetSubtype="10" fill="hold" nodeType="clickEffect">
                                  <p:stCondLst>
                                    <p:cond delay="0"/>
                                  </p:stCondLst>
                                  <p:childTnLst>
                                    <p:animEffect transition="out" filter="randombar(horizontal)">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p:bldP spid="11" grpId="0"/>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725" y="186885"/>
            <a:ext cx="6096000"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a:t>
            </a:r>
            <a:r>
              <a:rPr lang="zh-CN" altLang="en-US" sz="2400" b="1" kern="1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三</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工业革命的</a:t>
            </a:r>
            <a:r>
              <a:rPr lang="zh-CN" altLang="en-US"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影响</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372121" y="820596"/>
            <a:ext cx="5809604" cy="461665"/>
          </a:xfrm>
          <a:prstGeom prst="rect">
            <a:avLst/>
          </a:prstGeom>
          <a:noFill/>
        </p:spPr>
        <p:txBody>
          <a:bodyPr wrap="none" rtlCol="0">
            <a:spAutoFit/>
          </a:bodyPr>
          <a:lstStyle/>
          <a:p>
            <a:r>
              <a:rPr lang="zh-CN" altLang="en-US" sz="2400" b="1" dirty="0">
                <a:solidFill>
                  <a:srgbClr val="0000CC"/>
                </a:solidFill>
                <a:latin typeface="黑体" panose="02010609060101010101" pitchFamily="49" charset="-122"/>
                <a:ea typeface="黑体" panose="02010609060101010101" pitchFamily="49" charset="-122"/>
              </a:rPr>
              <a:t>（</a:t>
            </a:r>
            <a:r>
              <a:rPr lang="en-US" altLang="zh-CN" sz="2400" b="1" dirty="0">
                <a:solidFill>
                  <a:srgbClr val="0000CC"/>
                </a:solidFill>
                <a:latin typeface="黑体" panose="02010609060101010101" pitchFamily="49" charset="-122"/>
                <a:ea typeface="黑体" panose="02010609060101010101" pitchFamily="49" charset="-122"/>
              </a:rPr>
              <a:t>2</a:t>
            </a:r>
            <a:r>
              <a:rPr lang="zh-CN" altLang="en-US" sz="2400" b="1" dirty="0">
                <a:solidFill>
                  <a:srgbClr val="0000CC"/>
                </a:solidFill>
                <a:latin typeface="黑体" panose="02010609060101010101" pitchFamily="49" charset="-122"/>
                <a:ea typeface="黑体" panose="02010609060101010101" pitchFamily="49" charset="-122"/>
              </a:rPr>
              <a:t>）对资本主义世界体系形成的影响：</a:t>
            </a:r>
            <a:endParaRPr lang="zh-CN" altLang="en-US" sz="2400" b="1" dirty="0">
              <a:solidFill>
                <a:srgbClr val="0000CC"/>
              </a:solidFill>
              <a:latin typeface="黑体" panose="02010609060101010101" pitchFamily="49" charset="-122"/>
              <a:ea typeface="黑体" panose="02010609060101010101" pitchFamily="49" charset="-122"/>
            </a:endParaRPr>
          </a:p>
        </p:txBody>
      </p:sp>
      <p:sp>
        <p:nvSpPr>
          <p:cNvPr id="4" name="文本框 3"/>
          <p:cNvSpPr txBox="1"/>
          <p:nvPr/>
        </p:nvSpPr>
        <p:spPr>
          <a:xfrm>
            <a:off x="771303" y="1359083"/>
            <a:ext cx="6172964" cy="461665"/>
          </a:xfrm>
          <a:prstGeom prst="rect">
            <a:avLst/>
          </a:prstGeom>
          <a:noFill/>
        </p:spPr>
        <p:txBody>
          <a:bodyPr wrap="square" rtlCol="0">
            <a:spAutoFit/>
          </a:bodyPr>
          <a:lstStyle/>
          <a:p>
            <a:r>
              <a:rPr lang="zh-CN" altLang="en-US" sz="2400" b="1" dirty="0">
                <a:latin typeface="华文中宋" panose="02010600040101010101" pitchFamily="2" charset="-122"/>
                <a:ea typeface="华文中宋" panose="02010600040101010101" pitchFamily="2" charset="-122"/>
              </a:rPr>
              <a:t>①以史料解读的方式进行分析，得出</a:t>
            </a:r>
            <a:endParaRPr lang="zh-CN" altLang="en-US" sz="2400" b="1" dirty="0">
              <a:latin typeface="华文中宋" panose="02010600040101010101" pitchFamily="2" charset="-122"/>
              <a:ea typeface="华文中宋" panose="02010600040101010101" pitchFamily="2" charset="-122"/>
            </a:endParaRPr>
          </a:p>
        </p:txBody>
      </p:sp>
      <p:sp>
        <p:nvSpPr>
          <p:cNvPr id="6" name="文本框 5"/>
          <p:cNvSpPr txBox="1"/>
          <p:nvPr/>
        </p:nvSpPr>
        <p:spPr>
          <a:xfrm>
            <a:off x="1262270" y="1839275"/>
            <a:ext cx="8839200" cy="830997"/>
          </a:xfrm>
          <a:prstGeom prst="rect">
            <a:avLst/>
          </a:prstGeom>
          <a:noFill/>
        </p:spPr>
        <p:txBody>
          <a:bodyPr wrap="square">
            <a:spAutoFit/>
          </a:bodyPr>
          <a:lstStyle/>
          <a:p>
            <a:r>
              <a:rPr lang="zh-CN" altLang="en-US" sz="2400" b="1" dirty="0">
                <a:latin typeface="楷体" panose="02010609060101010101" pitchFamily="49" charset="-122"/>
                <a:ea typeface="楷体" panose="02010609060101010101" pitchFamily="49" charset="-122"/>
                <a:cs typeface="微软雅黑" panose="020B0503020204020204" pitchFamily="34" charset="-122"/>
              </a:rPr>
              <a:t>迫使亚非拉地区卷入资本主义世界市场、加剧了亚非拉地区的贫困落后；但客观上传播了先进生产方式和思想方式。</a:t>
            </a:r>
            <a:endParaRPr lang="zh-CN" altLang="en-US" sz="2400" b="1" dirty="0">
              <a:latin typeface="楷体" panose="02010609060101010101" pitchFamily="49" charset="-122"/>
              <a:ea typeface="楷体" panose="02010609060101010101" pitchFamily="49" charset="-122"/>
              <a:cs typeface="微软雅黑" panose="020B0503020204020204" pitchFamily="34" charset="-122"/>
            </a:endParaRPr>
          </a:p>
        </p:txBody>
      </p:sp>
      <p:sp>
        <p:nvSpPr>
          <p:cNvPr id="8" name="文本框 7"/>
          <p:cNvSpPr txBox="1"/>
          <p:nvPr/>
        </p:nvSpPr>
        <p:spPr>
          <a:xfrm>
            <a:off x="1262270" y="2740314"/>
            <a:ext cx="6096000" cy="461665"/>
          </a:xfrm>
          <a:prstGeom prst="rect">
            <a:avLst/>
          </a:prstGeom>
          <a:noFill/>
        </p:spPr>
        <p:txBody>
          <a:bodyPr wrap="square">
            <a:spAutoFit/>
          </a:bodyPr>
          <a:lstStyle/>
          <a:p>
            <a:r>
              <a:rPr lang="zh-CN" altLang="en-US" sz="2400" b="1" dirty="0">
                <a:latin typeface="楷体" panose="02010609060101010101" pitchFamily="49" charset="-122"/>
                <a:ea typeface="楷体" panose="02010609060101010101" pitchFamily="49" charset="-122"/>
                <a:cs typeface="微软雅黑" panose="020B0503020204020204" pitchFamily="34" charset="-122"/>
              </a:rPr>
              <a:t>促使资本主义世界经济体系最终形成。</a:t>
            </a:r>
            <a:endParaRPr lang="zh-CN" altLang="en-US" sz="2400" b="1" dirty="0">
              <a:latin typeface="楷体" panose="02010609060101010101" pitchFamily="49" charset="-122"/>
              <a:ea typeface="楷体" panose="02010609060101010101" pitchFamily="49" charset="-122"/>
              <a:cs typeface="微软雅黑" panose="020B0503020204020204" pitchFamily="34" charset="-122"/>
            </a:endParaRPr>
          </a:p>
        </p:txBody>
      </p:sp>
      <p:sp>
        <p:nvSpPr>
          <p:cNvPr id="9" name="左大括号 8"/>
          <p:cNvSpPr/>
          <p:nvPr/>
        </p:nvSpPr>
        <p:spPr>
          <a:xfrm>
            <a:off x="971550" y="1857879"/>
            <a:ext cx="290720" cy="13186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9"/>
          <p:cNvSpPr txBox="1"/>
          <p:nvPr/>
        </p:nvSpPr>
        <p:spPr>
          <a:xfrm>
            <a:off x="742186" y="3316583"/>
            <a:ext cx="10021064" cy="461665"/>
          </a:xfrm>
          <a:prstGeom prst="rect">
            <a:avLst/>
          </a:prstGeom>
          <a:noFill/>
        </p:spPr>
        <p:txBody>
          <a:bodyPr wrap="square">
            <a:spAutoFit/>
          </a:bodyPr>
          <a:lstStyle/>
          <a:p>
            <a:r>
              <a:rPr lang="zh-CN" altLang="en-US" sz="2400" b="1" dirty="0">
                <a:latin typeface="华文中宋" panose="02010600040101010101" pitchFamily="2" charset="-122"/>
                <a:ea typeface="华文中宋" panose="02010600040101010101" pitchFamily="2" charset="-122"/>
              </a:rPr>
              <a:t>②思考：工业革命是如何推动资本主义世界经济体系形成的？</a:t>
            </a:r>
            <a:endParaRPr lang="zh-CN" altLang="en-US" sz="2400" b="1" dirty="0">
              <a:latin typeface="华文中宋" panose="02010600040101010101" pitchFamily="2" charset="-122"/>
              <a:ea typeface="华文中宋" panose="02010600040101010101" pitchFamily="2" charset="-122"/>
            </a:endParaRPr>
          </a:p>
        </p:txBody>
      </p:sp>
      <p:sp>
        <p:nvSpPr>
          <p:cNvPr id="11" name="Text Box 3"/>
          <p:cNvSpPr txBox="1">
            <a:spLocks noChangeArrowheads="1"/>
          </p:cNvSpPr>
          <p:nvPr/>
        </p:nvSpPr>
        <p:spPr bwMode="auto">
          <a:xfrm>
            <a:off x="1083345" y="3918333"/>
            <a:ext cx="1016917" cy="867930"/>
          </a:xfrm>
          <a:prstGeom prst="rect">
            <a:avLst/>
          </a:pr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a:spcBef>
                <a:spcPct val="10000"/>
              </a:spcBef>
              <a:buSzPct val="100000"/>
              <a:buFont typeface="Times New Roman" panose="02020603050405020304" pitchFamily="18" charset="0"/>
              <a:buNone/>
            </a:pPr>
            <a:r>
              <a:rPr lang="zh-CN" altLang="en-US" sz="2400" b="1" dirty="0">
                <a:latin typeface="黑体" panose="02010609060101010101" pitchFamily="49" charset="-122"/>
                <a:ea typeface="黑体" panose="02010609060101010101" pitchFamily="49" charset="-122"/>
              </a:rPr>
              <a:t>工业</a:t>
            </a:r>
            <a:endParaRPr lang="zh-CN" altLang="en-US" sz="2400" b="1" dirty="0">
              <a:latin typeface="黑体" panose="02010609060101010101" pitchFamily="49" charset="-122"/>
              <a:ea typeface="黑体" panose="02010609060101010101" pitchFamily="49" charset="-122"/>
            </a:endParaRPr>
          </a:p>
          <a:p>
            <a:pPr algn="ctr" eaLnBrk="1">
              <a:spcBef>
                <a:spcPct val="10000"/>
              </a:spcBef>
              <a:buSzPct val="100000"/>
              <a:buFont typeface="Times New Roman" panose="02020603050405020304" pitchFamily="18" charset="0"/>
              <a:buNone/>
            </a:pPr>
            <a:r>
              <a:rPr lang="zh-CN" altLang="en-US" sz="2400" b="1" dirty="0">
                <a:latin typeface="黑体" panose="02010609060101010101" pitchFamily="49" charset="-122"/>
                <a:ea typeface="黑体" panose="02010609060101010101" pitchFamily="49" charset="-122"/>
              </a:rPr>
              <a:t>革命</a:t>
            </a:r>
            <a:endParaRPr lang="zh-CN" altLang="en-US" sz="2400" b="1" dirty="0">
              <a:latin typeface="黑体" panose="02010609060101010101" pitchFamily="49" charset="-122"/>
              <a:ea typeface="黑体" panose="02010609060101010101" pitchFamily="49" charset="-122"/>
            </a:endParaRPr>
          </a:p>
        </p:txBody>
      </p:sp>
      <p:sp>
        <p:nvSpPr>
          <p:cNvPr id="12" name="Text Box 4"/>
          <p:cNvSpPr txBox="1">
            <a:spLocks noChangeArrowheads="1"/>
          </p:cNvSpPr>
          <p:nvPr/>
        </p:nvSpPr>
        <p:spPr bwMode="auto">
          <a:xfrm>
            <a:off x="2044405" y="4424559"/>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zh-CN" altLang="en-US" sz="2000" b="1" dirty="0">
                <a:latin typeface="黑体" panose="02010609060101010101" pitchFamily="49" charset="-122"/>
                <a:ea typeface="黑体" panose="02010609060101010101" pitchFamily="49" charset="-122"/>
              </a:rPr>
              <a:t>可能性</a:t>
            </a:r>
            <a:endParaRPr lang="zh-CN" altLang="en-US" sz="2000" b="1" dirty="0">
              <a:latin typeface="黑体" panose="02010609060101010101" pitchFamily="49" charset="-122"/>
              <a:ea typeface="黑体" panose="02010609060101010101" pitchFamily="49" charset="-122"/>
            </a:endParaRPr>
          </a:p>
        </p:txBody>
      </p:sp>
      <p:sp>
        <p:nvSpPr>
          <p:cNvPr id="13" name="Text Box 5"/>
          <p:cNvSpPr txBox="1">
            <a:spLocks noChangeArrowheads="1"/>
          </p:cNvSpPr>
          <p:nvPr/>
        </p:nvSpPr>
        <p:spPr bwMode="auto">
          <a:xfrm>
            <a:off x="7562584" y="4087901"/>
            <a:ext cx="2514600" cy="46166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zh-CN" altLang="en-US" sz="2400" b="1">
                <a:latin typeface="黑体" panose="02010609060101010101" pitchFamily="49" charset="-122"/>
                <a:ea typeface="黑体" panose="02010609060101010101" pitchFamily="49" charset="-122"/>
              </a:rPr>
              <a:t>对外殖民扩张</a:t>
            </a:r>
            <a:endParaRPr lang="zh-CN" altLang="en-US" sz="2400" b="1">
              <a:latin typeface="黑体" panose="02010609060101010101" pitchFamily="49" charset="-122"/>
              <a:ea typeface="黑体" panose="02010609060101010101" pitchFamily="49" charset="-122"/>
            </a:endParaRPr>
          </a:p>
        </p:txBody>
      </p:sp>
      <p:sp>
        <p:nvSpPr>
          <p:cNvPr id="14" name="Text Box 6"/>
          <p:cNvSpPr txBox="1">
            <a:spLocks noChangeArrowheads="1"/>
          </p:cNvSpPr>
          <p:nvPr/>
        </p:nvSpPr>
        <p:spPr bwMode="auto">
          <a:xfrm>
            <a:off x="1738036" y="5778165"/>
            <a:ext cx="4324351" cy="830997"/>
          </a:xfrm>
          <a:prstGeom prst="rect">
            <a:avLst/>
          </a:prstGeom>
          <a:solidFill>
            <a:srgbClr val="0000FF"/>
          </a:solidFill>
          <a:ln w="9525">
            <a:solidFill>
              <a:srgbClr val="FFFF00"/>
            </a:solid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en-US" altLang="zh-CN" sz="2400" b="1" dirty="0">
                <a:solidFill>
                  <a:srgbClr val="FFFF00"/>
                </a:solidFill>
                <a:latin typeface="楷体_GB2312" pitchFamily="49" charset="-122"/>
                <a:ea typeface="楷体_GB2312" pitchFamily="49" charset="-122"/>
              </a:rPr>
              <a:t>19</a:t>
            </a:r>
            <a:r>
              <a:rPr lang="zh-CN" altLang="en-US" sz="2400" b="1" dirty="0">
                <a:solidFill>
                  <a:srgbClr val="FFFF00"/>
                </a:solidFill>
                <a:latin typeface="楷体_GB2312" pitchFamily="49" charset="-122"/>
                <a:ea typeface="楷体_GB2312" pitchFamily="49" charset="-122"/>
              </a:rPr>
              <a:t>世纪末</a:t>
            </a:r>
            <a:r>
              <a:rPr lang="en-US" altLang="zh-CN" sz="2400" b="1" dirty="0">
                <a:solidFill>
                  <a:srgbClr val="FFFF00"/>
                </a:solidFill>
                <a:latin typeface="楷体_GB2312" pitchFamily="49" charset="-122"/>
                <a:ea typeface="楷体_GB2312" pitchFamily="49" charset="-122"/>
              </a:rPr>
              <a:t>20</a:t>
            </a:r>
            <a:r>
              <a:rPr lang="zh-CN" altLang="en-US" sz="2400" b="1" dirty="0">
                <a:solidFill>
                  <a:srgbClr val="FFFF00"/>
                </a:solidFill>
                <a:latin typeface="楷体_GB2312" pitchFamily="49" charset="-122"/>
                <a:ea typeface="楷体_GB2312" pitchFamily="49" charset="-122"/>
              </a:rPr>
              <a:t>世纪初，资本主义世界经济体系</a:t>
            </a:r>
            <a:r>
              <a:rPr lang="zh-CN" altLang="en-US" sz="2400" b="1" dirty="0">
                <a:solidFill>
                  <a:srgbClr val="FFFF00"/>
                </a:solidFill>
                <a:latin typeface="黑体" panose="02010609060101010101" pitchFamily="49" charset="-122"/>
                <a:ea typeface="黑体" panose="02010609060101010101" pitchFamily="49" charset="-122"/>
              </a:rPr>
              <a:t>最终形成</a:t>
            </a:r>
            <a:endParaRPr lang="zh-CN" altLang="en-US" sz="2400" b="1" dirty="0">
              <a:solidFill>
                <a:srgbClr val="FFFF00"/>
              </a:solidFill>
              <a:latin typeface="黑体" panose="02010609060101010101" pitchFamily="49" charset="-122"/>
              <a:ea typeface="黑体" panose="02010609060101010101" pitchFamily="49" charset="-122"/>
            </a:endParaRPr>
          </a:p>
        </p:txBody>
      </p:sp>
      <p:sp>
        <p:nvSpPr>
          <p:cNvPr id="15" name="Text Box 7"/>
          <p:cNvSpPr txBox="1">
            <a:spLocks noChangeArrowheads="1"/>
          </p:cNvSpPr>
          <p:nvPr/>
        </p:nvSpPr>
        <p:spPr bwMode="auto">
          <a:xfrm>
            <a:off x="3086532" y="3802495"/>
            <a:ext cx="2871465" cy="393441"/>
          </a:xfrm>
          <a:prstGeom prst="rect">
            <a:avLst/>
          </a:prstGeom>
          <a:noFill/>
          <a:ln w="9525">
            <a:solidFill>
              <a:srgbClr val="0000FF"/>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lnSpc>
                <a:spcPct val="104000"/>
              </a:lnSpc>
              <a:spcBef>
                <a:spcPct val="5000"/>
              </a:spcBef>
              <a:buSzPct val="100000"/>
              <a:buFont typeface="Times New Roman" panose="02020603050405020304" pitchFamily="18" charset="0"/>
              <a:buNone/>
            </a:pPr>
            <a:r>
              <a:rPr lang="zh-CN" altLang="en-US" sz="2000" b="1" dirty="0">
                <a:solidFill>
                  <a:srgbClr val="0000FF"/>
                </a:solidFill>
                <a:latin typeface="楷体_GB2312" pitchFamily="49" charset="-122"/>
                <a:ea typeface="楷体_GB2312" pitchFamily="49" charset="-122"/>
              </a:rPr>
              <a:t>需要更多的市场和原料</a:t>
            </a:r>
            <a:endParaRPr lang="zh-CN" altLang="en-US" sz="2000" b="1" dirty="0">
              <a:solidFill>
                <a:srgbClr val="0000FF"/>
              </a:solidFill>
              <a:latin typeface="楷体_GB2312" pitchFamily="49" charset="-122"/>
              <a:ea typeface="楷体_GB2312" pitchFamily="49" charset="-122"/>
            </a:endParaRPr>
          </a:p>
        </p:txBody>
      </p:sp>
      <p:sp>
        <p:nvSpPr>
          <p:cNvPr id="16" name="AutoShape 11"/>
          <p:cNvSpPr>
            <a:spLocks noChangeArrowheads="1"/>
          </p:cNvSpPr>
          <p:nvPr/>
        </p:nvSpPr>
        <p:spPr bwMode="auto">
          <a:xfrm>
            <a:off x="2100262" y="4195936"/>
            <a:ext cx="907650" cy="267083"/>
          </a:xfrm>
          <a:prstGeom prst="rightArrow">
            <a:avLst>
              <a:gd name="adj1" fmla="val 50000"/>
              <a:gd name="adj2" fmla="val 31250"/>
            </a:avLst>
          </a:prstGeom>
          <a:solidFill>
            <a:srgbClr val="FE1F08"/>
          </a:solidFill>
          <a:ln w="28575">
            <a:solidFill>
              <a:srgbClr val="FFFF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 name="AutoShape 12"/>
          <p:cNvSpPr>
            <a:spLocks noChangeArrowheads="1"/>
          </p:cNvSpPr>
          <p:nvPr/>
        </p:nvSpPr>
        <p:spPr bwMode="auto">
          <a:xfrm>
            <a:off x="3031724" y="4182898"/>
            <a:ext cx="4324351" cy="328075"/>
          </a:xfrm>
          <a:prstGeom prst="rightArrow">
            <a:avLst>
              <a:gd name="adj1" fmla="val 50000"/>
              <a:gd name="adj2" fmla="val 401693"/>
            </a:avLst>
          </a:prstGeom>
          <a:solidFill>
            <a:srgbClr val="FE1F08"/>
          </a:solidFill>
          <a:ln w="28575">
            <a:solidFill>
              <a:srgbClr val="FFFF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AutoShape 13"/>
          <p:cNvSpPr>
            <a:spLocks noChangeArrowheads="1"/>
          </p:cNvSpPr>
          <p:nvPr/>
        </p:nvSpPr>
        <p:spPr bwMode="auto">
          <a:xfrm>
            <a:off x="8562339" y="4668492"/>
            <a:ext cx="287695" cy="1144078"/>
          </a:xfrm>
          <a:prstGeom prst="downArrow">
            <a:avLst>
              <a:gd name="adj1" fmla="val 50000"/>
              <a:gd name="adj2" fmla="val 100000"/>
            </a:avLst>
          </a:prstGeom>
          <a:solidFill>
            <a:srgbClr val="FE1F08"/>
          </a:solidFill>
          <a:ln w="28575">
            <a:solidFill>
              <a:srgbClr val="FFFF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 name="Text Box 16"/>
          <p:cNvSpPr txBox="1">
            <a:spLocks noChangeArrowheads="1"/>
          </p:cNvSpPr>
          <p:nvPr/>
        </p:nvSpPr>
        <p:spPr bwMode="auto">
          <a:xfrm>
            <a:off x="8085354" y="4623658"/>
            <a:ext cx="49244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zh-CN" altLang="en-US" sz="2000" b="1" dirty="0">
                <a:solidFill>
                  <a:srgbClr val="0000FF"/>
                </a:solidFill>
                <a:latin typeface="黑体" panose="02010609060101010101" pitchFamily="49" charset="-122"/>
                <a:ea typeface="黑体" panose="02010609060101010101" pitchFamily="49" charset="-122"/>
              </a:rPr>
              <a:t>掠夺原料</a:t>
            </a:r>
            <a:endParaRPr lang="zh-CN" altLang="en-US" sz="2000" b="1" dirty="0">
              <a:solidFill>
                <a:srgbClr val="0000FF"/>
              </a:solidFill>
              <a:latin typeface="黑体" panose="02010609060101010101" pitchFamily="49" charset="-122"/>
              <a:ea typeface="黑体" panose="02010609060101010101" pitchFamily="49" charset="-122"/>
            </a:endParaRPr>
          </a:p>
        </p:txBody>
      </p:sp>
      <p:sp>
        <p:nvSpPr>
          <p:cNvPr id="20" name="Text Box 17"/>
          <p:cNvSpPr txBox="1">
            <a:spLocks noChangeArrowheads="1"/>
          </p:cNvSpPr>
          <p:nvPr/>
        </p:nvSpPr>
        <p:spPr bwMode="auto">
          <a:xfrm>
            <a:off x="7644307" y="4633689"/>
            <a:ext cx="49244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zh-CN" altLang="en-US" sz="2000" b="1" dirty="0">
                <a:solidFill>
                  <a:srgbClr val="0000FF"/>
                </a:solidFill>
                <a:latin typeface="黑体" panose="02010609060101010101" pitchFamily="49" charset="-122"/>
                <a:ea typeface="黑体" panose="02010609060101010101" pitchFamily="49" charset="-122"/>
              </a:rPr>
              <a:t>掠夺财富</a:t>
            </a:r>
            <a:endParaRPr lang="zh-CN" altLang="en-US" sz="2000" b="1" dirty="0">
              <a:solidFill>
                <a:srgbClr val="0000FF"/>
              </a:solidFill>
              <a:latin typeface="黑体" panose="02010609060101010101" pitchFamily="49" charset="-122"/>
              <a:ea typeface="黑体" panose="02010609060101010101" pitchFamily="49" charset="-122"/>
            </a:endParaRPr>
          </a:p>
        </p:txBody>
      </p:sp>
      <p:sp>
        <p:nvSpPr>
          <p:cNvPr id="22" name="AutoShape 19"/>
          <p:cNvSpPr>
            <a:spLocks noChangeArrowheads="1"/>
          </p:cNvSpPr>
          <p:nvPr/>
        </p:nvSpPr>
        <p:spPr bwMode="auto">
          <a:xfrm>
            <a:off x="6138322" y="6029627"/>
            <a:ext cx="1310227" cy="328075"/>
          </a:xfrm>
          <a:prstGeom prst="leftArrow">
            <a:avLst>
              <a:gd name="adj1" fmla="val 50000"/>
              <a:gd name="adj2" fmla="val 65000"/>
            </a:avLst>
          </a:prstGeom>
          <a:solidFill>
            <a:srgbClr val="FF3300"/>
          </a:solidFill>
          <a:ln w="28575">
            <a:solidFill>
              <a:srgbClr val="FFFF00"/>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 name="Text Box 21"/>
          <p:cNvSpPr txBox="1">
            <a:spLocks noChangeArrowheads="1"/>
          </p:cNvSpPr>
          <p:nvPr/>
        </p:nvSpPr>
        <p:spPr bwMode="auto">
          <a:xfrm>
            <a:off x="7524484" y="5878834"/>
            <a:ext cx="2590800" cy="861774"/>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zh-CN" altLang="en-US" sz="2000" b="1">
                <a:latin typeface="黑体" panose="02010609060101010101" pitchFamily="49" charset="-122"/>
                <a:ea typeface="黑体" panose="02010609060101010101" pitchFamily="49" charset="-122"/>
              </a:rPr>
              <a:t>密切了国际交流</a:t>
            </a:r>
            <a:endParaRPr lang="zh-CN" altLang="en-US" sz="2000" b="1">
              <a:latin typeface="黑体" panose="02010609060101010101" pitchFamily="49" charset="-122"/>
              <a:ea typeface="黑体" panose="02010609060101010101" pitchFamily="49" charset="-122"/>
            </a:endParaRPr>
          </a:p>
          <a:p>
            <a:pPr eaLnBrk="1">
              <a:spcBef>
                <a:spcPct val="50000"/>
              </a:spcBef>
              <a:buSzPct val="100000"/>
              <a:buFont typeface="Times New Roman" panose="02020603050405020304" pitchFamily="18" charset="0"/>
              <a:buNone/>
            </a:pPr>
            <a:r>
              <a:rPr lang="zh-CN" altLang="en-US" sz="2000" b="1">
                <a:latin typeface="黑体" panose="02010609060101010101" pitchFamily="49" charset="-122"/>
                <a:ea typeface="黑体" panose="02010609060101010101" pitchFamily="49" charset="-122"/>
              </a:rPr>
              <a:t>扩大了世界贸易</a:t>
            </a:r>
            <a:endParaRPr lang="zh-CN" altLang="en-US" sz="2000" b="1">
              <a:latin typeface="黑体" panose="02010609060101010101" pitchFamily="49" charset="-122"/>
              <a:ea typeface="黑体" panose="02010609060101010101" pitchFamily="49" charset="-122"/>
            </a:endParaRPr>
          </a:p>
        </p:txBody>
      </p:sp>
      <p:sp>
        <p:nvSpPr>
          <p:cNvPr id="25" name="Text Box 22"/>
          <p:cNvSpPr txBox="1">
            <a:spLocks noChangeArrowheads="1"/>
          </p:cNvSpPr>
          <p:nvPr/>
        </p:nvSpPr>
        <p:spPr bwMode="auto">
          <a:xfrm>
            <a:off x="2028985" y="3824592"/>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zh-CN" altLang="en-US" sz="2000" b="1" dirty="0">
                <a:latin typeface="Times New Roman" panose="02020603050405020304" pitchFamily="18" charset="0"/>
                <a:ea typeface="黑体" panose="02010609060101010101" pitchFamily="49" charset="-122"/>
              </a:rPr>
              <a:t>必要性</a:t>
            </a:r>
            <a:endParaRPr lang="zh-CN" altLang="en-US" sz="2000" b="1" dirty="0">
              <a:latin typeface="Times New Roman" panose="02020603050405020304" pitchFamily="18" charset="0"/>
              <a:ea typeface="黑体" panose="02010609060101010101" pitchFamily="49" charset="-122"/>
            </a:endParaRPr>
          </a:p>
        </p:txBody>
      </p:sp>
      <p:sp>
        <p:nvSpPr>
          <p:cNvPr id="26" name="Text Box 24"/>
          <p:cNvSpPr txBox="1">
            <a:spLocks noChangeArrowheads="1"/>
          </p:cNvSpPr>
          <p:nvPr/>
        </p:nvSpPr>
        <p:spPr bwMode="auto">
          <a:xfrm>
            <a:off x="9168101" y="4646200"/>
            <a:ext cx="49244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zh-CN" altLang="en-US" sz="2000" b="1" dirty="0">
                <a:solidFill>
                  <a:srgbClr val="0000FF"/>
                </a:solidFill>
                <a:latin typeface="黑体" panose="02010609060101010101" pitchFamily="49" charset="-122"/>
                <a:ea typeface="黑体" panose="02010609060101010101" pitchFamily="49" charset="-122"/>
              </a:rPr>
              <a:t>资本输出</a:t>
            </a:r>
            <a:endParaRPr lang="zh-CN" altLang="en-US" sz="2000" b="1" dirty="0">
              <a:solidFill>
                <a:srgbClr val="0000FF"/>
              </a:solidFill>
              <a:latin typeface="黑体" panose="02010609060101010101" pitchFamily="49" charset="-122"/>
              <a:ea typeface="黑体" panose="02010609060101010101" pitchFamily="49" charset="-122"/>
            </a:endParaRPr>
          </a:p>
        </p:txBody>
      </p:sp>
      <p:sp>
        <p:nvSpPr>
          <p:cNvPr id="27" name="Text Box 25"/>
          <p:cNvSpPr txBox="1">
            <a:spLocks noChangeArrowheads="1"/>
          </p:cNvSpPr>
          <p:nvPr/>
        </p:nvSpPr>
        <p:spPr bwMode="auto">
          <a:xfrm>
            <a:off x="3249235" y="4511764"/>
            <a:ext cx="2049694" cy="1064394"/>
          </a:xfrm>
          <a:prstGeom prst="rect">
            <a:avLst/>
          </a:prstGeom>
          <a:noFill/>
          <a:ln w="9525" algn="ctr">
            <a:solidFill>
              <a:srgbClr val="0000FF"/>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lnSpc>
                <a:spcPct val="104000"/>
              </a:lnSpc>
              <a:spcBef>
                <a:spcPct val="5000"/>
              </a:spcBef>
              <a:buSzPct val="100000"/>
              <a:buFont typeface="Times New Roman" panose="02020603050405020304" pitchFamily="18" charset="0"/>
              <a:buNone/>
            </a:pPr>
            <a:r>
              <a:rPr lang="zh-CN" altLang="en-US" sz="2000" b="1">
                <a:solidFill>
                  <a:srgbClr val="0000FF"/>
                </a:solidFill>
                <a:latin typeface="楷体_GB2312" pitchFamily="49" charset="-122"/>
                <a:ea typeface="楷体_GB2312" pitchFamily="49" charset="-122"/>
              </a:rPr>
              <a:t>经济和军事实力</a:t>
            </a:r>
            <a:endParaRPr lang="en-US" altLang="zh-CN" sz="2000" b="1">
              <a:solidFill>
                <a:srgbClr val="0000FF"/>
              </a:solidFill>
              <a:latin typeface="楷体_GB2312" pitchFamily="49" charset="-122"/>
              <a:ea typeface="楷体_GB2312" pitchFamily="49" charset="-122"/>
            </a:endParaRPr>
          </a:p>
          <a:p>
            <a:pPr eaLnBrk="1">
              <a:lnSpc>
                <a:spcPct val="104000"/>
              </a:lnSpc>
              <a:spcBef>
                <a:spcPct val="5000"/>
              </a:spcBef>
              <a:buSzPct val="100000"/>
            </a:pPr>
            <a:r>
              <a:rPr lang="zh-CN" altLang="en-US" sz="2000" b="1">
                <a:solidFill>
                  <a:srgbClr val="0000FF"/>
                </a:solidFill>
                <a:latin typeface="楷体_GB2312" pitchFamily="49" charset="-122"/>
                <a:ea typeface="楷体_GB2312" pitchFamily="49" charset="-122"/>
              </a:rPr>
              <a:t>交通与通讯技术</a:t>
            </a:r>
            <a:endParaRPr lang="zh-CN" altLang="en-US" sz="2000" b="1">
              <a:solidFill>
                <a:srgbClr val="0000FF"/>
              </a:solidFill>
              <a:latin typeface="楷体_GB2312" pitchFamily="49" charset="-122"/>
              <a:ea typeface="楷体_GB2312" pitchFamily="49" charset="-122"/>
            </a:endParaRPr>
          </a:p>
          <a:p>
            <a:pPr eaLnBrk="1">
              <a:lnSpc>
                <a:spcPct val="104000"/>
              </a:lnSpc>
              <a:spcBef>
                <a:spcPct val="5000"/>
              </a:spcBef>
              <a:buSzPct val="100000"/>
              <a:buFont typeface="Times New Roman" panose="02020603050405020304" pitchFamily="18" charset="0"/>
              <a:buNone/>
            </a:pPr>
            <a:r>
              <a:rPr lang="zh-CN" altLang="en-US" sz="2000" b="1">
                <a:solidFill>
                  <a:srgbClr val="0000FF"/>
                </a:solidFill>
                <a:latin typeface="楷体_GB2312" pitchFamily="49" charset="-122"/>
                <a:ea typeface="楷体_GB2312" pitchFamily="49" charset="-122"/>
              </a:rPr>
              <a:t>人口与资本流动</a:t>
            </a:r>
            <a:endParaRPr lang="zh-CN" altLang="en-US" sz="2000" b="1">
              <a:solidFill>
                <a:srgbClr val="0000FF"/>
              </a:solidFill>
              <a:latin typeface="楷体_GB2312" pitchFamily="49" charset="-122"/>
              <a:ea typeface="楷体_GB2312" pitchFamily="49" charset="-122"/>
            </a:endParaRPr>
          </a:p>
        </p:txBody>
      </p:sp>
      <p:sp>
        <p:nvSpPr>
          <p:cNvPr id="28" name="Text Box 16"/>
          <p:cNvSpPr txBox="1">
            <a:spLocks noChangeArrowheads="1"/>
          </p:cNvSpPr>
          <p:nvPr/>
        </p:nvSpPr>
        <p:spPr bwMode="auto">
          <a:xfrm>
            <a:off x="8850034" y="4644091"/>
            <a:ext cx="49244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a:spcBef>
                <a:spcPct val="50000"/>
              </a:spcBef>
              <a:buSzPct val="100000"/>
              <a:buFont typeface="Times New Roman" panose="02020603050405020304" pitchFamily="18" charset="0"/>
              <a:buNone/>
            </a:pPr>
            <a:r>
              <a:rPr lang="zh-CN" altLang="en-US" sz="2000" b="1">
                <a:solidFill>
                  <a:srgbClr val="0000FF"/>
                </a:solidFill>
                <a:latin typeface="黑体" panose="02010609060101010101" pitchFamily="49" charset="-122"/>
                <a:ea typeface="黑体" panose="02010609060101010101" pitchFamily="49" charset="-122"/>
              </a:rPr>
              <a:t>商品输出</a:t>
            </a:r>
            <a:endParaRPr lang="zh-CN" altLang="en-US" sz="2000" b="1">
              <a:solidFill>
                <a:srgbClr val="0000FF"/>
              </a:solidFill>
              <a:latin typeface="黑体" panose="02010609060101010101" pitchFamily="49" charset="-122"/>
              <a:ea typeface="黑体" panose="02010609060101010101" pitchFamily="49" charset="-122"/>
            </a:endParaRPr>
          </a:p>
        </p:txBody>
      </p:sp>
      <p:pic>
        <p:nvPicPr>
          <p:cNvPr id="7" name="图片 6"/>
          <p:cNvPicPr>
            <a:picLocks noChangeAspect="1"/>
          </p:cNvPicPr>
          <p:nvPr/>
        </p:nvPicPr>
        <p:blipFill>
          <a:blip r:embed="rId1"/>
          <a:stretch>
            <a:fillRect/>
          </a:stretch>
        </p:blipFill>
        <p:spPr>
          <a:xfrm>
            <a:off x="775880" y="3281346"/>
            <a:ext cx="8647538" cy="34227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nodeType="clickEffect">
                                  <p:stCondLst>
                                    <p:cond delay="0"/>
                                  </p:stCondLst>
                                  <p:childTnLst>
                                    <p:animEffect transition="out" filter="randombar(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animBg="1"/>
      <p:bldP spid="10" grpId="0"/>
      <p:bldP spid="11" grpId="0" animBg="1"/>
      <p:bldP spid="12" grpId="0"/>
      <p:bldP spid="13" grpId="0" animBg="1"/>
      <p:bldP spid="14" grpId="0" animBg="1"/>
      <p:bldP spid="15" grpId="0" animBg="1"/>
      <p:bldP spid="16" grpId="0" animBg="1"/>
      <p:bldP spid="17" grpId="0" animBg="1"/>
      <p:bldP spid="18" grpId="0" animBg="1"/>
      <p:bldP spid="19" grpId="0"/>
      <p:bldP spid="20" grpId="0"/>
      <p:bldP spid="22" grpId="0" animBg="1"/>
      <p:bldP spid="24" grpId="0" animBg="1"/>
      <p:bldP spid="25" grpId="0"/>
      <p:bldP spid="26" grpId="0"/>
      <p:bldP spid="27"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725" y="186885"/>
            <a:ext cx="1704975"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5</a:t>
            </a: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结束</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5208271" y="2847340"/>
            <a:ext cx="6748326" cy="3058530"/>
          </a:xfrm>
          <a:prstGeom prst="rect">
            <a:avLst/>
          </a:prstGeom>
          <a:noFill/>
          <a:ln>
            <a:solidFill>
              <a:srgbClr val="C00000"/>
            </a:solidFill>
          </a:ln>
        </p:spPr>
        <p:txBody>
          <a:bodyPr wrap="square" rtlCol="0">
            <a:spAutoFit/>
          </a:bodyPr>
          <a:lstStyle/>
          <a:p>
            <a:pPr indent="609600" latinLnBrk="0">
              <a:lnSpc>
                <a:spcPct val="150000"/>
              </a:lnSpc>
              <a:extLst>
                <a:ext uri="{35155182-B16C-46BC-9424-99874614C6A1}">
                  <wpsdc:indentchars xmlns:wpsdc="http://www.wps.cn/officeDocument/2017/drawingmlCustomData" val="200" checksum="4158780845"/>
                </a:ext>
              </a:extLst>
            </a:pPr>
            <a:r>
              <a:rPr lang="zh-CN" sz="2400" b="1" dirty="0">
                <a:latin typeface="微软雅黑" panose="020B0503020204020204" pitchFamily="34" charset="-122"/>
                <a:ea typeface="微软雅黑" panose="020B0503020204020204" pitchFamily="34" charset="-122"/>
                <a:cs typeface="微软雅黑" panose="020B0503020204020204" pitchFamily="34" charset="-122"/>
              </a:rPr>
              <a:t>百舸争流，奋楫者先。新科技革命和产业变革的时代奔腾而至，如果我们不应变、不求变，将错失发展机遇，甚至错过整个时代。</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609600" latinLnBrk="0">
              <a:lnSpc>
                <a:spcPct val="150000"/>
              </a:lnSpc>
              <a:extLst>
                <a:ext uri="{35155182-B16C-46BC-9424-99874614C6A1}">
                  <wpsdc:indentchars xmlns:wpsdc="http://www.wps.cn/officeDocument/2017/drawingmlCustomData" val="200" checksum="4158780845"/>
                </a:ext>
              </a:extLst>
            </a:pP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800" b="1" kern="100" dirty="0">
                <a:solidFill>
                  <a:srgbClr val="0D0D0D"/>
                </a:solidFill>
                <a:effectLst/>
                <a:latin typeface="宋体" panose="02010600030101010101" pitchFamily="2" charset="-122"/>
                <a:cs typeface="宋体" panose="02010600030101010101" pitchFamily="2" charset="-122"/>
              </a:rPr>
              <a:t>2018</a:t>
            </a:r>
            <a:r>
              <a:rPr lang="zh-CN" altLang="zh-CN" sz="2800" b="1" kern="100" dirty="0">
                <a:solidFill>
                  <a:srgbClr val="0D0D0D"/>
                </a:solidFill>
                <a:effectLst/>
                <a:ea typeface="宋体" panose="02010600030101010101" pitchFamily="2" charset="-122"/>
                <a:cs typeface="宋体" panose="02010600030101010101" pitchFamily="2" charset="-122"/>
              </a:rPr>
              <a:t>年</a:t>
            </a:r>
            <a:r>
              <a:rPr lang="en-US" altLang="zh-CN" sz="2800" b="1" kern="100" dirty="0">
                <a:solidFill>
                  <a:srgbClr val="0D0D0D"/>
                </a:solidFill>
                <a:effectLst/>
                <a:ea typeface="宋体" panose="02010600030101010101" pitchFamily="2" charset="-122"/>
                <a:cs typeface="宋体" panose="02010600030101010101" pitchFamily="2" charset="-122"/>
              </a:rPr>
              <a:t>11</a:t>
            </a:r>
            <a:r>
              <a:rPr lang="zh-CN" altLang="zh-CN" sz="2800" b="1" kern="100" dirty="0">
                <a:solidFill>
                  <a:srgbClr val="0D0D0D"/>
                </a:solidFill>
                <a:effectLst/>
                <a:ea typeface="宋体" panose="02010600030101010101" pitchFamily="2" charset="-122"/>
                <a:cs typeface="宋体" panose="02010600030101010101" pitchFamily="2" charset="-122"/>
              </a:rPr>
              <a:t>月</a:t>
            </a:r>
            <a:r>
              <a:rPr lang="en-US" altLang="zh-CN" sz="2800" b="1" kern="100" dirty="0">
                <a:solidFill>
                  <a:srgbClr val="0D0D0D"/>
                </a:solidFill>
                <a:effectLst/>
                <a:ea typeface="宋体" panose="02010600030101010101" pitchFamily="2" charset="-122"/>
                <a:cs typeface="宋体" panose="02010600030101010101" pitchFamily="2" charset="-122"/>
              </a:rPr>
              <a:t>17</a:t>
            </a:r>
            <a:r>
              <a:rPr lang="zh-CN" altLang="zh-CN" sz="2800" b="1" kern="100" dirty="0">
                <a:solidFill>
                  <a:srgbClr val="0D0D0D"/>
                </a:solidFill>
                <a:effectLst/>
                <a:ea typeface="宋体" panose="02010600030101010101" pitchFamily="2" charset="-122"/>
                <a:cs typeface="宋体" panose="02010600030101010101" pitchFamily="2" charset="-122"/>
              </a:rPr>
              <a:t>日，习近平在亚太经合组织工商领导人峰会上的主旨演讲</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descr="习近平"/>
          <p:cNvPicPr>
            <a:picLocks noChangeAspect="1"/>
          </p:cNvPicPr>
          <p:nvPr/>
        </p:nvPicPr>
        <p:blipFill>
          <a:blip r:embed="rId1" cstate="print"/>
          <a:stretch>
            <a:fillRect/>
          </a:stretch>
        </p:blipFill>
        <p:spPr>
          <a:xfrm>
            <a:off x="414337" y="1952625"/>
            <a:ext cx="4669790" cy="4610100"/>
          </a:xfrm>
          <a:prstGeom prst="rect">
            <a:avLst/>
          </a:prstGeom>
        </p:spPr>
      </p:pic>
      <p:sp>
        <p:nvSpPr>
          <p:cNvPr id="5" name="文本框 4"/>
          <p:cNvSpPr txBox="1"/>
          <p:nvPr/>
        </p:nvSpPr>
        <p:spPr>
          <a:xfrm>
            <a:off x="585633" y="890924"/>
            <a:ext cx="11187267" cy="830997"/>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回顾近代中国遭受的侵略，以习近平的演讲结束，</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树立在新科技革命和产业变革的时代奔腾而至的今天，我们应该以只争朝夕的精神奋勇前进的时代意识</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09634" y="2951946"/>
            <a:ext cx="10972731" cy="954107"/>
          </a:xfrm>
          <a:prstGeom prst="rect">
            <a:avLst/>
          </a:prstGeom>
          <a:noFill/>
          <a:ln>
            <a:noFill/>
          </a:ln>
        </p:spPr>
        <p:txBody>
          <a:bodyPr wrap="squar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dirty="0">
                <a:ln w="11430"/>
                <a:solidFill>
                  <a:srgbClr val="FF0000"/>
                </a:solidFill>
                <a:latin typeface="黑体" panose="02010609060101010101" pitchFamily="49" charset="-122"/>
                <a:ea typeface="黑体" panose="02010609060101010101" pitchFamily="49" charset="-122"/>
              </a:rPr>
              <a:t>第</a:t>
            </a:r>
            <a:r>
              <a:rPr lang="en-US" altLang="zh-CN" sz="5400" b="1" dirty="0">
                <a:ln w="11430"/>
                <a:solidFill>
                  <a:srgbClr val="FF0000"/>
                </a:solidFill>
                <a:latin typeface="黑体" panose="02010609060101010101" pitchFamily="49" charset="-122"/>
                <a:ea typeface="黑体" panose="02010609060101010101" pitchFamily="49" charset="-122"/>
              </a:rPr>
              <a:t>11</a:t>
            </a:r>
            <a:r>
              <a:rPr lang="zh-CN" altLang="en-US" sz="5400" b="1" dirty="0">
                <a:ln w="11430"/>
                <a:solidFill>
                  <a:srgbClr val="FF0000"/>
                </a:solidFill>
                <a:latin typeface="黑体" panose="02010609060101010101" pitchFamily="49" charset="-122"/>
                <a:ea typeface="黑体" panose="02010609060101010101" pitchFamily="49" charset="-122"/>
              </a:rPr>
              <a:t>课  马克思主义的诞生与传播</a:t>
            </a:r>
            <a:endParaRPr lang="zh-CN" altLang="en-US" sz="5400" b="1" dirty="0">
              <a:ln w="1143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3836" y="121135"/>
            <a:ext cx="2193229" cy="584775"/>
          </a:xfrm>
          <a:prstGeom prst="rect">
            <a:avLst/>
          </a:prstGeom>
          <a:solidFill>
            <a:schemeClr val="accent2"/>
          </a:solidFill>
        </p:spPr>
        <p:txBody>
          <a:bodyPr wrap="square" rtlCol="0">
            <a:spAutoFit/>
          </a:bodyPr>
          <a:lstStyle/>
          <a:p>
            <a:r>
              <a:rPr lang="zh-CN" altLang="en-US" sz="3200" b="1" dirty="0">
                <a:latin typeface="黑体" panose="02010609060101010101" pitchFamily="49" charset="-122"/>
                <a:ea typeface="黑体" panose="02010609060101010101" pitchFamily="49" charset="-122"/>
              </a:rPr>
              <a:t>教材简析</a:t>
            </a:r>
            <a:endParaRPr lang="zh-CN" altLang="en-US" sz="3200" b="1" dirty="0">
              <a:latin typeface="黑体" panose="02010609060101010101" pitchFamily="49" charset="-122"/>
              <a:ea typeface="黑体" panose="02010609060101010101" pitchFamily="49" charset="-122"/>
            </a:endParaRPr>
          </a:p>
        </p:txBody>
      </p:sp>
      <p:sp>
        <p:nvSpPr>
          <p:cNvPr id="5" name="文本框 4"/>
          <p:cNvSpPr txBox="1"/>
          <p:nvPr/>
        </p:nvSpPr>
        <p:spPr>
          <a:xfrm>
            <a:off x="383038" y="836198"/>
            <a:ext cx="2193229" cy="461665"/>
          </a:xfrm>
          <a:prstGeom prst="rect">
            <a:avLst/>
          </a:prstGeom>
          <a:noFill/>
        </p:spPr>
        <p:txBody>
          <a:bodyPr wrap="none" rtlCol="0">
            <a:spAutoFit/>
          </a:bodyPr>
          <a:lstStyle/>
          <a:p>
            <a:r>
              <a:rPr lang="en-US" altLang="zh-CN" sz="2400" b="1" dirty="0"/>
              <a:t>1</a:t>
            </a:r>
            <a:r>
              <a:rPr lang="zh-CN" altLang="en-US" sz="2400" b="1" dirty="0"/>
              <a:t>、课标要求：</a:t>
            </a:r>
            <a:endParaRPr lang="zh-CN" altLang="en-US" sz="2400" b="1" dirty="0"/>
          </a:p>
        </p:txBody>
      </p:sp>
      <p:sp>
        <p:nvSpPr>
          <p:cNvPr id="7" name="文本框 6"/>
          <p:cNvSpPr txBox="1"/>
          <p:nvPr/>
        </p:nvSpPr>
        <p:spPr>
          <a:xfrm>
            <a:off x="556443" y="1297863"/>
            <a:ext cx="11389749" cy="1200329"/>
          </a:xfrm>
          <a:prstGeom prst="rect">
            <a:avLst/>
          </a:prstGeom>
          <a:noFill/>
        </p:spPr>
        <p:txBody>
          <a:bodyPr wrap="square">
            <a:spAutoFit/>
          </a:bodyPr>
          <a:lstStyle/>
          <a:p>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《普通高中历史课程标准（</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2017</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年版）》要求：通过了解马克思主义产生的时代背景以及马克思、恩格斯的理论探索与革命实践，了解《共产党宣言》的主要内容，理解马克思主义产生的世界意义。</a:t>
            </a:r>
            <a:endParaRPr lang="zh-CN" altLang="en-US" sz="2400" b="1" dirty="0">
              <a:latin typeface="楷体" panose="02010609060101010101" pitchFamily="49" charset="-122"/>
              <a:ea typeface="楷体" panose="02010609060101010101" pitchFamily="49" charset="-122"/>
            </a:endParaRPr>
          </a:p>
        </p:txBody>
      </p:sp>
      <p:sp>
        <p:nvSpPr>
          <p:cNvPr id="8" name="文本框 7"/>
          <p:cNvSpPr txBox="1"/>
          <p:nvPr/>
        </p:nvSpPr>
        <p:spPr>
          <a:xfrm>
            <a:off x="383038" y="2510580"/>
            <a:ext cx="2202847" cy="461665"/>
          </a:xfrm>
          <a:prstGeom prst="rect">
            <a:avLst/>
          </a:prstGeom>
          <a:noFill/>
        </p:spPr>
        <p:txBody>
          <a:bodyPr wrap="none" rtlCol="0">
            <a:spAutoFit/>
          </a:bodyPr>
          <a:lstStyle/>
          <a:p>
            <a:r>
              <a:rPr lang="en-US" altLang="zh-CN" sz="2400" b="1" dirty="0"/>
              <a:t>2</a:t>
            </a:r>
            <a:r>
              <a:rPr lang="zh-CN" altLang="en-US" sz="2400" b="1" dirty="0"/>
              <a:t>、教材分析：</a:t>
            </a:r>
            <a:endParaRPr lang="zh-CN" altLang="en-US" sz="2400" b="1" dirty="0"/>
          </a:p>
        </p:txBody>
      </p:sp>
      <p:sp>
        <p:nvSpPr>
          <p:cNvPr id="9" name="文本框 8"/>
          <p:cNvSpPr txBox="1"/>
          <p:nvPr/>
        </p:nvSpPr>
        <p:spPr>
          <a:xfrm>
            <a:off x="648939" y="3349120"/>
            <a:ext cx="11204756" cy="3416320"/>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本课内容由三部分组成：</a:t>
            </a:r>
            <a:endParaRPr lang="en-US" altLang="zh-CN" sz="2400" b="1" dirty="0">
              <a:latin typeface="楷体" panose="02010609060101010101" pitchFamily="49" charset="-122"/>
              <a:ea typeface="楷体" panose="02010609060101010101" pitchFamily="49" charset="-122"/>
            </a:endParaRPr>
          </a:p>
          <a:p>
            <a:r>
              <a:rPr lang="zh-CN" altLang="zh-CN" sz="2400" b="1" kern="100"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早期工人运动与社会主义思想的萌发</a:t>
            </a:r>
            <a:r>
              <a:rPr lang="zh-CN" altLang="en-US" sz="2400" b="1" dirty="0">
                <a:solidFill>
                  <a:srgbClr val="FF0000"/>
                </a:solidFill>
                <a:latin typeface="楷体" panose="02010609060101010101" pitchFamily="49" charset="-122"/>
                <a:ea typeface="楷体" panose="02010609060101010101" pitchFamily="49" charset="-122"/>
              </a:rPr>
              <a:t>：</a:t>
            </a:r>
            <a:r>
              <a:rPr lang="zh-CN" altLang="en-US" sz="2400" b="1" dirty="0">
                <a:solidFill>
                  <a:srgbClr val="0000CC"/>
                </a:solidFill>
                <a:latin typeface="楷体" panose="02010609060101010101" pitchFamily="49" charset="-122"/>
                <a:ea typeface="楷体" panose="02010609060101010101" pitchFamily="49" charset="-122"/>
              </a:rPr>
              <a:t>主要分析</a:t>
            </a:r>
            <a:r>
              <a:rPr lang="zh-CN" altLang="en-US" sz="2400" b="1" dirty="0">
                <a:latin typeface="楷体" panose="02010609060101010101" pitchFamily="49" charset="-122"/>
                <a:ea typeface="楷体" panose="02010609060101010101" pitchFamily="49" charset="-122"/>
              </a:rPr>
              <a:t>工业革命在带来巨大社会生产力的同时，也给工人阶级带来了悲惨的遭遇，无产阶级和资产阶级的矛盾日益尖锐。在这种历史大背景下，工人阶级经历了多种形式的斗争，空想社会主义兴起；</a:t>
            </a:r>
            <a:endParaRPr lang="en-US" altLang="zh-CN" sz="2400" b="1" dirty="0">
              <a:latin typeface="楷体" panose="02010609060101010101" pitchFamily="49" charset="-122"/>
              <a:ea typeface="楷体" panose="02010609060101010101" pitchFamily="49" charset="-122"/>
            </a:endParaRPr>
          </a:p>
          <a:p>
            <a:r>
              <a:rPr lang="zh-CN" altLang="en-US" sz="2400" b="1" dirty="0">
                <a:solidFill>
                  <a:srgbClr val="FF0000"/>
                </a:solidFill>
                <a:latin typeface="楷体" panose="02010609060101010101" pitchFamily="49" charset="-122"/>
                <a:ea typeface="楷体" panose="02010609060101010101" pitchFamily="49" charset="-122"/>
              </a:rPr>
              <a:t>马克思主义的诞生：</a:t>
            </a:r>
            <a:r>
              <a:rPr lang="zh-CN" altLang="en-US" sz="2400" b="1" dirty="0">
                <a:latin typeface="楷体" panose="02010609060101010101" pitchFamily="49" charset="-122"/>
                <a:ea typeface="楷体" panose="02010609060101010101" pitchFamily="49" charset="-122"/>
              </a:rPr>
              <a:t>马克思和恩格斯通过充分的理论研究与社会实践，创立了马克思主义，</a:t>
            </a:r>
            <a:r>
              <a:rPr lang="zh-CN" altLang="en-US" sz="2400" b="1" dirty="0">
                <a:solidFill>
                  <a:srgbClr val="0000CC"/>
                </a:solidFill>
                <a:latin typeface="楷体" panose="02010609060101010101" pitchFamily="49" charset="-122"/>
                <a:ea typeface="楷体" panose="02010609060101010101" pitchFamily="49" charset="-122"/>
              </a:rPr>
              <a:t>分析</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共产党宣言</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主要内容及意义，</a:t>
            </a:r>
            <a:r>
              <a:rPr lang="zh-CN" altLang="en-US" sz="2400" b="1" dirty="0">
                <a:solidFill>
                  <a:srgbClr val="0000CC"/>
                </a:solidFill>
                <a:latin typeface="楷体" panose="02010609060101010101" pitchFamily="49" charset="-122"/>
                <a:ea typeface="楷体" panose="02010609060101010101" pitchFamily="49" charset="-122"/>
              </a:rPr>
              <a:t>分析</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资本论</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，理解剩余价值学说；</a:t>
            </a:r>
            <a:endParaRPr lang="en-US" altLang="zh-CN" sz="2400" b="1" dirty="0">
              <a:latin typeface="楷体" panose="02010609060101010101" pitchFamily="49" charset="-122"/>
              <a:ea typeface="楷体" panose="02010609060101010101" pitchFamily="49" charset="-122"/>
            </a:endParaRPr>
          </a:p>
          <a:p>
            <a:r>
              <a:rPr lang="zh-CN" altLang="en-US" sz="2400" b="1" dirty="0">
                <a:solidFill>
                  <a:srgbClr val="FF0000"/>
                </a:solidFill>
                <a:latin typeface="楷体" panose="02010609060101010101" pitchFamily="49" charset="-122"/>
                <a:ea typeface="楷体" panose="02010609060101010101" pitchFamily="49" charset="-122"/>
              </a:rPr>
              <a:t>国际工人运动的发展：</a:t>
            </a:r>
            <a:r>
              <a:rPr lang="zh-CN" altLang="en-US" sz="2400" b="1" dirty="0">
                <a:solidFill>
                  <a:srgbClr val="0000CC"/>
                </a:solidFill>
                <a:latin typeface="楷体" panose="02010609060101010101" pitchFamily="49" charset="-122"/>
                <a:ea typeface="楷体" panose="02010609060101010101" pitchFamily="49" charset="-122"/>
              </a:rPr>
              <a:t>分析</a:t>
            </a:r>
            <a:r>
              <a:rPr lang="zh-CN" altLang="en-US" sz="2400" b="1" dirty="0">
                <a:latin typeface="楷体" panose="02010609060101010101" pitchFamily="49" charset="-122"/>
                <a:ea typeface="楷体" panose="02010609060101010101" pitchFamily="49" charset="-122"/>
              </a:rPr>
              <a:t>马克思主义的诞生对国际工人运动的深刻意义，体会马克思主义的实事求是和与时俱进的精神。</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0" name="文本框 9"/>
          <p:cNvSpPr txBox="1"/>
          <p:nvPr/>
        </p:nvSpPr>
        <p:spPr>
          <a:xfrm>
            <a:off x="338305" y="2944115"/>
            <a:ext cx="2501006" cy="461665"/>
          </a:xfrm>
          <a:prstGeom prst="rect">
            <a:avLst/>
          </a:prstGeom>
          <a:noFill/>
        </p:spPr>
        <p:txBody>
          <a:bodyPr wrap="none" rtlCol="0">
            <a:spAutoFit/>
          </a:bodyPr>
          <a:lstStyle/>
          <a:p>
            <a:r>
              <a:rPr lang="zh-CN" altLang="en-US" sz="2400" b="1" dirty="0"/>
              <a:t>（</a:t>
            </a:r>
            <a:r>
              <a:rPr lang="en-US" altLang="zh-CN" sz="2400" b="1" dirty="0"/>
              <a:t>1</a:t>
            </a:r>
            <a:r>
              <a:rPr lang="zh-CN" altLang="en-US" sz="2400" b="1" dirty="0"/>
              <a:t>）内容结构：</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4884" y="150893"/>
            <a:ext cx="2202847" cy="461665"/>
          </a:xfrm>
          <a:prstGeom prst="rect">
            <a:avLst/>
          </a:prstGeom>
          <a:noFill/>
        </p:spPr>
        <p:txBody>
          <a:bodyPr wrap="none" rtlCol="0">
            <a:spAutoFit/>
          </a:bodyPr>
          <a:lstStyle/>
          <a:p>
            <a:r>
              <a:rPr lang="en-US" altLang="zh-CN" sz="2400" b="1" dirty="0"/>
              <a:t>2</a:t>
            </a:r>
            <a:r>
              <a:rPr lang="zh-CN" altLang="en-US" sz="2400" b="1" dirty="0"/>
              <a:t>、教材分析：</a:t>
            </a:r>
            <a:endParaRPr lang="zh-CN" altLang="en-US" sz="2400" b="1" dirty="0"/>
          </a:p>
        </p:txBody>
      </p:sp>
      <p:sp>
        <p:nvSpPr>
          <p:cNvPr id="5" name="文本框 4"/>
          <p:cNvSpPr txBox="1"/>
          <p:nvPr/>
        </p:nvSpPr>
        <p:spPr>
          <a:xfrm>
            <a:off x="203391" y="608981"/>
            <a:ext cx="3741730" cy="461665"/>
          </a:xfrm>
          <a:prstGeom prst="rect">
            <a:avLst/>
          </a:prstGeom>
          <a:noFill/>
        </p:spPr>
        <p:txBody>
          <a:bodyPr wrap="none" rtlCol="0">
            <a:spAutoFit/>
          </a:bodyPr>
          <a:lstStyle/>
          <a:p>
            <a:r>
              <a:rPr lang="zh-CN" altLang="en-US" sz="2400" b="1" dirty="0"/>
              <a:t>（</a:t>
            </a:r>
            <a:r>
              <a:rPr lang="en-US" altLang="zh-CN" sz="2400" b="1" dirty="0"/>
              <a:t>2</a:t>
            </a:r>
            <a:r>
              <a:rPr lang="zh-CN" altLang="en-US" sz="2400" b="1" dirty="0"/>
              <a:t>）与老教材对比变化：</a:t>
            </a:r>
            <a:endParaRPr lang="zh-CN" altLang="en-US" sz="2400" b="1" dirty="0"/>
          </a:p>
        </p:txBody>
      </p:sp>
      <p:sp>
        <p:nvSpPr>
          <p:cNvPr id="8" name="文本框 7"/>
          <p:cNvSpPr txBox="1"/>
          <p:nvPr/>
        </p:nvSpPr>
        <p:spPr>
          <a:xfrm>
            <a:off x="636814" y="2197626"/>
            <a:ext cx="10696576" cy="461665"/>
          </a:xfrm>
          <a:prstGeom prst="rect">
            <a:avLst/>
          </a:prstGeom>
          <a:noFill/>
        </p:spPr>
        <p:txBody>
          <a:bodyPr wrap="square">
            <a:spAutoFit/>
          </a:bodyPr>
          <a:lstStyle/>
          <a:p>
            <a:r>
              <a:rPr lang="zh-CN" altLang="zh-CN" sz="2400" b="1" kern="100" dirty="0">
                <a:solidFill>
                  <a:srgbClr val="FF0000"/>
                </a:solidFill>
                <a:effectLst/>
                <a:ea typeface="宋体" panose="02010600030101010101" pitchFamily="2" charset="-122"/>
                <a:cs typeface="宋体" panose="02010600030101010101" pitchFamily="2" charset="-122"/>
              </a:rPr>
              <a:t>②</a:t>
            </a:r>
            <a:r>
              <a:rPr lang="zh-CN" altLang="en-US" sz="2400" b="1" kern="100" dirty="0">
                <a:solidFill>
                  <a:srgbClr val="FF0000"/>
                </a:solidFill>
                <a:ea typeface="宋体" panose="02010600030101010101" pitchFamily="2" charset="-122"/>
                <a:cs typeface="宋体" panose="02010600030101010101" pitchFamily="2" charset="-122"/>
              </a:rPr>
              <a:t>新增内容</a:t>
            </a:r>
            <a:r>
              <a:rPr lang="zh-CN" altLang="en-US" sz="2400" b="1" kern="100" dirty="0">
                <a:solidFill>
                  <a:srgbClr val="FF0000"/>
                </a:solidFill>
                <a:effectLst/>
                <a:ea typeface="宋体" panose="02010600030101010101" pitchFamily="2" charset="-122"/>
                <a:cs typeface="宋体" panose="02010600030101010101" pitchFamily="2" charset="-122"/>
              </a:rPr>
              <a:t>：</a:t>
            </a:r>
            <a:endParaRPr lang="en-US" altLang="zh-CN" sz="2400" b="1" kern="100" dirty="0">
              <a:solidFill>
                <a:srgbClr val="FF0000"/>
              </a:solidFill>
              <a:effectLst/>
              <a:ea typeface="宋体" panose="02010600030101010101" pitchFamily="2" charset="-122"/>
              <a:cs typeface="宋体" panose="02010600030101010101" pitchFamily="2" charset="-122"/>
            </a:endParaRPr>
          </a:p>
        </p:txBody>
      </p:sp>
      <p:sp>
        <p:nvSpPr>
          <p:cNvPr id="11" name="文本框 10"/>
          <p:cNvSpPr txBox="1"/>
          <p:nvPr/>
        </p:nvSpPr>
        <p:spPr>
          <a:xfrm>
            <a:off x="636814" y="2590151"/>
            <a:ext cx="11144251" cy="1938992"/>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第一框第二段工人恶劣的劳动条件与居住环境的描述；</a:t>
            </a:r>
            <a:endParaRPr lang="en-US" altLang="zh-CN"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工人阶级进行了从捣毁机器到争取政治权利的多种形式的斗争；</a:t>
            </a:r>
            <a:endParaRPr lang="en-US" altLang="zh-CN" sz="2400" b="1" dirty="0">
              <a:latin typeface="楷体" panose="02010609060101010101" pitchFamily="49" charset="-122"/>
              <a:ea typeface="楷体" panose="02010609060101010101" pitchFamily="49" charset="-122"/>
            </a:endParaRPr>
          </a:p>
          <a:p>
            <a:pPr algn="l"/>
            <a:r>
              <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rPr>
              <a:t>马克思主义是科学的、人民的、实践的、不断发展的开放的理论，它创造性地揭示了人类社会发展规律，第一次创立了人民实现自身解放的思想体系，指引着人民改造世界的行动，始终站在时代前沿。</a:t>
            </a:r>
            <a:endPar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12" name="文本框 11"/>
          <p:cNvSpPr txBox="1"/>
          <p:nvPr/>
        </p:nvSpPr>
        <p:spPr>
          <a:xfrm>
            <a:off x="636814" y="1070646"/>
            <a:ext cx="10918372" cy="1200329"/>
          </a:xfrm>
          <a:prstGeom prst="rect">
            <a:avLst/>
          </a:prstGeom>
          <a:noFill/>
        </p:spPr>
        <p:txBody>
          <a:bodyPr wrap="square">
            <a:spAutoFit/>
          </a:bodyPr>
          <a:lstStyle/>
          <a:p>
            <a:r>
              <a:rPr lang="zh-CN" altLang="zh-CN" sz="2400" b="1" kern="100" dirty="0">
                <a:solidFill>
                  <a:srgbClr val="FF0000"/>
                </a:solidFill>
                <a:effectLst/>
                <a:ea typeface="宋体" panose="02010600030101010101" pitchFamily="2" charset="-122"/>
                <a:cs typeface="宋体" panose="02010600030101010101" pitchFamily="2" charset="-122"/>
              </a:rPr>
              <a:t>①</a:t>
            </a:r>
            <a:r>
              <a:rPr lang="zh-CN" altLang="en-US" sz="2400" b="1" kern="100" dirty="0">
                <a:solidFill>
                  <a:srgbClr val="FF0000"/>
                </a:solidFill>
                <a:effectLst/>
                <a:ea typeface="宋体" panose="02010600030101010101" pitchFamily="2" charset="-122"/>
                <a:cs typeface="宋体" panose="02010600030101010101" pitchFamily="2" charset="-122"/>
              </a:rPr>
              <a:t>所占节数减少：</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新教材将课名改为</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马克思主义的诞生与传播</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，将老教材的必修一专题八第一、二节内容进行整合和缩减，并增加人物史</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马克思</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的部分内容。</a:t>
            </a:r>
            <a:endParaRPr lang="en-US" altLang="zh-CN" sz="2400" b="1" kern="100" dirty="0">
              <a:solidFill>
                <a:srgbClr val="FF0000"/>
              </a:solidFill>
              <a:effectLst/>
              <a:ea typeface="宋体" panose="02010600030101010101" pitchFamily="2" charset="-122"/>
              <a:cs typeface="宋体" panose="02010600030101010101" pitchFamily="2" charset="-122"/>
            </a:endParaRPr>
          </a:p>
        </p:txBody>
      </p:sp>
      <p:sp>
        <p:nvSpPr>
          <p:cNvPr id="13" name="文本框 12"/>
          <p:cNvSpPr txBox="1"/>
          <p:nvPr/>
        </p:nvSpPr>
        <p:spPr>
          <a:xfrm>
            <a:off x="636814" y="4529143"/>
            <a:ext cx="6096000" cy="461665"/>
          </a:xfrm>
          <a:prstGeom prst="rect">
            <a:avLst/>
          </a:prstGeom>
          <a:noFill/>
        </p:spPr>
        <p:txBody>
          <a:bodyPr wrap="square">
            <a:spAutoFit/>
          </a:bodyPr>
          <a:lstStyle/>
          <a:p>
            <a:r>
              <a:rPr lang="zh-CN" altLang="zh-CN" sz="2400" b="1" kern="100" dirty="0">
                <a:solidFill>
                  <a:srgbClr val="FF0000"/>
                </a:solidFill>
                <a:effectLst/>
                <a:ea typeface="宋体" panose="02010600030101010101" pitchFamily="2" charset="-122"/>
                <a:cs typeface="宋体" panose="02010600030101010101" pitchFamily="2" charset="-122"/>
              </a:rPr>
              <a:t>③</a:t>
            </a:r>
            <a:r>
              <a:rPr lang="zh-CN" altLang="en-US" sz="2400" b="1" kern="100" dirty="0">
                <a:solidFill>
                  <a:srgbClr val="FF0000"/>
                </a:solidFill>
                <a:effectLst/>
                <a:ea typeface="宋体" panose="02010600030101010101" pitchFamily="2" charset="-122"/>
                <a:cs typeface="宋体" panose="02010600030101010101" pitchFamily="2" charset="-122"/>
              </a:rPr>
              <a:t>提法不同：</a:t>
            </a:r>
            <a:endParaRPr lang="zh-CN" altLang="en-US" sz="2400" b="1" dirty="0">
              <a:solidFill>
                <a:srgbClr val="FF0000"/>
              </a:solidFill>
            </a:endParaRPr>
          </a:p>
        </p:txBody>
      </p:sp>
      <p:graphicFrame>
        <p:nvGraphicFramePr>
          <p:cNvPr id="6" name="表格 5"/>
          <p:cNvGraphicFramePr>
            <a:graphicFrameLocks noGrp="1"/>
          </p:cNvGraphicFramePr>
          <p:nvPr/>
        </p:nvGraphicFramePr>
        <p:xfrm>
          <a:off x="779560" y="4990808"/>
          <a:ext cx="11029950" cy="1645920"/>
        </p:xfrm>
        <a:graphic>
          <a:graphicData uri="http://schemas.openxmlformats.org/drawingml/2006/table">
            <a:tbl>
              <a:tblPr firstRow="1" bandRow="1">
                <a:tableStyleId>{22838BEF-8BB2-4498-84A7-C5851F593DF1}</a:tableStyleId>
              </a:tblPr>
              <a:tblGrid>
                <a:gridCol w="1590675"/>
                <a:gridCol w="4279338"/>
                <a:gridCol w="5159937"/>
              </a:tblGrid>
              <a:tr h="370840">
                <a:tc>
                  <a:txBody>
                    <a:bodyPr/>
                    <a:lstStyle/>
                    <a:p>
                      <a:endParaRPr lang="zh-CN" altLang="en-US" sz="2400" b="1" dirty="0"/>
                    </a:p>
                  </a:txBody>
                  <a:tcPr/>
                </a:tc>
                <a:tc>
                  <a:txBody>
                    <a:bodyPr/>
                    <a:lstStyle/>
                    <a:p>
                      <a:r>
                        <a:rPr lang="zh-CN" altLang="en-US" sz="2400" b="1" dirty="0"/>
                        <a:t>旧教材</a:t>
                      </a:r>
                      <a:endParaRPr lang="zh-CN" altLang="en-US" sz="2400" b="1" dirty="0"/>
                    </a:p>
                  </a:txBody>
                  <a:tcPr/>
                </a:tc>
                <a:tc>
                  <a:txBody>
                    <a:bodyPr/>
                    <a:lstStyle/>
                    <a:p>
                      <a:r>
                        <a:rPr lang="zh-CN" altLang="en-US" sz="2400" b="1" dirty="0"/>
                        <a:t>新教材</a:t>
                      </a:r>
                      <a:endParaRPr lang="zh-CN" altLang="en-US" sz="2400" b="1" dirty="0"/>
                    </a:p>
                  </a:txBody>
                  <a:tcPr/>
                </a:tc>
              </a:tr>
              <a:tr h="370840">
                <a:tc>
                  <a:txBody>
                    <a:bodyPr/>
                    <a:lstStyle/>
                    <a:p>
                      <a:r>
                        <a:rPr lang="zh-CN" altLang="en-US" sz="2400" b="1" dirty="0">
                          <a:latin typeface="楷体" panose="02010609060101010101" pitchFamily="49" charset="-122"/>
                          <a:ea typeface="楷体" panose="02010609060101010101" pitchFamily="49" charset="-122"/>
                        </a:rPr>
                        <a:t>马克思主义诞生时代背景</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标题“机器轰鸣声里的抗争与思索”</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标题“早期工人运动与社会主义思想的萌发”</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删减掉“伟大的友谊”这一框内容</a:t>
                      </a:r>
                      <a:endParaRPr lang="zh-CN" altLang="en-US" sz="2400" b="1" dirty="0">
                        <a:latin typeface="楷体" panose="02010609060101010101" pitchFamily="49" charset="-122"/>
                        <a:ea typeface="楷体" panose="02010609060101010101" pitchFamily="49" charset="-122"/>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5916" y="436095"/>
            <a:ext cx="2193229" cy="584775"/>
          </a:xfrm>
          <a:prstGeom prst="rect">
            <a:avLst/>
          </a:prstGeom>
          <a:solidFill>
            <a:schemeClr val="accent2"/>
          </a:solidFill>
        </p:spPr>
        <p:txBody>
          <a:bodyPr wrap="square" rtlCol="0">
            <a:spAutoFit/>
          </a:bodyPr>
          <a:lstStyle/>
          <a:p>
            <a:r>
              <a:rPr lang="zh-CN" altLang="en-US" sz="3200" b="1" dirty="0">
                <a:latin typeface="黑体" panose="02010609060101010101" pitchFamily="49" charset="-122"/>
                <a:ea typeface="黑体" panose="02010609060101010101" pitchFamily="49" charset="-122"/>
              </a:rPr>
              <a:t>教学目标</a:t>
            </a:r>
            <a:endParaRPr lang="zh-CN" altLang="en-US" sz="3200" b="1" dirty="0">
              <a:latin typeface="黑体" panose="02010609060101010101" pitchFamily="49" charset="-122"/>
              <a:ea typeface="黑体" panose="02010609060101010101" pitchFamily="49" charset="-122"/>
            </a:endParaRPr>
          </a:p>
        </p:txBody>
      </p:sp>
      <p:sp>
        <p:nvSpPr>
          <p:cNvPr id="7" name="文本框 6"/>
          <p:cNvSpPr txBox="1"/>
          <p:nvPr/>
        </p:nvSpPr>
        <p:spPr>
          <a:xfrm>
            <a:off x="419100" y="1292190"/>
            <a:ext cx="10575471" cy="3734997"/>
          </a:xfrm>
          <a:prstGeom prst="rect">
            <a:avLst/>
          </a:prstGeom>
          <a:noFill/>
        </p:spPr>
        <p:txBody>
          <a:bodyPr wrap="square">
            <a:spAutoFit/>
          </a:bodyPr>
          <a:lstStyle/>
          <a:p>
            <a:pPr indent="304800" algn="just">
              <a:lnSpc>
                <a:spcPts val="3200"/>
              </a:lnSpc>
            </a:pP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1. </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通过史料研读、小组合作交流，用社会存在决定社会意识的唯物史观来理解马克思主义诞生是工业文明时代的产物。</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a:p>
            <a:pPr indent="304800" algn="just">
              <a:lnSpc>
                <a:spcPts val="3200"/>
              </a:lnSpc>
            </a:pP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2. </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提升史料实证和历史解释能力，运用教材和教师提供的多则材料包括</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共产党宣言</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中的节选材料，培养学生阅读分析、归纳概括史料观点的能力。</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a:p>
            <a:pPr indent="304800" algn="just">
              <a:lnSpc>
                <a:spcPts val="3200"/>
              </a:lnSpc>
            </a:pP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3. </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渗透家国情怀，通过对伟大思想家的理论和实践活动的学习，培养学生为人类幸福事业勇于探索、献身的意识，开阔视野，坚定走社会主义道路的文化自信。</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a:p>
            <a:pPr indent="304800" algn="just">
              <a:lnSpc>
                <a:spcPts val="3200"/>
              </a:lnSpc>
            </a:pP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4. </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感受马克思主义的实事求是和与时俱进的精神。</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9" name="文本框 8"/>
          <p:cNvSpPr txBox="1"/>
          <p:nvPr/>
        </p:nvSpPr>
        <p:spPr>
          <a:xfrm>
            <a:off x="419100" y="5298508"/>
            <a:ext cx="11242837" cy="913070"/>
          </a:xfrm>
          <a:prstGeom prst="rect">
            <a:avLst/>
          </a:prstGeom>
          <a:solidFill>
            <a:schemeClr val="accent5">
              <a:lumMod val="20000"/>
              <a:lumOff val="80000"/>
            </a:schemeClr>
          </a:solidFill>
        </p:spPr>
        <p:txBody>
          <a:bodyPr wrap="square">
            <a:spAutoFit/>
          </a:bodyPr>
          <a:lstStyle/>
          <a:p>
            <a:pPr indent="304800" algn="just">
              <a:lnSpc>
                <a:spcPts val="3200"/>
              </a:lnSpc>
            </a:pPr>
            <a:r>
              <a:rPr lang="en-US"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1</a:t>
            </a:r>
            <a:r>
              <a:rPr lang="zh-CN" altLang="en-US"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．重点：马克思主义诞生的时代背景、</a:t>
            </a:r>
            <a:r>
              <a:rPr lang="en-US"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a:t>
            </a:r>
            <a:r>
              <a:rPr lang="zh-CN" altLang="en-US"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共产党宣言</a:t>
            </a:r>
            <a:r>
              <a:rPr lang="en-US"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a:t>
            </a:r>
            <a:r>
              <a:rPr lang="zh-CN" altLang="en-US"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的内容解读。</a:t>
            </a:r>
            <a:endParaRPr lang="zh-CN" altLang="en-US"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endParaRPr>
          </a:p>
          <a:p>
            <a:pPr indent="304800" algn="just">
              <a:lnSpc>
                <a:spcPts val="3200"/>
              </a:lnSpc>
            </a:pPr>
            <a:r>
              <a:rPr lang="en-US"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2</a:t>
            </a:r>
            <a:r>
              <a:rPr lang="zh-CN" altLang="en-US"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．难点：理解马克思主义产生的世界意义。</a:t>
            </a:r>
            <a:endParaRPr lang="zh-CN" altLang="en-US"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3836" y="121135"/>
            <a:ext cx="2193229" cy="584775"/>
          </a:xfrm>
          <a:prstGeom prst="rect">
            <a:avLst/>
          </a:prstGeom>
          <a:solidFill>
            <a:schemeClr val="accent2"/>
          </a:solidFill>
        </p:spPr>
        <p:txBody>
          <a:bodyPr wrap="square" rtlCol="0">
            <a:spAutoFit/>
          </a:bodyPr>
          <a:lstStyle/>
          <a:p>
            <a:r>
              <a:rPr lang="zh-CN" altLang="en-US" sz="3200" b="1" dirty="0">
                <a:latin typeface="黑体" panose="02010609060101010101" pitchFamily="49" charset="-122"/>
                <a:ea typeface="黑体" panose="02010609060101010101" pitchFamily="49" charset="-122"/>
              </a:rPr>
              <a:t>教学设计</a:t>
            </a:r>
            <a:endParaRPr lang="zh-CN" altLang="en-US" sz="3200" b="1" dirty="0">
              <a:latin typeface="黑体" panose="02010609060101010101" pitchFamily="49" charset="-122"/>
              <a:ea typeface="黑体" panose="02010609060101010101" pitchFamily="49" charset="-122"/>
            </a:endParaRPr>
          </a:p>
        </p:txBody>
      </p:sp>
      <p:sp>
        <p:nvSpPr>
          <p:cNvPr id="7" name="文本框 6"/>
          <p:cNvSpPr txBox="1"/>
          <p:nvPr/>
        </p:nvSpPr>
        <p:spPr>
          <a:xfrm>
            <a:off x="295275" y="1452920"/>
            <a:ext cx="11234739" cy="4579074"/>
          </a:xfrm>
          <a:prstGeom prst="rect">
            <a:avLst/>
          </a:prstGeom>
          <a:noFill/>
        </p:spPr>
        <p:txBody>
          <a:bodyPr wrap="square">
            <a:spAutoFit/>
          </a:bodyPr>
          <a:lstStyle/>
          <a:p>
            <a:pPr indent="304800" algn="ctr">
              <a:lnSpc>
                <a:spcPts val="3200"/>
              </a:lnSpc>
            </a:pP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这是一个最好的时代，这是一个最坏的时代；</a:t>
            </a:r>
            <a:endPar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endParaRPr>
          </a:p>
          <a:p>
            <a:pPr indent="304800" algn="ctr">
              <a:lnSpc>
                <a:spcPts val="3200"/>
              </a:lnSpc>
            </a:pP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这是一个智慧的年代，这是一个愚蠢的年代；</a:t>
            </a:r>
            <a:endPar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endParaRPr>
          </a:p>
          <a:p>
            <a:pPr indent="304800" algn="ctr">
              <a:lnSpc>
                <a:spcPts val="3200"/>
              </a:lnSpc>
            </a:pP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这是一个信任的时期，这是一个怀疑的时期；</a:t>
            </a:r>
            <a:endPar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endParaRPr>
          </a:p>
          <a:p>
            <a:pPr indent="304800" algn="ctr">
              <a:lnSpc>
                <a:spcPts val="3200"/>
              </a:lnSpc>
            </a:pP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这是一个光明的季节，这是一个黑暗的季节；</a:t>
            </a:r>
            <a:endPar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endParaRPr>
          </a:p>
          <a:p>
            <a:pPr indent="304800" algn="ctr">
              <a:lnSpc>
                <a:spcPts val="3200"/>
              </a:lnSpc>
            </a:pP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这是希望之春，这是失望之冬；</a:t>
            </a:r>
            <a:endPar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endParaRPr>
          </a:p>
          <a:p>
            <a:pPr indent="304800" algn="ctr">
              <a:lnSpc>
                <a:spcPts val="3200"/>
              </a:lnSpc>
            </a:pP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人们面前应有尽有，人们面前一无所有；</a:t>
            </a:r>
            <a:endPar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endParaRPr>
          </a:p>
          <a:p>
            <a:pPr indent="304800" algn="ctr">
              <a:lnSpc>
                <a:spcPts val="3200"/>
              </a:lnSpc>
            </a:pP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人们正踏上天堂之路，人们正走向地狱之门。</a:t>
            </a:r>
            <a:endPar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endParaRPr>
          </a:p>
          <a:p>
            <a:pPr indent="304800" algn="ctr">
              <a:lnSpc>
                <a:spcPts val="3200"/>
              </a:lnSpc>
            </a:pP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                                       ——[</a:t>
            </a: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英</a:t>
            </a: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a:t>
            </a: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狄更斯</a:t>
            </a: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a:t>
            </a:r>
            <a:r>
              <a:rPr lang="zh-CN" altLang="en-US"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双城记</a:t>
            </a: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a:t>
            </a:r>
            <a:endPar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endParaRPr>
          </a:p>
          <a:p>
            <a:pPr indent="304800" algn="just">
              <a:lnSpc>
                <a:spcPts val="3200"/>
              </a:lnSpc>
            </a:pPr>
            <a:r>
              <a:rPr lang="zh-CN" altLang="en-US" sz="2400" b="1" kern="100" dirty="0">
                <a:solidFill>
                  <a:srgbClr val="000000"/>
                </a:solidFill>
                <a:effectLst/>
                <a:latin typeface="宋体" panose="02010600030101010101" pitchFamily="2" charset="-122"/>
                <a:ea typeface="宋体" panose="02010600030101010101" pitchFamily="2" charset="-122"/>
                <a:cs typeface="楷体" panose="02010609060101010101" pitchFamily="49" charset="-122"/>
              </a:rPr>
              <a:t>阅读英国作家狄更斯在</a:t>
            </a:r>
            <a:r>
              <a:rPr lang="en-US" altLang="zh-CN" sz="2400" b="1" kern="100" dirty="0">
                <a:solidFill>
                  <a:srgbClr val="000000"/>
                </a:solidFill>
                <a:effectLst/>
                <a:latin typeface="宋体" panose="02010600030101010101" pitchFamily="2" charset="-122"/>
                <a:ea typeface="宋体" panose="02010600030101010101" pitchFamily="2" charset="-122"/>
                <a:cs typeface="楷体" panose="02010609060101010101" pitchFamily="49" charset="-122"/>
              </a:rPr>
              <a:t>1859</a:t>
            </a:r>
            <a:r>
              <a:rPr lang="zh-CN" altLang="en-US" sz="2400" b="1" kern="100" dirty="0">
                <a:solidFill>
                  <a:srgbClr val="000000"/>
                </a:solidFill>
                <a:effectLst/>
                <a:latin typeface="宋体" panose="02010600030101010101" pitchFamily="2" charset="-122"/>
                <a:ea typeface="宋体" panose="02010600030101010101" pitchFamily="2" charset="-122"/>
                <a:cs typeface="楷体" panose="02010609060101010101" pitchFamily="49" charset="-122"/>
              </a:rPr>
              <a:t>年写下的</a:t>
            </a:r>
            <a:r>
              <a:rPr lang="en-US" altLang="zh-CN" sz="2400" b="1" kern="100" dirty="0">
                <a:solidFill>
                  <a:srgbClr val="000000"/>
                </a:solidFill>
                <a:effectLst/>
                <a:latin typeface="宋体" panose="02010600030101010101" pitchFamily="2" charset="-122"/>
                <a:ea typeface="宋体" panose="02010600030101010101" pitchFamily="2" charset="-122"/>
                <a:cs typeface="楷体" panose="02010609060101010101" pitchFamily="49" charset="-122"/>
              </a:rPr>
              <a:t>《</a:t>
            </a:r>
            <a:r>
              <a:rPr lang="zh-CN" altLang="en-US" sz="2400" b="1" kern="100" dirty="0">
                <a:solidFill>
                  <a:srgbClr val="000000"/>
                </a:solidFill>
                <a:effectLst/>
                <a:latin typeface="宋体" panose="02010600030101010101" pitchFamily="2" charset="-122"/>
                <a:ea typeface="宋体" panose="02010600030101010101" pitchFamily="2" charset="-122"/>
                <a:cs typeface="楷体" panose="02010609060101010101" pitchFamily="49" charset="-122"/>
              </a:rPr>
              <a:t>双城记</a:t>
            </a:r>
            <a:r>
              <a:rPr lang="en-US" altLang="zh-CN" sz="2400" b="1" kern="100" dirty="0">
                <a:solidFill>
                  <a:srgbClr val="000000"/>
                </a:solidFill>
                <a:effectLst/>
                <a:latin typeface="宋体" panose="02010600030101010101" pitchFamily="2" charset="-122"/>
                <a:ea typeface="宋体" panose="02010600030101010101" pitchFamily="2" charset="-122"/>
                <a:cs typeface="楷体" panose="02010609060101010101" pitchFamily="49" charset="-122"/>
              </a:rPr>
              <a:t>》</a:t>
            </a:r>
            <a:r>
              <a:rPr lang="zh-CN" altLang="en-US" sz="2400" b="1" kern="100" dirty="0">
                <a:solidFill>
                  <a:srgbClr val="000000"/>
                </a:solidFill>
                <a:effectLst/>
                <a:latin typeface="宋体" panose="02010600030101010101" pitchFamily="2" charset="-122"/>
                <a:ea typeface="宋体" panose="02010600030101010101" pitchFamily="2" charset="-122"/>
                <a:cs typeface="楷体" panose="02010609060101010101" pitchFamily="49" charset="-122"/>
              </a:rPr>
              <a:t>（节选），结合所学知识思考，狄更斯在怎样的背景下写下这一作品？“应有尽有”的是谁？“一无所有”的是谁？当他们走向“地狱之门”时，他们会用哪些方式进行反抗？ </a:t>
            </a:r>
            <a:endParaRPr lang="en-US" altLang="zh-CN" sz="2400" b="1" kern="100" dirty="0">
              <a:solidFill>
                <a:srgbClr val="000000"/>
              </a:solidFill>
              <a:effectLst/>
              <a:latin typeface="宋体" panose="02010600030101010101" pitchFamily="2" charset="-122"/>
              <a:ea typeface="宋体" panose="02010600030101010101" pitchFamily="2" charset="-122"/>
              <a:cs typeface="楷体" panose="02010609060101010101" pitchFamily="49" charset="-122"/>
            </a:endParaRPr>
          </a:p>
        </p:txBody>
      </p:sp>
      <p:sp>
        <p:nvSpPr>
          <p:cNvPr id="8" name="文本框 7"/>
          <p:cNvSpPr txBox="1"/>
          <p:nvPr/>
        </p:nvSpPr>
        <p:spPr>
          <a:xfrm>
            <a:off x="295275" y="894605"/>
            <a:ext cx="1787227"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724" y="391323"/>
            <a:ext cx="9556115"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入学习任务一：</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时代的呼唤（马克思主义诞生的时代背景）</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570547" y="1566998"/>
            <a:ext cx="11222355" cy="1200329"/>
          </a:xfrm>
          <a:prstGeom prst="rect">
            <a:avLst/>
          </a:prstGeom>
          <a:noFill/>
        </p:spPr>
        <p:txBody>
          <a:bodyPr wrap="square">
            <a:spAutoFit/>
          </a:bodyPr>
          <a:lstStyle/>
          <a:p>
            <a:pPr indent="304800" algn="just"/>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史料展示“最好的时代”与“最坏的时代”的表现，得出马克思主义诞生的经济基础：工业革命推动资本主义经济发展，但资本主义制度的弊病逐渐显现，贫富分化严重，工人阶级苦难深重。</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6" name="文本框 5"/>
          <p:cNvSpPr txBox="1"/>
          <p:nvPr/>
        </p:nvSpPr>
        <p:spPr>
          <a:xfrm>
            <a:off x="570547" y="3429000"/>
            <a:ext cx="11357293" cy="1938992"/>
          </a:xfrm>
          <a:prstGeom prst="rect">
            <a:avLst/>
          </a:prstGeom>
          <a:noFill/>
        </p:spPr>
        <p:txBody>
          <a:bodyPr wrap="square">
            <a:spAutoFit/>
          </a:bodyPr>
          <a:lstStyle/>
          <a:p>
            <a:pPr indent="304800" algn="just"/>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展示</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19</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世纪初到</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19</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世纪三四十年代工人运动的图片和史料，思考两则材料分别认为工人贫困的根源是什么？他们如何解决这一问题？</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从而得出这一时期的工人运动进行了从捣毁机器到争取政治权利的多种形式的斗争。</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19</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世纪三大工人运动表明无产阶级作为独立的政治力量登上了历史舞台，为马克思主义的诞生提供了阶级基础和实践基础。</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8" name="文本框 7"/>
          <p:cNvSpPr txBox="1"/>
          <p:nvPr/>
        </p:nvSpPr>
        <p:spPr>
          <a:xfrm>
            <a:off x="570547" y="2913497"/>
            <a:ext cx="6096000" cy="461665"/>
          </a:xfrm>
          <a:prstGeom prst="rect">
            <a:avLst/>
          </a:prstGeom>
          <a:noFill/>
        </p:spPr>
        <p:txBody>
          <a:bodyPr wrap="square">
            <a:spAutoFit/>
          </a:bodyPr>
          <a:lstStyle/>
          <a:p>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2</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工人阶级的抗争与探索</a:t>
            </a:r>
            <a:endParaRPr lang="zh-CN" altLang="en-US" sz="2400" dirty="0">
              <a:solidFill>
                <a:srgbClr val="0000CC"/>
              </a:solidFill>
              <a:latin typeface="华文中宋" panose="02010600040101010101" pitchFamily="2" charset="-122"/>
              <a:ea typeface="华文中宋" panose="02010600040101010101" pitchFamily="2" charset="-122"/>
            </a:endParaRPr>
          </a:p>
        </p:txBody>
      </p:sp>
      <p:sp>
        <p:nvSpPr>
          <p:cNvPr id="9" name="文本框 8"/>
          <p:cNvSpPr txBox="1"/>
          <p:nvPr/>
        </p:nvSpPr>
        <p:spPr>
          <a:xfrm>
            <a:off x="85725" y="1089321"/>
            <a:ext cx="6096000" cy="461665"/>
          </a:xfrm>
          <a:prstGeom prst="rect">
            <a:avLst/>
          </a:prstGeom>
          <a:noFill/>
        </p:spPr>
        <p:txBody>
          <a:bodyPr wrap="square">
            <a:spAutoFit/>
          </a:bodyPr>
          <a:lstStyle/>
          <a:p>
            <a:pPr indent="304800" algn="just"/>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1</a:t>
            </a:r>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“最好的时代”与“最坏的时代”</a:t>
            </a:r>
            <a:endParaRPr lang="zh-CN" altLang="zh-CN" b="1" kern="100" dirty="0">
              <a:solidFill>
                <a:srgbClr val="0000CC"/>
              </a:solidFill>
              <a:effectLst/>
              <a:latin typeface="华文中宋" panose="02010600040101010101" pitchFamily="2" charset="-122"/>
              <a:ea typeface="华文中宋" panose="0201060004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724" y="391323"/>
            <a:ext cx="9556115"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入学习任务一：</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时代的呼唤（马克思主义诞生的时代背景）</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85725" y="1089321"/>
            <a:ext cx="6096000" cy="461665"/>
          </a:xfrm>
          <a:prstGeom prst="rect">
            <a:avLst/>
          </a:prstGeom>
          <a:noFill/>
        </p:spPr>
        <p:txBody>
          <a:bodyPr wrap="square">
            <a:spAutoFit/>
          </a:bodyPr>
          <a:lstStyle/>
          <a:p>
            <a:pPr indent="304800" algn="just"/>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latin typeface="华文中宋" panose="02010600040101010101" pitchFamily="2" charset="-122"/>
                <a:ea typeface="华文中宋" panose="02010600040101010101" pitchFamily="2" charset="-122"/>
                <a:cs typeface="宋体" panose="02010600030101010101" pitchFamily="2" charset="-122"/>
              </a:rPr>
              <a:t>3</a:t>
            </a:r>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空想社会主义者的探索</a:t>
            </a:r>
            <a:endParaRPr lang="zh-CN" altLang="zh-CN" b="1" kern="100" dirty="0">
              <a:solidFill>
                <a:srgbClr val="0000CC"/>
              </a:solidFill>
              <a:effectLst/>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6" name="文本框 5"/>
          <p:cNvSpPr txBox="1"/>
          <p:nvPr/>
        </p:nvSpPr>
        <p:spPr>
          <a:xfrm>
            <a:off x="570547" y="1566998"/>
            <a:ext cx="11222355" cy="1569660"/>
          </a:xfrm>
          <a:prstGeom prst="rect">
            <a:avLst/>
          </a:prstGeom>
          <a:noFill/>
        </p:spPr>
        <p:txBody>
          <a:bodyPr wrap="square">
            <a:spAutoFit/>
          </a:bodyPr>
          <a:lstStyle/>
          <a:p>
            <a:pPr indent="304800" algn="just"/>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表格</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展示空想社会主义者圣西门、傅立叶和欧文构想的蓝图和实现手段，设问：空想社会主义者构想的“蓝图”有何共同点？空想社会主义者的“蓝图”为何不能实现？从而得出空想社会主义的进步性和局限性所在。英法空想社会主义为马克思主义提供了理论来源。</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7" name="文本框 6"/>
          <p:cNvSpPr txBox="1"/>
          <p:nvPr/>
        </p:nvSpPr>
        <p:spPr>
          <a:xfrm>
            <a:off x="0" y="3198167"/>
            <a:ext cx="8544560" cy="461665"/>
          </a:xfrm>
          <a:prstGeom prst="rect">
            <a:avLst/>
          </a:prstGeom>
          <a:noFill/>
        </p:spPr>
        <p:txBody>
          <a:bodyPr wrap="square">
            <a:spAutoFit/>
          </a:bodyPr>
          <a:lstStyle/>
          <a:p>
            <a:pPr indent="304800" algn="just"/>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4</a:t>
            </a:r>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马克思、恩格斯的理论研究与革命实践</a:t>
            </a:r>
            <a:endParaRPr lang="zh-CN" altLang="zh-CN" b="1" kern="100" dirty="0">
              <a:solidFill>
                <a:srgbClr val="0000CC"/>
              </a:solidFill>
              <a:effectLst/>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8" name="文本框 7"/>
          <p:cNvSpPr txBox="1"/>
          <p:nvPr/>
        </p:nvSpPr>
        <p:spPr>
          <a:xfrm>
            <a:off x="484822" y="3838998"/>
            <a:ext cx="11222355" cy="1200329"/>
          </a:xfrm>
          <a:prstGeom prst="rect">
            <a:avLst/>
          </a:prstGeom>
          <a:noFill/>
        </p:spPr>
        <p:txBody>
          <a:bodyPr wrap="square">
            <a:spAutoFit/>
          </a:bodyPr>
          <a:lstStyle/>
          <a:p>
            <a:pPr indent="304800" algn="just"/>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地图展示马克思、恩格斯的革命活动，结合两则材料，得出马克思主义诞生的两个条件：马克思、恩格斯的理论研究与革命实践是马克思主义诞生的主观条件；马克思主义的理论来源包括英法空想社会主义、德国古典哲学和英国古典政治经济学。</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3836" y="121135"/>
            <a:ext cx="2193229" cy="584775"/>
          </a:xfrm>
          <a:prstGeom prst="rect">
            <a:avLst/>
          </a:prstGeom>
          <a:solidFill>
            <a:schemeClr val="accent2"/>
          </a:solidFill>
        </p:spPr>
        <p:txBody>
          <a:bodyPr wrap="square" rtlCol="0">
            <a:spAutoFit/>
          </a:bodyPr>
          <a:lstStyle/>
          <a:p>
            <a:r>
              <a:rPr lang="zh-CN" altLang="en-US" sz="3200" b="1" dirty="0">
                <a:latin typeface="黑体" panose="02010609060101010101" pitchFamily="49" charset="-122"/>
                <a:ea typeface="黑体" panose="02010609060101010101" pitchFamily="49" charset="-122"/>
              </a:rPr>
              <a:t>教材简析</a:t>
            </a:r>
            <a:endParaRPr lang="zh-CN" altLang="en-US" sz="3200" b="1" dirty="0">
              <a:latin typeface="黑体" panose="02010609060101010101" pitchFamily="49" charset="-122"/>
              <a:ea typeface="黑体" panose="02010609060101010101" pitchFamily="49" charset="-122"/>
            </a:endParaRPr>
          </a:p>
        </p:txBody>
      </p:sp>
      <p:sp>
        <p:nvSpPr>
          <p:cNvPr id="5" name="文本框 4"/>
          <p:cNvSpPr txBox="1"/>
          <p:nvPr/>
        </p:nvSpPr>
        <p:spPr>
          <a:xfrm>
            <a:off x="368402" y="884467"/>
            <a:ext cx="2193229" cy="461665"/>
          </a:xfrm>
          <a:prstGeom prst="rect">
            <a:avLst/>
          </a:prstGeom>
          <a:noFill/>
        </p:spPr>
        <p:txBody>
          <a:bodyPr wrap="none" rtlCol="0">
            <a:spAutoFit/>
          </a:bodyPr>
          <a:lstStyle/>
          <a:p>
            <a:r>
              <a:rPr lang="en-US" altLang="zh-CN" sz="2400" b="1" dirty="0"/>
              <a:t>1</a:t>
            </a:r>
            <a:r>
              <a:rPr lang="zh-CN" altLang="en-US" sz="2400" b="1" dirty="0"/>
              <a:t>、课标要求：</a:t>
            </a:r>
            <a:endParaRPr lang="zh-CN" altLang="en-US" sz="2400" b="1" dirty="0"/>
          </a:p>
        </p:txBody>
      </p:sp>
      <p:sp>
        <p:nvSpPr>
          <p:cNvPr id="7" name="文本框 6"/>
          <p:cNvSpPr txBox="1"/>
          <p:nvPr/>
        </p:nvSpPr>
        <p:spPr>
          <a:xfrm>
            <a:off x="556444" y="1350707"/>
            <a:ext cx="11389749" cy="1200329"/>
          </a:xfrm>
          <a:prstGeom prst="rect">
            <a:avLst/>
          </a:prstGeom>
          <a:noFill/>
        </p:spPr>
        <p:txBody>
          <a:bodyPr wrap="square">
            <a:spAutoFit/>
          </a:bodyPr>
          <a:lstStyle/>
          <a:p>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《普通高中历史课程标准（</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2017</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年版）》要求：通过了解工业革命带来的社会生产力的极大发展以及所引起的生产关系的深刻变化，理解工业革命对资本主义世界体系的形成及对人类社会生活的深远影响。</a:t>
            </a:r>
            <a:endParaRPr lang="zh-CN" altLang="en-US" sz="2400" b="1" dirty="0">
              <a:latin typeface="楷体" panose="02010609060101010101" pitchFamily="49" charset="-122"/>
              <a:ea typeface="楷体" panose="02010609060101010101" pitchFamily="49" charset="-122"/>
            </a:endParaRPr>
          </a:p>
        </p:txBody>
      </p:sp>
      <p:sp>
        <p:nvSpPr>
          <p:cNvPr id="8" name="文本框 7"/>
          <p:cNvSpPr txBox="1"/>
          <p:nvPr/>
        </p:nvSpPr>
        <p:spPr>
          <a:xfrm>
            <a:off x="383038" y="2635725"/>
            <a:ext cx="2202847" cy="461665"/>
          </a:xfrm>
          <a:prstGeom prst="rect">
            <a:avLst/>
          </a:prstGeom>
          <a:noFill/>
        </p:spPr>
        <p:txBody>
          <a:bodyPr wrap="none" rtlCol="0">
            <a:spAutoFit/>
          </a:bodyPr>
          <a:lstStyle/>
          <a:p>
            <a:r>
              <a:rPr lang="en-US" altLang="zh-CN" sz="2400" b="1" dirty="0"/>
              <a:t>2</a:t>
            </a:r>
            <a:r>
              <a:rPr lang="zh-CN" altLang="en-US" sz="2400" b="1" dirty="0"/>
              <a:t>、教材分析：</a:t>
            </a:r>
            <a:endParaRPr lang="zh-CN" altLang="en-US" sz="2400" b="1" dirty="0"/>
          </a:p>
        </p:txBody>
      </p:sp>
      <p:sp>
        <p:nvSpPr>
          <p:cNvPr id="9" name="文本框 8"/>
          <p:cNvSpPr txBox="1"/>
          <p:nvPr/>
        </p:nvSpPr>
        <p:spPr>
          <a:xfrm>
            <a:off x="633283" y="3665209"/>
            <a:ext cx="11204756" cy="2677656"/>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本课内容由三部分组成：</a:t>
            </a:r>
            <a:endParaRPr lang="en-US" altLang="zh-CN" sz="2400" b="1" dirty="0">
              <a:latin typeface="楷体" panose="02010609060101010101" pitchFamily="49" charset="-122"/>
              <a:ea typeface="楷体" panose="02010609060101010101" pitchFamily="49" charset="-122"/>
            </a:endParaRPr>
          </a:p>
          <a:p>
            <a:r>
              <a:rPr lang="zh-CN" altLang="en-US" sz="2400" b="1" dirty="0">
                <a:solidFill>
                  <a:srgbClr val="FF0000"/>
                </a:solidFill>
                <a:latin typeface="楷体" panose="02010609060101010101" pitchFamily="49" charset="-122"/>
                <a:ea typeface="楷体" panose="02010609060101010101" pitchFamily="49" charset="-122"/>
              </a:rPr>
              <a:t>工业革命的背景：</a:t>
            </a:r>
            <a:r>
              <a:rPr lang="zh-CN" altLang="en-US" sz="2400" b="1" dirty="0">
                <a:solidFill>
                  <a:srgbClr val="0000CC"/>
                </a:solidFill>
                <a:latin typeface="楷体" panose="02010609060101010101" pitchFamily="49" charset="-122"/>
                <a:ea typeface="楷体" panose="02010609060101010101" pitchFamily="49" charset="-122"/>
              </a:rPr>
              <a:t>主要分析</a:t>
            </a:r>
            <a:r>
              <a:rPr lang="en-US" altLang="zh-CN" sz="2400" b="1" dirty="0">
                <a:latin typeface="楷体" panose="02010609060101010101" pitchFamily="49" charset="-122"/>
                <a:ea typeface="楷体" panose="02010609060101010101" pitchFamily="49" charset="-122"/>
              </a:rPr>
              <a:t>18</a:t>
            </a:r>
            <a:r>
              <a:rPr lang="zh-CN" altLang="en-US" sz="2400" b="1" dirty="0">
                <a:latin typeface="楷体" panose="02010609060101010101" pitchFamily="49" charset="-122"/>
                <a:ea typeface="楷体" panose="02010609060101010101" pitchFamily="49" charset="-122"/>
              </a:rPr>
              <a:t>世纪中期，英国具备了工业革命的条件；</a:t>
            </a:r>
            <a:endParaRPr lang="en-US" altLang="zh-CN" sz="2400" b="1" dirty="0">
              <a:latin typeface="楷体" panose="02010609060101010101" pitchFamily="49" charset="-122"/>
              <a:ea typeface="楷体" panose="02010609060101010101" pitchFamily="49" charset="-122"/>
            </a:endParaRPr>
          </a:p>
          <a:p>
            <a:r>
              <a:rPr lang="zh-CN" altLang="en-US" sz="2400" b="1" dirty="0">
                <a:solidFill>
                  <a:srgbClr val="FF0000"/>
                </a:solidFill>
                <a:latin typeface="楷体" panose="02010609060101010101" pitchFamily="49" charset="-122"/>
                <a:ea typeface="楷体" panose="02010609060101010101" pitchFamily="49" charset="-122"/>
              </a:rPr>
              <a:t>工业革命的进程：</a:t>
            </a:r>
            <a:r>
              <a:rPr lang="zh-CN" altLang="en-US" sz="2400" b="1" dirty="0">
                <a:latin typeface="楷体" panose="02010609060101010101" pitchFamily="49" charset="-122"/>
                <a:ea typeface="楷体" panose="02010609060101010101" pitchFamily="49" charset="-122"/>
              </a:rPr>
              <a:t>将两次工业革命视为一个整体，第二次工业革命是第一次工业革命的深入发展。本框内容</a:t>
            </a:r>
            <a:r>
              <a:rPr lang="zh-CN" altLang="en-US" sz="2400" b="1" dirty="0">
                <a:solidFill>
                  <a:srgbClr val="0000CC"/>
                </a:solidFill>
                <a:latin typeface="楷体" panose="02010609060101010101" pitchFamily="49" charset="-122"/>
                <a:ea typeface="楷体" panose="02010609060101010101" pitchFamily="49" charset="-122"/>
              </a:rPr>
              <a:t>主要分析</a:t>
            </a:r>
            <a:r>
              <a:rPr lang="zh-CN" altLang="en-US" sz="2400" b="1" dirty="0">
                <a:latin typeface="楷体" panose="02010609060101010101" pitchFamily="49" charset="-122"/>
                <a:ea typeface="楷体" panose="02010609060101010101" pitchFamily="49" charset="-122"/>
              </a:rPr>
              <a:t>第一次工业革命在英国的开展及扩展、第二次工业革命的发生的条件及开展表现、两次工业革命的比较；</a:t>
            </a:r>
            <a:endParaRPr lang="en-US" altLang="zh-CN" sz="2400" b="1" dirty="0">
              <a:latin typeface="楷体" panose="02010609060101010101" pitchFamily="49" charset="-122"/>
              <a:ea typeface="楷体" panose="02010609060101010101" pitchFamily="49" charset="-122"/>
            </a:endParaRPr>
          </a:p>
          <a:p>
            <a:r>
              <a:rPr lang="zh-CN" altLang="en-US" sz="2400" b="1" dirty="0">
                <a:solidFill>
                  <a:srgbClr val="FF0000"/>
                </a:solidFill>
                <a:latin typeface="楷体" panose="02010609060101010101" pitchFamily="49" charset="-122"/>
                <a:ea typeface="楷体" panose="02010609060101010101" pitchFamily="49" charset="-122"/>
              </a:rPr>
              <a:t>工业革命的影响：</a:t>
            </a:r>
            <a:r>
              <a:rPr lang="zh-CN" altLang="en-US" sz="2400" b="1" dirty="0">
                <a:solidFill>
                  <a:srgbClr val="0000CC"/>
                </a:solidFill>
                <a:latin typeface="楷体" panose="02010609060101010101" pitchFamily="49" charset="-122"/>
                <a:ea typeface="楷体" panose="02010609060101010101" pitchFamily="49" charset="-122"/>
              </a:rPr>
              <a:t>主要分析</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工业革命对生产力、生产组织</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与管理</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方式、社会</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阶级</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结构、</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社会生活</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、环境和资本主义世界体系形成的影响。</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0" name="文本框 9"/>
          <p:cNvSpPr txBox="1"/>
          <p:nvPr/>
        </p:nvSpPr>
        <p:spPr>
          <a:xfrm>
            <a:off x="368402" y="3162381"/>
            <a:ext cx="2501006" cy="461665"/>
          </a:xfrm>
          <a:prstGeom prst="rect">
            <a:avLst/>
          </a:prstGeom>
          <a:noFill/>
        </p:spPr>
        <p:txBody>
          <a:bodyPr wrap="none" rtlCol="0">
            <a:spAutoFit/>
          </a:bodyPr>
          <a:lstStyle/>
          <a:p>
            <a:r>
              <a:rPr lang="zh-CN" altLang="en-US" sz="2400" b="1" dirty="0"/>
              <a:t>（</a:t>
            </a:r>
            <a:r>
              <a:rPr lang="en-US" altLang="zh-CN" sz="2400" b="1" dirty="0"/>
              <a:t>1</a:t>
            </a:r>
            <a:r>
              <a:rPr lang="zh-CN" altLang="en-US" sz="2400" b="1" dirty="0"/>
              <a:t>）内容结构：</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724" y="280394"/>
            <a:ext cx="9556115"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二</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时代的理论（马克思主义的诞生）</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0" y="887237"/>
            <a:ext cx="9834880" cy="461665"/>
          </a:xfrm>
          <a:prstGeom prst="rect">
            <a:avLst/>
          </a:prstGeom>
          <a:noFill/>
        </p:spPr>
        <p:txBody>
          <a:bodyPr wrap="square">
            <a:spAutoFit/>
          </a:bodyPr>
          <a:lstStyle/>
          <a:p>
            <a:pPr indent="304800" algn="just"/>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1</a:t>
            </a:r>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共产党宣言</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1848</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年，共产主义者同盟纲领）</a:t>
            </a:r>
            <a:endParaRPr lang="zh-CN" altLang="zh-CN" b="1" kern="100" dirty="0">
              <a:solidFill>
                <a:srgbClr val="0000CC"/>
              </a:solidFill>
              <a:effectLst/>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8" name="文本框 7"/>
          <p:cNvSpPr txBox="1"/>
          <p:nvPr/>
        </p:nvSpPr>
        <p:spPr>
          <a:xfrm>
            <a:off x="484820" y="1356003"/>
            <a:ext cx="11222355" cy="461665"/>
          </a:xfrm>
          <a:prstGeom prst="rect">
            <a:avLst/>
          </a:prstGeom>
          <a:noFill/>
        </p:spPr>
        <p:txBody>
          <a:bodyPr wrap="square">
            <a:spAutoFit/>
          </a:bodyPr>
          <a:lstStyle/>
          <a:p>
            <a:pPr indent="304800" algn="just"/>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出示</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共产党宣言</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原文节选，引导学生逐条进行分析</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9" name="文本框 8"/>
          <p:cNvSpPr txBox="1"/>
          <p:nvPr/>
        </p:nvSpPr>
        <p:spPr>
          <a:xfrm>
            <a:off x="680719" y="1870234"/>
            <a:ext cx="11026456" cy="3170099"/>
          </a:xfrm>
          <a:prstGeom prst="rect">
            <a:avLst/>
          </a:prstGeom>
          <a:solidFill>
            <a:schemeClr val="accent4">
              <a:lumMod val="20000"/>
              <a:lumOff val="80000"/>
            </a:schemeClr>
          </a:solidFill>
          <a:ln>
            <a:solidFill>
              <a:schemeClr val="accent1"/>
            </a:solidFill>
          </a:ln>
        </p:spPr>
        <p:txBody>
          <a:bodyPr wrap="square">
            <a:spAutoFit/>
          </a:bodyPr>
          <a:lstStyle/>
          <a:p>
            <a:r>
              <a:rPr lang="zh-CN" altLang="en-US" sz="2000" b="1" dirty="0">
                <a:latin typeface="楷体" panose="02010609060101010101" pitchFamily="49" charset="-122"/>
                <a:ea typeface="楷体" panose="02010609060101010101" pitchFamily="49" charset="-122"/>
              </a:rPr>
              <a:t>材料</a:t>
            </a:r>
            <a:r>
              <a:rPr lang="en-US" altLang="zh-CN" sz="2000" b="1" dirty="0">
                <a:latin typeface="楷体" panose="02010609060101010101" pitchFamily="49" charset="-122"/>
                <a:ea typeface="楷体" panose="02010609060101010101" pitchFamily="49" charset="-122"/>
              </a:rPr>
              <a:t>1  </a:t>
            </a:r>
            <a:r>
              <a:rPr lang="zh-CN" altLang="en-US" sz="2000" b="1" dirty="0">
                <a:latin typeface="楷体" panose="02010609060101010101" pitchFamily="49" charset="-122"/>
                <a:ea typeface="楷体" panose="02010609060101010101" pitchFamily="49" charset="-122"/>
              </a:rPr>
              <a:t>至今一切社会的历史都是阶级斗争的历史。</a:t>
            </a:r>
            <a:endParaRPr lang="zh-CN" altLang="en-US" sz="2000" b="1" dirty="0">
              <a:latin typeface="楷体" panose="02010609060101010101" pitchFamily="49" charset="-122"/>
              <a:ea typeface="楷体" panose="02010609060101010101" pitchFamily="49" charset="-122"/>
            </a:endParaRPr>
          </a:p>
          <a:p>
            <a:r>
              <a:rPr lang="zh-CN" altLang="en-US" sz="2000" b="1" dirty="0">
                <a:latin typeface="楷体" panose="02010609060101010101" pitchFamily="49" charset="-122"/>
                <a:ea typeface="楷体" panose="02010609060101010101" pitchFamily="49" charset="-122"/>
              </a:rPr>
              <a:t>材料</a:t>
            </a:r>
            <a:r>
              <a:rPr lang="en-US" altLang="zh-CN" sz="2000" b="1" dirty="0">
                <a:latin typeface="楷体" panose="02010609060101010101" pitchFamily="49" charset="-122"/>
                <a:ea typeface="楷体" panose="02010609060101010101" pitchFamily="49" charset="-122"/>
              </a:rPr>
              <a:t>2  </a:t>
            </a:r>
            <a:r>
              <a:rPr lang="zh-CN" altLang="en-US" sz="2000" b="1" dirty="0">
                <a:latin typeface="楷体" panose="02010609060101010101" pitchFamily="49" charset="-122"/>
                <a:ea typeface="楷体" panose="02010609060101010101" pitchFamily="49" charset="-122"/>
              </a:rPr>
              <a:t>资产阶级在它的不到一百年的阶级统治中所创造的生产力，比过去一切世代创造的全部生产力还要多，还要大。</a:t>
            </a:r>
            <a:endParaRPr lang="zh-CN" altLang="en-US" sz="2000" b="1" dirty="0">
              <a:latin typeface="楷体" panose="02010609060101010101" pitchFamily="49" charset="-122"/>
              <a:ea typeface="楷体" panose="02010609060101010101" pitchFamily="49" charset="-122"/>
            </a:endParaRPr>
          </a:p>
          <a:p>
            <a:r>
              <a:rPr lang="zh-CN" altLang="en-US" sz="2000" b="1" dirty="0">
                <a:latin typeface="楷体" panose="02010609060101010101" pitchFamily="49" charset="-122"/>
                <a:ea typeface="楷体" panose="02010609060101010101" pitchFamily="49" charset="-122"/>
              </a:rPr>
              <a:t>材料</a:t>
            </a:r>
            <a:r>
              <a:rPr lang="en-US" altLang="zh-CN" sz="2000" b="1" dirty="0">
                <a:latin typeface="楷体" panose="02010609060101010101" pitchFamily="49" charset="-122"/>
                <a:ea typeface="楷体" panose="02010609060101010101" pitchFamily="49" charset="-122"/>
              </a:rPr>
              <a:t>3  </a:t>
            </a:r>
            <a:r>
              <a:rPr lang="zh-CN" altLang="en-US" sz="2000" b="1" dirty="0">
                <a:latin typeface="楷体" panose="02010609060101010101" pitchFamily="49" charset="-122"/>
                <a:ea typeface="楷体" panose="02010609060101010101" pitchFamily="49" charset="-122"/>
              </a:rPr>
              <a:t>于是，随着大工业的发展，资产阶级赖以生产和占有产品的基础本身也就从它的脚下被挖掉了。它首先生产的是它自身的掘墓人。资产阶级的灭亡和无产阶级的胜利是同样不可避免的。</a:t>
            </a:r>
            <a:endParaRPr lang="zh-CN" altLang="en-US" sz="2000" b="1" dirty="0">
              <a:latin typeface="楷体" panose="02010609060101010101" pitchFamily="49" charset="-122"/>
              <a:ea typeface="楷体" panose="02010609060101010101" pitchFamily="49" charset="-122"/>
            </a:endParaRPr>
          </a:p>
          <a:p>
            <a:r>
              <a:rPr lang="zh-CN" altLang="en-US" sz="2000" b="1" dirty="0">
                <a:latin typeface="楷体" panose="02010609060101010101" pitchFamily="49" charset="-122"/>
                <a:ea typeface="楷体" panose="02010609060101010101" pitchFamily="49" charset="-122"/>
              </a:rPr>
              <a:t>材料</a:t>
            </a:r>
            <a:r>
              <a:rPr lang="en-US" altLang="zh-CN" sz="2000" b="1" dirty="0">
                <a:latin typeface="楷体" panose="02010609060101010101" pitchFamily="49" charset="-122"/>
                <a:ea typeface="楷体" panose="02010609060101010101" pitchFamily="49" charset="-122"/>
              </a:rPr>
              <a:t>4  </a:t>
            </a:r>
            <a:r>
              <a:rPr lang="zh-CN" altLang="en-US" sz="2000" b="1" dirty="0">
                <a:latin typeface="楷体" panose="02010609060101010101" pitchFamily="49" charset="-122"/>
                <a:ea typeface="楷体" panose="02010609060101010101" pitchFamily="49" charset="-122"/>
              </a:rPr>
              <a:t>一方面，在无产者不同的民族的斗争中，共产党人强调和坚持整个无产阶级共同的不分民族的利益；另一方面，在无产阶级和资产阶级的斗争所经历的各个发展阶段上，共产党人始终代表整个运动的利益。</a:t>
            </a:r>
            <a:endParaRPr lang="zh-CN" altLang="en-US" sz="2000" b="1" dirty="0">
              <a:latin typeface="楷体" panose="02010609060101010101" pitchFamily="49" charset="-122"/>
              <a:ea typeface="楷体" panose="02010609060101010101" pitchFamily="49" charset="-122"/>
            </a:endParaRPr>
          </a:p>
          <a:p>
            <a:r>
              <a:rPr lang="zh-CN" altLang="en-US" sz="2000" b="1" dirty="0">
                <a:latin typeface="楷体" panose="02010609060101010101" pitchFamily="49" charset="-122"/>
                <a:ea typeface="楷体" panose="02010609060101010101" pitchFamily="49" charset="-122"/>
              </a:rPr>
              <a:t>材料</a:t>
            </a:r>
            <a:r>
              <a:rPr lang="en-US" altLang="zh-CN" sz="2000" b="1" dirty="0">
                <a:latin typeface="楷体" panose="02010609060101010101" pitchFamily="49" charset="-122"/>
                <a:ea typeface="楷体" panose="02010609060101010101" pitchFamily="49" charset="-122"/>
              </a:rPr>
              <a:t>5  </a:t>
            </a:r>
            <a:r>
              <a:rPr lang="zh-CN" altLang="en-US" sz="2000" b="1" dirty="0">
                <a:latin typeface="楷体" panose="02010609060101010101" pitchFamily="49" charset="-122"/>
                <a:ea typeface="楷体" panose="02010609060101010101" pitchFamily="49" charset="-122"/>
              </a:rPr>
              <a:t>共产党人不屑于隐瞒自己的观点和意图。他们公开宣布：他们的目的只有用暴力推翻全部现存的社会制度才能达到。</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全世界无产者，联合起来！</a:t>
            </a:r>
            <a:endParaRPr lang="zh-CN" altLang="en-US" sz="2000" b="1" dirty="0">
              <a:latin typeface="楷体" panose="02010609060101010101" pitchFamily="49" charset="-122"/>
              <a:ea typeface="楷体" panose="02010609060101010101" pitchFamily="49" charset="-122"/>
            </a:endParaRPr>
          </a:p>
        </p:txBody>
      </p:sp>
      <p:sp>
        <p:nvSpPr>
          <p:cNvPr id="10" name="文本框 9"/>
          <p:cNvSpPr txBox="1"/>
          <p:nvPr/>
        </p:nvSpPr>
        <p:spPr>
          <a:xfrm>
            <a:off x="484820" y="5080905"/>
            <a:ext cx="11412539" cy="1569660"/>
          </a:xfrm>
          <a:prstGeom prst="rect">
            <a:avLst/>
          </a:prstGeom>
          <a:noFill/>
        </p:spPr>
        <p:txBody>
          <a:bodyPr wrap="square">
            <a:spAutoFit/>
          </a:bodyPr>
          <a:lstStyle/>
          <a:p>
            <a:pPr indent="304800" algn="just"/>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分析后可以得出结论：</a:t>
            </a:r>
            <a:r>
              <a:rPr lang="en-US" altLang="zh-CN" sz="2400" b="1" kern="100"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共产党宣言</a:t>
            </a:r>
            <a:r>
              <a:rPr lang="en-US" altLang="zh-CN" sz="2400" b="1" kern="100"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第一次较为完整系统地阐述了科学社会主义的基本原理，阐明了社会发展的客观规律，</a:t>
            </a:r>
            <a:r>
              <a:rPr lang="zh-CN" altLang="en-US" sz="2400" b="1" kern="100"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标志着马克思主义的诞生</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共产党宣言</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揭示了生产力与生产关系、经济基础与上层建筑在人类社会发展中的辩证关系，鲜明地指出了人民群众对历史发展的巨大作用，</a:t>
            </a:r>
            <a:r>
              <a:rPr lang="zh-CN" altLang="en-US" sz="2400" b="1" kern="100"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体现了唯物史观</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endPar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8" grpId="0"/>
      <p:bldP spid="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724" y="280394"/>
            <a:ext cx="9556115"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二</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时代的理论（马克思主义的诞生）</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85724" y="930713"/>
            <a:ext cx="9834880" cy="461665"/>
          </a:xfrm>
          <a:prstGeom prst="rect">
            <a:avLst/>
          </a:prstGeom>
          <a:noFill/>
        </p:spPr>
        <p:txBody>
          <a:bodyPr wrap="square">
            <a:spAutoFit/>
          </a:bodyPr>
          <a:lstStyle/>
          <a:p>
            <a:pPr indent="304800" algn="just"/>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2</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资本论</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1867</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年，第一卷出版）</a:t>
            </a:r>
            <a:endParaRPr lang="zh-CN" altLang="zh-CN" b="1" kern="100" dirty="0">
              <a:solidFill>
                <a:srgbClr val="0000CC"/>
              </a:solidFill>
              <a:effectLst/>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6" name="文本框 5"/>
          <p:cNvSpPr txBox="1"/>
          <p:nvPr/>
        </p:nvSpPr>
        <p:spPr>
          <a:xfrm>
            <a:off x="698183" y="1569362"/>
            <a:ext cx="10386377" cy="3416320"/>
          </a:xfrm>
          <a:prstGeom prst="rect">
            <a:avLst/>
          </a:prstGeom>
          <a:noFill/>
        </p:spPr>
        <p:txBody>
          <a:bodyPr wrap="square">
            <a:spAutoFit/>
          </a:bodyPr>
          <a:lstStyle/>
          <a:p>
            <a:pPr indent="304800" algn="just"/>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1848</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年，席卷欧洲的资产阶级民主革命爆发，马克思积极投入并指导这场革命斗争。革命失败后，马克思深刻总结革命教训，力求通过系统研究政治经济学，揭示资本主义的本质和规律。</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这是资本论（第一卷）出版的时代背景。</a:t>
            </a:r>
            <a:endPar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endParaRPr>
          </a:p>
          <a:p>
            <a:pPr indent="304800" algn="just"/>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通过对资本主义制度的深刻剖析，马克思创立了剩余价值学说，揭露了资本主义制度和资本家剥削的秘密。</a:t>
            </a:r>
            <a:endPar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a:p>
            <a:pPr indent="304800" algn="just"/>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引出恩格斯</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反杜林论</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的一句话：这两个伟大发现</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唯物史观和通过剩余价值揭开资本主义生产的秘密，都应当归于马克思。</a:t>
            </a:r>
            <a:r>
              <a:rPr lang="zh-CN" altLang="en-US" sz="2400" b="1" kern="100" dirty="0">
                <a:solidFill>
                  <a:srgbClr val="FF0000"/>
                </a:solidFill>
                <a:latin typeface="楷体" panose="02010609060101010101" pitchFamily="49" charset="-122"/>
                <a:ea typeface="楷体" panose="02010609060101010101" pitchFamily="49" charset="-122"/>
                <a:cs typeface="宋体" panose="02010600030101010101" pitchFamily="2" charset="-122"/>
              </a:rPr>
              <a:t>由于这些发现，社会主义已经变成了科学。说明马克思主义是科学的。</a:t>
            </a:r>
            <a:endParaRPr lang="en-US" altLang="zh-CN" sz="2400" b="1" kern="100" dirty="0">
              <a:solidFill>
                <a:srgbClr val="FF0000"/>
              </a:solidFill>
              <a:latin typeface="楷体" panose="02010609060101010101" pitchFamily="49" charset="-122"/>
              <a:ea typeface="楷体" panose="02010609060101010101" pitchFamily="49"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724" y="239908"/>
            <a:ext cx="9556115"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三</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理论的时代（马克思主义诞生的影响）</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p:cNvSpPr txBox="1"/>
          <p:nvPr/>
        </p:nvSpPr>
        <p:spPr>
          <a:xfrm>
            <a:off x="0" y="858582"/>
            <a:ext cx="6096000" cy="465769"/>
          </a:xfrm>
          <a:prstGeom prst="rect">
            <a:avLst/>
          </a:prstGeom>
          <a:noFill/>
        </p:spPr>
        <p:txBody>
          <a:bodyPr wrap="square">
            <a:spAutoFit/>
          </a:bodyPr>
          <a:lstStyle/>
          <a:p>
            <a:pPr indent="304800" algn="just">
              <a:lnSpc>
                <a:spcPts val="3100"/>
              </a:lnSpc>
            </a:pPr>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1</a:t>
            </a:r>
            <a:r>
              <a:rPr lang="zh-CN"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）马克思主义诞生的世界意义</a:t>
            </a:r>
            <a:endParaRPr lang="zh-CN" altLang="zh-CN" b="1" kern="100" dirty="0">
              <a:solidFill>
                <a:srgbClr val="0000CC"/>
              </a:solidFill>
              <a:effectLst/>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8" name="文本框 7"/>
          <p:cNvSpPr txBox="1"/>
          <p:nvPr/>
        </p:nvSpPr>
        <p:spPr>
          <a:xfrm>
            <a:off x="873760" y="1469690"/>
            <a:ext cx="9733280" cy="2554545"/>
          </a:xfrm>
          <a:prstGeom prst="rect">
            <a:avLst/>
          </a:prstGeom>
          <a:solidFill>
            <a:schemeClr val="accent4">
              <a:lumMod val="20000"/>
              <a:lumOff val="80000"/>
            </a:schemeClr>
          </a:solidFill>
        </p:spPr>
        <p:txBody>
          <a:bodyPr wrap="square">
            <a:spAutoFit/>
          </a:bodyPr>
          <a:lstStyle/>
          <a:p>
            <a:pPr indent="304800" algn="just"/>
            <a:r>
              <a:rPr lang="zh-CN" altLang="zh-CN" sz="20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教师呈现大事年表：</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000" b="1" kern="100" dirty="0">
                <a:solidFill>
                  <a:srgbClr val="000000"/>
                </a:solidFill>
                <a:effectLst/>
                <a:latin typeface="楷体" panose="02010609060101010101" pitchFamily="49" charset="-122"/>
                <a:ea typeface="宋体" panose="02010600030101010101" pitchFamily="2" charset="-122"/>
                <a:cs typeface="楷体" panose="02010609060101010101" pitchFamily="49" charset="-122"/>
              </a:rPr>
              <a:t>19</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世纪</a:t>
            </a:r>
            <a:r>
              <a:rPr lang="en-US"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60</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年代，欧洲工人运动掀起高潮</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000" b="1" kern="100" dirty="0">
                <a:solidFill>
                  <a:srgbClr val="000000"/>
                </a:solidFill>
                <a:effectLst/>
                <a:latin typeface="楷体" panose="02010609060101010101" pitchFamily="49" charset="-122"/>
                <a:ea typeface="宋体" panose="02010600030101010101" pitchFamily="2" charset="-122"/>
                <a:cs typeface="楷体" panose="02010609060101010101" pitchFamily="49" charset="-122"/>
              </a:rPr>
              <a:t>1864</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年，国际工人协会成立</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000" b="1" kern="100" dirty="0">
                <a:solidFill>
                  <a:srgbClr val="000000"/>
                </a:solidFill>
                <a:effectLst/>
                <a:latin typeface="楷体" panose="02010609060101010101" pitchFamily="49" charset="-122"/>
                <a:ea typeface="宋体" panose="02010600030101010101" pitchFamily="2" charset="-122"/>
                <a:cs typeface="楷体" panose="02010609060101010101" pitchFamily="49" charset="-122"/>
              </a:rPr>
              <a:t>1917</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年，在马克思主义的指导下，俄国十月革命胜利</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000" b="1" kern="100" dirty="0">
                <a:solidFill>
                  <a:srgbClr val="000000"/>
                </a:solidFill>
                <a:effectLst/>
                <a:latin typeface="楷体" panose="02010609060101010101" pitchFamily="49" charset="-122"/>
                <a:ea typeface="宋体" panose="02010600030101010101" pitchFamily="2" charset="-122"/>
                <a:cs typeface="楷体" panose="02010609060101010101" pitchFamily="49" charset="-122"/>
              </a:rPr>
              <a:t>1921</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年后，中共用马克思主义指引中国革命、新中国的建立与建设</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000" b="1" kern="100" dirty="0">
                <a:solidFill>
                  <a:srgbClr val="000000"/>
                </a:solidFill>
                <a:effectLst/>
                <a:latin typeface="楷体" panose="02010609060101010101" pitchFamily="49" charset="-122"/>
                <a:ea typeface="宋体" panose="02010600030101010101" pitchFamily="2" charset="-122"/>
                <a:cs typeface="楷体" panose="02010609060101010101" pitchFamily="49" charset="-122"/>
              </a:rPr>
              <a:t>                               </a:t>
            </a:r>
            <a:r>
              <a:rPr lang="zh-CN" altLang="zh-CN" sz="2000" b="1" kern="100" dirty="0">
                <a:effectLst/>
                <a:latin typeface="Calibri" panose="020F0502020204030204" pitchFamily="34" charset="0"/>
                <a:ea typeface="楷体" panose="02010609060101010101" pitchFamily="49" charset="-122"/>
                <a:cs typeface="楷体" panose="02010609060101010101" pitchFamily="49" charset="-122"/>
              </a:rPr>
              <a:t>——</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吴于廑、齐世荣等《世界史》整理</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a:p>
            <a:r>
              <a:rPr lang="zh-CN" altLang="zh-CN" sz="20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教师活动：阅读材料和教材，归纳马克思主义诞生后国际工人运动的具体史实。</a:t>
            </a:r>
            <a:endParaRPr lang="zh-CN" altLang="en-US" sz="2000" b="1" dirty="0"/>
          </a:p>
        </p:txBody>
      </p:sp>
      <p:sp>
        <p:nvSpPr>
          <p:cNvPr id="10" name="文本框 9"/>
          <p:cNvSpPr txBox="1"/>
          <p:nvPr/>
        </p:nvSpPr>
        <p:spPr>
          <a:xfrm>
            <a:off x="670560" y="4169574"/>
            <a:ext cx="10850880" cy="2246769"/>
          </a:xfrm>
          <a:prstGeom prst="rect">
            <a:avLst/>
          </a:prstGeom>
          <a:noFill/>
        </p:spPr>
        <p:txBody>
          <a:bodyPr wrap="square">
            <a:spAutoFit/>
          </a:bodyPr>
          <a:lstStyle/>
          <a:p>
            <a:r>
              <a:rPr lang="zh-CN" altLang="en-US" sz="2000" b="1" dirty="0"/>
              <a:t>具体史实：</a:t>
            </a:r>
            <a:r>
              <a:rPr lang="en-US" altLang="zh-CN" sz="2000" b="1" dirty="0"/>
              <a:t>19</a:t>
            </a:r>
            <a:r>
              <a:rPr lang="zh-CN" altLang="en-US" sz="2000" b="1" dirty="0"/>
              <a:t>世纪</a:t>
            </a:r>
            <a:r>
              <a:rPr lang="en-US" altLang="zh-CN" sz="2000" b="1" dirty="0"/>
              <a:t>60</a:t>
            </a:r>
            <a:r>
              <a:rPr lang="zh-CN" altLang="en-US" sz="2000" b="1" dirty="0"/>
              <a:t>年代，欧洲工人运动掀起新高潮；</a:t>
            </a:r>
            <a:r>
              <a:rPr lang="en-US" altLang="zh-CN" sz="2000" b="1" dirty="0"/>
              <a:t>1864</a:t>
            </a:r>
            <a:r>
              <a:rPr lang="zh-CN" altLang="en-US" sz="2000" b="1" dirty="0"/>
              <a:t>年，国际工人协会成立，这就是历史上的“第一国际”，它的成立推动了马克思主义的传播和国际工人运动进入新阶段；</a:t>
            </a:r>
            <a:r>
              <a:rPr lang="en-US" altLang="zh-CN" sz="2000" b="1" dirty="0"/>
              <a:t>1871</a:t>
            </a:r>
            <a:r>
              <a:rPr lang="zh-CN" altLang="en-US" sz="2000" b="1" dirty="0"/>
              <a:t>年</a:t>
            </a:r>
            <a:r>
              <a:rPr lang="en-US" altLang="zh-CN" sz="2000" b="1" dirty="0"/>
              <a:t>3</a:t>
            </a:r>
            <a:r>
              <a:rPr lang="zh-CN" altLang="en-US" sz="2000" b="1" dirty="0"/>
              <a:t>月，巴黎公社建立，这是无产阶级建立政权的第一次伟大尝试；</a:t>
            </a:r>
            <a:r>
              <a:rPr lang="en-US" altLang="zh-CN" sz="2000" b="1" dirty="0"/>
              <a:t>1917</a:t>
            </a:r>
            <a:r>
              <a:rPr lang="zh-CN" altLang="en-US" sz="2000" b="1" dirty="0"/>
              <a:t>年，俄国十月革命胜利，建立了世界上第一个社会主义国家；</a:t>
            </a:r>
            <a:r>
              <a:rPr lang="en-US" altLang="zh-CN" sz="2000" b="1" dirty="0"/>
              <a:t>1921</a:t>
            </a:r>
            <a:r>
              <a:rPr lang="zh-CN" altLang="en-US" sz="2000" b="1" dirty="0"/>
              <a:t>年后，中国共产党领导新民主主义革命和社会主义革命胜利，中国进入社会主义现代化建设新时期。</a:t>
            </a:r>
            <a:endParaRPr lang="en-US" altLang="zh-CN" sz="2000" b="1" dirty="0"/>
          </a:p>
          <a:p>
            <a:r>
              <a:rPr lang="zh-CN" altLang="en-US" sz="2000" b="1" dirty="0"/>
              <a:t>说明了马克思主义的诞生使工人运动有了科学理论的指导，国际工人运动蓬勃发展，形成了不可抗拒的历史潮流。</a:t>
            </a:r>
            <a:r>
              <a:rPr lang="zh-CN" altLang="en-US" sz="2000" b="1" dirty="0">
                <a:solidFill>
                  <a:srgbClr val="FF0000"/>
                </a:solidFill>
              </a:rPr>
              <a:t>马克思主义是人民的、实践的理论</a:t>
            </a:r>
            <a:r>
              <a:rPr lang="zh-CN" altLang="en-US" sz="2000" b="1" dirty="0"/>
              <a:t>。</a:t>
            </a:r>
            <a:endParaRPr lang="zh-CN" alt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724" y="239908"/>
            <a:ext cx="9556115"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三</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理论的时代（马克思主义诞生的影响）</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0" y="858582"/>
            <a:ext cx="6096000" cy="465769"/>
          </a:xfrm>
          <a:prstGeom prst="rect">
            <a:avLst/>
          </a:prstGeom>
          <a:noFill/>
        </p:spPr>
        <p:txBody>
          <a:bodyPr wrap="square">
            <a:spAutoFit/>
          </a:bodyPr>
          <a:lstStyle/>
          <a:p>
            <a:pPr indent="304800" algn="just">
              <a:lnSpc>
                <a:spcPts val="3100"/>
              </a:lnSpc>
            </a:pP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a:t>
            </a:r>
            <a:r>
              <a:rPr lang="en-US" altLang="zh-CN"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2</a:t>
            </a:r>
            <a:r>
              <a:rPr lang="zh-CN" altLang="en-US" sz="2400" b="1" kern="100" dirty="0">
                <a:solidFill>
                  <a:srgbClr val="0000CC"/>
                </a:solidFill>
                <a:effectLst/>
                <a:latin typeface="华文中宋" panose="02010600040101010101" pitchFamily="2" charset="-122"/>
                <a:ea typeface="华文中宋" panose="02010600040101010101" pitchFamily="2" charset="-122"/>
                <a:cs typeface="宋体" panose="02010600030101010101" pitchFamily="2" charset="-122"/>
              </a:rPr>
              <a:t>）马克思主义的蓬勃生机</a:t>
            </a:r>
            <a:endParaRPr lang="zh-CN" altLang="zh-CN" b="1" kern="100" dirty="0">
              <a:solidFill>
                <a:srgbClr val="0000CC"/>
              </a:solidFill>
              <a:effectLst/>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7" name="文本框 6"/>
          <p:cNvSpPr txBox="1"/>
          <p:nvPr/>
        </p:nvSpPr>
        <p:spPr>
          <a:xfrm>
            <a:off x="484820" y="1356003"/>
            <a:ext cx="11222355" cy="4893647"/>
          </a:xfrm>
          <a:prstGeom prst="rect">
            <a:avLst/>
          </a:prstGeom>
          <a:noFill/>
        </p:spPr>
        <p:txBody>
          <a:bodyPr wrap="square">
            <a:spAutoFit/>
          </a:bodyPr>
          <a:lstStyle/>
          <a:p>
            <a:pPr indent="304800" algn="just"/>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列表格归纳巴黎公社的革命措施，包括政权建设和经济政策，要求学生结合巴黎公社采取的革命措施，谈谈对</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P66</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学思之窗的这段话的理解。其实就是分析巴黎公社革命的意义。</a:t>
            </a:r>
            <a:endPar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endParaRPr>
          </a:p>
          <a:p>
            <a:pPr indent="304800" algn="just"/>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引出一则材料：</a:t>
            </a:r>
            <a:endPar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a:p>
            <a:pPr indent="304800" algn="just"/>
            <a:endPar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endParaRPr>
          </a:p>
          <a:p>
            <a:pPr indent="304800" algn="just"/>
            <a:endPar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a:p>
            <a:pPr indent="304800" algn="just"/>
            <a:endPar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endParaRPr>
          </a:p>
          <a:p>
            <a:pPr indent="304800" algn="just"/>
            <a:endPar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a:p>
            <a:pPr indent="304800" algn="just"/>
            <a:endPar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endParaRPr>
          </a:p>
          <a:p>
            <a:pPr indent="304800" algn="just"/>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思考：</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hlinkClick r:id="rId1" action="ppaction://hlinksldjump"/>
              </a:rPr>
              <a:t>如何理解“这些原理的实际运用</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hlinkClick r:id="rId1" action="ppaction://hlinksldjump"/>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hlinkClick r:id="rId1" action="ppaction://hlinksldjump"/>
              </a:rPr>
              <a:t>随时随地都要以当时的历史条件为转移”，请用史实说明</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endPar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endParaRPr>
          </a:p>
          <a:p>
            <a:pPr indent="304800" algn="just"/>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得出马克思主义是</a:t>
            </a:r>
            <a:r>
              <a:rPr lang="zh-CN" altLang="en-US" sz="2400" b="1" kern="100" dirty="0">
                <a:solidFill>
                  <a:srgbClr val="FF0000"/>
                </a:solidFill>
                <a:latin typeface="楷体" panose="02010609060101010101" pitchFamily="49" charset="-122"/>
                <a:ea typeface="楷体" panose="02010609060101010101" pitchFamily="49" charset="-122"/>
                <a:cs typeface="宋体" panose="02010600030101010101" pitchFamily="2" charset="-122"/>
              </a:rPr>
              <a:t>不断发展的开放的理论</a:t>
            </a:r>
            <a:r>
              <a:rPr lang="zh-CN" altLang="en-US" sz="2400" b="1" kern="100" dirty="0">
                <a:latin typeface="楷体" panose="02010609060101010101" pitchFamily="49" charset="-122"/>
                <a:ea typeface="楷体" panose="02010609060101010101" pitchFamily="49" charset="-122"/>
                <a:cs typeface="宋体" panose="02010600030101010101" pitchFamily="2" charset="-122"/>
              </a:rPr>
              <a:t>。</a:t>
            </a:r>
            <a:endParaRPr lang="en-US" altLang="zh-CN" sz="2400" b="1" kern="100" dirty="0">
              <a:latin typeface="楷体" panose="02010609060101010101" pitchFamily="49" charset="-122"/>
              <a:ea typeface="楷体" panose="02010609060101010101" pitchFamily="49" charset="-122"/>
              <a:cs typeface="宋体" panose="02010600030101010101" pitchFamily="2" charset="-122"/>
            </a:endParaRPr>
          </a:p>
          <a:p>
            <a:pPr indent="304800" algn="just"/>
            <a:r>
              <a:rPr lang="zh-CN" altLang="en-US" sz="2400" b="1" kern="100" dirty="0">
                <a:effectLst/>
                <a:latin typeface="楷体" panose="02010609060101010101" pitchFamily="49" charset="-122"/>
                <a:ea typeface="楷体" panose="02010609060101010101" pitchFamily="49" charset="-122"/>
                <a:cs typeface="宋体" panose="02010600030101010101" pitchFamily="2" charset="-122"/>
              </a:rPr>
              <a:t>最后总体归纳：马克思主义诞生的影响。</a:t>
            </a:r>
            <a:endParaRPr lang="zh-CN" altLang="en-US" sz="2400" b="1" kern="100" dirty="0">
              <a:effectLst/>
              <a:latin typeface="楷体" panose="02010609060101010101" pitchFamily="49" charset="-122"/>
              <a:ea typeface="楷体" panose="02010609060101010101" pitchFamily="49" charset="-122"/>
              <a:cs typeface="宋体" panose="02010600030101010101" pitchFamily="2" charset="-122"/>
            </a:endParaRPr>
          </a:p>
        </p:txBody>
      </p:sp>
      <p:sp>
        <p:nvSpPr>
          <p:cNvPr id="9" name="文本框 8"/>
          <p:cNvSpPr txBox="1"/>
          <p:nvPr/>
        </p:nvSpPr>
        <p:spPr>
          <a:xfrm>
            <a:off x="1490660" y="2957315"/>
            <a:ext cx="8506780" cy="1631216"/>
          </a:xfrm>
          <a:prstGeom prst="rect">
            <a:avLst/>
          </a:prstGeom>
          <a:solidFill>
            <a:schemeClr val="accent4">
              <a:lumMod val="20000"/>
              <a:lumOff val="80000"/>
            </a:schemeClr>
          </a:solidFill>
        </p:spPr>
        <p:txBody>
          <a:bodyPr wrap="square">
            <a:spAutoFit/>
          </a:bodyPr>
          <a:lstStyle/>
          <a:p>
            <a:pPr indent="304800" algn="just"/>
            <a:r>
              <a:rPr lang="zh-CN" altLang="en-US"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材料</a:t>
            </a:r>
            <a:r>
              <a:rPr lang="en-US"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2  </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这些原理的实际运用，正如《宣言》中所说的，随时随地都要以当时的历史条件为转移</a:t>
            </a:r>
            <a:r>
              <a:rPr lang="en-US"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由于最近</a:t>
            </a:r>
            <a:r>
              <a:rPr lang="en-US"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25</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年来大工业有了巨大发展而工人阶级的政党组织也跟着发展起来，</a:t>
            </a:r>
            <a:r>
              <a:rPr lang="en-US"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尤其是有了无产阶级第一次掌握政权达两月之久的巴黎公社的实际经验，所以这个纲领现在有些地方已经过时了。</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743200" algn="just"/>
            <a:r>
              <a:rPr lang="en-US"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                  </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 《共产党宣言》</a:t>
            </a:r>
            <a:r>
              <a:rPr lang="en-US"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1872</a:t>
            </a:r>
            <a:r>
              <a:rPr lang="zh-CN" altLang="zh-CN" sz="20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年德文版序言</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1" name="文本框 10"/>
          <p:cNvSpPr txBox="1"/>
          <p:nvPr/>
        </p:nvSpPr>
        <p:spPr>
          <a:xfrm>
            <a:off x="5815170" y="1804551"/>
            <a:ext cx="6096000" cy="4942443"/>
          </a:xfrm>
          <a:prstGeom prst="rect">
            <a:avLst/>
          </a:prstGeom>
          <a:solidFill>
            <a:schemeClr val="accent1">
              <a:lumMod val="20000"/>
              <a:lumOff val="80000"/>
            </a:schemeClr>
          </a:solidFill>
          <a:ln w="38100">
            <a:solidFill>
              <a:srgbClr val="0000CC"/>
            </a:solidFill>
          </a:ln>
        </p:spPr>
        <p:txBody>
          <a:bodyPr wrap="square">
            <a:spAutoFit/>
          </a:bodyPr>
          <a:lstStyle/>
          <a:p>
            <a:pPr>
              <a:lnSpc>
                <a:spcPct val="120000"/>
              </a:lnSpc>
            </a:pP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1</a:t>
            </a:r>
            <a:r>
              <a:rPr lang="zh-CN" altLang="en-US" sz="2400" b="1" dirty="0">
                <a:latin typeface="华文楷体" panose="02010600040101010101" pitchFamily="2" charset="-122"/>
                <a:ea typeface="华文楷体" panose="02010600040101010101" pitchFamily="2" charset="-122"/>
              </a:rPr>
              <a:t>）马克思主义是科学的、人民的、实践的、不断发展的开放的理论，创造性地揭示了人类社会发展规律，第一次创立了人民实现自身解放的思想体系，指引着人民改造世界的行动。</a:t>
            </a:r>
            <a:endParaRPr lang="en-US" altLang="zh-CN" sz="2400" b="1" dirty="0">
              <a:latin typeface="华文楷体" panose="02010600040101010101" pitchFamily="2" charset="-122"/>
              <a:ea typeface="华文楷体" panose="02010600040101010101" pitchFamily="2" charset="-122"/>
            </a:endParaRPr>
          </a:p>
          <a:p>
            <a:pPr>
              <a:lnSpc>
                <a:spcPct val="120000"/>
              </a:lnSpc>
            </a:pP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2</a:t>
            </a:r>
            <a:r>
              <a:rPr lang="zh-CN" altLang="en-US" sz="2400" b="1" dirty="0">
                <a:latin typeface="华文楷体" panose="02010600040101010101" pitchFamily="2" charset="-122"/>
                <a:ea typeface="华文楷体" panose="02010600040101010101" pitchFamily="2" charset="-122"/>
              </a:rPr>
              <a:t>）为工人运动与世界民族民主运动提供了科学理论的指导，促进国际工人运动和殖民地半殖民地人民独立运动蓬勃发展。</a:t>
            </a:r>
            <a:endParaRPr lang="en-US" altLang="zh-CN" sz="2400" b="1" dirty="0">
              <a:latin typeface="华文楷体" panose="02010600040101010101" pitchFamily="2" charset="-122"/>
              <a:ea typeface="华文楷体" panose="02010600040101010101" pitchFamily="2" charset="-122"/>
            </a:endParaRPr>
          </a:p>
          <a:p>
            <a:pPr>
              <a:lnSpc>
                <a:spcPct val="120000"/>
              </a:lnSpc>
            </a:pPr>
            <a:r>
              <a:rPr lang="zh-CN" altLang="en-US" sz="2400" b="1" dirty="0">
                <a:latin typeface="华文楷体" panose="02010600040101010101" pitchFamily="2" charset="-122"/>
                <a:ea typeface="华文楷体" panose="02010600040101010101" pitchFamily="2" charset="-122"/>
              </a:rPr>
              <a:t>（</a:t>
            </a:r>
            <a:r>
              <a:rPr lang="en-US" altLang="zh-CN" sz="2400" b="1" dirty="0">
                <a:latin typeface="华文楷体" panose="02010600040101010101" pitchFamily="2" charset="-122"/>
                <a:ea typeface="华文楷体" panose="02010600040101010101" pitchFamily="2" charset="-122"/>
              </a:rPr>
              <a:t>3</a:t>
            </a:r>
            <a:r>
              <a:rPr lang="zh-CN" altLang="en-US" sz="2400" b="1" dirty="0">
                <a:latin typeface="华文楷体" panose="02010600040101010101" pitchFamily="2" charset="-122"/>
                <a:ea typeface="华文楷体" panose="02010600040101010101" pitchFamily="2" charset="-122"/>
              </a:rPr>
              <a:t>）推动了马克思主义政党的建立和发展，使人民成为实现自身解放和全人类解放的根本政治力量。</a:t>
            </a:r>
            <a:endParaRPr lang="en-US" altLang="zh-CN" sz="2400" b="1"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fade">
                                      <p:cBhvr>
                                        <p:cTn id="33" dur="1000"/>
                                        <p:tgtEl>
                                          <p:spTgt spid="7">
                                            <p:txEl>
                                              <p:pRg st="8" end="8"/>
                                            </p:txEl>
                                          </p:spTgt>
                                        </p:tgtEl>
                                      </p:cBhvr>
                                    </p:animEffect>
                                    <p:anim calcmode="lin" valueType="num">
                                      <p:cBhvr>
                                        <p:cTn id="3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fade">
                                      <p:cBhvr>
                                        <p:cTn id="40" dur="1000"/>
                                        <p:tgtEl>
                                          <p:spTgt spid="7">
                                            <p:txEl>
                                              <p:pRg st="9" end="9"/>
                                            </p:txEl>
                                          </p:spTgt>
                                        </p:tgtEl>
                                      </p:cBhvr>
                                    </p:animEffect>
                                    <p:anim calcmode="lin" valueType="num">
                                      <p:cBhvr>
                                        <p:cTn id="4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ldLvl="0" animBg="1"/>
      <p:bldP spid="1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is1ide-矩形: 圆角 1"/>
          <p:cNvSpPr/>
          <p:nvPr/>
        </p:nvSpPr>
        <p:spPr>
          <a:xfrm>
            <a:off x="795" y="1784351"/>
            <a:ext cx="11928475" cy="92075"/>
          </a:xfrm>
          <a:prstGeom prst="roundRect">
            <a:avLst>
              <a:gd name="adj" fmla="val 50000"/>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eaLnBrk="0" hangingPunct="0">
              <a:defRPr/>
            </a:pPr>
            <a:endParaRPr>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22540" name="is1ide-Rectangle 18"/>
          <p:cNvSpPr>
            <a:spLocks noChangeArrowheads="1"/>
          </p:cNvSpPr>
          <p:nvPr/>
        </p:nvSpPr>
        <p:spPr bwMode="auto">
          <a:xfrm>
            <a:off x="3653632" y="1196975"/>
            <a:ext cx="1477962"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algn="ctr" eaLnBrk="0" hangingPunct="0"/>
            <a:r>
              <a:rPr lang="zh-CN" altLang="en-US" sz="2000" b="1" dirty="0">
                <a:ea typeface="宋体" panose="02010600030101010101" pitchFamily="2" charset="-122"/>
                <a:sym typeface="微软雅黑 Light" panose="020B0502040204020203" pitchFamily="34" charset="-122"/>
              </a:rPr>
              <a:t>列宁主义</a:t>
            </a:r>
            <a:endParaRPr lang="zh-CN" altLang="en-US" sz="2000" b="1" dirty="0">
              <a:ea typeface="宋体" panose="02010600030101010101" pitchFamily="2" charset="-122"/>
              <a:sym typeface="微软雅黑 Light" panose="020B0502040204020203" pitchFamily="34" charset="-122"/>
            </a:endParaRPr>
          </a:p>
        </p:txBody>
      </p:sp>
      <p:sp>
        <p:nvSpPr>
          <p:cNvPr id="22541" name="is1ide-Rectangle 18"/>
          <p:cNvSpPr>
            <a:spLocks noChangeArrowheads="1"/>
          </p:cNvSpPr>
          <p:nvPr/>
        </p:nvSpPr>
        <p:spPr bwMode="auto">
          <a:xfrm>
            <a:off x="6160295" y="1082675"/>
            <a:ext cx="17827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algn="ctr" eaLnBrk="0" hangingPunct="0"/>
            <a:r>
              <a:rPr lang="zh-CN" altLang="en-US" sz="2000" b="1" dirty="0">
                <a:ea typeface="宋体" panose="02010600030101010101" pitchFamily="2" charset="-122"/>
                <a:sym typeface="微软雅黑 Light" panose="020B0502040204020203" pitchFamily="34" charset="-122"/>
              </a:rPr>
              <a:t>毛泽东思想</a:t>
            </a:r>
            <a:endParaRPr lang="zh-CN" altLang="en-US" sz="2000" b="1" dirty="0">
              <a:ea typeface="宋体" panose="02010600030101010101" pitchFamily="2" charset="-122"/>
              <a:sym typeface="微软雅黑 Light" panose="020B0502040204020203" pitchFamily="34" charset="-122"/>
            </a:endParaRPr>
          </a:p>
        </p:txBody>
      </p:sp>
      <p:sp>
        <p:nvSpPr>
          <p:cNvPr id="22542" name="文本框 5"/>
          <p:cNvSpPr txBox="1">
            <a:spLocks noChangeArrowheads="1"/>
          </p:cNvSpPr>
          <p:nvPr/>
        </p:nvSpPr>
        <p:spPr bwMode="auto">
          <a:xfrm>
            <a:off x="1832770" y="2365375"/>
            <a:ext cx="523875" cy="3416300"/>
          </a:xfrm>
          <a:prstGeom prst="rect">
            <a:avLst/>
          </a:prstGeom>
          <a:solidFill>
            <a:srgbClr val="CCECFF"/>
          </a:solidFill>
          <a:ln w="25400">
            <a:solidFill>
              <a:schemeClr val="tx1"/>
            </a:solidFill>
            <a:prstDash val="sysDot"/>
            <a:miter lim="800000"/>
          </a:ln>
        </p:spPr>
        <p:txBody>
          <a:bodyPr>
            <a:spAutoFit/>
          </a:bodyPr>
          <a:lstStyle/>
          <a:p>
            <a:pPr eaLnBrk="0" hangingPunct="0">
              <a:spcBef>
                <a:spcPct val="50000"/>
              </a:spcBef>
            </a:pPr>
            <a:r>
              <a:rPr lang="zh-CN" altLang="en-US" sz="2400" b="1" dirty="0">
                <a:latin typeface="Arial" panose="020B0604020202020204" pitchFamily="34" charset="0"/>
                <a:ea typeface="宋体" panose="02010600030101010101" pitchFamily="2" charset="-122"/>
              </a:rPr>
              <a:t>无产阶级的革命专政</a:t>
            </a:r>
            <a:endParaRPr lang="zh-CN" altLang="en-US" sz="2400" b="1" dirty="0">
              <a:latin typeface="Arial" panose="020B0604020202020204" pitchFamily="34" charset="0"/>
              <a:ea typeface="宋体" panose="02010600030101010101" pitchFamily="2" charset="-122"/>
            </a:endParaRPr>
          </a:p>
        </p:txBody>
      </p:sp>
      <p:sp>
        <p:nvSpPr>
          <p:cNvPr id="22543" name="文本框 47"/>
          <p:cNvSpPr txBox="1">
            <a:spLocks noChangeArrowheads="1"/>
          </p:cNvSpPr>
          <p:nvPr/>
        </p:nvSpPr>
        <p:spPr bwMode="auto">
          <a:xfrm>
            <a:off x="3537745" y="2073277"/>
            <a:ext cx="2057400" cy="2493962"/>
          </a:xfrm>
          <a:prstGeom prst="rect">
            <a:avLst/>
          </a:prstGeom>
          <a:solidFill>
            <a:srgbClr val="CCECFF"/>
          </a:solidFill>
          <a:ln w="25400" algn="ctr">
            <a:solidFill>
              <a:schemeClr val="tx1"/>
            </a:solidFill>
            <a:prstDash val="sysDot"/>
            <a:miter lim="800000"/>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0" hangingPunct="0">
              <a:spcBef>
                <a:spcPct val="50000"/>
              </a:spcBef>
              <a:buFontTx/>
              <a:buNone/>
              <a:defRPr/>
            </a:pPr>
            <a:r>
              <a:rPr lang="zh-CN" altLang="en-US" sz="2400" b="1" dirty="0">
                <a:latin typeface="+mn-ea"/>
                <a:ea typeface="+mn-ea"/>
              </a:rPr>
              <a:t>变帝国主义战争为国内战争</a:t>
            </a:r>
            <a:endParaRPr lang="en-US" altLang="zh-CN" sz="2400" b="1" dirty="0">
              <a:latin typeface="+mn-ea"/>
              <a:ea typeface="+mn-ea"/>
            </a:endParaRPr>
          </a:p>
          <a:p>
            <a:pPr algn="ctr" eaLnBrk="0" hangingPunct="0">
              <a:spcBef>
                <a:spcPct val="50000"/>
              </a:spcBef>
              <a:buFontTx/>
              <a:buNone/>
              <a:defRPr/>
            </a:pPr>
            <a:r>
              <a:rPr lang="zh-CN" altLang="en-US" sz="2400" b="1" dirty="0">
                <a:latin typeface="+mn-ea"/>
                <a:ea typeface="+mn-ea"/>
              </a:rPr>
              <a:t>一国胜利论</a:t>
            </a:r>
            <a:endParaRPr lang="en-US" altLang="zh-CN" sz="2400" b="1" dirty="0">
              <a:latin typeface="+mn-ea"/>
              <a:ea typeface="+mn-ea"/>
            </a:endParaRPr>
          </a:p>
          <a:p>
            <a:pPr algn="ctr" eaLnBrk="0" hangingPunct="0">
              <a:spcBef>
                <a:spcPct val="50000"/>
              </a:spcBef>
              <a:buFontTx/>
              <a:buNone/>
              <a:defRPr/>
            </a:pPr>
            <a:r>
              <a:rPr lang="zh-CN" altLang="en-US" sz="2400" b="1" dirty="0">
                <a:latin typeface="+mn-ea"/>
                <a:ea typeface="+mn-ea"/>
              </a:rPr>
              <a:t>新经济政策</a:t>
            </a:r>
            <a:endParaRPr lang="en-US" altLang="zh-CN" sz="2400" b="1" dirty="0">
              <a:latin typeface="+mn-ea"/>
              <a:ea typeface="+mn-ea"/>
            </a:endParaRPr>
          </a:p>
          <a:p>
            <a:pPr algn="ctr" eaLnBrk="0" hangingPunct="0">
              <a:spcBef>
                <a:spcPct val="50000"/>
              </a:spcBef>
              <a:buFontTx/>
              <a:buNone/>
              <a:defRPr/>
            </a:pPr>
            <a:r>
              <a:rPr lang="en-US" altLang="zh-CN" sz="2400" b="1" dirty="0">
                <a:latin typeface="+mn-ea"/>
                <a:ea typeface="+mn-ea"/>
              </a:rPr>
              <a:t>……</a:t>
            </a:r>
            <a:endParaRPr lang="zh-CN" altLang="en-US" sz="2400" b="1" dirty="0">
              <a:latin typeface="+mn-ea"/>
              <a:ea typeface="+mn-ea"/>
            </a:endParaRPr>
          </a:p>
        </p:txBody>
      </p:sp>
      <p:sp>
        <p:nvSpPr>
          <p:cNvPr id="22544" name="文本框 48"/>
          <p:cNvSpPr txBox="1">
            <a:spLocks noChangeArrowheads="1"/>
          </p:cNvSpPr>
          <p:nvPr/>
        </p:nvSpPr>
        <p:spPr bwMode="auto">
          <a:xfrm>
            <a:off x="5986463" y="2191641"/>
            <a:ext cx="2419350" cy="2308225"/>
          </a:xfrm>
          <a:prstGeom prst="rect">
            <a:avLst/>
          </a:prstGeom>
          <a:solidFill>
            <a:srgbClr val="CCECFF"/>
          </a:solidFill>
          <a:ln w="25400" algn="ctr">
            <a:solidFill>
              <a:schemeClr val="tx1"/>
            </a:solidFill>
            <a:prstDash val="sysDot"/>
            <a:miter lim="800000"/>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0" hangingPunct="0">
              <a:spcBef>
                <a:spcPct val="50000"/>
              </a:spcBef>
              <a:buFontTx/>
              <a:buNone/>
              <a:defRPr/>
            </a:pPr>
            <a:r>
              <a:rPr lang="zh-CN" altLang="en-US" sz="2400" b="1" dirty="0">
                <a:latin typeface="+mn-ea"/>
                <a:ea typeface="+mn-ea"/>
              </a:rPr>
              <a:t>农村包围城市、武装夺取政权</a:t>
            </a:r>
            <a:endParaRPr lang="en-US" altLang="zh-CN" sz="2400" b="1" dirty="0">
              <a:latin typeface="+mn-ea"/>
              <a:ea typeface="+mn-ea"/>
            </a:endParaRPr>
          </a:p>
          <a:p>
            <a:pPr algn="ctr" eaLnBrk="0" hangingPunct="0">
              <a:spcBef>
                <a:spcPct val="50000"/>
              </a:spcBef>
              <a:buFontTx/>
              <a:buNone/>
              <a:defRPr/>
            </a:pPr>
            <a:r>
              <a:rPr lang="zh-CN" altLang="en-US" sz="2400" b="1" dirty="0">
                <a:latin typeface="+mn-ea"/>
                <a:ea typeface="+mn-ea"/>
              </a:rPr>
              <a:t>社会主义改造和工业化并举</a:t>
            </a:r>
            <a:endParaRPr lang="en-US" altLang="zh-CN" sz="2400" b="1" dirty="0">
              <a:latin typeface="+mn-ea"/>
              <a:ea typeface="+mn-ea"/>
            </a:endParaRPr>
          </a:p>
          <a:p>
            <a:pPr algn="ctr" eaLnBrk="0" hangingPunct="0">
              <a:spcBef>
                <a:spcPct val="50000"/>
              </a:spcBef>
              <a:buFontTx/>
              <a:buNone/>
              <a:defRPr/>
            </a:pPr>
            <a:r>
              <a:rPr lang="en-US" altLang="zh-CN" sz="2400" b="1" dirty="0">
                <a:latin typeface="+mn-ea"/>
                <a:ea typeface="+mn-ea"/>
              </a:rPr>
              <a:t>……</a:t>
            </a:r>
            <a:endParaRPr lang="zh-CN" altLang="en-US" sz="2400" b="1" dirty="0">
              <a:latin typeface="+mn-ea"/>
              <a:ea typeface="+mn-ea"/>
            </a:endParaRPr>
          </a:p>
        </p:txBody>
      </p:sp>
      <p:sp>
        <p:nvSpPr>
          <p:cNvPr id="22545" name="文本框 49"/>
          <p:cNvSpPr txBox="1">
            <a:spLocks noChangeArrowheads="1"/>
          </p:cNvSpPr>
          <p:nvPr/>
        </p:nvSpPr>
        <p:spPr bwMode="auto">
          <a:xfrm>
            <a:off x="8522495" y="2164794"/>
            <a:ext cx="1835150" cy="1938337"/>
          </a:xfrm>
          <a:prstGeom prst="rect">
            <a:avLst/>
          </a:prstGeom>
          <a:solidFill>
            <a:srgbClr val="CCECFF"/>
          </a:solidFill>
          <a:ln w="25400" algn="ctr">
            <a:solidFill>
              <a:schemeClr val="tx1"/>
            </a:solidFill>
            <a:prstDash val="sysDot"/>
            <a:miter lim="800000"/>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0" hangingPunct="0">
              <a:spcBef>
                <a:spcPct val="50000"/>
              </a:spcBef>
              <a:buFontTx/>
              <a:buNone/>
              <a:defRPr/>
            </a:pPr>
            <a:r>
              <a:rPr lang="zh-CN" altLang="en-US" sz="2400" b="1" dirty="0">
                <a:latin typeface="+mn-ea"/>
                <a:ea typeface="+mn-ea"/>
              </a:rPr>
              <a:t>一国两制</a:t>
            </a:r>
            <a:endParaRPr lang="en-US" altLang="zh-CN" sz="2400" b="1" dirty="0">
              <a:latin typeface="+mn-ea"/>
              <a:ea typeface="+mn-ea"/>
            </a:endParaRPr>
          </a:p>
          <a:p>
            <a:pPr algn="ctr" eaLnBrk="0" hangingPunct="0">
              <a:spcBef>
                <a:spcPct val="50000"/>
              </a:spcBef>
              <a:buFontTx/>
              <a:buNone/>
              <a:defRPr/>
            </a:pPr>
            <a:r>
              <a:rPr lang="zh-CN" altLang="en-US" sz="2400" b="1" dirty="0">
                <a:latin typeface="+mn-ea"/>
                <a:ea typeface="+mn-ea"/>
              </a:rPr>
              <a:t>社会主义市场经济体制</a:t>
            </a:r>
            <a:endParaRPr lang="en-US" altLang="zh-CN" sz="2400" b="1" dirty="0">
              <a:latin typeface="+mn-ea"/>
              <a:ea typeface="+mn-ea"/>
            </a:endParaRPr>
          </a:p>
          <a:p>
            <a:pPr algn="ctr" eaLnBrk="0" hangingPunct="0">
              <a:spcBef>
                <a:spcPct val="50000"/>
              </a:spcBef>
              <a:buFontTx/>
              <a:buNone/>
              <a:defRPr/>
            </a:pPr>
            <a:r>
              <a:rPr lang="en-US" altLang="zh-CN" sz="2400" b="1" dirty="0">
                <a:latin typeface="+mn-ea"/>
                <a:ea typeface="+mn-ea"/>
              </a:rPr>
              <a:t>……</a:t>
            </a:r>
            <a:endParaRPr lang="zh-CN" altLang="en-US" sz="2400" b="1" dirty="0">
              <a:latin typeface="+mn-ea"/>
              <a:ea typeface="+mn-ea"/>
            </a:endParaRPr>
          </a:p>
        </p:txBody>
      </p:sp>
      <p:grpSp>
        <p:nvGrpSpPr>
          <p:cNvPr id="3" name="组合 2"/>
          <p:cNvGrpSpPr/>
          <p:nvPr/>
        </p:nvGrpSpPr>
        <p:grpSpPr bwMode="auto">
          <a:xfrm>
            <a:off x="1450182" y="1241425"/>
            <a:ext cx="1477962" cy="808038"/>
            <a:chOff x="1448891" y="1241494"/>
            <a:chExt cx="1477963" cy="808762"/>
          </a:xfrm>
        </p:grpSpPr>
        <p:sp>
          <p:nvSpPr>
            <p:cNvPr id="25623" name="is1ide-Rectangle 18"/>
            <p:cNvSpPr>
              <a:spLocks noChangeArrowheads="1"/>
            </p:cNvSpPr>
            <p:nvPr/>
          </p:nvSpPr>
          <p:spPr bwMode="auto">
            <a:xfrm>
              <a:off x="1448891" y="1241494"/>
              <a:ext cx="147796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algn="ctr" eaLnBrk="0" hangingPunct="0"/>
              <a:r>
                <a:rPr lang="zh-CN" altLang="en-US" sz="2000" b="1" dirty="0">
                  <a:ea typeface="宋体" panose="02010600030101010101" pitchFamily="2" charset="-122"/>
                  <a:sym typeface="微软雅黑 Light" panose="020B0502040204020203" pitchFamily="34" charset="-122"/>
                </a:rPr>
                <a:t>巴黎公社运动</a:t>
              </a:r>
              <a:endParaRPr lang="zh-CN" altLang="en-US" sz="2000" b="1" dirty="0">
                <a:ea typeface="宋体" panose="02010600030101010101" pitchFamily="2" charset="-122"/>
                <a:sym typeface="微软雅黑 Light" panose="020B0502040204020203" pitchFamily="34" charset="-122"/>
              </a:endParaRPr>
            </a:p>
          </p:txBody>
        </p:sp>
        <p:sp>
          <p:nvSpPr>
            <p:cNvPr id="22548" name="文本框 1"/>
            <p:cNvSpPr txBox="1">
              <a:spLocks noChangeArrowheads="1"/>
            </p:cNvSpPr>
            <p:nvPr/>
          </p:nvSpPr>
          <p:spPr bwMode="auto">
            <a:xfrm>
              <a:off x="1736228" y="1587879"/>
              <a:ext cx="903289" cy="462377"/>
            </a:xfrm>
            <a:prstGeom prst="rect">
              <a:avLst/>
            </a:prstGeom>
            <a:solidFill>
              <a:schemeClr val="accent6">
                <a:lumMod val="20000"/>
                <a:lumOff val="80000"/>
              </a:schemeClr>
            </a:solidFill>
            <a:ln>
              <a:noFill/>
            </a:ln>
          </p:spPr>
          <p:txBody>
            <a:bodyPr>
              <a:spAutoFit/>
            </a:bodyPr>
            <a:lstStyle>
              <a:lvl1pPr>
                <a:defRPr sz="2800" b="1">
                  <a:solidFill>
                    <a:schemeClr val="tx1"/>
                  </a:solidFill>
                  <a:latin typeface="黑体" panose="02010609060101010101" pitchFamily="49" charset="-122"/>
                  <a:ea typeface="黑体" panose="02010609060101010101" pitchFamily="49" charset="-122"/>
                </a:defRPr>
              </a:lvl1pPr>
              <a:lvl2pPr marL="742950" indent="-285750">
                <a:defRPr sz="2800" b="1">
                  <a:solidFill>
                    <a:schemeClr val="tx1"/>
                  </a:solidFill>
                  <a:latin typeface="黑体" panose="02010609060101010101" pitchFamily="49" charset="-122"/>
                  <a:ea typeface="黑体" panose="02010609060101010101" pitchFamily="49" charset="-122"/>
                </a:defRPr>
              </a:lvl2pPr>
              <a:lvl3pPr marL="1143000" indent="-228600">
                <a:defRPr sz="2800" b="1">
                  <a:solidFill>
                    <a:schemeClr val="tx1"/>
                  </a:solidFill>
                  <a:latin typeface="黑体" panose="02010609060101010101" pitchFamily="49" charset="-122"/>
                  <a:ea typeface="黑体" panose="02010609060101010101" pitchFamily="49" charset="-122"/>
                </a:defRPr>
              </a:lvl3pPr>
              <a:lvl4pPr marL="1600200" indent="-228600">
                <a:defRPr sz="2800" b="1">
                  <a:solidFill>
                    <a:schemeClr val="tx1"/>
                  </a:solidFill>
                  <a:latin typeface="黑体" panose="02010609060101010101" pitchFamily="49" charset="-122"/>
                  <a:ea typeface="黑体" panose="02010609060101010101" pitchFamily="49" charset="-122"/>
                </a:defRPr>
              </a:lvl4pPr>
              <a:lvl5pPr marL="2057400" indent="-228600">
                <a:defRPr sz="2800" b="1">
                  <a:solidFill>
                    <a:schemeClr val="tx1"/>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2800" b="1">
                  <a:solidFill>
                    <a:schemeClr val="tx1"/>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2800" b="1">
                  <a:solidFill>
                    <a:schemeClr val="tx1"/>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2800" b="1">
                  <a:solidFill>
                    <a:schemeClr val="tx1"/>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2800" b="1">
                  <a:solidFill>
                    <a:schemeClr val="tx1"/>
                  </a:solidFill>
                  <a:latin typeface="黑体" panose="02010609060101010101" pitchFamily="49" charset="-122"/>
                  <a:ea typeface="黑体" panose="02010609060101010101" pitchFamily="49" charset="-122"/>
                </a:defRPr>
              </a:lvl9pPr>
            </a:lstStyle>
            <a:p>
              <a:pPr>
                <a:defRPr/>
              </a:pPr>
              <a:r>
                <a:rPr lang="en-US" altLang="zh-CN" sz="2400" b="0"/>
                <a:t>1871</a:t>
              </a:r>
              <a:endParaRPr lang="zh-CN" altLang="en-US" sz="2400" b="0"/>
            </a:p>
          </p:txBody>
        </p:sp>
      </p:grpSp>
      <p:sp>
        <p:nvSpPr>
          <p:cNvPr id="22549" name="文本框 41"/>
          <p:cNvSpPr txBox="1">
            <a:spLocks noChangeArrowheads="1"/>
          </p:cNvSpPr>
          <p:nvPr/>
        </p:nvSpPr>
        <p:spPr bwMode="auto">
          <a:xfrm>
            <a:off x="3936208" y="1566863"/>
            <a:ext cx="904875" cy="461962"/>
          </a:xfrm>
          <a:prstGeom prst="rect">
            <a:avLst/>
          </a:prstGeom>
          <a:solidFill>
            <a:srgbClr val="FFFFCC"/>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p>
            <a:r>
              <a:rPr lang="en-US" altLang="zh-CN" sz="2400" b="1" dirty="0"/>
              <a:t>1903</a:t>
            </a:r>
            <a:endParaRPr lang="zh-CN" altLang="en-US" sz="2400" b="1" dirty="0"/>
          </a:p>
        </p:txBody>
      </p:sp>
      <p:sp>
        <p:nvSpPr>
          <p:cNvPr id="22550" name="文本框 45"/>
          <p:cNvSpPr txBox="1">
            <a:spLocks noChangeArrowheads="1"/>
          </p:cNvSpPr>
          <p:nvPr/>
        </p:nvSpPr>
        <p:spPr bwMode="auto">
          <a:xfrm>
            <a:off x="6476208" y="1465264"/>
            <a:ext cx="1150937" cy="708025"/>
          </a:xfrm>
          <a:prstGeom prst="rect">
            <a:avLst/>
          </a:prstGeom>
          <a:solidFill>
            <a:srgbClr val="FFFFCC"/>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a:r>
              <a:rPr lang="en-US" altLang="zh-CN" sz="2000" b="1" dirty="0"/>
              <a:t>20</a:t>
            </a:r>
            <a:r>
              <a:rPr lang="zh-CN" altLang="en-US" sz="2000" b="1" dirty="0"/>
              <a:t>世纪上半叶</a:t>
            </a:r>
            <a:endParaRPr lang="zh-CN" altLang="en-US" sz="2000" b="1" dirty="0"/>
          </a:p>
        </p:txBody>
      </p:sp>
      <p:sp>
        <p:nvSpPr>
          <p:cNvPr id="22552" name="文本框 46"/>
          <p:cNvSpPr txBox="1">
            <a:spLocks noChangeArrowheads="1"/>
          </p:cNvSpPr>
          <p:nvPr/>
        </p:nvSpPr>
        <p:spPr bwMode="auto">
          <a:xfrm>
            <a:off x="8657432" y="1585913"/>
            <a:ext cx="1282700" cy="400050"/>
          </a:xfrm>
          <a:prstGeom prst="rect">
            <a:avLst/>
          </a:prstGeom>
          <a:solidFill>
            <a:srgbClr val="FFFFCC"/>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a:r>
              <a:rPr lang="en-US" altLang="zh-CN" sz="2000" b="1"/>
              <a:t>20</a:t>
            </a:r>
            <a:r>
              <a:rPr lang="zh-CN" altLang="en-US" sz="2000" b="1"/>
              <a:t>世纪末</a:t>
            </a:r>
            <a:endParaRPr lang="zh-CN" altLang="en-US" sz="2000" b="1"/>
          </a:p>
        </p:txBody>
      </p:sp>
      <p:sp>
        <p:nvSpPr>
          <p:cNvPr id="22553" name="文本框 47"/>
          <p:cNvSpPr txBox="1">
            <a:spLocks noChangeArrowheads="1"/>
          </p:cNvSpPr>
          <p:nvPr/>
        </p:nvSpPr>
        <p:spPr bwMode="auto">
          <a:xfrm>
            <a:off x="10632282" y="1585913"/>
            <a:ext cx="1084262" cy="400050"/>
          </a:xfrm>
          <a:prstGeom prst="rect">
            <a:avLst/>
          </a:prstGeom>
          <a:solidFill>
            <a:srgbClr val="FFFFCC"/>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a:r>
              <a:rPr lang="en-US" altLang="zh-CN" sz="2000" b="1" dirty="0"/>
              <a:t>21</a:t>
            </a:r>
            <a:r>
              <a:rPr lang="zh-CN" altLang="en-US" sz="2000" b="1" dirty="0"/>
              <a:t>世纪</a:t>
            </a:r>
            <a:endParaRPr lang="zh-CN" altLang="en-US" sz="2000" b="1" dirty="0"/>
          </a:p>
        </p:txBody>
      </p:sp>
      <p:sp>
        <p:nvSpPr>
          <p:cNvPr id="35" name="is1ide-Rectangle 18"/>
          <p:cNvSpPr>
            <a:spLocks noChangeArrowheads="1"/>
          </p:cNvSpPr>
          <p:nvPr/>
        </p:nvSpPr>
        <p:spPr bwMode="auto">
          <a:xfrm>
            <a:off x="8406607" y="1079500"/>
            <a:ext cx="17843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algn="ctr" eaLnBrk="0" hangingPunct="0"/>
            <a:r>
              <a:rPr lang="zh-CN" altLang="en-US" sz="2000" b="1">
                <a:ea typeface="宋体" panose="02010600030101010101" pitchFamily="2" charset="-122"/>
                <a:sym typeface="微软雅黑 Light" panose="020B0502040204020203" pitchFamily="34" charset="-122"/>
              </a:rPr>
              <a:t>邓小平理论</a:t>
            </a:r>
            <a:endParaRPr lang="zh-CN" altLang="en-US" sz="2000" b="1">
              <a:ea typeface="宋体" panose="02010600030101010101" pitchFamily="2" charset="-122"/>
              <a:sym typeface="微软雅黑 Light" panose="020B0502040204020203" pitchFamily="34" charset="-122"/>
            </a:endParaRPr>
          </a:p>
        </p:txBody>
      </p:sp>
      <p:sp>
        <p:nvSpPr>
          <p:cNvPr id="36" name="is1ide-Rectangle 18"/>
          <p:cNvSpPr>
            <a:spLocks noChangeArrowheads="1"/>
          </p:cNvSpPr>
          <p:nvPr/>
        </p:nvSpPr>
        <p:spPr bwMode="auto">
          <a:xfrm>
            <a:off x="9615486" y="918606"/>
            <a:ext cx="3059112" cy="59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algn="ctr" eaLnBrk="0" hangingPunct="0"/>
            <a:r>
              <a:rPr lang="zh-CN" altLang="en-US" sz="2000" b="1" dirty="0">
                <a:ea typeface="宋体" panose="02010600030101010101" pitchFamily="2" charset="-122"/>
                <a:sym typeface="微软雅黑 Light" panose="020B0502040204020203" pitchFamily="34" charset="-122"/>
              </a:rPr>
              <a:t>新时代中国特色</a:t>
            </a:r>
            <a:endParaRPr lang="en-US" altLang="zh-CN" sz="2000" b="1" dirty="0">
              <a:ea typeface="宋体" panose="02010600030101010101" pitchFamily="2" charset="-122"/>
              <a:sym typeface="微软雅黑 Light" panose="020B0502040204020203" pitchFamily="34" charset="-122"/>
            </a:endParaRPr>
          </a:p>
          <a:p>
            <a:pPr algn="ctr" eaLnBrk="0" hangingPunct="0"/>
            <a:r>
              <a:rPr lang="zh-CN" altLang="en-US" sz="2000" b="1" dirty="0">
                <a:ea typeface="宋体" panose="02010600030101010101" pitchFamily="2" charset="-122"/>
                <a:sym typeface="微软雅黑 Light" panose="020B0502040204020203" pitchFamily="34" charset="-122"/>
              </a:rPr>
              <a:t>社会主义</a:t>
            </a:r>
            <a:endParaRPr lang="zh-CN" altLang="en-US" sz="2000" b="1" dirty="0">
              <a:ea typeface="宋体" panose="02010600030101010101" pitchFamily="2" charset="-122"/>
              <a:sym typeface="微软雅黑 Light" panose="020B0502040204020203" pitchFamily="34" charset="-122"/>
            </a:endParaRPr>
          </a:p>
        </p:txBody>
      </p:sp>
      <p:grpSp>
        <p:nvGrpSpPr>
          <p:cNvPr id="5" name="组合 4"/>
          <p:cNvGrpSpPr/>
          <p:nvPr/>
        </p:nvGrpSpPr>
        <p:grpSpPr bwMode="auto">
          <a:xfrm>
            <a:off x="134145" y="1096963"/>
            <a:ext cx="1209675" cy="950912"/>
            <a:chOff x="133350" y="1096963"/>
            <a:chExt cx="1209675" cy="950912"/>
          </a:xfrm>
        </p:grpSpPr>
        <p:sp>
          <p:nvSpPr>
            <p:cNvPr id="25632" name="is1ide-Rectangle 18"/>
            <p:cNvSpPr>
              <a:spLocks noChangeArrowheads="1"/>
            </p:cNvSpPr>
            <p:nvPr/>
          </p:nvSpPr>
          <p:spPr bwMode="auto">
            <a:xfrm>
              <a:off x="133350" y="1096963"/>
              <a:ext cx="12096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algn="ctr" eaLnBrk="0" hangingPunct="0"/>
              <a:r>
                <a:rPr lang="zh-CN" altLang="en-US" sz="2000" b="1" dirty="0">
                  <a:solidFill>
                    <a:srgbClr val="FF0000"/>
                  </a:solidFill>
                  <a:ea typeface="宋体" panose="02010600030101010101" pitchFamily="2" charset="-122"/>
                  <a:sym typeface="微软雅黑 Light" panose="020B0502040204020203" pitchFamily="34" charset="-122"/>
                </a:rPr>
                <a:t>马克思主义</a:t>
              </a:r>
              <a:endParaRPr lang="zh-CN" altLang="en-US" sz="2000" b="1" dirty="0">
                <a:solidFill>
                  <a:srgbClr val="FF0000"/>
                </a:solidFill>
                <a:ea typeface="宋体" panose="02010600030101010101" pitchFamily="2" charset="-122"/>
                <a:sym typeface="微软雅黑 Light" panose="020B0502040204020203" pitchFamily="34" charset="-122"/>
              </a:endParaRPr>
            </a:p>
          </p:txBody>
        </p:sp>
        <p:sp>
          <p:nvSpPr>
            <p:cNvPr id="25633" name="文本框 1"/>
            <p:cNvSpPr txBox="1">
              <a:spLocks noChangeArrowheads="1"/>
            </p:cNvSpPr>
            <p:nvPr/>
          </p:nvSpPr>
          <p:spPr bwMode="auto">
            <a:xfrm>
              <a:off x="246063" y="1585913"/>
              <a:ext cx="903287" cy="461962"/>
            </a:xfrm>
            <a:prstGeom prst="rect">
              <a:avLst/>
            </a:prstGeom>
            <a:solidFill>
              <a:srgbClr val="FFFFCC"/>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p>
              <a:r>
                <a:rPr lang="en-US" altLang="zh-CN" sz="2400" b="1" dirty="0">
                  <a:solidFill>
                    <a:srgbClr val="FF0000"/>
                  </a:solidFill>
                </a:rPr>
                <a:t>1848</a:t>
              </a:r>
              <a:endParaRPr lang="zh-CN" altLang="en-US" sz="2400" b="1" dirty="0">
                <a:solidFill>
                  <a:srgbClr val="FF0000"/>
                </a:solidFill>
              </a:endParaRPr>
            </a:p>
          </p:txBody>
        </p:sp>
      </p:grpSp>
      <p:sp>
        <p:nvSpPr>
          <p:cNvPr id="42" name="文本框 49"/>
          <p:cNvSpPr txBox="1">
            <a:spLocks noChangeArrowheads="1"/>
          </p:cNvSpPr>
          <p:nvPr/>
        </p:nvSpPr>
        <p:spPr bwMode="auto">
          <a:xfrm>
            <a:off x="10677637" y="2159695"/>
            <a:ext cx="1142778" cy="461963"/>
          </a:xfrm>
          <a:prstGeom prst="rect">
            <a:avLst/>
          </a:prstGeom>
          <a:solidFill>
            <a:srgbClr val="CCECFF"/>
          </a:solidFill>
          <a:ln w="25400" algn="ctr">
            <a:solidFill>
              <a:schemeClr val="tx1"/>
            </a:solidFill>
            <a:prstDash val="sysDot"/>
            <a:miter lim="800000"/>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0" hangingPunct="0">
              <a:spcBef>
                <a:spcPct val="50000"/>
              </a:spcBef>
              <a:buFontTx/>
              <a:buNone/>
              <a:defRPr/>
            </a:pPr>
            <a:r>
              <a:rPr lang="en-US" altLang="zh-CN" sz="2400" b="1" dirty="0">
                <a:latin typeface="+mn-ea"/>
                <a:ea typeface="+mn-ea"/>
              </a:rPr>
              <a:t>……</a:t>
            </a:r>
            <a:endParaRPr lang="zh-CN" altLang="en-US" sz="2400" b="1" dirty="0">
              <a:latin typeface="+mn-ea"/>
              <a:ea typeface="+mn-ea"/>
            </a:endParaRPr>
          </a:p>
        </p:txBody>
      </p:sp>
      <p:pic>
        <p:nvPicPr>
          <p:cNvPr id="6"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6958" y="1095375"/>
            <a:ext cx="16097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矩形 50"/>
          <p:cNvSpPr>
            <a:spLocks noChangeArrowheads="1"/>
          </p:cNvSpPr>
          <p:nvPr/>
        </p:nvSpPr>
        <p:spPr bwMode="auto">
          <a:xfrm>
            <a:off x="18258" y="6108700"/>
            <a:ext cx="18473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zh-CN" altLang="en-US"/>
          </a:p>
        </p:txBody>
      </p:sp>
      <p:grpSp>
        <p:nvGrpSpPr>
          <p:cNvPr id="44" name="组合 43"/>
          <p:cNvGrpSpPr/>
          <p:nvPr/>
        </p:nvGrpSpPr>
        <p:grpSpPr bwMode="auto">
          <a:xfrm>
            <a:off x="0" y="5187703"/>
            <a:ext cx="12332088" cy="1247775"/>
            <a:chOff x="-251338" y="4421922"/>
            <a:chExt cx="12332891" cy="1247552"/>
          </a:xfrm>
        </p:grpSpPr>
        <p:pic>
          <p:nvPicPr>
            <p:cNvPr id="45" name="图片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38" y="4421922"/>
              <a:ext cx="12173744" cy="1247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40" name="矩形 45"/>
            <p:cNvSpPr>
              <a:spLocks noChangeArrowheads="1"/>
            </p:cNvSpPr>
            <p:nvPr/>
          </p:nvSpPr>
          <p:spPr bwMode="auto">
            <a:xfrm>
              <a:off x="-15791" y="4550332"/>
              <a:ext cx="12097344" cy="76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dirty="0">
                  <a:solidFill>
                    <a:schemeClr val="bg1"/>
                  </a:solidFill>
                  <a:latin typeface="宋体" panose="02010600030101010101" pitchFamily="2" charset="-122"/>
                </a:rPr>
                <a:t>马克思主义</a:t>
              </a:r>
              <a:r>
                <a:rPr lang="zh-CN" altLang="en-US" sz="2400" b="1" dirty="0">
                  <a:solidFill>
                    <a:schemeClr val="bg1"/>
                  </a:solidFill>
                </a:rPr>
                <a:t>在</a:t>
              </a:r>
              <a:r>
                <a:rPr lang="zh-CN" altLang="en-US" sz="4400" b="1" dirty="0">
                  <a:solidFill>
                    <a:srgbClr val="FF0000"/>
                  </a:solidFill>
                </a:rPr>
                <a:t>实践</a:t>
              </a:r>
              <a:r>
                <a:rPr lang="zh-CN" altLang="en-US" sz="2400" b="1" dirty="0">
                  <a:solidFill>
                    <a:schemeClr val="bg1"/>
                  </a:solidFill>
                </a:rPr>
                <a:t>中形成，并指导</a:t>
              </a:r>
              <a:r>
                <a:rPr lang="zh-CN" altLang="en-US" sz="4400" b="1" dirty="0">
                  <a:solidFill>
                    <a:srgbClr val="FF0000"/>
                  </a:solidFill>
                </a:rPr>
                <a:t>实践</a:t>
              </a:r>
              <a:r>
                <a:rPr lang="zh-CN" altLang="en-US" sz="2400" b="1" dirty="0">
                  <a:solidFill>
                    <a:schemeClr val="bg1"/>
                  </a:solidFill>
                </a:rPr>
                <a:t>，又在</a:t>
              </a:r>
              <a:r>
                <a:rPr lang="zh-CN" altLang="en-US" sz="4400" b="1" dirty="0">
                  <a:solidFill>
                    <a:srgbClr val="FF0000"/>
                  </a:solidFill>
                </a:rPr>
                <a:t>实践</a:t>
              </a:r>
              <a:r>
                <a:rPr lang="zh-CN" altLang="en-US" sz="2400" b="1" dirty="0">
                  <a:solidFill>
                    <a:schemeClr val="bg1"/>
                  </a:solidFill>
                </a:rPr>
                <a:t>中革新、丰富、发展</a:t>
              </a:r>
              <a:endParaRPr lang="zh-CN" altLang="en-US" sz="2400" b="1" dirty="0">
                <a:solidFill>
                  <a:schemeClr val="bg1"/>
                </a:solidFill>
              </a:endParaRPr>
            </a:p>
          </p:txBody>
        </p:sp>
      </p:grpSp>
      <p:sp>
        <p:nvSpPr>
          <p:cNvPr id="41" name="矩形 40"/>
          <p:cNvSpPr/>
          <p:nvPr/>
        </p:nvSpPr>
        <p:spPr>
          <a:xfrm>
            <a:off x="2656683" y="2433921"/>
            <a:ext cx="8062913" cy="3108543"/>
          </a:xfrm>
          <a:prstGeom prst="rect">
            <a:avLst/>
          </a:prstGeom>
          <a:solidFill>
            <a:schemeClr val="bg2"/>
          </a:solidFill>
        </p:spPr>
        <p:txBody>
          <a:bodyPr>
            <a:spAutoFit/>
          </a:bodyPr>
          <a:lstStyle/>
          <a:p>
            <a:pPr eaLnBrk="0" hangingPunct="0">
              <a:defRPr/>
            </a:pPr>
            <a:r>
              <a:rPr lang="zh-CN" altLang="en-US" sz="2800" b="1" dirty="0">
                <a:latin typeface="华文仿宋" pitchFamily="2" charset="-122"/>
                <a:ea typeface="华文仿宋" pitchFamily="2" charset="-122"/>
              </a:rPr>
              <a:t>        </a:t>
            </a:r>
            <a:r>
              <a:rPr lang="en-US" altLang="zh-CN" sz="2800" b="1" dirty="0">
                <a:latin typeface="华文仿宋" pitchFamily="2" charset="-122"/>
                <a:ea typeface="华文仿宋" pitchFamily="2" charset="-122"/>
              </a:rPr>
              <a:t>……</a:t>
            </a:r>
            <a:r>
              <a:rPr lang="zh-CN" altLang="en-US" sz="2800" b="1" dirty="0">
                <a:latin typeface="华文仿宋" pitchFamily="2" charset="-122"/>
                <a:ea typeface="华文仿宋" pitchFamily="2" charset="-122"/>
              </a:rPr>
              <a:t>推翻资产阶级政权就可以实现共产主义了</a:t>
            </a:r>
            <a:r>
              <a:rPr lang="en-US" altLang="zh-CN" sz="2800" b="1" dirty="0">
                <a:latin typeface="华文仿宋" pitchFamily="2" charset="-122"/>
                <a:ea typeface="华文仿宋" pitchFamily="2" charset="-122"/>
              </a:rPr>
              <a:t>……</a:t>
            </a:r>
            <a:r>
              <a:rPr lang="zh-CN" altLang="en-US" sz="2800" b="1" dirty="0">
                <a:latin typeface="华文仿宋" pitchFamily="2" charset="-122"/>
                <a:ea typeface="华文仿宋" pitchFamily="2" charset="-122"/>
              </a:rPr>
              <a:t>但</a:t>
            </a:r>
            <a:r>
              <a:rPr lang="zh-CN" altLang="en-US" sz="2800" b="1" dirty="0">
                <a:solidFill>
                  <a:srgbClr val="0000FF"/>
                </a:solidFill>
                <a:latin typeface="华文仿宋" pitchFamily="2" charset="-122"/>
                <a:ea typeface="华文仿宋" pitchFamily="2" charset="-122"/>
              </a:rPr>
              <a:t>巴黎公社失败后，马克思明确说</a:t>
            </a:r>
            <a:r>
              <a:rPr lang="zh-CN" altLang="en-US" sz="2800" b="1" dirty="0">
                <a:latin typeface="华文仿宋" pitchFamily="2" charset="-122"/>
                <a:ea typeface="华文仿宋" pitchFamily="2" charset="-122"/>
              </a:rPr>
              <a:t>：无产阶级在推翻资产阶级统治之后，还经历从资本主义私有制为基础的社会转变为以生产资料公有制为基础的社会，这就是革命转变期不是共产主义社会。在这一时期政治特征就是“无产阶级的革命专政”。</a:t>
            </a:r>
            <a:r>
              <a:rPr lang="zh-CN" altLang="en-US" sz="2800" b="1" dirty="0">
                <a:solidFill>
                  <a:srgbClr val="FF0000"/>
                </a:solidFill>
              </a:rPr>
              <a:t>这无疑是对马克思主义理论的重大发展。</a:t>
            </a:r>
            <a:endParaRPr lang="en-US" altLang="zh-CN" sz="2800" b="1" dirty="0">
              <a:solidFill>
                <a:srgbClr val="FF0000"/>
              </a:solidFill>
            </a:endParaRPr>
          </a:p>
        </p:txBody>
      </p:sp>
      <p:sp>
        <p:nvSpPr>
          <p:cNvPr id="2" name="动作按钮: 转到开头 1">
            <a:hlinkClick r:id="rId3" action="ppaction://hlinksldjump" highlightClick="1"/>
          </p:cNvPr>
          <p:cNvSpPr/>
          <p:nvPr/>
        </p:nvSpPr>
        <p:spPr>
          <a:xfrm>
            <a:off x="11448230" y="5955073"/>
            <a:ext cx="536628" cy="353654"/>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542"/>
                                        </p:tgtEl>
                                        <p:attrNameLst>
                                          <p:attrName>style.visibility</p:attrName>
                                        </p:attrNameLst>
                                      </p:cBhvr>
                                      <p:to>
                                        <p:strVal val="visible"/>
                                      </p:to>
                                    </p:set>
                                    <p:anim calcmode="lin" valueType="num">
                                      <p:cBhvr>
                                        <p:cTn id="7" dur="500" fill="hold"/>
                                        <p:tgtEl>
                                          <p:spTgt spid="22542"/>
                                        </p:tgtEl>
                                        <p:attrNameLst>
                                          <p:attrName>ppt_w</p:attrName>
                                        </p:attrNameLst>
                                      </p:cBhvr>
                                      <p:tavLst>
                                        <p:tav tm="0">
                                          <p:val>
                                            <p:fltVal val="0"/>
                                          </p:val>
                                        </p:tav>
                                        <p:tav tm="100000">
                                          <p:val>
                                            <p:strVal val="#ppt_w"/>
                                          </p:val>
                                        </p:tav>
                                      </p:tavLst>
                                    </p:anim>
                                    <p:anim calcmode="lin" valueType="num">
                                      <p:cBhvr>
                                        <p:cTn id="8" dur="500" fill="hold"/>
                                        <p:tgtEl>
                                          <p:spTgt spid="22542"/>
                                        </p:tgtEl>
                                        <p:attrNameLst>
                                          <p:attrName>ppt_h</p:attrName>
                                        </p:attrNameLst>
                                      </p:cBhvr>
                                      <p:tavLst>
                                        <p:tav tm="0">
                                          <p:val>
                                            <p:fltVal val="0"/>
                                          </p:val>
                                        </p:tav>
                                        <p:tav tm="100000">
                                          <p:val>
                                            <p:strVal val="#ppt_h"/>
                                          </p:val>
                                        </p:tav>
                                      </p:tavLst>
                                    </p:anim>
                                    <p:animEffect transition="in" filter="fade">
                                      <p:cBhvr>
                                        <p:cTn id="9" dur="500"/>
                                        <p:tgtEl>
                                          <p:spTgt spid="225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22542"/>
                                        </p:tgtEl>
                                        <p:attrNameLst>
                                          <p:attrName>ppt_x</p:attrName>
                                        </p:attrNameLst>
                                      </p:cBhvr>
                                      <p:tavLst>
                                        <p:tav tm="0">
                                          <p:val>
                                            <p:strVal val="ppt_x"/>
                                          </p:val>
                                        </p:tav>
                                        <p:tav tm="100000">
                                          <p:val>
                                            <p:strVal val="ppt_x"/>
                                          </p:val>
                                        </p:tav>
                                      </p:tavLst>
                                    </p:anim>
                                    <p:anim calcmode="lin" valueType="num">
                                      <p:cBhvr additive="base">
                                        <p:cTn id="21" dur="500"/>
                                        <p:tgtEl>
                                          <p:spTgt spid="22542"/>
                                        </p:tgtEl>
                                        <p:attrNameLst>
                                          <p:attrName>ppt_y</p:attrName>
                                        </p:attrNameLst>
                                      </p:cBhvr>
                                      <p:tavLst>
                                        <p:tav tm="0">
                                          <p:val>
                                            <p:strVal val="ppt_y"/>
                                          </p:val>
                                        </p:tav>
                                        <p:tav tm="100000">
                                          <p:val>
                                            <p:strVal val="1+ppt_h/2"/>
                                          </p:val>
                                        </p:tav>
                                      </p:tavLst>
                                    </p:anim>
                                    <p:set>
                                      <p:cBhvr>
                                        <p:cTn id="22" dur="1" fill="hold">
                                          <p:stCondLst>
                                            <p:cond delay="499"/>
                                          </p:stCondLst>
                                        </p:cTn>
                                        <p:tgtEl>
                                          <p:spTgt spid="225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41"/>
                                        </p:tgtEl>
                                      </p:cBhvr>
                                    </p:animEffect>
                                    <p:set>
                                      <p:cBhvr>
                                        <p:cTn id="27" dur="1" fill="hold">
                                          <p:stCondLst>
                                            <p:cond delay="499"/>
                                          </p:stCondLst>
                                        </p:cTn>
                                        <p:tgtEl>
                                          <p:spTgt spid="41"/>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3"/>
                                        </p:tgtEl>
                                        <p:attrNameLst>
                                          <p:attrName>ppt_x</p:attrName>
                                        </p:attrNameLst>
                                      </p:cBhvr>
                                      <p:tavLst>
                                        <p:tav tm="0">
                                          <p:val>
                                            <p:strVal val="ppt_x"/>
                                          </p:val>
                                        </p:tav>
                                        <p:tav tm="100000">
                                          <p:val>
                                            <p:strVal val="ppt_x"/>
                                          </p:val>
                                        </p:tav>
                                      </p:tavLst>
                                    </p:anim>
                                    <p:anim calcmode="lin" valueType="num">
                                      <p:cBhvr additive="base">
                                        <p:cTn id="33" dur="500"/>
                                        <p:tgtEl>
                                          <p:spTgt spid="3"/>
                                        </p:tgtEl>
                                        <p:attrNameLst>
                                          <p:attrName>ppt_y</p:attrName>
                                        </p:attrNameLst>
                                      </p:cBhvr>
                                      <p:tavLst>
                                        <p:tav tm="0">
                                          <p:val>
                                            <p:strVal val="ppt_y"/>
                                          </p:val>
                                        </p:tav>
                                        <p:tav tm="100000">
                                          <p:val>
                                            <p:strVal val="1+ppt_h/2"/>
                                          </p:val>
                                        </p:tav>
                                      </p:tavLst>
                                    </p:anim>
                                    <p:set>
                                      <p:cBhvr>
                                        <p:cTn id="34" dur="1" fill="hold">
                                          <p:stCondLst>
                                            <p:cond delay="499"/>
                                          </p:stCondLst>
                                        </p:cTn>
                                        <p:tgtEl>
                                          <p:spTgt spid="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2540"/>
                                        </p:tgtEl>
                                        <p:attrNameLst>
                                          <p:attrName>style.visibility</p:attrName>
                                        </p:attrNameLst>
                                      </p:cBhvr>
                                      <p:to>
                                        <p:strVal val="visible"/>
                                      </p:to>
                                    </p:set>
                                    <p:anim calcmode="lin" valueType="num">
                                      <p:cBhvr>
                                        <p:cTn id="41" dur="500" fill="hold"/>
                                        <p:tgtEl>
                                          <p:spTgt spid="22540"/>
                                        </p:tgtEl>
                                        <p:attrNameLst>
                                          <p:attrName>ppt_w</p:attrName>
                                        </p:attrNameLst>
                                      </p:cBhvr>
                                      <p:tavLst>
                                        <p:tav tm="0">
                                          <p:val>
                                            <p:fltVal val="0"/>
                                          </p:val>
                                        </p:tav>
                                        <p:tav tm="100000">
                                          <p:val>
                                            <p:strVal val="#ppt_w"/>
                                          </p:val>
                                        </p:tav>
                                      </p:tavLst>
                                    </p:anim>
                                    <p:anim calcmode="lin" valueType="num">
                                      <p:cBhvr>
                                        <p:cTn id="42" dur="500" fill="hold"/>
                                        <p:tgtEl>
                                          <p:spTgt spid="22540"/>
                                        </p:tgtEl>
                                        <p:attrNameLst>
                                          <p:attrName>ppt_h</p:attrName>
                                        </p:attrNameLst>
                                      </p:cBhvr>
                                      <p:tavLst>
                                        <p:tav tm="0">
                                          <p:val>
                                            <p:fltVal val="0"/>
                                          </p:val>
                                        </p:tav>
                                        <p:tav tm="100000">
                                          <p:val>
                                            <p:strVal val="#ppt_h"/>
                                          </p:val>
                                        </p:tav>
                                      </p:tavLst>
                                    </p:anim>
                                    <p:animEffect transition="in" filter="fade">
                                      <p:cBhvr>
                                        <p:cTn id="43" dur="500"/>
                                        <p:tgtEl>
                                          <p:spTgt spid="2254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2549"/>
                                        </p:tgtEl>
                                        <p:attrNameLst>
                                          <p:attrName>style.visibility</p:attrName>
                                        </p:attrNameLst>
                                      </p:cBhvr>
                                      <p:to>
                                        <p:strVal val="visible"/>
                                      </p:to>
                                    </p:set>
                                    <p:anim calcmode="lin" valueType="num">
                                      <p:cBhvr>
                                        <p:cTn id="46" dur="500" fill="hold"/>
                                        <p:tgtEl>
                                          <p:spTgt spid="22549"/>
                                        </p:tgtEl>
                                        <p:attrNameLst>
                                          <p:attrName>ppt_w</p:attrName>
                                        </p:attrNameLst>
                                      </p:cBhvr>
                                      <p:tavLst>
                                        <p:tav tm="0">
                                          <p:val>
                                            <p:fltVal val="0"/>
                                          </p:val>
                                        </p:tav>
                                        <p:tav tm="100000">
                                          <p:val>
                                            <p:strVal val="#ppt_w"/>
                                          </p:val>
                                        </p:tav>
                                      </p:tavLst>
                                    </p:anim>
                                    <p:anim calcmode="lin" valueType="num">
                                      <p:cBhvr>
                                        <p:cTn id="47" dur="500" fill="hold"/>
                                        <p:tgtEl>
                                          <p:spTgt spid="22549"/>
                                        </p:tgtEl>
                                        <p:attrNameLst>
                                          <p:attrName>ppt_h</p:attrName>
                                        </p:attrNameLst>
                                      </p:cBhvr>
                                      <p:tavLst>
                                        <p:tav tm="0">
                                          <p:val>
                                            <p:fltVal val="0"/>
                                          </p:val>
                                        </p:tav>
                                        <p:tav tm="100000">
                                          <p:val>
                                            <p:strVal val="#ppt_h"/>
                                          </p:val>
                                        </p:tav>
                                      </p:tavLst>
                                    </p:anim>
                                    <p:animEffect transition="in" filter="fade">
                                      <p:cBhvr>
                                        <p:cTn id="48" dur="500"/>
                                        <p:tgtEl>
                                          <p:spTgt spid="2254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2543"/>
                                        </p:tgtEl>
                                        <p:attrNameLst>
                                          <p:attrName>style.visibility</p:attrName>
                                        </p:attrNameLst>
                                      </p:cBhvr>
                                      <p:to>
                                        <p:strVal val="visible"/>
                                      </p:to>
                                    </p:set>
                                    <p:anim calcmode="lin" valueType="num">
                                      <p:cBhvr>
                                        <p:cTn id="53" dur="500" fill="hold"/>
                                        <p:tgtEl>
                                          <p:spTgt spid="22543"/>
                                        </p:tgtEl>
                                        <p:attrNameLst>
                                          <p:attrName>ppt_w</p:attrName>
                                        </p:attrNameLst>
                                      </p:cBhvr>
                                      <p:tavLst>
                                        <p:tav tm="0">
                                          <p:val>
                                            <p:fltVal val="0"/>
                                          </p:val>
                                        </p:tav>
                                        <p:tav tm="100000">
                                          <p:val>
                                            <p:strVal val="#ppt_w"/>
                                          </p:val>
                                        </p:tav>
                                      </p:tavLst>
                                    </p:anim>
                                    <p:anim calcmode="lin" valueType="num">
                                      <p:cBhvr>
                                        <p:cTn id="54" dur="500" fill="hold"/>
                                        <p:tgtEl>
                                          <p:spTgt spid="22543"/>
                                        </p:tgtEl>
                                        <p:attrNameLst>
                                          <p:attrName>ppt_h</p:attrName>
                                        </p:attrNameLst>
                                      </p:cBhvr>
                                      <p:tavLst>
                                        <p:tav tm="0">
                                          <p:val>
                                            <p:fltVal val="0"/>
                                          </p:val>
                                        </p:tav>
                                        <p:tav tm="100000">
                                          <p:val>
                                            <p:strVal val="#ppt_h"/>
                                          </p:val>
                                        </p:tav>
                                      </p:tavLst>
                                    </p:anim>
                                    <p:animEffect transition="in" filter="fade">
                                      <p:cBhvr>
                                        <p:cTn id="55" dur="500"/>
                                        <p:tgtEl>
                                          <p:spTgt spid="2254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2541"/>
                                        </p:tgtEl>
                                        <p:attrNameLst>
                                          <p:attrName>style.visibility</p:attrName>
                                        </p:attrNameLst>
                                      </p:cBhvr>
                                      <p:to>
                                        <p:strVal val="visible"/>
                                      </p:to>
                                    </p:set>
                                    <p:anim calcmode="lin" valueType="num">
                                      <p:cBhvr>
                                        <p:cTn id="60" dur="500" fill="hold"/>
                                        <p:tgtEl>
                                          <p:spTgt spid="22541"/>
                                        </p:tgtEl>
                                        <p:attrNameLst>
                                          <p:attrName>ppt_w</p:attrName>
                                        </p:attrNameLst>
                                      </p:cBhvr>
                                      <p:tavLst>
                                        <p:tav tm="0">
                                          <p:val>
                                            <p:fltVal val="0"/>
                                          </p:val>
                                        </p:tav>
                                        <p:tav tm="100000">
                                          <p:val>
                                            <p:strVal val="#ppt_w"/>
                                          </p:val>
                                        </p:tav>
                                      </p:tavLst>
                                    </p:anim>
                                    <p:anim calcmode="lin" valueType="num">
                                      <p:cBhvr>
                                        <p:cTn id="61" dur="500" fill="hold"/>
                                        <p:tgtEl>
                                          <p:spTgt spid="22541"/>
                                        </p:tgtEl>
                                        <p:attrNameLst>
                                          <p:attrName>ppt_h</p:attrName>
                                        </p:attrNameLst>
                                      </p:cBhvr>
                                      <p:tavLst>
                                        <p:tav tm="0">
                                          <p:val>
                                            <p:fltVal val="0"/>
                                          </p:val>
                                        </p:tav>
                                        <p:tav tm="100000">
                                          <p:val>
                                            <p:strVal val="#ppt_h"/>
                                          </p:val>
                                        </p:tav>
                                      </p:tavLst>
                                    </p:anim>
                                    <p:animEffect transition="in" filter="fade">
                                      <p:cBhvr>
                                        <p:cTn id="62" dur="500"/>
                                        <p:tgtEl>
                                          <p:spTgt spid="2254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2550"/>
                                        </p:tgtEl>
                                        <p:attrNameLst>
                                          <p:attrName>style.visibility</p:attrName>
                                        </p:attrNameLst>
                                      </p:cBhvr>
                                      <p:to>
                                        <p:strVal val="visible"/>
                                      </p:to>
                                    </p:set>
                                    <p:anim calcmode="lin" valueType="num">
                                      <p:cBhvr>
                                        <p:cTn id="65" dur="500" fill="hold"/>
                                        <p:tgtEl>
                                          <p:spTgt spid="22550"/>
                                        </p:tgtEl>
                                        <p:attrNameLst>
                                          <p:attrName>ppt_w</p:attrName>
                                        </p:attrNameLst>
                                      </p:cBhvr>
                                      <p:tavLst>
                                        <p:tav tm="0">
                                          <p:val>
                                            <p:fltVal val="0"/>
                                          </p:val>
                                        </p:tav>
                                        <p:tav tm="100000">
                                          <p:val>
                                            <p:strVal val="#ppt_w"/>
                                          </p:val>
                                        </p:tav>
                                      </p:tavLst>
                                    </p:anim>
                                    <p:anim calcmode="lin" valueType="num">
                                      <p:cBhvr>
                                        <p:cTn id="66" dur="500" fill="hold"/>
                                        <p:tgtEl>
                                          <p:spTgt spid="22550"/>
                                        </p:tgtEl>
                                        <p:attrNameLst>
                                          <p:attrName>ppt_h</p:attrName>
                                        </p:attrNameLst>
                                      </p:cBhvr>
                                      <p:tavLst>
                                        <p:tav tm="0">
                                          <p:val>
                                            <p:fltVal val="0"/>
                                          </p:val>
                                        </p:tav>
                                        <p:tav tm="100000">
                                          <p:val>
                                            <p:strVal val="#ppt_h"/>
                                          </p:val>
                                        </p:tav>
                                      </p:tavLst>
                                    </p:anim>
                                    <p:animEffect transition="in" filter="fade">
                                      <p:cBhvr>
                                        <p:cTn id="67" dur="500"/>
                                        <p:tgtEl>
                                          <p:spTgt spid="22550"/>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2544"/>
                                        </p:tgtEl>
                                        <p:attrNameLst>
                                          <p:attrName>style.visibility</p:attrName>
                                        </p:attrNameLst>
                                      </p:cBhvr>
                                      <p:to>
                                        <p:strVal val="visible"/>
                                      </p:to>
                                    </p:set>
                                    <p:anim calcmode="lin" valueType="num">
                                      <p:cBhvr>
                                        <p:cTn id="72" dur="500" fill="hold"/>
                                        <p:tgtEl>
                                          <p:spTgt spid="22544"/>
                                        </p:tgtEl>
                                        <p:attrNameLst>
                                          <p:attrName>ppt_w</p:attrName>
                                        </p:attrNameLst>
                                      </p:cBhvr>
                                      <p:tavLst>
                                        <p:tav tm="0">
                                          <p:val>
                                            <p:fltVal val="0"/>
                                          </p:val>
                                        </p:tav>
                                        <p:tav tm="100000">
                                          <p:val>
                                            <p:strVal val="#ppt_w"/>
                                          </p:val>
                                        </p:tav>
                                      </p:tavLst>
                                    </p:anim>
                                    <p:anim calcmode="lin" valueType="num">
                                      <p:cBhvr>
                                        <p:cTn id="73" dur="500" fill="hold"/>
                                        <p:tgtEl>
                                          <p:spTgt spid="22544"/>
                                        </p:tgtEl>
                                        <p:attrNameLst>
                                          <p:attrName>ppt_h</p:attrName>
                                        </p:attrNameLst>
                                      </p:cBhvr>
                                      <p:tavLst>
                                        <p:tav tm="0">
                                          <p:val>
                                            <p:fltVal val="0"/>
                                          </p:val>
                                        </p:tav>
                                        <p:tav tm="100000">
                                          <p:val>
                                            <p:strVal val="#ppt_h"/>
                                          </p:val>
                                        </p:tav>
                                      </p:tavLst>
                                    </p:anim>
                                    <p:animEffect transition="in" filter="fade">
                                      <p:cBhvr>
                                        <p:cTn id="74" dur="500"/>
                                        <p:tgtEl>
                                          <p:spTgt spid="22544"/>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2545"/>
                                        </p:tgtEl>
                                        <p:attrNameLst>
                                          <p:attrName>style.visibility</p:attrName>
                                        </p:attrNameLst>
                                      </p:cBhvr>
                                      <p:to>
                                        <p:strVal val="visible"/>
                                      </p:to>
                                    </p:set>
                                    <p:anim calcmode="lin" valueType="num">
                                      <p:cBhvr>
                                        <p:cTn id="79" dur="500" fill="hold"/>
                                        <p:tgtEl>
                                          <p:spTgt spid="22545"/>
                                        </p:tgtEl>
                                        <p:attrNameLst>
                                          <p:attrName>ppt_w</p:attrName>
                                        </p:attrNameLst>
                                      </p:cBhvr>
                                      <p:tavLst>
                                        <p:tav tm="0">
                                          <p:val>
                                            <p:fltVal val="0"/>
                                          </p:val>
                                        </p:tav>
                                        <p:tav tm="100000">
                                          <p:val>
                                            <p:strVal val="#ppt_w"/>
                                          </p:val>
                                        </p:tav>
                                      </p:tavLst>
                                    </p:anim>
                                    <p:anim calcmode="lin" valueType="num">
                                      <p:cBhvr>
                                        <p:cTn id="80" dur="500" fill="hold"/>
                                        <p:tgtEl>
                                          <p:spTgt spid="22545"/>
                                        </p:tgtEl>
                                        <p:attrNameLst>
                                          <p:attrName>ppt_h</p:attrName>
                                        </p:attrNameLst>
                                      </p:cBhvr>
                                      <p:tavLst>
                                        <p:tav tm="0">
                                          <p:val>
                                            <p:fltVal val="0"/>
                                          </p:val>
                                        </p:tav>
                                        <p:tav tm="100000">
                                          <p:val>
                                            <p:strVal val="#ppt_h"/>
                                          </p:val>
                                        </p:tav>
                                      </p:tavLst>
                                    </p:anim>
                                    <p:animEffect transition="in" filter="fade">
                                      <p:cBhvr>
                                        <p:cTn id="81" dur="500"/>
                                        <p:tgtEl>
                                          <p:spTgt spid="22545"/>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2552"/>
                                        </p:tgtEl>
                                        <p:attrNameLst>
                                          <p:attrName>style.visibility</p:attrName>
                                        </p:attrNameLst>
                                      </p:cBhvr>
                                      <p:to>
                                        <p:strVal val="visible"/>
                                      </p:to>
                                    </p:set>
                                    <p:anim calcmode="lin" valueType="num">
                                      <p:cBhvr>
                                        <p:cTn id="84" dur="500" fill="hold"/>
                                        <p:tgtEl>
                                          <p:spTgt spid="22552"/>
                                        </p:tgtEl>
                                        <p:attrNameLst>
                                          <p:attrName>ppt_w</p:attrName>
                                        </p:attrNameLst>
                                      </p:cBhvr>
                                      <p:tavLst>
                                        <p:tav tm="0">
                                          <p:val>
                                            <p:fltVal val="0"/>
                                          </p:val>
                                        </p:tav>
                                        <p:tav tm="100000">
                                          <p:val>
                                            <p:strVal val="#ppt_w"/>
                                          </p:val>
                                        </p:tav>
                                      </p:tavLst>
                                    </p:anim>
                                    <p:anim calcmode="lin" valueType="num">
                                      <p:cBhvr>
                                        <p:cTn id="85" dur="500" fill="hold"/>
                                        <p:tgtEl>
                                          <p:spTgt spid="22552"/>
                                        </p:tgtEl>
                                        <p:attrNameLst>
                                          <p:attrName>ppt_h</p:attrName>
                                        </p:attrNameLst>
                                      </p:cBhvr>
                                      <p:tavLst>
                                        <p:tav tm="0">
                                          <p:val>
                                            <p:fltVal val="0"/>
                                          </p:val>
                                        </p:tav>
                                        <p:tav tm="100000">
                                          <p:val>
                                            <p:strVal val="#ppt_h"/>
                                          </p:val>
                                        </p:tav>
                                      </p:tavLst>
                                    </p:anim>
                                    <p:animEffect transition="in" filter="fade">
                                      <p:cBhvr>
                                        <p:cTn id="86" dur="500"/>
                                        <p:tgtEl>
                                          <p:spTgt spid="22552"/>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2553"/>
                                        </p:tgtEl>
                                        <p:attrNameLst>
                                          <p:attrName>style.visibility</p:attrName>
                                        </p:attrNameLst>
                                      </p:cBhvr>
                                      <p:to>
                                        <p:strVal val="visible"/>
                                      </p:to>
                                    </p:set>
                                    <p:anim calcmode="lin" valueType="num">
                                      <p:cBhvr>
                                        <p:cTn id="96" dur="500" fill="hold"/>
                                        <p:tgtEl>
                                          <p:spTgt spid="22553"/>
                                        </p:tgtEl>
                                        <p:attrNameLst>
                                          <p:attrName>ppt_w</p:attrName>
                                        </p:attrNameLst>
                                      </p:cBhvr>
                                      <p:tavLst>
                                        <p:tav tm="0">
                                          <p:val>
                                            <p:fltVal val="0"/>
                                          </p:val>
                                        </p:tav>
                                        <p:tav tm="100000">
                                          <p:val>
                                            <p:strVal val="#ppt_w"/>
                                          </p:val>
                                        </p:tav>
                                      </p:tavLst>
                                    </p:anim>
                                    <p:anim calcmode="lin" valueType="num">
                                      <p:cBhvr>
                                        <p:cTn id="97" dur="500" fill="hold"/>
                                        <p:tgtEl>
                                          <p:spTgt spid="22553"/>
                                        </p:tgtEl>
                                        <p:attrNameLst>
                                          <p:attrName>ppt_h</p:attrName>
                                        </p:attrNameLst>
                                      </p:cBhvr>
                                      <p:tavLst>
                                        <p:tav tm="0">
                                          <p:val>
                                            <p:fltVal val="0"/>
                                          </p:val>
                                        </p:tav>
                                        <p:tav tm="100000">
                                          <p:val>
                                            <p:strVal val="#ppt_h"/>
                                          </p:val>
                                        </p:tav>
                                      </p:tavLst>
                                    </p:anim>
                                    <p:animEffect transition="in" filter="fade">
                                      <p:cBhvr>
                                        <p:cTn id="98" dur="500"/>
                                        <p:tgtEl>
                                          <p:spTgt spid="2255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fltVal val="0"/>
                                          </p:val>
                                        </p:tav>
                                        <p:tav tm="100000">
                                          <p:val>
                                            <p:strVal val="#ppt_h"/>
                                          </p:val>
                                        </p:tav>
                                      </p:tavLst>
                                    </p:anim>
                                    <p:animEffect transition="in" filter="fade">
                                      <p:cBhvr>
                                        <p:cTn id="103" dur="500"/>
                                        <p:tgtEl>
                                          <p:spTgt spid="3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p:cTn id="106" dur="500" fill="hold"/>
                                        <p:tgtEl>
                                          <p:spTgt spid="42"/>
                                        </p:tgtEl>
                                        <p:attrNameLst>
                                          <p:attrName>ppt_w</p:attrName>
                                        </p:attrNameLst>
                                      </p:cBhvr>
                                      <p:tavLst>
                                        <p:tav tm="0">
                                          <p:val>
                                            <p:fltVal val="0"/>
                                          </p:val>
                                        </p:tav>
                                        <p:tav tm="100000">
                                          <p:val>
                                            <p:strVal val="#ppt_w"/>
                                          </p:val>
                                        </p:tav>
                                      </p:tavLst>
                                    </p:anim>
                                    <p:anim calcmode="lin" valueType="num">
                                      <p:cBhvr>
                                        <p:cTn id="107" dur="500" fill="hold"/>
                                        <p:tgtEl>
                                          <p:spTgt spid="42"/>
                                        </p:tgtEl>
                                        <p:attrNameLst>
                                          <p:attrName>ppt_h</p:attrName>
                                        </p:attrNameLst>
                                      </p:cBhvr>
                                      <p:tavLst>
                                        <p:tav tm="0">
                                          <p:val>
                                            <p:fltVal val="0"/>
                                          </p:val>
                                        </p:tav>
                                        <p:tav tm="100000">
                                          <p:val>
                                            <p:strVal val="#ppt_h"/>
                                          </p:val>
                                        </p:tav>
                                      </p:tavLst>
                                    </p:anim>
                                    <p:animEffect transition="in" filter="fade">
                                      <p:cBhvr>
                                        <p:cTn id="108" dur="500"/>
                                        <p:tgtEl>
                                          <p:spTgt spid="42"/>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44"/>
                                        </p:tgtEl>
                                        <p:attrNameLst>
                                          <p:attrName>style.visibility</p:attrName>
                                        </p:attrNameLst>
                                      </p:cBhvr>
                                      <p:to>
                                        <p:strVal val="visible"/>
                                      </p:to>
                                    </p:set>
                                    <p:anim calcmode="lin" valueType="num">
                                      <p:cBhvr>
                                        <p:cTn id="120" dur="500" fill="hold"/>
                                        <p:tgtEl>
                                          <p:spTgt spid="44"/>
                                        </p:tgtEl>
                                        <p:attrNameLst>
                                          <p:attrName>ppt_w</p:attrName>
                                        </p:attrNameLst>
                                      </p:cBhvr>
                                      <p:tavLst>
                                        <p:tav tm="0">
                                          <p:val>
                                            <p:fltVal val="0"/>
                                          </p:val>
                                        </p:tav>
                                        <p:tav tm="100000">
                                          <p:val>
                                            <p:strVal val="#ppt_w"/>
                                          </p:val>
                                        </p:tav>
                                      </p:tavLst>
                                    </p:anim>
                                    <p:anim calcmode="lin" valueType="num">
                                      <p:cBhvr>
                                        <p:cTn id="121" dur="500" fill="hold"/>
                                        <p:tgtEl>
                                          <p:spTgt spid="44"/>
                                        </p:tgtEl>
                                        <p:attrNameLst>
                                          <p:attrName>ppt_h</p:attrName>
                                        </p:attrNameLst>
                                      </p:cBhvr>
                                      <p:tavLst>
                                        <p:tav tm="0">
                                          <p:val>
                                            <p:fltVal val="0"/>
                                          </p:val>
                                        </p:tav>
                                        <p:tav tm="100000">
                                          <p:val>
                                            <p:strVal val="#ppt_h"/>
                                          </p:val>
                                        </p:tav>
                                      </p:tavLst>
                                    </p:anim>
                                    <p:animEffect transition="in" filter="fade">
                                      <p:cBhvr>
                                        <p:cTn id="1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 grpId="0"/>
      <p:bldP spid="22541" grpId="0"/>
      <p:bldP spid="22542" grpId="0" bldLvl="0" animBg="1"/>
      <p:bldP spid="22542" grpId="1" bldLvl="0" animBg="1"/>
      <p:bldP spid="22543" grpId="0" bldLvl="0" animBg="1"/>
      <p:bldP spid="22544" grpId="0" bldLvl="0" animBg="1"/>
      <p:bldP spid="22545" grpId="0" bldLvl="0" animBg="1"/>
      <p:bldP spid="22549" grpId="0" bldLvl="0" animBg="1"/>
      <p:bldP spid="22550" grpId="0" bldLvl="0" animBg="1"/>
      <p:bldP spid="22552" grpId="0" bldLvl="0" animBg="1"/>
      <p:bldP spid="22553" grpId="0" bldLvl="0" animBg="1"/>
      <p:bldP spid="35" grpId="0"/>
      <p:bldP spid="36" grpId="0"/>
      <p:bldP spid="42" grpId="0" bldLvl="0" animBg="1"/>
      <p:bldP spid="43" grpId="0" bldLvl="0" animBg="1"/>
      <p:bldP spid="41" grpId="0" bldLvl="0" animBg="1"/>
      <p:bldP spid="41" grpId="1"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724" y="239908"/>
            <a:ext cx="9556115" cy="473335"/>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结束</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28" name="Picture 4"/>
          <p:cNvPicPr>
            <a:picLocks noChangeAspect="1" noChangeArrowheads="1"/>
          </p:cNvPicPr>
          <p:nvPr/>
        </p:nvPicPr>
        <p:blipFill rotWithShape="1">
          <a:blip r:embed="rId1">
            <a:extLst>
              <a:ext uri="{28A0092B-C50C-407E-A947-70E740481C1C}">
                <a14:useLocalDpi xmlns:a14="http://schemas.microsoft.com/office/drawing/2010/main" val="0"/>
              </a:ext>
            </a:extLst>
          </a:blip>
          <a:srcRect t="57937" b="18985"/>
          <a:stretch>
            <a:fillRect/>
          </a:stretch>
        </p:blipFill>
        <p:spPr bwMode="auto">
          <a:xfrm>
            <a:off x="1370011" y="2458721"/>
            <a:ext cx="4089702" cy="4045121"/>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descr="二〇一八年：为民族复兴而冲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679" y="2576459"/>
            <a:ext cx="5086350" cy="3634279"/>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89291" y="860021"/>
            <a:ext cx="10943909" cy="1569660"/>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一代又一代的中国人，在马克思主义的指导下，实现了中国从站起来、富起来到强起来，今天，我们将更有定力、更有自信、更有智慧地坚持和发展新时代中国特色社会主义，让马克思、恩格斯设想的人类社会美好前景不断在中国大地上生动展现出来。</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4884" y="285815"/>
            <a:ext cx="2202847" cy="461665"/>
          </a:xfrm>
          <a:prstGeom prst="rect">
            <a:avLst/>
          </a:prstGeom>
          <a:noFill/>
        </p:spPr>
        <p:txBody>
          <a:bodyPr wrap="none" rtlCol="0">
            <a:spAutoFit/>
          </a:bodyPr>
          <a:lstStyle/>
          <a:p>
            <a:r>
              <a:rPr lang="en-US" altLang="zh-CN" sz="2400" b="1" dirty="0"/>
              <a:t>2</a:t>
            </a:r>
            <a:r>
              <a:rPr lang="zh-CN" altLang="en-US" sz="2400" b="1" dirty="0"/>
              <a:t>、教材分析：</a:t>
            </a:r>
            <a:endParaRPr lang="zh-CN" altLang="en-US" sz="2400" b="1" dirty="0"/>
          </a:p>
        </p:txBody>
      </p:sp>
      <p:sp>
        <p:nvSpPr>
          <p:cNvPr id="5" name="文本框 4"/>
          <p:cNvSpPr txBox="1"/>
          <p:nvPr/>
        </p:nvSpPr>
        <p:spPr>
          <a:xfrm>
            <a:off x="260248" y="812471"/>
            <a:ext cx="3741730" cy="461665"/>
          </a:xfrm>
          <a:prstGeom prst="rect">
            <a:avLst/>
          </a:prstGeom>
          <a:noFill/>
        </p:spPr>
        <p:txBody>
          <a:bodyPr wrap="none" rtlCol="0">
            <a:spAutoFit/>
          </a:bodyPr>
          <a:lstStyle/>
          <a:p>
            <a:r>
              <a:rPr lang="zh-CN" altLang="en-US" sz="2400" b="1" dirty="0"/>
              <a:t>（</a:t>
            </a:r>
            <a:r>
              <a:rPr lang="en-US" altLang="zh-CN" sz="2400" b="1" dirty="0"/>
              <a:t>2</a:t>
            </a:r>
            <a:r>
              <a:rPr lang="zh-CN" altLang="en-US" sz="2400" b="1" dirty="0"/>
              <a:t>）与老教材对比变化：</a:t>
            </a:r>
            <a:endParaRPr lang="zh-CN" altLang="en-US" sz="2400" b="1" dirty="0"/>
          </a:p>
        </p:txBody>
      </p:sp>
      <p:sp>
        <p:nvSpPr>
          <p:cNvPr id="8" name="文本框 7"/>
          <p:cNvSpPr txBox="1"/>
          <p:nvPr/>
        </p:nvSpPr>
        <p:spPr>
          <a:xfrm>
            <a:off x="609599" y="1339127"/>
            <a:ext cx="10696576" cy="1200329"/>
          </a:xfrm>
          <a:prstGeom prst="rect">
            <a:avLst/>
          </a:prstGeom>
          <a:noFill/>
        </p:spPr>
        <p:txBody>
          <a:bodyPr wrap="square">
            <a:spAutoFit/>
          </a:bodyPr>
          <a:lstStyle/>
          <a:p>
            <a:r>
              <a:rPr lang="zh-CN" altLang="zh-CN" sz="2400" b="1" kern="100" dirty="0">
                <a:solidFill>
                  <a:srgbClr val="FF0000"/>
                </a:solidFill>
                <a:effectLst/>
                <a:ea typeface="宋体" panose="02010600030101010101" pitchFamily="2" charset="-122"/>
                <a:cs typeface="宋体" panose="02010600030101010101" pitchFamily="2" charset="-122"/>
              </a:rPr>
              <a:t>①</a:t>
            </a:r>
            <a:r>
              <a:rPr lang="zh-CN" altLang="en-US" sz="2400" b="1" kern="100" dirty="0">
                <a:solidFill>
                  <a:srgbClr val="FF0000"/>
                </a:solidFill>
                <a:effectLst/>
                <a:ea typeface="宋体" panose="02010600030101010101" pitchFamily="2" charset="-122"/>
                <a:cs typeface="宋体" panose="02010600030101010101" pitchFamily="2" charset="-122"/>
              </a:rPr>
              <a:t>所占节数减少：</a:t>
            </a:r>
            <a:endParaRPr lang="en-US" altLang="zh-CN" sz="2400" b="1" kern="100" dirty="0">
              <a:solidFill>
                <a:srgbClr val="FF0000"/>
              </a:solidFill>
              <a:effectLst/>
              <a:ea typeface="宋体" panose="02010600030101010101" pitchFamily="2" charset="-122"/>
              <a:cs typeface="宋体" panose="02010600030101010101" pitchFamily="2" charset="-122"/>
            </a:endParaRPr>
          </a:p>
          <a:p>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老教材将工业革命分为“‘蒸汽’的力量”、“走向整体的世界”两课内容，新教材浓缩为一课内容。</a:t>
            </a:r>
            <a:endParaRPr lang="zh-CN" altLang="en-US" sz="2400" b="1" dirty="0">
              <a:latin typeface="楷体" panose="02010609060101010101" pitchFamily="49" charset="-122"/>
              <a:ea typeface="楷体" panose="02010609060101010101" pitchFamily="49" charset="-122"/>
            </a:endParaRPr>
          </a:p>
        </p:txBody>
      </p:sp>
      <p:sp>
        <p:nvSpPr>
          <p:cNvPr id="10" name="文本框 9"/>
          <p:cNvSpPr txBox="1"/>
          <p:nvPr/>
        </p:nvSpPr>
        <p:spPr>
          <a:xfrm>
            <a:off x="609599" y="2605816"/>
            <a:ext cx="6096000" cy="461665"/>
          </a:xfrm>
          <a:prstGeom prst="rect">
            <a:avLst/>
          </a:prstGeom>
          <a:noFill/>
        </p:spPr>
        <p:txBody>
          <a:bodyPr wrap="square">
            <a:spAutoFit/>
          </a:bodyPr>
          <a:lstStyle/>
          <a:p>
            <a:r>
              <a:rPr lang="zh-CN" altLang="zh-CN" sz="2400" b="1" kern="100" dirty="0">
                <a:solidFill>
                  <a:srgbClr val="FF0000"/>
                </a:solidFill>
                <a:effectLst/>
                <a:ea typeface="宋体" panose="02010600030101010101" pitchFamily="2" charset="-122"/>
                <a:cs typeface="宋体" panose="02010600030101010101" pitchFamily="2" charset="-122"/>
              </a:rPr>
              <a:t>②</a:t>
            </a:r>
            <a:r>
              <a:rPr lang="zh-CN" altLang="en-US" sz="2400" b="1" kern="100" dirty="0">
                <a:solidFill>
                  <a:srgbClr val="FF0000"/>
                </a:solidFill>
                <a:effectLst/>
                <a:ea typeface="宋体" panose="02010600030101010101" pitchFamily="2" charset="-122"/>
                <a:cs typeface="宋体" panose="02010600030101010101" pitchFamily="2" charset="-122"/>
              </a:rPr>
              <a:t>新增内容：</a:t>
            </a:r>
            <a:endParaRPr lang="zh-CN" altLang="en-US" sz="2400" b="1" dirty="0">
              <a:solidFill>
                <a:srgbClr val="FF0000"/>
              </a:solidFill>
            </a:endParaRPr>
          </a:p>
        </p:txBody>
      </p:sp>
      <p:sp>
        <p:nvSpPr>
          <p:cNvPr id="11" name="文本框 10"/>
          <p:cNvSpPr txBox="1"/>
          <p:nvPr/>
        </p:nvSpPr>
        <p:spPr>
          <a:xfrm>
            <a:off x="695324" y="2998541"/>
            <a:ext cx="11144251" cy="3046988"/>
          </a:xfrm>
          <a:prstGeom prst="rect">
            <a:avLst/>
          </a:prstGeom>
          <a:noFill/>
        </p:spPr>
        <p:txBody>
          <a:bodyPr wrap="square" rtlCol="0">
            <a:spAutoFit/>
          </a:bodyPr>
          <a:lstStyle/>
          <a:p>
            <a:r>
              <a:rPr lang="en-US" altLang="zh-CN" sz="2400" b="1" dirty="0">
                <a:latin typeface="楷体" panose="02010609060101010101" pitchFamily="49" charset="-122"/>
                <a:ea typeface="楷体" panose="02010609060101010101" pitchFamily="49" charset="-122"/>
              </a:rPr>
              <a:t>18</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60</a:t>
            </a:r>
            <a:r>
              <a:rPr lang="zh-CN" altLang="en-US" sz="2400" b="1" dirty="0">
                <a:latin typeface="楷体" panose="02010609060101010101" pitchFamily="49" charset="-122"/>
                <a:ea typeface="楷体" panose="02010609060101010101" pitchFamily="49" charset="-122"/>
              </a:rPr>
              <a:t>年代，以哈格里夫斯发明珍妮纺纱机为开端。</a:t>
            </a:r>
            <a:endParaRPr lang="en-US" altLang="zh-CN" sz="24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17</a:t>
            </a:r>
            <a:r>
              <a:rPr lang="zh-CN" altLang="en-US" sz="2400" b="1" dirty="0">
                <a:latin typeface="楷体" panose="02010609060101010101" pitchFamily="49" charset="-122"/>
                <a:ea typeface="楷体" panose="02010609060101010101" pitchFamily="49" charset="-122"/>
              </a:rPr>
              <a:t>世纪中期，英国已经成为欧洲的科学技术中心之一。</a:t>
            </a:r>
            <a:endParaRPr lang="en-US" altLang="zh-CN" sz="24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18</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60</a:t>
            </a:r>
            <a:r>
              <a:rPr lang="zh-CN" altLang="en-US" sz="2400" b="1" dirty="0">
                <a:latin typeface="楷体" panose="02010609060101010101" pitchFamily="49" charset="-122"/>
                <a:ea typeface="楷体" panose="02010609060101010101" pitchFamily="49" charset="-122"/>
              </a:rPr>
              <a:t>年代至</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世纪初，先后发生了第一次工业革命和第二次工业革命，后者可视为前者的深入发展。</a:t>
            </a:r>
            <a:endParaRPr lang="en-US" altLang="zh-CN" sz="24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19</a:t>
            </a:r>
            <a:r>
              <a:rPr lang="zh-CN" altLang="en-US" sz="2400" b="1" dirty="0">
                <a:latin typeface="楷体" panose="02010609060101010101" pitchFamily="49" charset="-122"/>
                <a:ea typeface="楷体" panose="02010609060101010101" pitchFamily="49" charset="-122"/>
              </a:rPr>
              <a:t>世纪中期，英国的机器制造业也实现了机械化。</a:t>
            </a:r>
            <a:endParaRPr lang="en-US" altLang="zh-CN"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内燃机的创制和应用，带来更便捷的动力，汽车、飞机等新式快速交通工具应运而生，成为第二次工业革命具有深远意义的成就。</a:t>
            </a:r>
            <a:endParaRPr lang="en-US" altLang="zh-CN"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第二次工业革命与第一次工业革命的比较并分析两者各自的特点。</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0750" y="241089"/>
            <a:ext cx="6096000" cy="461665"/>
          </a:xfrm>
          <a:prstGeom prst="rect">
            <a:avLst/>
          </a:prstGeom>
          <a:noFill/>
        </p:spPr>
        <p:txBody>
          <a:bodyPr wrap="square">
            <a:spAutoFit/>
          </a:bodyPr>
          <a:lstStyle/>
          <a:p>
            <a:r>
              <a:rPr lang="zh-CN" altLang="zh-CN" sz="2400" b="1" kern="100" dirty="0">
                <a:solidFill>
                  <a:srgbClr val="FF0000"/>
                </a:solidFill>
                <a:effectLst/>
                <a:ea typeface="宋体" panose="02010600030101010101" pitchFamily="2" charset="-122"/>
                <a:cs typeface="宋体" panose="02010600030101010101" pitchFamily="2" charset="-122"/>
              </a:rPr>
              <a:t>③</a:t>
            </a:r>
            <a:r>
              <a:rPr lang="zh-CN" altLang="en-US" sz="2400" b="1" kern="100" dirty="0">
                <a:solidFill>
                  <a:srgbClr val="FF0000"/>
                </a:solidFill>
                <a:effectLst/>
                <a:ea typeface="宋体" panose="02010600030101010101" pitchFamily="2" charset="-122"/>
                <a:cs typeface="宋体" panose="02010600030101010101" pitchFamily="2" charset="-122"/>
              </a:rPr>
              <a:t>提法不同：</a:t>
            </a:r>
            <a:endParaRPr lang="zh-CN" altLang="en-US" sz="2400" b="1" dirty="0">
              <a:solidFill>
                <a:srgbClr val="FF0000"/>
              </a:solidFill>
            </a:endParaRPr>
          </a:p>
        </p:txBody>
      </p:sp>
      <p:graphicFrame>
        <p:nvGraphicFramePr>
          <p:cNvPr id="5" name="表格 5"/>
          <p:cNvGraphicFramePr>
            <a:graphicFrameLocks noGrp="1"/>
          </p:cNvGraphicFramePr>
          <p:nvPr/>
        </p:nvGraphicFramePr>
        <p:xfrm>
          <a:off x="571500" y="879051"/>
          <a:ext cx="11029950" cy="5120640"/>
        </p:xfrm>
        <a:graphic>
          <a:graphicData uri="http://schemas.openxmlformats.org/drawingml/2006/table">
            <a:tbl>
              <a:tblPr firstRow="1" bandRow="1">
                <a:tableStyleId>{22838BEF-8BB2-4498-84A7-C5851F593DF1}</a:tableStyleId>
              </a:tblPr>
              <a:tblGrid>
                <a:gridCol w="1590675"/>
                <a:gridCol w="4279338"/>
                <a:gridCol w="5159937"/>
              </a:tblGrid>
              <a:tr h="370840">
                <a:tc>
                  <a:txBody>
                    <a:bodyPr/>
                    <a:lstStyle/>
                    <a:p>
                      <a:endParaRPr lang="zh-CN" altLang="en-US" sz="2400" b="1" dirty="0"/>
                    </a:p>
                  </a:txBody>
                  <a:tcPr/>
                </a:tc>
                <a:tc>
                  <a:txBody>
                    <a:bodyPr/>
                    <a:lstStyle/>
                    <a:p>
                      <a:r>
                        <a:rPr lang="zh-CN" altLang="en-US" sz="2400" b="1" dirty="0"/>
                        <a:t>旧教材</a:t>
                      </a:r>
                      <a:endParaRPr lang="zh-CN" altLang="en-US" sz="2400" b="1" dirty="0"/>
                    </a:p>
                  </a:txBody>
                  <a:tcPr/>
                </a:tc>
                <a:tc>
                  <a:txBody>
                    <a:bodyPr/>
                    <a:lstStyle/>
                    <a:p>
                      <a:r>
                        <a:rPr lang="zh-CN" altLang="en-US" sz="2400" b="1" dirty="0"/>
                        <a:t>新教材</a:t>
                      </a:r>
                      <a:endParaRPr lang="zh-CN" altLang="en-US" sz="2400" b="1" dirty="0"/>
                    </a:p>
                  </a:txBody>
                  <a:tcPr/>
                </a:tc>
              </a:tr>
              <a:tr h="370840">
                <a:tc>
                  <a:txBody>
                    <a:bodyPr/>
                    <a:lstStyle/>
                    <a:p>
                      <a:r>
                        <a:rPr lang="zh-CN" altLang="en-US" sz="2400" b="1" dirty="0">
                          <a:latin typeface="楷体" panose="02010609060101010101" pitchFamily="49" charset="-122"/>
                          <a:ea typeface="楷体" panose="02010609060101010101" pitchFamily="49" charset="-122"/>
                        </a:rPr>
                        <a:t>工业革命的含义</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在“资料卡片”：所谓工业革命，其中包括六个相互关联的大变化和大发展。</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在“正文”：工业革命是</a:t>
                      </a:r>
                      <a:r>
                        <a:rPr lang="zh-CN" altLang="en-US" sz="2400" b="1" dirty="0">
                          <a:solidFill>
                            <a:srgbClr val="FF0000"/>
                          </a:solidFill>
                          <a:latin typeface="楷体" panose="02010609060101010101" pitchFamily="49" charset="-122"/>
                          <a:ea typeface="楷体" panose="02010609060101010101" pitchFamily="49" charset="-122"/>
                        </a:rPr>
                        <a:t>由一系列技术变革引起的从手工劳动转向机器生产的重大飞跃</a:t>
                      </a:r>
                      <a:r>
                        <a:rPr lang="zh-CN" altLang="en-US"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txBody>
                  <a:tcPr/>
                </a:tc>
              </a:tr>
              <a:tr h="370840">
                <a:tc>
                  <a:txBody>
                    <a:bodyPr/>
                    <a:lstStyle/>
                    <a:p>
                      <a:r>
                        <a:rPr lang="zh-CN" altLang="en-US" sz="2400" b="1" dirty="0">
                          <a:latin typeface="楷体" panose="02010609060101010101" pitchFamily="49" charset="-122"/>
                          <a:ea typeface="楷体" panose="02010609060101010101" pitchFamily="49" charset="-122"/>
                        </a:rPr>
                        <a:t>工业革命的条件</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圈地运动的进行，为工业革命提供了劳动力资源并促进国内市场的扩大。</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英国</a:t>
                      </a:r>
                      <a:r>
                        <a:rPr lang="zh-CN" altLang="en-US" sz="2400" b="1" dirty="0">
                          <a:solidFill>
                            <a:srgbClr val="FF0000"/>
                          </a:solidFill>
                          <a:latin typeface="楷体" panose="02010609060101010101" pitchFamily="49" charset="-122"/>
                          <a:ea typeface="楷体" panose="02010609060101010101" pitchFamily="49" charset="-122"/>
                        </a:rPr>
                        <a:t>农业资本主义</a:t>
                      </a:r>
                      <a:r>
                        <a:rPr lang="zh-CN" altLang="en-US" sz="2400" b="1" dirty="0">
                          <a:latin typeface="楷体" panose="02010609060101010101" pitchFamily="49" charset="-122"/>
                          <a:ea typeface="楷体" panose="02010609060101010101" pitchFamily="49" charset="-122"/>
                        </a:rPr>
                        <a:t>发展迅速，为工业发展提供了充裕的农产品、自由劳动力和国内市场。</a:t>
                      </a:r>
                      <a:endParaRPr lang="zh-CN" altLang="en-US" sz="2400" b="1" dirty="0">
                        <a:latin typeface="楷体" panose="02010609060101010101" pitchFamily="49" charset="-122"/>
                        <a:ea typeface="楷体" panose="02010609060101010101" pitchFamily="49" charset="-122"/>
                      </a:endParaRPr>
                    </a:p>
                  </a:txBody>
                  <a:tcPr/>
                </a:tc>
              </a:tr>
              <a:tr h="370840">
                <a:tc>
                  <a:txBody>
                    <a:bodyPr/>
                    <a:lstStyle/>
                    <a:p>
                      <a:r>
                        <a:rPr lang="zh-CN" altLang="en-US" sz="2400" b="1" dirty="0">
                          <a:latin typeface="楷体" panose="02010609060101010101" pitchFamily="49" charset="-122"/>
                          <a:ea typeface="楷体" panose="02010609060101010101" pitchFamily="49" charset="-122"/>
                        </a:rPr>
                        <a:t>第一次工业革命</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瓦特改良的联动式蒸汽机</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未明确提出“人类进入蒸汽时代”</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出示“工业革命成果一览表</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工业革命的扩展中说明了美国的机械制造业情况</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打造“世界工厂”</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solidFill>
                            <a:srgbClr val="FF0000"/>
                          </a:solidFill>
                          <a:latin typeface="楷体" panose="02010609060101010101" pitchFamily="49" charset="-122"/>
                          <a:ea typeface="楷体" panose="02010609060101010101" pitchFamily="49" charset="-122"/>
                        </a:rPr>
                        <a:t>复动式</a:t>
                      </a:r>
                      <a:r>
                        <a:rPr lang="zh-CN" altLang="en-US" sz="2400" b="1" dirty="0">
                          <a:latin typeface="楷体" panose="02010609060101010101" pitchFamily="49" charset="-122"/>
                          <a:ea typeface="楷体" panose="02010609060101010101" pitchFamily="49" charset="-122"/>
                        </a:rPr>
                        <a:t>蒸汽机</a:t>
                      </a:r>
                      <a:r>
                        <a:rPr lang="en-US" altLang="zh-CN" sz="2400" b="1" dirty="0">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明确提出</a:t>
                      </a:r>
                      <a:r>
                        <a:rPr lang="zh-CN" altLang="en-US" sz="2400" b="1" dirty="0">
                          <a:latin typeface="楷体" panose="02010609060101010101" pitchFamily="49" charset="-122"/>
                          <a:ea typeface="楷体" panose="02010609060101010101" pitchFamily="49" charset="-122"/>
                        </a:rPr>
                        <a:t>“人类进入蒸汽时代”</a:t>
                      </a:r>
                      <a:r>
                        <a:rPr lang="en-US" altLang="zh-CN" sz="2400" b="1" dirty="0">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省略</a:t>
                      </a:r>
                      <a:r>
                        <a:rPr lang="zh-CN" altLang="en-US" sz="2400" b="1" dirty="0">
                          <a:latin typeface="楷体" panose="02010609060101010101" pitchFamily="49" charset="-122"/>
                          <a:ea typeface="楷体" panose="02010609060101010101" pitchFamily="49" charset="-122"/>
                        </a:rPr>
                        <a:t>“工业革命成果一览表”</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指出工业革命的</a:t>
                      </a:r>
                      <a:r>
                        <a:rPr lang="zh-CN" altLang="en-US" sz="2400" b="1" dirty="0">
                          <a:solidFill>
                            <a:srgbClr val="FF0000"/>
                          </a:solidFill>
                          <a:latin typeface="楷体" panose="02010609060101010101" pitchFamily="49" charset="-122"/>
                          <a:ea typeface="楷体" panose="02010609060101010101" pitchFamily="49" charset="-122"/>
                        </a:rPr>
                        <a:t>扩展时间与扩展方向</a:t>
                      </a:r>
                      <a:r>
                        <a:rPr lang="zh-CN" altLang="en-US" sz="2400" b="1" dirty="0">
                          <a:latin typeface="楷体" panose="02010609060101010101" pitchFamily="49" charset="-122"/>
                          <a:ea typeface="楷体" panose="02010609060101010101" pitchFamily="49" charset="-122"/>
                        </a:rPr>
                        <a:t>，未说明具体哪个国家的开展情况</a:t>
                      </a:r>
                      <a:r>
                        <a:rPr lang="en-US" altLang="zh-CN" sz="2400" b="1" dirty="0">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省去</a:t>
                      </a:r>
                      <a:r>
                        <a:rPr lang="zh-CN" altLang="en-US" sz="2400" b="1" dirty="0">
                          <a:latin typeface="楷体" panose="02010609060101010101" pitchFamily="49" charset="-122"/>
                          <a:ea typeface="楷体" panose="02010609060101010101" pitchFamily="49" charset="-122"/>
                        </a:rPr>
                        <a:t>英国打造“世界工厂”（英国适应工业社会发展的措施</a:t>
                      </a:r>
                      <a:r>
                        <a:rPr lang="en-US" altLang="zh-CN"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2175" y="252191"/>
            <a:ext cx="6096000" cy="461665"/>
          </a:xfrm>
          <a:prstGeom prst="rect">
            <a:avLst/>
          </a:prstGeom>
          <a:noFill/>
        </p:spPr>
        <p:txBody>
          <a:bodyPr wrap="square">
            <a:spAutoFit/>
          </a:bodyPr>
          <a:lstStyle/>
          <a:p>
            <a:r>
              <a:rPr lang="zh-CN" altLang="zh-CN" sz="2400" b="1" kern="100" dirty="0">
                <a:solidFill>
                  <a:srgbClr val="FF0000"/>
                </a:solidFill>
                <a:effectLst/>
                <a:ea typeface="宋体" panose="02010600030101010101" pitchFamily="2" charset="-122"/>
                <a:cs typeface="宋体" panose="02010600030101010101" pitchFamily="2" charset="-122"/>
              </a:rPr>
              <a:t>③</a:t>
            </a:r>
            <a:r>
              <a:rPr lang="zh-CN" altLang="en-US" sz="2400" b="1" kern="100" dirty="0">
                <a:solidFill>
                  <a:srgbClr val="FF0000"/>
                </a:solidFill>
                <a:effectLst/>
                <a:ea typeface="宋体" panose="02010600030101010101" pitchFamily="2" charset="-122"/>
                <a:cs typeface="宋体" panose="02010600030101010101" pitchFamily="2" charset="-122"/>
              </a:rPr>
              <a:t>提法不同：</a:t>
            </a:r>
            <a:endParaRPr lang="zh-CN" altLang="en-US" sz="2400" b="1" dirty="0">
              <a:solidFill>
                <a:srgbClr val="FF0000"/>
              </a:solidFill>
            </a:endParaRPr>
          </a:p>
        </p:txBody>
      </p:sp>
      <p:graphicFrame>
        <p:nvGraphicFramePr>
          <p:cNvPr id="5" name="表格 5"/>
          <p:cNvGraphicFramePr>
            <a:graphicFrameLocks noGrp="1"/>
          </p:cNvGraphicFramePr>
          <p:nvPr/>
        </p:nvGraphicFramePr>
        <p:xfrm>
          <a:off x="600075" y="888576"/>
          <a:ext cx="10668000" cy="5486400"/>
        </p:xfrm>
        <a:graphic>
          <a:graphicData uri="http://schemas.openxmlformats.org/drawingml/2006/table">
            <a:tbl>
              <a:tblPr firstRow="1" bandRow="1">
                <a:tableStyleId>{22838BEF-8BB2-4498-84A7-C5851F593DF1}</a:tableStyleId>
              </a:tblPr>
              <a:tblGrid>
                <a:gridCol w="1576388"/>
                <a:gridCol w="4043362"/>
                <a:gridCol w="5048250"/>
              </a:tblGrid>
              <a:tr h="370840">
                <a:tc>
                  <a:txBody>
                    <a:bodyPr/>
                    <a:lstStyle/>
                    <a:p>
                      <a:endParaRPr lang="zh-CN" altLang="en-US" sz="2400" b="1" dirty="0"/>
                    </a:p>
                  </a:txBody>
                  <a:tcPr/>
                </a:tc>
                <a:tc>
                  <a:txBody>
                    <a:bodyPr/>
                    <a:lstStyle/>
                    <a:p>
                      <a:r>
                        <a:rPr lang="zh-CN" altLang="en-US" sz="2400" b="1" dirty="0"/>
                        <a:t>旧教材</a:t>
                      </a:r>
                      <a:endParaRPr lang="zh-CN" altLang="en-US" sz="2400" b="1" dirty="0"/>
                    </a:p>
                  </a:txBody>
                  <a:tcPr/>
                </a:tc>
                <a:tc>
                  <a:txBody>
                    <a:bodyPr/>
                    <a:lstStyle/>
                    <a:p>
                      <a:r>
                        <a:rPr lang="zh-CN" altLang="en-US" sz="2400" b="1" dirty="0"/>
                        <a:t>新教材</a:t>
                      </a:r>
                      <a:endParaRPr lang="zh-CN" altLang="en-US" sz="2400" b="1" dirty="0"/>
                    </a:p>
                  </a:txBody>
                  <a:tcPr/>
                </a:tc>
              </a:tr>
              <a:tr h="370840">
                <a:tc>
                  <a:txBody>
                    <a:bodyPr/>
                    <a:lstStyle/>
                    <a:p>
                      <a:r>
                        <a:rPr lang="zh-CN" altLang="en-US" sz="2400" b="1" dirty="0">
                          <a:latin typeface="楷体" panose="02010609060101010101" pitchFamily="49" charset="-122"/>
                          <a:ea typeface="楷体" panose="02010609060101010101" pitchFamily="49" charset="-122"/>
                        </a:rPr>
                        <a:t>第二次工业革命的条件</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分为“前提、市场、资金、科技”四个方面</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solidFill>
                            <a:srgbClr val="FF0000"/>
                          </a:solidFill>
                          <a:latin typeface="楷体" panose="02010609060101010101" pitchFamily="49" charset="-122"/>
                          <a:ea typeface="楷体" panose="02010609060101010101" pitchFamily="49" charset="-122"/>
                        </a:rPr>
                        <a:t>简化</a:t>
                      </a:r>
                      <a:r>
                        <a:rPr lang="zh-CN" altLang="en-US" sz="2400" b="1" dirty="0">
                          <a:latin typeface="楷体" panose="02010609060101010101" pitchFamily="49" charset="-122"/>
                          <a:ea typeface="楷体" panose="02010609060101010101" pitchFamily="49" charset="-122"/>
                        </a:rPr>
                        <a:t>为“社会相对稳定，经济发展”，突出自然科学的突破性成果和新技术新发明层出不穷。</a:t>
                      </a:r>
                      <a:endParaRPr lang="zh-CN" altLang="en-US" sz="2400" b="1" dirty="0">
                        <a:latin typeface="楷体" panose="02010609060101010101" pitchFamily="49" charset="-122"/>
                        <a:ea typeface="楷体" panose="02010609060101010101" pitchFamily="49" charset="-122"/>
                      </a:endParaRPr>
                    </a:p>
                  </a:txBody>
                  <a:tcPr/>
                </a:tc>
              </a:tr>
              <a:tr h="370840">
                <a:tc>
                  <a:txBody>
                    <a:bodyPr/>
                    <a:lstStyle/>
                    <a:p>
                      <a:r>
                        <a:rPr lang="zh-CN" altLang="en-US" sz="2400" b="1" dirty="0">
                          <a:latin typeface="楷体" panose="02010609060101010101" pitchFamily="49" charset="-122"/>
                          <a:ea typeface="楷体" panose="02010609060101010101" pitchFamily="49" charset="-122"/>
                        </a:rPr>
                        <a:t>第二次工业革命</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较多的例子说明美国和德国的电力技术发明成果</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成果介绍较详细，并列表格说明。</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成果介绍比较概括，</a:t>
                      </a:r>
                      <a:r>
                        <a:rPr lang="zh-CN" altLang="en-US" sz="2400" b="1" dirty="0">
                          <a:solidFill>
                            <a:srgbClr val="FF0000"/>
                          </a:solidFill>
                          <a:latin typeface="楷体" panose="02010609060101010101" pitchFamily="49" charset="-122"/>
                          <a:ea typeface="楷体" panose="02010609060101010101" pitchFamily="49" charset="-122"/>
                        </a:rPr>
                        <a:t>省去</a:t>
                      </a:r>
                      <a:r>
                        <a:rPr lang="zh-CN" altLang="en-US" sz="2400" b="1" dirty="0">
                          <a:latin typeface="楷体" panose="02010609060101010101" pitchFamily="49" charset="-122"/>
                          <a:ea typeface="楷体" panose="02010609060101010101" pitchFamily="49" charset="-122"/>
                        </a:rPr>
                        <a:t>“第二次工业革命重要成果表”。</a:t>
                      </a:r>
                      <a:endParaRPr lang="zh-CN" altLang="en-US" sz="2400" b="1" dirty="0">
                        <a:latin typeface="楷体" panose="02010609060101010101" pitchFamily="49" charset="-122"/>
                        <a:ea typeface="楷体" panose="02010609060101010101" pitchFamily="49" charset="-122"/>
                      </a:endParaRPr>
                    </a:p>
                  </a:txBody>
                  <a:tcPr/>
                </a:tc>
              </a:tr>
              <a:tr h="370840">
                <a:tc>
                  <a:txBody>
                    <a:bodyPr/>
                    <a:lstStyle/>
                    <a:p>
                      <a:r>
                        <a:rPr lang="zh-CN" altLang="en-US" sz="2400" b="1" dirty="0">
                          <a:latin typeface="楷体" panose="02010609060101010101" pitchFamily="49" charset="-122"/>
                          <a:ea typeface="楷体" panose="02010609060101010101" pitchFamily="49" charset="-122"/>
                        </a:rPr>
                        <a:t>工业革命的影响</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latin typeface="楷体" panose="02010609060101010101" pitchFamily="49" charset="-122"/>
                          <a:ea typeface="楷体" panose="02010609060101010101" pitchFamily="49" charset="-122"/>
                        </a:rPr>
                        <a:t>分别介绍工业革命的影响和第二次工业革命的影响</a:t>
                      </a:r>
                      <a:endParaRPr lang="zh-CN" altLang="en-US" sz="2400" b="1" dirty="0">
                        <a:latin typeface="楷体" panose="02010609060101010101" pitchFamily="49" charset="-122"/>
                        <a:ea typeface="楷体" panose="02010609060101010101" pitchFamily="49" charset="-122"/>
                      </a:endParaRPr>
                    </a:p>
                  </a:txBody>
                  <a:tcPr/>
                </a:tc>
                <a:tc>
                  <a:txBody>
                    <a:bodyPr/>
                    <a:lstStyle/>
                    <a:p>
                      <a:r>
                        <a:rPr lang="zh-CN" altLang="en-US" sz="2400" b="1" dirty="0">
                          <a:solidFill>
                            <a:srgbClr val="FF0000"/>
                          </a:solidFill>
                          <a:latin typeface="楷体" panose="02010609060101010101" pitchFamily="49" charset="-122"/>
                          <a:ea typeface="楷体" panose="02010609060101010101" pitchFamily="49" charset="-122"/>
                        </a:rPr>
                        <a:t>将两次工业革命的影响连为一个整体</a:t>
                      </a:r>
                      <a:r>
                        <a:rPr lang="zh-CN" altLang="en-US" sz="2400" b="1" dirty="0">
                          <a:latin typeface="楷体" panose="02010609060101010101" pitchFamily="49" charset="-122"/>
                          <a:ea typeface="楷体" panose="02010609060101010101" pitchFamily="49" charset="-122"/>
                        </a:rPr>
                        <a:t>，从</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对生产力、生产组织</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与管理</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方式、社会</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阶级</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结构、</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社会生活</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、环境和资本主义世界体系形成</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等方面综合分析工业革命带来的影响</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去掉旧教材中“瓜分世界的狂潮”，在第</a:t>
                      </a: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12</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课详细介绍。</a:t>
                      </a:r>
                      <a:endParaRPr lang="zh-CN" altLang="en-US" sz="2400" b="1" dirty="0">
                        <a:latin typeface="楷体" panose="02010609060101010101" pitchFamily="49" charset="-122"/>
                        <a:ea typeface="楷体" panose="02010609060101010101" pitchFamily="49" charset="-122"/>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3836" y="121135"/>
            <a:ext cx="2193229" cy="584775"/>
          </a:xfrm>
          <a:prstGeom prst="rect">
            <a:avLst/>
          </a:prstGeom>
          <a:solidFill>
            <a:schemeClr val="accent2"/>
          </a:solidFill>
        </p:spPr>
        <p:txBody>
          <a:bodyPr wrap="square" rtlCol="0">
            <a:spAutoFit/>
          </a:bodyPr>
          <a:lstStyle/>
          <a:p>
            <a:r>
              <a:rPr lang="zh-CN" altLang="en-US" sz="3200" b="1" dirty="0">
                <a:latin typeface="黑体" panose="02010609060101010101" pitchFamily="49" charset="-122"/>
                <a:ea typeface="黑体" panose="02010609060101010101" pitchFamily="49" charset="-122"/>
              </a:rPr>
              <a:t>教学目标</a:t>
            </a:r>
            <a:endParaRPr lang="zh-CN" altLang="en-US" sz="3200" b="1" dirty="0">
              <a:latin typeface="黑体" panose="02010609060101010101" pitchFamily="49" charset="-122"/>
              <a:ea typeface="黑体" panose="02010609060101010101" pitchFamily="49" charset="-122"/>
            </a:endParaRPr>
          </a:p>
        </p:txBody>
      </p:sp>
      <p:sp>
        <p:nvSpPr>
          <p:cNvPr id="7" name="文本框 6"/>
          <p:cNvSpPr txBox="1"/>
          <p:nvPr/>
        </p:nvSpPr>
        <p:spPr>
          <a:xfrm>
            <a:off x="193836" y="1060248"/>
            <a:ext cx="11468101" cy="3734997"/>
          </a:xfrm>
          <a:prstGeom prst="rect">
            <a:avLst/>
          </a:prstGeom>
          <a:noFill/>
        </p:spPr>
        <p:txBody>
          <a:bodyPr wrap="square">
            <a:spAutoFit/>
          </a:bodyPr>
          <a:lstStyle/>
          <a:p>
            <a:pPr indent="304800" algn="just">
              <a:lnSpc>
                <a:spcPts val="3200"/>
              </a:lnSpc>
            </a:pP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1</a:t>
            </a:r>
            <a:r>
              <a:rPr lang="en-US" altLang="zh-CN" sz="2400" b="1" kern="100" dirty="0">
                <a:effectLst/>
                <a:latin typeface="楷体" panose="02010609060101010101" pitchFamily="49" charset="-122"/>
                <a:ea typeface="楷体" panose="02010609060101010101" pitchFamily="49" charset="-122"/>
                <a:cs typeface="宋体" panose="02010600030101010101" pitchFamily="2" charset="-122"/>
              </a:rPr>
              <a:t>.</a:t>
            </a:r>
            <a:r>
              <a:rPr lang="en-US" altLang="zh-CN" sz="2400" b="1" kern="100"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 </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通过史料研读，全面认识工业革命最早在英国产生的原因，加深学生对工业革命产生背景的理性认识，培养学生的唯物史观、史料实证和历史解释等核心素养。</a:t>
            </a:r>
            <a:endParaRPr lang="zh-CN"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a:p>
            <a:pPr indent="304800" algn="just">
              <a:lnSpc>
                <a:spcPts val="3200"/>
              </a:lnSpc>
            </a:pP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2. </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引导学生将两次工业革命视作一个整体，通过时间轴的整理，整体架构工业革命的进程，培养学生的时空观意识。通过史料的解读，归纳两次工业革命的各自特点，领会科学的突破性进展是工业革命的直接推动力。</a:t>
            </a:r>
            <a:endParaRPr lang="zh-CN"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a:p>
            <a:pPr indent="304800" algn="just">
              <a:lnSpc>
                <a:spcPts val="3200"/>
              </a:lnSpc>
            </a:pP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3. </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理解工业革命的意义，辩证看待工业文明在人类历史发展中的重要地位，感受工业文明对人们生产生活方式的巨大影响，看到工业文明存在的困境和问题。</a:t>
            </a:r>
            <a:endParaRPr lang="zh-CN"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a:p>
            <a:pPr indent="304800" algn="just">
              <a:lnSpc>
                <a:spcPts val="3200"/>
              </a:lnSpc>
            </a:pPr>
            <a:r>
              <a:rPr lang="en-US"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4. </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分析工业革命对资本主义世界体系形成的深远影响，树立在新科技革命和产业变革的时代奔腾而至的今天，我们应该以只争朝夕的精神奋勇前进的时代意识。</a:t>
            </a:r>
            <a:endParaRPr lang="zh-CN"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9" name="文本框 8"/>
          <p:cNvSpPr txBox="1"/>
          <p:nvPr/>
        </p:nvSpPr>
        <p:spPr>
          <a:xfrm>
            <a:off x="419100" y="5298508"/>
            <a:ext cx="11242837" cy="913070"/>
          </a:xfrm>
          <a:prstGeom prst="rect">
            <a:avLst/>
          </a:prstGeom>
          <a:solidFill>
            <a:schemeClr val="accent5">
              <a:lumMod val="20000"/>
              <a:lumOff val="80000"/>
            </a:schemeClr>
          </a:solidFill>
        </p:spPr>
        <p:txBody>
          <a:bodyPr wrap="square">
            <a:spAutoFit/>
          </a:bodyPr>
          <a:lstStyle/>
          <a:p>
            <a:pPr indent="304800" algn="just">
              <a:lnSpc>
                <a:spcPts val="3200"/>
              </a:lnSpc>
            </a:pPr>
            <a:r>
              <a:rPr lang="en-US"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1</a:t>
            </a:r>
            <a:r>
              <a:rPr lang="zh-CN"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．重点：工业革命对人类社会生活的深远影响。</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3200"/>
              </a:lnSpc>
            </a:pPr>
            <a:r>
              <a:rPr lang="en-US"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2</a:t>
            </a:r>
            <a:r>
              <a:rPr lang="zh-CN"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．难点：工业革命对资本主义世界体系形成的深远影响。</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3836" y="121135"/>
            <a:ext cx="2193229" cy="584775"/>
          </a:xfrm>
          <a:prstGeom prst="rect">
            <a:avLst/>
          </a:prstGeom>
          <a:solidFill>
            <a:schemeClr val="accent2"/>
          </a:solidFill>
        </p:spPr>
        <p:txBody>
          <a:bodyPr wrap="square" rtlCol="0">
            <a:spAutoFit/>
          </a:bodyPr>
          <a:lstStyle/>
          <a:p>
            <a:r>
              <a:rPr lang="zh-CN" altLang="en-US" sz="3200" b="1" dirty="0">
                <a:latin typeface="黑体" panose="02010609060101010101" pitchFamily="49" charset="-122"/>
                <a:ea typeface="黑体" panose="02010609060101010101" pitchFamily="49" charset="-122"/>
              </a:rPr>
              <a:t>教学设计</a:t>
            </a:r>
            <a:endParaRPr lang="zh-CN" altLang="en-US" sz="3200" b="1" dirty="0">
              <a:latin typeface="黑体" panose="02010609060101010101" pitchFamily="49" charset="-122"/>
              <a:ea typeface="黑体" panose="02010609060101010101" pitchFamily="49" charset="-122"/>
            </a:endParaRPr>
          </a:p>
        </p:txBody>
      </p:sp>
      <p:sp>
        <p:nvSpPr>
          <p:cNvPr id="5" name="文本框 4"/>
          <p:cNvSpPr txBox="1"/>
          <p:nvPr/>
        </p:nvSpPr>
        <p:spPr>
          <a:xfrm>
            <a:off x="295275" y="981075"/>
            <a:ext cx="1577676" cy="461665"/>
          </a:xfrm>
          <a:prstGeom prst="rect">
            <a:avLst/>
          </a:prstGeom>
          <a:noFill/>
        </p:spPr>
        <p:txBody>
          <a:bodyPr wrap="none" rtlCol="0">
            <a:spAutoFit/>
          </a:bodyPr>
          <a:lstStyle/>
          <a:p>
            <a:r>
              <a:rPr lang="en-US" altLang="zh-CN" sz="2400" b="1" dirty="0"/>
              <a:t>1</a:t>
            </a:r>
            <a:r>
              <a:rPr lang="zh-CN" altLang="en-US" sz="2400" b="1" dirty="0"/>
              <a:t>、导入：</a:t>
            </a:r>
            <a:endParaRPr lang="zh-CN" altLang="en-US" sz="2400" b="1" dirty="0"/>
          </a:p>
        </p:txBody>
      </p:sp>
      <p:sp>
        <p:nvSpPr>
          <p:cNvPr id="7" name="文本框 6"/>
          <p:cNvSpPr txBox="1"/>
          <p:nvPr/>
        </p:nvSpPr>
        <p:spPr>
          <a:xfrm>
            <a:off x="759893" y="1512820"/>
            <a:ext cx="10672213" cy="3347968"/>
          </a:xfrm>
          <a:prstGeom prst="rect">
            <a:avLst/>
          </a:prstGeom>
          <a:noFill/>
        </p:spPr>
        <p:txBody>
          <a:bodyPr wrap="square">
            <a:spAutoFit/>
          </a:bodyPr>
          <a:lstStyle/>
          <a:p>
            <a:pPr indent="304800" algn="just">
              <a:lnSpc>
                <a:spcPts val="3200"/>
              </a:lnSpc>
            </a:pPr>
            <a:r>
              <a:rPr lang="zh-CN"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你很难想象这样的旅行有多么奇异：你看不到任何前进的原因，除了这个神奇的发动机及其飞似的白烟和节奏匀称、不变的步速……我们又回到了其他人中间，给机车提供了水……现在我们以它的最高速度——每小时</a:t>
            </a: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30</a:t>
            </a:r>
            <a:r>
              <a:rPr lang="zh-CN"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英里——出发，它比鸟的飞翔速度还要快。</a:t>
            </a: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              </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1371600" algn="just">
              <a:lnSpc>
                <a:spcPts val="3200"/>
              </a:lnSpc>
            </a:pPr>
            <a:r>
              <a:rPr lang="en-US" altLang="zh-CN" sz="2400" b="1" kern="100" dirty="0">
                <a:solidFill>
                  <a:srgbClr val="FF0000"/>
                </a:solidFill>
                <a:effectLst/>
                <a:latin typeface="楷体" panose="02010609060101010101" pitchFamily="49" charset="-122"/>
                <a:ea typeface="宋体" panose="02010600030101010101" pitchFamily="2" charset="-122"/>
                <a:cs typeface="楷体" panose="02010609060101010101" pitchFamily="49" charset="-122"/>
              </a:rPr>
              <a:t> </a:t>
            </a:r>
            <a:r>
              <a:rPr lang="zh-CN" altLang="zh-CN" sz="2400" b="1" kern="100" dirty="0">
                <a:effectLst/>
                <a:latin typeface="Calibri" panose="020F0502020204030204" pitchFamily="34" charset="0"/>
                <a:ea typeface="楷体" panose="02010609060101010101" pitchFamily="49" charset="-122"/>
                <a:cs typeface="楷体" panose="02010609060101010101" pitchFamily="49" charset="-122"/>
              </a:rPr>
              <a:t>——</a:t>
            </a: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a:t>
            </a:r>
            <a:r>
              <a:rPr lang="zh-CN"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美</a:t>
            </a: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a:t>
            </a:r>
            <a:r>
              <a:rPr lang="zh-CN"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斯塔夫里阿诺斯《全球通史：从史前史到</a:t>
            </a:r>
            <a:r>
              <a:rPr lang="en-US"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21</a:t>
            </a:r>
            <a:r>
              <a:rPr lang="zh-CN" altLang="zh-CN" sz="2400" b="1" kern="100" dirty="0">
                <a:solidFill>
                  <a:srgbClr val="000000"/>
                </a:solidFill>
                <a:effectLst/>
                <a:latin typeface="Calibri" panose="020F0502020204030204" pitchFamily="34" charset="0"/>
                <a:ea typeface="楷体" panose="02010609060101010101" pitchFamily="49" charset="-122"/>
                <a:cs typeface="楷体" panose="02010609060101010101" pitchFamily="49" charset="-122"/>
              </a:rPr>
              <a:t>世纪》  </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3200"/>
              </a:lnSpc>
            </a:pPr>
            <a:r>
              <a:rPr lang="zh-CN" altLang="zh-CN" sz="24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要求学生根据材料并结合所学知识思考，“这个神奇的发动机”是什么？为什么那时会出现“这个神奇的发动机”？“这个神奇的发动机”有没有进一步改进的空间？它们的出现对人类社会生活和世界历史产生了哪些影响？</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9" name="文本框 8"/>
          <p:cNvSpPr txBox="1"/>
          <p:nvPr/>
        </p:nvSpPr>
        <p:spPr>
          <a:xfrm>
            <a:off x="478629" y="5160123"/>
            <a:ext cx="11234739" cy="1206741"/>
          </a:xfrm>
          <a:prstGeom prst="rect">
            <a:avLst/>
          </a:prstGeom>
          <a:solidFill>
            <a:schemeClr val="accent5">
              <a:lumMod val="20000"/>
              <a:lumOff val="80000"/>
            </a:schemeClr>
          </a:solidFill>
        </p:spPr>
        <p:txBody>
          <a:bodyPr wrap="square">
            <a:spAutoFit/>
          </a:bodyPr>
          <a:lstStyle/>
          <a:p>
            <a:pPr indent="228600" algn="just">
              <a:lnSpc>
                <a:spcPts val="3000"/>
              </a:lnSpc>
            </a:pPr>
            <a:r>
              <a:rPr lang="zh-CN" altLang="zh-CN" sz="20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【设计意图】以“早期铁路上的一段旅程”导入，将学生最喜欢的旅行活动回归到历史的场景中，既契合本课教学内容又与学生兴趣相结合；巧设探究性问题，</a:t>
            </a:r>
            <a:r>
              <a:rPr lang="zh-CN" altLang="zh-CN" sz="2000" b="1" kern="100" dirty="0">
                <a:solidFill>
                  <a:srgbClr val="0D0D0D"/>
                </a:solidFill>
                <a:effectLst/>
                <a:latin typeface="Calibri" panose="020F0502020204030204" pitchFamily="34" charset="0"/>
                <a:ea typeface="宋体" panose="02010600030101010101" pitchFamily="2" charset="-122"/>
                <a:cs typeface="Times New Roman" panose="02020603050405020304" pitchFamily="18" charset="0"/>
              </a:rPr>
              <a:t>激发学生的学习欲望与学习热情</a:t>
            </a:r>
            <a:r>
              <a:rPr lang="zh-CN" altLang="zh-CN" sz="2000" b="1" kern="100" dirty="0">
                <a:solidFill>
                  <a:srgbClr val="0D0D0D"/>
                </a:solidFill>
                <a:effectLst/>
                <a:latin typeface="Calibri" panose="020F0502020204030204" pitchFamily="34" charset="0"/>
                <a:ea typeface="宋体" panose="02010600030101010101" pitchFamily="2" charset="-122"/>
                <a:cs typeface="宋体" panose="02010600030101010101" pitchFamily="2" charset="-122"/>
              </a:rPr>
              <a:t>，</a:t>
            </a:r>
            <a:r>
              <a:rPr lang="zh-CN" altLang="zh-CN" sz="2000" b="1" kern="100" dirty="0">
                <a:solidFill>
                  <a:srgbClr val="000000"/>
                </a:solidFill>
                <a:effectLst/>
                <a:latin typeface="Calibri" panose="020F0502020204030204" pitchFamily="34" charset="0"/>
                <a:ea typeface="宋体" panose="02010600030101010101" pitchFamily="2" charset="-122"/>
                <a:cs typeface="宋体" panose="02010600030101010101" pitchFamily="2" charset="-122"/>
              </a:rPr>
              <a:t>让学生带着这些问题走进那段具有时空距离感的历史。</a:t>
            </a:r>
            <a:endParaRPr lang="zh-CN" altLang="zh-CN" sz="1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5725" y="391323"/>
            <a:ext cx="6096000" cy="475387"/>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入学习任务一：</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工业革命的背景</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p:cNvSpPr txBox="1"/>
          <p:nvPr/>
        </p:nvSpPr>
        <p:spPr>
          <a:xfrm>
            <a:off x="85725" y="4248685"/>
            <a:ext cx="6096000" cy="461665"/>
          </a:xfrm>
          <a:prstGeom prst="rect">
            <a:avLst/>
          </a:prstGeom>
          <a:noFill/>
        </p:spPr>
        <p:txBody>
          <a:bodyPr wrap="square">
            <a:spAutoFit/>
          </a:bodyPr>
          <a:lstStyle/>
          <a:p>
            <a:pPr indent="304800" algn="just"/>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2</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介绍</a:t>
            </a:r>
            <a:r>
              <a:rPr lang="zh-CN" altLang="zh-CN"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工业革命的含义</a:t>
            </a:r>
            <a:endParaRPr lang="zh-CN"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9" name="文本框 8"/>
          <p:cNvSpPr txBox="1"/>
          <p:nvPr/>
        </p:nvSpPr>
        <p:spPr>
          <a:xfrm>
            <a:off x="375673" y="1143938"/>
            <a:ext cx="9686925" cy="461665"/>
          </a:xfrm>
          <a:prstGeom prst="rect">
            <a:avLst/>
          </a:prstGeom>
          <a:noFill/>
        </p:spPr>
        <p:txBody>
          <a:bodyPr wrap="square">
            <a:spAutoFit/>
          </a:bodyPr>
          <a:lstStyle/>
          <a:p>
            <a:pPr lvl="0" algn="just"/>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1</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时间定格</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历史</a:t>
            </a:r>
            <a:r>
              <a:rPr lang="en-US" altLang="zh-CN"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solidFill>
                  <a:srgbClr val="000000"/>
                </a:solidFill>
                <a:latin typeface="楷体" panose="02010609060101010101" pitchFamily="49" charset="-122"/>
                <a:ea typeface="楷体" panose="02010609060101010101" pitchFamily="49" charset="-122"/>
                <a:cs typeface="宋体" panose="02010600030101010101" pitchFamily="2" charset="-122"/>
              </a:rPr>
              <a:t>将</a:t>
            </a:r>
            <a:r>
              <a:rPr lang="zh-CN" altLang="en-US" sz="2400" b="1" kern="100" dirty="0">
                <a:solidFill>
                  <a:srgbClr val="000000"/>
                </a:solidFill>
                <a:effectLst/>
                <a:latin typeface="楷体" panose="02010609060101010101" pitchFamily="49" charset="-122"/>
                <a:ea typeface="楷体" panose="02010609060101010101" pitchFamily="49" charset="-122"/>
                <a:cs typeface="宋体" panose="02010600030101010101" pitchFamily="2" charset="-122"/>
              </a:rPr>
              <a:t>工业革命的进程以时间轴来呈现</a:t>
            </a:r>
            <a:endParaRPr lang="zh-CN"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11" name="文本框 10"/>
          <p:cNvSpPr txBox="1"/>
          <p:nvPr/>
        </p:nvSpPr>
        <p:spPr>
          <a:xfrm>
            <a:off x="375673" y="4875723"/>
            <a:ext cx="11130527" cy="830997"/>
          </a:xfrm>
          <a:prstGeom prst="rect">
            <a:avLst/>
          </a:prstGeom>
          <a:noFill/>
        </p:spPr>
        <p:txBody>
          <a:bodyPr wrap="square">
            <a:spAutoFit/>
          </a:bodyPr>
          <a:lstStyle/>
          <a:p>
            <a:pPr algn="just"/>
            <a:r>
              <a:rPr lang="zh-CN" altLang="en-US" sz="2400" b="1" kern="100" dirty="0">
                <a:effectLst/>
                <a:latin typeface="楷体" panose="02010609060101010101" pitchFamily="49" charset="-122"/>
                <a:ea typeface="楷体" panose="02010609060101010101" pitchFamily="49" charset="-122"/>
                <a:cs typeface="宋体" panose="02010600030101010101" pitchFamily="2" charset="-122"/>
              </a:rPr>
              <a:t>（</a:t>
            </a:r>
            <a:r>
              <a:rPr lang="en-US" altLang="zh-CN" sz="2400" b="1" kern="100" dirty="0">
                <a:effectLst/>
                <a:latin typeface="楷体" panose="02010609060101010101" pitchFamily="49" charset="-122"/>
                <a:ea typeface="楷体" panose="02010609060101010101" pitchFamily="49" charset="-122"/>
                <a:cs typeface="宋体" panose="02010600030101010101" pitchFamily="2" charset="-122"/>
              </a:rPr>
              <a:t>3</a:t>
            </a:r>
            <a:r>
              <a:rPr lang="zh-CN" altLang="en-US" sz="2400" b="1" kern="100" dirty="0">
                <a:effectLst/>
                <a:latin typeface="楷体" panose="02010609060101010101" pitchFamily="49" charset="-122"/>
                <a:ea typeface="楷体" panose="02010609060101010101" pitchFamily="49" charset="-122"/>
                <a:cs typeface="宋体" panose="02010600030101010101" pitchFamily="2" charset="-122"/>
              </a:rPr>
              <a:t>）</a:t>
            </a:r>
            <a:r>
              <a:rPr lang="zh-CN" altLang="en-US" sz="2400" b="1" kern="100" dirty="0">
                <a:latin typeface="楷体" panose="02010609060101010101" pitchFamily="49" charset="-122"/>
                <a:ea typeface="楷体" panose="02010609060101010101" pitchFamily="49" charset="-122"/>
              </a:rPr>
              <a:t>分析</a:t>
            </a:r>
            <a:r>
              <a:rPr lang="en-US" altLang="zh-CN" sz="2400" b="1" kern="100" dirty="0">
                <a:latin typeface="楷体" panose="02010609060101010101" pitchFamily="49" charset="-122"/>
                <a:ea typeface="楷体" panose="02010609060101010101" pitchFamily="49" charset="-122"/>
              </a:rPr>
              <a:t>P57</a:t>
            </a:r>
            <a:r>
              <a:rPr lang="zh-CN" altLang="en-US" sz="2400" b="1" kern="100" dirty="0">
                <a:latin typeface="楷体" panose="02010609060101010101" pitchFamily="49" charset="-122"/>
                <a:ea typeface="楷体" panose="02010609060101010101" pitchFamily="49" charset="-122"/>
              </a:rPr>
              <a:t>的史料阅读，思考</a:t>
            </a:r>
            <a:r>
              <a:rPr lang="zh-CN" altLang="en-US" sz="2400" b="1" dirty="0">
                <a:latin typeface="楷体" panose="02010609060101010101" pitchFamily="49" charset="-122"/>
                <a:ea typeface="楷体" panose="02010609060101010101" pitchFamily="49" charset="-122"/>
              </a:rPr>
              <a:t>为什么要进行工业革命？</a:t>
            </a:r>
            <a:endParaRPr lang="en-US" altLang="zh-CN" sz="2400" b="1" dirty="0">
              <a:latin typeface="楷体" panose="02010609060101010101" pitchFamily="49" charset="-122"/>
              <a:ea typeface="楷体" panose="02010609060101010101" pitchFamily="49" charset="-122"/>
            </a:endParaRPr>
          </a:p>
          <a:p>
            <a:pPr algn="just"/>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展示史料，分析工业革命为什么首先发生在英国？</a:t>
            </a:r>
            <a:endParaRPr lang="zh-CN" altLang="en-US" sz="2400" b="1" dirty="0">
              <a:latin typeface="楷体" panose="02010609060101010101" pitchFamily="49" charset="-122"/>
              <a:ea typeface="楷体" panose="02010609060101010101" pitchFamily="49" charset="-122"/>
            </a:endParaRPr>
          </a:p>
        </p:txBody>
      </p:sp>
      <p:pic>
        <p:nvPicPr>
          <p:cNvPr id="13" name="图片 12"/>
          <p:cNvPicPr>
            <a:picLocks noChangeAspect="1"/>
          </p:cNvPicPr>
          <p:nvPr/>
        </p:nvPicPr>
        <p:blipFill>
          <a:blip r:embed="rId1"/>
          <a:stretch>
            <a:fillRect/>
          </a:stretch>
        </p:blipFill>
        <p:spPr>
          <a:xfrm>
            <a:off x="1203216" y="1800372"/>
            <a:ext cx="7860391" cy="2174905"/>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350" y="1213833"/>
            <a:ext cx="9517172" cy="407738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290" y="5736907"/>
            <a:ext cx="6837317" cy="8309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1000"/>
                                        <p:tgtEl>
                                          <p:spTgt spid="11">
                                            <p:txEl>
                                              <p:pRg st="0" end="0"/>
                                            </p:txEl>
                                          </p:spTgt>
                                        </p:tgtEl>
                                      </p:cBhvr>
                                    </p:animEffect>
                                    <p:anim calcmode="lin" valueType="num">
                                      <p:cBhvr>
                                        <p:cTn id="3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fade">
                                      <p:cBhvr>
                                        <p:cTn id="36" dur="1000"/>
                                        <p:tgtEl>
                                          <p:spTgt spid="11">
                                            <p:txEl>
                                              <p:pRg st="1" end="1"/>
                                            </p:txEl>
                                          </p:spTgt>
                                        </p:tgtEl>
                                      </p:cBhvr>
                                    </p:animEffect>
                                    <p:anim calcmode="lin" valueType="num">
                                      <p:cBhvr>
                                        <p:cTn id="37"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725" y="186885"/>
            <a:ext cx="6096000" cy="475387"/>
          </a:xfrm>
          <a:prstGeom prst="rect">
            <a:avLst/>
          </a:prstGeom>
          <a:solidFill>
            <a:schemeClr val="accent2">
              <a:lumMod val="20000"/>
              <a:lumOff val="80000"/>
            </a:schemeClr>
          </a:solidFill>
        </p:spPr>
        <p:txBody>
          <a:bodyPr wrap="square">
            <a:spAutoFit/>
          </a:bodyPr>
          <a:lstStyle/>
          <a:p>
            <a:pPr indent="306070" algn="just">
              <a:lnSpc>
                <a:spcPts val="3200"/>
              </a:lnSpc>
            </a:pPr>
            <a:r>
              <a:rPr lang="en-US" altLang="zh-CN"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r>
              <a:rPr lang="en-US"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导</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入学习任务</a:t>
            </a:r>
            <a:r>
              <a:rPr lang="zh-CN" altLang="en-US"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二</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4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工业革命的</a:t>
            </a:r>
            <a:r>
              <a:rPr lang="zh-CN" altLang="en-US" sz="2400" b="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进程</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p:cNvSpPr txBox="1"/>
          <p:nvPr/>
        </p:nvSpPr>
        <p:spPr>
          <a:xfrm>
            <a:off x="447675" y="734384"/>
            <a:ext cx="3581400" cy="461665"/>
          </a:xfrm>
          <a:prstGeom prst="rect">
            <a:avLst/>
          </a:prstGeom>
          <a:noFill/>
        </p:spPr>
        <p:txBody>
          <a:bodyPr wrap="square" rtlCol="0">
            <a:spAutoFit/>
          </a:bodyPr>
          <a:lstStyle/>
          <a:p>
            <a:r>
              <a:rPr lang="zh-CN" altLang="en-US" sz="2400" b="1" dirty="0">
                <a:solidFill>
                  <a:srgbClr val="0000CC"/>
                </a:solidFill>
                <a:latin typeface="黑体" panose="02010609060101010101" pitchFamily="49" charset="-122"/>
                <a:ea typeface="黑体" panose="02010609060101010101" pitchFamily="49" charset="-122"/>
              </a:rPr>
              <a:t>（</a:t>
            </a:r>
            <a:r>
              <a:rPr lang="en-US" altLang="zh-CN" sz="2400" b="1" dirty="0">
                <a:solidFill>
                  <a:srgbClr val="0000CC"/>
                </a:solidFill>
                <a:latin typeface="黑体" panose="02010609060101010101" pitchFamily="49" charset="-122"/>
                <a:ea typeface="黑体" panose="02010609060101010101" pitchFamily="49" charset="-122"/>
              </a:rPr>
              <a:t>1</a:t>
            </a:r>
            <a:r>
              <a:rPr lang="zh-CN" altLang="en-US" sz="2400" b="1" dirty="0">
                <a:solidFill>
                  <a:srgbClr val="0000CC"/>
                </a:solidFill>
                <a:latin typeface="黑体" panose="02010609060101010101" pitchFamily="49" charset="-122"/>
                <a:ea typeface="黑体" panose="02010609060101010101" pitchFamily="49" charset="-122"/>
              </a:rPr>
              <a:t>）第一次工业革命</a:t>
            </a:r>
            <a:endParaRPr lang="zh-CN" altLang="en-US" sz="2400" b="1" dirty="0">
              <a:solidFill>
                <a:srgbClr val="0000CC"/>
              </a:solidFill>
              <a:latin typeface="黑体" panose="02010609060101010101" pitchFamily="49" charset="-122"/>
              <a:ea typeface="黑体" panose="02010609060101010101" pitchFamily="49" charset="-122"/>
            </a:endParaRPr>
          </a:p>
        </p:txBody>
      </p:sp>
      <p:sp>
        <p:nvSpPr>
          <p:cNvPr id="4" name="文本框 3"/>
          <p:cNvSpPr txBox="1"/>
          <p:nvPr/>
        </p:nvSpPr>
        <p:spPr>
          <a:xfrm>
            <a:off x="799336" y="1183831"/>
            <a:ext cx="5134739" cy="461665"/>
          </a:xfrm>
          <a:prstGeom prst="rect">
            <a:avLst/>
          </a:prstGeom>
          <a:noFill/>
        </p:spPr>
        <p:txBody>
          <a:bodyPr wrap="none" rtlCol="0">
            <a:spAutoFit/>
          </a:bodyPr>
          <a:lstStyle/>
          <a:p>
            <a:r>
              <a:rPr lang="zh-CN" altLang="en-US" sz="2400" b="1" dirty="0">
                <a:latin typeface="楷体" panose="02010609060101010101" pitchFamily="49" charset="-122"/>
                <a:ea typeface="楷体" panose="02010609060101010101" pitchFamily="49" charset="-122"/>
              </a:rPr>
              <a:t>①为什么工业革命始于棉纺织行业。</a:t>
            </a:r>
            <a:endParaRPr lang="zh-CN" altLang="en-US" sz="2400" b="1" dirty="0">
              <a:latin typeface="楷体" panose="02010609060101010101" pitchFamily="49" charset="-122"/>
              <a:ea typeface="楷体" panose="02010609060101010101" pitchFamily="49" charset="-122"/>
            </a:endParaRPr>
          </a:p>
        </p:txBody>
      </p:sp>
      <p:sp>
        <p:nvSpPr>
          <p:cNvPr id="5" name="文本框 4"/>
          <p:cNvSpPr txBox="1"/>
          <p:nvPr/>
        </p:nvSpPr>
        <p:spPr>
          <a:xfrm>
            <a:off x="789997" y="1639606"/>
            <a:ext cx="7609776" cy="461665"/>
          </a:xfrm>
          <a:prstGeom prst="rect">
            <a:avLst/>
          </a:prstGeom>
          <a:noFill/>
        </p:spPr>
        <p:txBody>
          <a:bodyPr wrap="none" rtlCol="0">
            <a:spAutoFit/>
          </a:bodyPr>
          <a:lstStyle/>
          <a:p>
            <a:r>
              <a:rPr lang="zh-CN" altLang="en-US" sz="2400" b="1" dirty="0">
                <a:latin typeface="楷体" panose="02010609060101010101" pitchFamily="49" charset="-122"/>
                <a:ea typeface="楷体" panose="02010609060101010101" pitchFamily="49" charset="-122"/>
              </a:rPr>
              <a:t>②棉纺织行业的技术革新与生产组织方式的革新情况。</a:t>
            </a:r>
            <a:endParaRPr lang="zh-CN" altLang="en-US" sz="2400" b="1" dirty="0">
              <a:latin typeface="楷体" panose="02010609060101010101" pitchFamily="49" charset="-122"/>
              <a:ea typeface="楷体" panose="02010609060101010101" pitchFamily="49" charset="-122"/>
            </a:endParaRPr>
          </a:p>
        </p:txBody>
      </p:sp>
      <p:sp>
        <p:nvSpPr>
          <p:cNvPr id="6" name="文本框 5"/>
          <p:cNvSpPr txBox="1"/>
          <p:nvPr/>
        </p:nvSpPr>
        <p:spPr>
          <a:xfrm>
            <a:off x="789997" y="2093933"/>
            <a:ext cx="6991016" cy="461665"/>
          </a:xfrm>
          <a:prstGeom prst="rect">
            <a:avLst/>
          </a:prstGeom>
          <a:noFill/>
        </p:spPr>
        <p:txBody>
          <a:bodyPr wrap="none" rtlCol="0">
            <a:spAutoFit/>
          </a:bodyPr>
          <a:lstStyle/>
          <a:p>
            <a:r>
              <a:rPr lang="zh-CN" altLang="en-US" sz="2400" b="1" dirty="0">
                <a:latin typeface="楷体" panose="02010609060101010101" pitchFamily="49" charset="-122"/>
                <a:ea typeface="楷体" panose="02010609060101010101" pitchFamily="49" charset="-122"/>
              </a:rPr>
              <a:t>③为什么说蒸汽机是第一次工业革命的主要标志。</a:t>
            </a:r>
            <a:endParaRPr lang="zh-CN" altLang="en-US" sz="2400" b="1" dirty="0">
              <a:latin typeface="楷体" panose="02010609060101010101" pitchFamily="49" charset="-122"/>
              <a:ea typeface="楷体" panose="02010609060101010101" pitchFamily="49" charset="-122"/>
            </a:endParaRPr>
          </a:p>
        </p:txBody>
      </p:sp>
      <p:sp>
        <p:nvSpPr>
          <p:cNvPr id="7" name="文本框 6"/>
          <p:cNvSpPr txBox="1"/>
          <p:nvPr/>
        </p:nvSpPr>
        <p:spPr>
          <a:xfrm>
            <a:off x="799336" y="2540135"/>
            <a:ext cx="6753226" cy="461665"/>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④以地图的形式呈现工业革命的扩展情况。</a:t>
            </a:r>
            <a:endParaRPr lang="zh-CN" altLang="en-US" sz="2400" b="1" dirty="0">
              <a:latin typeface="楷体" panose="02010609060101010101" pitchFamily="49" charset="-122"/>
              <a:ea typeface="楷体" panose="02010609060101010101" pitchFamily="49" charset="-122"/>
            </a:endParaRPr>
          </a:p>
        </p:txBody>
      </p:sp>
      <p:sp>
        <p:nvSpPr>
          <p:cNvPr id="8" name="文本框 7"/>
          <p:cNvSpPr txBox="1"/>
          <p:nvPr/>
        </p:nvSpPr>
        <p:spPr>
          <a:xfrm>
            <a:off x="467718" y="3070804"/>
            <a:ext cx="7313295" cy="461665"/>
          </a:xfrm>
          <a:prstGeom prst="rect">
            <a:avLst/>
          </a:prstGeom>
          <a:noFill/>
        </p:spPr>
        <p:txBody>
          <a:bodyPr wrap="square" rtlCol="0">
            <a:spAutoFit/>
          </a:bodyPr>
          <a:lstStyle/>
          <a:p>
            <a:r>
              <a:rPr lang="zh-CN" altLang="en-US"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rPr>
              <a:t>（</a:t>
            </a:r>
            <a:r>
              <a:rPr lang="en-US" altLang="zh-CN"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rPr>
              <a:t>2</a:t>
            </a:r>
            <a:r>
              <a:rPr lang="zh-CN" altLang="en-US"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rPr>
              <a:t>）工业革命的深入发展</a:t>
            </a:r>
            <a:r>
              <a:rPr lang="en-US" altLang="zh-CN"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rPr>
              <a:t>——</a:t>
            </a:r>
            <a:r>
              <a:rPr lang="zh-CN" altLang="en-US"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rPr>
              <a:t>第二次工业革命</a:t>
            </a:r>
            <a:endParaRPr lang="en-US" altLang="zh-CN"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endParaRPr>
          </a:p>
        </p:txBody>
      </p:sp>
      <p:sp>
        <p:nvSpPr>
          <p:cNvPr id="10" name="文本框 9"/>
          <p:cNvSpPr txBox="1"/>
          <p:nvPr/>
        </p:nvSpPr>
        <p:spPr>
          <a:xfrm>
            <a:off x="885824" y="3538525"/>
            <a:ext cx="10820401" cy="461665"/>
          </a:xfrm>
          <a:prstGeom prst="rect">
            <a:avLst/>
          </a:prstGeom>
          <a:noFill/>
        </p:spPr>
        <p:txBody>
          <a:bodyPr wrap="square">
            <a:spAutoFit/>
          </a:bodyPr>
          <a:lstStyle/>
          <a:p>
            <a:r>
              <a:rPr lang="zh-CN" altLang="en-US" sz="2400" b="1" kern="100" dirty="0">
                <a:solidFill>
                  <a:srgbClr val="000000"/>
                </a:solidFill>
                <a:ea typeface="宋体" panose="02010600030101010101" pitchFamily="2" charset="-122"/>
              </a:rPr>
              <a:t>以地图的形式呈现第二次工业革命的概况，引导学生结合书本分析三个问题：</a:t>
            </a:r>
            <a:endParaRPr lang="zh-CN" altLang="en-US" sz="2400" b="1" dirty="0"/>
          </a:p>
        </p:txBody>
      </p:sp>
      <p:sp>
        <p:nvSpPr>
          <p:cNvPr id="12" name="文本框 11"/>
          <p:cNvSpPr txBox="1"/>
          <p:nvPr/>
        </p:nvSpPr>
        <p:spPr>
          <a:xfrm>
            <a:off x="885824" y="3992852"/>
            <a:ext cx="8335139" cy="1308050"/>
          </a:xfrm>
          <a:prstGeom prst="rect">
            <a:avLst/>
          </a:prstGeom>
          <a:noFill/>
        </p:spPr>
        <p:txBody>
          <a:bodyPr wrap="square">
            <a:spAutoFit/>
          </a:bodyPr>
          <a:lstStyle/>
          <a:p>
            <a:pPr>
              <a:lnSpc>
                <a:spcPts val="3300"/>
              </a:lnSpc>
            </a:pPr>
            <a:r>
              <a:rPr lang="en-US" altLang="zh-CN" sz="2400" b="1" dirty="0">
                <a:latin typeface="楷体" panose="02010609060101010101" pitchFamily="49" charset="-122"/>
                <a:ea typeface="楷体" panose="02010609060101010101" pitchFamily="49" charset="-122"/>
              </a:rPr>
              <a:t>①</a:t>
            </a:r>
            <a:r>
              <a:rPr lang="zh-CN" altLang="en-US" sz="2400" b="1" dirty="0">
                <a:latin typeface="楷体" panose="02010609060101010101" pitchFamily="49" charset="-122"/>
                <a:ea typeface="楷体" panose="02010609060101010101" pitchFamily="49" charset="-122"/>
              </a:rPr>
              <a:t>第二次工业革命得以开展的条件有哪些？</a:t>
            </a:r>
            <a:endParaRPr lang="en-US" altLang="zh-CN" sz="2400" b="1" dirty="0">
              <a:latin typeface="楷体" panose="02010609060101010101" pitchFamily="49" charset="-122"/>
              <a:ea typeface="楷体" panose="02010609060101010101" pitchFamily="49" charset="-122"/>
            </a:endParaRPr>
          </a:p>
          <a:p>
            <a:pPr>
              <a:lnSpc>
                <a:spcPts val="3300"/>
              </a:lnSpc>
            </a:pPr>
            <a:r>
              <a:rPr lang="en-US" altLang="zh-CN" sz="2400" b="1" dirty="0">
                <a:latin typeface="楷体" panose="02010609060101010101" pitchFamily="49" charset="-122"/>
                <a:ea typeface="楷体" panose="02010609060101010101" pitchFamily="49" charset="-122"/>
              </a:rPr>
              <a:t>②</a:t>
            </a:r>
            <a:r>
              <a:rPr lang="zh-CN" altLang="en-US" sz="2400" b="1" dirty="0">
                <a:latin typeface="楷体" panose="02010609060101010101" pitchFamily="49" charset="-122"/>
                <a:ea typeface="楷体" panose="02010609060101010101" pitchFamily="49" charset="-122"/>
              </a:rPr>
              <a:t>第二次工业革命中重要发明的分布有什么特点？</a:t>
            </a:r>
            <a:endParaRPr lang="en-US" altLang="zh-CN" sz="2400" b="1" dirty="0">
              <a:latin typeface="楷体" panose="02010609060101010101" pitchFamily="49" charset="-122"/>
              <a:ea typeface="楷体" panose="02010609060101010101" pitchFamily="49" charset="-122"/>
            </a:endParaRPr>
          </a:p>
          <a:p>
            <a:pPr>
              <a:lnSpc>
                <a:spcPts val="3300"/>
              </a:lnSpc>
            </a:pPr>
            <a:r>
              <a:rPr lang="en-US" altLang="zh-CN" sz="2400" b="1" dirty="0">
                <a:latin typeface="楷体" panose="02010609060101010101" pitchFamily="49" charset="-122"/>
                <a:ea typeface="楷体" panose="02010609060101010101" pitchFamily="49" charset="-122"/>
              </a:rPr>
              <a:t>③</a:t>
            </a:r>
            <a:r>
              <a:rPr lang="zh-CN" altLang="en-US" sz="2400" b="1" dirty="0">
                <a:latin typeface="楷体" panose="02010609060101010101" pitchFamily="49" charset="-122"/>
                <a:ea typeface="楷体" panose="02010609060101010101" pitchFamily="49" charset="-122"/>
              </a:rPr>
              <a:t>从动力的角度看，第二次工业革命的突出成果是什么？</a:t>
            </a:r>
            <a:endParaRPr lang="zh-CN" altLang="en-US" sz="2400" b="1" dirty="0">
              <a:latin typeface="楷体" panose="02010609060101010101" pitchFamily="49" charset="-122"/>
              <a:ea typeface="楷体" panose="02010609060101010101" pitchFamily="49" charset="-122"/>
            </a:endParaRPr>
          </a:p>
        </p:txBody>
      </p:sp>
      <p:sp>
        <p:nvSpPr>
          <p:cNvPr id="13" name="文本框 12"/>
          <p:cNvSpPr txBox="1"/>
          <p:nvPr/>
        </p:nvSpPr>
        <p:spPr>
          <a:xfrm>
            <a:off x="523874" y="5339730"/>
            <a:ext cx="11477626" cy="461665"/>
          </a:xfrm>
          <a:prstGeom prst="rect">
            <a:avLst/>
          </a:prstGeom>
          <a:noFill/>
        </p:spPr>
        <p:txBody>
          <a:bodyPr wrap="square" rtlCol="0">
            <a:spAutoFit/>
          </a:bodyPr>
          <a:lstStyle/>
          <a:p>
            <a:r>
              <a:rPr lang="zh-CN" altLang="en-US"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rPr>
              <a:t>（</a:t>
            </a:r>
            <a:r>
              <a:rPr lang="en-US" altLang="zh-CN"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rPr>
              <a:t>3</a:t>
            </a:r>
            <a:r>
              <a:rPr lang="zh-CN" altLang="en-US"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rPr>
              <a:t>）比较两次工业革命</a:t>
            </a:r>
            <a:endParaRPr lang="en-US" altLang="zh-CN" sz="2400" b="1" dirty="0">
              <a:solidFill>
                <a:srgbClr val="0000CC"/>
              </a:solidFill>
              <a:latin typeface="黑体" panose="02010609060101010101" pitchFamily="49" charset="-122"/>
              <a:ea typeface="黑体" panose="02010609060101010101" pitchFamily="49" charset="-122"/>
              <a:cs typeface="微软雅黑" panose="020B0503020204020204" pitchFamily="34" charset="-122"/>
            </a:endParaRPr>
          </a:p>
        </p:txBody>
      </p:sp>
      <p:sp>
        <p:nvSpPr>
          <p:cNvPr id="15" name="文本框 14"/>
          <p:cNvSpPr txBox="1"/>
          <p:nvPr/>
        </p:nvSpPr>
        <p:spPr>
          <a:xfrm>
            <a:off x="885824" y="5746389"/>
            <a:ext cx="11201402" cy="461665"/>
          </a:xfrm>
          <a:prstGeom prst="rect">
            <a:avLst/>
          </a:prstGeom>
          <a:noFill/>
        </p:spPr>
        <p:txBody>
          <a:bodyPr wrap="square">
            <a:spAutoFit/>
          </a:bodyPr>
          <a:lstStyle/>
          <a:p>
            <a:r>
              <a:rPr lang="zh-CN" altLang="en-US" sz="2400" b="1" dirty="0">
                <a:latin typeface="楷体" panose="02010609060101010101" pitchFamily="49" charset="-122"/>
                <a:ea typeface="楷体" panose="02010609060101010101" pitchFamily="49" charset="-122"/>
                <a:cs typeface="微软雅黑" panose="020B0503020204020204" pitchFamily="34" charset="-122"/>
              </a:rPr>
              <a:t>①列表格比较第一次工业革命和第二次工业革命，得出两次工业革命的各自特点。</a:t>
            </a:r>
            <a:endParaRPr lang="zh-CN" altLang="en-US" sz="2400" dirty="0">
              <a:latin typeface="楷体" panose="02010609060101010101" pitchFamily="49" charset="-122"/>
              <a:ea typeface="楷体" panose="02010609060101010101" pitchFamily="49" charset="-122"/>
            </a:endParaRPr>
          </a:p>
        </p:txBody>
      </p:sp>
      <p:sp>
        <p:nvSpPr>
          <p:cNvPr id="16" name="文本框 15"/>
          <p:cNvSpPr txBox="1"/>
          <p:nvPr/>
        </p:nvSpPr>
        <p:spPr>
          <a:xfrm>
            <a:off x="885824" y="6209450"/>
            <a:ext cx="11306176" cy="461665"/>
          </a:xfrm>
          <a:prstGeom prst="rect">
            <a:avLst/>
          </a:prstGeom>
          <a:noFill/>
        </p:spPr>
        <p:txBody>
          <a:bodyPr wrap="square">
            <a:spAutoFit/>
          </a:bodyPr>
          <a:lstStyle/>
          <a:p>
            <a:r>
              <a:rPr lang="zh-CN" altLang="en-US" sz="2400" b="1" dirty="0">
                <a:latin typeface="楷体" panose="02010609060101010101" pitchFamily="49" charset="-122"/>
                <a:ea typeface="楷体" panose="02010609060101010101" pitchFamily="49" charset="-122"/>
                <a:cs typeface="微软雅黑" panose="020B0503020204020204" pitchFamily="34" charset="-122"/>
              </a:rPr>
              <a:t>②阅读</a:t>
            </a:r>
            <a:r>
              <a:rPr lang="en-US" altLang="zh-CN" sz="2400" b="1" dirty="0">
                <a:latin typeface="楷体" panose="02010609060101010101" pitchFamily="49" charset="-122"/>
                <a:ea typeface="楷体" panose="02010609060101010101" pitchFamily="49" charset="-122"/>
                <a:cs typeface="微软雅黑" panose="020B0503020204020204" pitchFamily="34" charset="-122"/>
              </a:rPr>
              <a:t>P59</a:t>
            </a:r>
            <a:r>
              <a:rPr lang="zh-CN" altLang="en-US" sz="2400" b="1" dirty="0">
                <a:latin typeface="楷体" panose="02010609060101010101" pitchFamily="49" charset="-122"/>
                <a:ea typeface="楷体" panose="02010609060101010101" pitchFamily="49" charset="-122"/>
                <a:cs typeface="微软雅黑" panose="020B0503020204020204" pitchFamily="34" charset="-122"/>
              </a:rPr>
              <a:t>学思之窗的材料，分析：第二次工业革命中，科技创新起到了什么作用。</a:t>
            </a:r>
            <a:endParaRPr lang="zh-CN" altLang="en-US" sz="2400" dirty="0">
              <a:latin typeface="楷体" panose="02010609060101010101" pitchFamily="49" charset="-122"/>
              <a:ea typeface="楷体" panose="02010609060101010101" pitchFamily="49" charset="-122"/>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24344" y="2099823"/>
            <a:ext cx="9239250" cy="4581525"/>
          </a:xfrm>
          <a:prstGeom prst="rect">
            <a:avLst/>
          </a:prstGeom>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641" y="2594426"/>
            <a:ext cx="6105525" cy="149542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20" name="图片 19" descr="工业革命的扩展"/>
          <p:cNvPicPr>
            <a:picLocks noChangeAspect="1"/>
          </p:cNvPicPr>
          <p:nvPr/>
        </p:nvPicPr>
        <p:blipFill>
          <a:blip r:embed="rId3" cstate="print"/>
          <a:srcRect t="17356" b="7520"/>
          <a:stretch>
            <a:fillRect/>
          </a:stretch>
        </p:blipFill>
        <p:spPr>
          <a:xfrm>
            <a:off x="1897177" y="3009925"/>
            <a:ext cx="6454805" cy="3567234"/>
          </a:xfrm>
          <a:prstGeom prst="rect">
            <a:avLst/>
          </a:prstGeom>
          <a:ln>
            <a:solidFill>
              <a:schemeClr val="tx1"/>
            </a:solidFill>
          </a:ln>
        </p:spPr>
      </p:pic>
      <p:pic>
        <p:nvPicPr>
          <p:cNvPr id="21" name="图片 20"/>
          <p:cNvPicPr>
            <a:picLocks noChangeAspect="1"/>
          </p:cNvPicPr>
          <p:nvPr/>
        </p:nvPicPr>
        <p:blipFill>
          <a:blip r:embed="rId4"/>
          <a:stretch>
            <a:fillRect/>
          </a:stretch>
        </p:blipFill>
        <p:spPr>
          <a:xfrm>
            <a:off x="6408815" y="273089"/>
            <a:ext cx="5242999" cy="3364818"/>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Front"/>
            <a:lightRig rig="soft" dir="t"/>
          </a:scene3d>
          <a:sp3d contourW="12700" prstMaterial="matte">
            <a:bevelT w="63500" h="50800"/>
            <a:contourClr>
              <a:srgbClr val="C0C0C0"/>
            </a:contourClr>
          </a:sp3d>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8933" y="1251181"/>
            <a:ext cx="9182100" cy="4457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randombar(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fade">
                                      <p:cBhvr>
                                        <p:cTn id="52" dur="500"/>
                                        <p:tgtEl>
                                          <p:spTgt spid="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randombar(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nodeType="clickEffect">
                                  <p:stCondLst>
                                    <p:cond delay="0"/>
                                  </p:stCondLst>
                                  <p:childTnLst>
                                    <p:animEffect transition="out" filter="blinds(horizontal)">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fade">
                                      <p:cBhvr>
                                        <p:cTn id="67" dur="500"/>
                                        <p:tgtEl>
                                          <p:spTgt spid="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strips(downLeft)">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barn(inVertical)">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xit" presetSubtype="21" fill="hold" nodeType="clickEffect">
                                  <p:stCondLst>
                                    <p:cond delay="0"/>
                                  </p:stCondLst>
                                  <p:childTnLst>
                                    <p:animEffect transition="out" filter="barn(inVertical)">
                                      <p:cBhvr>
                                        <p:cTn id="86" dur="500"/>
                                        <p:tgtEl>
                                          <p:spTgt spid="21"/>
                                        </p:tgtEl>
                                      </p:cBhvr>
                                    </p:animEffect>
                                    <p:set>
                                      <p:cBhvr>
                                        <p:cTn id="87" dur="1" fill="hold">
                                          <p:stCondLst>
                                            <p:cond delay="499"/>
                                          </p:stCondLst>
                                        </p:cTn>
                                        <p:tgtEl>
                                          <p:spTgt spid="2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3">
                                            <p:txEl>
                                              <p:pRg st="0" end="0"/>
                                            </p:txEl>
                                          </p:spTgt>
                                        </p:tgtEl>
                                        <p:attrNameLst>
                                          <p:attrName>style.visibility</p:attrName>
                                        </p:attrNameLst>
                                      </p:cBhvr>
                                      <p:to>
                                        <p:strVal val="visible"/>
                                      </p:to>
                                    </p:set>
                                    <p:animEffect transition="in" filter="fade">
                                      <p:cBhvr>
                                        <p:cTn id="92" dur="500"/>
                                        <p:tgtEl>
                                          <p:spTgt spid="13">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1000"/>
                                        <p:tgtEl>
                                          <p:spTgt spid="15"/>
                                        </p:tgtEl>
                                      </p:cBhvr>
                                    </p:animEffect>
                                    <p:anim calcmode="lin" valueType="num">
                                      <p:cBhvr>
                                        <p:cTn id="98" dur="1000" fill="hold"/>
                                        <p:tgtEl>
                                          <p:spTgt spid="15"/>
                                        </p:tgtEl>
                                        <p:attrNameLst>
                                          <p:attrName>ppt_x</p:attrName>
                                        </p:attrNameLst>
                                      </p:cBhvr>
                                      <p:tavLst>
                                        <p:tav tm="0">
                                          <p:val>
                                            <p:strVal val="#ppt_x"/>
                                          </p:val>
                                        </p:tav>
                                        <p:tav tm="100000">
                                          <p:val>
                                            <p:strVal val="#ppt_x"/>
                                          </p:val>
                                        </p:tav>
                                      </p:tavLst>
                                    </p:anim>
                                    <p:anim calcmode="lin" valueType="num">
                                      <p:cBhvr>
                                        <p:cTn id="9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circle(in)">
                                      <p:cBhvr>
                                        <p:cTn id="104" dur="10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5" presetClass="exit" presetSubtype="10" fill="hold" nodeType="clickEffect">
                                  <p:stCondLst>
                                    <p:cond delay="0"/>
                                  </p:stCondLst>
                                  <p:childTnLst>
                                    <p:animEffect transition="out" filter="checkerboard(across)">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fade">
                                      <p:cBhvr>
                                        <p:cTn id="114" dur="1000"/>
                                        <p:tgtEl>
                                          <p:spTgt spid="16"/>
                                        </p:tgtEl>
                                      </p:cBhvr>
                                    </p:animEffect>
                                    <p:anim calcmode="lin" valueType="num">
                                      <p:cBhvr>
                                        <p:cTn id="115" dur="1000" fill="hold"/>
                                        <p:tgtEl>
                                          <p:spTgt spid="16"/>
                                        </p:tgtEl>
                                        <p:attrNameLst>
                                          <p:attrName>ppt_x</p:attrName>
                                        </p:attrNameLst>
                                      </p:cBhvr>
                                      <p:tavLst>
                                        <p:tav tm="0">
                                          <p:val>
                                            <p:strVal val="#ppt_x"/>
                                          </p:val>
                                        </p:tav>
                                        <p:tav tm="100000">
                                          <p:val>
                                            <p:strVal val="#ppt_x"/>
                                          </p:val>
                                        </p:tav>
                                      </p:tavLst>
                                    </p:anim>
                                    <p:anim calcmode="lin" valueType="num">
                                      <p:cBhvr>
                                        <p:cTn id="1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10" grpId="0"/>
      <p:bldP spid="12"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OT3xUISjN8rK+ll8578fwuQpB6ZNIJzguXPGgs6TWeo1tJACNlVODCweOQp2OFlV8qFw9WpPGRzBX/8a+cHxUY="/>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7270</Words>
  <PresentationFormat>宽屏</PresentationFormat>
  <Paragraphs>395</Paragraphs>
  <Slides>25</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25</vt:i4>
      </vt:variant>
    </vt:vector>
  </HeadingPairs>
  <TitlesOfParts>
    <vt:vector size="45" baseType="lpstr">
      <vt:lpstr>Arial</vt:lpstr>
      <vt:lpstr>宋体</vt:lpstr>
      <vt:lpstr>Wingdings</vt:lpstr>
      <vt:lpstr>Calibri</vt:lpstr>
      <vt:lpstr>微软雅黑</vt:lpstr>
      <vt:lpstr>黑体</vt:lpstr>
      <vt:lpstr>楷体</vt:lpstr>
      <vt:lpstr>Times New Roman</vt:lpstr>
      <vt:lpstr>华文中宋</vt:lpstr>
      <vt:lpstr>楷体_GB2312</vt:lpstr>
      <vt:lpstr>Arial Unicode MS</vt:lpstr>
      <vt:lpstr>等线 Light</vt:lpstr>
      <vt:lpstr>等线</vt:lpstr>
      <vt:lpstr>新宋体</vt:lpstr>
      <vt:lpstr>华文楷体</vt:lpstr>
      <vt:lpstr>微软雅黑 Light</vt:lpstr>
      <vt:lpstr>锐字工房云字库细圆GBK</vt:lpstr>
      <vt:lpstr>华文仿宋</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2021-02-22T06:18:00Z</dcterms:created>
  <dcterms:modified xsi:type="dcterms:W3CDTF">2021-03-17T17:26:13Z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