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Default Extension="wdp" ContentType="image/vnd.ms-photo"/>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14" r:id="rId2"/>
    <p:sldId id="286" r:id="rId3"/>
    <p:sldId id="257" r:id="rId4"/>
    <p:sldId id="264" r:id="rId5"/>
    <p:sldId id="305" r:id="rId6"/>
    <p:sldId id="266" r:id="rId7"/>
    <p:sldId id="267" r:id="rId8"/>
    <p:sldId id="269" r:id="rId9"/>
    <p:sldId id="271" r:id="rId10"/>
    <p:sldId id="272" r:id="rId11"/>
    <p:sldId id="274" r:id="rId12"/>
    <p:sldId id="275" r:id="rId13"/>
    <p:sldId id="276" r:id="rId14"/>
    <p:sldId id="306" r:id="rId15"/>
    <p:sldId id="307" r:id="rId16"/>
    <p:sldId id="280" r:id="rId17"/>
    <p:sldId id="308" r:id="rId18"/>
    <p:sldId id="282" r:id="rId19"/>
    <p:sldId id="291" r:id="rId20"/>
    <p:sldId id="285" r:id="rId21"/>
    <p:sldId id="327" r:id="rId22"/>
    <p:sldId id="292" r:id="rId23"/>
    <p:sldId id="283" r:id="rId24"/>
    <p:sldId id="293" r:id="rId25"/>
    <p:sldId id="284" r:id="rId26"/>
    <p:sldId id="258" r:id="rId27"/>
    <p:sldId id="325" r:id="rId28"/>
    <p:sldId id="287" r:id="rId29"/>
    <p:sldId id="321" r:id="rId30"/>
    <p:sldId id="294" r:id="rId31"/>
    <p:sldId id="311" r:id="rId32"/>
    <p:sldId id="259" r:id="rId33"/>
    <p:sldId id="309" r:id="rId34"/>
    <p:sldId id="328" r:id="rId35"/>
    <p:sldId id="323" r:id="rId36"/>
    <p:sldId id="295" r:id="rId37"/>
    <p:sldId id="260" r:id="rId38"/>
    <p:sldId id="315" r:id="rId39"/>
    <p:sldId id="310" r:id="rId40"/>
    <p:sldId id="324" r:id="rId41"/>
    <p:sldId id="317" r:id="rId42"/>
    <p:sldId id="329" r:id="rId43"/>
    <p:sldId id="330" r:id="rId44"/>
    <p:sldId id="318" r:id="rId45"/>
    <p:sldId id="326" r:id="rId46"/>
    <p:sldId id="331" r:id="rId47"/>
    <p:sldId id="319" r:id="rId48"/>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99FFCC"/>
    <a:srgbClr val="D5FBDE"/>
    <a:srgbClr val="006600"/>
    <a:srgbClr val="000000"/>
    <a:srgbClr val="EEA5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18" y="-102"/>
      </p:cViewPr>
      <p:guideLst>
        <p:guide orient="horz" pos="2161"/>
        <p:guide pos="3840"/>
      </p:guideLst>
    </p:cSldViewPr>
  </p:slideViewPr>
  <p:notesTextViewPr>
    <p:cViewPr>
      <p:scale>
        <a:sx n="100" d="100"/>
        <a:sy n="100" d="100"/>
      </p:scale>
      <p:origin x="0" y="0"/>
    </p:cViewPr>
  </p:notesTextViewPr>
  <p:gridSpacing cx="73736200" cy="7373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presProps" Target="presProps.xml" Id="rId50"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 Target="slides/slide40.xml" Id="rId41"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tableStyles" Target="tableStyles.xml" Id="rId53"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notesMaster" Target="notesMasters/notesMaster1.xml" Id="rId49"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theme" Target="theme/theme1.xml" Id="rId52"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slide" Target="slides/slide7.xml" Id="rId8" /><Relationship Type="http://schemas.openxmlformats.org/officeDocument/2006/relationships/viewProps" Target="viewProps.xml" Id="rId51" /><Relationship Type="http://schemas.openxmlformats.org/officeDocument/2006/relationships/tags" Target="/ppt/tags/tag7.xml" Id="R085e93843a6c48f9"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E4B95C-4296-4D62-BDCC-5591D6F8AFF0}" type="datetimeFigureOut">
              <a:rPr lang="zh-CN" altLang="en-US" smtClean="0"/>
              <a:pPr/>
              <a:t>2020/11/17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F2828C-A694-4F07-BA27-56314238ACF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CF2828C-A694-4F07-BA27-56314238ACF3}" type="slidenum">
              <a:rPr lang="zh-CN" altLang="en-US" smtClean="0"/>
              <a:pPr/>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CF2828C-A694-4F07-BA27-56314238ACF3}" type="slidenum">
              <a:rPr lang="zh-CN" altLang="en-US" smtClean="0"/>
              <a:pPr/>
              <a:t>42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TW" altLang="en-US" sz="1400" b="0" i="0" kern="1200" dirty="0" smtClean="0">
                <a:solidFill>
                  <a:schemeClr val="tx1"/>
                </a:solidFill>
                <a:latin typeface="+mn-lt"/>
                <a:ea typeface="+mn-ea"/>
                <a:cs typeface="+mn-cs"/>
              </a:rPr>
              <a:t>國際儲備資產有一個發展變化的過程。長期以來，黃金是全球公認的儲備資產。</a:t>
            </a:r>
            <a:r>
              <a:rPr lang="en-US" altLang="zh-TW" sz="1400" b="0" i="0" kern="1200" dirty="0" smtClean="0">
                <a:solidFill>
                  <a:schemeClr val="tx1"/>
                </a:solidFill>
                <a:latin typeface="+mn-lt"/>
                <a:ea typeface="+mn-ea"/>
                <a:cs typeface="+mn-cs"/>
              </a:rPr>
              <a:t>1817</a:t>
            </a:r>
            <a:r>
              <a:rPr lang="zh-TW" altLang="en-US" sz="1400" b="0" i="0" kern="1200" dirty="0" smtClean="0">
                <a:solidFill>
                  <a:schemeClr val="tx1"/>
                </a:solidFill>
                <a:latin typeface="+mn-lt"/>
                <a:ea typeface="+mn-ea"/>
                <a:cs typeface="+mn-cs"/>
              </a:rPr>
              <a:t>年以後，由於英國強盛，英鎊獲得了與黃金並駕齊驅的地位而成爲全球儲備貨幣。到</a:t>
            </a:r>
            <a:r>
              <a:rPr lang="en-US" altLang="zh-TW" sz="1400" b="0" i="0" kern="1200" dirty="0" smtClean="0">
                <a:solidFill>
                  <a:schemeClr val="tx1"/>
                </a:solidFill>
                <a:latin typeface="+mn-lt"/>
                <a:ea typeface="+mn-ea"/>
                <a:cs typeface="+mn-cs"/>
              </a:rPr>
              <a:t>1944</a:t>
            </a:r>
            <a:r>
              <a:rPr lang="zh-TW" altLang="en-US" sz="1400" b="0" i="0" kern="1200" dirty="0" smtClean="0">
                <a:solidFill>
                  <a:schemeClr val="tx1"/>
                </a:solidFill>
                <a:latin typeface="+mn-lt"/>
                <a:ea typeface="+mn-ea"/>
                <a:cs typeface="+mn-cs"/>
              </a:rPr>
              <a:t>年</a:t>
            </a:r>
            <a:r>
              <a:rPr lang="en-US" altLang="zh-TW" sz="1400" b="0" i="0" kern="1200" dirty="0" smtClean="0">
                <a:solidFill>
                  <a:schemeClr val="tx1"/>
                </a:solidFill>
                <a:latin typeface="+mn-lt"/>
                <a:ea typeface="+mn-ea"/>
                <a:cs typeface="+mn-cs"/>
              </a:rPr>
              <a:t>7</a:t>
            </a:r>
            <a:r>
              <a:rPr lang="zh-TW" altLang="en-US" sz="1400" b="0" i="0" kern="1200" dirty="0" smtClean="0">
                <a:solidFill>
                  <a:schemeClr val="tx1"/>
                </a:solidFill>
                <a:latin typeface="+mn-lt"/>
                <a:ea typeface="+mn-ea"/>
                <a:cs typeface="+mn-cs"/>
              </a:rPr>
              <a:t>月，憑藉擁有全球四分之三的黃金儲備和強大的軍事實力，美國在新罕布什爾州佈雷頓森林舉行的會議上戰勝以經濟學大師凱恩斯爲團長的英國代表團，建立“佈雷頓森林體系”，美元取代英鎊成爲與黃金掛鉤的全球儲備貨幣，西方各國確認美國規定的</a:t>
            </a:r>
            <a:r>
              <a:rPr lang="en-US" altLang="zh-TW" sz="1400" b="0" i="0" kern="1200" dirty="0" smtClean="0">
                <a:solidFill>
                  <a:schemeClr val="tx1"/>
                </a:solidFill>
                <a:latin typeface="+mn-lt"/>
                <a:ea typeface="+mn-ea"/>
                <a:cs typeface="+mn-cs"/>
              </a:rPr>
              <a:t>35</a:t>
            </a:r>
            <a:r>
              <a:rPr lang="zh-TW" altLang="en-US" sz="1400" b="0" i="0" kern="1200" dirty="0" smtClean="0">
                <a:solidFill>
                  <a:schemeClr val="tx1"/>
                </a:solidFill>
                <a:latin typeface="+mn-lt"/>
                <a:ea typeface="+mn-ea"/>
                <a:cs typeface="+mn-cs"/>
              </a:rPr>
              <a:t>美元一盎司的黃金官價。二戰後，隨着全球需求激增，美元被迫增印漸趨貶值，美元越來越無法維持黃金官價。</a:t>
            </a:r>
            <a:r>
              <a:rPr lang="en-US" altLang="zh-TW" sz="1400" b="0" i="0" kern="1200" dirty="0" smtClean="0">
                <a:solidFill>
                  <a:schemeClr val="tx1"/>
                </a:solidFill>
                <a:latin typeface="+mn-lt"/>
                <a:ea typeface="+mn-ea"/>
                <a:cs typeface="+mn-cs"/>
              </a:rPr>
              <a:t>1969</a:t>
            </a:r>
            <a:r>
              <a:rPr lang="zh-TW" altLang="en-US" sz="1400" b="0" i="0" kern="1200" dirty="0" smtClean="0">
                <a:solidFill>
                  <a:schemeClr val="tx1"/>
                </a:solidFill>
                <a:latin typeface="+mn-lt"/>
                <a:ea typeface="+mn-ea"/>
                <a:cs typeface="+mn-cs"/>
              </a:rPr>
              <a:t>年，法國等</a:t>
            </a:r>
            <a:r>
              <a:rPr lang="en-US" altLang="zh-TW" sz="1400" b="0" i="0" kern="1200" dirty="0" smtClean="0">
                <a:solidFill>
                  <a:schemeClr val="tx1"/>
                </a:solidFill>
                <a:latin typeface="+mn-lt"/>
                <a:ea typeface="+mn-ea"/>
                <a:cs typeface="+mn-cs"/>
              </a:rPr>
              <a:t>IMF</a:t>
            </a:r>
            <a:r>
              <a:rPr lang="zh-TW" altLang="en-US" sz="1400" b="0" i="0" kern="1200" dirty="0" smtClean="0">
                <a:solidFill>
                  <a:schemeClr val="tx1"/>
                </a:solidFill>
                <a:latin typeface="+mn-lt"/>
                <a:ea typeface="+mn-ea"/>
                <a:cs typeface="+mn-cs"/>
              </a:rPr>
              <a:t>成員提出設立</a:t>
            </a:r>
            <a:r>
              <a:rPr lang="en-US" altLang="zh-TW" sz="1400" b="0" i="0" kern="1200" dirty="0" smtClean="0">
                <a:solidFill>
                  <a:schemeClr val="tx1"/>
                </a:solidFill>
                <a:latin typeface="+mn-lt"/>
                <a:ea typeface="+mn-ea"/>
                <a:cs typeface="+mn-cs"/>
              </a:rPr>
              <a:t>SDR</a:t>
            </a:r>
            <a:r>
              <a:rPr lang="zh-TW" altLang="en-US" sz="1400" b="0" i="0" kern="1200" dirty="0" smtClean="0">
                <a:solidFill>
                  <a:schemeClr val="tx1"/>
                </a:solidFill>
                <a:latin typeface="+mn-lt"/>
                <a:ea typeface="+mn-ea"/>
                <a:cs typeface="+mn-cs"/>
              </a:rPr>
              <a:t>，與黃金一起成爲國際儲備資產。到</a:t>
            </a:r>
            <a:r>
              <a:rPr lang="en-US" altLang="zh-TW" sz="1400" b="0" i="0" kern="1200" dirty="0" smtClean="0">
                <a:solidFill>
                  <a:schemeClr val="tx1"/>
                </a:solidFill>
                <a:latin typeface="+mn-lt"/>
                <a:ea typeface="+mn-ea"/>
                <a:cs typeface="+mn-cs"/>
              </a:rPr>
              <a:t>1971</a:t>
            </a:r>
            <a:r>
              <a:rPr lang="zh-TW" altLang="en-US" sz="1400" b="0" i="0" kern="1200" dirty="0" smtClean="0">
                <a:solidFill>
                  <a:schemeClr val="tx1"/>
                </a:solidFill>
                <a:latin typeface="+mn-lt"/>
                <a:ea typeface="+mn-ea"/>
                <a:cs typeface="+mn-cs"/>
              </a:rPr>
              <a:t>年，爲擺脫越戰導致的美元暴跌等衝擊，尼克松政府宣佈放棄金本位，停止美元兌換黃金，史稱“尼克松衝擊”。至此，</a:t>
            </a:r>
            <a:r>
              <a:rPr lang="en-US" altLang="zh-TW" sz="1400" b="0" i="0" kern="1200" dirty="0" smtClean="0">
                <a:solidFill>
                  <a:schemeClr val="tx1"/>
                </a:solidFill>
                <a:latin typeface="+mn-lt"/>
                <a:ea typeface="+mn-ea"/>
                <a:cs typeface="+mn-cs"/>
              </a:rPr>
              <a:t>SDR</a:t>
            </a:r>
            <a:r>
              <a:rPr lang="zh-TW" altLang="en-US" sz="1400" b="0" i="0" kern="1200" dirty="0" smtClean="0">
                <a:solidFill>
                  <a:schemeClr val="tx1"/>
                </a:solidFill>
                <a:latin typeface="+mn-lt"/>
                <a:ea typeface="+mn-ea"/>
                <a:cs typeface="+mn-cs"/>
              </a:rPr>
              <a:t>的作用開始凸顯，加入</a:t>
            </a:r>
            <a:r>
              <a:rPr lang="en-US" altLang="zh-TW" sz="1400" b="0" i="0" kern="1200" dirty="0" smtClean="0">
                <a:solidFill>
                  <a:schemeClr val="tx1"/>
                </a:solidFill>
                <a:latin typeface="+mn-lt"/>
                <a:ea typeface="+mn-ea"/>
                <a:cs typeface="+mn-cs"/>
              </a:rPr>
              <a:t>SDR</a:t>
            </a:r>
            <a:r>
              <a:rPr lang="zh-TW" altLang="en-US" sz="1400" b="0" i="0" kern="1200" dirty="0" smtClean="0">
                <a:solidFill>
                  <a:schemeClr val="tx1"/>
                </a:solidFill>
                <a:latin typeface="+mn-lt"/>
                <a:ea typeface="+mn-ea"/>
                <a:cs typeface="+mn-cs"/>
              </a:rPr>
              <a:t>的主權貨幣，因爲可以爲</a:t>
            </a:r>
            <a:r>
              <a:rPr lang="en-US" altLang="zh-TW" sz="1400" b="0" i="0" kern="1200" dirty="0" smtClean="0">
                <a:solidFill>
                  <a:schemeClr val="tx1"/>
                </a:solidFill>
                <a:latin typeface="+mn-lt"/>
                <a:ea typeface="+mn-ea"/>
                <a:cs typeface="+mn-cs"/>
              </a:rPr>
              <a:t>IMF</a:t>
            </a:r>
            <a:r>
              <a:rPr lang="zh-TW" altLang="en-US" sz="1400" b="0" i="0" kern="1200" dirty="0" smtClean="0">
                <a:solidFill>
                  <a:schemeClr val="tx1"/>
                </a:solidFill>
                <a:latin typeface="+mn-lt"/>
                <a:ea typeface="+mn-ea"/>
                <a:cs typeface="+mn-cs"/>
              </a:rPr>
              <a:t>成員兌換，而與美元一道成爲國際儲備貨幣。</a:t>
            </a:r>
            <a:endParaRPr lang="zh-CN" altLang="en-US" dirty="0"/>
          </a:p>
        </p:txBody>
      </p:sp>
      <p:sp>
        <p:nvSpPr>
          <p:cNvPr id="4" name="灯片编号占位符 3"/>
          <p:cNvSpPr>
            <a:spLocks noGrp="1"/>
          </p:cNvSpPr>
          <p:nvPr>
            <p:ph type="sldNum" sz="quarter" idx="10"/>
          </p:nvPr>
        </p:nvSpPr>
        <p:spPr/>
        <p:txBody>
          <a:bodyPr/>
          <a:lstStyle/>
          <a:p>
            <a:fld id="{3CF2828C-A694-4F07-BA27-56314238ACF3}" type="slidenum">
              <a:rPr lang="zh-CN" altLang="en-US" smtClean="0"/>
              <a:pPr/>
              <a:t>44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7" y="274702"/>
            <a:ext cx="3655008" cy="585446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694" y="274702"/>
            <a:ext cx="10768198" cy="585446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0"/>
          </a:xfrm>
        </p:spPr>
        <p:txBody>
          <a:bodyPr anchor="t"/>
          <a:lstStyle>
            <a:lvl1pPr algn="l">
              <a:defRPr sz="48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7387"/>
            <a:ext cx="10361851" cy="1500534"/>
          </a:xfrm>
        </p:spPr>
        <p:txBody>
          <a:bodyPr anchor="b"/>
          <a:lstStyle>
            <a:lvl1pPr marL="0" indent="0">
              <a:buNone/>
              <a:defRPr sz="2400">
                <a:solidFill>
                  <a:schemeClr val="tx1">
                    <a:tint val="75000"/>
                  </a:schemeClr>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695" y="1600571"/>
            <a:ext cx="7210545"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26413" y="1600571"/>
            <a:ext cx="7212661"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469"/>
            <a:ext cx="5386216"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469"/>
            <a:ext cx="5388332"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5379"/>
            <a:ext cx="5388332"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113"/>
            <a:ext cx="4010562" cy="1162319"/>
          </a:xfrm>
        </p:spPr>
        <p:txBody>
          <a:bodyPr anchor="b"/>
          <a:lstStyle>
            <a:lvl1pPr algn="l">
              <a:defRPr sz="24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114"/>
            <a:ext cx="6814779"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433"/>
            <a:ext cx="4010562" cy="4692149"/>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4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917"/>
            <a:ext cx="7314248" cy="4115753"/>
          </a:xfrm>
        </p:spPr>
        <p:txBody>
          <a:bodyPr/>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endParaRPr lang="zh-CN" altLang="en-US"/>
          </a:p>
        </p:txBody>
      </p:sp>
      <p:sp>
        <p:nvSpPr>
          <p:cNvPr id="4" name="文本占位符 3"/>
          <p:cNvSpPr>
            <a:spLocks noGrp="1"/>
          </p:cNvSpPr>
          <p:nvPr>
            <p:ph type="body" sz="half" idx="2"/>
          </p:nvPr>
        </p:nvSpPr>
        <p:spPr>
          <a:xfrm>
            <a:off x="2389406" y="5368581"/>
            <a:ext cx="7314248" cy="805048"/>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1"/>
            <a:ext cx="10971372" cy="1143265"/>
          </a:xfrm>
          <a:prstGeom prst="rect">
            <a:avLst/>
          </a:prstGeom>
        </p:spPr>
        <p:txBody>
          <a:bodyPr vert="horz" lIns="108850" tIns="54425" rIns="108850" bIns="54425"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571"/>
            <a:ext cx="10971372" cy="4527011"/>
          </a:xfrm>
          <a:prstGeom prst="rect">
            <a:avLst/>
          </a:prstGeom>
        </p:spPr>
        <p:txBody>
          <a:bodyPr vert="horz" lIns="108850" tIns="54425" rIns="108850" bIns="54425"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0" y="6357822"/>
            <a:ext cx="2844430" cy="365210"/>
          </a:xfrm>
          <a:prstGeom prst="rect">
            <a:avLst/>
          </a:prstGeom>
        </p:spPr>
        <p:txBody>
          <a:bodyPr vert="horz" lIns="108850" tIns="54425" rIns="108850" bIns="54425" rtlCol="0" anchor="ctr"/>
          <a:lstStyle>
            <a:lvl1pPr algn="l">
              <a:defRPr sz="1400">
                <a:solidFill>
                  <a:schemeClr val="tx1">
                    <a:tint val="75000"/>
                  </a:schemeClr>
                </a:solidFill>
              </a:defRPr>
            </a:lvl1pPr>
          </a:lstStyle>
          <a:p>
            <a:fld id="{D931ABDE-DD0B-4AC6-9751-690AA976C0F8}" type="datetimeFigureOut">
              <a:rPr lang="zh-CN" altLang="en-US" smtClean="0"/>
              <a:pPr/>
              <a:t>2020/11/17</a:t>
            </a:fld>
            <a:endParaRPr lang="zh-CN" altLang="en-US"/>
          </a:p>
        </p:txBody>
      </p:sp>
      <p:sp>
        <p:nvSpPr>
          <p:cNvPr id="5" name="页脚占位符 4"/>
          <p:cNvSpPr>
            <a:spLocks noGrp="1"/>
          </p:cNvSpPr>
          <p:nvPr>
            <p:ph type="ftr" sz="quarter" idx="3"/>
          </p:nvPr>
        </p:nvSpPr>
        <p:spPr>
          <a:xfrm>
            <a:off x="4165058" y="6357822"/>
            <a:ext cx="3860297" cy="365210"/>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108850" tIns="54425" rIns="108850" bIns="54425" rtlCol="0" anchor="ctr"/>
          <a:lstStyle>
            <a:lvl1pPr algn="r">
              <a:defRPr sz="1400">
                <a:solidFill>
                  <a:schemeClr val="tx1">
                    <a:tint val="75000"/>
                  </a:schemeClr>
                </a:solidFill>
              </a:defRPr>
            </a:lvl1pPr>
          </a:lstStyle>
          <a:p>
            <a:fld id="{3154327D-6154-4845-A696-4A1A641248C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F:\&#19978;&#35838;&#35838;&#20214;\&#39640;&#20013;\&#32479;&#32534;&#26032;&#25945;&#26448;\&#36873;&#25321;&#24615;&#24517;&#20462;\&#22269;&#23478;&#21046;&#24230;&#21644;&#31038;&#20250;&#27835;&#29702;\&#31532;&#20116;&#21333;&#20803;\&#31532;15&#35838;\&#31532;15&#35838;\&#27861;&#24065;&#65306;&#27665;&#22269;&#32479;&#19968;&#36135;&#24065;&#30340;&#35806;&#29983;.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F:\&#19978;&#35838;&#35838;&#20214;\&#39640;&#20013;\&#32479;&#32534;&#26032;&#25945;&#26448;\&#36873;&#25321;&#24615;&#24517;&#20462;\&#22269;&#23478;&#21046;&#24230;&#21644;&#31038;&#20250;&#27835;&#29702;\&#31532;&#20116;&#21333;&#20803;\&#31532;15&#35838;\&#31532;15&#35838;\&#37329;&#22278;&#21048;&#30340;&#21629;&#36816;.mp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F:\&#19978;&#35838;&#35838;&#20214;\&#39640;&#20013;\&#32479;&#32534;&#26032;&#25945;&#26448;\&#36873;&#25321;&#24615;&#24517;&#20462;\&#22269;&#23478;&#21046;&#24230;&#21644;&#31038;&#20250;&#27835;&#29702;\&#31532;&#20116;&#21333;&#20803;\&#31532;15&#35838;\&#31532;15&#35838;\&#20013;&#22269;&#20154;&#27665;&#38134;&#34892;&#25104;&#31435;&#21644;&#31532;&#19968;&#22871;&#20154;&#27665;&#24065;&#30340;&#21457;&#34892;.mp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F:\&#19978;&#35838;&#35838;&#20214;\&#39640;&#20013;\&#32479;&#32534;&#26032;&#25945;&#26448;\&#36873;&#25321;&#24615;&#24517;&#20462;\&#22269;&#23478;&#21046;&#24230;&#21644;&#31038;&#20250;&#27835;&#29702;\&#31532;&#20116;&#21333;&#20803;\&#31532;15&#35838;\&#31532;15&#35838;\&#37329;&#26412;&#20301;&#21046;.mp4"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F:\&#19978;&#35838;&#35838;&#20214;\&#39640;&#20013;\&#32479;&#32534;&#26032;&#25945;&#26448;\&#36873;&#25321;&#24615;&#24517;&#20462;\&#22269;&#23478;&#21046;&#24230;&#21644;&#31038;&#20250;&#27835;&#29702;\&#31532;&#20116;&#21333;&#20803;\&#31532;15&#35838;\&#31532;15&#35838;\&#24067;&#38647;&#39039;&#26862;&#31435;&#20307;&#31995;&#32534;&#36753;&#29256;.mp4" TargetMode="Externa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2.pn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6.xml"/><Relationship Id="rId7" Type="http://schemas.openxmlformats.org/officeDocument/2006/relationships/image" Target="../media/image35.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slideLayout" Target="../slideLayouts/slideLayout7.xml"/><Relationship Id="rId9"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F:\&#19978;&#35838;&#35838;&#20214;\&#39640;&#20013;\&#32479;&#32534;&#26032;&#25945;&#26448;\&#36873;&#25321;&#24615;&#24517;&#20462;\&#22269;&#23478;&#21046;&#24230;&#21644;&#31038;&#20250;&#27835;&#29702;\&#31532;&#20116;&#21333;&#20803;\&#31532;15&#35838;\&#31532;15&#35838;\%5b&#26032;&#38395;30&#20998;%5d&#22269;&#38469;&#36135;&#24065;&#22522;&#37329;&#32452;&#32455;&#65306;&#23558;&#23601;&#20154;&#27665;&#24065;&#21152;&#20837;SDR&#31726;&#23376;&#36827;&#34892;&#25237;&#31080;.mp4"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image20.wdp"/></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pic45.photophoto.cn/20171231/0015027699724017_b.jpg"/>
          <p:cNvPicPr>
            <a:picLocks noChangeAspect="1" noChangeArrowheads="1"/>
          </p:cNvPicPr>
          <p:nvPr/>
        </p:nvPicPr>
        <p:blipFill>
          <a:blip r:embed="rId2" cstate="print"/>
          <a:srcRect/>
          <a:stretch>
            <a:fillRect/>
          </a:stretch>
        </p:blipFill>
        <p:spPr bwMode="auto">
          <a:xfrm>
            <a:off x="0" y="8070"/>
            <a:ext cx="12190413" cy="6851518"/>
          </a:xfrm>
          <a:prstGeom prst="rect">
            <a:avLst/>
          </a:prstGeom>
          <a:noFill/>
        </p:spPr>
      </p:pic>
      <p:sp>
        <p:nvSpPr>
          <p:cNvPr id="3" name="矩形 2"/>
          <p:cNvSpPr/>
          <p:nvPr/>
        </p:nvSpPr>
        <p:spPr>
          <a:xfrm>
            <a:off x="0" y="0"/>
            <a:ext cx="12190413" cy="6859588"/>
          </a:xfrm>
          <a:prstGeom prst="rect">
            <a:avLst/>
          </a:prstGeom>
          <a:solidFill>
            <a:schemeClr val="tx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7301" y="1128035"/>
            <a:ext cx="12217714" cy="1797703"/>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rgbClr val="FFFF00"/>
                </a:solidFill>
                <a:latin typeface="楷体" panose="02010609060101010101" charset="-122"/>
                <a:ea typeface="楷体" panose="02010609060101010101" charset="-122"/>
                <a:cs typeface="楷体" panose="02010609060101010101" charset="-122"/>
              </a:rPr>
              <a:t>第</a:t>
            </a:r>
            <a:r>
              <a:rPr lang="en-US" altLang="zh-CN" sz="4400" b="1" dirty="0" smtClean="0">
                <a:solidFill>
                  <a:srgbClr val="FFFF00"/>
                </a:solidFill>
                <a:latin typeface="楷体" panose="02010609060101010101" charset="-122"/>
                <a:ea typeface="楷体" panose="02010609060101010101" charset="-122"/>
                <a:cs typeface="楷体" panose="02010609060101010101" charset="-122"/>
              </a:rPr>
              <a:t>15</a:t>
            </a:r>
            <a:r>
              <a:rPr lang="zh-CN" altLang="en-US" sz="4400" b="1" dirty="0" smtClean="0">
                <a:solidFill>
                  <a:srgbClr val="FFFF00"/>
                </a:solidFill>
                <a:latin typeface="楷体" panose="02010609060101010101" charset="-122"/>
                <a:ea typeface="楷体" panose="02010609060101010101" charset="-122"/>
                <a:cs typeface="楷体" panose="02010609060101010101" charset="-122"/>
              </a:rPr>
              <a:t>课  </a:t>
            </a:r>
            <a:r>
              <a:rPr lang="en-US" altLang="zh-CN" sz="4400" b="1" dirty="0" smtClean="0">
                <a:solidFill>
                  <a:srgbClr val="FFFF00"/>
                </a:solidFill>
                <a:latin typeface="楷体" panose="02010609060101010101" charset="-122"/>
                <a:ea typeface="楷体" panose="02010609060101010101" charset="-122"/>
                <a:cs typeface="楷体" panose="02010609060101010101" charset="-122"/>
              </a:rPr>
              <a:t>—</a:t>
            </a:r>
            <a:r>
              <a:rPr lang="zh-CN" altLang="en-US" sz="4400" b="1" dirty="0" smtClean="0">
                <a:solidFill>
                  <a:srgbClr val="FFFF00"/>
                </a:solidFill>
                <a:latin typeface="楷体" panose="02010609060101010101" charset="-122"/>
                <a:ea typeface="楷体" panose="02010609060101010101" charset="-122"/>
                <a:cs typeface="楷体" panose="02010609060101010101" charset="-122"/>
              </a:rPr>
              <a:t>货币的使用与世界货币体系的形成</a:t>
            </a:r>
            <a:endParaRPr lang="en-US" altLang="zh-CN" sz="4400" b="1" dirty="0" smtClean="0">
              <a:solidFill>
                <a:srgbClr val="FFFF00"/>
              </a:solidFill>
              <a:latin typeface="楷体" panose="02010609060101010101" charset="-122"/>
              <a:ea typeface="楷体" panose="02010609060101010101" charset="-122"/>
              <a:cs typeface="楷体" panose="02010609060101010101" charset="-122"/>
            </a:endParaRPr>
          </a:p>
        </p:txBody>
      </p:sp>
      <p:sp>
        <p:nvSpPr>
          <p:cNvPr id="5" name="文本框 6"/>
          <p:cNvSpPr txBox="1"/>
          <p:nvPr/>
        </p:nvSpPr>
        <p:spPr>
          <a:xfrm>
            <a:off x="211428" y="191179"/>
            <a:ext cx="8771383" cy="522091"/>
          </a:xfrm>
          <a:prstGeom prst="rect">
            <a:avLst/>
          </a:prstGeom>
          <a:noFill/>
        </p:spPr>
        <p:txBody>
          <a:bodyPr wrap="square" rtlCol="0">
            <a:spAutoFit/>
          </a:bodyPr>
          <a:lstStyle/>
          <a:p>
            <a:r>
              <a:rPr lang="zh-CN" altLang="en-US" sz="2800" b="1" dirty="0">
                <a:solidFill>
                  <a:schemeClr val="bg1"/>
                </a:solidFill>
                <a:effectLst/>
                <a:latin typeface="DFKai-SB" panose="03000509000000000000" charset="-120"/>
                <a:ea typeface="DFKai-SB" panose="03000509000000000000" charset="-120"/>
                <a:cs typeface="DFKai-SB" panose="03000509000000000000" charset="-120"/>
              </a:rPr>
              <a:t>国家制度与社会治理 第五单元 货币与赋税制度</a:t>
            </a:r>
          </a:p>
        </p:txBody>
      </p:sp>
    </p:spTree>
  </p:cSld>
  <p:clrMapOvr>
    <a:masterClrMapping/>
  </p:clrMapOvr>
  <p:transition spd="slow" advTm="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3" name="文本框 16"/>
          <p:cNvSpPr txBox="1"/>
          <p:nvPr/>
        </p:nvSpPr>
        <p:spPr>
          <a:xfrm>
            <a:off x="766614" y="693490"/>
            <a:ext cx="7416824"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5</a:t>
            </a:r>
            <a:r>
              <a:rPr lang="zh-CN" altLang="en-US" sz="3000" b="1" dirty="0" smtClean="0">
                <a:latin typeface="+mn-ea"/>
              </a:rPr>
              <a:t>、由金属货币向纸币的演变</a:t>
            </a:r>
            <a:r>
              <a:rPr lang="en-US" altLang="zh-CN" sz="3000" b="1" dirty="0" smtClean="0">
                <a:latin typeface="+mn-ea"/>
              </a:rPr>
              <a:t>——</a:t>
            </a:r>
            <a:r>
              <a:rPr lang="zh-CN" altLang="en-US" sz="3000" b="1" dirty="0" smtClean="0">
                <a:solidFill>
                  <a:srgbClr val="FF0000"/>
                </a:solidFill>
                <a:latin typeface="+mn-ea"/>
              </a:rPr>
              <a:t>北宋交子</a:t>
            </a:r>
          </a:p>
        </p:txBody>
      </p:sp>
      <p:sp>
        <p:nvSpPr>
          <p:cNvPr id="23" name="文本框 31"/>
          <p:cNvSpPr txBox="1"/>
          <p:nvPr/>
        </p:nvSpPr>
        <p:spPr>
          <a:xfrm>
            <a:off x="9839622" y="4869954"/>
            <a:ext cx="1872208" cy="400110"/>
          </a:xfrm>
          <a:prstGeom prst="rect">
            <a:avLst/>
          </a:prstGeom>
          <a:noFill/>
        </p:spPr>
        <p:txBody>
          <a:bodyPr wrap="square" rtlCol="0" anchor="t">
            <a:spAutoFit/>
          </a:bodyPr>
          <a:lstStyle/>
          <a:p>
            <a:pPr algn="ctr">
              <a:buFont typeface="Wingdings" panose="05000000000000000000" charset="0"/>
            </a:pPr>
            <a:r>
              <a:rPr lang="zh-CN" altLang="en-US" sz="2000" b="1" dirty="0" smtClean="0">
                <a:latin typeface="楷体" pitchFamily="49" charset="-122"/>
                <a:ea typeface="楷体" pitchFamily="49" charset="-122"/>
                <a:cs typeface="宋体" panose="02010600030101010101" pitchFamily="2" charset="-122"/>
              </a:rPr>
              <a:t>北宋交子</a:t>
            </a:r>
            <a:endParaRPr lang="zh-CN" altLang="en-US" sz="2000" b="1" dirty="0">
              <a:latin typeface="楷体" pitchFamily="49" charset="-122"/>
              <a:ea typeface="楷体" pitchFamily="49" charset="-122"/>
              <a:cs typeface="宋体" panose="02010600030101010101" pitchFamily="2" charset="-122"/>
            </a:endParaRPr>
          </a:p>
        </p:txBody>
      </p:sp>
      <p:sp>
        <p:nvSpPr>
          <p:cNvPr id="11" name="矩形 10"/>
          <p:cNvSpPr/>
          <p:nvPr/>
        </p:nvSpPr>
        <p:spPr>
          <a:xfrm>
            <a:off x="1054646" y="2133650"/>
            <a:ext cx="854721" cy="492443"/>
          </a:xfrm>
          <a:prstGeom prst="rect">
            <a:avLst/>
          </a:prstGeom>
          <a:solidFill>
            <a:schemeClr val="accent6">
              <a:lumMod val="20000"/>
              <a:lumOff val="80000"/>
            </a:schemeClr>
          </a:solidFill>
          <a:ln>
            <a:solidFill>
              <a:srgbClr val="7030A0"/>
            </a:solidFill>
          </a:ln>
        </p:spPr>
        <p:txBody>
          <a:bodyPr wrap="none">
            <a:spAutoFit/>
          </a:bodyPr>
          <a:lstStyle/>
          <a:p>
            <a:pPr algn="just" eaLnBrk="0" hangingPunct="0">
              <a:buSzTx/>
            </a:pPr>
            <a:r>
              <a:rPr lang="zh-CN" altLang="en-US" sz="2600" b="1" dirty="0" smtClean="0">
                <a:latin typeface="+mn-ea"/>
              </a:rPr>
              <a:t>原因</a:t>
            </a:r>
            <a:endParaRPr lang="zh-CN" altLang="en-US" sz="2600" b="1" dirty="0">
              <a:latin typeface="+mn-ea"/>
            </a:endParaRPr>
          </a:p>
        </p:txBody>
      </p:sp>
      <p:sp>
        <p:nvSpPr>
          <p:cNvPr id="12" name="矩形 11"/>
          <p:cNvSpPr/>
          <p:nvPr/>
        </p:nvSpPr>
        <p:spPr>
          <a:xfrm>
            <a:off x="1054646" y="4593535"/>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a:latin typeface="+mn-ea"/>
              </a:rPr>
              <a:t>意义</a:t>
            </a:r>
          </a:p>
        </p:txBody>
      </p:sp>
      <p:sp>
        <p:nvSpPr>
          <p:cNvPr id="14" name="矩形 13"/>
          <p:cNvSpPr/>
          <p:nvPr/>
        </p:nvSpPr>
        <p:spPr>
          <a:xfrm>
            <a:off x="2134766" y="2133650"/>
            <a:ext cx="5904656" cy="1779333"/>
          </a:xfrm>
          <a:prstGeom prst="rect">
            <a:avLst/>
          </a:prstGeom>
        </p:spPr>
        <p:txBody>
          <a:bodyPr wrap="square">
            <a:spAutoFit/>
          </a:bodyPr>
          <a:lstStyle/>
          <a:p>
            <a:pPr>
              <a:lnSpc>
                <a:spcPts val="3400"/>
              </a:lnSpc>
            </a:pPr>
            <a:r>
              <a:rPr lang="zh-CN" altLang="en-US" sz="2400" b="1" dirty="0" smtClean="0">
                <a:latin typeface="+mn-ea"/>
                <a:sym typeface="+mn-ea"/>
              </a:rPr>
              <a:t>①北宋商品经济繁荣发展，需要大量货币</a:t>
            </a:r>
            <a:endParaRPr lang="en-US" altLang="zh-CN" sz="2400" b="1" dirty="0" smtClean="0">
              <a:latin typeface="+mn-ea"/>
              <a:sym typeface="+mn-ea"/>
            </a:endParaRPr>
          </a:p>
          <a:p>
            <a:pPr>
              <a:lnSpc>
                <a:spcPts val="3400"/>
              </a:lnSpc>
            </a:pPr>
            <a:r>
              <a:rPr lang="zh-CN" altLang="en-US" sz="2400" b="1" dirty="0" smtClean="0">
                <a:latin typeface="+mn-ea"/>
                <a:sym typeface="+mn-ea"/>
              </a:rPr>
              <a:t>②铜币流通量不足，出现钱荒</a:t>
            </a:r>
            <a:endParaRPr lang="en-US" altLang="zh-CN" sz="2400" b="1" dirty="0" smtClean="0">
              <a:latin typeface="+mn-ea"/>
              <a:sym typeface="+mn-ea"/>
            </a:endParaRPr>
          </a:p>
          <a:p>
            <a:pPr>
              <a:lnSpc>
                <a:spcPts val="3400"/>
              </a:lnSpc>
            </a:pPr>
            <a:r>
              <a:rPr lang="zh-CN" altLang="en-US" sz="2400" b="1" dirty="0" smtClean="0">
                <a:latin typeface="+mn-ea"/>
                <a:sym typeface="+mn-ea"/>
              </a:rPr>
              <a:t>③铁钱等携带不便</a:t>
            </a:r>
            <a:endParaRPr lang="en-US" altLang="zh-CN" sz="2400" b="1" dirty="0" smtClean="0">
              <a:latin typeface="+mn-ea"/>
              <a:sym typeface="+mn-ea"/>
            </a:endParaRPr>
          </a:p>
          <a:p>
            <a:pPr>
              <a:lnSpc>
                <a:spcPts val="3400"/>
              </a:lnSpc>
            </a:pPr>
            <a:r>
              <a:rPr lang="zh-CN" altLang="en-US" sz="2400" b="1" dirty="0" smtClean="0">
                <a:latin typeface="+mn-ea"/>
                <a:sym typeface="+mn-ea"/>
              </a:rPr>
              <a:t>④造纸术和印刷术的发展。</a:t>
            </a:r>
            <a:endParaRPr lang="en-US" altLang="zh-CN" sz="2400" b="1" dirty="0" smtClean="0">
              <a:latin typeface="+mn-ea"/>
              <a:sym typeface="+mn-ea"/>
            </a:endParaRPr>
          </a:p>
        </p:txBody>
      </p:sp>
      <p:pic>
        <p:nvPicPr>
          <p:cNvPr id="13" name="图片 1"/>
          <p:cNvPicPr>
            <a:picLocks noChangeAspect="1"/>
          </p:cNvPicPr>
          <p:nvPr>
            <p:custDataLst>
              <p:tags r:id="rId1"/>
            </p:custDataLst>
          </p:nvPr>
        </p:nvPicPr>
        <p:blipFill>
          <a:blip r:embed="rId3" cstate="print"/>
          <a:stretch>
            <a:fillRect/>
          </a:stretch>
        </p:blipFill>
        <p:spPr>
          <a:xfrm>
            <a:off x="9408421" y="1845618"/>
            <a:ext cx="2578611" cy="2937555"/>
          </a:xfrm>
          <a:prstGeom prst="rect">
            <a:avLst/>
          </a:prstGeom>
          <a:noFill/>
          <a:ln w="9525">
            <a:noFill/>
          </a:ln>
        </p:spPr>
      </p:pic>
      <p:sp>
        <p:nvSpPr>
          <p:cNvPr id="16" name="矩形 15"/>
          <p:cNvSpPr/>
          <p:nvPr/>
        </p:nvSpPr>
        <p:spPr>
          <a:xfrm>
            <a:off x="2134766" y="4456003"/>
            <a:ext cx="7344816" cy="990015"/>
          </a:xfrm>
          <a:prstGeom prst="rect">
            <a:avLst/>
          </a:prstGeom>
        </p:spPr>
        <p:txBody>
          <a:bodyPr wrap="square">
            <a:spAutoFit/>
          </a:bodyPr>
          <a:lstStyle/>
          <a:p>
            <a:pPr>
              <a:lnSpc>
                <a:spcPts val="3500"/>
              </a:lnSpc>
            </a:pPr>
            <a:r>
              <a:rPr lang="zh-CN" altLang="en-US" sz="2400" b="1" dirty="0" smtClean="0">
                <a:latin typeface="+mn-ea"/>
                <a:sym typeface="+mn-ea"/>
              </a:rPr>
              <a:t>①</a:t>
            </a:r>
            <a:r>
              <a:rPr lang="zh-CN" altLang="en-US" sz="2400" b="1" dirty="0" smtClean="0">
                <a:solidFill>
                  <a:srgbClr val="C00000"/>
                </a:solidFill>
                <a:latin typeface="+mn-ea"/>
                <a:sym typeface="+mn-ea"/>
              </a:rPr>
              <a:t>与铜钱兼行</a:t>
            </a:r>
            <a:r>
              <a:rPr lang="zh-CN" altLang="en-US" sz="2400" b="1" dirty="0" smtClean="0">
                <a:latin typeface="+mn-ea"/>
                <a:sym typeface="+mn-ea"/>
              </a:rPr>
              <a:t>，弥补现钱的不足，促进商品经济发展；</a:t>
            </a:r>
            <a:endParaRPr lang="en-US" altLang="zh-CN" sz="2400" b="1" dirty="0" smtClean="0">
              <a:latin typeface="+mn-ea"/>
              <a:sym typeface="+mn-ea"/>
            </a:endParaRPr>
          </a:p>
          <a:p>
            <a:pPr>
              <a:lnSpc>
                <a:spcPts val="3500"/>
              </a:lnSpc>
            </a:pPr>
            <a:r>
              <a:rPr lang="zh-CN" altLang="en-US" sz="2400" b="1" dirty="0" smtClean="0">
                <a:latin typeface="+mn-ea"/>
                <a:sym typeface="+mn-ea"/>
              </a:rPr>
              <a:t>②</a:t>
            </a:r>
            <a:r>
              <a:rPr lang="zh-CN" altLang="en-US" sz="2400" b="1" dirty="0" smtClean="0">
                <a:solidFill>
                  <a:srgbClr val="C00000"/>
                </a:solidFill>
                <a:latin typeface="+mn-ea"/>
                <a:sym typeface="+mn-ea"/>
              </a:rPr>
              <a:t>世界上最早的纸币</a:t>
            </a:r>
            <a:r>
              <a:rPr lang="zh-CN" altLang="en-US" sz="2400" b="1" dirty="0" smtClean="0">
                <a:latin typeface="+mn-ea"/>
                <a:sym typeface="+mn-ea"/>
              </a:rPr>
              <a:t>，影响深远。</a:t>
            </a:r>
            <a:endParaRPr lang="zh-CN" altLang="en-US" dirty="0">
              <a:latin typeface="+mn-ea"/>
            </a:endParaRPr>
          </a:p>
        </p:txBody>
      </p:sp>
      <p:sp>
        <p:nvSpPr>
          <p:cNvPr id="15" name="矩形 14"/>
          <p:cNvSpPr/>
          <p:nvPr/>
        </p:nvSpPr>
        <p:spPr>
          <a:xfrm>
            <a:off x="1126654" y="1341562"/>
            <a:ext cx="8496944" cy="461665"/>
          </a:xfrm>
          <a:prstGeom prst="rect">
            <a:avLst/>
          </a:prstGeom>
          <a:blipFill>
            <a:blip r:embed="rId4" cstate="print"/>
            <a:tile tx="0" ty="0" sx="100000" sy="100000" flip="none" algn="tl"/>
          </a:blipFill>
          <a:ln>
            <a:solidFill>
              <a:schemeClr val="accent1"/>
            </a:solidFill>
          </a:ln>
        </p:spPr>
        <p:txBody>
          <a:bodyPr wrap="square">
            <a:spAutoFit/>
          </a:bodyPr>
          <a:lstStyle/>
          <a:p>
            <a:r>
              <a:rPr lang="zh-CN" altLang="zh-CN" sz="2400" b="1" dirty="0" smtClean="0"/>
              <a:t>“交”是交合的意思指合券取钱，即两张券合得起来就交钱。</a:t>
            </a:r>
            <a:endParaRPr lang="zh-CN" altLang="en-US" sz="2400" b="1" dirty="0"/>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3" name="文本框 16"/>
          <p:cNvSpPr txBox="1"/>
          <p:nvPr/>
        </p:nvSpPr>
        <p:spPr>
          <a:xfrm>
            <a:off x="766614" y="693490"/>
            <a:ext cx="5184576"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6</a:t>
            </a:r>
            <a:r>
              <a:rPr lang="zh-CN" altLang="en-US" sz="3000" b="1" dirty="0" smtClean="0">
                <a:latin typeface="+mn-ea"/>
              </a:rPr>
              <a:t>、</a:t>
            </a:r>
            <a:r>
              <a:rPr lang="zh-CN" altLang="en-US" sz="3000" b="1" dirty="0" smtClean="0">
                <a:solidFill>
                  <a:srgbClr val="FF0000"/>
                </a:solidFill>
                <a:latin typeface="+mn-ea"/>
              </a:rPr>
              <a:t>元</a:t>
            </a:r>
            <a:r>
              <a:rPr lang="en-US" altLang="zh-CN" sz="3000" b="1" dirty="0" smtClean="0">
                <a:latin typeface="+mn-ea"/>
              </a:rPr>
              <a:t>:</a:t>
            </a:r>
            <a:r>
              <a:rPr lang="zh-CN" altLang="en-US" sz="3000" b="1" dirty="0" smtClean="0">
                <a:latin typeface="+mn-ea"/>
              </a:rPr>
              <a:t>单一流通纸币</a:t>
            </a:r>
            <a:r>
              <a:rPr lang="en-US" altLang="zh-CN" sz="3000" b="1" dirty="0" smtClean="0">
                <a:latin typeface="+mn-ea"/>
              </a:rPr>
              <a:t>——</a:t>
            </a:r>
            <a:r>
              <a:rPr lang="zh-CN" altLang="en-US" sz="3000" b="1" dirty="0" smtClean="0">
                <a:latin typeface="+mn-ea"/>
              </a:rPr>
              <a:t>钞</a:t>
            </a:r>
          </a:p>
        </p:txBody>
      </p:sp>
      <p:sp>
        <p:nvSpPr>
          <p:cNvPr id="11" name="矩形 10"/>
          <p:cNvSpPr/>
          <p:nvPr/>
        </p:nvSpPr>
        <p:spPr>
          <a:xfrm>
            <a:off x="1054645" y="1413570"/>
            <a:ext cx="854721" cy="492443"/>
          </a:xfrm>
          <a:prstGeom prst="rect">
            <a:avLst/>
          </a:prstGeom>
          <a:solidFill>
            <a:schemeClr val="accent6">
              <a:lumMod val="20000"/>
              <a:lumOff val="80000"/>
            </a:schemeClr>
          </a:solidFill>
          <a:ln>
            <a:solidFill>
              <a:srgbClr val="7030A0"/>
            </a:solidFill>
          </a:ln>
        </p:spPr>
        <p:txBody>
          <a:bodyPr wrap="none">
            <a:spAutoFit/>
          </a:bodyPr>
          <a:lstStyle/>
          <a:p>
            <a:pPr algn="just" eaLnBrk="0" hangingPunct="0">
              <a:buSzTx/>
            </a:pPr>
            <a:r>
              <a:rPr lang="zh-CN" altLang="en-US" sz="2600" b="1" dirty="0">
                <a:latin typeface="+mn-ea"/>
              </a:rPr>
              <a:t>结果</a:t>
            </a:r>
          </a:p>
        </p:txBody>
      </p:sp>
      <p:sp>
        <p:nvSpPr>
          <p:cNvPr id="12" name="矩形 11"/>
          <p:cNvSpPr/>
          <p:nvPr/>
        </p:nvSpPr>
        <p:spPr>
          <a:xfrm>
            <a:off x="1054646" y="3573810"/>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演变</a:t>
            </a:r>
            <a:endParaRPr lang="zh-CN" altLang="en-US" sz="2600" b="1" dirty="0">
              <a:latin typeface="+mn-ea"/>
            </a:endParaRPr>
          </a:p>
        </p:txBody>
      </p:sp>
      <p:sp>
        <p:nvSpPr>
          <p:cNvPr id="14" name="矩形 13"/>
          <p:cNvSpPr/>
          <p:nvPr/>
        </p:nvSpPr>
        <p:spPr>
          <a:xfrm>
            <a:off x="2134766" y="1413570"/>
            <a:ext cx="7272808" cy="461665"/>
          </a:xfrm>
          <a:prstGeom prst="rect">
            <a:avLst/>
          </a:prstGeom>
        </p:spPr>
        <p:txBody>
          <a:bodyPr wrap="square">
            <a:spAutoFit/>
          </a:bodyPr>
          <a:lstStyle/>
          <a:p>
            <a:r>
              <a:rPr lang="zh-CN" altLang="en-US" sz="2400" b="1" dirty="0" smtClean="0">
                <a:latin typeface="+mn-ea"/>
                <a:sym typeface="+mn-ea"/>
              </a:rPr>
              <a:t>元末滥印纸钞，导致恶性通货膨胀，财政崩溃。</a:t>
            </a:r>
          </a:p>
        </p:txBody>
      </p:sp>
      <p:sp>
        <p:nvSpPr>
          <p:cNvPr id="16" name="矩形 15"/>
          <p:cNvSpPr/>
          <p:nvPr/>
        </p:nvSpPr>
        <p:spPr>
          <a:xfrm>
            <a:off x="3646934" y="4480297"/>
            <a:ext cx="6912768" cy="461665"/>
          </a:xfrm>
          <a:prstGeom prst="rect">
            <a:avLst/>
          </a:prstGeom>
        </p:spPr>
        <p:txBody>
          <a:bodyPr wrap="square">
            <a:spAutoFit/>
          </a:bodyPr>
          <a:lstStyle/>
          <a:p>
            <a:r>
              <a:rPr lang="zh-CN" altLang="en-US" sz="2400" b="1" dirty="0" smtClean="0">
                <a:latin typeface="+mn-ea"/>
                <a:sym typeface="+mn-ea"/>
              </a:rPr>
              <a:t>清朝完全承认白银的法定货币地位，与铜钱兼用。</a:t>
            </a:r>
            <a:endParaRPr lang="zh-CN" altLang="en-US" dirty="0">
              <a:latin typeface="+mn-ea"/>
            </a:endParaRPr>
          </a:p>
        </p:txBody>
      </p:sp>
      <p:sp>
        <p:nvSpPr>
          <p:cNvPr id="15" name="文本框 16"/>
          <p:cNvSpPr txBox="1"/>
          <p:nvPr/>
        </p:nvSpPr>
        <p:spPr>
          <a:xfrm>
            <a:off x="766614" y="2210144"/>
            <a:ext cx="10729192"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7</a:t>
            </a:r>
            <a:r>
              <a:rPr lang="zh-CN" altLang="en-US" sz="3000" b="1" dirty="0" smtClean="0">
                <a:latin typeface="+mn-ea"/>
              </a:rPr>
              <a:t>、由</a:t>
            </a:r>
            <a:r>
              <a:rPr lang="zh-CN" altLang="en-US" sz="3000" b="1" dirty="0" smtClean="0">
                <a:solidFill>
                  <a:srgbClr val="FF0000"/>
                </a:solidFill>
                <a:latin typeface="+mn-ea"/>
              </a:rPr>
              <a:t>纸币宝钞</a:t>
            </a:r>
            <a:r>
              <a:rPr lang="zh-CN" altLang="en-US" sz="3000" b="1" dirty="0" smtClean="0">
                <a:latin typeface="+mn-ea"/>
              </a:rPr>
              <a:t>向</a:t>
            </a:r>
            <a:r>
              <a:rPr lang="zh-CN" altLang="en-US" sz="3000" b="1" dirty="0" smtClean="0">
                <a:solidFill>
                  <a:srgbClr val="FF0000"/>
                </a:solidFill>
                <a:latin typeface="+mn-ea"/>
              </a:rPr>
              <a:t>白银流通</a:t>
            </a:r>
            <a:r>
              <a:rPr lang="zh-CN" altLang="en-US" sz="3000" b="1" dirty="0" smtClean="0">
                <a:latin typeface="+mn-ea"/>
              </a:rPr>
              <a:t>的演变</a:t>
            </a:r>
            <a:r>
              <a:rPr lang="en-US" altLang="zh-CN" sz="3000" b="1" dirty="0" smtClean="0">
                <a:latin typeface="+mn-ea"/>
              </a:rPr>
              <a:t>——</a:t>
            </a:r>
            <a:r>
              <a:rPr lang="zh-CN" altLang="en-US" sz="3000" b="1" dirty="0" smtClean="0">
                <a:solidFill>
                  <a:srgbClr val="FF0000"/>
                </a:solidFill>
                <a:latin typeface="+mn-ea"/>
              </a:rPr>
              <a:t>明清</a:t>
            </a:r>
            <a:r>
              <a:rPr lang="en-US" altLang="zh-CN" sz="3000" b="1" dirty="0" smtClean="0">
                <a:latin typeface="+mn-ea"/>
              </a:rPr>
              <a:t>:</a:t>
            </a:r>
            <a:r>
              <a:rPr lang="zh-CN" altLang="en-US" sz="3000" b="1" dirty="0" smtClean="0">
                <a:latin typeface="+mn-ea"/>
              </a:rPr>
              <a:t>白银的逐渐货币化</a:t>
            </a:r>
          </a:p>
        </p:txBody>
      </p:sp>
      <p:sp>
        <p:nvSpPr>
          <p:cNvPr id="17" name="矩形 16"/>
          <p:cNvSpPr/>
          <p:nvPr/>
        </p:nvSpPr>
        <p:spPr>
          <a:xfrm>
            <a:off x="2318105" y="2925738"/>
            <a:ext cx="1112805" cy="461665"/>
          </a:xfrm>
          <a:prstGeom prst="rect">
            <a:avLst/>
          </a:prstGeom>
          <a:ln>
            <a:solidFill>
              <a:schemeClr val="accent6">
                <a:lumMod val="50000"/>
              </a:schemeClr>
            </a:solidFill>
          </a:ln>
        </p:spPr>
        <p:txBody>
          <a:bodyPr wrap="none">
            <a:spAutoFit/>
          </a:bodyPr>
          <a:lstStyle/>
          <a:p>
            <a:r>
              <a:rPr lang="zh-CN" altLang="en-US" sz="2400" b="1" dirty="0" smtClean="0">
                <a:latin typeface="+mn-ea"/>
                <a:sym typeface="+mn-ea"/>
              </a:rPr>
              <a:t>明初：</a:t>
            </a:r>
            <a:endParaRPr lang="zh-CN" altLang="en-US" sz="2400" dirty="0"/>
          </a:p>
        </p:txBody>
      </p:sp>
      <p:sp>
        <p:nvSpPr>
          <p:cNvPr id="19" name="矩形 18"/>
          <p:cNvSpPr/>
          <p:nvPr/>
        </p:nvSpPr>
        <p:spPr>
          <a:xfrm>
            <a:off x="2350790" y="3616201"/>
            <a:ext cx="1872208" cy="461665"/>
          </a:xfrm>
          <a:prstGeom prst="rect">
            <a:avLst/>
          </a:prstGeom>
          <a:ln>
            <a:solidFill>
              <a:schemeClr val="accent6">
                <a:lumMod val="50000"/>
              </a:schemeClr>
            </a:solidFill>
          </a:ln>
        </p:spPr>
        <p:txBody>
          <a:bodyPr wrap="square">
            <a:spAutoFit/>
          </a:bodyPr>
          <a:lstStyle/>
          <a:p>
            <a:r>
              <a:rPr lang="zh-CN" altLang="en-US" sz="2400" b="1" dirty="0" smtClean="0">
                <a:latin typeface="+mn-ea"/>
                <a:sym typeface="+mn-ea"/>
              </a:rPr>
              <a:t>明朝中期起：</a:t>
            </a:r>
            <a:endParaRPr lang="zh-CN" altLang="en-US" sz="2400" dirty="0"/>
          </a:p>
        </p:txBody>
      </p:sp>
      <p:sp>
        <p:nvSpPr>
          <p:cNvPr id="20" name="矩形 19"/>
          <p:cNvSpPr/>
          <p:nvPr/>
        </p:nvSpPr>
        <p:spPr>
          <a:xfrm>
            <a:off x="2318105" y="4480297"/>
            <a:ext cx="1112805" cy="461665"/>
          </a:xfrm>
          <a:prstGeom prst="rect">
            <a:avLst/>
          </a:prstGeom>
          <a:ln>
            <a:solidFill>
              <a:schemeClr val="accent6">
                <a:lumMod val="50000"/>
              </a:schemeClr>
            </a:solidFill>
          </a:ln>
        </p:spPr>
        <p:txBody>
          <a:bodyPr wrap="none">
            <a:spAutoFit/>
          </a:bodyPr>
          <a:lstStyle/>
          <a:p>
            <a:r>
              <a:rPr lang="zh-CN" altLang="en-US" sz="2400" b="1" dirty="0" smtClean="0">
                <a:latin typeface="+mn-ea"/>
                <a:sym typeface="+mn-ea"/>
              </a:rPr>
              <a:t>清朝：</a:t>
            </a:r>
            <a:endParaRPr lang="zh-CN" altLang="en-US" sz="2400" dirty="0"/>
          </a:p>
        </p:txBody>
      </p:sp>
      <p:sp>
        <p:nvSpPr>
          <p:cNvPr id="21" name="矩形 20"/>
          <p:cNvSpPr/>
          <p:nvPr/>
        </p:nvSpPr>
        <p:spPr>
          <a:xfrm>
            <a:off x="3502918" y="2968129"/>
            <a:ext cx="2448272" cy="461665"/>
          </a:xfrm>
          <a:prstGeom prst="rect">
            <a:avLst/>
          </a:prstGeom>
        </p:spPr>
        <p:txBody>
          <a:bodyPr wrap="square">
            <a:spAutoFit/>
          </a:bodyPr>
          <a:lstStyle/>
          <a:p>
            <a:r>
              <a:rPr lang="zh-CN" altLang="en-US" sz="2400" b="1" dirty="0" smtClean="0">
                <a:latin typeface="+mn-ea"/>
                <a:sym typeface="+mn-ea"/>
              </a:rPr>
              <a:t>铜钱与纸币并行</a:t>
            </a:r>
            <a:endParaRPr lang="en-US" altLang="zh-CN" sz="2400" b="1" dirty="0" smtClean="0">
              <a:latin typeface="+mn-ea"/>
              <a:sym typeface="+mn-ea"/>
            </a:endParaRPr>
          </a:p>
        </p:txBody>
      </p:sp>
      <p:sp>
        <p:nvSpPr>
          <p:cNvPr id="22" name="矩形 21"/>
          <p:cNvSpPr/>
          <p:nvPr/>
        </p:nvSpPr>
        <p:spPr>
          <a:xfrm>
            <a:off x="4295006" y="3573810"/>
            <a:ext cx="7200800" cy="830997"/>
          </a:xfrm>
          <a:prstGeom prst="rect">
            <a:avLst/>
          </a:prstGeom>
        </p:spPr>
        <p:txBody>
          <a:bodyPr wrap="square">
            <a:spAutoFit/>
          </a:bodyPr>
          <a:lstStyle/>
          <a:p>
            <a:r>
              <a:rPr lang="zh-CN" altLang="en-US" sz="2400" b="1" dirty="0" smtClean="0">
                <a:latin typeface="+mn-ea"/>
                <a:sym typeface="+mn-ea"/>
              </a:rPr>
              <a:t>白银逐渐成为国家财政和民间交易的基本支付手段，物价也多以银两计算。</a:t>
            </a:r>
            <a:endParaRPr lang="en-US" altLang="zh-CN" sz="2400" b="1" dirty="0" smtClean="0">
              <a:latin typeface="+mn-ea"/>
              <a:sym typeface="+mn-ea"/>
            </a:endParaRPr>
          </a:p>
        </p:txBody>
      </p:sp>
      <p:sp>
        <p:nvSpPr>
          <p:cNvPr id="24" name="矩形 23"/>
          <p:cNvSpPr/>
          <p:nvPr/>
        </p:nvSpPr>
        <p:spPr>
          <a:xfrm>
            <a:off x="1054646" y="5446018"/>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原因</a:t>
            </a:r>
            <a:endParaRPr lang="zh-CN" altLang="en-US" sz="2600" b="1" dirty="0">
              <a:latin typeface="+mn-ea"/>
            </a:endParaRPr>
          </a:p>
        </p:txBody>
      </p:sp>
      <p:sp>
        <p:nvSpPr>
          <p:cNvPr id="18" name="左大括号 17"/>
          <p:cNvSpPr/>
          <p:nvPr/>
        </p:nvSpPr>
        <p:spPr>
          <a:xfrm>
            <a:off x="1990750" y="3141762"/>
            <a:ext cx="288032" cy="1584176"/>
          </a:xfrm>
          <a:prstGeom prst="lef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334566" y="318767"/>
            <a:ext cx="11521280" cy="4911227"/>
          </a:xfrm>
          <a:prstGeom prst="rect">
            <a:avLst/>
          </a:prstGeom>
          <a:noFill/>
          <a:ln>
            <a:solidFill>
              <a:schemeClr val="accent6">
                <a:lumMod val="50000"/>
              </a:schemeClr>
            </a:solidFill>
          </a:ln>
        </p:spPr>
        <p:txBody>
          <a:bodyPr wrap="square" lIns="108850" tIns="54425" rIns="108850" bIns="54425" rtlCol="0" anchor="t">
            <a:spAutoFit/>
          </a:bodyPr>
          <a:lstStyle/>
          <a:p>
            <a:pPr>
              <a:lnSpc>
                <a:spcPct val="150000"/>
              </a:lnSpc>
            </a:pPr>
            <a:r>
              <a:rPr lang="zh-CN" altLang="en-US" sz="2600" b="1" dirty="0" smtClean="0">
                <a:latin typeface="楷体" panose="02010609060101010101" pitchFamily="49" charset="-122"/>
                <a:ea typeface="楷体" panose="02010609060101010101" pitchFamily="49" charset="-122"/>
                <a:cs typeface="楷体" panose="02010609060101010101" pitchFamily="49" charset="-122"/>
              </a:rPr>
              <a:t>材料：明初推行宝钞，禁用金银交易。后由于政府滥发宝钞，民间开始自发使用白银，官方赋役也逐渐改为白银上缴，白银逐渐成为流通领域中的主要货币。到</a:t>
            </a:r>
            <a:r>
              <a:rPr lang="en-US" altLang="zh-CN" sz="2600" b="1" dirty="0" smtClean="0">
                <a:latin typeface="楷体" panose="02010609060101010101" pitchFamily="49" charset="-122"/>
                <a:ea typeface="楷体" panose="02010609060101010101" pitchFamily="49" charset="-122"/>
                <a:cs typeface="楷体" panose="02010609060101010101" pitchFamily="49" charset="-122"/>
              </a:rPr>
              <a:t>16</a:t>
            </a:r>
            <a:r>
              <a:rPr lang="zh-CN" altLang="en-US" sz="2600" b="1" dirty="0" smtClean="0">
                <a:latin typeface="楷体" panose="02010609060101010101" pitchFamily="49" charset="-122"/>
                <a:ea typeface="楷体" panose="02010609060101010101" pitchFamily="49" charset="-122"/>
                <a:cs typeface="楷体" panose="02010609060101010101" pitchFamily="49" charset="-122"/>
              </a:rPr>
              <a:t>世纪中叶，明政府停发宝钞，并正式确立了白银的官方合法地位。但明朝银矿稀缺，国内开采的白银不足以应付政府开支。面对银荒危机，从</a:t>
            </a:r>
            <a:r>
              <a:rPr lang="en-US" altLang="zh-CN" sz="2600" b="1" dirty="0" smtClean="0">
                <a:latin typeface="楷体" panose="02010609060101010101" pitchFamily="49" charset="-122"/>
                <a:ea typeface="楷体" panose="02010609060101010101" pitchFamily="49" charset="-122"/>
                <a:cs typeface="楷体" panose="02010609060101010101" pitchFamily="49" charset="-122"/>
              </a:rPr>
              <a:t>16</a:t>
            </a:r>
            <a:r>
              <a:rPr lang="zh-CN" altLang="en-US" sz="2600" b="1" dirty="0" smtClean="0">
                <a:latin typeface="楷体" panose="02010609060101010101" pitchFamily="49" charset="-122"/>
                <a:ea typeface="楷体" panose="02010609060101010101" pitchFamily="49" charset="-122"/>
                <a:cs typeface="楷体" panose="02010609060101010101" pitchFamily="49" charset="-122"/>
              </a:rPr>
              <a:t>世纪中后期开始，明政府开放海禁。通过对外贸易，相当大部分美洲白银流入中国。作为当时世界上最大的经济体，中国以白银为主要货币，从而促使白银成为世界货币。围绕白银，形成了一个世界贸易网络。</a:t>
            </a:r>
            <a:endParaRPr lang="en-US" altLang="zh-CN" sz="2600" b="1" dirty="0" smtClean="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en-US" altLang="zh-CN" sz="2600" b="1" dirty="0">
                <a:latin typeface="楷体" panose="02010609060101010101" pitchFamily="49" charset="-122"/>
                <a:ea typeface="楷体" panose="02010609060101010101" pitchFamily="49" charset="-122"/>
                <a:cs typeface="楷体" panose="02010609060101010101" pitchFamily="49" charset="-122"/>
              </a:rPr>
              <a:t> </a:t>
            </a:r>
            <a:r>
              <a:rPr lang="en-US" altLang="zh-CN" sz="2600" b="1" dirty="0" smtClean="0">
                <a:latin typeface="楷体" panose="02010609060101010101" pitchFamily="49" charset="-122"/>
                <a:ea typeface="楷体" panose="02010609060101010101" pitchFamily="49" charset="-122"/>
                <a:cs typeface="楷体" panose="02010609060101010101" pitchFamily="49" charset="-122"/>
              </a:rPr>
              <a:t>                  </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摘编自万明</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明代白银货币化：中国与世界连接的新视野</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a:t>
            </a:r>
          </a:p>
        </p:txBody>
      </p:sp>
      <p:sp>
        <p:nvSpPr>
          <p:cNvPr id="3" name="矩形 2"/>
          <p:cNvSpPr/>
          <p:nvPr/>
        </p:nvSpPr>
        <p:spPr>
          <a:xfrm>
            <a:off x="334566" y="5302002"/>
            <a:ext cx="11449272" cy="492443"/>
          </a:xfrm>
          <a:prstGeom prst="rect">
            <a:avLst/>
          </a:prstGeom>
        </p:spPr>
        <p:txBody>
          <a:bodyPr wrap="square">
            <a:spAutoFit/>
          </a:bodyPr>
          <a:lstStyle/>
          <a:p>
            <a:r>
              <a:rPr lang="zh-CN" altLang="en-US" sz="2600" b="1" dirty="0" smtClean="0">
                <a:solidFill>
                  <a:schemeClr val="accent6">
                    <a:lumMod val="75000"/>
                  </a:schemeClr>
                </a:solidFill>
                <a:latin typeface="+mn-ea"/>
              </a:rPr>
              <a:t>结合材料分析明清时期白银逐渐成为主要货币的原因？</a:t>
            </a:r>
            <a:endParaRPr lang="zh-CN" altLang="en-US" sz="2600" b="1" dirty="0">
              <a:solidFill>
                <a:schemeClr val="accent6">
                  <a:lumMod val="75000"/>
                </a:schemeClr>
              </a:solidFill>
              <a:latin typeface="+mn-ea"/>
            </a:endParaRPr>
          </a:p>
        </p:txBody>
      </p:sp>
      <p:sp>
        <p:nvSpPr>
          <p:cNvPr id="5" name="矩形 4"/>
          <p:cNvSpPr/>
          <p:nvPr/>
        </p:nvSpPr>
        <p:spPr>
          <a:xfrm>
            <a:off x="6129112" y="45418"/>
            <a:ext cx="2969083" cy="461665"/>
          </a:xfrm>
          <a:prstGeom prst="rect">
            <a:avLst/>
          </a:prstGeom>
          <a:solidFill>
            <a:srgbClr val="FFFF00"/>
          </a:solidFill>
          <a:ln>
            <a:solidFill>
              <a:schemeClr val="accent4">
                <a:lumMod val="20000"/>
                <a:lumOff val="80000"/>
              </a:schemeClr>
            </a:solidFill>
          </a:ln>
        </p:spPr>
        <p:txBody>
          <a:bodyPr wrap="none">
            <a:spAutoFit/>
          </a:bodyPr>
          <a:lstStyle/>
          <a:p>
            <a:r>
              <a:rPr lang="zh-CN" altLang="en-US" sz="2400" b="1" dirty="0" smtClean="0">
                <a:latin typeface="+mn-ea"/>
                <a:sym typeface="+mn-ea"/>
              </a:rPr>
              <a:t>纸币（宝钞）的弊端</a:t>
            </a:r>
            <a:endParaRPr lang="zh-CN" altLang="en-US" sz="2400" dirty="0"/>
          </a:p>
        </p:txBody>
      </p:sp>
      <p:sp>
        <p:nvSpPr>
          <p:cNvPr id="6" name="矩形 5"/>
          <p:cNvSpPr/>
          <p:nvPr/>
        </p:nvSpPr>
        <p:spPr>
          <a:xfrm>
            <a:off x="262558" y="1341562"/>
            <a:ext cx="3587842" cy="461665"/>
          </a:xfrm>
          <a:prstGeom prst="rect">
            <a:avLst/>
          </a:prstGeom>
          <a:solidFill>
            <a:srgbClr val="FFFF00"/>
          </a:solidFill>
          <a:ln>
            <a:solidFill>
              <a:schemeClr val="accent4">
                <a:lumMod val="20000"/>
                <a:lumOff val="80000"/>
              </a:schemeClr>
            </a:solidFill>
          </a:ln>
        </p:spPr>
        <p:txBody>
          <a:bodyPr wrap="none">
            <a:spAutoFit/>
          </a:bodyPr>
          <a:lstStyle/>
          <a:p>
            <a:r>
              <a:rPr lang="zh-CN" altLang="en-US" sz="2400" b="1" dirty="0" smtClean="0">
                <a:latin typeface="+mn-ea"/>
                <a:sym typeface="+mn-ea"/>
              </a:rPr>
              <a:t>白银作为货币本身的优势</a:t>
            </a:r>
            <a:endParaRPr lang="zh-CN" altLang="en-US" sz="2400" dirty="0"/>
          </a:p>
        </p:txBody>
      </p:sp>
      <p:sp>
        <p:nvSpPr>
          <p:cNvPr id="7" name="矩形 6"/>
          <p:cNvSpPr/>
          <p:nvPr/>
        </p:nvSpPr>
        <p:spPr>
          <a:xfrm>
            <a:off x="5159102" y="1960017"/>
            <a:ext cx="4825360" cy="461665"/>
          </a:xfrm>
          <a:prstGeom prst="rect">
            <a:avLst/>
          </a:prstGeom>
          <a:solidFill>
            <a:srgbClr val="FFFF00"/>
          </a:solidFill>
          <a:ln>
            <a:solidFill>
              <a:schemeClr val="accent4">
                <a:lumMod val="20000"/>
                <a:lumOff val="80000"/>
              </a:schemeClr>
            </a:solidFill>
          </a:ln>
        </p:spPr>
        <p:txBody>
          <a:bodyPr wrap="none">
            <a:spAutoFit/>
          </a:bodyPr>
          <a:lstStyle/>
          <a:p>
            <a:r>
              <a:rPr lang="zh-CN" altLang="en-US" sz="2400" b="1" dirty="0" smtClean="0">
                <a:latin typeface="+mn-ea"/>
                <a:sym typeface="+mn-ea"/>
              </a:rPr>
              <a:t>民间的认可使用到政府的推动肯定</a:t>
            </a:r>
            <a:endParaRPr lang="zh-CN" altLang="en-US" sz="2400" dirty="0"/>
          </a:p>
        </p:txBody>
      </p:sp>
      <p:sp>
        <p:nvSpPr>
          <p:cNvPr id="8" name="矩形 7"/>
          <p:cNvSpPr/>
          <p:nvPr/>
        </p:nvSpPr>
        <p:spPr>
          <a:xfrm>
            <a:off x="6743278" y="3184153"/>
            <a:ext cx="2969083" cy="461665"/>
          </a:xfrm>
          <a:prstGeom prst="rect">
            <a:avLst/>
          </a:prstGeom>
          <a:solidFill>
            <a:srgbClr val="FFFF00"/>
          </a:solidFill>
          <a:ln>
            <a:solidFill>
              <a:schemeClr val="accent4">
                <a:lumMod val="20000"/>
                <a:lumOff val="80000"/>
              </a:schemeClr>
            </a:solidFill>
          </a:ln>
        </p:spPr>
        <p:txBody>
          <a:bodyPr wrap="none">
            <a:spAutoFit/>
          </a:bodyPr>
          <a:lstStyle/>
          <a:p>
            <a:r>
              <a:rPr lang="zh-CN" altLang="en-US" sz="2400" b="1" dirty="0" smtClean="0">
                <a:latin typeface="+mn-ea"/>
                <a:sym typeface="+mn-ea"/>
              </a:rPr>
              <a:t>白银的供给来源增加</a:t>
            </a:r>
            <a:endParaRPr lang="zh-CN" altLang="en-US" sz="2400" dirty="0"/>
          </a:p>
        </p:txBody>
      </p:sp>
      <p:sp>
        <p:nvSpPr>
          <p:cNvPr id="9" name="矩形 8"/>
          <p:cNvSpPr/>
          <p:nvPr/>
        </p:nvSpPr>
        <p:spPr>
          <a:xfrm>
            <a:off x="8615486" y="693490"/>
            <a:ext cx="2350323" cy="461665"/>
          </a:xfrm>
          <a:prstGeom prst="rect">
            <a:avLst/>
          </a:prstGeom>
          <a:solidFill>
            <a:srgbClr val="FFFF00"/>
          </a:solidFill>
          <a:ln>
            <a:solidFill>
              <a:schemeClr val="accent4">
                <a:lumMod val="20000"/>
                <a:lumOff val="80000"/>
              </a:schemeClr>
            </a:solidFill>
          </a:ln>
        </p:spPr>
        <p:txBody>
          <a:bodyPr wrap="none">
            <a:spAutoFit/>
          </a:bodyPr>
          <a:lstStyle/>
          <a:p>
            <a:r>
              <a:rPr lang="zh-CN" altLang="en-US" sz="2400" b="1" dirty="0" smtClean="0">
                <a:latin typeface="+mn-ea"/>
                <a:sym typeface="+mn-ea"/>
              </a:rPr>
              <a:t>商品经济的发展</a:t>
            </a:r>
            <a:endParaRPr lang="zh-CN" altLang="en-US" sz="2400" dirty="0"/>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12" name="矩形 11"/>
          <p:cNvSpPr/>
          <p:nvPr/>
        </p:nvSpPr>
        <p:spPr>
          <a:xfrm>
            <a:off x="1054646" y="1917626"/>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演变</a:t>
            </a:r>
            <a:endParaRPr lang="zh-CN" altLang="en-US" sz="2600" b="1" dirty="0">
              <a:latin typeface="+mn-ea"/>
            </a:endParaRPr>
          </a:p>
        </p:txBody>
      </p:sp>
      <p:sp>
        <p:nvSpPr>
          <p:cNvPr id="16" name="矩形 15"/>
          <p:cNvSpPr/>
          <p:nvPr/>
        </p:nvSpPr>
        <p:spPr>
          <a:xfrm>
            <a:off x="3646934" y="2896121"/>
            <a:ext cx="6912768" cy="461665"/>
          </a:xfrm>
          <a:prstGeom prst="rect">
            <a:avLst/>
          </a:prstGeom>
        </p:spPr>
        <p:txBody>
          <a:bodyPr wrap="square">
            <a:spAutoFit/>
          </a:bodyPr>
          <a:lstStyle/>
          <a:p>
            <a:r>
              <a:rPr lang="zh-CN" altLang="en-US" sz="2400" b="1" dirty="0" smtClean="0">
                <a:latin typeface="+mn-ea"/>
                <a:sym typeface="+mn-ea"/>
              </a:rPr>
              <a:t>清朝完全承认白银的法定货币地位，与铜钱兼用。</a:t>
            </a:r>
            <a:endParaRPr lang="zh-CN" altLang="en-US" dirty="0">
              <a:latin typeface="+mn-ea"/>
            </a:endParaRPr>
          </a:p>
        </p:txBody>
      </p:sp>
      <p:sp>
        <p:nvSpPr>
          <p:cNvPr id="17" name="矩形 16"/>
          <p:cNvSpPr/>
          <p:nvPr/>
        </p:nvSpPr>
        <p:spPr>
          <a:xfrm>
            <a:off x="2318105" y="1341562"/>
            <a:ext cx="1112805" cy="461665"/>
          </a:xfrm>
          <a:prstGeom prst="rect">
            <a:avLst/>
          </a:prstGeom>
          <a:ln>
            <a:solidFill>
              <a:schemeClr val="accent6">
                <a:lumMod val="50000"/>
              </a:schemeClr>
            </a:solidFill>
          </a:ln>
        </p:spPr>
        <p:txBody>
          <a:bodyPr wrap="none">
            <a:spAutoFit/>
          </a:bodyPr>
          <a:lstStyle/>
          <a:p>
            <a:r>
              <a:rPr lang="zh-CN" altLang="en-US" sz="2400" b="1" dirty="0" smtClean="0">
                <a:latin typeface="+mn-ea"/>
                <a:sym typeface="+mn-ea"/>
              </a:rPr>
              <a:t>明初：</a:t>
            </a:r>
            <a:endParaRPr lang="zh-CN" altLang="en-US" sz="2400" dirty="0"/>
          </a:p>
        </p:txBody>
      </p:sp>
      <p:sp>
        <p:nvSpPr>
          <p:cNvPr id="19" name="矩形 18"/>
          <p:cNvSpPr/>
          <p:nvPr/>
        </p:nvSpPr>
        <p:spPr>
          <a:xfrm>
            <a:off x="2350790" y="1989634"/>
            <a:ext cx="1872208" cy="461665"/>
          </a:xfrm>
          <a:prstGeom prst="rect">
            <a:avLst/>
          </a:prstGeom>
          <a:ln>
            <a:solidFill>
              <a:schemeClr val="accent6">
                <a:lumMod val="50000"/>
              </a:schemeClr>
            </a:solidFill>
          </a:ln>
        </p:spPr>
        <p:txBody>
          <a:bodyPr wrap="square">
            <a:spAutoFit/>
          </a:bodyPr>
          <a:lstStyle/>
          <a:p>
            <a:r>
              <a:rPr lang="zh-CN" altLang="en-US" sz="2400" b="1" dirty="0" smtClean="0">
                <a:latin typeface="+mn-ea"/>
                <a:sym typeface="+mn-ea"/>
              </a:rPr>
              <a:t>明朝中期起：</a:t>
            </a:r>
            <a:endParaRPr lang="zh-CN" altLang="en-US" sz="2400" dirty="0"/>
          </a:p>
        </p:txBody>
      </p:sp>
      <p:sp>
        <p:nvSpPr>
          <p:cNvPr id="20" name="矩形 19"/>
          <p:cNvSpPr/>
          <p:nvPr/>
        </p:nvSpPr>
        <p:spPr>
          <a:xfrm>
            <a:off x="2318105" y="2896121"/>
            <a:ext cx="1112805" cy="461665"/>
          </a:xfrm>
          <a:prstGeom prst="rect">
            <a:avLst/>
          </a:prstGeom>
          <a:ln>
            <a:solidFill>
              <a:schemeClr val="accent6">
                <a:lumMod val="50000"/>
              </a:schemeClr>
            </a:solidFill>
          </a:ln>
        </p:spPr>
        <p:txBody>
          <a:bodyPr wrap="none">
            <a:spAutoFit/>
          </a:bodyPr>
          <a:lstStyle/>
          <a:p>
            <a:r>
              <a:rPr lang="zh-CN" altLang="en-US" sz="2400" b="1" dirty="0" smtClean="0">
                <a:latin typeface="+mn-ea"/>
                <a:sym typeface="+mn-ea"/>
              </a:rPr>
              <a:t>清朝：</a:t>
            </a:r>
            <a:endParaRPr lang="zh-CN" altLang="en-US" sz="2400" dirty="0"/>
          </a:p>
        </p:txBody>
      </p:sp>
      <p:sp>
        <p:nvSpPr>
          <p:cNvPr id="21" name="矩形 20"/>
          <p:cNvSpPr/>
          <p:nvPr/>
        </p:nvSpPr>
        <p:spPr>
          <a:xfrm>
            <a:off x="3574926" y="1341562"/>
            <a:ext cx="2448272" cy="461665"/>
          </a:xfrm>
          <a:prstGeom prst="rect">
            <a:avLst/>
          </a:prstGeom>
        </p:spPr>
        <p:txBody>
          <a:bodyPr wrap="square">
            <a:spAutoFit/>
          </a:bodyPr>
          <a:lstStyle/>
          <a:p>
            <a:r>
              <a:rPr lang="zh-CN" altLang="en-US" sz="2400" b="1" dirty="0" smtClean="0">
                <a:latin typeface="+mn-ea"/>
                <a:sym typeface="+mn-ea"/>
              </a:rPr>
              <a:t>铜钱与纸币并行</a:t>
            </a:r>
            <a:endParaRPr lang="en-US" altLang="zh-CN" sz="2400" b="1" dirty="0" smtClean="0">
              <a:latin typeface="+mn-ea"/>
              <a:sym typeface="+mn-ea"/>
            </a:endParaRPr>
          </a:p>
        </p:txBody>
      </p:sp>
      <p:sp>
        <p:nvSpPr>
          <p:cNvPr id="22" name="矩形 21"/>
          <p:cNvSpPr/>
          <p:nvPr/>
        </p:nvSpPr>
        <p:spPr>
          <a:xfrm>
            <a:off x="4367014" y="1989634"/>
            <a:ext cx="7128792" cy="830997"/>
          </a:xfrm>
          <a:prstGeom prst="rect">
            <a:avLst/>
          </a:prstGeom>
        </p:spPr>
        <p:txBody>
          <a:bodyPr wrap="square">
            <a:spAutoFit/>
          </a:bodyPr>
          <a:lstStyle/>
          <a:p>
            <a:r>
              <a:rPr lang="zh-CN" altLang="en-US" sz="2400" b="1" dirty="0" smtClean="0">
                <a:latin typeface="+mn-ea"/>
                <a:sym typeface="+mn-ea"/>
              </a:rPr>
              <a:t>白银逐渐成为国家财政和民间交易的基本支付手段，物价也多以银两计算。</a:t>
            </a:r>
            <a:endParaRPr lang="en-US" altLang="zh-CN" sz="2400" b="1" dirty="0" smtClean="0">
              <a:latin typeface="+mn-ea"/>
              <a:sym typeface="+mn-ea"/>
            </a:endParaRPr>
          </a:p>
        </p:txBody>
      </p:sp>
      <p:sp>
        <p:nvSpPr>
          <p:cNvPr id="24" name="矩形 23"/>
          <p:cNvSpPr/>
          <p:nvPr/>
        </p:nvSpPr>
        <p:spPr>
          <a:xfrm>
            <a:off x="1054646" y="3657431"/>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原因</a:t>
            </a:r>
            <a:endParaRPr lang="zh-CN" altLang="en-US" sz="2600" b="1" dirty="0">
              <a:latin typeface="+mn-ea"/>
            </a:endParaRPr>
          </a:p>
        </p:txBody>
      </p:sp>
      <p:sp>
        <p:nvSpPr>
          <p:cNvPr id="25" name="矩形 24"/>
          <p:cNvSpPr/>
          <p:nvPr/>
        </p:nvSpPr>
        <p:spPr>
          <a:xfrm>
            <a:off x="2062758" y="3669625"/>
            <a:ext cx="9865096" cy="1200329"/>
          </a:xfrm>
          <a:prstGeom prst="rect">
            <a:avLst/>
          </a:prstGeom>
        </p:spPr>
        <p:txBody>
          <a:bodyPr wrap="square">
            <a:spAutoFit/>
          </a:bodyPr>
          <a:lstStyle/>
          <a:p>
            <a:r>
              <a:rPr lang="zh-CN" altLang="en-US" sz="2400" b="1" dirty="0" smtClean="0">
                <a:latin typeface="+mn-ea"/>
                <a:sym typeface="+mn-ea"/>
              </a:rPr>
              <a:t>①纸币（宝钞）的弊端； ②白银作为货币本身的优势（体积小、价值高、易于分割熔铸、便于携带）； ③商品经济的发展； ④民间的认可使用到政府的推动肯定； ⑤白银的供给来源增加（美洲白银大量流入中国）。</a:t>
            </a:r>
          </a:p>
        </p:txBody>
      </p:sp>
      <p:sp>
        <p:nvSpPr>
          <p:cNvPr id="18" name="矩形 17"/>
          <p:cNvSpPr/>
          <p:nvPr/>
        </p:nvSpPr>
        <p:spPr>
          <a:xfrm>
            <a:off x="1054646" y="5446018"/>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影响</a:t>
            </a:r>
            <a:endParaRPr lang="zh-CN" altLang="en-US" sz="2600" b="1" dirty="0">
              <a:latin typeface="+mn-ea"/>
            </a:endParaRPr>
          </a:p>
        </p:txBody>
      </p:sp>
      <p:sp>
        <p:nvSpPr>
          <p:cNvPr id="14" name="左大括号 13"/>
          <p:cNvSpPr/>
          <p:nvPr/>
        </p:nvSpPr>
        <p:spPr>
          <a:xfrm>
            <a:off x="1918742" y="1413570"/>
            <a:ext cx="288032" cy="1584176"/>
          </a:xfrm>
          <a:prstGeom prst="lef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文本框 16"/>
          <p:cNvSpPr txBox="1"/>
          <p:nvPr/>
        </p:nvSpPr>
        <p:spPr>
          <a:xfrm>
            <a:off x="766614" y="697976"/>
            <a:ext cx="10729192"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7</a:t>
            </a:r>
            <a:r>
              <a:rPr lang="zh-CN" altLang="en-US" sz="3000" b="1" dirty="0" smtClean="0">
                <a:latin typeface="+mn-ea"/>
              </a:rPr>
              <a:t>、由</a:t>
            </a:r>
            <a:r>
              <a:rPr lang="zh-CN" altLang="en-US" sz="3000" b="1" dirty="0" smtClean="0">
                <a:solidFill>
                  <a:srgbClr val="FF0000"/>
                </a:solidFill>
                <a:latin typeface="+mn-ea"/>
              </a:rPr>
              <a:t>纸币宝钞</a:t>
            </a:r>
            <a:r>
              <a:rPr lang="zh-CN" altLang="en-US" sz="3000" b="1" dirty="0" smtClean="0">
                <a:latin typeface="+mn-ea"/>
              </a:rPr>
              <a:t>向</a:t>
            </a:r>
            <a:r>
              <a:rPr lang="zh-CN" altLang="en-US" sz="3000" b="1" dirty="0" smtClean="0">
                <a:solidFill>
                  <a:srgbClr val="FF0000"/>
                </a:solidFill>
                <a:latin typeface="+mn-ea"/>
              </a:rPr>
              <a:t>白银流通</a:t>
            </a:r>
            <a:r>
              <a:rPr lang="zh-CN" altLang="en-US" sz="3000" b="1" dirty="0" smtClean="0">
                <a:latin typeface="+mn-ea"/>
              </a:rPr>
              <a:t>的演变</a:t>
            </a:r>
            <a:r>
              <a:rPr lang="en-US" altLang="zh-CN" sz="3000" b="1" dirty="0" smtClean="0">
                <a:latin typeface="+mn-ea"/>
              </a:rPr>
              <a:t>——</a:t>
            </a:r>
            <a:r>
              <a:rPr lang="zh-CN" altLang="en-US" sz="3000" b="1" dirty="0" smtClean="0">
                <a:solidFill>
                  <a:srgbClr val="FF0000"/>
                </a:solidFill>
                <a:latin typeface="+mn-ea"/>
              </a:rPr>
              <a:t>明清</a:t>
            </a:r>
            <a:r>
              <a:rPr lang="en-US" altLang="zh-CN" sz="3000" b="1" dirty="0" smtClean="0">
                <a:latin typeface="+mn-ea"/>
              </a:rPr>
              <a:t>:</a:t>
            </a:r>
            <a:r>
              <a:rPr lang="zh-CN" altLang="en-US" sz="3000" b="1" dirty="0" smtClean="0">
                <a:latin typeface="+mn-ea"/>
              </a:rPr>
              <a:t>白银的逐渐货币化</a:t>
            </a:r>
          </a:p>
        </p:txBody>
      </p:sp>
    </p:spTree>
  </p:cSld>
  <p:clrMapOvr>
    <a:masterClrMapping/>
  </p:clrMapOvr>
  <p:transition spd="slow" advTm="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334566" y="318767"/>
            <a:ext cx="11521280" cy="4911227"/>
          </a:xfrm>
          <a:prstGeom prst="rect">
            <a:avLst/>
          </a:prstGeom>
          <a:noFill/>
          <a:ln>
            <a:solidFill>
              <a:schemeClr val="accent6">
                <a:lumMod val="50000"/>
              </a:schemeClr>
            </a:solidFill>
          </a:ln>
        </p:spPr>
        <p:txBody>
          <a:bodyPr wrap="square" lIns="108850" tIns="54425" rIns="108850" bIns="54425" rtlCol="0" anchor="t">
            <a:spAutoFit/>
          </a:bodyPr>
          <a:lstStyle/>
          <a:p>
            <a:pPr>
              <a:lnSpc>
                <a:spcPct val="150000"/>
              </a:lnSpc>
            </a:pPr>
            <a:r>
              <a:rPr lang="zh-CN" altLang="en-US" sz="2600" b="1" dirty="0" smtClean="0">
                <a:latin typeface="楷体" panose="02010609060101010101" pitchFamily="49" charset="-122"/>
                <a:ea typeface="楷体" panose="02010609060101010101" pitchFamily="49" charset="-122"/>
                <a:cs typeface="楷体" panose="02010609060101010101" pitchFamily="49" charset="-122"/>
              </a:rPr>
              <a:t>材料：明初推行宝钞，禁用金银交易。后由于政府滥发宝钞，民间开始自发使用白银，官方赋役也逐渐改为白银上缴，白银逐渐成为流通领域中的主要货币。到</a:t>
            </a:r>
            <a:r>
              <a:rPr lang="en-US" altLang="zh-CN" sz="2600" b="1" dirty="0" smtClean="0">
                <a:latin typeface="楷体" panose="02010609060101010101" pitchFamily="49" charset="-122"/>
                <a:ea typeface="楷体" panose="02010609060101010101" pitchFamily="49" charset="-122"/>
                <a:cs typeface="楷体" panose="02010609060101010101" pitchFamily="49" charset="-122"/>
              </a:rPr>
              <a:t>16</a:t>
            </a:r>
            <a:r>
              <a:rPr lang="zh-CN" altLang="en-US" sz="2600" b="1" dirty="0" smtClean="0">
                <a:latin typeface="楷体" panose="02010609060101010101" pitchFamily="49" charset="-122"/>
                <a:ea typeface="楷体" panose="02010609060101010101" pitchFamily="49" charset="-122"/>
                <a:cs typeface="楷体" panose="02010609060101010101" pitchFamily="49" charset="-122"/>
              </a:rPr>
              <a:t>世纪中叶，明政府停发宝钞，并正式确立了白银的官方合法地位。但明朝银矿稀缺，国内开采的白银不足以应付政府开支。面对银荒危机，从</a:t>
            </a:r>
            <a:r>
              <a:rPr lang="en-US" altLang="zh-CN" sz="2600" b="1" dirty="0" smtClean="0">
                <a:latin typeface="楷体" panose="02010609060101010101" pitchFamily="49" charset="-122"/>
                <a:ea typeface="楷体" panose="02010609060101010101" pitchFamily="49" charset="-122"/>
                <a:cs typeface="楷体" panose="02010609060101010101" pitchFamily="49" charset="-122"/>
              </a:rPr>
              <a:t>16</a:t>
            </a:r>
            <a:r>
              <a:rPr lang="zh-CN" altLang="en-US" sz="2600" b="1" dirty="0" smtClean="0">
                <a:latin typeface="楷体" panose="02010609060101010101" pitchFamily="49" charset="-122"/>
                <a:ea typeface="楷体" panose="02010609060101010101" pitchFamily="49" charset="-122"/>
                <a:cs typeface="楷体" panose="02010609060101010101" pitchFamily="49" charset="-122"/>
              </a:rPr>
              <a:t>世纪中后期开始，明政府开放海禁。通过对外贸易，相当大部分美洲白银流入中国。作为当时世界上最大的经济体，中国以白银为主要货币，从而促使白银成为世界货币。围绕白银，形成了一个世界贸易网络。</a:t>
            </a:r>
            <a:endParaRPr lang="en-US" altLang="zh-CN" sz="2600" b="1" dirty="0" smtClean="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en-US" altLang="zh-CN" sz="2600" b="1" dirty="0">
                <a:latin typeface="楷体" panose="02010609060101010101" pitchFamily="49" charset="-122"/>
                <a:ea typeface="楷体" panose="02010609060101010101" pitchFamily="49" charset="-122"/>
                <a:cs typeface="楷体" panose="02010609060101010101" pitchFamily="49" charset="-122"/>
              </a:rPr>
              <a:t> </a:t>
            </a:r>
            <a:r>
              <a:rPr lang="en-US" altLang="zh-CN" sz="2600" b="1" dirty="0" smtClean="0">
                <a:latin typeface="楷体" panose="02010609060101010101" pitchFamily="49" charset="-122"/>
                <a:ea typeface="楷体" panose="02010609060101010101" pitchFamily="49" charset="-122"/>
                <a:cs typeface="楷体" panose="02010609060101010101" pitchFamily="49" charset="-122"/>
              </a:rPr>
              <a:t>                  </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摘编自万明</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明代白银货币化：中国与世界连接的新视野</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a:t>
            </a:r>
          </a:p>
        </p:txBody>
      </p:sp>
      <p:sp>
        <p:nvSpPr>
          <p:cNvPr id="3" name="矩形 2"/>
          <p:cNvSpPr/>
          <p:nvPr/>
        </p:nvSpPr>
        <p:spPr>
          <a:xfrm>
            <a:off x="334566" y="5302002"/>
            <a:ext cx="11449272" cy="492443"/>
          </a:xfrm>
          <a:prstGeom prst="rect">
            <a:avLst/>
          </a:prstGeom>
        </p:spPr>
        <p:txBody>
          <a:bodyPr wrap="square">
            <a:spAutoFit/>
          </a:bodyPr>
          <a:lstStyle/>
          <a:p>
            <a:r>
              <a:rPr lang="zh-CN" altLang="en-US" sz="2600" b="1" dirty="0" smtClean="0">
                <a:solidFill>
                  <a:schemeClr val="accent6">
                    <a:lumMod val="75000"/>
                  </a:schemeClr>
                </a:solidFill>
                <a:latin typeface="+mn-ea"/>
              </a:rPr>
              <a:t>结合材料分析明清时期白银货币化对中国和世界的影响？</a:t>
            </a:r>
          </a:p>
        </p:txBody>
      </p:sp>
      <p:sp>
        <p:nvSpPr>
          <p:cNvPr id="5" name="矩形 4"/>
          <p:cNvSpPr/>
          <p:nvPr/>
        </p:nvSpPr>
        <p:spPr>
          <a:xfrm>
            <a:off x="6129112" y="45418"/>
            <a:ext cx="2350323" cy="461665"/>
          </a:xfrm>
          <a:prstGeom prst="rect">
            <a:avLst/>
          </a:prstGeom>
          <a:solidFill>
            <a:srgbClr val="FFFF00"/>
          </a:solidFill>
          <a:ln>
            <a:solidFill>
              <a:schemeClr val="accent4">
                <a:lumMod val="20000"/>
                <a:lumOff val="80000"/>
              </a:schemeClr>
            </a:solidFill>
          </a:ln>
        </p:spPr>
        <p:txBody>
          <a:bodyPr wrap="none">
            <a:spAutoFit/>
          </a:bodyPr>
          <a:lstStyle/>
          <a:p>
            <a:r>
              <a:rPr lang="zh-CN" altLang="en-US" sz="2400" b="1" dirty="0" smtClean="0">
                <a:latin typeface="+mn-ea"/>
                <a:sym typeface="+mn-ea"/>
              </a:rPr>
              <a:t>缓解了通货膨胀</a:t>
            </a:r>
            <a:endParaRPr lang="zh-CN" altLang="en-US" sz="2400" dirty="0"/>
          </a:p>
        </p:txBody>
      </p:sp>
      <p:sp>
        <p:nvSpPr>
          <p:cNvPr id="6" name="矩形 5"/>
          <p:cNvSpPr/>
          <p:nvPr/>
        </p:nvSpPr>
        <p:spPr>
          <a:xfrm>
            <a:off x="766614" y="3141762"/>
            <a:ext cx="3897221" cy="461665"/>
          </a:xfrm>
          <a:prstGeom prst="rect">
            <a:avLst/>
          </a:prstGeom>
          <a:solidFill>
            <a:srgbClr val="FFFF00"/>
          </a:solidFill>
          <a:ln>
            <a:solidFill>
              <a:schemeClr val="accent4">
                <a:lumMod val="20000"/>
                <a:lumOff val="80000"/>
              </a:schemeClr>
            </a:solidFill>
          </a:ln>
        </p:spPr>
        <p:txBody>
          <a:bodyPr wrap="none">
            <a:spAutoFit/>
          </a:bodyPr>
          <a:lstStyle/>
          <a:p>
            <a:r>
              <a:rPr lang="zh-CN" altLang="en-US" sz="2400" b="1" dirty="0" smtClean="0">
                <a:latin typeface="+mn-ea"/>
                <a:sym typeface="+mn-ea"/>
              </a:rPr>
              <a:t>推动中国与世界经济的联系</a:t>
            </a:r>
            <a:endParaRPr lang="zh-CN" altLang="en-US" sz="2400" dirty="0"/>
          </a:p>
        </p:txBody>
      </p:sp>
      <p:sp>
        <p:nvSpPr>
          <p:cNvPr id="7" name="矩形 6"/>
          <p:cNvSpPr/>
          <p:nvPr/>
        </p:nvSpPr>
        <p:spPr>
          <a:xfrm>
            <a:off x="5159102" y="1960017"/>
            <a:ext cx="3278462" cy="461665"/>
          </a:xfrm>
          <a:prstGeom prst="rect">
            <a:avLst/>
          </a:prstGeom>
          <a:solidFill>
            <a:srgbClr val="FFFF00"/>
          </a:solidFill>
          <a:ln>
            <a:solidFill>
              <a:schemeClr val="accent4">
                <a:lumMod val="20000"/>
                <a:lumOff val="80000"/>
              </a:schemeClr>
            </a:solidFill>
          </a:ln>
        </p:spPr>
        <p:txBody>
          <a:bodyPr wrap="none">
            <a:spAutoFit/>
          </a:bodyPr>
          <a:lstStyle/>
          <a:p>
            <a:r>
              <a:rPr lang="zh-CN" altLang="en-US" sz="2400" b="1" dirty="0" smtClean="0">
                <a:latin typeface="+mn-ea"/>
                <a:sym typeface="+mn-ea"/>
              </a:rPr>
              <a:t>推动赋役制度的改革；</a:t>
            </a:r>
            <a:endParaRPr lang="zh-CN" altLang="en-US" sz="2400" dirty="0"/>
          </a:p>
        </p:txBody>
      </p:sp>
      <p:sp>
        <p:nvSpPr>
          <p:cNvPr id="8" name="矩形 7"/>
          <p:cNvSpPr/>
          <p:nvPr/>
        </p:nvSpPr>
        <p:spPr>
          <a:xfrm>
            <a:off x="8471470" y="3789834"/>
            <a:ext cx="3278462" cy="461665"/>
          </a:xfrm>
          <a:prstGeom prst="rect">
            <a:avLst/>
          </a:prstGeom>
          <a:solidFill>
            <a:srgbClr val="92D050"/>
          </a:solidFill>
          <a:ln>
            <a:solidFill>
              <a:schemeClr val="accent4">
                <a:lumMod val="20000"/>
                <a:lumOff val="80000"/>
              </a:schemeClr>
            </a:solidFill>
          </a:ln>
        </p:spPr>
        <p:txBody>
          <a:bodyPr wrap="none">
            <a:spAutoFit/>
          </a:bodyPr>
          <a:lstStyle/>
          <a:p>
            <a:r>
              <a:rPr lang="zh-CN" altLang="en-US" sz="2400" b="1" dirty="0" smtClean="0">
                <a:latin typeface="+mn-ea"/>
                <a:sym typeface="+mn-ea"/>
              </a:rPr>
              <a:t>推动白银成为世界货币</a:t>
            </a:r>
            <a:endParaRPr lang="zh-CN" altLang="en-US" sz="2400" dirty="0"/>
          </a:p>
        </p:txBody>
      </p:sp>
      <p:sp>
        <p:nvSpPr>
          <p:cNvPr id="9" name="矩形 8"/>
          <p:cNvSpPr/>
          <p:nvPr/>
        </p:nvSpPr>
        <p:spPr>
          <a:xfrm>
            <a:off x="8615486" y="693490"/>
            <a:ext cx="2969083" cy="461665"/>
          </a:xfrm>
          <a:prstGeom prst="rect">
            <a:avLst/>
          </a:prstGeom>
          <a:solidFill>
            <a:srgbClr val="FFFF00"/>
          </a:solidFill>
          <a:ln>
            <a:solidFill>
              <a:schemeClr val="accent4">
                <a:lumMod val="20000"/>
                <a:lumOff val="80000"/>
              </a:schemeClr>
            </a:solidFill>
          </a:ln>
        </p:spPr>
        <p:txBody>
          <a:bodyPr wrap="none">
            <a:spAutoFit/>
          </a:bodyPr>
          <a:lstStyle/>
          <a:p>
            <a:r>
              <a:rPr lang="zh-CN" altLang="en-US" sz="2400" b="1" dirty="0" smtClean="0">
                <a:latin typeface="+mn-ea"/>
                <a:sym typeface="+mn-ea"/>
              </a:rPr>
              <a:t>推动商品经济的发展</a:t>
            </a:r>
            <a:endParaRPr lang="zh-CN" altLang="en-US" sz="2400" dirty="0"/>
          </a:p>
        </p:txBody>
      </p:sp>
      <p:sp>
        <p:nvSpPr>
          <p:cNvPr id="11" name="矩形 10"/>
          <p:cNvSpPr/>
          <p:nvPr/>
        </p:nvSpPr>
        <p:spPr>
          <a:xfrm>
            <a:off x="3430910" y="4437906"/>
            <a:ext cx="3587842" cy="461665"/>
          </a:xfrm>
          <a:prstGeom prst="rect">
            <a:avLst/>
          </a:prstGeom>
          <a:solidFill>
            <a:srgbClr val="92D050"/>
          </a:solidFill>
          <a:ln>
            <a:solidFill>
              <a:schemeClr val="accent4">
                <a:lumMod val="20000"/>
                <a:lumOff val="80000"/>
              </a:schemeClr>
            </a:solidFill>
          </a:ln>
        </p:spPr>
        <p:txBody>
          <a:bodyPr wrap="none">
            <a:spAutoFit/>
          </a:bodyPr>
          <a:lstStyle/>
          <a:p>
            <a:r>
              <a:rPr lang="zh-CN" altLang="en-US" sz="2400" b="1" dirty="0" smtClean="0">
                <a:latin typeface="+mn-ea"/>
                <a:sym typeface="+mn-ea"/>
              </a:rPr>
              <a:t>推动世界贸易网络的发展</a:t>
            </a:r>
            <a:endParaRPr lang="zh-CN" altLang="en-US" sz="2400" dirty="0"/>
          </a:p>
        </p:txBody>
      </p:sp>
      <p:sp>
        <p:nvSpPr>
          <p:cNvPr id="13" name="矩形 12"/>
          <p:cNvSpPr/>
          <p:nvPr/>
        </p:nvSpPr>
        <p:spPr>
          <a:xfrm>
            <a:off x="7463358" y="4437906"/>
            <a:ext cx="3587842" cy="461665"/>
          </a:xfrm>
          <a:prstGeom prst="rect">
            <a:avLst/>
          </a:prstGeom>
          <a:solidFill>
            <a:srgbClr val="92D050"/>
          </a:solidFill>
          <a:ln>
            <a:solidFill>
              <a:schemeClr val="accent4">
                <a:lumMod val="20000"/>
                <a:lumOff val="80000"/>
              </a:schemeClr>
            </a:solidFill>
          </a:ln>
        </p:spPr>
        <p:txBody>
          <a:bodyPr wrap="none">
            <a:spAutoFit/>
          </a:bodyPr>
          <a:lstStyle/>
          <a:p>
            <a:r>
              <a:rPr lang="zh-CN" altLang="en-US" sz="2400" b="1" dirty="0" smtClean="0">
                <a:latin typeface="+mn-ea"/>
                <a:sym typeface="+mn-ea"/>
              </a:rPr>
              <a:t>推动西欧资本主义的发展</a:t>
            </a:r>
            <a:endParaRPr lang="zh-CN" altLang="en-US" sz="2400" dirty="0"/>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12" name="矩形 11"/>
          <p:cNvSpPr/>
          <p:nvPr/>
        </p:nvSpPr>
        <p:spPr>
          <a:xfrm>
            <a:off x="1054646" y="1917626"/>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演变</a:t>
            </a:r>
            <a:endParaRPr lang="zh-CN" altLang="en-US" sz="2600" b="1" dirty="0">
              <a:latin typeface="+mn-ea"/>
            </a:endParaRPr>
          </a:p>
        </p:txBody>
      </p:sp>
      <p:sp>
        <p:nvSpPr>
          <p:cNvPr id="16" name="矩形 15"/>
          <p:cNvSpPr/>
          <p:nvPr/>
        </p:nvSpPr>
        <p:spPr>
          <a:xfrm>
            <a:off x="3646934" y="2896121"/>
            <a:ext cx="6912768" cy="461665"/>
          </a:xfrm>
          <a:prstGeom prst="rect">
            <a:avLst/>
          </a:prstGeom>
        </p:spPr>
        <p:txBody>
          <a:bodyPr wrap="square">
            <a:spAutoFit/>
          </a:bodyPr>
          <a:lstStyle/>
          <a:p>
            <a:r>
              <a:rPr lang="zh-CN" altLang="en-US" sz="2400" b="1" dirty="0" smtClean="0">
                <a:latin typeface="+mn-ea"/>
                <a:sym typeface="+mn-ea"/>
              </a:rPr>
              <a:t>清朝完全承认白银的法定货币地位，与铜钱兼用。</a:t>
            </a:r>
            <a:endParaRPr lang="zh-CN" altLang="en-US" dirty="0">
              <a:latin typeface="+mn-ea"/>
            </a:endParaRPr>
          </a:p>
        </p:txBody>
      </p:sp>
      <p:sp>
        <p:nvSpPr>
          <p:cNvPr id="17" name="矩形 16"/>
          <p:cNvSpPr/>
          <p:nvPr/>
        </p:nvSpPr>
        <p:spPr>
          <a:xfrm>
            <a:off x="2318105" y="1341562"/>
            <a:ext cx="1112805" cy="461665"/>
          </a:xfrm>
          <a:prstGeom prst="rect">
            <a:avLst/>
          </a:prstGeom>
          <a:ln>
            <a:solidFill>
              <a:schemeClr val="accent6">
                <a:lumMod val="50000"/>
              </a:schemeClr>
            </a:solidFill>
          </a:ln>
        </p:spPr>
        <p:txBody>
          <a:bodyPr wrap="none">
            <a:spAutoFit/>
          </a:bodyPr>
          <a:lstStyle/>
          <a:p>
            <a:r>
              <a:rPr lang="zh-CN" altLang="en-US" sz="2400" b="1" dirty="0" smtClean="0">
                <a:latin typeface="+mn-ea"/>
                <a:sym typeface="+mn-ea"/>
              </a:rPr>
              <a:t>明初：</a:t>
            </a:r>
            <a:endParaRPr lang="zh-CN" altLang="en-US" sz="2400" dirty="0"/>
          </a:p>
        </p:txBody>
      </p:sp>
      <p:sp>
        <p:nvSpPr>
          <p:cNvPr id="19" name="矩形 18"/>
          <p:cNvSpPr/>
          <p:nvPr/>
        </p:nvSpPr>
        <p:spPr>
          <a:xfrm>
            <a:off x="2350790" y="1989634"/>
            <a:ext cx="1872208" cy="461665"/>
          </a:xfrm>
          <a:prstGeom prst="rect">
            <a:avLst/>
          </a:prstGeom>
          <a:ln>
            <a:solidFill>
              <a:schemeClr val="accent6">
                <a:lumMod val="50000"/>
              </a:schemeClr>
            </a:solidFill>
          </a:ln>
        </p:spPr>
        <p:txBody>
          <a:bodyPr wrap="square">
            <a:spAutoFit/>
          </a:bodyPr>
          <a:lstStyle/>
          <a:p>
            <a:r>
              <a:rPr lang="zh-CN" altLang="en-US" sz="2400" b="1" dirty="0" smtClean="0">
                <a:latin typeface="+mn-ea"/>
                <a:sym typeface="+mn-ea"/>
              </a:rPr>
              <a:t>明朝中期起：</a:t>
            </a:r>
            <a:endParaRPr lang="zh-CN" altLang="en-US" sz="2400" dirty="0"/>
          </a:p>
        </p:txBody>
      </p:sp>
      <p:sp>
        <p:nvSpPr>
          <p:cNvPr id="20" name="矩形 19"/>
          <p:cNvSpPr/>
          <p:nvPr/>
        </p:nvSpPr>
        <p:spPr>
          <a:xfrm>
            <a:off x="2318105" y="2896121"/>
            <a:ext cx="1112805" cy="461665"/>
          </a:xfrm>
          <a:prstGeom prst="rect">
            <a:avLst/>
          </a:prstGeom>
          <a:ln>
            <a:solidFill>
              <a:schemeClr val="accent6">
                <a:lumMod val="50000"/>
              </a:schemeClr>
            </a:solidFill>
          </a:ln>
        </p:spPr>
        <p:txBody>
          <a:bodyPr wrap="none">
            <a:spAutoFit/>
          </a:bodyPr>
          <a:lstStyle/>
          <a:p>
            <a:r>
              <a:rPr lang="zh-CN" altLang="en-US" sz="2400" b="1" dirty="0" smtClean="0">
                <a:latin typeface="+mn-ea"/>
                <a:sym typeface="+mn-ea"/>
              </a:rPr>
              <a:t>清朝：</a:t>
            </a:r>
            <a:endParaRPr lang="zh-CN" altLang="en-US" sz="2400" dirty="0"/>
          </a:p>
        </p:txBody>
      </p:sp>
      <p:sp>
        <p:nvSpPr>
          <p:cNvPr id="21" name="矩形 20"/>
          <p:cNvSpPr/>
          <p:nvPr/>
        </p:nvSpPr>
        <p:spPr>
          <a:xfrm>
            <a:off x="3574926" y="1341562"/>
            <a:ext cx="2448272" cy="461665"/>
          </a:xfrm>
          <a:prstGeom prst="rect">
            <a:avLst/>
          </a:prstGeom>
        </p:spPr>
        <p:txBody>
          <a:bodyPr wrap="square">
            <a:spAutoFit/>
          </a:bodyPr>
          <a:lstStyle/>
          <a:p>
            <a:r>
              <a:rPr lang="zh-CN" altLang="en-US" sz="2400" b="1" dirty="0" smtClean="0">
                <a:latin typeface="+mn-ea"/>
                <a:sym typeface="+mn-ea"/>
              </a:rPr>
              <a:t>铜钱与纸币并行</a:t>
            </a:r>
            <a:endParaRPr lang="en-US" altLang="zh-CN" sz="2400" b="1" dirty="0" smtClean="0">
              <a:latin typeface="+mn-ea"/>
              <a:sym typeface="+mn-ea"/>
            </a:endParaRPr>
          </a:p>
        </p:txBody>
      </p:sp>
      <p:sp>
        <p:nvSpPr>
          <p:cNvPr id="22" name="矩形 21"/>
          <p:cNvSpPr/>
          <p:nvPr/>
        </p:nvSpPr>
        <p:spPr>
          <a:xfrm>
            <a:off x="4367014" y="1989634"/>
            <a:ext cx="7128792" cy="830997"/>
          </a:xfrm>
          <a:prstGeom prst="rect">
            <a:avLst/>
          </a:prstGeom>
        </p:spPr>
        <p:txBody>
          <a:bodyPr wrap="square">
            <a:spAutoFit/>
          </a:bodyPr>
          <a:lstStyle/>
          <a:p>
            <a:r>
              <a:rPr lang="zh-CN" altLang="en-US" sz="2400" b="1" dirty="0" smtClean="0">
                <a:latin typeface="+mn-ea"/>
                <a:sym typeface="+mn-ea"/>
              </a:rPr>
              <a:t>白银逐渐成为国家财政和民间交易的基本支付手段，物价也多以银两计算。</a:t>
            </a:r>
            <a:endParaRPr lang="en-US" altLang="zh-CN" sz="2400" b="1" dirty="0" smtClean="0">
              <a:latin typeface="+mn-ea"/>
              <a:sym typeface="+mn-ea"/>
            </a:endParaRPr>
          </a:p>
        </p:txBody>
      </p:sp>
      <p:sp>
        <p:nvSpPr>
          <p:cNvPr id="24" name="矩形 23"/>
          <p:cNvSpPr/>
          <p:nvPr/>
        </p:nvSpPr>
        <p:spPr>
          <a:xfrm>
            <a:off x="1054646" y="3657431"/>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原因</a:t>
            </a:r>
            <a:endParaRPr lang="zh-CN" altLang="en-US" sz="2600" b="1" dirty="0">
              <a:latin typeface="+mn-ea"/>
            </a:endParaRPr>
          </a:p>
        </p:txBody>
      </p:sp>
      <p:sp>
        <p:nvSpPr>
          <p:cNvPr id="25" name="矩形 24"/>
          <p:cNvSpPr/>
          <p:nvPr/>
        </p:nvSpPr>
        <p:spPr>
          <a:xfrm>
            <a:off x="2062758" y="3669625"/>
            <a:ext cx="9865096" cy="1200329"/>
          </a:xfrm>
          <a:prstGeom prst="rect">
            <a:avLst/>
          </a:prstGeom>
          <a:solidFill>
            <a:schemeClr val="accent4">
              <a:lumMod val="20000"/>
              <a:lumOff val="80000"/>
            </a:schemeClr>
          </a:solidFill>
        </p:spPr>
        <p:txBody>
          <a:bodyPr wrap="square">
            <a:spAutoFit/>
          </a:bodyPr>
          <a:lstStyle/>
          <a:p>
            <a:r>
              <a:rPr lang="zh-CN" altLang="en-US" sz="2400" b="1" dirty="0" smtClean="0">
                <a:latin typeface="+mn-ea"/>
                <a:sym typeface="+mn-ea"/>
              </a:rPr>
              <a:t>①纸币（宝钞）的弊端； ②白银作为货币本身的优势（体积小、价值高、易于分割熔铸、便于携带）； ③商品经济的发展； ④民间的认可使用到政府的推动肯定； ⑤白银的供给来源增加（美洲白银大量流入中国）。</a:t>
            </a:r>
          </a:p>
        </p:txBody>
      </p:sp>
      <p:sp>
        <p:nvSpPr>
          <p:cNvPr id="18" name="矩形 17"/>
          <p:cNvSpPr/>
          <p:nvPr/>
        </p:nvSpPr>
        <p:spPr>
          <a:xfrm>
            <a:off x="1054646" y="5446018"/>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影响</a:t>
            </a:r>
            <a:endParaRPr lang="zh-CN" altLang="en-US" sz="2600" b="1" dirty="0">
              <a:latin typeface="+mn-ea"/>
            </a:endParaRPr>
          </a:p>
        </p:txBody>
      </p:sp>
      <p:sp>
        <p:nvSpPr>
          <p:cNvPr id="14" name="左大括号 13"/>
          <p:cNvSpPr/>
          <p:nvPr/>
        </p:nvSpPr>
        <p:spPr>
          <a:xfrm>
            <a:off x="1918742" y="1413570"/>
            <a:ext cx="288032" cy="1584176"/>
          </a:xfrm>
          <a:prstGeom prst="lef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矩形 22"/>
          <p:cNvSpPr/>
          <p:nvPr/>
        </p:nvSpPr>
        <p:spPr>
          <a:xfrm>
            <a:off x="2134766" y="5013970"/>
            <a:ext cx="9361040" cy="830997"/>
          </a:xfrm>
          <a:prstGeom prst="rect">
            <a:avLst/>
          </a:prstGeom>
          <a:solidFill>
            <a:schemeClr val="accent3">
              <a:lumMod val="20000"/>
              <a:lumOff val="80000"/>
            </a:schemeClr>
          </a:solidFill>
        </p:spPr>
        <p:txBody>
          <a:bodyPr wrap="square">
            <a:spAutoFit/>
          </a:bodyPr>
          <a:lstStyle/>
          <a:p>
            <a:r>
              <a:rPr lang="zh-CN" altLang="en-US" sz="2400" b="1" dirty="0" smtClean="0">
                <a:solidFill>
                  <a:schemeClr val="accent6">
                    <a:lumMod val="75000"/>
                  </a:schemeClr>
                </a:solidFill>
                <a:latin typeface="+mn-ea"/>
                <a:sym typeface="+mn-ea"/>
              </a:rPr>
              <a:t>对中国：</a:t>
            </a:r>
            <a:r>
              <a:rPr lang="zh-CN" altLang="en-US" sz="2400" b="1" dirty="0" smtClean="0">
                <a:latin typeface="+mn-ea"/>
                <a:sym typeface="+mn-ea"/>
              </a:rPr>
              <a:t>推动商品经济的发展；缓解了通货膨胀；推动赋役制度的改革；推动中国与世界经济的联系。</a:t>
            </a:r>
          </a:p>
        </p:txBody>
      </p:sp>
      <p:sp>
        <p:nvSpPr>
          <p:cNvPr id="26" name="矩形 25"/>
          <p:cNvSpPr/>
          <p:nvPr/>
        </p:nvSpPr>
        <p:spPr>
          <a:xfrm>
            <a:off x="2134766" y="5911165"/>
            <a:ext cx="9361040" cy="830997"/>
          </a:xfrm>
          <a:prstGeom prst="rect">
            <a:avLst/>
          </a:prstGeom>
          <a:solidFill>
            <a:schemeClr val="accent3">
              <a:lumMod val="20000"/>
              <a:lumOff val="80000"/>
            </a:schemeClr>
          </a:solidFill>
        </p:spPr>
        <p:txBody>
          <a:bodyPr wrap="square">
            <a:spAutoFit/>
          </a:bodyPr>
          <a:lstStyle/>
          <a:p>
            <a:r>
              <a:rPr lang="zh-CN" altLang="en-US" sz="2400" b="1" dirty="0" smtClean="0">
                <a:solidFill>
                  <a:schemeClr val="accent6">
                    <a:lumMod val="75000"/>
                  </a:schemeClr>
                </a:solidFill>
                <a:latin typeface="+mn-ea"/>
                <a:sym typeface="+mn-ea"/>
              </a:rPr>
              <a:t>对世界：</a:t>
            </a:r>
            <a:r>
              <a:rPr lang="zh-CN" altLang="en-US" sz="2400" b="1" dirty="0" smtClean="0">
                <a:latin typeface="+mn-ea"/>
                <a:sym typeface="+mn-ea"/>
              </a:rPr>
              <a:t>推动白银成为世界货币；推动世界贸易网络的发展；推动西欧资本主义的发展。</a:t>
            </a:r>
          </a:p>
        </p:txBody>
      </p:sp>
      <p:sp>
        <p:nvSpPr>
          <p:cNvPr id="27" name="文本框 16"/>
          <p:cNvSpPr txBox="1"/>
          <p:nvPr/>
        </p:nvSpPr>
        <p:spPr>
          <a:xfrm>
            <a:off x="766614" y="697976"/>
            <a:ext cx="10729192"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7</a:t>
            </a:r>
            <a:r>
              <a:rPr lang="zh-CN" altLang="en-US" sz="3000" b="1" dirty="0" smtClean="0">
                <a:latin typeface="+mn-ea"/>
              </a:rPr>
              <a:t>、由</a:t>
            </a:r>
            <a:r>
              <a:rPr lang="zh-CN" altLang="en-US" sz="3000" b="1" dirty="0" smtClean="0">
                <a:solidFill>
                  <a:srgbClr val="FF0000"/>
                </a:solidFill>
                <a:latin typeface="+mn-ea"/>
              </a:rPr>
              <a:t>纸币宝钞</a:t>
            </a:r>
            <a:r>
              <a:rPr lang="zh-CN" altLang="en-US" sz="3000" b="1" dirty="0" smtClean="0">
                <a:latin typeface="+mn-ea"/>
              </a:rPr>
              <a:t>向</a:t>
            </a:r>
            <a:r>
              <a:rPr lang="zh-CN" altLang="en-US" sz="3000" b="1" dirty="0" smtClean="0">
                <a:solidFill>
                  <a:srgbClr val="FF0000"/>
                </a:solidFill>
                <a:latin typeface="+mn-ea"/>
              </a:rPr>
              <a:t>白银流通</a:t>
            </a:r>
            <a:r>
              <a:rPr lang="zh-CN" altLang="en-US" sz="3000" b="1" dirty="0" smtClean="0">
                <a:latin typeface="+mn-ea"/>
              </a:rPr>
              <a:t>的演变</a:t>
            </a:r>
            <a:r>
              <a:rPr lang="en-US" altLang="zh-CN" sz="3000" b="1" dirty="0" smtClean="0">
                <a:latin typeface="+mn-ea"/>
              </a:rPr>
              <a:t>——</a:t>
            </a:r>
            <a:r>
              <a:rPr lang="zh-CN" altLang="en-US" sz="3000" b="1" dirty="0" smtClean="0">
                <a:solidFill>
                  <a:srgbClr val="FF0000"/>
                </a:solidFill>
                <a:latin typeface="+mn-ea"/>
              </a:rPr>
              <a:t>明清</a:t>
            </a:r>
            <a:r>
              <a:rPr lang="en-US" altLang="zh-CN" sz="3000" b="1" dirty="0" smtClean="0">
                <a:latin typeface="+mn-ea"/>
              </a:rPr>
              <a:t>:</a:t>
            </a:r>
            <a:r>
              <a:rPr lang="zh-CN" altLang="en-US" sz="3000" b="1" dirty="0" smtClean="0">
                <a:latin typeface="+mn-ea"/>
              </a:rPr>
              <a:t>白银的逐渐货币化</a:t>
            </a:r>
          </a:p>
        </p:txBody>
      </p:sp>
    </p:spTree>
  </p:cSld>
  <p:clrMapOvr>
    <a:masterClrMapping/>
  </p:clrMapOvr>
  <p:transition spd="slow"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6574" y="743071"/>
            <a:ext cx="11521280" cy="5034338"/>
          </a:xfrm>
          <a:prstGeom prst="rect">
            <a:avLst/>
          </a:prstGeom>
          <a:noFill/>
        </p:spPr>
        <p:txBody>
          <a:bodyPr wrap="square" lIns="108850" tIns="54425" rIns="108850" bIns="54425" rtlCol="0">
            <a:spAutoFit/>
          </a:bodyPr>
          <a:lstStyle/>
          <a:p>
            <a:pPr algn="l" fontAlgn="auto">
              <a:lnSpc>
                <a:spcPts val="3200"/>
              </a:lnSpc>
            </a:pPr>
            <a:r>
              <a:rPr lang="zh-CN" altLang="en-US" sz="2400" b="1" dirty="0">
                <a:solidFill>
                  <a:srgbClr val="C00000"/>
                </a:solidFill>
                <a:latin typeface="+mn-ea"/>
                <a:cs typeface="黑体" panose="02010609060101010101" pitchFamily="2" charset="-122"/>
              </a:rPr>
              <a:t>1.由自然货币向人工货币的演变：</a:t>
            </a:r>
            <a:r>
              <a:rPr lang="zh-CN" altLang="en-US" sz="2400" dirty="0">
                <a:latin typeface="+mn-ea"/>
                <a:cs typeface="黑体" panose="02010609060101010101" pitchFamily="2" charset="-122"/>
              </a:rPr>
              <a:t>海贝可能是我国最早的货币。随着商品交换的迅速发展，人们开始用铜仿制海贝</a:t>
            </a:r>
            <a:r>
              <a:rPr lang="zh-CN" altLang="en-US" sz="2400" dirty="0" smtClean="0">
                <a:latin typeface="+mn-ea"/>
                <a:cs typeface="黑体" panose="02010609060101010101" pitchFamily="2" charset="-122"/>
              </a:rPr>
              <a:t>，自然</a:t>
            </a:r>
            <a:r>
              <a:rPr lang="zh-CN" altLang="en-US" sz="2400" dirty="0">
                <a:latin typeface="+mn-ea"/>
                <a:cs typeface="黑体" panose="02010609060101010101" pitchFamily="2" charset="-122"/>
              </a:rPr>
              <a:t>货币便慢慢退出了货币舞台。</a:t>
            </a:r>
          </a:p>
          <a:p>
            <a:pPr>
              <a:lnSpc>
                <a:spcPts val="3200"/>
              </a:lnSpc>
            </a:pPr>
            <a:r>
              <a:rPr lang="zh-CN" altLang="en-US" sz="2400" b="1" dirty="0">
                <a:solidFill>
                  <a:srgbClr val="C00000"/>
                </a:solidFill>
                <a:latin typeface="+mn-ea"/>
                <a:cs typeface="黑体" panose="02010609060101010101" pitchFamily="2" charset="-122"/>
              </a:rPr>
              <a:t>2</a:t>
            </a:r>
            <a:r>
              <a:rPr lang="zh-CN" altLang="en-US" sz="2400" b="1" dirty="0" smtClean="0">
                <a:solidFill>
                  <a:srgbClr val="C00000"/>
                </a:solidFill>
                <a:latin typeface="+mn-ea"/>
                <a:cs typeface="黑体" panose="02010609060101010101" pitchFamily="2" charset="-122"/>
              </a:rPr>
              <a:t>.由多元货币向统一币制的演变 ：</a:t>
            </a:r>
            <a:r>
              <a:rPr lang="zh-CN" altLang="en-US" sz="2400" dirty="0">
                <a:latin typeface="+mn-ea"/>
                <a:cs typeface="黑体" panose="02010609060101010101" pitchFamily="2" charset="-122"/>
              </a:rPr>
              <a:t>从商朝铜贝出现后到战国时期，我国的货币有铲币、刀币、圜钱</a:t>
            </a:r>
            <a:r>
              <a:rPr lang="zh-CN" altLang="en-US" sz="2400" dirty="0" smtClean="0">
                <a:latin typeface="+mn-ea"/>
                <a:cs typeface="黑体" panose="02010609060101010101" pitchFamily="2" charset="-122"/>
              </a:rPr>
              <a:t>、蚁鼻钱等</a:t>
            </a:r>
            <a:r>
              <a:rPr lang="zh-CN" altLang="en-US" sz="2400" dirty="0">
                <a:latin typeface="+mn-ea"/>
                <a:cs typeface="黑体" panose="02010609060101010101" pitchFamily="2" charset="-122"/>
              </a:rPr>
              <a:t>；秦统一中国后，在全国范围内通行秦圆形方孔的半两钱。</a:t>
            </a:r>
          </a:p>
          <a:p>
            <a:pPr algn="l" fontAlgn="auto">
              <a:lnSpc>
                <a:spcPts val="3200"/>
              </a:lnSpc>
            </a:pPr>
            <a:r>
              <a:rPr lang="zh-CN" altLang="en-US" sz="2400" b="1" dirty="0">
                <a:solidFill>
                  <a:srgbClr val="C00000"/>
                </a:solidFill>
                <a:latin typeface="+mn-ea"/>
                <a:cs typeface="黑体" panose="02010609060101010101" pitchFamily="2" charset="-122"/>
              </a:rPr>
              <a:t>3.由地方铸币向中央铸币的演变：</a:t>
            </a:r>
            <a:r>
              <a:rPr lang="zh-CN" altLang="en-US" sz="2400" dirty="0">
                <a:latin typeface="+mn-ea"/>
                <a:cs typeface="黑体" panose="02010609060101010101" pitchFamily="2" charset="-122"/>
              </a:rPr>
              <a:t>汉武帝收回了郡国铸币权，由中央统一铸造五铢钱，确定了由中央政府对钱币铸造、发行的统一管理。此后历代铸币皆由中央直接经管</a:t>
            </a:r>
            <a:r>
              <a:rPr lang="zh-CN" altLang="en-US" sz="2400" dirty="0" smtClean="0">
                <a:latin typeface="+mn-ea"/>
                <a:cs typeface="黑体" panose="02010609060101010101" pitchFamily="2" charset="-122"/>
              </a:rPr>
              <a:t>。</a:t>
            </a:r>
            <a:endParaRPr lang="en-US" altLang="zh-CN" sz="2400" dirty="0" smtClean="0">
              <a:latin typeface="+mn-ea"/>
              <a:cs typeface="黑体" panose="02010609060101010101" pitchFamily="2" charset="-122"/>
            </a:endParaRPr>
          </a:p>
          <a:p>
            <a:pPr>
              <a:lnSpc>
                <a:spcPts val="3200"/>
              </a:lnSpc>
            </a:pPr>
            <a:r>
              <a:rPr lang="en-US" altLang="zh-CN" sz="2400" b="1" dirty="0" smtClean="0">
                <a:solidFill>
                  <a:srgbClr val="C00000"/>
                </a:solidFill>
                <a:latin typeface="+mn-ea"/>
                <a:cs typeface="黑体" panose="02010609060101010101" pitchFamily="2" charset="-122"/>
              </a:rPr>
              <a:t>4.</a:t>
            </a:r>
            <a:r>
              <a:rPr lang="zh-CN" altLang="en-US" sz="2400" b="1" dirty="0" smtClean="0">
                <a:solidFill>
                  <a:srgbClr val="C00000"/>
                </a:solidFill>
                <a:latin typeface="+mn-ea"/>
                <a:cs typeface="黑体" panose="02010609060101010101" pitchFamily="2" charset="-122"/>
              </a:rPr>
              <a:t>由文书重量向通宝、元宝的演变：</a:t>
            </a:r>
            <a:r>
              <a:rPr lang="zh-CN" altLang="en-US" sz="2400" dirty="0" smtClean="0">
                <a:latin typeface="+mn-ea"/>
                <a:cs typeface="黑体" panose="02010609060101010101" pitchFamily="2" charset="-122"/>
              </a:rPr>
              <a:t>秦汉以来所铸的钱币，通常在钱文中都明确标明钱的重量；唐初铸造“开元通宝”钱，废轻重不一的历代古钱，钱文不书重量，我国铜钱由文书重量向通宝、元宝演变。</a:t>
            </a:r>
          </a:p>
          <a:p>
            <a:pPr>
              <a:lnSpc>
                <a:spcPts val="3200"/>
              </a:lnSpc>
            </a:pPr>
            <a:r>
              <a:rPr lang="en-US" altLang="zh-CN" sz="2400" b="1" dirty="0" smtClean="0">
                <a:solidFill>
                  <a:srgbClr val="C00000"/>
                </a:solidFill>
                <a:latin typeface="+mn-ea"/>
                <a:cs typeface="黑体" panose="02010609060101010101" pitchFamily="2" charset="-122"/>
              </a:rPr>
              <a:t>5.</a:t>
            </a:r>
            <a:r>
              <a:rPr lang="zh-CN" altLang="en-US" sz="2400" b="1" dirty="0" smtClean="0">
                <a:solidFill>
                  <a:srgbClr val="C00000"/>
                </a:solidFill>
                <a:latin typeface="+mn-ea"/>
                <a:cs typeface="黑体" panose="02010609060101010101" pitchFamily="2" charset="-122"/>
              </a:rPr>
              <a:t>由金属货币向纸币交子的演变：</a:t>
            </a:r>
            <a:r>
              <a:rPr lang="zh-CN" altLang="en-US" sz="2400" dirty="0" smtClean="0">
                <a:latin typeface="+mn-ea"/>
                <a:cs typeface="黑体" panose="02010609060101010101" pitchFamily="2" charset="-122"/>
              </a:rPr>
              <a:t>北宋时交子的出现，是我国古代货币史上由金属货币向纸币的一次重要演变。交子是世界上最早的纸币。</a:t>
            </a:r>
          </a:p>
          <a:p>
            <a:pPr>
              <a:lnSpc>
                <a:spcPts val="3200"/>
              </a:lnSpc>
            </a:pPr>
            <a:r>
              <a:rPr lang="en-US" altLang="zh-CN" sz="2400" b="1" dirty="0" smtClean="0">
                <a:solidFill>
                  <a:srgbClr val="C00000"/>
                </a:solidFill>
                <a:latin typeface="+mn-ea"/>
                <a:cs typeface="黑体" panose="02010609060101010101" pitchFamily="2" charset="-122"/>
              </a:rPr>
              <a:t>6.</a:t>
            </a:r>
            <a:r>
              <a:rPr lang="zh-CN" altLang="en-US" sz="2400" b="1" dirty="0" smtClean="0">
                <a:solidFill>
                  <a:srgbClr val="C00000"/>
                </a:solidFill>
                <a:latin typeface="+mn-ea"/>
                <a:cs typeface="黑体" panose="02010609060101010101" pitchFamily="2" charset="-122"/>
              </a:rPr>
              <a:t>由纸币宝钞向白银流通的演变：</a:t>
            </a:r>
            <a:r>
              <a:rPr lang="zh-CN" altLang="en-US" sz="2400" dirty="0" smtClean="0">
                <a:latin typeface="+mn-ea"/>
                <a:cs typeface="黑体" panose="02010609060101010101" pitchFamily="2" charset="-122"/>
              </a:rPr>
              <a:t>明清时期，白银货币化。</a:t>
            </a:r>
          </a:p>
        </p:txBody>
      </p:sp>
      <p:sp>
        <p:nvSpPr>
          <p:cNvPr id="2" name="矩形 1"/>
          <p:cNvSpPr/>
          <p:nvPr/>
        </p:nvSpPr>
        <p:spPr>
          <a:xfrm>
            <a:off x="-25474" y="45418"/>
            <a:ext cx="4187258" cy="540800"/>
          </a:xfrm>
          <a:prstGeom prst="rect">
            <a:avLst/>
          </a:prstGeom>
          <a:solidFill>
            <a:srgbClr val="FFFF00"/>
          </a:solidFill>
          <a:ln w="19050">
            <a:solidFill>
              <a:srgbClr val="FF0000"/>
            </a:solidFill>
          </a:ln>
        </p:spPr>
        <p:txBody>
          <a:bodyPr wrap="none" lIns="108850" tIns="54425" rIns="108850" bIns="54425" rtlCol="0" anchor="t">
            <a:spAutoFit/>
          </a:bodyPr>
          <a:lstStyle/>
          <a:p>
            <a:pPr algn="ctr"/>
            <a:r>
              <a:rPr lang="zh-CN" altLang="en-US" sz="2800" b="1" dirty="0">
                <a:solidFill>
                  <a:schemeClr val="accent4">
                    <a:lumMod val="75000"/>
                  </a:schemeClr>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中国古代货币演变的规律</a:t>
            </a:r>
          </a:p>
        </p:txBody>
      </p:sp>
      <p:pic>
        <p:nvPicPr>
          <p:cNvPr id="4" name="Picture 2" descr="14-40"/>
          <p:cNvPicPr>
            <a:picLocks noChangeAspect="1"/>
          </p:cNvPicPr>
          <p:nvPr/>
        </p:nvPicPr>
        <p:blipFill>
          <a:blip r:embed="rId2" cstate="print"/>
          <a:stretch>
            <a:fillRect/>
          </a:stretch>
        </p:blipFill>
        <p:spPr>
          <a:xfrm>
            <a:off x="9077692" y="6094090"/>
            <a:ext cx="801119" cy="765498"/>
          </a:xfrm>
          <a:prstGeom prst="rect">
            <a:avLst/>
          </a:prstGeom>
          <a:noFill/>
          <a:ln w="9525">
            <a:noFill/>
          </a:ln>
        </p:spPr>
      </p:pic>
      <p:pic>
        <p:nvPicPr>
          <p:cNvPr id="5" name="图片 4"/>
          <p:cNvPicPr>
            <a:picLocks noChangeAspect="1"/>
          </p:cNvPicPr>
          <p:nvPr/>
        </p:nvPicPr>
        <p:blipFill>
          <a:blip r:embed="rId3" cstate="print"/>
          <a:srcRect l="12419" t="1325" r="5912" b="1304"/>
          <a:stretch>
            <a:fillRect/>
          </a:stretch>
        </p:blipFill>
        <p:spPr>
          <a:xfrm>
            <a:off x="10433074" y="6094090"/>
            <a:ext cx="802719" cy="765498"/>
          </a:xfrm>
          <a:prstGeom prst="rect">
            <a:avLst/>
          </a:prstGeom>
          <a:ln w="12700" cmpd="sng">
            <a:noFill/>
            <a:prstDash val="solid"/>
          </a:ln>
        </p:spPr>
      </p:pic>
    </p:spTree>
  </p:cSld>
  <p:clrMapOvr>
    <a:masterClrMapping/>
  </p:clrMapOvr>
  <p:transition spd="slow" advTm="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（二）中国近代货币的演进进程</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sp>
        <p:nvSpPr>
          <p:cNvPr id="15" name="文本框 16"/>
          <p:cNvSpPr txBox="1"/>
          <p:nvPr/>
        </p:nvSpPr>
        <p:spPr>
          <a:xfrm>
            <a:off x="766614" y="693490"/>
            <a:ext cx="2160240" cy="571578"/>
          </a:xfrm>
          <a:prstGeom prst="rect">
            <a:avLst/>
          </a:prstGeom>
          <a:solidFill>
            <a:schemeClr val="bg1"/>
          </a:solidFill>
          <a:ln w="15875">
            <a:noFill/>
          </a:ln>
        </p:spPr>
        <p:txBody>
          <a:bodyPr wrap="square" lIns="108850" tIns="54425" rIns="108850" bIns="54425" rtlCol="0">
            <a:spAutoFit/>
          </a:bodyPr>
          <a:lstStyle/>
          <a:p>
            <a:r>
              <a:rPr lang="en-US" altLang="zh-CN" sz="3000" b="1" dirty="0" smtClean="0">
                <a:latin typeface="+mn-ea"/>
              </a:rPr>
              <a:t>1</a:t>
            </a:r>
            <a:r>
              <a:rPr lang="zh-CN" altLang="en-US" sz="3000" b="1" dirty="0" smtClean="0">
                <a:latin typeface="+mn-ea"/>
              </a:rPr>
              <a:t>、银元</a:t>
            </a:r>
          </a:p>
        </p:txBody>
      </p:sp>
      <p:sp>
        <p:nvSpPr>
          <p:cNvPr id="21" name="矩形 20"/>
          <p:cNvSpPr/>
          <p:nvPr/>
        </p:nvSpPr>
        <p:spPr>
          <a:xfrm>
            <a:off x="1342678" y="1341562"/>
            <a:ext cx="6336704" cy="492443"/>
          </a:xfrm>
          <a:prstGeom prst="rect">
            <a:avLst/>
          </a:prstGeom>
        </p:spPr>
        <p:txBody>
          <a:bodyPr wrap="square">
            <a:spAutoFit/>
          </a:bodyPr>
          <a:lstStyle/>
          <a:p>
            <a:r>
              <a:rPr lang="zh-CN" altLang="en-US" sz="2600" b="1" dirty="0" smtClean="0">
                <a:latin typeface="+mn-ea"/>
                <a:sym typeface="+mn-ea"/>
              </a:rPr>
              <a:t>（</a:t>
            </a:r>
            <a:r>
              <a:rPr lang="en-US" altLang="zh-CN" sz="2600" b="1" dirty="0" smtClean="0">
                <a:latin typeface="+mn-ea"/>
                <a:sym typeface="+mn-ea"/>
              </a:rPr>
              <a:t>1</a:t>
            </a:r>
            <a:r>
              <a:rPr lang="zh-CN" altLang="en-US" sz="2600" b="1" dirty="0" smtClean="0">
                <a:latin typeface="+mn-ea"/>
                <a:sym typeface="+mn-ea"/>
              </a:rPr>
              <a:t>）晚清时，清政府开始铸造银元。</a:t>
            </a:r>
          </a:p>
        </p:txBody>
      </p:sp>
      <p:sp>
        <p:nvSpPr>
          <p:cNvPr id="26" name="矩形 25"/>
          <p:cNvSpPr/>
          <p:nvPr/>
        </p:nvSpPr>
        <p:spPr>
          <a:xfrm>
            <a:off x="1342678" y="2637706"/>
            <a:ext cx="10297144" cy="892552"/>
          </a:xfrm>
          <a:prstGeom prst="rect">
            <a:avLst/>
          </a:prstGeom>
        </p:spPr>
        <p:txBody>
          <a:bodyPr wrap="square">
            <a:spAutoFit/>
          </a:bodyPr>
          <a:lstStyle/>
          <a:p>
            <a:r>
              <a:rPr lang="zh-CN" altLang="en-US" sz="2600" b="1" dirty="0" smtClean="0">
                <a:latin typeface="+mn-ea"/>
                <a:sym typeface="+mn-ea"/>
              </a:rPr>
              <a:t>（</a:t>
            </a:r>
            <a:r>
              <a:rPr lang="en-US" altLang="zh-CN" sz="2600" b="1" dirty="0" smtClean="0">
                <a:latin typeface="+mn-ea"/>
                <a:sym typeface="+mn-ea"/>
              </a:rPr>
              <a:t>2</a:t>
            </a:r>
            <a:r>
              <a:rPr lang="zh-CN" altLang="en-US" sz="2600" b="1" dirty="0" smtClean="0">
                <a:latin typeface="+mn-ea"/>
                <a:sym typeface="+mn-ea"/>
              </a:rPr>
              <a:t>）</a:t>
            </a:r>
            <a:r>
              <a:rPr lang="en-US" altLang="zh-CN" sz="2600" b="1" dirty="0" smtClean="0">
                <a:latin typeface="+mn-ea"/>
                <a:sym typeface="+mn-ea"/>
              </a:rPr>
              <a:t>1912</a:t>
            </a:r>
            <a:r>
              <a:rPr lang="zh-CN" altLang="en-US" sz="2600" b="1" dirty="0" smtClean="0">
                <a:latin typeface="+mn-ea"/>
                <a:sym typeface="+mn-ea"/>
              </a:rPr>
              <a:t>年中华民国建立后，货币政策延续了清朝的传统，以银元</a:t>
            </a:r>
            <a:endParaRPr lang="en-US" altLang="zh-CN" sz="2600" b="1" dirty="0" smtClean="0">
              <a:latin typeface="+mn-ea"/>
              <a:sym typeface="+mn-ea"/>
            </a:endParaRPr>
          </a:p>
          <a:p>
            <a:r>
              <a:rPr lang="en-US" altLang="zh-CN" sz="2600" b="1" dirty="0" smtClean="0">
                <a:latin typeface="+mn-ea"/>
                <a:sym typeface="+mn-ea"/>
              </a:rPr>
              <a:t>     </a:t>
            </a:r>
            <a:r>
              <a:rPr lang="zh-CN" altLang="en-US" sz="2600" b="1" dirty="0" smtClean="0">
                <a:latin typeface="+mn-ea"/>
                <a:sym typeface="+mn-ea"/>
              </a:rPr>
              <a:t>为法定货币。</a:t>
            </a:r>
          </a:p>
        </p:txBody>
      </p:sp>
      <p:grpSp>
        <p:nvGrpSpPr>
          <p:cNvPr id="12" name="组合 11"/>
          <p:cNvGrpSpPr/>
          <p:nvPr/>
        </p:nvGrpSpPr>
        <p:grpSpPr>
          <a:xfrm>
            <a:off x="8471470" y="765498"/>
            <a:ext cx="2808312" cy="1901825"/>
            <a:chOff x="8471470" y="765498"/>
            <a:chExt cx="2808312" cy="1901825"/>
          </a:xfrm>
        </p:grpSpPr>
        <p:sp>
          <p:nvSpPr>
            <p:cNvPr id="35" name="文本框 31"/>
            <p:cNvSpPr txBox="1"/>
            <p:nvPr/>
          </p:nvSpPr>
          <p:spPr>
            <a:xfrm>
              <a:off x="8471470" y="2205658"/>
              <a:ext cx="2736304" cy="461665"/>
            </a:xfrm>
            <a:prstGeom prst="rect">
              <a:avLst/>
            </a:prstGeom>
            <a:noFill/>
          </p:spPr>
          <p:txBody>
            <a:bodyPr wrap="square" rtlCol="0" anchor="t">
              <a:spAutoFit/>
            </a:bodyPr>
            <a:lstStyle/>
            <a:p>
              <a:pPr algn="ctr">
                <a:buFont typeface="Wingdings" panose="05000000000000000000" charset="0"/>
              </a:pPr>
              <a:r>
                <a:rPr lang="zh-CN" altLang="en-US" sz="2400" b="1" dirty="0" smtClean="0">
                  <a:latin typeface="楷体" pitchFamily="49" charset="-122"/>
                  <a:ea typeface="楷体" pitchFamily="49" charset="-122"/>
                  <a:cs typeface="宋体" panose="02010600030101010101" pitchFamily="2" charset="-122"/>
                </a:rPr>
                <a:t>晚清银元</a:t>
              </a:r>
              <a:endParaRPr lang="zh-CN" altLang="en-US" sz="2400" b="1" dirty="0">
                <a:latin typeface="楷体" pitchFamily="49" charset="-122"/>
                <a:ea typeface="楷体" pitchFamily="49" charset="-122"/>
                <a:cs typeface="宋体" panose="02010600030101010101" pitchFamily="2" charset="-122"/>
              </a:endParaRPr>
            </a:p>
          </p:txBody>
        </p:sp>
        <p:pic>
          <p:nvPicPr>
            <p:cNvPr id="31746" name="Picture 2" descr="https://p5.ssl.qhimgs1.com/sdr/400__/t011ddff18cdeeb26bf.png"/>
            <p:cNvPicPr>
              <a:picLocks noChangeAspect="1" noChangeArrowheads="1"/>
            </p:cNvPicPr>
            <p:nvPr/>
          </p:nvPicPr>
          <p:blipFill>
            <a:blip r:embed="rId2" cstate="print"/>
            <a:srcRect/>
            <a:stretch>
              <a:fillRect/>
            </a:stretch>
          </p:blipFill>
          <p:spPr bwMode="auto">
            <a:xfrm>
              <a:off x="8471470" y="765498"/>
              <a:ext cx="2808312" cy="1404156"/>
            </a:xfrm>
            <a:prstGeom prst="rect">
              <a:avLst/>
            </a:prstGeom>
            <a:noFill/>
          </p:spPr>
        </p:pic>
      </p:grpSp>
      <p:grpSp>
        <p:nvGrpSpPr>
          <p:cNvPr id="14" name="组合 13"/>
          <p:cNvGrpSpPr/>
          <p:nvPr/>
        </p:nvGrpSpPr>
        <p:grpSpPr>
          <a:xfrm>
            <a:off x="6399239" y="3645818"/>
            <a:ext cx="5180576" cy="3168352"/>
            <a:chOff x="6399239" y="3645818"/>
            <a:chExt cx="5180576" cy="3168352"/>
          </a:xfrm>
        </p:grpSpPr>
        <p:sp>
          <p:nvSpPr>
            <p:cNvPr id="17" name="文本框 31"/>
            <p:cNvSpPr txBox="1"/>
            <p:nvPr/>
          </p:nvSpPr>
          <p:spPr>
            <a:xfrm>
              <a:off x="7391350" y="6352505"/>
              <a:ext cx="3240360" cy="461665"/>
            </a:xfrm>
            <a:prstGeom prst="rect">
              <a:avLst/>
            </a:prstGeom>
            <a:noFill/>
          </p:spPr>
          <p:txBody>
            <a:bodyPr wrap="square" rtlCol="0" anchor="t">
              <a:spAutoFit/>
            </a:bodyPr>
            <a:lstStyle/>
            <a:p>
              <a:pPr algn="ctr">
                <a:buFont typeface="Wingdings" panose="05000000000000000000" charset="0"/>
              </a:pPr>
              <a:r>
                <a:rPr lang="zh-CN" altLang="en-US" sz="2400" b="1" dirty="0" smtClean="0">
                  <a:latin typeface="楷体" pitchFamily="49" charset="-122"/>
                  <a:ea typeface="楷体" pitchFamily="49" charset="-122"/>
                  <a:cs typeface="宋体" panose="02010600030101010101" pitchFamily="2" charset="-122"/>
                </a:rPr>
                <a:t>民国银元（孙小头）</a:t>
              </a:r>
              <a:endParaRPr lang="zh-CN" altLang="en-US" sz="2400" b="1" dirty="0">
                <a:latin typeface="楷体" pitchFamily="49" charset="-122"/>
                <a:ea typeface="楷体" pitchFamily="49" charset="-122"/>
                <a:cs typeface="宋体" panose="02010600030101010101" pitchFamily="2" charset="-122"/>
              </a:endParaRPr>
            </a:p>
          </p:txBody>
        </p:sp>
        <p:pic>
          <p:nvPicPr>
            <p:cNvPr id="68613" name="Picture 5"/>
            <p:cNvPicPr>
              <a:picLocks noChangeAspect="1" noChangeArrowheads="1"/>
            </p:cNvPicPr>
            <p:nvPr/>
          </p:nvPicPr>
          <p:blipFill>
            <a:blip r:embed="rId3" cstate="print"/>
            <a:srcRect/>
            <a:stretch>
              <a:fillRect/>
            </a:stretch>
          </p:blipFill>
          <p:spPr bwMode="auto">
            <a:xfrm>
              <a:off x="6399239" y="3645818"/>
              <a:ext cx="5180576" cy="2664296"/>
            </a:xfrm>
            <a:prstGeom prst="rect">
              <a:avLst/>
            </a:prstGeom>
            <a:noFill/>
            <a:ln w="9525">
              <a:noFill/>
              <a:miter lim="800000"/>
              <a:headEnd/>
              <a:tailEnd/>
            </a:ln>
          </p:spPr>
        </p:pic>
      </p:grpSp>
      <p:grpSp>
        <p:nvGrpSpPr>
          <p:cNvPr id="13" name="组合 12"/>
          <p:cNvGrpSpPr/>
          <p:nvPr/>
        </p:nvGrpSpPr>
        <p:grpSpPr>
          <a:xfrm>
            <a:off x="1198662" y="3645818"/>
            <a:ext cx="4638675" cy="3197969"/>
            <a:chOff x="1198662" y="3645818"/>
            <a:chExt cx="4638675" cy="3197969"/>
          </a:xfrm>
        </p:grpSpPr>
        <p:pic>
          <p:nvPicPr>
            <p:cNvPr id="68615" name="Picture 7"/>
            <p:cNvPicPr>
              <a:picLocks noChangeAspect="1" noChangeArrowheads="1"/>
            </p:cNvPicPr>
            <p:nvPr/>
          </p:nvPicPr>
          <p:blipFill>
            <a:blip r:embed="rId4" cstate="print"/>
            <a:srcRect/>
            <a:stretch>
              <a:fillRect/>
            </a:stretch>
          </p:blipFill>
          <p:spPr bwMode="auto">
            <a:xfrm>
              <a:off x="1198662" y="3645818"/>
              <a:ext cx="4638675" cy="2762250"/>
            </a:xfrm>
            <a:prstGeom prst="rect">
              <a:avLst/>
            </a:prstGeom>
            <a:noFill/>
            <a:ln w="9525">
              <a:noFill/>
              <a:miter lim="800000"/>
              <a:headEnd/>
              <a:tailEnd/>
            </a:ln>
          </p:spPr>
        </p:pic>
        <p:sp>
          <p:nvSpPr>
            <p:cNvPr id="23" name="文本框 31"/>
            <p:cNvSpPr txBox="1"/>
            <p:nvPr/>
          </p:nvSpPr>
          <p:spPr>
            <a:xfrm>
              <a:off x="1846734" y="6382122"/>
              <a:ext cx="3240360" cy="461665"/>
            </a:xfrm>
            <a:prstGeom prst="rect">
              <a:avLst/>
            </a:prstGeom>
            <a:noFill/>
          </p:spPr>
          <p:txBody>
            <a:bodyPr wrap="square" rtlCol="0" anchor="t">
              <a:spAutoFit/>
            </a:bodyPr>
            <a:lstStyle/>
            <a:p>
              <a:pPr algn="ctr">
                <a:buFont typeface="Wingdings" panose="05000000000000000000" charset="0"/>
              </a:pPr>
              <a:r>
                <a:rPr lang="zh-CN" altLang="en-US" sz="2400" b="1" dirty="0" smtClean="0">
                  <a:latin typeface="楷体" pitchFamily="49" charset="-122"/>
                  <a:ea typeface="楷体" pitchFamily="49" charset="-122"/>
                  <a:cs typeface="宋体" panose="02010600030101010101" pitchFamily="2" charset="-122"/>
                </a:rPr>
                <a:t>民国银元（袁大头）</a:t>
              </a:r>
              <a:endParaRPr lang="zh-CN" altLang="en-US" sz="2400" b="1" dirty="0">
                <a:latin typeface="楷体" pitchFamily="49" charset="-122"/>
                <a:ea typeface="楷体" pitchFamily="49" charset="-122"/>
                <a:cs typeface="宋体" panose="02010600030101010101" pitchFamily="2" charset="-122"/>
              </a:endParaRPr>
            </a:p>
          </p:txBody>
        </p:sp>
      </p:gr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（二）中国近代货币的演进进程</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sp>
        <p:nvSpPr>
          <p:cNvPr id="19" name="文本框 16"/>
          <p:cNvSpPr txBox="1"/>
          <p:nvPr/>
        </p:nvSpPr>
        <p:spPr>
          <a:xfrm>
            <a:off x="766614" y="621482"/>
            <a:ext cx="2160240"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latin typeface="+mn-ea"/>
              </a:rPr>
              <a:t>2</a:t>
            </a:r>
            <a:r>
              <a:rPr lang="zh-CN" altLang="en-US" sz="2800" b="1" dirty="0" smtClean="0">
                <a:latin typeface="+mn-ea"/>
              </a:rPr>
              <a:t>、法币</a:t>
            </a:r>
          </a:p>
        </p:txBody>
      </p:sp>
      <p:sp>
        <p:nvSpPr>
          <p:cNvPr id="20" name="矩形 19"/>
          <p:cNvSpPr/>
          <p:nvPr/>
        </p:nvSpPr>
        <p:spPr>
          <a:xfrm>
            <a:off x="3358902" y="1197546"/>
            <a:ext cx="8208912" cy="1200329"/>
          </a:xfrm>
          <a:prstGeom prst="rect">
            <a:avLst/>
          </a:prstGeom>
        </p:spPr>
        <p:txBody>
          <a:bodyPr wrap="square">
            <a:spAutoFit/>
          </a:bodyPr>
          <a:lstStyle/>
          <a:p>
            <a:r>
              <a:rPr lang="en-US" altLang="zh-CN" sz="2400" b="1" dirty="0" smtClean="0">
                <a:latin typeface="+mn-ea"/>
                <a:sym typeface="+mn-ea"/>
              </a:rPr>
              <a:t>1935</a:t>
            </a:r>
            <a:r>
              <a:rPr lang="zh-CN" altLang="en-US" sz="2400" b="1" dirty="0" smtClean="0">
                <a:latin typeface="+mn-ea"/>
                <a:sym typeface="+mn-ea"/>
              </a:rPr>
              <a:t>年，国民政府实行法币改革，规定由中央银行、中国银行、交通银行（后加上中国农民银行）发行的钞票为法币，并禁止银元的流通，将白银收为国有。</a:t>
            </a:r>
          </a:p>
        </p:txBody>
      </p:sp>
      <p:sp>
        <p:nvSpPr>
          <p:cNvPr id="22" name="矩形 21"/>
          <p:cNvSpPr/>
          <p:nvPr/>
        </p:nvSpPr>
        <p:spPr>
          <a:xfrm>
            <a:off x="1198662" y="1197546"/>
            <a:ext cx="2088232"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a:t>
            </a:r>
            <a:r>
              <a:rPr lang="en-US" altLang="zh-CN" sz="2600" b="1" dirty="0" smtClean="0">
                <a:latin typeface="+mn-ea"/>
              </a:rPr>
              <a:t>1</a:t>
            </a:r>
            <a:r>
              <a:rPr lang="zh-CN" altLang="en-US" sz="2600" b="1" dirty="0" smtClean="0">
                <a:latin typeface="+mn-ea"/>
              </a:rPr>
              <a:t>）发行：</a:t>
            </a:r>
            <a:endParaRPr lang="zh-CN" altLang="en-US" sz="2600" b="1" dirty="0">
              <a:latin typeface="+mn-ea"/>
            </a:endParaRPr>
          </a:p>
        </p:txBody>
      </p:sp>
      <p:sp>
        <p:nvSpPr>
          <p:cNvPr id="24" name="矩形 23"/>
          <p:cNvSpPr/>
          <p:nvPr/>
        </p:nvSpPr>
        <p:spPr>
          <a:xfrm>
            <a:off x="1198662" y="2565698"/>
            <a:ext cx="2088232"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a:t>
            </a:r>
            <a:r>
              <a:rPr lang="en-US" altLang="zh-CN" sz="2600" b="1" dirty="0" smtClean="0">
                <a:latin typeface="+mn-ea"/>
              </a:rPr>
              <a:t>2</a:t>
            </a:r>
            <a:r>
              <a:rPr lang="zh-CN" altLang="en-US" sz="2600" b="1" dirty="0" smtClean="0">
                <a:latin typeface="+mn-ea"/>
              </a:rPr>
              <a:t>）废弃：</a:t>
            </a:r>
            <a:endParaRPr lang="zh-CN" altLang="en-US" sz="2600" b="1" dirty="0">
              <a:latin typeface="+mn-ea"/>
            </a:endParaRPr>
          </a:p>
        </p:txBody>
      </p:sp>
      <p:sp>
        <p:nvSpPr>
          <p:cNvPr id="25" name="矩形 24"/>
          <p:cNvSpPr/>
          <p:nvPr/>
        </p:nvSpPr>
        <p:spPr>
          <a:xfrm>
            <a:off x="3502918" y="2565698"/>
            <a:ext cx="8280920" cy="461665"/>
          </a:xfrm>
          <a:prstGeom prst="rect">
            <a:avLst/>
          </a:prstGeom>
        </p:spPr>
        <p:txBody>
          <a:bodyPr wrap="square">
            <a:spAutoFit/>
          </a:bodyPr>
          <a:lstStyle/>
          <a:p>
            <a:r>
              <a:rPr lang="zh-CN" altLang="en-US" sz="2400" b="1" dirty="0" smtClean="0">
                <a:latin typeface="+mn-ea"/>
                <a:sym typeface="+mn-ea"/>
              </a:rPr>
              <a:t>在抗日战争和解放战争期间，法币急剧贬值，最终彻底崩溃。</a:t>
            </a:r>
          </a:p>
        </p:txBody>
      </p:sp>
      <p:grpSp>
        <p:nvGrpSpPr>
          <p:cNvPr id="16" name="组合 15"/>
          <p:cNvGrpSpPr/>
          <p:nvPr/>
        </p:nvGrpSpPr>
        <p:grpSpPr>
          <a:xfrm>
            <a:off x="9166077" y="3717826"/>
            <a:ext cx="3024336" cy="2200310"/>
            <a:chOff x="9166077" y="3717826"/>
            <a:chExt cx="3024336" cy="2200310"/>
          </a:xfrm>
        </p:grpSpPr>
        <p:grpSp>
          <p:nvGrpSpPr>
            <p:cNvPr id="27" name="组合 36"/>
            <p:cNvGrpSpPr/>
            <p:nvPr/>
          </p:nvGrpSpPr>
          <p:grpSpPr>
            <a:xfrm>
              <a:off x="9407615" y="3717826"/>
              <a:ext cx="2448231" cy="1728192"/>
              <a:chOff x="5132" y="3651"/>
              <a:chExt cx="3732" cy="1757"/>
            </a:xfrm>
          </p:grpSpPr>
          <p:pic>
            <p:nvPicPr>
              <p:cNvPr id="28" name="图片 27" descr="u=4168697073,2884034720&amp;fm=26&amp;gp=0"/>
              <p:cNvPicPr>
                <a:picLocks noChangeAspect="1"/>
              </p:cNvPicPr>
              <p:nvPr/>
            </p:nvPicPr>
            <p:blipFill>
              <a:blip r:embed="rId2" cstate="print"/>
              <a:srcRect l="3341" t="8145" r="1130" b="3521"/>
              <a:stretch>
                <a:fillRect/>
              </a:stretch>
            </p:blipFill>
            <p:spPr>
              <a:xfrm>
                <a:off x="5132" y="3970"/>
                <a:ext cx="3253" cy="1438"/>
              </a:xfrm>
              <a:prstGeom prst="rect">
                <a:avLst/>
              </a:prstGeom>
            </p:spPr>
          </p:pic>
          <p:pic>
            <p:nvPicPr>
              <p:cNvPr id="29" name="图片 28" descr="法币"/>
              <p:cNvPicPr>
                <a:picLocks noChangeAspect="1"/>
              </p:cNvPicPr>
              <p:nvPr/>
            </p:nvPicPr>
            <p:blipFill>
              <a:blip r:embed="rId3" cstate="print"/>
              <a:srcRect l="3643" t="7240" r="3788" b="7838"/>
              <a:stretch>
                <a:fillRect/>
              </a:stretch>
            </p:blipFill>
            <p:spPr>
              <a:xfrm>
                <a:off x="5874" y="3651"/>
                <a:ext cx="2990" cy="1275"/>
              </a:xfrm>
              <a:prstGeom prst="rect">
                <a:avLst/>
              </a:prstGeom>
            </p:spPr>
          </p:pic>
        </p:grpSp>
        <p:sp>
          <p:nvSpPr>
            <p:cNvPr id="40" name="文本框 31"/>
            <p:cNvSpPr txBox="1"/>
            <p:nvPr/>
          </p:nvSpPr>
          <p:spPr>
            <a:xfrm>
              <a:off x="9166077" y="5518026"/>
              <a:ext cx="3024336" cy="400110"/>
            </a:xfrm>
            <a:prstGeom prst="rect">
              <a:avLst/>
            </a:prstGeom>
            <a:noFill/>
          </p:spPr>
          <p:txBody>
            <a:bodyPr wrap="square" rtlCol="0" anchor="t">
              <a:spAutoFit/>
            </a:bodyPr>
            <a:lstStyle/>
            <a:p>
              <a:pPr>
                <a:buFont typeface="Wingdings" panose="05000000000000000000" charset="0"/>
              </a:pPr>
              <a:r>
                <a:rPr lang="en-US" altLang="zh-CN" sz="2000" b="1" dirty="0" smtClean="0">
                  <a:latin typeface="楷体" pitchFamily="49" charset="-122"/>
                  <a:ea typeface="楷体" pitchFamily="49" charset="-122"/>
                  <a:cs typeface="宋体" panose="02010600030101010101" pitchFamily="2" charset="-122"/>
                </a:rPr>
                <a:t>1935</a:t>
              </a:r>
              <a:r>
                <a:rPr lang="zh-CN" altLang="en-US" sz="2000" b="1" dirty="0" smtClean="0">
                  <a:latin typeface="楷体" pitchFamily="49" charset="-122"/>
                  <a:ea typeface="楷体" pitchFamily="49" charset="-122"/>
                  <a:cs typeface="宋体" panose="02010600030101010101" pitchFamily="2" charset="-122"/>
                </a:rPr>
                <a:t>年国民政府：法币</a:t>
              </a:r>
            </a:p>
          </p:txBody>
        </p:sp>
      </p:grpSp>
      <p:sp>
        <p:nvSpPr>
          <p:cNvPr id="23" name="文本框 3"/>
          <p:cNvSpPr txBox="1"/>
          <p:nvPr/>
        </p:nvSpPr>
        <p:spPr>
          <a:xfrm>
            <a:off x="550590" y="3357786"/>
            <a:ext cx="7344816" cy="479245"/>
          </a:xfrm>
          <a:prstGeom prst="rect">
            <a:avLst/>
          </a:prstGeom>
          <a:solidFill>
            <a:schemeClr val="accent3">
              <a:lumMod val="20000"/>
              <a:lumOff val="80000"/>
            </a:schemeClr>
          </a:solidFill>
          <a:ln w="19050">
            <a:solidFill>
              <a:srgbClr val="FF0000"/>
            </a:solidFill>
          </a:ln>
        </p:spPr>
        <p:txBody>
          <a:bodyPr wrap="square" lIns="108850" tIns="54425" rIns="108850" bIns="54425" rtlCol="0" anchor="t">
            <a:spAutoFit/>
          </a:bodyPr>
          <a:lstStyle/>
          <a:p>
            <a:r>
              <a:rPr lang="zh-CN" altLang="en-US" sz="2400" b="1" dirty="0" smtClean="0">
                <a:latin typeface="黑体" panose="02010609060101010101" pitchFamily="2" charset="-122"/>
                <a:ea typeface="黑体" panose="02010609060101010101" pitchFamily="2" charset="-122"/>
                <a:cs typeface="黑体" panose="02010609060101010101" pitchFamily="2" charset="-122"/>
                <a:sym typeface="+mn-ea"/>
              </a:rPr>
              <a:t>探究认识</a:t>
            </a:r>
            <a:r>
              <a:rPr lang="en-US" altLang="zh-CN" sz="2400" b="1" dirty="0" smtClean="0">
                <a:latin typeface="黑体" panose="02010609060101010101" pitchFamily="2" charset="-122"/>
                <a:ea typeface="黑体" panose="02010609060101010101" pitchFamily="2" charset="-122"/>
                <a:cs typeface="黑体" panose="02010609060101010101" pitchFamily="2" charset="-122"/>
                <a:sym typeface="+mn-ea"/>
              </a:rPr>
              <a:t>——1935</a:t>
            </a:r>
            <a:r>
              <a:rPr lang="zh-CN" altLang="en-US" sz="2400" b="1" dirty="0" smtClean="0">
                <a:latin typeface="黑体" panose="02010609060101010101" pitchFamily="2" charset="-122"/>
                <a:ea typeface="黑体" panose="02010609060101010101" pitchFamily="2" charset="-122"/>
                <a:cs typeface="黑体" panose="02010609060101010101" pitchFamily="2" charset="-122"/>
                <a:sym typeface="+mn-ea"/>
              </a:rPr>
              <a:t>年国民政府为何实行</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法币</a:t>
            </a:r>
            <a:r>
              <a:rPr lang="zh-CN" altLang="en-US" sz="2400" b="1"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改革？</a:t>
            </a:r>
            <a:endPar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30" name="文本框 2"/>
          <p:cNvSpPr txBox="1"/>
          <p:nvPr/>
        </p:nvSpPr>
        <p:spPr>
          <a:xfrm>
            <a:off x="1054646" y="4005858"/>
            <a:ext cx="1086132" cy="479245"/>
          </a:xfrm>
          <a:prstGeom prst="rect">
            <a:avLst/>
          </a:prstGeom>
          <a:solidFill>
            <a:schemeClr val="accent5">
              <a:lumMod val="20000"/>
              <a:lumOff val="80000"/>
            </a:schemeClr>
          </a:solidFill>
          <a:ln>
            <a:solidFill>
              <a:srgbClr val="FF0000"/>
            </a:solidFill>
          </a:ln>
        </p:spPr>
        <p:txBody>
          <a:bodyPr wrap="square" lIns="108850" tIns="54425" rIns="108850" bIns="54425" rtlCol="0">
            <a:spAutoFit/>
          </a:bodyPr>
          <a:lstStyle/>
          <a:p>
            <a:r>
              <a:rPr lang="zh-CN" altLang="zh-CN" sz="2400" b="1" dirty="0"/>
              <a:t>背景</a:t>
            </a:r>
            <a:r>
              <a:rPr lang="zh-CN" altLang="zh-CN" sz="2400" dirty="0"/>
              <a:t>：</a:t>
            </a:r>
            <a:endParaRPr lang="zh-CN" altLang="en-US" sz="2400" dirty="0"/>
          </a:p>
        </p:txBody>
      </p:sp>
      <p:sp>
        <p:nvSpPr>
          <p:cNvPr id="31" name="文本框 7"/>
          <p:cNvSpPr txBox="1"/>
          <p:nvPr/>
        </p:nvSpPr>
        <p:spPr>
          <a:xfrm>
            <a:off x="1090279" y="4797946"/>
            <a:ext cx="1044487" cy="479245"/>
          </a:xfrm>
          <a:prstGeom prst="rect">
            <a:avLst/>
          </a:prstGeom>
          <a:solidFill>
            <a:schemeClr val="accent5">
              <a:lumMod val="20000"/>
              <a:lumOff val="80000"/>
            </a:schemeClr>
          </a:solidFill>
          <a:ln>
            <a:solidFill>
              <a:srgbClr val="FF0000"/>
            </a:solidFill>
          </a:ln>
        </p:spPr>
        <p:txBody>
          <a:bodyPr wrap="square" lIns="108850" tIns="54425" rIns="108850" bIns="54425" rtlCol="0">
            <a:spAutoFit/>
          </a:bodyPr>
          <a:lstStyle/>
          <a:p>
            <a:r>
              <a:rPr lang="zh-CN" altLang="zh-CN" sz="2400" b="1" dirty="0"/>
              <a:t>内容：</a:t>
            </a:r>
          </a:p>
        </p:txBody>
      </p:sp>
      <p:sp>
        <p:nvSpPr>
          <p:cNvPr id="36" name="文本框 10"/>
          <p:cNvSpPr txBox="1"/>
          <p:nvPr/>
        </p:nvSpPr>
        <p:spPr>
          <a:xfrm>
            <a:off x="1102131" y="5686853"/>
            <a:ext cx="1032635" cy="479245"/>
          </a:xfrm>
          <a:prstGeom prst="rect">
            <a:avLst/>
          </a:prstGeom>
          <a:solidFill>
            <a:schemeClr val="accent5">
              <a:lumMod val="20000"/>
              <a:lumOff val="80000"/>
            </a:schemeClr>
          </a:solidFill>
          <a:ln>
            <a:solidFill>
              <a:srgbClr val="FF0000"/>
            </a:solidFill>
          </a:ln>
        </p:spPr>
        <p:txBody>
          <a:bodyPr wrap="square" lIns="108850" tIns="54425" rIns="108850" bIns="54425" rtlCol="0">
            <a:spAutoFit/>
          </a:bodyPr>
          <a:lstStyle/>
          <a:p>
            <a:r>
              <a:rPr lang="zh-CN" altLang="zh-CN" sz="2400" b="1" dirty="0"/>
              <a:t>评价：</a:t>
            </a: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childTnLst>
                          </p:cTn>
                        </p:par>
                        <p:par>
                          <p:cTn id="22" fill="hold">
                            <p:stCondLst>
                              <p:cond delay="1000"/>
                            </p:stCondLst>
                            <p:childTnLst>
                              <p:par>
                                <p:cTn id="23" presetID="3" presetClass="entr" presetSubtype="1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childTnLst>
                          </p:cTn>
                        </p:par>
                        <p:par>
                          <p:cTn id="26" fill="hold">
                            <p:stCondLst>
                              <p:cond delay="1500"/>
                            </p:stCondLst>
                            <p:childTnLst>
                              <p:par>
                                <p:cTn id="27" presetID="3" presetClass="entr" presetSubtype="10"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linds(horizontal)">
                                      <p:cBhvr>
                                        <p:cTn id="29" dur="500"/>
                                        <p:tgtEl>
                                          <p:spTgt spid="31"/>
                                        </p:tgtEl>
                                      </p:cBhvr>
                                    </p:animEffect>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linds(horizontal)">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3" grpId="0" animBg="1"/>
      <p:bldP spid="30" grpId="0" animBg="1"/>
      <p:bldP spid="31"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法币：民国统一货币的诞生.mp4">
            <a:hlinkClick r:id="" action="ppaction://media"/>
          </p:cNvPr>
          <p:cNvPicPr>
            <a:picLocks noRot="1" noChangeAspect="1"/>
          </p:cNvPicPr>
          <p:nvPr>
            <a:videoFile r:link="rId1"/>
          </p:nvPr>
        </p:nvPicPr>
        <p:blipFill>
          <a:blip r:embed="rId3" cstate="print"/>
          <a:stretch>
            <a:fillRect/>
          </a:stretch>
        </p:blipFill>
        <p:spPr>
          <a:xfrm>
            <a:off x="-1" y="-1"/>
            <a:ext cx="12190413" cy="6893663"/>
          </a:xfrm>
          <a:prstGeom prst="rect">
            <a:avLst/>
          </a:prstGeom>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1442"/>
            <a:ext cx="12190413" cy="663911"/>
          </a:xfrm>
          <a:prstGeom prst="rect">
            <a:avLst/>
          </a:prstGeom>
          <a:solidFill>
            <a:schemeClr val="bg1"/>
          </a:solidFill>
          <a:ln w="25400">
            <a:noFill/>
          </a:ln>
        </p:spPr>
        <p:txBody>
          <a:bodyPr wrap="square" lIns="108850" tIns="54425" rIns="108850" bIns="54425" rtlCol="0" anchor="t">
            <a:spAutoFit/>
          </a:bodyPr>
          <a:lstStyle/>
          <a:p>
            <a:r>
              <a:rPr lang="zh-CN" altLang="en-US" sz="36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a:t>
            </a:r>
            <a:r>
              <a:rPr lang="zh-CN" altLang="en-US" sz="36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中国货币</a:t>
            </a:r>
            <a:r>
              <a:rPr lang="zh-CN" altLang="en-US" sz="36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3" name="文本框 1"/>
          <p:cNvSpPr txBox="1"/>
          <p:nvPr/>
        </p:nvSpPr>
        <p:spPr>
          <a:xfrm>
            <a:off x="2926854" y="1629594"/>
            <a:ext cx="6480720" cy="617744"/>
          </a:xfrm>
          <a:prstGeom prst="rect">
            <a:avLst/>
          </a:prstGeom>
          <a:solidFill>
            <a:schemeClr val="bg1"/>
          </a:solidFill>
          <a:ln w="25400">
            <a:solidFill>
              <a:srgbClr val="FF0000"/>
            </a:solidFill>
          </a:ln>
        </p:spPr>
        <p:txBody>
          <a:bodyPr wrap="square" lIns="108850" tIns="54425" rIns="108850" bIns="54425" rtlCol="0" anchor="t">
            <a:spAutoFit/>
          </a:bodyPr>
          <a:lstStyle/>
          <a:p>
            <a:pPr algn="l"/>
            <a:r>
              <a:rPr lang="zh-CN" altLang="en-US" sz="3300" b="1" dirty="0" smtClean="0">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a:t>
            </a:r>
            <a:r>
              <a:rPr lang="zh-CN" altLang="en-US" sz="3300" b="1" dirty="0" smtClean="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古代</a:t>
            </a:r>
            <a:r>
              <a:rPr lang="zh-CN" altLang="en-US" sz="3300" b="1" dirty="0" smtClean="0">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货币</a:t>
            </a:r>
            <a:r>
              <a:rPr lang="zh-CN" altLang="en-US" sz="3300" b="1" dirty="0">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4" name="文本框 1"/>
          <p:cNvSpPr txBox="1"/>
          <p:nvPr/>
        </p:nvSpPr>
        <p:spPr>
          <a:xfrm>
            <a:off x="2926854" y="2668034"/>
            <a:ext cx="6480720" cy="617744"/>
          </a:xfrm>
          <a:prstGeom prst="rect">
            <a:avLst/>
          </a:prstGeom>
          <a:solidFill>
            <a:schemeClr val="bg1"/>
          </a:solidFill>
          <a:ln w="25400">
            <a:solidFill>
              <a:srgbClr val="FF0000"/>
            </a:solidFill>
          </a:ln>
        </p:spPr>
        <p:txBody>
          <a:bodyPr wrap="square" lIns="108850" tIns="54425" rIns="108850" bIns="54425" rtlCol="0" anchor="t">
            <a:spAutoFit/>
          </a:bodyPr>
          <a:lstStyle/>
          <a:p>
            <a:pPr algn="l"/>
            <a:r>
              <a:rPr lang="zh-CN" altLang="en-US" sz="3300" b="1" dirty="0" smtClean="0">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（二）中国</a:t>
            </a:r>
            <a:r>
              <a:rPr lang="zh-CN" altLang="en-US" sz="3300" b="1" dirty="0" smtClean="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近代</a:t>
            </a:r>
            <a:r>
              <a:rPr lang="zh-CN" altLang="en-US" sz="3300" b="1" dirty="0" smtClean="0">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货币</a:t>
            </a:r>
            <a:r>
              <a:rPr lang="zh-CN" altLang="en-US" sz="3300" b="1" dirty="0">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5" name="文本框 1"/>
          <p:cNvSpPr txBox="1"/>
          <p:nvPr/>
        </p:nvSpPr>
        <p:spPr>
          <a:xfrm>
            <a:off x="2926854" y="3748154"/>
            <a:ext cx="6480720" cy="617744"/>
          </a:xfrm>
          <a:prstGeom prst="rect">
            <a:avLst/>
          </a:prstGeom>
          <a:solidFill>
            <a:schemeClr val="bg1"/>
          </a:solidFill>
          <a:ln w="25400">
            <a:solidFill>
              <a:srgbClr val="FF0000"/>
            </a:solidFill>
          </a:ln>
        </p:spPr>
        <p:txBody>
          <a:bodyPr wrap="square" lIns="108850" tIns="54425" rIns="108850" bIns="54425" rtlCol="0" anchor="t">
            <a:spAutoFit/>
          </a:bodyPr>
          <a:lstStyle/>
          <a:p>
            <a:pPr algn="l"/>
            <a:r>
              <a:rPr lang="zh-CN" altLang="en-US" sz="3300" b="1" dirty="0" smtClean="0">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（三）中国</a:t>
            </a:r>
            <a:r>
              <a:rPr lang="zh-CN" altLang="en-US" sz="3300" b="1" dirty="0" smtClean="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现代</a:t>
            </a:r>
            <a:r>
              <a:rPr lang="zh-CN" altLang="en-US" sz="3300" b="1" dirty="0" smtClean="0">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货币</a:t>
            </a:r>
            <a:r>
              <a:rPr lang="zh-CN" altLang="en-US" sz="3300" b="1" dirty="0">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Tree>
  </p:cSld>
  <p:clrMapOvr>
    <a:masterClrMapping/>
  </p:clrMapOvr>
  <p:transition spd="slow" advTm="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474" y="-26590"/>
            <a:ext cx="6811374" cy="602355"/>
          </a:xfrm>
          <a:prstGeom prst="rect">
            <a:avLst/>
          </a:prstGeom>
          <a:solidFill>
            <a:schemeClr val="accent3">
              <a:lumMod val="20000"/>
              <a:lumOff val="80000"/>
            </a:schemeClr>
          </a:solidFill>
          <a:ln w="19050">
            <a:solidFill>
              <a:srgbClr val="FF0000"/>
            </a:solidFill>
          </a:ln>
        </p:spPr>
        <p:txBody>
          <a:bodyPr wrap="none" lIns="108850" tIns="54425" rIns="108850" bIns="54425" rtlCol="0" anchor="t">
            <a:spAutoFit/>
          </a:bodyPr>
          <a:lstStyle/>
          <a:p>
            <a:r>
              <a:rPr lang="zh-CN" altLang="en-US" sz="3200" b="1" dirty="0">
                <a:latin typeface="黑体" panose="02010609060101010101" pitchFamily="2" charset="-122"/>
                <a:ea typeface="黑体" panose="02010609060101010101" pitchFamily="2" charset="-122"/>
                <a:cs typeface="黑体" panose="02010609060101010101" pitchFamily="2" charset="-122"/>
                <a:sym typeface="+mn-ea"/>
              </a:rPr>
              <a:t>深化认识</a:t>
            </a:r>
            <a:r>
              <a:rPr lang="en-US" altLang="zh-CN" sz="3200" b="1" dirty="0">
                <a:latin typeface="黑体" panose="02010609060101010101" pitchFamily="2" charset="-122"/>
                <a:ea typeface="黑体" panose="02010609060101010101" pitchFamily="2" charset="-122"/>
                <a:cs typeface="黑体" panose="02010609060101010101" pitchFamily="2" charset="-122"/>
                <a:sym typeface="+mn-ea"/>
              </a:rPr>
              <a:t>——</a:t>
            </a:r>
            <a:r>
              <a:rPr lang="zh-CN" altLang="en-US" sz="3200" b="1" dirty="0">
                <a:latin typeface="黑体" panose="02010609060101010101" pitchFamily="2" charset="-122"/>
                <a:ea typeface="黑体" panose="02010609060101010101" pitchFamily="2" charset="-122"/>
                <a:cs typeface="黑体" panose="02010609060101010101" pitchFamily="2" charset="-122"/>
                <a:sym typeface="+mn-ea"/>
              </a:rPr>
              <a:t>国民政府实行</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法币改革</a:t>
            </a:r>
          </a:p>
        </p:txBody>
      </p:sp>
      <p:sp>
        <p:nvSpPr>
          <p:cNvPr id="3" name="文本框 2"/>
          <p:cNvSpPr txBox="1"/>
          <p:nvPr/>
        </p:nvSpPr>
        <p:spPr>
          <a:xfrm>
            <a:off x="276825" y="1222357"/>
            <a:ext cx="921837" cy="479245"/>
          </a:xfrm>
          <a:prstGeom prst="rect">
            <a:avLst/>
          </a:prstGeom>
          <a:solidFill>
            <a:schemeClr val="accent5">
              <a:lumMod val="20000"/>
              <a:lumOff val="80000"/>
            </a:schemeClr>
          </a:solidFill>
          <a:ln>
            <a:solidFill>
              <a:srgbClr val="FF0000"/>
            </a:solidFill>
          </a:ln>
        </p:spPr>
        <p:txBody>
          <a:bodyPr wrap="square" lIns="108850" tIns="54425" rIns="108850" bIns="54425" rtlCol="0">
            <a:spAutoFit/>
          </a:bodyPr>
          <a:lstStyle/>
          <a:p>
            <a:r>
              <a:rPr lang="zh-CN" altLang="zh-CN" sz="2400" b="1" dirty="0"/>
              <a:t>背景</a:t>
            </a:r>
            <a:r>
              <a:rPr lang="zh-CN" altLang="zh-CN" sz="2400" dirty="0"/>
              <a:t>：</a:t>
            </a:r>
            <a:endParaRPr lang="zh-CN" altLang="en-US" sz="2400" dirty="0"/>
          </a:p>
        </p:txBody>
      </p:sp>
      <p:sp>
        <p:nvSpPr>
          <p:cNvPr id="5" name="文本框 4"/>
          <p:cNvSpPr txBox="1"/>
          <p:nvPr/>
        </p:nvSpPr>
        <p:spPr>
          <a:xfrm>
            <a:off x="1578980" y="1269554"/>
            <a:ext cx="8908714" cy="479245"/>
          </a:xfrm>
          <a:prstGeom prst="rect">
            <a:avLst/>
          </a:prstGeom>
          <a:noFill/>
        </p:spPr>
        <p:txBody>
          <a:bodyPr wrap="square" lIns="108850" tIns="54425" rIns="108850" bIns="54425" rtlCol="0" anchor="t">
            <a:spAutoFit/>
          </a:bodyPr>
          <a:lstStyle/>
          <a:p>
            <a:r>
              <a:rPr lang="zh-CN" altLang="en-US" sz="2400" b="1" dirty="0">
                <a:ea typeface="宋体" panose="02010600030101010101" pitchFamily="2" charset="-122"/>
                <a:sym typeface="+mn-ea"/>
              </a:rPr>
              <a:t>②</a:t>
            </a:r>
            <a:r>
              <a:rPr lang="zh-CN" altLang="en-US" sz="2400" b="1" dirty="0">
                <a:latin typeface="Times New Roman" panose="02020603050405020304" pitchFamily="18" charset="0"/>
                <a:ea typeface="宋体" panose="02010600030101010101" pitchFamily="2" charset="-122"/>
                <a:sym typeface="+mn-ea"/>
              </a:rPr>
              <a:t>世界经济危机波及到中国</a:t>
            </a:r>
            <a:r>
              <a:rPr lang="en-US" altLang="zh-CN" sz="2400" b="1" dirty="0">
                <a:latin typeface="Times New Roman" panose="02020603050405020304" pitchFamily="18" charset="0"/>
                <a:ea typeface="宋体" panose="02010600030101010101" pitchFamily="2" charset="-122"/>
                <a:sym typeface="+mn-ea"/>
              </a:rPr>
              <a:t>,</a:t>
            </a:r>
            <a:r>
              <a:rPr lang="zh-CN" altLang="en-US" sz="2400" b="1" dirty="0">
                <a:latin typeface="Times New Roman" panose="02020603050405020304" pitchFamily="18" charset="0"/>
                <a:ea typeface="宋体" panose="02010600030101010101" pitchFamily="2" charset="-122"/>
                <a:sym typeface="+mn-ea"/>
              </a:rPr>
              <a:t>美国大量收购白银，导致</a:t>
            </a:r>
            <a:r>
              <a:rPr lang="zh-CN" altLang="zh-CN" sz="2400" b="1" dirty="0">
                <a:latin typeface="Times New Roman" panose="02020603050405020304" pitchFamily="18" charset="0"/>
                <a:ea typeface="宋体" panose="02010600030101010101" pitchFamily="2" charset="-122"/>
                <a:sym typeface="+mn-ea"/>
              </a:rPr>
              <a:t>白银外流</a:t>
            </a:r>
            <a:r>
              <a:rPr lang="zh-CN" altLang="en-US" sz="2400" b="1" dirty="0">
                <a:latin typeface="Times New Roman" panose="02020603050405020304" pitchFamily="18" charset="0"/>
                <a:ea typeface="宋体" panose="02010600030101010101" pitchFamily="2" charset="-122"/>
                <a:sym typeface="+mn-ea"/>
              </a:rPr>
              <a:t>；</a:t>
            </a:r>
          </a:p>
        </p:txBody>
      </p:sp>
      <p:sp>
        <p:nvSpPr>
          <p:cNvPr id="7" name="文本框 6"/>
          <p:cNvSpPr txBox="1"/>
          <p:nvPr/>
        </p:nvSpPr>
        <p:spPr>
          <a:xfrm>
            <a:off x="1616074" y="1917626"/>
            <a:ext cx="4551140" cy="479245"/>
          </a:xfrm>
          <a:prstGeom prst="rect">
            <a:avLst/>
          </a:prstGeom>
          <a:noFill/>
        </p:spPr>
        <p:txBody>
          <a:bodyPr wrap="none" lIns="108850" tIns="54425" rIns="108850" bIns="54425" rtlCol="0" anchor="t">
            <a:spAutoFit/>
          </a:bodyPr>
          <a:lstStyle/>
          <a:p>
            <a:r>
              <a:rPr lang="en-US" altLang="zh-CN" sz="2400" b="1" dirty="0" smtClean="0">
                <a:latin typeface="宋体" pitchFamily="2" charset="-122"/>
                <a:ea typeface="宋体" pitchFamily="2" charset="-122"/>
                <a:sym typeface="+mn-ea"/>
              </a:rPr>
              <a:t>③</a:t>
            </a:r>
            <a:r>
              <a:rPr lang="zh-CN" altLang="en-US" sz="2400" b="1" dirty="0" smtClean="0">
                <a:latin typeface="宋体" pitchFamily="2" charset="-122"/>
                <a:ea typeface="宋体" pitchFamily="2" charset="-122"/>
                <a:sym typeface="+mn-ea"/>
              </a:rPr>
              <a:t>巩固</a:t>
            </a:r>
            <a:r>
              <a:rPr lang="zh-CN" altLang="en-US" sz="2400" b="1" dirty="0">
                <a:latin typeface="宋体" pitchFamily="2" charset="-122"/>
                <a:ea typeface="宋体" pitchFamily="2" charset="-122"/>
                <a:sym typeface="+mn-ea"/>
              </a:rPr>
              <a:t>统治，发展经济的</a:t>
            </a:r>
            <a:r>
              <a:rPr lang="zh-CN" altLang="en-US" sz="2400" b="1" dirty="0" smtClean="0">
                <a:latin typeface="宋体" pitchFamily="2" charset="-122"/>
                <a:ea typeface="宋体" pitchFamily="2" charset="-122"/>
                <a:sym typeface="+mn-ea"/>
              </a:rPr>
              <a:t>需要。</a:t>
            </a:r>
            <a:endParaRPr lang="zh-CN" altLang="en-US" sz="2400" b="1" dirty="0">
              <a:latin typeface="宋体" pitchFamily="2" charset="-122"/>
              <a:ea typeface="宋体" pitchFamily="2" charset="-122"/>
              <a:sym typeface="+mn-ea"/>
            </a:endParaRPr>
          </a:p>
        </p:txBody>
      </p:sp>
      <p:sp>
        <p:nvSpPr>
          <p:cNvPr id="8" name="文本框 7"/>
          <p:cNvSpPr txBox="1"/>
          <p:nvPr/>
        </p:nvSpPr>
        <p:spPr>
          <a:xfrm>
            <a:off x="298191" y="3069754"/>
            <a:ext cx="900471" cy="479245"/>
          </a:xfrm>
          <a:prstGeom prst="rect">
            <a:avLst/>
          </a:prstGeom>
          <a:solidFill>
            <a:schemeClr val="accent5">
              <a:lumMod val="20000"/>
              <a:lumOff val="80000"/>
            </a:schemeClr>
          </a:solidFill>
          <a:ln>
            <a:solidFill>
              <a:srgbClr val="FF0000"/>
            </a:solidFill>
          </a:ln>
        </p:spPr>
        <p:txBody>
          <a:bodyPr wrap="square" lIns="108850" tIns="54425" rIns="108850" bIns="54425" rtlCol="0">
            <a:spAutoFit/>
          </a:bodyPr>
          <a:lstStyle/>
          <a:p>
            <a:r>
              <a:rPr lang="zh-CN" altLang="zh-CN" sz="2400" b="1" dirty="0"/>
              <a:t>内容：</a:t>
            </a:r>
          </a:p>
        </p:txBody>
      </p:sp>
      <p:sp>
        <p:nvSpPr>
          <p:cNvPr id="10" name="文本框 9"/>
          <p:cNvSpPr txBox="1"/>
          <p:nvPr/>
        </p:nvSpPr>
        <p:spPr>
          <a:xfrm>
            <a:off x="1558702" y="693490"/>
            <a:ext cx="3004243" cy="479245"/>
          </a:xfrm>
          <a:prstGeom prst="rect">
            <a:avLst/>
          </a:prstGeom>
          <a:noFill/>
        </p:spPr>
        <p:txBody>
          <a:bodyPr wrap="none" lIns="108850" tIns="54425" rIns="108850" bIns="54425" rtlCol="0" anchor="t">
            <a:spAutoFit/>
          </a:bodyPr>
          <a:lstStyle/>
          <a:p>
            <a:r>
              <a:rPr lang="zh-CN" altLang="en-US" sz="2400" b="1" dirty="0">
                <a:ea typeface="宋体" panose="02010600030101010101" pitchFamily="2" charset="-122"/>
                <a:sym typeface="+mn-ea"/>
              </a:rPr>
              <a:t>①</a:t>
            </a:r>
            <a:r>
              <a:rPr lang="zh-CN" altLang="en-US" sz="2400" b="1" dirty="0">
                <a:latin typeface="Times New Roman" panose="02020603050405020304" pitchFamily="18" charset="0"/>
                <a:ea typeface="宋体" panose="02010600030101010101" pitchFamily="2" charset="-122"/>
                <a:sym typeface="+mn-ea"/>
              </a:rPr>
              <a:t>国内货币制度混乱</a:t>
            </a:r>
          </a:p>
        </p:txBody>
      </p:sp>
      <p:sp>
        <p:nvSpPr>
          <p:cNvPr id="11" name="文本框 10"/>
          <p:cNvSpPr txBox="1"/>
          <p:nvPr/>
        </p:nvSpPr>
        <p:spPr>
          <a:xfrm>
            <a:off x="310043" y="5085978"/>
            <a:ext cx="888619" cy="479245"/>
          </a:xfrm>
          <a:prstGeom prst="rect">
            <a:avLst/>
          </a:prstGeom>
          <a:solidFill>
            <a:schemeClr val="accent5">
              <a:lumMod val="20000"/>
              <a:lumOff val="80000"/>
            </a:schemeClr>
          </a:solidFill>
          <a:ln>
            <a:solidFill>
              <a:srgbClr val="FF0000"/>
            </a:solidFill>
          </a:ln>
        </p:spPr>
        <p:txBody>
          <a:bodyPr wrap="square" lIns="108850" tIns="54425" rIns="108850" bIns="54425" rtlCol="0">
            <a:spAutoFit/>
          </a:bodyPr>
          <a:lstStyle/>
          <a:p>
            <a:r>
              <a:rPr lang="zh-CN" altLang="zh-CN" sz="2400" b="1" dirty="0"/>
              <a:t>评价：</a:t>
            </a:r>
          </a:p>
        </p:txBody>
      </p:sp>
      <p:sp>
        <p:nvSpPr>
          <p:cNvPr id="12" name="文本框 11"/>
          <p:cNvSpPr txBox="1"/>
          <p:nvPr/>
        </p:nvSpPr>
        <p:spPr>
          <a:xfrm>
            <a:off x="2422798" y="4653930"/>
            <a:ext cx="9361040" cy="848577"/>
          </a:xfrm>
          <a:prstGeom prst="rect">
            <a:avLst/>
          </a:prstGeom>
          <a:noFill/>
        </p:spPr>
        <p:txBody>
          <a:bodyPr wrap="square" lIns="108850" tIns="54425" rIns="108850" bIns="54425" rtlCol="0">
            <a:spAutoFit/>
          </a:bodyPr>
          <a:lstStyle/>
          <a:p>
            <a:r>
              <a:rPr lang="zh-CN" altLang="en-US" sz="2400" b="1" dirty="0" smtClean="0">
                <a:latin typeface="宋体" pitchFamily="2" charset="-122"/>
                <a:ea typeface="宋体" pitchFamily="2" charset="-122"/>
              </a:rPr>
              <a:t>改变</a:t>
            </a:r>
            <a:r>
              <a:rPr lang="zh-CN" altLang="en-US" sz="2400" b="1" dirty="0">
                <a:latin typeface="宋体" pitchFamily="2" charset="-122"/>
                <a:ea typeface="宋体" pitchFamily="2" charset="-122"/>
              </a:rPr>
              <a:t>中国币制混乱的局面；</a:t>
            </a:r>
            <a:r>
              <a:rPr lang="zh-CN" altLang="en-US" sz="2400" b="1" dirty="0">
                <a:latin typeface="宋体" pitchFamily="2" charset="-122"/>
                <a:ea typeface="宋体" pitchFamily="2" charset="-122"/>
                <a:sym typeface="+mn-ea"/>
              </a:rPr>
              <a:t>遏制白银外流，稳定金融市场；促进了民族资本主义经济和贸易发展；为抗战奠定物质基础；</a:t>
            </a:r>
            <a:endParaRPr lang="zh-CN" altLang="en-US" sz="2400" b="1" dirty="0">
              <a:latin typeface="宋体" pitchFamily="2" charset="-122"/>
              <a:ea typeface="宋体" pitchFamily="2" charset="-122"/>
            </a:endParaRPr>
          </a:p>
        </p:txBody>
      </p:sp>
      <p:sp>
        <p:nvSpPr>
          <p:cNvPr id="13" name="文本框 12"/>
          <p:cNvSpPr txBox="1"/>
          <p:nvPr/>
        </p:nvSpPr>
        <p:spPr>
          <a:xfrm>
            <a:off x="2494806" y="5570239"/>
            <a:ext cx="9512752" cy="1217909"/>
          </a:xfrm>
          <a:prstGeom prst="rect">
            <a:avLst/>
          </a:prstGeom>
          <a:noFill/>
        </p:spPr>
        <p:txBody>
          <a:bodyPr wrap="square" lIns="108850" tIns="54425" rIns="108850" bIns="54425" rtlCol="0" anchor="t">
            <a:spAutoFit/>
          </a:bodyPr>
          <a:lstStyle/>
          <a:p>
            <a:pPr algn="l"/>
            <a:r>
              <a:rPr lang="zh-CN" altLang="en-US" sz="2400" b="1" dirty="0" smtClean="0"/>
              <a:t>强化</a:t>
            </a:r>
            <a:r>
              <a:rPr lang="zh-CN" altLang="en-US" sz="2400" b="1" dirty="0"/>
              <a:t>了官僚资本的垄断地位；为战争大量发行法币，掠夺财富，造成了经济衰退和金融混乱，最终导致了其国民政府的灭亡；便利了列强控制中国经济。</a:t>
            </a:r>
          </a:p>
        </p:txBody>
      </p:sp>
      <p:sp>
        <p:nvSpPr>
          <p:cNvPr id="14" name="文本框 9"/>
          <p:cNvSpPr txBox="1"/>
          <p:nvPr/>
        </p:nvSpPr>
        <p:spPr>
          <a:xfrm>
            <a:off x="1650803" y="2565698"/>
            <a:ext cx="7756771"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①</a:t>
            </a:r>
            <a:r>
              <a:rPr lang="zh-CN" altLang="en-US" sz="2400" b="1" dirty="0" smtClean="0">
                <a:latin typeface="Times New Roman" panose="02020603050405020304" pitchFamily="18" charset="0"/>
                <a:ea typeface="宋体" panose="02010600030101010101" pitchFamily="2" charset="-122"/>
                <a:sym typeface="+mn-ea"/>
              </a:rPr>
              <a:t>统一货币发行权，法币为唯一流通货币；</a:t>
            </a:r>
            <a:endParaRPr lang="zh-CN" altLang="en-US" sz="2400" b="1" dirty="0">
              <a:latin typeface="Times New Roman" panose="02020603050405020304" pitchFamily="18" charset="0"/>
              <a:ea typeface="宋体" panose="02010600030101010101" pitchFamily="2" charset="-122"/>
              <a:sym typeface="+mn-ea"/>
            </a:endParaRPr>
          </a:p>
        </p:txBody>
      </p:sp>
      <p:sp>
        <p:nvSpPr>
          <p:cNvPr id="15" name="左大括号 14"/>
          <p:cNvSpPr/>
          <p:nvPr/>
        </p:nvSpPr>
        <p:spPr>
          <a:xfrm>
            <a:off x="1342678" y="981522"/>
            <a:ext cx="144016" cy="1224136"/>
          </a:xfrm>
          <a:prstGeom prst="leftBrace">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左大括号 15"/>
          <p:cNvSpPr/>
          <p:nvPr/>
        </p:nvSpPr>
        <p:spPr>
          <a:xfrm>
            <a:off x="1342678" y="2709714"/>
            <a:ext cx="144016" cy="1224136"/>
          </a:xfrm>
          <a:prstGeom prst="leftBrace">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文本框 4"/>
          <p:cNvSpPr txBox="1"/>
          <p:nvPr/>
        </p:nvSpPr>
        <p:spPr>
          <a:xfrm>
            <a:off x="1650988" y="3094565"/>
            <a:ext cx="8908714"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②</a:t>
            </a:r>
            <a:r>
              <a:rPr lang="zh-CN" altLang="en-US" sz="2400" b="1" dirty="0" smtClean="0">
                <a:latin typeface="Times New Roman" panose="02020603050405020304" pitchFamily="18" charset="0"/>
                <a:ea typeface="宋体" panose="02010600030101010101" pitchFamily="2" charset="-122"/>
                <a:sym typeface="+mn-ea"/>
              </a:rPr>
              <a:t>白银国有，禁止流通；</a:t>
            </a:r>
          </a:p>
        </p:txBody>
      </p:sp>
      <p:sp>
        <p:nvSpPr>
          <p:cNvPr id="19" name="文本框 6"/>
          <p:cNvSpPr txBox="1"/>
          <p:nvPr/>
        </p:nvSpPr>
        <p:spPr>
          <a:xfrm>
            <a:off x="1630710" y="3670629"/>
            <a:ext cx="4860520" cy="479245"/>
          </a:xfrm>
          <a:prstGeom prst="rect">
            <a:avLst/>
          </a:prstGeom>
          <a:noFill/>
        </p:spPr>
        <p:txBody>
          <a:bodyPr wrap="none" lIns="108850" tIns="54425" rIns="108850" bIns="54425" rtlCol="0" anchor="t">
            <a:spAutoFit/>
          </a:bodyPr>
          <a:lstStyle/>
          <a:p>
            <a:r>
              <a:rPr lang="en-US" altLang="zh-CN" sz="2400" b="1" dirty="0" smtClean="0">
                <a:latin typeface="宋体" pitchFamily="2" charset="-122"/>
                <a:ea typeface="宋体" pitchFamily="2" charset="-122"/>
                <a:sym typeface="+mn-ea"/>
              </a:rPr>
              <a:t>③</a:t>
            </a:r>
            <a:r>
              <a:rPr lang="zh-CN" altLang="en-US" sz="2400" b="1" dirty="0" smtClean="0">
                <a:latin typeface="宋体" pitchFamily="2" charset="-122"/>
                <a:ea typeface="宋体" pitchFamily="2" charset="-122"/>
                <a:sym typeface="+mn-ea"/>
              </a:rPr>
              <a:t>放弃银本位，采用外汇本位制。</a:t>
            </a:r>
          </a:p>
        </p:txBody>
      </p:sp>
      <p:sp>
        <p:nvSpPr>
          <p:cNvPr id="20" name="左大括号 19"/>
          <p:cNvSpPr/>
          <p:nvPr/>
        </p:nvSpPr>
        <p:spPr>
          <a:xfrm>
            <a:off x="1270670" y="4869954"/>
            <a:ext cx="216024" cy="936104"/>
          </a:xfrm>
          <a:prstGeom prst="leftBrace">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矩形 20"/>
          <p:cNvSpPr/>
          <p:nvPr/>
        </p:nvSpPr>
        <p:spPr>
          <a:xfrm>
            <a:off x="1486694" y="4653930"/>
            <a:ext cx="1112805" cy="461665"/>
          </a:xfrm>
          <a:prstGeom prst="rect">
            <a:avLst/>
          </a:prstGeom>
        </p:spPr>
        <p:txBody>
          <a:bodyPr wrap="none">
            <a:spAutoFit/>
          </a:bodyPr>
          <a:lstStyle/>
          <a:p>
            <a:r>
              <a:rPr lang="zh-CN" altLang="en-US" sz="2400" b="1" dirty="0" smtClean="0">
                <a:solidFill>
                  <a:srgbClr val="C00000"/>
                </a:solidFill>
                <a:latin typeface="宋体" pitchFamily="2" charset="-122"/>
                <a:ea typeface="宋体" pitchFamily="2" charset="-122"/>
              </a:rPr>
              <a:t>积极：</a:t>
            </a:r>
            <a:endParaRPr lang="zh-CN" altLang="en-US" sz="2400" dirty="0">
              <a:solidFill>
                <a:srgbClr val="C00000"/>
              </a:solidFill>
            </a:endParaRPr>
          </a:p>
        </p:txBody>
      </p:sp>
      <p:sp>
        <p:nvSpPr>
          <p:cNvPr id="22" name="矩形 21"/>
          <p:cNvSpPr/>
          <p:nvPr/>
        </p:nvSpPr>
        <p:spPr>
          <a:xfrm>
            <a:off x="1486694" y="5590034"/>
            <a:ext cx="1112805" cy="461665"/>
          </a:xfrm>
          <a:prstGeom prst="rect">
            <a:avLst/>
          </a:prstGeom>
        </p:spPr>
        <p:txBody>
          <a:bodyPr wrap="none">
            <a:spAutoFit/>
          </a:bodyPr>
          <a:lstStyle/>
          <a:p>
            <a:r>
              <a:rPr lang="zh-CN" altLang="en-US" sz="2400" b="1" dirty="0" smtClean="0">
                <a:solidFill>
                  <a:srgbClr val="C00000"/>
                </a:solidFill>
                <a:latin typeface="宋体" pitchFamily="2" charset="-122"/>
                <a:ea typeface="宋体" pitchFamily="2" charset="-122"/>
              </a:rPr>
              <a:t>消极：</a:t>
            </a:r>
            <a:endParaRPr lang="zh-CN" altLang="en-US" sz="2400" dirty="0">
              <a:solidFill>
                <a:srgbClr val="C00000"/>
              </a:solidFill>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ircle(in)">
                                      <p:cBhvr>
                                        <p:cTn id="4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2" grpId="0"/>
      <p:bldP spid="13" grpId="0"/>
      <p:bldP spid="14"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6574" y="693490"/>
            <a:ext cx="11377264" cy="3901068"/>
          </a:xfrm>
          <a:prstGeom prst="rect">
            <a:avLst/>
          </a:prstGeom>
          <a:solidFill>
            <a:schemeClr val="accent3">
              <a:lumMod val="20000"/>
              <a:lumOff val="80000"/>
            </a:schemeClr>
          </a:solidFill>
          <a:ln>
            <a:solidFill>
              <a:schemeClr val="accent1"/>
            </a:solidFill>
          </a:ln>
        </p:spPr>
        <p:txBody>
          <a:bodyPr wrap="square">
            <a:spAutoFit/>
          </a:bodyPr>
          <a:lstStyle/>
          <a:p>
            <a:pPr>
              <a:lnSpc>
                <a:spcPts val="3300"/>
              </a:lnSpc>
            </a:pPr>
            <a:r>
              <a:rPr lang="en-US" altLang="zh-CN" sz="2400" b="1" dirty="0" smtClean="0">
                <a:latin typeface="楷体_GB2312" pitchFamily="49" charset="-122"/>
                <a:ea typeface="楷体_GB2312" pitchFamily="49" charset="-122"/>
              </a:rPr>
              <a:t>    </a:t>
            </a:r>
            <a:r>
              <a:rPr lang="zh-CN" altLang="zh-CN" sz="2400" b="1" dirty="0" smtClean="0">
                <a:latin typeface="楷体_GB2312" pitchFamily="49" charset="-122"/>
                <a:ea typeface="楷体_GB2312" pitchFamily="49" charset="-122"/>
              </a:rPr>
              <a:t>在</a:t>
            </a:r>
            <a:r>
              <a:rPr lang="en-US" altLang="zh-CN" sz="2400" b="1" dirty="0" smtClean="0">
                <a:latin typeface="楷体_GB2312" pitchFamily="49" charset="-122"/>
                <a:ea typeface="楷体_GB2312" pitchFamily="49" charset="-122"/>
              </a:rPr>
              <a:t>20</a:t>
            </a:r>
            <a:r>
              <a:rPr lang="zh-CN" altLang="zh-CN" sz="2400" b="1" dirty="0" smtClean="0">
                <a:latin typeface="楷体_GB2312" pitchFamily="49" charset="-122"/>
                <a:ea typeface="楷体_GB2312" pitchFamily="49" charset="-122"/>
              </a:rPr>
              <a:t>世纪</a:t>
            </a:r>
            <a:r>
              <a:rPr lang="en-US" altLang="zh-CN" sz="2400" b="1" dirty="0" smtClean="0">
                <a:latin typeface="楷体_GB2312" pitchFamily="49" charset="-122"/>
                <a:ea typeface="楷体_GB2312" pitchFamily="49" charset="-122"/>
              </a:rPr>
              <a:t>30</a:t>
            </a:r>
            <a:r>
              <a:rPr lang="zh-CN" altLang="zh-CN" sz="2400" b="1" dirty="0" smtClean="0">
                <a:latin typeface="楷体_GB2312" pitchFamily="49" charset="-122"/>
                <a:ea typeface="楷体_GB2312" pitchFamily="49" charset="-122"/>
              </a:rPr>
              <a:t>年代大萧条的影响下，世界白银价格大幅上涨。</a:t>
            </a:r>
            <a:r>
              <a:rPr lang="en-US" altLang="zh-CN" sz="2400" b="1" dirty="0" smtClean="0">
                <a:latin typeface="楷体_GB2312" pitchFamily="49" charset="-122"/>
                <a:ea typeface="楷体_GB2312" pitchFamily="49" charset="-122"/>
              </a:rPr>
              <a:t>1935</a:t>
            </a:r>
            <a:r>
              <a:rPr lang="zh-CN" altLang="zh-CN" sz="2400" b="1" dirty="0" smtClean="0">
                <a:latin typeface="楷体_GB2312" pitchFamily="49" charset="-122"/>
                <a:ea typeface="楷体_GB2312" pitchFamily="49" charset="-122"/>
              </a:rPr>
              <a:t>年，中国发生了“白银风潮”：白银外流，国内通货紧缩，银行倒闭，企业破产，大规模失业爆发。国民政府在内外交困下被迫改革，于</a:t>
            </a:r>
            <a:r>
              <a:rPr lang="en-US" altLang="zh-CN" sz="2400" b="1" dirty="0" smtClean="0">
                <a:latin typeface="楷体_GB2312" pitchFamily="49" charset="-122"/>
                <a:ea typeface="楷体_GB2312" pitchFamily="49" charset="-122"/>
              </a:rPr>
              <a:t>1935</a:t>
            </a:r>
            <a:r>
              <a:rPr lang="zh-CN" altLang="zh-CN" sz="2400" b="1" dirty="0" smtClean="0">
                <a:latin typeface="楷体_GB2312" pitchFamily="49" charset="-122"/>
                <a:ea typeface="楷体_GB2312" pitchFamily="49" charset="-122"/>
              </a:rPr>
              <a:t>年</a:t>
            </a:r>
            <a:r>
              <a:rPr lang="en-US" altLang="zh-CN" sz="2400" b="1" dirty="0" smtClean="0">
                <a:latin typeface="楷体_GB2312" pitchFamily="49" charset="-122"/>
                <a:ea typeface="楷体_GB2312" pitchFamily="49" charset="-122"/>
              </a:rPr>
              <a:t>11</a:t>
            </a:r>
            <a:r>
              <a:rPr lang="zh-CN" altLang="zh-CN" sz="2400" b="1" dirty="0" smtClean="0">
                <a:latin typeface="楷体_GB2312" pitchFamily="49" charset="-122"/>
                <a:ea typeface="楷体_GB2312" pitchFamily="49" charset="-122"/>
              </a:rPr>
              <a:t>月公布了法币改革令。主要内容是：以中央、中国、交通三银行（后加中国农民银行）所发行的纸币为法币；禁止白银流通，并将白银收归国有，移存国外，作为外汇准备金；规定汇价为法币一元等于英币</a:t>
            </a:r>
            <a:r>
              <a:rPr lang="en-US" altLang="zh-CN" sz="2400" b="1" dirty="0" smtClean="0">
                <a:latin typeface="楷体_GB2312" pitchFamily="49" charset="-122"/>
                <a:ea typeface="楷体_GB2312" pitchFamily="49" charset="-122"/>
              </a:rPr>
              <a:t>1</a:t>
            </a:r>
            <a:r>
              <a:rPr lang="zh-CN" altLang="zh-CN" sz="2400" b="1" dirty="0" smtClean="0">
                <a:latin typeface="楷体_GB2312" pitchFamily="49" charset="-122"/>
                <a:ea typeface="楷体_GB2312" pitchFamily="49" charset="-122"/>
              </a:rPr>
              <a:t>先令</a:t>
            </a:r>
            <a:r>
              <a:rPr lang="en-US" altLang="zh-CN" sz="2400" b="1" dirty="0" smtClean="0">
                <a:latin typeface="楷体_GB2312" pitchFamily="49" charset="-122"/>
                <a:ea typeface="楷体_GB2312" pitchFamily="49" charset="-122"/>
              </a:rPr>
              <a:t>2</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5</a:t>
            </a:r>
            <a:r>
              <a:rPr lang="zh-CN" altLang="zh-CN" sz="2400" b="1" dirty="0" smtClean="0">
                <a:latin typeface="楷体_GB2312" pitchFamily="49" charset="-122"/>
                <a:ea typeface="楷体_GB2312" pitchFamily="49" charset="-122"/>
              </a:rPr>
              <a:t>便士，并由三银行无限制买卖外汇。币制改革产生了重要的影响。抗日战争时期担任伪中央储备银行顾问的日本人曾说：“如无</a:t>
            </a:r>
            <a:r>
              <a:rPr lang="en-US" altLang="zh-CN" sz="2400" b="1" dirty="0" smtClean="0">
                <a:latin typeface="楷体_GB2312" pitchFamily="49" charset="-122"/>
                <a:ea typeface="楷体_GB2312" pitchFamily="49" charset="-122"/>
              </a:rPr>
              <a:t>1935</a:t>
            </a:r>
            <a:r>
              <a:rPr lang="zh-CN" altLang="zh-CN" sz="2400" b="1" dirty="0" smtClean="0">
                <a:latin typeface="楷体_GB2312" pitchFamily="49" charset="-122"/>
                <a:ea typeface="楷体_GB2312" pitchFamily="49" charset="-122"/>
              </a:rPr>
              <a:t>年之币制改革，亦无</a:t>
            </a:r>
            <a:r>
              <a:rPr lang="en-US" altLang="zh-CN" sz="2400" b="1" dirty="0" smtClean="0">
                <a:latin typeface="楷体_GB2312" pitchFamily="49" charset="-122"/>
                <a:ea typeface="楷体_GB2312" pitchFamily="49" charset="-122"/>
              </a:rPr>
              <a:t>1937</a:t>
            </a:r>
            <a:r>
              <a:rPr lang="zh-CN" altLang="zh-CN" sz="2400" b="1" dirty="0" smtClean="0">
                <a:latin typeface="楷体_GB2312" pitchFamily="49" charset="-122"/>
                <a:ea typeface="楷体_GB2312" pitchFamily="49" charset="-122"/>
              </a:rPr>
              <a:t>年之抗战。”</a:t>
            </a:r>
          </a:p>
          <a:p>
            <a:pPr>
              <a:lnSpc>
                <a:spcPts val="3300"/>
              </a:lnSpc>
            </a:pPr>
            <a:r>
              <a:rPr lang="en-US" altLang="zh-CN" sz="2400" b="1" dirty="0" smtClean="0">
                <a:latin typeface="楷体_GB2312" pitchFamily="49" charset="-122"/>
                <a:ea typeface="楷体_GB2312" pitchFamily="49" charset="-122"/>
              </a:rPr>
              <a:t>                                 </a:t>
            </a:r>
            <a:r>
              <a:rPr lang="zh-CN" altLang="zh-CN" sz="2400" b="1" dirty="0" smtClean="0">
                <a:latin typeface="楷体_GB2312" pitchFamily="49" charset="-122"/>
                <a:ea typeface="楷体_GB2312" pitchFamily="49" charset="-122"/>
              </a:rPr>
              <a:t>——摘编自王巍《废两改元与法币建立》等</a:t>
            </a:r>
          </a:p>
        </p:txBody>
      </p:sp>
      <p:sp>
        <p:nvSpPr>
          <p:cNvPr id="3" name="矩形 2"/>
          <p:cNvSpPr/>
          <p:nvPr/>
        </p:nvSpPr>
        <p:spPr>
          <a:xfrm>
            <a:off x="406574" y="4653930"/>
            <a:ext cx="11377264" cy="830997"/>
          </a:xfrm>
          <a:prstGeom prst="rect">
            <a:avLst/>
          </a:prstGeom>
        </p:spPr>
        <p:txBody>
          <a:bodyPr wrap="square">
            <a:spAutoFit/>
          </a:bodyPr>
          <a:lstStyle/>
          <a:p>
            <a:r>
              <a:rPr lang="zh-CN" altLang="zh-CN" sz="2400" b="1" dirty="0" smtClean="0">
                <a:latin typeface="+mn-ea"/>
              </a:rPr>
              <a:t>根据材料二，指出法币改革的目的。如何理解“如无</a:t>
            </a:r>
            <a:r>
              <a:rPr lang="en-US" altLang="zh-CN" sz="2400" b="1" dirty="0" smtClean="0">
                <a:latin typeface="+mn-ea"/>
              </a:rPr>
              <a:t>1935</a:t>
            </a:r>
            <a:r>
              <a:rPr lang="zh-CN" altLang="zh-CN" sz="2400" b="1" dirty="0" smtClean="0">
                <a:latin typeface="+mn-ea"/>
              </a:rPr>
              <a:t>年之币制改革，亦无</a:t>
            </a:r>
            <a:r>
              <a:rPr lang="en-US" altLang="zh-CN" sz="2400" b="1" dirty="0" smtClean="0">
                <a:latin typeface="+mn-ea"/>
              </a:rPr>
              <a:t>1937</a:t>
            </a:r>
            <a:r>
              <a:rPr lang="zh-CN" altLang="zh-CN" sz="2400" b="1" dirty="0" smtClean="0">
                <a:latin typeface="+mn-ea"/>
              </a:rPr>
              <a:t>年之抗战”？（</a:t>
            </a:r>
            <a:r>
              <a:rPr lang="en-US" altLang="zh-CN" sz="2400" b="1" dirty="0" smtClean="0">
                <a:latin typeface="+mn-ea"/>
              </a:rPr>
              <a:t>9</a:t>
            </a:r>
            <a:r>
              <a:rPr lang="zh-CN" altLang="zh-CN" sz="2400" b="1" dirty="0" smtClean="0">
                <a:latin typeface="+mn-ea"/>
              </a:rPr>
              <a:t>分）</a:t>
            </a:r>
            <a:endParaRPr lang="zh-CN" altLang="zh-CN" sz="2400" b="1" dirty="0">
              <a:latin typeface="+mn-ea"/>
            </a:endParaRPr>
          </a:p>
        </p:txBody>
      </p:sp>
      <p:sp>
        <p:nvSpPr>
          <p:cNvPr id="4" name="矩形 3"/>
          <p:cNvSpPr/>
          <p:nvPr/>
        </p:nvSpPr>
        <p:spPr>
          <a:xfrm>
            <a:off x="766614" y="5911165"/>
            <a:ext cx="10945216" cy="830997"/>
          </a:xfrm>
          <a:prstGeom prst="rect">
            <a:avLst/>
          </a:prstGeom>
        </p:spPr>
        <p:txBody>
          <a:bodyPr wrap="square">
            <a:spAutoFit/>
          </a:bodyPr>
          <a:lstStyle/>
          <a:p>
            <a:r>
              <a:rPr lang="zh-CN" altLang="zh-CN" sz="2400" b="1" dirty="0" smtClean="0">
                <a:solidFill>
                  <a:srgbClr val="FF0000"/>
                </a:solidFill>
              </a:rPr>
              <a:t>理解：遏制白银外流，稳定金融；促进经济发展；成功集中国内资金，为抗战作了物质准备。（</a:t>
            </a:r>
            <a:r>
              <a:rPr lang="en-US" altLang="zh-CN" sz="2400" b="1" dirty="0" smtClean="0">
                <a:solidFill>
                  <a:srgbClr val="FF0000"/>
                </a:solidFill>
              </a:rPr>
              <a:t>6</a:t>
            </a:r>
            <a:r>
              <a:rPr lang="zh-CN" altLang="zh-CN" sz="2400" b="1" dirty="0" smtClean="0">
                <a:solidFill>
                  <a:srgbClr val="FF0000"/>
                </a:solidFill>
              </a:rPr>
              <a:t>分）</a:t>
            </a:r>
            <a:endParaRPr lang="zh-CN" altLang="zh-CN" sz="2400" b="1" dirty="0">
              <a:solidFill>
                <a:srgbClr val="FF0000"/>
              </a:solidFill>
            </a:endParaRPr>
          </a:p>
        </p:txBody>
      </p:sp>
      <p:sp>
        <p:nvSpPr>
          <p:cNvPr id="5" name="矩形 4"/>
          <p:cNvSpPr/>
          <p:nvPr/>
        </p:nvSpPr>
        <p:spPr>
          <a:xfrm>
            <a:off x="766614" y="5446018"/>
            <a:ext cx="10873208" cy="461665"/>
          </a:xfrm>
          <a:prstGeom prst="rect">
            <a:avLst/>
          </a:prstGeom>
        </p:spPr>
        <p:txBody>
          <a:bodyPr wrap="square">
            <a:spAutoFit/>
          </a:bodyPr>
          <a:lstStyle/>
          <a:p>
            <a:r>
              <a:rPr lang="zh-CN" altLang="zh-CN" sz="2400" b="1" dirty="0" smtClean="0">
                <a:solidFill>
                  <a:srgbClr val="FF0000"/>
                </a:solidFill>
              </a:rPr>
              <a:t>目的：防止白银外流；缓解经济危机，巩固统治。（</a:t>
            </a:r>
            <a:r>
              <a:rPr lang="en-US" altLang="zh-CN" sz="2400" b="1" dirty="0" smtClean="0">
                <a:solidFill>
                  <a:srgbClr val="FF0000"/>
                </a:solidFill>
              </a:rPr>
              <a:t>3</a:t>
            </a:r>
            <a:r>
              <a:rPr lang="zh-CN" altLang="zh-CN" sz="2400" b="1" dirty="0" smtClean="0">
                <a:solidFill>
                  <a:srgbClr val="FF0000"/>
                </a:solidFill>
              </a:rPr>
              <a:t>分）</a:t>
            </a:r>
          </a:p>
        </p:txBody>
      </p:sp>
      <p:sp>
        <p:nvSpPr>
          <p:cNvPr id="6" name="圆角矩形 5"/>
          <p:cNvSpPr/>
          <p:nvPr/>
        </p:nvSpPr>
        <p:spPr>
          <a:xfrm>
            <a:off x="46534" y="45418"/>
            <a:ext cx="2160240" cy="576064"/>
          </a:xfrm>
          <a:prstGeom prst="roundRect">
            <a:avLst/>
          </a:prstGeom>
          <a:blipFill>
            <a:blip r:embed="rId2" cstate="print"/>
            <a:tile tx="0" ty="0" sx="100000" sy="100000" flip="none" algn="tl"/>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模拟题训练</a:t>
            </a:r>
            <a:endParaRPr lang="zh-CN" altLang="en-US" sz="2400" b="1" dirty="0">
              <a:solidFill>
                <a:schemeClr val="bg1"/>
              </a:solidFill>
            </a:endParaRPr>
          </a:p>
        </p:txBody>
      </p:sp>
    </p:spTree>
  </p:cSld>
  <p:clrMapOvr>
    <a:masterClrMapping/>
  </p:clrMapOvr>
  <p:transition spd="slow" advTm="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金圆券的命运.mp4">
            <a:hlinkClick r:id="" action="ppaction://media"/>
          </p:cNvPr>
          <p:cNvPicPr>
            <a:picLocks noRot="1" noChangeAspect="1"/>
          </p:cNvPicPr>
          <p:nvPr>
            <a:videoFile r:link="rId1"/>
          </p:nvPr>
        </p:nvPicPr>
        <p:blipFill>
          <a:blip r:embed="rId3" cstate="print"/>
          <a:stretch>
            <a:fillRect/>
          </a:stretch>
        </p:blipFill>
        <p:spPr>
          <a:xfrm>
            <a:off x="-1" y="-1"/>
            <a:ext cx="12190413" cy="6839657"/>
          </a:xfrm>
          <a:prstGeom prst="rect">
            <a:avLst/>
          </a:prstGeom>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（二）中国近代货币的演进进程</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sp>
        <p:nvSpPr>
          <p:cNvPr id="15" name="文本框 16"/>
          <p:cNvSpPr txBox="1"/>
          <p:nvPr/>
        </p:nvSpPr>
        <p:spPr>
          <a:xfrm>
            <a:off x="766614" y="693490"/>
            <a:ext cx="3672408" cy="571578"/>
          </a:xfrm>
          <a:prstGeom prst="rect">
            <a:avLst/>
          </a:prstGeom>
          <a:solidFill>
            <a:schemeClr val="bg1"/>
          </a:solidFill>
          <a:ln w="15875">
            <a:noFill/>
          </a:ln>
        </p:spPr>
        <p:txBody>
          <a:bodyPr wrap="square" lIns="108850" tIns="54425" rIns="108850" bIns="54425" rtlCol="0">
            <a:spAutoFit/>
          </a:bodyPr>
          <a:lstStyle/>
          <a:p>
            <a:r>
              <a:rPr lang="en-US" altLang="zh-CN" sz="3000" b="1" dirty="0" smtClean="0">
                <a:latin typeface="+mn-ea"/>
              </a:rPr>
              <a:t>3</a:t>
            </a:r>
            <a:r>
              <a:rPr lang="zh-CN" altLang="en-US" sz="3000" b="1" dirty="0" smtClean="0">
                <a:latin typeface="+mn-ea"/>
              </a:rPr>
              <a:t>、金圆券、银圆券</a:t>
            </a:r>
          </a:p>
        </p:txBody>
      </p:sp>
      <p:sp>
        <p:nvSpPr>
          <p:cNvPr id="21" name="矩形 20"/>
          <p:cNvSpPr/>
          <p:nvPr/>
        </p:nvSpPr>
        <p:spPr>
          <a:xfrm>
            <a:off x="1342678" y="1341562"/>
            <a:ext cx="10225136" cy="1292662"/>
          </a:xfrm>
          <a:prstGeom prst="rect">
            <a:avLst/>
          </a:prstGeom>
        </p:spPr>
        <p:txBody>
          <a:bodyPr wrap="square">
            <a:spAutoFit/>
          </a:bodyPr>
          <a:lstStyle/>
          <a:p>
            <a:r>
              <a:rPr lang="zh-CN" altLang="en-US" sz="2600" b="1" dirty="0" smtClean="0">
                <a:latin typeface="+mn-ea"/>
                <a:sym typeface="+mn-ea"/>
              </a:rPr>
              <a:t>    国民政府被迫于</a:t>
            </a:r>
            <a:r>
              <a:rPr lang="en-US" altLang="zh-CN" sz="2600" b="1" dirty="0" smtClean="0">
                <a:latin typeface="+mn-ea"/>
                <a:sym typeface="+mn-ea"/>
              </a:rPr>
              <a:t>1948</a:t>
            </a:r>
            <a:r>
              <a:rPr lang="zh-CN" altLang="en-US" sz="2600" b="1" dirty="0" smtClean="0">
                <a:latin typeface="+mn-ea"/>
                <a:sym typeface="+mn-ea"/>
              </a:rPr>
              <a:t>年开始发行金圆券，其贬值速度比法币更快，各地纷纷拒用金圆券，民间自动重新使用银元；国民政府又发行银圆券，仍以失败告终。</a:t>
            </a:r>
          </a:p>
        </p:txBody>
      </p:sp>
      <p:sp>
        <p:nvSpPr>
          <p:cNvPr id="43" name="文本框 31"/>
          <p:cNvSpPr txBox="1"/>
          <p:nvPr/>
        </p:nvSpPr>
        <p:spPr>
          <a:xfrm>
            <a:off x="5375126" y="6094090"/>
            <a:ext cx="1440160" cy="523220"/>
          </a:xfrm>
          <a:prstGeom prst="rect">
            <a:avLst/>
          </a:prstGeom>
          <a:noFill/>
        </p:spPr>
        <p:txBody>
          <a:bodyPr wrap="square" rtlCol="0" anchor="t">
            <a:spAutoFit/>
          </a:bodyPr>
          <a:lstStyle/>
          <a:p>
            <a:pPr>
              <a:buFont typeface="Wingdings" panose="05000000000000000000" charset="0"/>
            </a:pPr>
            <a:r>
              <a:rPr lang="zh-CN" altLang="en-US" sz="2800" b="1" dirty="0" smtClean="0">
                <a:latin typeface="楷体" pitchFamily="49" charset="-122"/>
                <a:ea typeface="楷体" pitchFamily="49" charset="-122"/>
                <a:cs typeface="宋体" panose="02010600030101010101" pitchFamily="2" charset="-122"/>
              </a:rPr>
              <a:t>金圆券</a:t>
            </a:r>
          </a:p>
        </p:txBody>
      </p:sp>
      <p:grpSp>
        <p:nvGrpSpPr>
          <p:cNvPr id="19" name="组合 18"/>
          <p:cNvGrpSpPr/>
          <p:nvPr/>
        </p:nvGrpSpPr>
        <p:grpSpPr>
          <a:xfrm>
            <a:off x="550590" y="3501802"/>
            <a:ext cx="10568410" cy="2545159"/>
            <a:chOff x="344" y="7233"/>
            <a:chExt cx="12484" cy="3349"/>
          </a:xfrm>
        </p:grpSpPr>
        <p:pic>
          <p:nvPicPr>
            <p:cNvPr id="20" name="图片 4"/>
            <p:cNvPicPr>
              <a:picLocks noChangeAspect="1"/>
            </p:cNvPicPr>
            <p:nvPr/>
          </p:nvPicPr>
          <p:blipFill>
            <a:blip r:embed="rId2" cstate="print"/>
            <a:stretch>
              <a:fillRect/>
            </a:stretch>
          </p:blipFill>
          <p:spPr>
            <a:xfrm>
              <a:off x="6906" y="7233"/>
              <a:ext cx="5922" cy="3349"/>
            </a:xfrm>
            <a:prstGeom prst="rect">
              <a:avLst/>
            </a:prstGeom>
            <a:noFill/>
            <a:ln>
              <a:noFill/>
            </a:ln>
          </p:spPr>
        </p:pic>
        <p:pic>
          <p:nvPicPr>
            <p:cNvPr id="22" name="图片 21"/>
            <p:cNvPicPr>
              <a:picLocks noChangeAspect="1"/>
            </p:cNvPicPr>
            <p:nvPr/>
          </p:nvPicPr>
          <p:blipFill>
            <a:blip r:embed="rId3" cstate="print"/>
            <a:srcRect l="6528" t="16636" r="6543" b="15879"/>
            <a:stretch>
              <a:fillRect/>
            </a:stretch>
          </p:blipFill>
          <p:spPr>
            <a:xfrm>
              <a:off x="344" y="7233"/>
              <a:ext cx="6562" cy="3340"/>
            </a:xfrm>
            <a:prstGeom prst="rect">
              <a:avLst/>
            </a:prstGeom>
          </p:spPr>
        </p:pic>
      </p:gr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（二）中国现代货币</a:t>
            </a:r>
            <a:r>
              <a:rPr lang="en-US" altLang="zh-CN"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a:t>
            </a:r>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人民币的发行</a:t>
            </a:r>
          </a:p>
        </p:txBody>
      </p:sp>
      <p:pic>
        <p:nvPicPr>
          <p:cNvPr id="3" name="中国人民银行成立和第一套人民币的发行.mp4">
            <a:hlinkClick r:id="" action="ppaction://media"/>
          </p:cNvPr>
          <p:cNvPicPr>
            <a:picLocks noRot="1" noChangeAspect="1"/>
          </p:cNvPicPr>
          <p:nvPr>
            <a:videoFile r:link="rId1"/>
          </p:nvPr>
        </p:nvPicPr>
        <p:blipFill>
          <a:blip r:embed="rId3" cstate="print"/>
          <a:stretch>
            <a:fillRect/>
          </a:stretch>
        </p:blipFill>
        <p:spPr>
          <a:xfrm>
            <a:off x="-1" y="621482"/>
            <a:ext cx="12190414" cy="6238106"/>
          </a:xfrm>
          <a:prstGeom prst="rect">
            <a:avLst/>
          </a:prstGeom>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（二）中国现代货币</a:t>
            </a:r>
            <a:r>
              <a:rPr lang="en-US" altLang="zh-CN"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a:t>
            </a:r>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人民币的发行</a:t>
            </a:r>
          </a:p>
        </p:txBody>
      </p:sp>
      <p:sp>
        <p:nvSpPr>
          <p:cNvPr id="15" name="文本框 16"/>
          <p:cNvSpPr txBox="1"/>
          <p:nvPr/>
        </p:nvSpPr>
        <p:spPr>
          <a:xfrm>
            <a:off x="478582" y="621482"/>
            <a:ext cx="1872208" cy="571578"/>
          </a:xfrm>
          <a:prstGeom prst="rect">
            <a:avLst/>
          </a:prstGeom>
          <a:solidFill>
            <a:schemeClr val="bg1"/>
          </a:solidFill>
          <a:ln w="15875">
            <a:noFill/>
          </a:ln>
        </p:spPr>
        <p:txBody>
          <a:bodyPr wrap="square" lIns="108850" tIns="54425" rIns="108850" bIns="54425" rtlCol="0">
            <a:spAutoFit/>
          </a:bodyPr>
          <a:lstStyle/>
          <a:p>
            <a:r>
              <a:rPr lang="en-US" altLang="zh-CN" sz="3000" b="1" dirty="0" smtClean="0">
                <a:latin typeface="+mn-ea"/>
              </a:rPr>
              <a:t>1</a:t>
            </a:r>
            <a:r>
              <a:rPr lang="zh-CN" altLang="en-US" sz="3000" b="1" dirty="0" smtClean="0">
                <a:latin typeface="+mn-ea"/>
              </a:rPr>
              <a:t>、背景</a:t>
            </a:r>
          </a:p>
        </p:txBody>
      </p:sp>
      <p:sp>
        <p:nvSpPr>
          <p:cNvPr id="21" name="矩形 20"/>
          <p:cNvSpPr/>
          <p:nvPr/>
        </p:nvSpPr>
        <p:spPr>
          <a:xfrm>
            <a:off x="1126654" y="1197546"/>
            <a:ext cx="10729192" cy="1292662"/>
          </a:xfrm>
          <a:prstGeom prst="rect">
            <a:avLst/>
          </a:prstGeom>
          <a:ln>
            <a:solidFill>
              <a:schemeClr val="accent1"/>
            </a:solidFill>
          </a:ln>
        </p:spPr>
        <p:txBody>
          <a:bodyPr wrap="square">
            <a:spAutoFit/>
          </a:bodyPr>
          <a:lstStyle/>
          <a:p>
            <a:r>
              <a:rPr lang="zh-CN" altLang="en-US" sz="2600" b="1" dirty="0" smtClean="0">
                <a:latin typeface="+mn-ea"/>
                <a:sym typeface="+mn-ea"/>
              </a:rPr>
              <a:t>①随着解放战争胜利进展，中共领导的解放区迅速连成一片。</a:t>
            </a:r>
          </a:p>
          <a:p>
            <a:r>
              <a:rPr lang="zh-CN" altLang="en-US" sz="2600" b="1" dirty="0" smtClean="0">
                <a:latin typeface="+mn-ea"/>
                <a:sym typeface="+mn-ea"/>
              </a:rPr>
              <a:t>②解放战争时期解放区种类庞杂、折算不便；</a:t>
            </a:r>
          </a:p>
          <a:p>
            <a:r>
              <a:rPr lang="zh-CN" altLang="en-US" sz="2600" b="1" dirty="0" smtClean="0">
                <a:latin typeface="+mn-ea"/>
                <a:sym typeface="+mn-ea"/>
              </a:rPr>
              <a:t>③统一货币，促进经济发展；巩固政权，加强民族认同。</a:t>
            </a:r>
          </a:p>
        </p:txBody>
      </p:sp>
      <p:sp>
        <p:nvSpPr>
          <p:cNvPr id="9" name="文本框 16"/>
          <p:cNvSpPr txBox="1"/>
          <p:nvPr/>
        </p:nvSpPr>
        <p:spPr>
          <a:xfrm>
            <a:off x="478582" y="2570184"/>
            <a:ext cx="1872208" cy="571578"/>
          </a:xfrm>
          <a:prstGeom prst="rect">
            <a:avLst/>
          </a:prstGeom>
          <a:solidFill>
            <a:schemeClr val="bg1"/>
          </a:solidFill>
          <a:ln w="15875">
            <a:noFill/>
          </a:ln>
        </p:spPr>
        <p:txBody>
          <a:bodyPr wrap="square" lIns="108850" tIns="54425" rIns="108850" bIns="54425" rtlCol="0">
            <a:spAutoFit/>
          </a:bodyPr>
          <a:lstStyle/>
          <a:p>
            <a:r>
              <a:rPr lang="en-US" altLang="zh-CN" sz="3000" b="1" dirty="0" smtClean="0">
                <a:latin typeface="+mn-ea"/>
              </a:rPr>
              <a:t>2</a:t>
            </a:r>
            <a:r>
              <a:rPr lang="zh-CN" altLang="en-US" sz="3000" b="1" dirty="0" smtClean="0">
                <a:latin typeface="+mn-ea"/>
              </a:rPr>
              <a:t>、产生</a:t>
            </a:r>
          </a:p>
        </p:txBody>
      </p:sp>
      <p:sp>
        <p:nvSpPr>
          <p:cNvPr id="10" name="矩形 9"/>
          <p:cNvSpPr/>
          <p:nvPr/>
        </p:nvSpPr>
        <p:spPr>
          <a:xfrm>
            <a:off x="1054646" y="3141762"/>
            <a:ext cx="10801200" cy="1292662"/>
          </a:xfrm>
          <a:prstGeom prst="rect">
            <a:avLst/>
          </a:prstGeom>
          <a:ln>
            <a:solidFill>
              <a:schemeClr val="accent1"/>
            </a:solidFill>
          </a:ln>
        </p:spPr>
        <p:txBody>
          <a:bodyPr wrap="square">
            <a:spAutoFit/>
          </a:bodyPr>
          <a:lstStyle/>
          <a:p>
            <a:r>
              <a:rPr lang="zh-CN" altLang="en-US" sz="2600" b="1" dirty="0" smtClean="0">
                <a:latin typeface="+mn-ea"/>
                <a:sym typeface="+mn-ea"/>
              </a:rPr>
              <a:t>①华北人民政府于</a:t>
            </a:r>
            <a:r>
              <a:rPr lang="en-US" altLang="zh-CN" sz="2600" b="1" dirty="0" smtClean="0">
                <a:latin typeface="+mn-ea"/>
                <a:sym typeface="+mn-ea"/>
              </a:rPr>
              <a:t>1948</a:t>
            </a:r>
            <a:r>
              <a:rPr lang="zh-CN" altLang="en-US" sz="2600" b="1" dirty="0" smtClean="0">
                <a:latin typeface="+mn-ea"/>
                <a:sym typeface="+mn-ea"/>
              </a:rPr>
              <a:t>年</a:t>
            </a:r>
            <a:r>
              <a:rPr lang="en-US" altLang="zh-CN" sz="2600" b="1" dirty="0" smtClean="0">
                <a:latin typeface="+mn-ea"/>
                <a:sym typeface="+mn-ea"/>
              </a:rPr>
              <a:t>12</a:t>
            </a:r>
            <a:r>
              <a:rPr lang="zh-CN" altLang="en-US" sz="2600" b="1" dirty="0" smtClean="0">
                <a:latin typeface="+mn-ea"/>
                <a:sym typeface="+mn-ea"/>
              </a:rPr>
              <a:t>月</a:t>
            </a:r>
            <a:r>
              <a:rPr lang="en-US" altLang="zh-CN" sz="2600" b="1" dirty="0" smtClean="0">
                <a:latin typeface="+mn-ea"/>
                <a:sym typeface="+mn-ea"/>
              </a:rPr>
              <a:t>1</a:t>
            </a:r>
            <a:r>
              <a:rPr lang="zh-CN" altLang="en-US" sz="2600" b="1" dirty="0" smtClean="0">
                <a:latin typeface="+mn-ea"/>
                <a:sym typeface="+mn-ea"/>
              </a:rPr>
              <a:t>日在河北石家庄成立中国人民银行，开始统一发行人民币。</a:t>
            </a:r>
            <a:endParaRPr lang="en-US" altLang="zh-CN" sz="2600" b="1" dirty="0" smtClean="0">
              <a:latin typeface="+mn-ea"/>
              <a:sym typeface="+mn-ea"/>
            </a:endParaRPr>
          </a:p>
          <a:p>
            <a:r>
              <a:rPr lang="zh-CN" altLang="en-US" sz="2600" b="1" dirty="0" smtClean="0">
                <a:latin typeface="+mn-ea"/>
                <a:sym typeface="+mn-ea"/>
              </a:rPr>
              <a:t>②新中国成立后，人民币成为中华人民共和国的法定货币。</a:t>
            </a:r>
          </a:p>
        </p:txBody>
      </p:sp>
      <p:sp>
        <p:nvSpPr>
          <p:cNvPr id="19" name="文本框 16"/>
          <p:cNvSpPr txBox="1"/>
          <p:nvPr/>
        </p:nvSpPr>
        <p:spPr>
          <a:xfrm>
            <a:off x="478582" y="4509914"/>
            <a:ext cx="1872208" cy="571578"/>
          </a:xfrm>
          <a:prstGeom prst="rect">
            <a:avLst/>
          </a:prstGeom>
          <a:solidFill>
            <a:schemeClr val="bg1"/>
          </a:solidFill>
          <a:ln w="15875">
            <a:noFill/>
          </a:ln>
        </p:spPr>
        <p:txBody>
          <a:bodyPr wrap="square" lIns="108850" tIns="54425" rIns="108850" bIns="54425" rtlCol="0">
            <a:spAutoFit/>
          </a:bodyPr>
          <a:lstStyle/>
          <a:p>
            <a:r>
              <a:rPr lang="en-US" altLang="zh-CN" sz="3000" b="1" dirty="0" smtClean="0">
                <a:latin typeface="+mn-ea"/>
              </a:rPr>
              <a:t>3</a:t>
            </a:r>
            <a:r>
              <a:rPr lang="zh-CN" altLang="en-US" sz="3000" b="1" dirty="0" smtClean="0">
                <a:latin typeface="+mn-ea"/>
              </a:rPr>
              <a:t>、发展</a:t>
            </a:r>
          </a:p>
        </p:txBody>
      </p:sp>
      <p:sp>
        <p:nvSpPr>
          <p:cNvPr id="23" name="矩形 22"/>
          <p:cNvSpPr/>
          <p:nvPr/>
        </p:nvSpPr>
        <p:spPr>
          <a:xfrm>
            <a:off x="1054646" y="5161468"/>
            <a:ext cx="10801200" cy="1292662"/>
          </a:xfrm>
          <a:prstGeom prst="rect">
            <a:avLst/>
          </a:prstGeom>
          <a:ln>
            <a:solidFill>
              <a:schemeClr val="accent1"/>
            </a:solidFill>
          </a:ln>
        </p:spPr>
        <p:txBody>
          <a:bodyPr wrap="square">
            <a:spAutoFit/>
          </a:bodyPr>
          <a:lstStyle/>
          <a:p>
            <a:r>
              <a:rPr lang="zh-CN" altLang="en-US" sz="2600" b="1" dirty="0" smtClean="0">
                <a:latin typeface="+mn-ea"/>
                <a:sym typeface="+mn-ea"/>
              </a:rPr>
              <a:t>    从最初发行到</a:t>
            </a:r>
            <a:r>
              <a:rPr lang="en-US" altLang="zh-CN" sz="2600" b="1" dirty="0" smtClean="0">
                <a:latin typeface="+mn-ea"/>
                <a:sym typeface="+mn-ea"/>
              </a:rPr>
              <a:t>1999</a:t>
            </a:r>
            <a:r>
              <a:rPr lang="zh-CN" altLang="en-US" sz="2600" b="1" dirty="0" smtClean="0">
                <a:latin typeface="+mn-ea"/>
                <a:sym typeface="+mn-ea"/>
              </a:rPr>
              <a:t>年</a:t>
            </a:r>
            <a:r>
              <a:rPr lang="en-US" altLang="zh-CN" sz="2600" b="1" dirty="0" smtClean="0">
                <a:latin typeface="+mn-ea"/>
                <a:sym typeface="+mn-ea"/>
              </a:rPr>
              <a:t>10</a:t>
            </a:r>
            <a:r>
              <a:rPr lang="zh-CN" altLang="en-US" sz="2600" b="1" dirty="0" smtClean="0">
                <a:latin typeface="+mn-ea"/>
                <a:sym typeface="+mn-ea"/>
              </a:rPr>
              <a:t>月</a:t>
            </a:r>
            <a:r>
              <a:rPr lang="en-US" altLang="zh-CN" sz="2600" b="1" dirty="0" smtClean="0">
                <a:latin typeface="+mn-ea"/>
                <a:sym typeface="+mn-ea"/>
              </a:rPr>
              <a:t>1</a:t>
            </a:r>
            <a:r>
              <a:rPr lang="zh-CN" altLang="en-US" sz="2600" b="1" dirty="0" smtClean="0">
                <a:latin typeface="+mn-ea"/>
                <a:sym typeface="+mn-ea"/>
              </a:rPr>
              <a:t>日启用新版，人民币先后共发行了五套，形成纸币与金属币、普通纪念币与贵金属纪念币等多品种、多系列的货币体系。</a:t>
            </a: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animEffect transition="in" filter="blinds(horizontal)">
                                      <p:cBhvr>
                                        <p:cTn id="11" dur="500"/>
                                        <p:tgtEl>
                                          <p:spTgt spid="21">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animEffect transition="in" filter="blinds(horizontal)">
                                      <p:cBhvr>
                                        <p:cTn id="15" dur="500"/>
                                        <p:tgtEl>
                                          <p:spTgt spid="2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linds(horizontal)">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blinds(horizontal)">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blinds(horizontal)">
                                      <p:cBhvr>
                                        <p:cTn id="3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9191550" y="720123"/>
            <a:ext cx="2782839" cy="6166055"/>
            <a:chOff x="11542" y="1358"/>
            <a:chExt cx="2864" cy="7856"/>
          </a:xfrm>
        </p:grpSpPr>
        <p:pic>
          <p:nvPicPr>
            <p:cNvPr id="3" name="图片 2" descr="u=680770617,3062610669&amp;fm=26&amp;gp=0"/>
            <p:cNvPicPr>
              <a:picLocks noChangeAspect="1"/>
            </p:cNvPicPr>
            <p:nvPr/>
          </p:nvPicPr>
          <p:blipFill>
            <a:blip r:embed="rId2" cstate="print"/>
            <a:srcRect/>
            <a:stretch>
              <a:fillRect/>
            </a:stretch>
          </p:blipFill>
          <p:spPr>
            <a:xfrm>
              <a:off x="11543" y="2723"/>
              <a:ext cx="2861" cy="1366"/>
            </a:xfrm>
            <a:prstGeom prst="rect">
              <a:avLst/>
            </a:prstGeom>
          </p:spPr>
        </p:pic>
        <p:pic>
          <p:nvPicPr>
            <p:cNvPr id="4" name="图片 13" descr="timg (3)"/>
            <p:cNvPicPr>
              <a:picLocks noChangeAspect="1"/>
            </p:cNvPicPr>
            <p:nvPr/>
          </p:nvPicPr>
          <p:blipFill>
            <a:blip r:embed="rId3" cstate="print"/>
            <a:srcRect/>
            <a:stretch>
              <a:fillRect/>
            </a:stretch>
          </p:blipFill>
          <p:spPr>
            <a:xfrm>
              <a:off x="11542" y="1358"/>
              <a:ext cx="2862" cy="1366"/>
            </a:xfrm>
            <a:prstGeom prst="rect">
              <a:avLst/>
            </a:prstGeom>
          </p:spPr>
        </p:pic>
        <p:pic>
          <p:nvPicPr>
            <p:cNvPr id="5" name="图片 14" descr="timg (4)"/>
            <p:cNvPicPr>
              <a:picLocks noChangeAspect="1"/>
            </p:cNvPicPr>
            <p:nvPr/>
          </p:nvPicPr>
          <p:blipFill>
            <a:blip r:embed="rId4" cstate="print"/>
            <a:srcRect/>
            <a:stretch>
              <a:fillRect/>
            </a:stretch>
          </p:blipFill>
          <p:spPr>
            <a:xfrm>
              <a:off x="11542" y="4089"/>
              <a:ext cx="2863" cy="1367"/>
            </a:xfrm>
            <a:prstGeom prst="rect">
              <a:avLst/>
            </a:prstGeom>
          </p:spPr>
        </p:pic>
        <p:pic>
          <p:nvPicPr>
            <p:cNvPr id="6" name="图片 5" descr="timg (5)"/>
            <p:cNvPicPr>
              <a:picLocks noChangeAspect="1"/>
            </p:cNvPicPr>
            <p:nvPr/>
          </p:nvPicPr>
          <p:blipFill>
            <a:blip r:embed="rId5" cstate="print"/>
            <a:stretch>
              <a:fillRect/>
            </a:stretch>
          </p:blipFill>
          <p:spPr>
            <a:xfrm>
              <a:off x="11543" y="5456"/>
              <a:ext cx="2863" cy="1342"/>
            </a:xfrm>
            <a:prstGeom prst="rect">
              <a:avLst/>
            </a:prstGeom>
          </p:spPr>
        </p:pic>
        <p:pic>
          <p:nvPicPr>
            <p:cNvPr id="7" name="图片 6" descr="timg (6)"/>
            <p:cNvPicPr>
              <a:picLocks noChangeAspect="1"/>
            </p:cNvPicPr>
            <p:nvPr/>
          </p:nvPicPr>
          <p:blipFill>
            <a:blip r:embed="rId6" cstate="print"/>
            <a:stretch>
              <a:fillRect/>
            </a:stretch>
          </p:blipFill>
          <p:spPr>
            <a:xfrm>
              <a:off x="11542" y="6797"/>
              <a:ext cx="2862" cy="1342"/>
            </a:xfrm>
            <a:prstGeom prst="rect">
              <a:avLst/>
            </a:prstGeom>
          </p:spPr>
        </p:pic>
        <p:sp>
          <p:nvSpPr>
            <p:cNvPr id="8" name="文本框 17"/>
            <p:cNvSpPr txBox="1"/>
            <p:nvPr/>
          </p:nvSpPr>
          <p:spPr>
            <a:xfrm>
              <a:off x="11542" y="8236"/>
              <a:ext cx="2861" cy="978"/>
            </a:xfrm>
            <a:prstGeom prst="rect">
              <a:avLst/>
            </a:prstGeom>
            <a:noFill/>
          </p:spPr>
          <p:txBody>
            <a:bodyPr wrap="square" rtlCol="0" anchor="t">
              <a:spAutoFit/>
            </a:bodyPr>
            <a:lstStyle/>
            <a:p>
              <a:pPr>
                <a:buFont typeface="Wingdings" panose="05000000000000000000" charset="0"/>
              </a:pPr>
              <a:r>
                <a:rPr lang="zh-CN" altLang="en-US" sz="2000" b="1" dirty="0">
                  <a:latin typeface="楷体" pitchFamily="49" charset="-122"/>
                  <a:ea typeface="楷体" pitchFamily="49" charset="-122"/>
                  <a:cs typeface="宋体" panose="02010600030101010101" pitchFamily="2" charset="-122"/>
                </a:rPr>
                <a:t>第一套至第五套人民币1元纸币图案</a:t>
              </a:r>
            </a:p>
          </p:txBody>
        </p:sp>
      </p:grpSp>
      <p:sp>
        <p:nvSpPr>
          <p:cNvPr id="9"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（三）中国现代货币</a:t>
            </a:r>
            <a:r>
              <a:rPr lang="en-US" altLang="zh-CN"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a:t>
            </a:r>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人民币的发行</a:t>
            </a:r>
          </a:p>
        </p:txBody>
      </p:sp>
      <p:sp>
        <p:nvSpPr>
          <p:cNvPr id="10" name="文本框 16"/>
          <p:cNvSpPr txBox="1"/>
          <p:nvPr/>
        </p:nvSpPr>
        <p:spPr>
          <a:xfrm>
            <a:off x="478582" y="693490"/>
            <a:ext cx="3744416" cy="571578"/>
          </a:xfrm>
          <a:prstGeom prst="rect">
            <a:avLst/>
          </a:prstGeom>
          <a:solidFill>
            <a:schemeClr val="bg1"/>
          </a:solidFill>
          <a:ln w="15875">
            <a:noFill/>
          </a:ln>
        </p:spPr>
        <p:txBody>
          <a:bodyPr wrap="square" lIns="108850" tIns="54425" rIns="108850" bIns="54425" rtlCol="0">
            <a:spAutoFit/>
          </a:bodyPr>
          <a:lstStyle/>
          <a:p>
            <a:r>
              <a:rPr lang="en-US" altLang="zh-CN" sz="3000" b="1" dirty="0" smtClean="0">
                <a:latin typeface="+mn-ea"/>
              </a:rPr>
              <a:t>4</a:t>
            </a:r>
            <a:r>
              <a:rPr lang="zh-CN" altLang="en-US" sz="3000" b="1" dirty="0" smtClean="0">
                <a:latin typeface="+mn-ea"/>
              </a:rPr>
              <a:t>、对人民币的评价：</a:t>
            </a:r>
          </a:p>
        </p:txBody>
      </p:sp>
      <p:sp>
        <p:nvSpPr>
          <p:cNvPr id="12" name="矩形 11"/>
          <p:cNvSpPr/>
          <p:nvPr/>
        </p:nvSpPr>
        <p:spPr>
          <a:xfrm>
            <a:off x="1126654" y="1485578"/>
            <a:ext cx="7920880" cy="1292662"/>
          </a:xfrm>
          <a:prstGeom prst="rect">
            <a:avLst/>
          </a:prstGeom>
          <a:ln>
            <a:solidFill>
              <a:schemeClr val="accent1"/>
            </a:solidFill>
          </a:ln>
        </p:spPr>
        <p:txBody>
          <a:bodyPr wrap="square">
            <a:spAutoFit/>
          </a:bodyPr>
          <a:lstStyle/>
          <a:p>
            <a:r>
              <a:rPr lang="zh-CN" altLang="en-US" sz="2600" b="1" dirty="0" smtClean="0">
                <a:latin typeface="+mn-ea"/>
                <a:sym typeface="+mn-ea"/>
              </a:rPr>
              <a:t>    数十年来，人民币始终地位稳定，对国民经济发展作出了重大贡献；随着对外开放的扩大，人民币在国际货币体系中也发挥着越来越重要的作用。</a:t>
            </a:r>
          </a:p>
        </p:txBody>
      </p:sp>
      <p:pic>
        <p:nvPicPr>
          <p:cNvPr id="13" name="Picture 2" descr="https://inews.gtimg.com/newsapp_bt/0/4953629569/1000"/>
          <p:cNvPicPr>
            <a:picLocks noChangeAspect="1" noChangeArrowheads="1"/>
          </p:cNvPicPr>
          <p:nvPr/>
        </p:nvPicPr>
        <p:blipFill>
          <a:blip r:embed="rId7" cstate="print"/>
          <a:srcRect/>
          <a:stretch>
            <a:fillRect/>
          </a:stretch>
        </p:blipFill>
        <p:spPr bwMode="auto">
          <a:xfrm>
            <a:off x="2206774" y="3213770"/>
            <a:ext cx="4871120" cy="2831025"/>
          </a:xfrm>
          <a:prstGeom prst="rect">
            <a:avLst/>
          </a:prstGeom>
          <a:noFill/>
        </p:spPr>
      </p:pic>
      <p:sp>
        <p:nvSpPr>
          <p:cNvPr id="14" name="矩形 13"/>
          <p:cNvSpPr/>
          <p:nvPr/>
        </p:nvSpPr>
        <p:spPr>
          <a:xfrm>
            <a:off x="3790950" y="6094090"/>
            <a:ext cx="1800493" cy="415498"/>
          </a:xfrm>
          <a:prstGeom prst="rect">
            <a:avLst/>
          </a:prstGeom>
        </p:spPr>
        <p:txBody>
          <a:bodyPr wrap="none">
            <a:spAutoFit/>
          </a:bodyPr>
          <a:lstStyle/>
          <a:p>
            <a:r>
              <a:rPr lang="zh-CN" altLang="en-US" b="1" dirty="0" smtClean="0">
                <a:latin typeface="楷体" pitchFamily="49" charset="-122"/>
                <a:ea typeface="楷体" pitchFamily="49" charset="-122"/>
              </a:rPr>
              <a:t>电子货币阶段</a:t>
            </a:r>
            <a:endParaRPr lang="zh-CN" altLang="en-US" b="1" dirty="0">
              <a:latin typeface="楷体" pitchFamily="49" charset="-122"/>
              <a:ea typeface="楷体" pitchFamily="49" charset="-122"/>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1268" y="2143621"/>
            <a:ext cx="11666607" cy="3012186"/>
            <a:chOff x="381268" y="2143621"/>
            <a:chExt cx="11666607" cy="3012186"/>
          </a:xfrm>
        </p:grpSpPr>
        <p:cxnSp>
          <p:nvCxnSpPr>
            <p:cNvPr id="3" name="直接箭头连接符 2"/>
            <p:cNvCxnSpPr/>
            <p:nvPr/>
          </p:nvCxnSpPr>
          <p:spPr>
            <a:xfrm>
              <a:off x="516188" y="3150329"/>
              <a:ext cx="1137613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组合 2"/>
            <p:cNvGrpSpPr/>
            <p:nvPr/>
          </p:nvGrpSpPr>
          <p:grpSpPr>
            <a:xfrm>
              <a:off x="381268" y="2143622"/>
              <a:ext cx="1415866" cy="1533880"/>
              <a:chOff x="344854" y="2364932"/>
              <a:chExt cx="1415772" cy="1533540"/>
            </a:xfrm>
          </p:grpSpPr>
          <p:sp>
            <p:nvSpPr>
              <p:cNvPr id="45" name="文本框 24"/>
              <p:cNvSpPr txBox="1"/>
              <p:nvPr/>
            </p:nvSpPr>
            <p:spPr>
              <a:xfrm>
                <a:off x="673779" y="3436807"/>
                <a:ext cx="795258" cy="4616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latin typeface="微软雅黑 Light" pitchFamily="34" charset="-122"/>
                    <a:ea typeface="微软雅黑 Light" pitchFamily="34" charset="-122"/>
                  </a:rPr>
                  <a:t>贝币</a:t>
                </a:r>
              </a:p>
            </p:txBody>
          </p:sp>
          <p:sp>
            <p:nvSpPr>
              <p:cNvPr id="46" name="椭圆 45"/>
              <p:cNvSpPr/>
              <p:nvPr/>
            </p:nvSpPr>
            <p:spPr>
              <a:xfrm>
                <a:off x="963857" y="3228540"/>
                <a:ext cx="199986" cy="1698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文本框 22"/>
              <p:cNvSpPr txBox="1"/>
              <p:nvPr/>
            </p:nvSpPr>
            <p:spPr>
              <a:xfrm>
                <a:off x="344854" y="2364932"/>
                <a:ext cx="1415772" cy="83099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SzTx/>
                  <a:buFontTx/>
                  <a:buNone/>
                </a:pPr>
                <a:r>
                  <a:rPr lang="zh-CN" altLang="en-US" sz="2400" b="1" dirty="0"/>
                  <a:t>新石器</a:t>
                </a:r>
                <a:endParaRPr lang="en-US" altLang="zh-CN" sz="2400" b="1" dirty="0"/>
              </a:p>
              <a:p>
                <a:pPr marL="0" lvl="0" indent="0" algn="ctr">
                  <a:lnSpc>
                    <a:spcPct val="100000"/>
                  </a:lnSpc>
                  <a:spcBef>
                    <a:spcPct val="0"/>
                  </a:spcBef>
                  <a:buSzTx/>
                  <a:buFontTx/>
                  <a:buNone/>
                </a:pPr>
                <a:r>
                  <a:rPr lang="zh-CN" altLang="en-US" sz="2400" b="1" dirty="0"/>
                  <a:t>晚期至夏</a:t>
                </a:r>
              </a:p>
            </p:txBody>
          </p:sp>
        </p:grpSp>
        <p:grpSp>
          <p:nvGrpSpPr>
            <p:cNvPr id="5" name="组合 3"/>
            <p:cNvGrpSpPr/>
            <p:nvPr/>
          </p:nvGrpSpPr>
          <p:grpSpPr>
            <a:xfrm>
              <a:off x="1524120" y="2513595"/>
              <a:ext cx="1120629" cy="1533880"/>
              <a:chOff x="1487737" y="2734264"/>
              <a:chExt cx="1120553" cy="1533540"/>
            </a:xfrm>
          </p:grpSpPr>
          <p:sp>
            <p:nvSpPr>
              <p:cNvPr id="42" name="椭圆 41"/>
              <p:cNvSpPr/>
              <p:nvPr/>
            </p:nvSpPr>
            <p:spPr>
              <a:xfrm>
                <a:off x="1995636" y="3229569"/>
                <a:ext cx="199985" cy="1698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文本框 22"/>
              <p:cNvSpPr txBox="1"/>
              <p:nvPr/>
            </p:nvSpPr>
            <p:spPr>
              <a:xfrm>
                <a:off x="1768921" y="2734264"/>
                <a:ext cx="800219" cy="46166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t>商周</a:t>
                </a:r>
              </a:p>
            </p:txBody>
          </p:sp>
          <p:sp>
            <p:nvSpPr>
              <p:cNvPr id="44" name="文本框 30"/>
              <p:cNvSpPr txBox="1"/>
              <p:nvPr/>
            </p:nvSpPr>
            <p:spPr>
              <a:xfrm>
                <a:off x="1487737" y="3436807"/>
                <a:ext cx="1120553" cy="83099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骨贝</a:t>
                </a:r>
                <a:endParaRPr lang="en-US" altLang="zh-CN" sz="2400" b="1" dirty="0">
                  <a:latin typeface="微软雅黑 Light" pitchFamily="34" charset="-122"/>
                  <a:ea typeface="微软雅黑 Light" pitchFamily="34" charset="-122"/>
                </a:endParaRPr>
              </a:p>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铜贝等</a:t>
                </a:r>
              </a:p>
            </p:txBody>
          </p:sp>
        </p:grpSp>
        <p:grpSp>
          <p:nvGrpSpPr>
            <p:cNvPr id="6" name="组合 4"/>
            <p:cNvGrpSpPr/>
            <p:nvPr/>
          </p:nvGrpSpPr>
          <p:grpSpPr>
            <a:xfrm>
              <a:off x="2501893" y="2143621"/>
              <a:ext cx="1106343" cy="2273826"/>
              <a:chOff x="2464602" y="2364932"/>
              <a:chExt cx="1107996" cy="2272204"/>
            </a:xfrm>
          </p:grpSpPr>
          <p:sp>
            <p:nvSpPr>
              <p:cNvPr id="39" name="文本框 22"/>
              <p:cNvSpPr txBox="1"/>
              <p:nvPr/>
            </p:nvSpPr>
            <p:spPr>
              <a:xfrm>
                <a:off x="2625857" y="2364932"/>
                <a:ext cx="800219" cy="83099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t>春秋</a:t>
                </a:r>
                <a:endParaRPr lang="en-US" altLang="zh-CN" sz="2400" b="1" dirty="0"/>
              </a:p>
              <a:p>
                <a:pPr marL="0" lvl="0" indent="0">
                  <a:lnSpc>
                    <a:spcPct val="100000"/>
                  </a:lnSpc>
                  <a:spcBef>
                    <a:spcPct val="0"/>
                  </a:spcBef>
                  <a:buSzTx/>
                  <a:buFontTx/>
                  <a:buNone/>
                </a:pPr>
                <a:r>
                  <a:rPr lang="zh-CN" altLang="en-US" sz="2400" b="1" dirty="0"/>
                  <a:t>战国</a:t>
                </a:r>
              </a:p>
            </p:txBody>
          </p:sp>
          <p:sp>
            <p:nvSpPr>
              <p:cNvPr id="40" name="椭圆 39"/>
              <p:cNvSpPr/>
              <p:nvPr/>
            </p:nvSpPr>
            <p:spPr>
              <a:xfrm>
                <a:off x="2922426" y="3218595"/>
                <a:ext cx="181222" cy="1808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文本框 33"/>
              <p:cNvSpPr txBox="1"/>
              <p:nvPr/>
            </p:nvSpPr>
            <p:spPr>
              <a:xfrm>
                <a:off x="2464602" y="3436807"/>
                <a:ext cx="1107996" cy="1200329"/>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刀币</a:t>
                </a:r>
                <a:endParaRPr lang="en-US" altLang="zh-CN" sz="2400" b="1" dirty="0">
                  <a:latin typeface="微软雅黑 Light" pitchFamily="34" charset="-122"/>
                  <a:ea typeface="微软雅黑 Light" pitchFamily="34" charset="-122"/>
                </a:endParaRPr>
              </a:p>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布币</a:t>
                </a:r>
                <a:endParaRPr lang="en-US" altLang="zh-CN" sz="2400" b="1" dirty="0">
                  <a:latin typeface="微软雅黑 Light" pitchFamily="34" charset="-122"/>
                  <a:ea typeface="微软雅黑 Light" pitchFamily="34" charset="-122"/>
                </a:endParaRPr>
              </a:p>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环钱等</a:t>
                </a:r>
              </a:p>
            </p:txBody>
          </p:sp>
        </p:grpSp>
        <p:grpSp>
          <p:nvGrpSpPr>
            <p:cNvPr id="7" name="组合 5"/>
            <p:cNvGrpSpPr/>
            <p:nvPr/>
          </p:nvGrpSpPr>
          <p:grpSpPr>
            <a:xfrm>
              <a:off x="3635187" y="2513595"/>
              <a:ext cx="553998" cy="1903853"/>
              <a:chOff x="3598245" y="2734264"/>
              <a:chExt cx="554031" cy="1902872"/>
            </a:xfrm>
          </p:grpSpPr>
          <p:sp>
            <p:nvSpPr>
              <p:cNvPr id="36" name="椭圆 35"/>
              <p:cNvSpPr/>
              <p:nvPr/>
            </p:nvSpPr>
            <p:spPr>
              <a:xfrm>
                <a:off x="3812575" y="3218314"/>
                <a:ext cx="179375" cy="1809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文本框 22"/>
              <p:cNvSpPr txBox="1"/>
              <p:nvPr/>
            </p:nvSpPr>
            <p:spPr>
              <a:xfrm>
                <a:off x="3642688" y="2734264"/>
                <a:ext cx="492443" cy="46166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t>秦</a:t>
                </a:r>
              </a:p>
            </p:txBody>
          </p:sp>
          <p:sp>
            <p:nvSpPr>
              <p:cNvPr id="38" name="文本框 37"/>
              <p:cNvSpPr txBox="1"/>
              <p:nvPr/>
            </p:nvSpPr>
            <p:spPr>
              <a:xfrm>
                <a:off x="3598245" y="3436807"/>
                <a:ext cx="554031" cy="1200329"/>
              </a:xfrm>
              <a:prstGeom prst="rect">
                <a:avLst/>
              </a:prstGeom>
              <a:noFill/>
              <a:ln w="9525">
                <a:noFill/>
              </a:ln>
            </p:spPr>
            <p:txBody>
              <a:bodyPr vert="eaVert">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latin typeface="微软雅黑 Light" pitchFamily="34" charset="-122"/>
                    <a:ea typeface="微软雅黑 Light" pitchFamily="34" charset="-122"/>
                  </a:rPr>
                  <a:t>半两钱</a:t>
                </a:r>
              </a:p>
            </p:txBody>
          </p:sp>
        </p:grpSp>
        <p:grpSp>
          <p:nvGrpSpPr>
            <p:cNvPr id="8" name="组合 6"/>
            <p:cNvGrpSpPr/>
            <p:nvPr/>
          </p:nvGrpSpPr>
          <p:grpSpPr>
            <a:xfrm>
              <a:off x="4192327" y="2513595"/>
              <a:ext cx="553998" cy="1873684"/>
              <a:chOff x="4155382" y="2734264"/>
              <a:chExt cx="554030" cy="1872480"/>
            </a:xfrm>
          </p:grpSpPr>
          <p:sp>
            <p:nvSpPr>
              <p:cNvPr id="33" name="椭圆 32"/>
              <p:cNvSpPr/>
              <p:nvPr/>
            </p:nvSpPr>
            <p:spPr>
              <a:xfrm>
                <a:off x="4322090" y="3218252"/>
                <a:ext cx="179374" cy="1809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 name="文本框 22"/>
              <p:cNvSpPr txBox="1"/>
              <p:nvPr/>
            </p:nvSpPr>
            <p:spPr>
              <a:xfrm>
                <a:off x="4184832" y="2734264"/>
                <a:ext cx="492443" cy="46166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t>汉</a:t>
                </a:r>
              </a:p>
            </p:txBody>
          </p:sp>
          <p:sp>
            <p:nvSpPr>
              <p:cNvPr id="35" name="文本框 40"/>
              <p:cNvSpPr txBox="1"/>
              <p:nvPr/>
            </p:nvSpPr>
            <p:spPr>
              <a:xfrm>
                <a:off x="4155382" y="3436807"/>
                <a:ext cx="554030" cy="1169937"/>
              </a:xfrm>
              <a:prstGeom prst="rect">
                <a:avLst/>
              </a:prstGeom>
              <a:noFill/>
              <a:ln w="9525">
                <a:noFill/>
              </a:ln>
            </p:spPr>
            <p:txBody>
              <a:bodyPr vert="eaVert">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latin typeface="微软雅黑 Light" pitchFamily="34" charset="-122"/>
                    <a:ea typeface="微软雅黑 Light" pitchFamily="34" charset="-122"/>
                  </a:rPr>
                  <a:t>五铢钱</a:t>
                </a:r>
              </a:p>
            </p:txBody>
          </p:sp>
        </p:grpSp>
        <p:grpSp>
          <p:nvGrpSpPr>
            <p:cNvPr id="9" name="组合 7"/>
            <p:cNvGrpSpPr/>
            <p:nvPr/>
          </p:nvGrpSpPr>
          <p:grpSpPr>
            <a:xfrm>
              <a:off x="4793944" y="2513595"/>
              <a:ext cx="728567" cy="2272238"/>
              <a:chOff x="4756954" y="2734264"/>
              <a:chExt cx="729447" cy="2272203"/>
            </a:xfrm>
          </p:grpSpPr>
          <p:sp>
            <p:nvSpPr>
              <p:cNvPr id="30" name="椭圆 29"/>
              <p:cNvSpPr/>
              <p:nvPr/>
            </p:nvSpPr>
            <p:spPr>
              <a:xfrm>
                <a:off x="4922232" y="3218556"/>
                <a:ext cx="179580" cy="1794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文本框 22"/>
              <p:cNvSpPr txBox="1"/>
              <p:nvPr/>
            </p:nvSpPr>
            <p:spPr>
              <a:xfrm>
                <a:off x="4756954" y="2734264"/>
                <a:ext cx="492443" cy="46166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t>唐</a:t>
                </a:r>
              </a:p>
            </p:txBody>
          </p:sp>
          <p:sp>
            <p:nvSpPr>
              <p:cNvPr id="32" name="文本框 45"/>
              <p:cNvSpPr txBox="1"/>
              <p:nvPr/>
            </p:nvSpPr>
            <p:spPr>
              <a:xfrm>
                <a:off x="4770231" y="3436807"/>
                <a:ext cx="716170" cy="156966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latin typeface="微软雅黑 Light" pitchFamily="34" charset="-122"/>
                    <a:ea typeface="微软雅黑 Light" pitchFamily="34" charset="-122"/>
                  </a:rPr>
                  <a:t>开元</a:t>
                </a:r>
                <a:endParaRPr lang="en-US" altLang="zh-CN" sz="2400" b="1" dirty="0">
                  <a:latin typeface="微软雅黑 Light" pitchFamily="34" charset="-122"/>
                  <a:ea typeface="微软雅黑 Light" pitchFamily="34" charset="-122"/>
                </a:endParaRPr>
              </a:p>
              <a:p>
                <a:pPr marL="0" lvl="0" indent="0">
                  <a:lnSpc>
                    <a:spcPct val="100000"/>
                  </a:lnSpc>
                  <a:spcBef>
                    <a:spcPct val="0"/>
                  </a:spcBef>
                  <a:buSzTx/>
                  <a:buFontTx/>
                  <a:buNone/>
                </a:pPr>
                <a:r>
                  <a:rPr lang="zh-CN" altLang="en-US" sz="2400" b="1" dirty="0">
                    <a:latin typeface="微软雅黑 Light" pitchFamily="34" charset="-122"/>
                    <a:ea typeface="微软雅黑 Light" pitchFamily="34" charset="-122"/>
                  </a:rPr>
                  <a:t>通宝</a:t>
                </a:r>
              </a:p>
            </p:txBody>
          </p:sp>
        </p:grpSp>
        <p:grpSp>
          <p:nvGrpSpPr>
            <p:cNvPr id="10" name="组合 8"/>
            <p:cNvGrpSpPr/>
            <p:nvPr/>
          </p:nvGrpSpPr>
          <p:grpSpPr>
            <a:xfrm>
              <a:off x="5378068" y="2513595"/>
              <a:ext cx="1298406" cy="2642212"/>
              <a:chOff x="5342357" y="2734264"/>
              <a:chExt cx="1298288" cy="2641535"/>
            </a:xfrm>
          </p:grpSpPr>
          <p:sp>
            <p:nvSpPr>
              <p:cNvPr id="27" name="椭圆 26"/>
              <p:cNvSpPr/>
              <p:nvPr/>
            </p:nvSpPr>
            <p:spPr>
              <a:xfrm>
                <a:off x="5761364" y="3218439"/>
                <a:ext cx="179347" cy="18097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文本框 22"/>
              <p:cNvSpPr txBox="1"/>
              <p:nvPr/>
            </p:nvSpPr>
            <p:spPr>
              <a:xfrm>
                <a:off x="5434010" y="2734264"/>
                <a:ext cx="800219" cy="46166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t>北宋</a:t>
                </a:r>
              </a:p>
            </p:txBody>
          </p:sp>
          <p:sp>
            <p:nvSpPr>
              <p:cNvPr id="29" name="文本框 48"/>
              <p:cNvSpPr txBox="1"/>
              <p:nvPr/>
            </p:nvSpPr>
            <p:spPr>
              <a:xfrm>
                <a:off x="5342357" y="3436807"/>
                <a:ext cx="1298288" cy="193899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latin typeface="微软雅黑 Light" pitchFamily="34" charset="-122"/>
                    <a:ea typeface="微软雅黑 Light" pitchFamily="34" charset="-122"/>
                  </a:rPr>
                  <a:t>多种金属货并存，出现币纸币交子</a:t>
                </a:r>
              </a:p>
            </p:txBody>
          </p:sp>
        </p:grpSp>
        <p:grpSp>
          <p:nvGrpSpPr>
            <p:cNvPr id="11" name="组合 9"/>
            <p:cNvGrpSpPr/>
            <p:nvPr/>
          </p:nvGrpSpPr>
          <p:grpSpPr>
            <a:xfrm>
              <a:off x="6474887" y="2513595"/>
              <a:ext cx="1101582" cy="1533880"/>
              <a:chOff x="6439136" y="2734264"/>
              <a:chExt cx="1100919" cy="1533540"/>
            </a:xfrm>
          </p:grpSpPr>
          <p:sp>
            <p:nvSpPr>
              <p:cNvPr id="24" name="椭圆 23"/>
              <p:cNvSpPr/>
              <p:nvPr/>
            </p:nvSpPr>
            <p:spPr>
              <a:xfrm>
                <a:off x="6900761" y="3218456"/>
                <a:ext cx="179256" cy="18097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文本框 22"/>
              <p:cNvSpPr txBox="1"/>
              <p:nvPr/>
            </p:nvSpPr>
            <p:spPr>
              <a:xfrm>
                <a:off x="6770631" y="2734264"/>
                <a:ext cx="492443" cy="46166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t>元</a:t>
                </a:r>
              </a:p>
            </p:txBody>
          </p:sp>
          <p:sp>
            <p:nvSpPr>
              <p:cNvPr id="26" name="文本框 51"/>
              <p:cNvSpPr txBox="1"/>
              <p:nvPr/>
            </p:nvSpPr>
            <p:spPr>
              <a:xfrm>
                <a:off x="6439136" y="3436807"/>
                <a:ext cx="1100919" cy="83099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纸币</a:t>
                </a:r>
                <a:endParaRPr lang="en-US" altLang="zh-CN" sz="2400" b="1" dirty="0">
                  <a:latin typeface="微软雅黑 Light" pitchFamily="34" charset="-122"/>
                  <a:ea typeface="微软雅黑 Light" pitchFamily="34" charset="-122"/>
                </a:endParaRPr>
              </a:p>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中统钞</a:t>
                </a:r>
              </a:p>
            </p:txBody>
          </p:sp>
        </p:grpSp>
        <p:grpSp>
          <p:nvGrpSpPr>
            <p:cNvPr id="12" name="组合 10"/>
            <p:cNvGrpSpPr/>
            <p:nvPr/>
          </p:nvGrpSpPr>
          <p:grpSpPr>
            <a:xfrm>
              <a:off x="7425677" y="2513596"/>
              <a:ext cx="930154" cy="1163906"/>
              <a:chOff x="7390151" y="2734264"/>
              <a:chExt cx="929393" cy="1164208"/>
            </a:xfrm>
          </p:grpSpPr>
          <p:sp>
            <p:nvSpPr>
              <p:cNvPr id="21" name="椭圆 20"/>
              <p:cNvSpPr/>
              <p:nvPr/>
            </p:nvSpPr>
            <p:spPr>
              <a:xfrm>
                <a:off x="7797751" y="3228218"/>
                <a:ext cx="199835" cy="1699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文本框 22"/>
              <p:cNvSpPr txBox="1"/>
              <p:nvPr/>
            </p:nvSpPr>
            <p:spPr>
              <a:xfrm>
                <a:off x="7390151" y="2734264"/>
                <a:ext cx="914402" cy="4616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gn="r">
                  <a:lnSpc>
                    <a:spcPct val="100000"/>
                  </a:lnSpc>
                  <a:spcBef>
                    <a:spcPct val="0"/>
                  </a:spcBef>
                  <a:buSzTx/>
                  <a:buFontTx/>
                  <a:buNone/>
                </a:pPr>
                <a:r>
                  <a:rPr lang="zh-CN" altLang="en-US" sz="2400" b="1" dirty="0"/>
                  <a:t>明清</a:t>
                </a:r>
              </a:p>
            </p:txBody>
          </p:sp>
          <p:sp>
            <p:nvSpPr>
              <p:cNvPr id="23" name="文本框 52"/>
              <p:cNvSpPr txBox="1"/>
              <p:nvPr/>
            </p:nvSpPr>
            <p:spPr>
              <a:xfrm>
                <a:off x="7496804" y="3436807"/>
                <a:ext cx="822740" cy="4616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latin typeface="微软雅黑 Light" pitchFamily="34" charset="-122"/>
                    <a:ea typeface="微软雅黑 Light" pitchFamily="34" charset="-122"/>
                  </a:rPr>
                  <a:t>白银</a:t>
                </a:r>
              </a:p>
            </p:txBody>
          </p:sp>
        </p:grpSp>
        <p:grpSp>
          <p:nvGrpSpPr>
            <p:cNvPr id="13" name="组合 11"/>
            <p:cNvGrpSpPr/>
            <p:nvPr/>
          </p:nvGrpSpPr>
          <p:grpSpPr>
            <a:xfrm>
              <a:off x="8392337" y="2513595"/>
              <a:ext cx="1415866" cy="1903853"/>
              <a:chOff x="8356528" y="2734264"/>
              <a:chExt cx="1415772" cy="1902872"/>
            </a:xfrm>
          </p:grpSpPr>
          <p:sp>
            <p:nvSpPr>
              <p:cNvPr id="18" name="椭圆 17"/>
              <p:cNvSpPr/>
              <p:nvPr/>
            </p:nvSpPr>
            <p:spPr>
              <a:xfrm>
                <a:off x="8970770" y="3229423"/>
                <a:ext cx="199986" cy="1698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文本框 22"/>
              <p:cNvSpPr txBox="1"/>
              <p:nvPr/>
            </p:nvSpPr>
            <p:spPr>
              <a:xfrm>
                <a:off x="8356528" y="2734264"/>
                <a:ext cx="1415772" cy="46166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t>民国时期</a:t>
                </a:r>
              </a:p>
            </p:txBody>
          </p:sp>
          <p:sp>
            <p:nvSpPr>
              <p:cNvPr id="20" name="文本框 55"/>
              <p:cNvSpPr txBox="1"/>
              <p:nvPr/>
            </p:nvSpPr>
            <p:spPr>
              <a:xfrm>
                <a:off x="8493144" y="3436807"/>
                <a:ext cx="1190507" cy="120032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银元</a:t>
                </a:r>
                <a:endParaRPr lang="en-US" altLang="zh-CN" sz="2400" b="1" dirty="0">
                  <a:latin typeface="微软雅黑 Light" pitchFamily="34" charset="-122"/>
                  <a:ea typeface="微软雅黑 Light" pitchFamily="34" charset="-122"/>
                </a:endParaRPr>
              </a:p>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法币</a:t>
                </a:r>
                <a:endParaRPr lang="en-US" altLang="zh-CN" sz="2400" b="1" dirty="0">
                  <a:latin typeface="微软雅黑 Light" pitchFamily="34" charset="-122"/>
                  <a:ea typeface="微软雅黑 Light" pitchFamily="34" charset="-122"/>
                </a:endParaRPr>
              </a:p>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金圆券</a:t>
                </a:r>
              </a:p>
            </p:txBody>
          </p:sp>
        </p:grpSp>
        <p:grpSp>
          <p:nvGrpSpPr>
            <p:cNvPr id="14" name="组合 12"/>
            <p:cNvGrpSpPr/>
            <p:nvPr/>
          </p:nvGrpSpPr>
          <p:grpSpPr>
            <a:xfrm>
              <a:off x="9793918" y="2513595"/>
              <a:ext cx="2253957" cy="1903853"/>
              <a:chOff x="9758597" y="2734264"/>
              <a:chExt cx="2253523" cy="1902872"/>
            </a:xfrm>
          </p:grpSpPr>
          <p:sp>
            <p:nvSpPr>
              <p:cNvPr id="15" name="椭圆 14"/>
              <p:cNvSpPr/>
              <p:nvPr/>
            </p:nvSpPr>
            <p:spPr>
              <a:xfrm>
                <a:off x="10615571" y="3218314"/>
                <a:ext cx="179329" cy="1809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文本框 22"/>
              <p:cNvSpPr txBox="1"/>
              <p:nvPr/>
            </p:nvSpPr>
            <p:spPr>
              <a:xfrm>
                <a:off x="9758597" y="2734264"/>
                <a:ext cx="2253523" cy="4616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t>新中国成立后</a:t>
                </a:r>
              </a:p>
            </p:txBody>
          </p:sp>
          <p:sp>
            <p:nvSpPr>
              <p:cNvPr id="17" name="文本框 57"/>
              <p:cNvSpPr txBox="1"/>
              <p:nvPr/>
            </p:nvSpPr>
            <p:spPr>
              <a:xfrm>
                <a:off x="9925990" y="3436807"/>
                <a:ext cx="1556478" cy="120032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人民币与金属币等货币体系</a:t>
                </a:r>
              </a:p>
            </p:txBody>
          </p:sp>
        </p:grpSp>
      </p:grpSp>
      <p:sp>
        <p:nvSpPr>
          <p:cNvPr id="48" name="文本占位符 2"/>
          <p:cNvSpPr txBox="1"/>
          <p:nvPr/>
        </p:nvSpPr>
        <p:spPr>
          <a:xfrm>
            <a:off x="334566" y="189434"/>
            <a:ext cx="5198068" cy="57606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smtClean="0">
                <a:solidFill>
                  <a:srgbClr val="005188"/>
                </a:solidFill>
                <a:latin typeface="方正清刻本悦宋简体" panose="02000000000000000000" pitchFamily="2" charset="-122"/>
                <a:ea typeface="方正清刻本悦宋简体" panose="02000000000000000000" pitchFamily="2" charset="-122"/>
              </a:rPr>
              <a:t>中国货币的演进历程</a:t>
            </a:r>
          </a:p>
        </p:txBody>
      </p:sp>
    </p:spTree>
  </p:cSld>
  <p:clrMapOvr>
    <a:masterClrMapping/>
  </p:clrMapOvr>
  <p:transition spd="slow" advTm="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1442"/>
            <a:ext cx="12190413" cy="663911"/>
          </a:xfrm>
          <a:prstGeom prst="rect">
            <a:avLst/>
          </a:prstGeom>
          <a:solidFill>
            <a:schemeClr val="bg1"/>
          </a:solidFill>
          <a:ln w="25400">
            <a:noFill/>
          </a:ln>
        </p:spPr>
        <p:txBody>
          <a:bodyPr wrap="square" lIns="108850" tIns="54425" rIns="108850" bIns="54425" rtlCol="0" anchor="t">
            <a:spAutoFit/>
          </a:bodyPr>
          <a:lstStyle/>
          <a:p>
            <a:r>
              <a:rPr lang="zh-CN" altLang="en-US" sz="36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二、世界货币体系的形成</a:t>
            </a:r>
            <a:endParaRPr lang="zh-CN" altLang="en-US" sz="36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sp>
        <p:nvSpPr>
          <p:cNvPr id="3" name="文本框 1"/>
          <p:cNvSpPr txBox="1"/>
          <p:nvPr/>
        </p:nvSpPr>
        <p:spPr>
          <a:xfrm>
            <a:off x="766614" y="3604138"/>
            <a:ext cx="11233248" cy="1587240"/>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2400" b="1" dirty="0" smtClean="0">
                <a:latin typeface="+mn-ea"/>
                <a:cs typeface="华文楷体" panose="02010600040101010101" charset="-122"/>
                <a:sym typeface="+mn-ea"/>
              </a:rPr>
              <a:t>    世界货币体系的形成与资本主义世界体系的形成密切相关，是资本主义世界经济体系的重要组成部分，它的出现是资本主义世界市场形成过程中对货币支付需求变化的反应。同时，随着世界经济的发展和国际政治格局的变化，世界货币体系也在不断演进。</a:t>
            </a:r>
          </a:p>
        </p:txBody>
      </p:sp>
      <p:sp>
        <p:nvSpPr>
          <p:cNvPr id="6" name="文本框 6"/>
          <p:cNvSpPr txBox="1"/>
          <p:nvPr/>
        </p:nvSpPr>
        <p:spPr>
          <a:xfrm>
            <a:off x="934360" y="1197546"/>
            <a:ext cx="4512774" cy="523220"/>
          </a:xfrm>
          <a:prstGeom prst="rect">
            <a:avLst/>
          </a:prstGeom>
          <a:solidFill>
            <a:schemeClr val="bg1"/>
          </a:solidFill>
          <a:ln w="19050">
            <a:solidFill>
              <a:schemeClr val="tx2">
                <a:lumMod val="60000"/>
                <a:lumOff val="40000"/>
              </a:schemeClr>
            </a:solidFill>
          </a:ln>
        </p:spPr>
        <p:txBody>
          <a:bodyPr wrap="none" rtlCol="0" anchor="t">
            <a:spAutoFit/>
          </a:bodyPr>
          <a:lstStyle/>
          <a:p>
            <a:pPr algn="l"/>
            <a:r>
              <a:rPr lang="zh-CN" altLang="en-US" sz="2800" b="1" dirty="0" smtClean="0">
                <a:latin typeface="黑体" panose="02010609060101010101" pitchFamily="2" charset="-122"/>
                <a:ea typeface="黑体" panose="02010609060101010101" pitchFamily="2" charset="-122"/>
                <a:cs typeface="黑体" panose="02010609060101010101" pitchFamily="2" charset="-122"/>
                <a:sym typeface="+mn-ea"/>
              </a:rPr>
              <a:t>世界货币</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体系的</a:t>
            </a:r>
            <a:r>
              <a:rPr lang="zh-CN" altLang="en-US" sz="2800" b="1" dirty="0">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概念认识：</a:t>
            </a:r>
            <a:endParaRPr lang="zh-CN" altLang="en-US" sz="2800" dirty="0"/>
          </a:p>
        </p:txBody>
      </p:sp>
      <p:sp>
        <p:nvSpPr>
          <p:cNvPr id="7" name="矩形 6"/>
          <p:cNvSpPr/>
          <p:nvPr/>
        </p:nvSpPr>
        <p:spPr>
          <a:xfrm>
            <a:off x="1270670" y="1773610"/>
            <a:ext cx="10513168" cy="1200329"/>
          </a:xfrm>
          <a:prstGeom prst="rect">
            <a:avLst/>
          </a:prstGeom>
        </p:spPr>
        <p:txBody>
          <a:bodyPr wrap="square">
            <a:spAutoFit/>
          </a:bodyPr>
          <a:lstStyle/>
          <a:p>
            <a:pPr>
              <a:lnSpc>
                <a:spcPct val="150000"/>
              </a:lnSpc>
            </a:pPr>
            <a:r>
              <a:rPr lang="zh-CN" altLang="en-US" sz="2400" b="1" dirty="0" smtClean="0">
                <a:latin typeface="+mn-ea"/>
                <a:cs typeface="黑体" panose="02010609060101010101" pitchFamily="2" charset="-122"/>
              </a:rPr>
              <a:t>    各国政府为适应国际贸易与国际结算的需要，对货币的兑换、国际收支的调节等所作的安排或确定的原则，以及为此而建立的组织形式等的总称。</a:t>
            </a:r>
            <a:endParaRPr lang="zh-CN" altLang="en-US" dirty="0">
              <a:latin typeface="+mn-ea"/>
            </a:endParaRPr>
          </a:p>
        </p:txBody>
      </p:sp>
    </p:spTree>
  </p:cSld>
  <p:clrMapOvr>
    <a:masterClrMapping/>
  </p:clrMapOvr>
  <p:transition spd="slow" advTm="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574" y="261442"/>
            <a:ext cx="2952328" cy="461665"/>
          </a:xfrm>
          <a:prstGeom prst="rect">
            <a:avLst/>
          </a:prstGeom>
          <a:noFill/>
          <a:ln>
            <a:solidFill>
              <a:srgbClr val="C00000"/>
            </a:solidFill>
          </a:ln>
        </p:spPr>
        <p:txBody>
          <a:bodyPr wrap="square" rtlCol="0">
            <a:spAutoFit/>
          </a:bodyPr>
          <a:lstStyle/>
          <a:p>
            <a:pPr algn="ctr"/>
            <a:r>
              <a:rPr lang="zh-CN" altLang="en-US" sz="2400" b="1" dirty="0" smtClean="0"/>
              <a:t>资本主义发展早期</a:t>
            </a:r>
            <a:endParaRPr lang="zh-CN" altLang="en-US" sz="2400" b="1" dirty="0"/>
          </a:p>
        </p:txBody>
      </p:sp>
      <p:sp>
        <p:nvSpPr>
          <p:cNvPr id="4" name="TextBox 3"/>
          <p:cNvSpPr txBox="1"/>
          <p:nvPr/>
        </p:nvSpPr>
        <p:spPr>
          <a:xfrm>
            <a:off x="3574926" y="261442"/>
            <a:ext cx="8424936" cy="830997"/>
          </a:xfrm>
          <a:prstGeom prst="rect">
            <a:avLst/>
          </a:prstGeom>
          <a:noFill/>
          <a:ln>
            <a:solidFill>
              <a:srgbClr val="0070C0"/>
            </a:solidFill>
          </a:ln>
        </p:spPr>
        <p:txBody>
          <a:bodyPr wrap="square" rtlCol="0">
            <a:spAutoFit/>
          </a:bodyPr>
          <a:lstStyle/>
          <a:p>
            <a:r>
              <a:rPr lang="zh-CN" altLang="en-US" sz="2400" b="1" dirty="0" smtClean="0"/>
              <a:t>欧洲各国的货币制度仍处于分散和混乱状态，严重影响了市场的统一和经济活动的开展。</a:t>
            </a:r>
            <a:endParaRPr lang="zh-CN" altLang="en-US" sz="2400" b="1" dirty="0"/>
          </a:p>
        </p:txBody>
      </p:sp>
      <p:sp>
        <p:nvSpPr>
          <p:cNvPr id="5" name="TextBox 4"/>
          <p:cNvSpPr txBox="1"/>
          <p:nvPr/>
        </p:nvSpPr>
        <p:spPr>
          <a:xfrm>
            <a:off x="406574" y="1374661"/>
            <a:ext cx="2952328" cy="830997"/>
          </a:xfrm>
          <a:prstGeom prst="rect">
            <a:avLst/>
          </a:prstGeom>
          <a:noFill/>
          <a:ln>
            <a:solidFill>
              <a:srgbClr val="C00000"/>
            </a:solidFill>
          </a:ln>
        </p:spPr>
        <p:txBody>
          <a:bodyPr wrap="square" rtlCol="0">
            <a:spAutoFit/>
          </a:bodyPr>
          <a:lstStyle/>
          <a:p>
            <a:pPr algn="ctr"/>
            <a:r>
              <a:rPr lang="zh-CN" altLang="en-US" sz="2400" b="1" dirty="0" smtClean="0"/>
              <a:t>各国资本主义制度建立后</a:t>
            </a:r>
            <a:endParaRPr lang="zh-CN" altLang="en-US" sz="2400" b="1" dirty="0"/>
          </a:p>
        </p:txBody>
      </p:sp>
      <p:sp>
        <p:nvSpPr>
          <p:cNvPr id="6" name="TextBox 5"/>
          <p:cNvSpPr txBox="1"/>
          <p:nvPr/>
        </p:nvSpPr>
        <p:spPr>
          <a:xfrm>
            <a:off x="3574926" y="1374661"/>
            <a:ext cx="8424936" cy="1200329"/>
          </a:xfrm>
          <a:prstGeom prst="rect">
            <a:avLst/>
          </a:prstGeom>
          <a:noFill/>
          <a:ln>
            <a:solidFill>
              <a:srgbClr val="0070C0"/>
            </a:solidFill>
          </a:ln>
        </p:spPr>
        <p:txBody>
          <a:bodyPr wrap="square" rtlCol="0">
            <a:spAutoFit/>
          </a:bodyPr>
          <a:lstStyle/>
          <a:p>
            <a:r>
              <a:rPr lang="zh-CN" altLang="en-US" sz="2400" b="1" dirty="0" smtClean="0"/>
              <a:t>着手建立全国统一的定型化的货币制度，并逐步建立国家银行，统一国家的金融货币，从而为协调各国的货币政策、建立国际性的货币体系创造了条件。</a:t>
            </a:r>
            <a:endParaRPr lang="zh-CN" altLang="en-US" sz="2400" b="1" dirty="0"/>
          </a:p>
        </p:txBody>
      </p:sp>
      <p:sp>
        <p:nvSpPr>
          <p:cNvPr id="7" name="TextBox 6"/>
          <p:cNvSpPr txBox="1"/>
          <p:nvPr/>
        </p:nvSpPr>
        <p:spPr>
          <a:xfrm>
            <a:off x="406574" y="2853730"/>
            <a:ext cx="2952328" cy="461665"/>
          </a:xfrm>
          <a:prstGeom prst="rect">
            <a:avLst/>
          </a:prstGeom>
          <a:noFill/>
          <a:ln>
            <a:solidFill>
              <a:srgbClr val="C00000"/>
            </a:solidFill>
          </a:ln>
        </p:spPr>
        <p:txBody>
          <a:bodyPr wrap="square" rtlCol="0">
            <a:spAutoFit/>
          </a:bodyPr>
          <a:lstStyle/>
          <a:p>
            <a:pPr algn="ctr"/>
            <a:r>
              <a:rPr lang="en-US" altLang="zh-CN" sz="2400" b="1" dirty="0" smtClean="0"/>
              <a:t>16——18</a:t>
            </a:r>
            <a:r>
              <a:rPr lang="zh-CN" altLang="en-US" sz="2400" b="1" dirty="0" smtClean="0"/>
              <a:t>世纪</a:t>
            </a:r>
            <a:endParaRPr lang="zh-CN" altLang="en-US" sz="2400" b="1" dirty="0"/>
          </a:p>
        </p:txBody>
      </p:sp>
      <p:sp>
        <p:nvSpPr>
          <p:cNvPr id="8" name="TextBox 7"/>
          <p:cNvSpPr txBox="1"/>
          <p:nvPr/>
        </p:nvSpPr>
        <p:spPr>
          <a:xfrm>
            <a:off x="3574926" y="2853730"/>
            <a:ext cx="8615487" cy="415498"/>
          </a:xfrm>
          <a:prstGeom prst="rect">
            <a:avLst/>
          </a:prstGeom>
          <a:noFill/>
          <a:ln>
            <a:solidFill>
              <a:srgbClr val="0070C0"/>
            </a:solidFill>
          </a:ln>
        </p:spPr>
        <p:txBody>
          <a:bodyPr wrap="square" rtlCol="0">
            <a:spAutoFit/>
          </a:bodyPr>
          <a:lstStyle/>
          <a:p>
            <a:r>
              <a:rPr lang="en-US" altLang="zh-CN" b="1" dirty="0" smtClean="0"/>
              <a:t>16</a:t>
            </a:r>
            <a:r>
              <a:rPr lang="zh-CN" altLang="en-US" b="1" dirty="0" smtClean="0"/>
              <a:t>世纪，意大利的米兰、威尼斯等城市的银行成为欧洲的货币汇兑中心</a:t>
            </a:r>
            <a:endParaRPr lang="zh-CN" altLang="en-US" b="1" dirty="0"/>
          </a:p>
        </p:txBody>
      </p:sp>
      <p:sp>
        <p:nvSpPr>
          <p:cNvPr id="9" name="TextBox 8"/>
          <p:cNvSpPr txBox="1"/>
          <p:nvPr/>
        </p:nvSpPr>
        <p:spPr>
          <a:xfrm>
            <a:off x="3574926" y="3429794"/>
            <a:ext cx="8615487" cy="738664"/>
          </a:xfrm>
          <a:prstGeom prst="rect">
            <a:avLst/>
          </a:prstGeom>
          <a:noFill/>
          <a:ln>
            <a:solidFill>
              <a:srgbClr val="0070C0"/>
            </a:solidFill>
          </a:ln>
        </p:spPr>
        <p:txBody>
          <a:bodyPr wrap="square" rtlCol="0">
            <a:spAutoFit/>
          </a:bodyPr>
          <a:lstStyle/>
          <a:p>
            <a:r>
              <a:rPr lang="en-US" altLang="zh-CN" b="1" dirty="0" smtClean="0"/>
              <a:t>17</a:t>
            </a:r>
            <a:r>
              <a:rPr lang="zh-CN" altLang="en-US" b="1" dirty="0" smtClean="0"/>
              <a:t>世纪，荷兰垄断海上贸易，强大的经济实力使阿姆斯特丹成为世界贸易的结算中心。</a:t>
            </a:r>
            <a:endParaRPr lang="zh-CN" altLang="en-US" b="1" dirty="0"/>
          </a:p>
        </p:txBody>
      </p:sp>
      <p:sp>
        <p:nvSpPr>
          <p:cNvPr id="10" name="TextBox 9"/>
          <p:cNvSpPr txBox="1"/>
          <p:nvPr/>
        </p:nvSpPr>
        <p:spPr>
          <a:xfrm>
            <a:off x="3574926" y="4293890"/>
            <a:ext cx="8615487" cy="738664"/>
          </a:xfrm>
          <a:prstGeom prst="rect">
            <a:avLst/>
          </a:prstGeom>
          <a:noFill/>
          <a:ln>
            <a:solidFill>
              <a:srgbClr val="0070C0"/>
            </a:solidFill>
          </a:ln>
        </p:spPr>
        <p:txBody>
          <a:bodyPr wrap="square" rtlCol="0">
            <a:spAutoFit/>
          </a:bodyPr>
          <a:lstStyle/>
          <a:p>
            <a:r>
              <a:rPr lang="en-US" altLang="zh-CN" b="1" dirty="0" smtClean="0"/>
              <a:t>16—18</a:t>
            </a:r>
            <a:r>
              <a:rPr lang="zh-CN" altLang="en-US" b="1" dirty="0" smtClean="0"/>
              <a:t>世纪，西欧各国金币和银币同时流通，各国殖民活动和对外贸易的主要目的就是获得金银。</a:t>
            </a:r>
            <a:endParaRPr lang="zh-CN" altLang="en-US" b="1" dirty="0"/>
          </a:p>
        </p:txBody>
      </p:sp>
      <p:sp>
        <p:nvSpPr>
          <p:cNvPr id="11" name="TextBox 10"/>
          <p:cNvSpPr txBox="1"/>
          <p:nvPr/>
        </p:nvSpPr>
        <p:spPr>
          <a:xfrm>
            <a:off x="406574" y="5302002"/>
            <a:ext cx="2952328" cy="461665"/>
          </a:xfrm>
          <a:prstGeom prst="rect">
            <a:avLst/>
          </a:prstGeom>
          <a:noFill/>
          <a:ln>
            <a:solidFill>
              <a:srgbClr val="C00000"/>
            </a:solidFill>
          </a:ln>
        </p:spPr>
        <p:txBody>
          <a:bodyPr wrap="square" rtlCol="0">
            <a:spAutoFit/>
          </a:bodyPr>
          <a:lstStyle/>
          <a:p>
            <a:pPr algn="ctr"/>
            <a:r>
              <a:rPr lang="zh-CN" altLang="en-US" sz="2400" b="1" dirty="0" smtClean="0"/>
              <a:t>工业革命后</a:t>
            </a:r>
            <a:endParaRPr lang="zh-CN" altLang="en-US" sz="2400" b="1" dirty="0"/>
          </a:p>
        </p:txBody>
      </p:sp>
      <p:sp>
        <p:nvSpPr>
          <p:cNvPr id="12" name="TextBox 11"/>
          <p:cNvSpPr txBox="1"/>
          <p:nvPr/>
        </p:nvSpPr>
        <p:spPr>
          <a:xfrm>
            <a:off x="3574926" y="5302002"/>
            <a:ext cx="8615487" cy="738664"/>
          </a:xfrm>
          <a:prstGeom prst="rect">
            <a:avLst/>
          </a:prstGeom>
          <a:noFill/>
          <a:ln>
            <a:solidFill>
              <a:srgbClr val="0070C0"/>
            </a:solidFill>
          </a:ln>
        </p:spPr>
        <p:txBody>
          <a:bodyPr wrap="square" rtlCol="0">
            <a:spAutoFit/>
          </a:bodyPr>
          <a:lstStyle/>
          <a:p>
            <a:r>
              <a:rPr lang="zh-CN" altLang="en-US" b="1" dirty="0" smtClean="0"/>
              <a:t>资本主义世界市场急剧扩大，货币的支付和兑换更加频繁和复杂，对金融支付提出了更高的要求，需要建立世界性的货币兑换体系。</a:t>
            </a:r>
            <a:endParaRPr lang="zh-CN" altLang="en-US" b="1" dirty="0"/>
          </a:p>
        </p:txBody>
      </p:sp>
    </p:spTree>
  </p:cSld>
  <p:clrMapOvr>
    <a:masterClrMapping/>
  </p:clrMapOvr>
  <p:transition spd="slow"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pPr algn="l"/>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4" name="矩形 3"/>
          <p:cNvSpPr/>
          <p:nvPr/>
        </p:nvSpPr>
        <p:spPr>
          <a:xfrm>
            <a:off x="1115168" y="1322398"/>
            <a:ext cx="3611886" cy="523220"/>
          </a:xfrm>
          <a:prstGeom prst="rect">
            <a:avLst/>
          </a:prstGeom>
        </p:spPr>
        <p:txBody>
          <a:bodyPr wrap="none">
            <a:spAutoFit/>
          </a:bodyPr>
          <a:lstStyle/>
          <a:p>
            <a:pPr algn="just" eaLnBrk="0" hangingPunct="0">
              <a:buSzTx/>
            </a:pPr>
            <a:r>
              <a:rPr lang="zh-CN" altLang="en-US" sz="2800" b="1" dirty="0" smtClean="0">
                <a:latin typeface="+mn-ea"/>
              </a:rPr>
              <a:t>（</a:t>
            </a:r>
            <a:r>
              <a:rPr lang="en-US" altLang="zh-CN" sz="2800" b="1" dirty="0" smtClean="0">
                <a:latin typeface="+mn-ea"/>
              </a:rPr>
              <a:t>1</a:t>
            </a:r>
            <a:r>
              <a:rPr lang="zh-CN" altLang="en-US" sz="2800" b="1" dirty="0" smtClean="0">
                <a:latin typeface="+mn-ea"/>
              </a:rPr>
              <a:t>）自然货币的产生</a:t>
            </a:r>
            <a:endParaRPr lang="zh-CN" altLang="en-US" sz="2800" b="1" dirty="0">
              <a:latin typeface="+mn-ea"/>
            </a:endParaRPr>
          </a:p>
        </p:txBody>
      </p:sp>
      <p:sp>
        <p:nvSpPr>
          <p:cNvPr id="5" name="矩形 4"/>
          <p:cNvSpPr/>
          <p:nvPr/>
        </p:nvSpPr>
        <p:spPr>
          <a:xfrm>
            <a:off x="1774726" y="2032025"/>
            <a:ext cx="2529860" cy="492443"/>
          </a:xfrm>
          <a:prstGeom prst="rect">
            <a:avLst/>
          </a:prstGeom>
          <a:solidFill>
            <a:schemeClr val="accent6">
              <a:lumMod val="20000"/>
              <a:lumOff val="80000"/>
            </a:schemeClr>
          </a:solidFill>
          <a:ln>
            <a:solidFill>
              <a:srgbClr val="7030A0"/>
            </a:solidFill>
          </a:ln>
        </p:spPr>
        <p:txBody>
          <a:bodyPr wrap="none">
            <a:spAutoFit/>
          </a:bodyPr>
          <a:lstStyle/>
          <a:p>
            <a:pPr algn="just" eaLnBrk="0" hangingPunct="0">
              <a:buSzTx/>
            </a:pPr>
            <a:r>
              <a:rPr lang="zh-CN" altLang="en-US" sz="2600" b="1" dirty="0" smtClean="0">
                <a:latin typeface="+mn-ea"/>
              </a:rPr>
              <a:t>货币出现的原因</a:t>
            </a:r>
            <a:endParaRPr lang="zh-CN" altLang="en-US" sz="2600" b="1" dirty="0">
              <a:latin typeface="+mn-ea"/>
            </a:endParaRPr>
          </a:p>
        </p:txBody>
      </p:sp>
      <p:sp>
        <p:nvSpPr>
          <p:cNvPr id="6" name="矩形 5"/>
          <p:cNvSpPr/>
          <p:nvPr/>
        </p:nvSpPr>
        <p:spPr>
          <a:xfrm>
            <a:off x="1774726" y="2824113"/>
            <a:ext cx="2507877"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最早的货币</a:t>
            </a:r>
            <a:endParaRPr lang="zh-CN" altLang="en-US" sz="2600" b="1" dirty="0">
              <a:latin typeface="+mn-ea"/>
            </a:endParaRPr>
          </a:p>
        </p:txBody>
      </p:sp>
      <p:sp>
        <p:nvSpPr>
          <p:cNvPr id="7" name="矩形 6"/>
          <p:cNvSpPr/>
          <p:nvPr/>
        </p:nvSpPr>
        <p:spPr>
          <a:xfrm>
            <a:off x="1774726" y="3645818"/>
            <a:ext cx="2520280"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史料证据</a:t>
            </a:r>
            <a:endParaRPr lang="zh-CN" altLang="en-US" sz="2600" b="1" dirty="0">
              <a:latin typeface="+mn-ea"/>
            </a:endParaRPr>
          </a:p>
        </p:txBody>
      </p:sp>
      <p:sp>
        <p:nvSpPr>
          <p:cNvPr id="8" name="矩形 7"/>
          <p:cNvSpPr/>
          <p:nvPr/>
        </p:nvSpPr>
        <p:spPr>
          <a:xfrm>
            <a:off x="4439022" y="2073255"/>
            <a:ext cx="5880136" cy="492443"/>
          </a:xfrm>
          <a:prstGeom prst="rect">
            <a:avLst/>
          </a:prstGeom>
        </p:spPr>
        <p:txBody>
          <a:bodyPr wrap="none">
            <a:spAutoFit/>
          </a:bodyPr>
          <a:lstStyle/>
          <a:p>
            <a:pPr algn="just" eaLnBrk="0" hangingPunct="0">
              <a:buSzTx/>
            </a:pPr>
            <a:r>
              <a:rPr lang="zh-CN" altLang="en-US" sz="2600" b="1" dirty="0" smtClean="0">
                <a:latin typeface="+mn-ea"/>
              </a:rPr>
              <a:t>货币是商品经济发展到一定程度的产物</a:t>
            </a:r>
          </a:p>
        </p:txBody>
      </p:sp>
      <p:sp>
        <p:nvSpPr>
          <p:cNvPr id="9" name="矩形 8"/>
          <p:cNvSpPr/>
          <p:nvPr/>
        </p:nvSpPr>
        <p:spPr>
          <a:xfrm>
            <a:off x="4439022" y="2793335"/>
            <a:ext cx="5880136" cy="492443"/>
          </a:xfrm>
          <a:prstGeom prst="rect">
            <a:avLst/>
          </a:prstGeom>
        </p:spPr>
        <p:txBody>
          <a:bodyPr wrap="none">
            <a:spAutoFit/>
          </a:bodyPr>
          <a:lstStyle/>
          <a:p>
            <a:pPr algn="just" eaLnBrk="0" hangingPunct="0">
              <a:buSzTx/>
            </a:pPr>
            <a:r>
              <a:rPr lang="zh-CN" altLang="en-US" sz="2600" b="1" dirty="0" smtClean="0">
                <a:latin typeface="+mn-ea"/>
              </a:rPr>
              <a:t>中国古代最初被用作货币的可能是海贝</a:t>
            </a:r>
          </a:p>
        </p:txBody>
      </p:sp>
      <p:sp>
        <p:nvSpPr>
          <p:cNvPr id="10" name="矩形 9"/>
          <p:cNvSpPr/>
          <p:nvPr/>
        </p:nvSpPr>
        <p:spPr>
          <a:xfrm>
            <a:off x="2166771" y="4365898"/>
            <a:ext cx="8896987" cy="492443"/>
          </a:xfrm>
          <a:prstGeom prst="rect">
            <a:avLst/>
          </a:prstGeom>
        </p:spPr>
        <p:txBody>
          <a:bodyPr wrap="none">
            <a:spAutoFit/>
          </a:bodyPr>
          <a:lstStyle/>
          <a:p>
            <a:pPr algn="just" eaLnBrk="0" hangingPunct="0">
              <a:buSzTx/>
            </a:pPr>
            <a:r>
              <a:rPr lang="zh-CN" altLang="en-US" sz="2600" b="1" dirty="0" smtClean="0">
                <a:latin typeface="+mn-ea"/>
              </a:rPr>
              <a:t>证据</a:t>
            </a:r>
            <a:r>
              <a:rPr lang="en-US" altLang="zh-CN" sz="2600" b="1" dirty="0" smtClean="0">
                <a:latin typeface="+mn-ea"/>
              </a:rPr>
              <a:t>1.</a:t>
            </a:r>
            <a:r>
              <a:rPr lang="zh-CN" altLang="en-US" sz="2600" b="1" dirty="0" smtClean="0">
                <a:latin typeface="+mn-ea"/>
              </a:rPr>
              <a:t>与财富、商业有关的汉字，许多都以“贝”为偏旁。</a:t>
            </a:r>
          </a:p>
        </p:txBody>
      </p:sp>
      <p:sp>
        <p:nvSpPr>
          <p:cNvPr id="11" name="矩形 10"/>
          <p:cNvSpPr/>
          <p:nvPr/>
        </p:nvSpPr>
        <p:spPr>
          <a:xfrm>
            <a:off x="2134766" y="5590034"/>
            <a:ext cx="8728672" cy="892552"/>
          </a:xfrm>
          <a:prstGeom prst="rect">
            <a:avLst/>
          </a:prstGeom>
        </p:spPr>
        <p:txBody>
          <a:bodyPr wrap="none">
            <a:spAutoFit/>
          </a:bodyPr>
          <a:lstStyle/>
          <a:p>
            <a:pPr algn="just" eaLnBrk="0" hangingPunct="0">
              <a:buSzTx/>
            </a:pPr>
            <a:r>
              <a:rPr lang="zh-CN" altLang="en-US" sz="2600" b="1" dirty="0" smtClean="0">
                <a:latin typeface="+mn-ea"/>
              </a:rPr>
              <a:t>证据</a:t>
            </a:r>
            <a:r>
              <a:rPr lang="en-US" altLang="zh-CN" sz="2600" b="1" dirty="0" smtClean="0">
                <a:latin typeface="+mn-ea"/>
              </a:rPr>
              <a:t>2</a:t>
            </a:r>
            <a:r>
              <a:rPr lang="zh-CN" altLang="en-US" sz="2600" b="1" dirty="0" smtClean="0">
                <a:latin typeface="+mn-ea"/>
              </a:rPr>
              <a:t>，二里头遗址出土了海贝，还有用骨头、石头做成的</a:t>
            </a:r>
            <a:endParaRPr lang="en-US" altLang="zh-CN" sz="2600" b="1" dirty="0" smtClean="0">
              <a:latin typeface="+mn-ea"/>
            </a:endParaRPr>
          </a:p>
          <a:p>
            <a:pPr algn="just" eaLnBrk="0" hangingPunct="0">
              <a:buSzTx/>
            </a:pPr>
            <a:r>
              <a:rPr lang="zh-CN" altLang="en-US" sz="2600" b="1" dirty="0" smtClean="0">
                <a:latin typeface="+mn-ea"/>
              </a:rPr>
              <a:t>仿制贝等。</a:t>
            </a:r>
          </a:p>
        </p:txBody>
      </p:sp>
      <p:sp>
        <p:nvSpPr>
          <p:cNvPr id="12" name="文本框 98307"/>
          <p:cNvSpPr txBox="1"/>
          <p:nvPr/>
        </p:nvSpPr>
        <p:spPr>
          <a:xfrm>
            <a:off x="3358902" y="5013970"/>
            <a:ext cx="5466080" cy="583565"/>
          </a:xfrm>
          <a:prstGeom prst="rect">
            <a:avLst/>
          </a:prstGeom>
          <a:noFill/>
          <a:ln w="76200" cap="flat" cmpd="sng">
            <a:solidFill>
              <a:srgbClr val="CC3300"/>
            </a:solidFill>
            <a:prstDash val="solid"/>
            <a:miter/>
            <a:headEnd type="none" w="med" len="med"/>
            <a:tailEnd type="none" w="med" len="med"/>
          </a:ln>
        </p:spPr>
        <p:txBody>
          <a:bodyPr wrap="none" anchor="t">
            <a:spAutoFit/>
          </a:bodyPr>
          <a:lstStyle/>
          <a:p>
            <a:pPr algn="l"/>
            <a:r>
              <a:rPr lang="zh-CN" altLang="en-US" sz="3200" b="1" dirty="0">
                <a:solidFill>
                  <a:srgbClr val="CC3300"/>
                </a:solidFill>
                <a:latin typeface="Arial" panose="020B0604020202020204" pitchFamily="34" charset="0"/>
                <a:ea typeface="隶书" panose="02010509060101010101" pitchFamily="49" charset="-122"/>
              </a:rPr>
              <a:t>财贩购货贷</a:t>
            </a:r>
            <a:r>
              <a:rPr lang="zh-CN" altLang="en-US" sz="3200" b="1" dirty="0">
                <a:solidFill>
                  <a:srgbClr val="CC3300"/>
                </a:solidFill>
                <a:ea typeface="隶书" panose="02010509060101010101" pitchFamily="49" charset="-122"/>
                <a:sym typeface="+mn-ea"/>
              </a:rPr>
              <a:t>贪</a:t>
            </a:r>
            <a:r>
              <a:rPr lang="zh-CN" altLang="en-US" sz="3200" b="1" dirty="0">
                <a:solidFill>
                  <a:srgbClr val="CC3300"/>
                </a:solidFill>
                <a:latin typeface="Arial" panose="020B0604020202020204" pitchFamily="34" charset="0"/>
                <a:ea typeface="隶书" panose="02010509060101010101" pitchFamily="49" charset="-122"/>
              </a:rPr>
              <a:t>赊贡贼贾贺赠费</a:t>
            </a:r>
          </a:p>
        </p:txBody>
      </p:sp>
      <p:pic>
        <p:nvPicPr>
          <p:cNvPr id="13" name="图片 12" descr="2005124164724217"/>
          <p:cNvPicPr>
            <a:picLocks noChangeAspect="1"/>
          </p:cNvPicPr>
          <p:nvPr/>
        </p:nvPicPr>
        <p:blipFill>
          <a:blip r:embed="rId2" cstate="print"/>
          <a:srcRect l="2435" r="49472" b="-1450"/>
          <a:stretch>
            <a:fillRect/>
          </a:stretch>
        </p:blipFill>
        <p:spPr>
          <a:xfrm>
            <a:off x="10991750" y="2205658"/>
            <a:ext cx="965611" cy="1368152"/>
          </a:xfrm>
          <a:prstGeom prst="rect">
            <a:avLst/>
          </a:prstGeom>
          <a:noFill/>
          <a:ln w="9525">
            <a:noFill/>
          </a:ln>
        </p:spPr>
      </p:pic>
      <p:sp>
        <p:nvSpPr>
          <p:cNvPr id="14" name="文本框 16"/>
          <p:cNvSpPr txBox="1"/>
          <p:nvPr/>
        </p:nvSpPr>
        <p:spPr>
          <a:xfrm>
            <a:off x="766614" y="693490"/>
            <a:ext cx="8280920" cy="571578"/>
          </a:xfrm>
          <a:prstGeom prst="rect">
            <a:avLst/>
          </a:prstGeom>
          <a:solidFill>
            <a:srgbClr val="FFFF00"/>
          </a:solidFill>
          <a:ln w="15875">
            <a:noFill/>
          </a:ln>
        </p:spPr>
        <p:txBody>
          <a:bodyPr wrap="square" lIns="108850" tIns="54425" rIns="108850" bIns="54425" rtlCol="0">
            <a:spAutoFit/>
          </a:bodyPr>
          <a:lstStyle/>
          <a:p>
            <a:r>
              <a:rPr lang="en-US" altLang="zh-CN" sz="3000" b="1" dirty="0">
                <a:latin typeface="+mn-ea"/>
              </a:rPr>
              <a:t>1</a:t>
            </a:r>
            <a:r>
              <a:rPr lang="zh-CN" altLang="en-US" sz="3000" b="1" dirty="0" smtClean="0">
                <a:latin typeface="+mn-ea"/>
              </a:rPr>
              <a:t>、</a:t>
            </a:r>
            <a:r>
              <a:rPr lang="zh-CN" altLang="en-US" sz="3000" b="1" dirty="0" smtClean="0">
                <a:latin typeface="+mn-ea"/>
                <a:sym typeface="+mn-ea"/>
              </a:rPr>
              <a:t>由</a:t>
            </a:r>
            <a:r>
              <a:rPr lang="zh-CN" altLang="en-US" sz="3000" b="1" dirty="0">
                <a:solidFill>
                  <a:srgbClr val="FF0000"/>
                </a:solidFill>
                <a:latin typeface="+mn-ea"/>
                <a:sym typeface="+mn-ea"/>
              </a:rPr>
              <a:t>自然货币</a:t>
            </a:r>
            <a:r>
              <a:rPr lang="zh-CN" altLang="en-US" sz="3000" b="1" dirty="0">
                <a:latin typeface="+mn-ea"/>
                <a:sym typeface="+mn-ea"/>
              </a:rPr>
              <a:t>向</a:t>
            </a:r>
            <a:r>
              <a:rPr lang="zh-CN" altLang="en-US" sz="3000" b="1" dirty="0">
                <a:solidFill>
                  <a:srgbClr val="FF0000"/>
                </a:solidFill>
                <a:latin typeface="+mn-ea"/>
                <a:sym typeface="+mn-ea"/>
              </a:rPr>
              <a:t>人工货币</a:t>
            </a:r>
            <a:r>
              <a:rPr lang="zh-CN" altLang="en-US" sz="3000" b="1" dirty="0">
                <a:latin typeface="+mn-ea"/>
                <a:sym typeface="+mn-ea"/>
              </a:rPr>
              <a:t>的</a:t>
            </a:r>
            <a:r>
              <a:rPr lang="zh-CN" altLang="en-US" sz="3000" b="1" dirty="0" smtClean="0">
                <a:latin typeface="+mn-ea"/>
                <a:sym typeface="+mn-ea"/>
              </a:rPr>
              <a:t>演变</a:t>
            </a:r>
            <a:r>
              <a:rPr lang="en-US" altLang="zh-CN" sz="3000" b="1" dirty="0" smtClean="0">
                <a:latin typeface="+mn-ea"/>
                <a:sym typeface="+mn-ea"/>
              </a:rPr>
              <a:t>——</a:t>
            </a:r>
            <a:r>
              <a:rPr lang="zh-CN" altLang="en-US" sz="3000" b="1" dirty="0" smtClean="0">
                <a:latin typeface="+mn-ea"/>
              </a:rPr>
              <a:t>先秦时期</a:t>
            </a:r>
            <a:endParaRPr lang="zh-CN" altLang="en-US" sz="3000" b="1" dirty="0">
              <a:latin typeface="+mn-ea"/>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（一）古典金本位制</a:t>
            </a:r>
            <a:r>
              <a:rPr lang="en-US" altLang="zh-CN"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a:t>
            </a:r>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以英镑为主导的国际货币体系</a:t>
            </a:r>
          </a:p>
        </p:txBody>
      </p:sp>
      <p:pic>
        <p:nvPicPr>
          <p:cNvPr id="3" name="金本位制.mp4">
            <a:hlinkClick r:id="" action="ppaction://media"/>
          </p:cNvPr>
          <p:cNvPicPr>
            <a:picLocks noRot="1" noChangeAspect="1"/>
          </p:cNvPicPr>
          <p:nvPr>
            <a:videoFile r:link="rId1"/>
          </p:nvPr>
        </p:nvPicPr>
        <p:blipFill>
          <a:blip r:embed="rId3" cstate="print"/>
          <a:stretch>
            <a:fillRect/>
          </a:stretch>
        </p:blipFill>
        <p:spPr>
          <a:xfrm>
            <a:off x="-1" y="621482"/>
            <a:ext cx="12190414" cy="6238106"/>
          </a:xfrm>
          <a:prstGeom prst="rect">
            <a:avLst/>
          </a:prstGeom>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2558" y="261442"/>
            <a:ext cx="11665296" cy="6001643"/>
          </a:xfrm>
          <a:prstGeom prst="rect">
            <a:avLst/>
          </a:prstGeom>
          <a:ln w="44450">
            <a:solidFill>
              <a:schemeClr val="accent1">
                <a:lumMod val="75000"/>
              </a:schemeClr>
            </a:solidFill>
          </a:ln>
        </p:spPr>
        <p:txBody>
          <a:bodyPr wrap="square">
            <a:spAutoFit/>
          </a:bodyPr>
          <a:lstStyle/>
          <a:p>
            <a:r>
              <a:rPr lang="en-US" altLang="zh-CN" sz="2400" b="1" dirty="0" smtClean="0">
                <a:latin typeface="楷体" pitchFamily="49" charset="-122"/>
                <a:ea typeface="楷体" pitchFamily="49" charset="-122"/>
              </a:rPr>
              <a:t>    1816</a:t>
            </a:r>
            <a:r>
              <a:rPr lang="zh-CN" altLang="en-US" sz="2400" b="1" dirty="0" smtClean="0">
                <a:latin typeface="楷体" pitchFamily="49" charset="-122"/>
                <a:ea typeface="楷体" pitchFamily="49" charset="-122"/>
              </a:rPr>
              <a:t>年，英国议会通过</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金本位制法案</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（全称为</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银币重铸和管理王国内金币和银币法案</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），法案规定：停止铸造已流通</a:t>
            </a:r>
            <a:r>
              <a:rPr lang="en-US" altLang="zh-CN" sz="2400" b="1" dirty="0" smtClean="0">
                <a:latin typeface="楷体" pitchFamily="49" charset="-122"/>
                <a:ea typeface="楷体" pitchFamily="49" charset="-122"/>
              </a:rPr>
              <a:t>150</a:t>
            </a:r>
            <a:r>
              <a:rPr lang="zh-CN" altLang="en-US" sz="2400" b="1" dirty="0" smtClean="0">
                <a:latin typeface="楷体" pitchFamily="49" charset="-122"/>
                <a:ea typeface="楷体" pitchFamily="49" charset="-122"/>
              </a:rPr>
              <a:t>年的基尼金币，铸造新金币“沙弗林”（</a:t>
            </a:r>
            <a:r>
              <a:rPr lang="en-US" altLang="zh-CN" sz="2400" b="1" dirty="0" smtClean="0">
                <a:latin typeface="楷体" pitchFamily="49" charset="-122"/>
                <a:ea typeface="楷体" pitchFamily="49" charset="-122"/>
              </a:rPr>
              <a:t>Sovereign</a:t>
            </a:r>
            <a:r>
              <a:rPr lang="zh-CN" altLang="en-US" sz="2400" b="1" dirty="0" smtClean="0">
                <a:latin typeface="楷体" pitchFamily="49" charset="-122"/>
                <a:ea typeface="楷体" pitchFamily="49" charset="-122"/>
              </a:rPr>
              <a:t>），并作为英国的货币单位标准，沙弗林金币用纯度为</a:t>
            </a:r>
            <a:r>
              <a:rPr lang="en-US" altLang="zh-CN" sz="2400" b="1" dirty="0" smtClean="0">
                <a:latin typeface="楷体" pitchFamily="49" charset="-122"/>
                <a:ea typeface="楷体" pitchFamily="49" charset="-122"/>
              </a:rPr>
              <a:t>91.67%</a:t>
            </a:r>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11/12</a:t>
            </a:r>
            <a:r>
              <a:rPr lang="zh-CN" altLang="en-US" sz="2400" b="1" dirty="0" smtClean="0">
                <a:latin typeface="楷体" pitchFamily="49" charset="-122"/>
                <a:ea typeface="楷体" pitchFamily="49" charset="-122"/>
              </a:rPr>
              <a:t>）的标准金铸造，重量为</a:t>
            </a:r>
            <a:r>
              <a:rPr lang="en-US" altLang="zh-CN" sz="2400" b="1" dirty="0" smtClean="0">
                <a:latin typeface="楷体" pitchFamily="49" charset="-122"/>
                <a:ea typeface="楷体" pitchFamily="49" charset="-122"/>
              </a:rPr>
              <a:t>123.27447</a:t>
            </a:r>
            <a:r>
              <a:rPr lang="zh-CN" altLang="en-US" sz="2400" b="1" dirty="0" smtClean="0">
                <a:latin typeface="楷体" pitchFamily="49" charset="-122"/>
                <a:ea typeface="楷体" pitchFamily="49" charset="-122"/>
              </a:rPr>
              <a:t>格令（格令是重量单位，</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金衡盎司</a:t>
            </a:r>
            <a:r>
              <a:rPr lang="en-US" altLang="zh-CN" sz="2400" b="1" dirty="0" smtClean="0">
                <a:latin typeface="楷体" pitchFamily="49" charset="-122"/>
                <a:ea typeface="楷体" pitchFamily="49" charset="-122"/>
              </a:rPr>
              <a:t>=480</a:t>
            </a:r>
            <a:r>
              <a:rPr lang="zh-CN" altLang="en-US" sz="2400" b="1" dirty="0" smtClean="0">
                <a:latin typeface="楷体" pitchFamily="49" charset="-122"/>
                <a:ea typeface="楷体" pitchFamily="49" charset="-122"/>
              </a:rPr>
              <a:t>格令）， </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枚沙弗林价值</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英镑（</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英镑</a:t>
            </a:r>
            <a:r>
              <a:rPr lang="en-US" altLang="zh-CN" sz="2400" b="1" dirty="0" smtClean="0">
                <a:latin typeface="楷体" pitchFamily="49" charset="-122"/>
                <a:ea typeface="楷体" pitchFamily="49" charset="-122"/>
              </a:rPr>
              <a:t>=20</a:t>
            </a:r>
            <a:r>
              <a:rPr lang="zh-CN" altLang="en-US" sz="2400" b="1" dirty="0" smtClean="0">
                <a:latin typeface="楷体" pitchFamily="49" charset="-122"/>
                <a:ea typeface="楷体" pitchFamily="49" charset="-122"/>
              </a:rPr>
              <a:t>先令</a:t>
            </a:r>
            <a:r>
              <a:rPr lang="en-US" altLang="zh-CN" sz="2400" b="1" dirty="0" smtClean="0">
                <a:latin typeface="楷体" pitchFamily="49" charset="-122"/>
                <a:ea typeface="楷体" pitchFamily="49" charset="-122"/>
              </a:rPr>
              <a:t>=240</a:t>
            </a:r>
            <a:r>
              <a:rPr lang="zh-CN" altLang="en-US" sz="2400" b="1" dirty="0" smtClean="0">
                <a:latin typeface="楷体" pitchFamily="49" charset="-122"/>
                <a:ea typeface="楷体" pitchFamily="49" charset="-122"/>
              </a:rPr>
              <a:t>便士）。按此换算，每金衡盎司（纯度为</a:t>
            </a:r>
            <a:r>
              <a:rPr lang="en-US" altLang="zh-CN" sz="2400" b="1" dirty="0" smtClean="0">
                <a:latin typeface="楷体" pitchFamily="49" charset="-122"/>
                <a:ea typeface="楷体" pitchFamily="49" charset="-122"/>
              </a:rPr>
              <a:t>91.67%</a:t>
            </a:r>
            <a:r>
              <a:rPr lang="zh-CN" altLang="en-US" sz="2400" b="1" dirty="0" smtClean="0">
                <a:latin typeface="楷体" pitchFamily="49" charset="-122"/>
                <a:ea typeface="楷体" pitchFamily="49" charset="-122"/>
              </a:rPr>
              <a:t>）价值定为</a:t>
            </a:r>
            <a:r>
              <a:rPr lang="en-US" altLang="zh-CN" sz="2400" b="1" dirty="0" smtClean="0">
                <a:latin typeface="楷体" pitchFamily="49" charset="-122"/>
                <a:ea typeface="楷体" pitchFamily="49" charset="-122"/>
              </a:rPr>
              <a:t>3</a:t>
            </a:r>
            <a:r>
              <a:rPr lang="zh-CN" altLang="en-US" sz="2400" b="1" dirty="0" smtClean="0">
                <a:latin typeface="楷体" pitchFamily="49" charset="-122"/>
                <a:ea typeface="楷体" pitchFamily="49" charset="-122"/>
              </a:rPr>
              <a:t>英镑</a:t>
            </a:r>
            <a:r>
              <a:rPr lang="en-US" altLang="zh-CN" sz="2400" b="1" dirty="0" smtClean="0">
                <a:latin typeface="楷体" pitchFamily="49" charset="-122"/>
                <a:ea typeface="楷体" pitchFamily="49" charset="-122"/>
              </a:rPr>
              <a:t>17</a:t>
            </a:r>
            <a:r>
              <a:rPr lang="zh-CN" altLang="en-US" sz="2400" b="1" dirty="0" smtClean="0">
                <a:latin typeface="楷体" pitchFamily="49" charset="-122"/>
                <a:ea typeface="楷体" pitchFamily="49" charset="-122"/>
              </a:rPr>
              <a:t>先令</a:t>
            </a:r>
            <a:r>
              <a:rPr lang="en-US" altLang="zh-CN" sz="2400" b="1" dirty="0" smtClean="0">
                <a:latin typeface="楷体" pitchFamily="49" charset="-122"/>
                <a:ea typeface="楷体" pitchFamily="49" charset="-122"/>
              </a:rPr>
              <a:t>10.5</a:t>
            </a:r>
            <a:r>
              <a:rPr lang="zh-CN" altLang="en-US" sz="2400" b="1" dirty="0" smtClean="0">
                <a:latin typeface="楷体" pitchFamily="49" charset="-122"/>
                <a:ea typeface="楷体" pitchFamily="49" charset="-122"/>
              </a:rPr>
              <a:t>便士，这和牛顿在</a:t>
            </a:r>
            <a:r>
              <a:rPr lang="en-US" altLang="zh-CN" sz="2400" b="1" dirty="0" smtClean="0">
                <a:latin typeface="楷体" pitchFamily="49" charset="-122"/>
                <a:ea typeface="楷体" pitchFamily="49" charset="-122"/>
              </a:rPr>
              <a:t>1717</a:t>
            </a:r>
            <a:r>
              <a:rPr lang="zh-CN" altLang="en-US" sz="2400" b="1" dirty="0" smtClean="0">
                <a:latin typeface="楷体" pitchFamily="49" charset="-122"/>
                <a:ea typeface="楷体" pitchFamily="49" charset="-122"/>
              </a:rPr>
              <a:t>年确立的黄金价值标准是一样的。至此，黄金和英国货币单位正式挂钩。从这两方面扭转了英国的货币体系，一是黄金从法律上定为本位币，白银和纸币为从属地位，二是为恢复黄金可与纸币自由兑换提供法律依据。</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    1819</a:t>
            </a:r>
            <a:r>
              <a:rPr lang="zh-CN" altLang="en-US" sz="2400" b="1" dirty="0" smtClean="0">
                <a:latin typeface="楷体" pitchFamily="49" charset="-122"/>
                <a:ea typeface="楷体" pitchFamily="49" charset="-122"/>
              </a:rPr>
              <a:t>年，英国议会通过</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恢复兑换条例</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，规定从</a:t>
            </a:r>
            <a:r>
              <a:rPr lang="en-US" altLang="zh-CN" sz="2400" b="1" dirty="0" smtClean="0">
                <a:latin typeface="楷体" pitchFamily="49" charset="-122"/>
                <a:ea typeface="楷体" pitchFamily="49" charset="-122"/>
              </a:rPr>
              <a:t>1820</a:t>
            </a:r>
            <a:r>
              <a:rPr lang="zh-CN" altLang="en-US" sz="2400" b="1" dirty="0" smtClean="0">
                <a:latin typeface="楷体" pitchFamily="49" charset="-122"/>
                <a:ea typeface="楷体" pitchFamily="49" charset="-122"/>
              </a:rPr>
              <a:t>年开始恢复纸币自由兑换金块、金条，同时废除了限制金币和银币出口的法令，允许金币、银币自由进出口。</a:t>
            </a:r>
          </a:p>
          <a:p>
            <a:r>
              <a:rPr lang="zh-CN" altLang="en-US" sz="2400" b="1" dirty="0" smtClean="0">
                <a:latin typeface="楷体" pitchFamily="49" charset="-122"/>
                <a:ea typeface="楷体" pitchFamily="49" charset="-122"/>
              </a:rPr>
              <a:t>    </a:t>
            </a:r>
            <a:r>
              <a:rPr lang="en-US" altLang="zh-CN" sz="2400" b="1" dirty="0" smtClean="0">
                <a:latin typeface="楷体" pitchFamily="49" charset="-122"/>
                <a:ea typeface="楷体" pitchFamily="49" charset="-122"/>
              </a:rPr>
              <a:t>1816-1821</a:t>
            </a:r>
            <a:r>
              <a:rPr lang="zh-CN" altLang="en-US" sz="2400" b="1" dirty="0" smtClean="0">
                <a:latin typeface="楷体" pitchFamily="49" charset="-122"/>
                <a:ea typeface="楷体" pitchFamily="49" charset="-122"/>
              </a:rPr>
              <a:t>年，是英国金本位实施的过渡期，到</a:t>
            </a:r>
            <a:r>
              <a:rPr lang="en-US" altLang="zh-CN" sz="2400" b="1" dirty="0" smtClean="0">
                <a:latin typeface="楷体" pitchFamily="49" charset="-122"/>
                <a:ea typeface="楷体" pitchFamily="49" charset="-122"/>
              </a:rPr>
              <a:t>1821</a:t>
            </a:r>
            <a:r>
              <a:rPr lang="zh-CN" altLang="en-US" sz="2400" b="1" dirty="0" smtClean="0">
                <a:latin typeface="楷体" pitchFamily="49" charset="-122"/>
                <a:ea typeface="楷体" pitchFamily="49" charset="-122"/>
              </a:rPr>
              <a:t>年，英国的金本位制完全成型（满足三大特征：</a:t>
            </a:r>
            <a:r>
              <a:rPr lang="zh-CN" altLang="en-US" sz="2400" b="1" dirty="0" smtClean="0">
                <a:solidFill>
                  <a:srgbClr val="FF0000"/>
                </a:solidFill>
                <a:latin typeface="楷体" pitchFamily="49" charset="-122"/>
                <a:ea typeface="楷体" pitchFamily="49" charset="-122"/>
              </a:rPr>
              <a:t>黄金自由铸造、黄金和纸币自由兑换、黄金自由进出口</a:t>
            </a:r>
            <a:r>
              <a:rPr lang="zh-CN" altLang="en-US" sz="2400" b="1" dirty="0" smtClean="0">
                <a:latin typeface="楷体" pitchFamily="49" charset="-122"/>
                <a:ea typeface="楷体" pitchFamily="49" charset="-122"/>
              </a:rPr>
              <a:t>），此后稳定运行近一百年。</a:t>
            </a:r>
          </a:p>
          <a:p>
            <a:r>
              <a:rPr lang="zh-CN" altLang="en-US" sz="2400" b="1" dirty="0" smtClean="0">
                <a:latin typeface="楷体" pitchFamily="49" charset="-122"/>
                <a:ea typeface="楷体" pitchFamily="49" charset="-122"/>
              </a:rPr>
              <a:t>    金本位在英国的扎根，黄金货币帝国也开始蓄势扩张，在英国全球政治经济霸权扩张的庇护下，金本位走向了世界，掌控了全球。</a:t>
            </a:r>
            <a:endParaRPr lang="en-US" altLang="zh-CN" sz="2400" b="1" dirty="0" smtClean="0">
              <a:latin typeface="楷体" pitchFamily="49" charset="-122"/>
              <a:ea typeface="楷体" pitchFamily="49" charset="-122"/>
            </a:endParaRPr>
          </a:p>
        </p:txBody>
      </p:sp>
      <p:cxnSp>
        <p:nvCxnSpPr>
          <p:cNvPr id="4" name="直接连接符 3"/>
          <p:cNvCxnSpPr/>
          <p:nvPr/>
        </p:nvCxnSpPr>
        <p:spPr>
          <a:xfrm>
            <a:off x="982638" y="693490"/>
            <a:ext cx="5400600" cy="0"/>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910630" y="4005858"/>
            <a:ext cx="5400600" cy="0"/>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103318" y="4725938"/>
            <a:ext cx="4680520" cy="0"/>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10030173" y="6283524"/>
            <a:ext cx="2160240" cy="576064"/>
          </a:xfrm>
          <a:prstGeom prst="roundRect">
            <a:avLst/>
          </a:prstGeom>
          <a:blipFill>
            <a:blip r:embed="rId2" cstate="print"/>
            <a:tile tx="0" ty="0" sx="100000" sy="100000" flip="none" algn="tl"/>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知识拓展</a:t>
            </a:r>
            <a:endParaRPr lang="zh-CN" altLang="en-US" sz="2400" b="1" dirty="0">
              <a:solidFill>
                <a:schemeClr val="bg1"/>
              </a:solidFill>
            </a:endParaRPr>
          </a:p>
        </p:txBody>
      </p:sp>
    </p:spTree>
  </p:cSld>
  <p:clrMapOvr>
    <a:masterClrMapping/>
  </p:clrMapOvr>
  <p:transition spd="slow" advTm="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（一）古典金本位制</a:t>
            </a:r>
            <a:r>
              <a:rPr lang="en-US" altLang="zh-CN"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a:t>
            </a:r>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以英镑为主导的国际货币体系</a:t>
            </a:r>
          </a:p>
        </p:txBody>
      </p:sp>
      <p:sp>
        <p:nvSpPr>
          <p:cNvPr id="3" name="文本框 16"/>
          <p:cNvSpPr txBox="1"/>
          <p:nvPr/>
        </p:nvSpPr>
        <p:spPr>
          <a:xfrm>
            <a:off x="406574" y="693490"/>
            <a:ext cx="9649072"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solidFill>
                  <a:srgbClr val="7030A0"/>
                </a:solidFill>
                <a:latin typeface="+mn-ea"/>
              </a:rPr>
              <a:t>1</a:t>
            </a:r>
            <a:r>
              <a:rPr lang="zh-CN" altLang="en-US" sz="2800" b="1" dirty="0" smtClean="0">
                <a:solidFill>
                  <a:srgbClr val="7030A0"/>
                </a:solidFill>
                <a:latin typeface="+mn-ea"/>
              </a:rPr>
              <a:t>、以英镑为中心金本位制的形成原因：</a:t>
            </a:r>
          </a:p>
        </p:txBody>
      </p:sp>
      <p:sp>
        <p:nvSpPr>
          <p:cNvPr id="4" name="文本框 9"/>
          <p:cNvSpPr txBox="1"/>
          <p:nvPr/>
        </p:nvSpPr>
        <p:spPr>
          <a:xfrm>
            <a:off x="982638" y="1341562"/>
            <a:ext cx="8280920"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①资本主义世界市场不断扩大，国际间的货币结算日益复杂。</a:t>
            </a:r>
            <a:endParaRPr lang="zh-CN" altLang="en-US" sz="2400" b="1" dirty="0">
              <a:latin typeface="Times New Roman" panose="02020603050405020304" pitchFamily="18" charset="0"/>
              <a:ea typeface="宋体" panose="02010600030101010101" pitchFamily="2" charset="-122"/>
              <a:sym typeface="+mn-ea"/>
            </a:endParaRPr>
          </a:p>
        </p:txBody>
      </p:sp>
      <p:sp>
        <p:nvSpPr>
          <p:cNvPr id="5" name="文本框 9"/>
          <p:cNvSpPr txBox="1"/>
          <p:nvPr/>
        </p:nvSpPr>
        <p:spPr>
          <a:xfrm>
            <a:off x="982638" y="1917626"/>
            <a:ext cx="7776864" cy="1217909"/>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②英国强大的实力：英国建立和完善资产阶级代议制成为最强大的资本主义国家。 通过殖民扩张</a:t>
            </a:r>
            <a:r>
              <a:rPr lang="en-US" altLang="zh-CN" sz="2400" b="1" dirty="0" smtClean="0">
                <a:ea typeface="宋体" panose="02010600030101010101" pitchFamily="2" charset="-122"/>
                <a:sym typeface="+mn-ea"/>
              </a:rPr>
              <a:t>,</a:t>
            </a:r>
            <a:r>
              <a:rPr lang="zh-CN" altLang="en-US" sz="2400" b="1" dirty="0" smtClean="0">
                <a:ea typeface="宋体" panose="02010600030101010101" pitchFamily="2" charset="-122"/>
                <a:sym typeface="+mn-ea"/>
              </a:rPr>
              <a:t>成为最大的殖民国家，拥有广阔市场。通过工业革命，成为世界工厂。</a:t>
            </a:r>
            <a:endParaRPr lang="zh-CN" altLang="en-US" sz="2400" b="1" dirty="0">
              <a:latin typeface="Times New Roman" panose="02020603050405020304" pitchFamily="18" charset="0"/>
              <a:ea typeface="宋体" panose="02010600030101010101" pitchFamily="2" charset="-122"/>
              <a:sym typeface="+mn-ea"/>
            </a:endParaRPr>
          </a:p>
        </p:txBody>
      </p:sp>
      <p:sp>
        <p:nvSpPr>
          <p:cNvPr id="7" name="文本框 16"/>
          <p:cNvSpPr txBox="1"/>
          <p:nvPr/>
        </p:nvSpPr>
        <p:spPr>
          <a:xfrm>
            <a:off x="478582" y="3213770"/>
            <a:ext cx="4032448"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solidFill>
                  <a:srgbClr val="7030A0"/>
                </a:solidFill>
                <a:latin typeface="+mn-ea"/>
              </a:rPr>
              <a:t>2</a:t>
            </a:r>
            <a:r>
              <a:rPr lang="zh-CN" altLang="en-US" sz="2800" b="1" dirty="0" smtClean="0">
                <a:solidFill>
                  <a:srgbClr val="7030A0"/>
                </a:solidFill>
                <a:latin typeface="+mn-ea"/>
              </a:rPr>
              <a:t>、金本位制的形成</a:t>
            </a:r>
          </a:p>
        </p:txBody>
      </p:sp>
      <p:sp>
        <p:nvSpPr>
          <p:cNvPr id="8" name="文本框 9"/>
          <p:cNvSpPr txBox="1"/>
          <p:nvPr/>
        </p:nvSpPr>
        <p:spPr>
          <a:xfrm>
            <a:off x="1054646" y="3861842"/>
            <a:ext cx="10873208" cy="848577"/>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①</a:t>
            </a:r>
            <a:r>
              <a:rPr lang="en-US" altLang="zh-CN" sz="2400" b="1" dirty="0" smtClean="0">
                <a:ea typeface="宋体" panose="02010600030101010101" pitchFamily="2" charset="-122"/>
                <a:sym typeface="+mn-ea"/>
              </a:rPr>
              <a:t>1816</a:t>
            </a:r>
            <a:r>
              <a:rPr lang="zh-CN" altLang="en-US" sz="2400" b="1" dirty="0" smtClean="0">
                <a:ea typeface="宋体" panose="02010600030101010101" pitchFamily="2" charset="-122"/>
                <a:sym typeface="+mn-ea"/>
              </a:rPr>
              <a:t>年，当时最强大的资本主义国家英国制定法案，实行金本位制。</a:t>
            </a:r>
            <a:r>
              <a:rPr lang="zh-CN" altLang="en-US" sz="2400" b="1" dirty="0" smtClean="0">
                <a:solidFill>
                  <a:srgbClr val="FF0000"/>
                </a:solidFill>
                <a:ea typeface="宋体" panose="02010600030101010101" pitchFamily="2" charset="-122"/>
                <a:sym typeface="+mn-ea"/>
              </a:rPr>
              <a:t>（法律形式确认）</a:t>
            </a:r>
          </a:p>
        </p:txBody>
      </p:sp>
      <p:sp>
        <p:nvSpPr>
          <p:cNvPr id="9" name="文本框 9"/>
          <p:cNvSpPr txBox="1"/>
          <p:nvPr/>
        </p:nvSpPr>
        <p:spPr>
          <a:xfrm>
            <a:off x="1054646" y="4869954"/>
            <a:ext cx="10657184" cy="848577"/>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②此后，其他资本主义国家也都先后采用，形成了以英镑为中心、以金币或黄金在国际流通为主的金本位货币制度。</a:t>
            </a:r>
          </a:p>
        </p:txBody>
      </p:sp>
      <p:pic>
        <p:nvPicPr>
          <p:cNvPr id="10" name="图片 9"/>
          <p:cNvPicPr>
            <a:picLocks noChangeAspect="1"/>
          </p:cNvPicPr>
          <p:nvPr/>
        </p:nvPicPr>
        <p:blipFill>
          <a:blip r:embed="rId2" cstate="print"/>
          <a:stretch>
            <a:fillRect/>
          </a:stretch>
        </p:blipFill>
        <p:spPr>
          <a:xfrm>
            <a:off x="9217023" y="1053530"/>
            <a:ext cx="2854847" cy="1654558"/>
          </a:xfrm>
          <a:prstGeom prst="rect">
            <a:avLst/>
          </a:prstGeom>
        </p:spPr>
      </p:pic>
      <p:sp>
        <p:nvSpPr>
          <p:cNvPr id="12" name="文本框 6"/>
          <p:cNvSpPr txBox="1"/>
          <p:nvPr/>
        </p:nvSpPr>
        <p:spPr>
          <a:xfrm>
            <a:off x="9210168" y="2709714"/>
            <a:ext cx="2933710" cy="417690"/>
          </a:xfrm>
          <a:prstGeom prst="rect">
            <a:avLst/>
          </a:prstGeom>
          <a:noFill/>
        </p:spPr>
        <p:txBody>
          <a:bodyPr wrap="none" lIns="108850" tIns="54425" rIns="108850" bIns="54425" rtlCol="0">
            <a:spAutoFit/>
          </a:bodyPr>
          <a:lstStyle/>
          <a:p>
            <a:r>
              <a:rPr lang="en-US" altLang="zh-CN" sz="2000" b="1" dirty="0">
                <a:latin typeface="楷体" pitchFamily="49" charset="-122"/>
                <a:ea typeface="楷体" pitchFamily="49" charset="-122"/>
              </a:rPr>
              <a:t>18</a:t>
            </a:r>
            <a:r>
              <a:rPr lang="zh-CN" altLang="en-US" sz="2000" b="1" dirty="0">
                <a:latin typeface="楷体" pitchFamily="49" charset="-122"/>
                <a:ea typeface="楷体" pitchFamily="49" charset="-122"/>
              </a:rPr>
              <a:t>世纪</a:t>
            </a:r>
            <a:r>
              <a:rPr lang="en-US" altLang="zh-CN" sz="2000" b="1" dirty="0">
                <a:latin typeface="楷体" pitchFamily="49" charset="-122"/>
                <a:ea typeface="楷体" pitchFamily="49" charset="-122"/>
              </a:rPr>
              <a:t>60</a:t>
            </a:r>
            <a:r>
              <a:rPr lang="zh-CN" altLang="en-US" sz="2000" b="1" dirty="0">
                <a:latin typeface="楷体" pitchFamily="49" charset="-122"/>
                <a:ea typeface="楷体" pitchFamily="49" charset="-122"/>
              </a:rPr>
              <a:t>年代 工业革命</a:t>
            </a:r>
          </a:p>
        </p:txBody>
      </p:sp>
      <p:sp>
        <p:nvSpPr>
          <p:cNvPr id="17" name="TextBox 16"/>
          <p:cNvSpPr txBox="1"/>
          <p:nvPr/>
        </p:nvSpPr>
        <p:spPr>
          <a:xfrm>
            <a:off x="5303118" y="4365898"/>
            <a:ext cx="2808312" cy="523220"/>
          </a:xfrm>
          <a:prstGeom prst="rect">
            <a:avLst/>
          </a:prstGeom>
          <a:solidFill>
            <a:srgbClr val="FFFF00"/>
          </a:solidFill>
          <a:ln>
            <a:solidFill>
              <a:schemeClr val="accent3">
                <a:lumMod val="20000"/>
                <a:lumOff val="80000"/>
              </a:schemeClr>
            </a:solidFill>
          </a:ln>
        </p:spPr>
        <p:txBody>
          <a:bodyPr wrap="square" rtlCol="0">
            <a:spAutoFit/>
          </a:bodyPr>
          <a:lstStyle/>
          <a:p>
            <a:r>
              <a:rPr lang="zh-CN" altLang="en-US" sz="2800" b="1" dirty="0" smtClean="0"/>
              <a:t>一英镑</a:t>
            </a:r>
            <a:r>
              <a:rPr lang="en-US" altLang="zh-CN" sz="2800" b="1" dirty="0" smtClean="0"/>
              <a:t>=7.322 38</a:t>
            </a:r>
            <a:endParaRPr lang="zh-CN" altLang="en-US" sz="2800" b="1" dirty="0"/>
          </a:p>
        </p:txBody>
      </p:sp>
      <p:sp>
        <p:nvSpPr>
          <p:cNvPr id="18" name="TextBox 17"/>
          <p:cNvSpPr txBox="1"/>
          <p:nvPr/>
        </p:nvSpPr>
        <p:spPr>
          <a:xfrm>
            <a:off x="3358902" y="5662042"/>
            <a:ext cx="8208912" cy="892552"/>
          </a:xfrm>
          <a:prstGeom prst="rect">
            <a:avLst/>
          </a:prstGeom>
          <a:solidFill>
            <a:srgbClr val="FFFF00"/>
          </a:solidFill>
          <a:ln>
            <a:solidFill>
              <a:schemeClr val="accent3">
                <a:lumMod val="20000"/>
                <a:lumOff val="80000"/>
              </a:schemeClr>
            </a:solidFill>
          </a:ln>
        </p:spPr>
        <p:txBody>
          <a:bodyPr wrap="square" rtlCol="0">
            <a:spAutoFit/>
          </a:bodyPr>
          <a:lstStyle/>
          <a:p>
            <a:r>
              <a:rPr lang="en-US" altLang="zh-CN" sz="2600" b="1" dirty="0" smtClean="0"/>
              <a:t>——</a:t>
            </a:r>
            <a:r>
              <a:rPr lang="zh-CN" altLang="en-US" sz="2600" b="1" dirty="0" smtClean="0"/>
              <a:t>历史上第一个世界货币体系，跨越了国界。得到世界绝大多数国家的认可和实行。</a:t>
            </a:r>
            <a:endParaRPr lang="zh-CN" altLang="en-US" sz="2600" b="1" dirty="0"/>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（一）古典金本位制</a:t>
            </a:r>
            <a:r>
              <a:rPr lang="en-US" altLang="zh-CN"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a:t>
            </a:r>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以英镑为主导的国际货币体系</a:t>
            </a:r>
          </a:p>
        </p:txBody>
      </p:sp>
      <p:sp>
        <p:nvSpPr>
          <p:cNvPr id="3" name="文本框 16"/>
          <p:cNvSpPr txBox="1"/>
          <p:nvPr/>
        </p:nvSpPr>
        <p:spPr>
          <a:xfrm>
            <a:off x="478582" y="693490"/>
            <a:ext cx="9649072"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solidFill>
                  <a:srgbClr val="7030A0"/>
                </a:solidFill>
                <a:latin typeface="+mn-ea"/>
              </a:rPr>
              <a:t>3</a:t>
            </a:r>
            <a:r>
              <a:rPr lang="zh-CN" altLang="en-US" sz="2800" b="1" dirty="0" smtClean="0">
                <a:solidFill>
                  <a:srgbClr val="7030A0"/>
                </a:solidFill>
                <a:latin typeface="+mn-ea"/>
              </a:rPr>
              <a:t>、金本位制的特点</a:t>
            </a:r>
          </a:p>
        </p:txBody>
      </p:sp>
      <p:sp>
        <p:nvSpPr>
          <p:cNvPr id="4" name="文本框 9"/>
          <p:cNvSpPr txBox="1"/>
          <p:nvPr/>
        </p:nvSpPr>
        <p:spPr>
          <a:xfrm>
            <a:off x="1198662" y="1197546"/>
            <a:ext cx="10585176"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①以英镑为中心，以金币或黄金在国际间流通为主；</a:t>
            </a:r>
            <a:endParaRPr lang="zh-CN" altLang="en-US" sz="2400" b="1" dirty="0">
              <a:latin typeface="Times New Roman" panose="02020603050405020304" pitchFamily="18" charset="0"/>
              <a:ea typeface="宋体" panose="02010600030101010101" pitchFamily="2" charset="-122"/>
              <a:sym typeface="+mn-ea"/>
            </a:endParaRPr>
          </a:p>
        </p:txBody>
      </p:sp>
      <p:sp>
        <p:nvSpPr>
          <p:cNvPr id="5" name="文本框 9"/>
          <p:cNvSpPr txBox="1"/>
          <p:nvPr/>
        </p:nvSpPr>
        <p:spPr>
          <a:xfrm>
            <a:off x="1198661" y="2950549"/>
            <a:ext cx="6984777"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②金币可以</a:t>
            </a:r>
            <a:r>
              <a:rPr lang="zh-CN" altLang="en-US" sz="2400" b="1" dirty="0" smtClean="0">
                <a:solidFill>
                  <a:srgbClr val="FF0000"/>
                </a:solidFill>
                <a:ea typeface="宋体" panose="02010600030101010101" pitchFamily="2" charset="-122"/>
                <a:sym typeface="+mn-ea"/>
              </a:rPr>
              <a:t>自由铸造</a:t>
            </a:r>
            <a:r>
              <a:rPr lang="zh-CN" altLang="en-US" sz="2400" b="1" dirty="0" smtClean="0">
                <a:ea typeface="宋体" panose="02010600030101010101" pitchFamily="2" charset="-122"/>
                <a:sym typeface="+mn-ea"/>
              </a:rPr>
              <a:t>、</a:t>
            </a:r>
            <a:r>
              <a:rPr lang="zh-CN" altLang="en-US" sz="2400" b="1" dirty="0" smtClean="0">
                <a:solidFill>
                  <a:srgbClr val="FF0000"/>
                </a:solidFill>
                <a:ea typeface="宋体" panose="02010600030101010101" pitchFamily="2" charset="-122"/>
                <a:sym typeface="+mn-ea"/>
              </a:rPr>
              <a:t>自由兑换</a:t>
            </a:r>
            <a:r>
              <a:rPr lang="zh-CN" altLang="en-US" sz="2400" b="1" dirty="0" smtClean="0">
                <a:ea typeface="宋体" panose="02010600030101010101" pitchFamily="2" charset="-122"/>
                <a:sym typeface="+mn-ea"/>
              </a:rPr>
              <a:t>和</a:t>
            </a:r>
            <a:r>
              <a:rPr lang="zh-CN" altLang="en-US" sz="2400" b="1" dirty="0" smtClean="0">
                <a:solidFill>
                  <a:srgbClr val="FF0000"/>
                </a:solidFill>
                <a:ea typeface="宋体" panose="02010600030101010101" pitchFamily="2" charset="-122"/>
                <a:sym typeface="+mn-ea"/>
              </a:rPr>
              <a:t>自由流通</a:t>
            </a:r>
            <a:r>
              <a:rPr lang="zh-CN" altLang="en-US" sz="2400" b="1" dirty="0" smtClean="0">
                <a:ea typeface="宋体" panose="02010600030101010101" pitchFamily="2" charset="-122"/>
                <a:sym typeface="+mn-ea"/>
              </a:rPr>
              <a:t>；</a:t>
            </a:r>
          </a:p>
        </p:txBody>
      </p:sp>
      <p:sp>
        <p:nvSpPr>
          <p:cNvPr id="7" name="文本框 16"/>
          <p:cNvSpPr txBox="1"/>
          <p:nvPr/>
        </p:nvSpPr>
        <p:spPr>
          <a:xfrm>
            <a:off x="478582" y="4257146"/>
            <a:ext cx="4104456"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solidFill>
                  <a:srgbClr val="7030A0"/>
                </a:solidFill>
                <a:latin typeface="+mn-ea"/>
              </a:rPr>
              <a:t>4</a:t>
            </a:r>
            <a:r>
              <a:rPr lang="zh-CN" altLang="en-US" sz="2800" b="1" dirty="0" smtClean="0">
                <a:solidFill>
                  <a:srgbClr val="7030A0"/>
                </a:solidFill>
                <a:latin typeface="+mn-ea"/>
              </a:rPr>
              <a:t>、金本位制产生的影响</a:t>
            </a:r>
          </a:p>
        </p:txBody>
      </p:sp>
      <p:sp>
        <p:nvSpPr>
          <p:cNvPr id="8" name="文本框 9"/>
          <p:cNvSpPr txBox="1"/>
          <p:nvPr/>
        </p:nvSpPr>
        <p:spPr>
          <a:xfrm>
            <a:off x="1198662" y="4894765"/>
            <a:ext cx="10585176"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 促进资本主义经济和国际贸易发展；</a:t>
            </a:r>
            <a:endParaRPr lang="en-US" altLang="zh-CN" sz="2400" b="1" dirty="0" smtClean="0">
              <a:ea typeface="宋体" panose="02010600030101010101" pitchFamily="2" charset="-122"/>
              <a:sym typeface="+mn-ea"/>
            </a:endParaRPr>
          </a:p>
        </p:txBody>
      </p:sp>
      <p:sp>
        <p:nvSpPr>
          <p:cNvPr id="20" name="文本框 9"/>
          <p:cNvSpPr txBox="1"/>
          <p:nvPr/>
        </p:nvSpPr>
        <p:spPr>
          <a:xfrm>
            <a:off x="1198662" y="3526613"/>
            <a:ext cx="10153128"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③</a:t>
            </a:r>
            <a:r>
              <a:rPr lang="zh-CN" altLang="en-US" sz="2400" b="1" dirty="0" smtClean="0">
                <a:solidFill>
                  <a:srgbClr val="FF0000"/>
                </a:solidFill>
                <a:ea typeface="宋体" panose="02010600030101010101" pitchFamily="2" charset="-122"/>
                <a:sym typeface="+mn-ea"/>
              </a:rPr>
              <a:t>各国货币与黄金直接挂钩</a:t>
            </a:r>
            <a:r>
              <a:rPr lang="zh-CN" altLang="en-US" sz="2400" b="1" dirty="0" smtClean="0">
                <a:ea typeface="宋体" panose="02010600030101010101" pitchFamily="2" charset="-122"/>
                <a:sym typeface="+mn-ea"/>
              </a:rPr>
              <a:t>，币值稳定和汇率的相对稳定。</a:t>
            </a:r>
          </a:p>
        </p:txBody>
      </p:sp>
      <p:sp>
        <p:nvSpPr>
          <p:cNvPr id="21" name="文本框 9"/>
          <p:cNvSpPr txBox="1"/>
          <p:nvPr/>
        </p:nvSpPr>
        <p:spPr>
          <a:xfrm>
            <a:off x="1270670" y="5398821"/>
            <a:ext cx="10585176"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巩固了英国的世界经济中心地位。</a:t>
            </a:r>
          </a:p>
        </p:txBody>
      </p:sp>
      <p:sp>
        <p:nvSpPr>
          <p:cNvPr id="22" name="TextBox 21"/>
          <p:cNvSpPr txBox="1"/>
          <p:nvPr/>
        </p:nvSpPr>
        <p:spPr>
          <a:xfrm>
            <a:off x="2062758" y="5930910"/>
            <a:ext cx="9289032" cy="523220"/>
          </a:xfrm>
          <a:prstGeom prst="rect">
            <a:avLst/>
          </a:prstGeom>
          <a:solidFill>
            <a:srgbClr val="FFFF00"/>
          </a:solidFill>
          <a:ln>
            <a:solidFill>
              <a:schemeClr val="accent3">
                <a:lumMod val="20000"/>
                <a:lumOff val="80000"/>
              </a:schemeClr>
            </a:solidFill>
          </a:ln>
        </p:spPr>
        <p:txBody>
          <a:bodyPr wrap="square" rtlCol="0">
            <a:spAutoFit/>
          </a:bodyPr>
          <a:lstStyle/>
          <a:p>
            <a:r>
              <a:rPr lang="en-US" altLang="zh-CN" sz="2800" b="1" dirty="0" smtClean="0"/>
              <a:t>——</a:t>
            </a:r>
            <a:r>
              <a:rPr lang="zh-CN" altLang="en-US" sz="2800" b="1" dirty="0" smtClean="0"/>
              <a:t>金本位制使资本主义在自由资本主义发展阶段的产物</a:t>
            </a:r>
            <a:endParaRPr lang="zh-CN" altLang="en-US" sz="2800" b="1" dirty="0"/>
          </a:p>
        </p:txBody>
      </p:sp>
      <p:sp>
        <p:nvSpPr>
          <p:cNvPr id="11" name="TextBox 10"/>
          <p:cNvSpPr txBox="1"/>
          <p:nvPr/>
        </p:nvSpPr>
        <p:spPr>
          <a:xfrm>
            <a:off x="1630710" y="1701602"/>
            <a:ext cx="9361040" cy="1107996"/>
          </a:xfrm>
          <a:prstGeom prst="rect">
            <a:avLst/>
          </a:prstGeom>
          <a:solidFill>
            <a:srgbClr val="99FFCC"/>
          </a:solidFill>
          <a:ln>
            <a:solidFill>
              <a:schemeClr val="accent1"/>
            </a:solidFill>
          </a:ln>
        </p:spPr>
        <p:txBody>
          <a:bodyPr wrap="square" rtlCol="0">
            <a:spAutoFit/>
          </a:bodyPr>
          <a:lstStyle/>
          <a:p>
            <a:r>
              <a:rPr lang="zh-CN" altLang="en-US" sz="2200" b="1" dirty="0" smtClean="0">
                <a:latin typeface="楷体_GB2312" pitchFamily="49" charset="-122"/>
                <a:ea typeface="楷体_GB2312" pitchFamily="49" charset="-122"/>
              </a:rPr>
              <a:t>    在</a:t>
            </a:r>
            <a:r>
              <a:rPr lang="en-US" altLang="zh-CN" sz="2200" b="1" dirty="0" smtClean="0">
                <a:latin typeface="楷体_GB2312" pitchFamily="49" charset="-122"/>
                <a:ea typeface="楷体_GB2312" pitchFamily="49" charset="-122"/>
              </a:rPr>
              <a:t>19</a:t>
            </a:r>
            <a:r>
              <a:rPr lang="zh-CN" altLang="en-US" sz="2200" b="1" dirty="0" smtClean="0">
                <a:latin typeface="楷体_GB2312" pitchFamily="49" charset="-122"/>
                <a:ea typeface="楷体_GB2312" pitchFamily="49" charset="-122"/>
              </a:rPr>
              <a:t>世纪下半叶，以英镑为中心的国际贸易和投资体系覆盖全球，</a:t>
            </a:r>
            <a:r>
              <a:rPr lang="en-US" altLang="zh-CN" sz="2200" b="1" dirty="0" smtClean="0">
                <a:latin typeface="楷体_GB2312" pitchFamily="49" charset="-122"/>
                <a:ea typeface="楷体_GB2312" pitchFamily="49" charset="-122"/>
              </a:rPr>
              <a:t>90%</a:t>
            </a:r>
            <a:r>
              <a:rPr lang="zh-CN" altLang="en-US" sz="2200" b="1" dirty="0" smtClean="0">
                <a:latin typeface="楷体_GB2312" pitchFamily="49" charset="-122"/>
                <a:ea typeface="楷体_GB2312" pitchFamily="49" charset="-122"/>
              </a:rPr>
              <a:t>的国际支付以英镑进行，而印度等国的中央银行则直接持有英镑而不是黄金，“英镑等同于黄金几乎是天经地义的事”</a:t>
            </a:r>
            <a:endParaRPr lang="zh-CN" altLang="en-US" sz="2200" b="1" dirty="0">
              <a:latin typeface="楷体_GB2312" pitchFamily="49" charset="-122"/>
              <a:ea typeface="楷体_GB2312" pitchFamily="49" charset="-122"/>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20" grpId="0"/>
      <p:bldP spid="21" grpId="0"/>
      <p:bldP spid="22"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6574" y="1278514"/>
            <a:ext cx="11305256" cy="3087384"/>
          </a:xfrm>
          <a:prstGeom prst="rect">
            <a:avLst/>
          </a:prstGeom>
          <a:solidFill>
            <a:schemeClr val="accent3">
              <a:lumMod val="20000"/>
              <a:lumOff val="80000"/>
            </a:schemeClr>
          </a:solidFill>
          <a:ln>
            <a:solidFill>
              <a:schemeClr val="accent1"/>
            </a:solidFill>
          </a:ln>
        </p:spPr>
        <p:txBody>
          <a:bodyPr wrap="square">
            <a:spAutoFit/>
          </a:bodyPr>
          <a:lstStyle/>
          <a:p>
            <a:pPr>
              <a:lnSpc>
                <a:spcPts val="3400"/>
              </a:lnSpc>
            </a:pPr>
            <a:r>
              <a:rPr lang="en-US" altLang="zh-CN" sz="2400" dirty="0" smtClean="0">
                <a:latin typeface="楷体_GB2312" pitchFamily="49" charset="-122"/>
                <a:ea typeface="楷体_GB2312" pitchFamily="49" charset="-122"/>
              </a:rPr>
              <a:t>    </a:t>
            </a:r>
            <a:r>
              <a:rPr lang="zh-CN" altLang="zh-CN" sz="2400" b="1" dirty="0" smtClean="0">
                <a:latin typeface="楷体_GB2312" pitchFamily="49" charset="-122"/>
                <a:ea typeface="楷体_GB2312" pitchFamily="49" charset="-122"/>
              </a:rPr>
              <a:t>英镑的国际之路始于</a:t>
            </a:r>
            <a:r>
              <a:rPr lang="en-US" altLang="zh-CN" sz="2400" b="1" dirty="0" smtClean="0">
                <a:latin typeface="楷体_GB2312" pitchFamily="49" charset="-122"/>
                <a:ea typeface="楷体_GB2312" pitchFamily="49" charset="-122"/>
              </a:rPr>
              <a:t>19</a:t>
            </a:r>
            <a:r>
              <a:rPr lang="zh-CN" altLang="zh-CN" sz="2400" b="1" dirty="0" smtClean="0">
                <a:latin typeface="楷体_GB2312" pitchFamily="49" charset="-122"/>
                <a:ea typeface="楷体_GB2312" pitchFamily="49" charset="-122"/>
              </a:rPr>
              <a:t>世纪初，其早期国际化是与国际贸易相关联的。</a:t>
            </a:r>
            <a:r>
              <a:rPr lang="en-US" altLang="zh-CN" sz="2400" b="1" dirty="0" smtClean="0">
                <a:latin typeface="楷体_GB2312" pitchFamily="49" charset="-122"/>
                <a:ea typeface="楷体_GB2312" pitchFamily="49" charset="-122"/>
              </a:rPr>
              <a:t>19</a:t>
            </a:r>
            <a:r>
              <a:rPr lang="zh-CN" altLang="zh-CN" sz="2400" b="1" dirty="0" smtClean="0">
                <a:latin typeface="楷体_GB2312" pitchFamily="49" charset="-122"/>
                <a:ea typeface="楷体_GB2312" pitchFamily="49" charset="-122"/>
              </a:rPr>
              <a:t>世纪初到</a:t>
            </a:r>
            <a:r>
              <a:rPr lang="en-US" altLang="zh-CN" sz="2400" b="1" dirty="0" smtClean="0">
                <a:latin typeface="楷体_GB2312" pitchFamily="49" charset="-122"/>
                <a:ea typeface="楷体_GB2312" pitchFamily="49" charset="-122"/>
              </a:rPr>
              <a:t>19</a:t>
            </a:r>
            <a:r>
              <a:rPr lang="zh-CN" altLang="zh-CN" sz="2400" b="1" dirty="0" smtClean="0">
                <a:latin typeface="楷体_GB2312" pitchFamily="49" charset="-122"/>
                <a:ea typeface="楷体_GB2312" pitchFamily="49" charset="-122"/>
              </a:rPr>
              <a:t>世纪</a:t>
            </a:r>
            <a:r>
              <a:rPr lang="en-US" altLang="zh-CN" sz="2400" b="1" dirty="0" smtClean="0">
                <a:latin typeface="楷体_GB2312" pitchFamily="49" charset="-122"/>
                <a:ea typeface="楷体_GB2312" pitchFamily="49" charset="-122"/>
              </a:rPr>
              <a:t>70</a:t>
            </a:r>
            <a:r>
              <a:rPr lang="zh-CN" altLang="zh-CN" sz="2400" b="1" dirty="0" smtClean="0">
                <a:latin typeface="楷体_GB2312" pitchFamily="49" charset="-122"/>
                <a:ea typeface="楷体_GB2312" pitchFamily="49" charset="-122"/>
              </a:rPr>
              <a:t>年代，英国凭借强大的优势地位，始终处于超额顺差状态。</a:t>
            </a:r>
            <a:r>
              <a:rPr lang="en-US" altLang="zh-CN" sz="2400" b="1" dirty="0" smtClean="0">
                <a:latin typeface="楷体_GB2312" pitchFamily="49" charset="-122"/>
                <a:ea typeface="楷体_GB2312" pitchFamily="49" charset="-122"/>
              </a:rPr>
              <a:t>1821</a:t>
            </a:r>
            <a:r>
              <a:rPr lang="zh-CN" altLang="zh-CN" sz="2400" b="1" dirty="0" smtClean="0">
                <a:latin typeface="楷体_GB2312" pitchFamily="49" charset="-122"/>
                <a:ea typeface="楷体_GB2312" pitchFamily="49" charset="-122"/>
              </a:rPr>
              <a:t>年英国正式启动金本位制度。由于当时英国是世界上经济最强的国家，基于对英国经济的信任以及对英镑兑换黄金的信任，各国都愿意持有英镑并用英镑进行国际结算。英国政府还采取政策鼓励银行等金融机构在境外设立分支机构，开展贸易融资、贷款及投资等业务，英国的企业不断的投资国外的基础设施、国债，其通过资本输出的手段将英镑洒向了世界。</a:t>
            </a:r>
            <a:endParaRPr lang="zh-CN" altLang="zh-CN" sz="2400" b="1" dirty="0">
              <a:latin typeface="楷体_GB2312" pitchFamily="49" charset="-122"/>
              <a:ea typeface="楷体_GB2312" pitchFamily="49" charset="-122"/>
            </a:endParaRPr>
          </a:p>
        </p:txBody>
      </p:sp>
      <p:sp>
        <p:nvSpPr>
          <p:cNvPr id="3" name="矩形 2"/>
          <p:cNvSpPr/>
          <p:nvPr/>
        </p:nvSpPr>
        <p:spPr>
          <a:xfrm>
            <a:off x="478582" y="4768329"/>
            <a:ext cx="11233248" cy="461665"/>
          </a:xfrm>
          <a:prstGeom prst="rect">
            <a:avLst/>
          </a:prstGeom>
        </p:spPr>
        <p:txBody>
          <a:bodyPr wrap="square">
            <a:spAutoFit/>
          </a:bodyPr>
          <a:lstStyle/>
          <a:p>
            <a:r>
              <a:rPr lang="zh-CN" altLang="en-US" sz="2400" b="1" dirty="0" smtClean="0">
                <a:solidFill>
                  <a:srgbClr val="002060"/>
                </a:solidFill>
                <a:latin typeface="+mn-ea"/>
              </a:rPr>
              <a:t>思考：</a:t>
            </a:r>
            <a:r>
              <a:rPr lang="zh-CN" altLang="zh-CN" sz="2400" b="1" dirty="0" smtClean="0">
                <a:solidFill>
                  <a:srgbClr val="002060"/>
                </a:solidFill>
                <a:latin typeface="+mn-ea"/>
              </a:rPr>
              <a:t>根据材料二并结合所学知识，分析英镑成为国际货币的原因。（</a:t>
            </a:r>
            <a:r>
              <a:rPr lang="en-US" altLang="zh-CN" sz="2400" b="1" dirty="0" smtClean="0">
                <a:solidFill>
                  <a:srgbClr val="002060"/>
                </a:solidFill>
                <a:latin typeface="+mn-ea"/>
              </a:rPr>
              <a:t>7</a:t>
            </a:r>
            <a:r>
              <a:rPr lang="zh-CN" altLang="zh-CN" sz="2400" b="1" dirty="0" smtClean="0">
                <a:solidFill>
                  <a:srgbClr val="002060"/>
                </a:solidFill>
                <a:latin typeface="+mn-ea"/>
              </a:rPr>
              <a:t>分）</a:t>
            </a:r>
            <a:r>
              <a:rPr lang="en-US" altLang="zh-CN" sz="2400" b="1" dirty="0" smtClean="0">
                <a:solidFill>
                  <a:srgbClr val="002060"/>
                </a:solidFill>
                <a:latin typeface="+mn-ea"/>
              </a:rPr>
              <a:t> </a:t>
            </a:r>
            <a:endParaRPr lang="zh-CN" altLang="zh-CN" sz="2400" b="1" dirty="0">
              <a:solidFill>
                <a:srgbClr val="002060"/>
              </a:solidFill>
              <a:latin typeface="+mn-ea"/>
            </a:endParaRPr>
          </a:p>
        </p:txBody>
      </p:sp>
      <p:sp>
        <p:nvSpPr>
          <p:cNvPr id="4" name="矩形 3"/>
          <p:cNvSpPr/>
          <p:nvPr/>
        </p:nvSpPr>
        <p:spPr>
          <a:xfrm>
            <a:off x="622598" y="5397817"/>
            <a:ext cx="10945216" cy="1200329"/>
          </a:xfrm>
          <a:prstGeom prst="rect">
            <a:avLst/>
          </a:prstGeom>
        </p:spPr>
        <p:txBody>
          <a:bodyPr wrap="square">
            <a:spAutoFit/>
          </a:bodyPr>
          <a:lstStyle/>
          <a:p>
            <a:r>
              <a:rPr lang="zh-CN" altLang="zh-CN" sz="2400" b="1" dirty="0" smtClean="0">
                <a:solidFill>
                  <a:srgbClr val="FF0000"/>
                </a:solidFill>
              </a:rPr>
              <a:t>世界贸易的发展，世界联系的密切；英国确立了海上霸权，拥有最广大的殖民地；率先进行工业革命，成为“世界工厂”；英国长期保持贸易顺差；确立了金本位制度；英国政府的大力推动。</a:t>
            </a:r>
            <a:endParaRPr lang="zh-CN" altLang="en-US" sz="2400" b="1" dirty="0">
              <a:solidFill>
                <a:srgbClr val="FF0000"/>
              </a:solidFill>
            </a:endParaRPr>
          </a:p>
        </p:txBody>
      </p:sp>
      <p:sp>
        <p:nvSpPr>
          <p:cNvPr id="5" name="圆角矩形 4"/>
          <p:cNvSpPr/>
          <p:nvPr/>
        </p:nvSpPr>
        <p:spPr>
          <a:xfrm>
            <a:off x="406574" y="189434"/>
            <a:ext cx="2160240" cy="576064"/>
          </a:xfrm>
          <a:prstGeom prst="roundRect">
            <a:avLst/>
          </a:prstGeom>
          <a:blipFill>
            <a:blip r:embed="rId2" cstate="print"/>
            <a:tile tx="0" ty="0" sx="100000" sy="100000" flip="none" algn="tl"/>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模拟题训练</a:t>
            </a:r>
            <a:endParaRPr lang="zh-CN" altLang="en-US" sz="2400" b="1" dirty="0">
              <a:solidFill>
                <a:schemeClr val="bg1"/>
              </a:solidFill>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（一）古典金本位制</a:t>
            </a:r>
            <a:r>
              <a:rPr lang="en-US" altLang="zh-CN"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a:t>
            </a:r>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以英镑为主导的国际货币体系</a:t>
            </a:r>
          </a:p>
        </p:txBody>
      </p:sp>
      <p:sp>
        <p:nvSpPr>
          <p:cNvPr id="3" name="文本框 16"/>
          <p:cNvSpPr txBox="1"/>
          <p:nvPr/>
        </p:nvSpPr>
        <p:spPr>
          <a:xfrm>
            <a:off x="550590" y="656746"/>
            <a:ext cx="6120680"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solidFill>
                  <a:srgbClr val="7030A0"/>
                </a:solidFill>
                <a:latin typeface="+mn-ea"/>
              </a:rPr>
              <a:t>5</a:t>
            </a:r>
            <a:r>
              <a:rPr lang="zh-CN" altLang="en-US" sz="2800" b="1" dirty="0" smtClean="0">
                <a:solidFill>
                  <a:srgbClr val="7030A0"/>
                </a:solidFill>
                <a:latin typeface="+mn-ea"/>
              </a:rPr>
              <a:t>、金本位制崩溃，英镑地位下降。</a:t>
            </a:r>
          </a:p>
        </p:txBody>
      </p:sp>
      <p:sp>
        <p:nvSpPr>
          <p:cNvPr id="4" name="文本框 2"/>
          <p:cNvSpPr txBox="1"/>
          <p:nvPr/>
        </p:nvSpPr>
        <p:spPr>
          <a:xfrm>
            <a:off x="1198662" y="1197546"/>
            <a:ext cx="1086132" cy="479245"/>
          </a:xfrm>
          <a:prstGeom prst="rect">
            <a:avLst/>
          </a:prstGeom>
          <a:solidFill>
            <a:schemeClr val="accent5">
              <a:lumMod val="20000"/>
              <a:lumOff val="80000"/>
            </a:schemeClr>
          </a:solidFill>
          <a:ln>
            <a:solidFill>
              <a:srgbClr val="FF0000"/>
            </a:solidFill>
          </a:ln>
        </p:spPr>
        <p:txBody>
          <a:bodyPr wrap="square" lIns="108850" tIns="54425" rIns="108850" bIns="54425" rtlCol="0">
            <a:spAutoFit/>
          </a:bodyPr>
          <a:lstStyle/>
          <a:p>
            <a:r>
              <a:rPr lang="zh-CN" altLang="en-US" sz="2400" b="1" dirty="0" smtClean="0"/>
              <a:t>原因</a:t>
            </a:r>
            <a:r>
              <a:rPr lang="zh-CN" altLang="zh-CN" sz="2400" b="1" dirty="0" smtClean="0"/>
              <a:t>：</a:t>
            </a:r>
            <a:endParaRPr lang="zh-CN" altLang="en-US" sz="2400" b="1" dirty="0"/>
          </a:p>
        </p:txBody>
      </p:sp>
      <p:sp>
        <p:nvSpPr>
          <p:cNvPr id="5" name="文本框 9"/>
          <p:cNvSpPr txBox="1"/>
          <p:nvPr/>
        </p:nvSpPr>
        <p:spPr>
          <a:xfrm>
            <a:off x="1702718" y="1701602"/>
            <a:ext cx="10415687" cy="1217909"/>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①随着资本主义发展到帝国主义阶段，各国发展的不平衡性加剧，黄金日益集中到少数大国手里，其他国家可用于自由流通的黄金减少，金本位制逐渐无法维持。</a:t>
            </a:r>
          </a:p>
        </p:txBody>
      </p:sp>
      <p:sp>
        <p:nvSpPr>
          <p:cNvPr id="6" name="文本框 9"/>
          <p:cNvSpPr txBox="1"/>
          <p:nvPr/>
        </p:nvSpPr>
        <p:spPr>
          <a:xfrm>
            <a:off x="1630710" y="2950549"/>
            <a:ext cx="10441160"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 ②一战后，各国大多禁止黄金出口和纸币兑换黄金，金本位制逐渐瓦解。</a:t>
            </a:r>
          </a:p>
        </p:txBody>
      </p:sp>
      <p:sp>
        <p:nvSpPr>
          <p:cNvPr id="7" name="文本框 9"/>
          <p:cNvSpPr txBox="1"/>
          <p:nvPr/>
        </p:nvSpPr>
        <p:spPr>
          <a:xfrm>
            <a:off x="1702718" y="3517321"/>
            <a:ext cx="9721080"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③</a:t>
            </a:r>
            <a:r>
              <a:rPr lang="en-US" altLang="zh-CN" sz="2400" b="1" dirty="0" smtClean="0">
                <a:ea typeface="宋体" panose="02010600030101010101" pitchFamily="2" charset="-122"/>
                <a:sym typeface="+mn-ea"/>
              </a:rPr>
              <a:t>1929</a:t>
            </a:r>
            <a:r>
              <a:rPr lang="zh-CN" altLang="en-US" sz="2400" b="1" dirty="0" smtClean="0">
                <a:ea typeface="宋体" panose="02010600030101010101" pitchFamily="2" charset="-122"/>
                <a:sym typeface="+mn-ea"/>
              </a:rPr>
              <a:t>年经济大危机爆发后，美国也放弃了金本位制，金本位彻底崩溃。</a:t>
            </a:r>
          </a:p>
        </p:txBody>
      </p:sp>
      <p:sp>
        <p:nvSpPr>
          <p:cNvPr id="8" name="文本框 9"/>
          <p:cNvSpPr txBox="1"/>
          <p:nvPr/>
        </p:nvSpPr>
        <p:spPr>
          <a:xfrm>
            <a:off x="1702718" y="4077866"/>
            <a:ext cx="10369152" cy="848577"/>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④各国转嫁危机，实行货币贬值与关税战，各自构建以英镑、法郎、美元为中心的货币集团。</a:t>
            </a:r>
          </a:p>
        </p:txBody>
      </p:sp>
      <p:sp>
        <p:nvSpPr>
          <p:cNvPr id="9" name="文本框 2"/>
          <p:cNvSpPr txBox="1"/>
          <p:nvPr/>
        </p:nvSpPr>
        <p:spPr>
          <a:xfrm>
            <a:off x="1342678" y="5085978"/>
            <a:ext cx="1086132" cy="479245"/>
          </a:xfrm>
          <a:prstGeom prst="rect">
            <a:avLst/>
          </a:prstGeom>
          <a:solidFill>
            <a:schemeClr val="accent5">
              <a:lumMod val="20000"/>
              <a:lumOff val="80000"/>
            </a:schemeClr>
          </a:solidFill>
          <a:ln>
            <a:solidFill>
              <a:srgbClr val="FF0000"/>
            </a:solidFill>
          </a:ln>
        </p:spPr>
        <p:txBody>
          <a:bodyPr wrap="square" lIns="108850" tIns="54425" rIns="108850" bIns="54425" rtlCol="0">
            <a:spAutoFit/>
          </a:bodyPr>
          <a:lstStyle/>
          <a:p>
            <a:r>
              <a:rPr lang="zh-CN" altLang="en-US" sz="2400" b="1" dirty="0" smtClean="0"/>
              <a:t>表现</a:t>
            </a:r>
            <a:r>
              <a:rPr lang="zh-CN" altLang="zh-CN" sz="2400" b="1" dirty="0" smtClean="0"/>
              <a:t>：</a:t>
            </a:r>
            <a:endParaRPr lang="zh-CN" altLang="en-US" sz="2400" b="1" dirty="0"/>
          </a:p>
        </p:txBody>
      </p:sp>
      <p:sp>
        <p:nvSpPr>
          <p:cNvPr id="10" name="文本框 9"/>
          <p:cNvSpPr txBox="1"/>
          <p:nvPr/>
        </p:nvSpPr>
        <p:spPr>
          <a:xfrm>
            <a:off x="2566814" y="5085978"/>
            <a:ext cx="8856984"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禁止黄金出口及流动；资本主义世界货币失去统一的标准和基础。</a:t>
            </a: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（二）布雷顿森林体系（以美国为主导的国际货币金融体系）</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pic>
        <p:nvPicPr>
          <p:cNvPr id="4" name="布雷顿森立体系编辑版.mp4">
            <a:hlinkClick r:id="" action="ppaction://media"/>
          </p:cNvPr>
          <p:cNvPicPr>
            <a:picLocks noRot="1" noChangeAspect="1"/>
          </p:cNvPicPr>
          <p:nvPr>
            <a:videoFile r:link="rId1"/>
          </p:nvPr>
        </p:nvPicPr>
        <p:blipFill>
          <a:blip r:embed="rId3" cstate="print"/>
          <a:stretch>
            <a:fillRect/>
          </a:stretch>
        </p:blipFill>
        <p:spPr>
          <a:xfrm>
            <a:off x="-1" y="621482"/>
            <a:ext cx="12190414" cy="6238106"/>
          </a:xfrm>
          <a:prstGeom prst="rect">
            <a:avLst/>
          </a:prstGeom>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（二）布雷顿森林体系（以美国为主导的国际货币金融体系）</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sp>
        <p:nvSpPr>
          <p:cNvPr id="3" name="文本框 16"/>
          <p:cNvSpPr txBox="1"/>
          <p:nvPr/>
        </p:nvSpPr>
        <p:spPr>
          <a:xfrm>
            <a:off x="478582" y="693490"/>
            <a:ext cx="2880320"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latin typeface="+mn-ea"/>
              </a:rPr>
              <a:t>1</a:t>
            </a:r>
            <a:r>
              <a:rPr lang="zh-CN" altLang="en-US" sz="2800" b="1" dirty="0" smtClean="0">
                <a:latin typeface="+mn-ea"/>
              </a:rPr>
              <a:t>、形成的背景：</a:t>
            </a:r>
          </a:p>
        </p:txBody>
      </p:sp>
      <p:sp>
        <p:nvSpPr>
          <p:cNvPr id="9" name="矩形 8"/>
          <p:cNvSpPr/>
          <p:nvPr>
            <p:custDataLst>
              <p:tags r:id="rId1"/>
            </p:custDataLst>
          </p:nvPr>
        </p:nvSpPr>
        <p:spPr>
          <a:xfrm>
            <a:off x="8471470" y="3069754"/>
            <a:ext cx="3456385" cy="503672"/>
          </a:xfrm>
          <a:prstGeom prst="rect">
            <a:avLst/>
          </a:prstGeom>
          <a:solidFill>
            <a:schemeClr val="bg1">
              <a:alpha val="70000"/>
            </a:schemeClr>
          </a:solidFill>
          <a:ln w="9525">
            <a:noFill/>
          </a:ln>
        </p:spPr>
        <p:txBody>
          <a:bodyPr anchor="ctr"/>
          <a:lstStyle/>
          <a:p>
            <a:pPr algn="ctr" fontAlgn="base"/>
            <a:r>
              <a:rPr lang="zh-CN" altLang="en-US" sz="2000" b="1" noProof="1" smtClean="0">
                <a:latin typeface="楷体" pitchFamily="49" charset="-122"/>
                <a:ea typeface="楷体" pitchFamily="49" charset="-122"/>
                <a:cs typeface="+mn-ea"/>
              </a:rPr>
              <a:t>二战后的英国废墟</a:t>
            </a:r>
            <a:endParaRPr lang="zh-CN" altLang="en-US" sz="2000" b="1" noProof="1">
              <a:latin typeface="楷体" pitchFamily="49" charset="-122"/>
              <a:ea typeface="楷体" pitchFamily="49" charset="-122"/>
              <a:cs typeface="+mn-ea"/>
            </a:endParaRPr>
          </a:p>
        </p:txBody>
      </p:sp>
      <p:sp>
        <p:nvSpPr>
          <p:cNvPr id="11" name="文本框 9"/>
          <p:cNvSpPr txBox="1"/>
          <p:nvPr/>
        </p:nvSpPr>
        <p:spPr>
          <a:xfrm>
            <a:off x="1198662" y="1269554"/>
            <a:ext cx="7128792" cy="1306844"/>
          </a:xfrm>
          <a:prstGeom prst="rect">
            <a:avLst/>
          </a:prstGeom>
          <a:noFill/>
        </p:spPr>
        <p:txBody>
          <a:bodyPr wrap="square" lIns="108850" tIns="54425" rIns="108850" bIns="54425" rtlCol="0" anchor="t">
            <a:spAutoFit/>
          </a:bodyPr>
          <a:lstStyle/>
          <a:p>
            <a:pPr>
              <a:lnSpc>
                <a:spcPts val="3200"/>
              </a:lnSpc>
            </a:pPr>
            <a:r>
              <a:rPr lang="zh-CN" altLang="en-US" sz="2400" b="1" dirty="0" smtClean="0">
                <a:ea typeface="宋体" panose="02010600030101010101" pitchFamily="2" charset="-122"/>
                <a:sym typeface="+mn-ea"/>
              </a:rPr>
              <a:t>①二战使世界经济力量对比发生变化：西欧国家普遍衰落，美国经济实力空前膨胀，成为世界最大债权国。</a:t>
            </a:r>
            <a:endParaRPr lang="zh-CN" altLang="en-US" sz="2400" b="1" dirty="0">
              <a:latin typeface="Times New Roman" panose="02020603050405020304" pitchFamily="18" charset="0"/>
              <a:ea typeface="宋体" panose="02010600030101010101" pitchFamily="2" charset="-122"/>
              <a:sym typeface="+mn-ea"/>
            </a:endParaRPr>
          </a:p>
        </p:txBody>
      </p:sp>
      <p:sp>
        <p:nvSpPr>
          <p:cNvPr id="13" name="文本框 9"/>
          <p:cNvSpPr txBox="1"/>
          <p:nvPr/>
        </p:nvSpPr>
        <p:spPr>
          <a:xfrm>
            <a:off x="1198662" y="2637706"/>
            <a:ext cx="7200800"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②以英镑为中心的资本主义世界货币体系难以维系。</a:t>
            </a:r>
          </a:p>
        </p:txBody>
      </p:sp>
      <p:sp>
        <p:nvSpPr>
          <p:cNvPr id="14" name="文本框 9"/>
          <p:cNvSpPr txBox="1"/>
          <p:nvPr/>
        </p:nvSpPr>
        <p:spPr>
          <a:xfrm>
            <a:off x="1198662" y="3238581"/>
            <a:ext cx="7272808"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③美国企图建立自己主导的资本主义世界货币体系。</a:t>
            </a:r>
          </a:p>
        </p:txBody>
      </p:sp>
      <p:pic>
        <p:nvPicPr>
          <p:cNvPr id="12290" name="Picture 2" descr="http://p1.pstatp.com/large/2dd4300001a801159ce51"/>
          <p:cNvPicPr>
            <a:picLocks noChangeAspect="1" noChangeArrowheads="1"/>
          </p:cNvPicPr>
          <p:nvPr/>
        </p:nvPicPr>
        <p:blipFill>
          <a:blip r:embed="rId4" cstate="print"/>
          <a:srcRect/>
          <a:stretch>
            <a:fillRect/>
          </a:stretch>
        </p:blipFill>
        <p:spPr bwMode="auto">
          <a:xfrm>
            <a:off x="8399461" y="837506"/>
            <a:ext cx="3456385" cy="2304256"/>
          </a:xfrm>
          <a:prstGeom prst="rect">
            <a:avLst/>
          </a:prstGeom>
          <a:noFill/>
        </p:spPr>
      </p:pic>
      <p:pic>
        <p:nvPicPr>
          <p:cNvPr id="12292" name="Picture 4" descr="https://ss2.baidu.com/6ONYsjip0QIZ8tyhnq/it/u=2285311808,3937546256&amp;fm=170&amp;s=6EB828C5684134CE00381DF40300C018&amp;w=639&amp;h=481&amp;img.PNG"/>
          <p:cNvPicPr>
            <a:picLocks noChangeAspect="1" noChangeArrowheads="1"/>
          </p:cNvPicPr>
          <p:nvPr/>
        </p:nvPicPr>
        <p:blipFill>
          <a:blip r:embed="rId5" cstate="print"/>
          <a:srcRect/>
          <a:stretch>
            <a:fillRect/>
          </a:stretch>
        </p:blipFill>
        <p:spPr bwMode="auto">
          <a:xfrm>
            <a:off x="8399462" y="3573810"/>
            <a:ext cx="3494187" cy="2376264"/>
          </a:xfrm>
          <a:prstGeom prst="rect">
            <a:avLst/>
          </a:prstGeom>
          <a:noFill/>
        </p:spPr>
      </p:pic>
      <p:sp>
        <p:nvSpPr>
          <p:cNvPr id="19" name="矩形 18"/>
          <p:cNvSpPr/>
          <p:nvPr>
            <p:custDataLst>
              <p:tags r:id="rId2"/>
            </p:custDataLst>
          </p:nvPr>
        </p:nvSpPr>
        <p:spPr>
          <a:xfrm>
            <a:off x="8471470" y="5950458"/>
            <a:ext cx="3456385" cy="503672"/>
          </a:xfrm>
          <a:prstGeom prst="rect">
            <a:avLst/>
          </a:prstGeom>
          <a:solidFill>
            <a:schemeClr val="bg1">
              <a:alpha val="70000"/>
            </a:schemeClr>
          </a:solidFill>
          <a:ln w="9525">
            <a:noFill/>
          </a:ln>
        </p:spPr>
        <p:txBody>
          <a:bodyPr anchor="ctr"/>
          <a:lstStyle/>
          <a:p>
            <a:pPr algn="ctr" fontAlgn="base"/>
            <a:r>
              <a:rPr lang="zh-CN" altLang="en-US" sz="2000" b="1" noProof="1" smtClean="0">
                <a:latin typeface="楷体" pitchFamily="49" charset="-122"/>
                <a:ea typeface="楷体" pitchFamily="49" charset="-122"/>
                <a:cs typeface="+mn-ea"/>
              </a:rPr>
              <a:t>美国曼哈顿金库</a:t>
            </a:r>
            <a:endParaRPr lang="zh-CN" altLang="en-US" sz="2000" b="1" noProof="1">
              <a:latin typeface="楷体" pitchFamily="49" charset="-122"/>
              <a:ea typeface="楷体" pitchFamily="49" charset="-122"/>
              <a:cs typeface="+mn-ea"/>
            </a:endParaRPr>
          </a:p>
        </p:txBody>
      </p:sp>
      <p:sp>
        <p:nvSpPr>
          <p:cNvPr id="20" name="矩形 19"/>
          <p:cNvSpPr/>
          <p:nvPr/>
        </p:nvSpPr>
        <p:spPr>
          <a:xfrm>
            <a:off x="1270670" y="4005858"/>
            <a:ext cx="6840760" cy="1938992"/>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zh-CN" altLang="en-US" sz="2400" b="1" noProof="1" smtClean="0">
                <a:latin typeface="楷体" pitchFamily="49" charset="-122"/>
                <a:ea typeface="楷体" pitchFamily="49" charset="-122"/>
                <a:cs typeface="+mn-ea"/>
              </a:rPr>
              <a:t>材料</a:t>
            </a:r>
            <a:r>
              <a:rPr lang="zh-CN" altLang="en-US" sz="2400" noProof="1" smtClean="0">
                <a:latin typeface="楷体" pitchFamily="49" charset="-122"/>
                <a:ea typeface="楷体" pitchFamily="49" charset="-122"/>
                <a:cs typeface="+mn-ea"/>
              </a:rPr>
              <a:t>  美国的经济在战争期间获得迅速发展，国民生产总值从</a:t>
            </a:r>
            <a:r>
              <a:rPr lang="en-US" altLang="zh-CN" sz="2400" noProof="1" smtClean="0">
                <a:latin typeface="楷体" pitchFamily="49" charset="-122"/>
                <a:ea typeface="楷体" pitchFamily="49" charset="-122"/>
                <a:cs typeface="+mn-ea"/>
              </a:rPr>
              <a:t>1940</a:t>
            </a:r>
            <a:r>
              <a:rPr lang="zh-CN" altLang="en-US" sz="2400" noProof="1" smtClean="0">
                <a:latin typeface="楷体" pitchFamily="49" charset="-122"/>
                <a:ea typeface="楷体" pitchFamily="49" charset="-122"/>
                <a:cs typeface="+mn-ea"/>
              </a:rPr>
              <a:t>年的</a:t>
            </a:r>
            <a:r>
              <a:rPr lang="en-US" altLang="zh-CN" sz="2400" noProof="1" smtClean="0">
                <a:latin typeface="楷体" pitchFamily="49" charset="-122"/>
                <a:ea typeface="楷体" pitchFamily="49" charset="-122"/>
                <a:cs typeface="+mn-ea"/>
              </a:rPr>
              <a:t>1006</a:t>
            </a:r>
            <a:r>
              <a:rPr lang="zh-CN" altLang="en-US" sz="2400" noProof="1" smtClean="0">
                <a:latin typeface="楷体" pitchFamily="49" charset="-122"/>
                <a:ea typeface="楷体" pitchFamily="49" charset="-122"/>
                <a:cs typeface="+mn-ea"/>
              </a:rPr>
              <a:t>亿美圆上升到</a:t>
            </a:r>
            <a:r>
              <a:rPr lang="en-US" altLang="zh-CN" sz="2400" noProof="1" smtClean="0">
                <a:latin typeface="楷体" pitchFamily="49" charset="-122"/>
                <a:ea typeface="楷体" pitchFamily="49" charset="-122"/>
                <a:cs typeface="+mn-ea"/>
              </a:rPr>
              <a:t>1945</a:t>
            </a:r>
            <a:r>
              <a:rPr lang="zh-CN" altLang="en-US" sz="2400" noProof="1" smtClean="0">
                <a:latin typeface="楷体" pitchFamily="49" charset="-122"/>
                <a:ea typeface="楷体" pitchFamily="49" charset="-122"/>
                <a:cs typeface="+mn-ea"/>
              </a:rPr>
              <a:t>年的</a:t>
            </a:r>
            <a:r>
              <a:rPr lang="en-US" altLang="zh-CN" sz="2400" noProof="1" smtClean="0">
                <a:latin typeface="楷体" pitchFamily="49" charset="-122"/>
                <a:ea typeface="楷体" pitchFamily="49" charset="-122"/>
                <a:cs typeface="+mn-ea"/>
              </a:rPr>
              <a:t>2136</a:t>
            </a:r>
            <a:r>
              <a:rPr lang="zh-CN" altLang="en-US" sz="2400" noProof="1" smtClean="0">
                <a:latin typeface="楷体" pitchFamily="49" charset="-122"/>
                <a:ea typeface="楷体" pitchFamily="49" charset="-122"/>
                <a:cs typeface="+mn-ea"/>
              </a:rPr>
              <a:t>亿美圆。</a:t>
            </a:r>
            <a:r>
              <a:rPr lang="en-US" altLang="zh-CN" sz="2400" noProof="1" smtClean="0">
                <a:latin typeface="楷体" pitchFamily="49" charset="-122"/>
                <a:ea typeface="楷体" pitchFamily="49" charset="-122"/>
                <a:cs typeface="+mn-ea"/>
              </a:rPr>
              <a:t>……</a:t>
            </a:r>
            <a:r>
              <a:rPr lang="zh-CN" altLang="en-US" sz="2400" noProof="1" smtClean="0">
                <a:latin typeface="楷体" pitchFamily="49" charset="-122"/>
                <a:ea typeface="楷体" pitchFamily="49" charset="-122"/>
                <a:cs typeface="+mn-ea"/>
              </a:rPr>
              <a:t>美国的黄金储备</a:t>
            </a:r>
            <a:r>
              <a:rPr lang="en-US" altLang="zh-CN" sz="2400" noProof="1" smtClean="0">
                <a:latin typeface="楷体" pitchFamily="49" charset="-122"/>
                <a:ea typeface="楷体" pitchFamily="49" charset="-122"/>
                <a:cs typeface="+mn-ea"/>
              </a:rPr>
              <a:t>1945</a:t>
            </a:r>
            <a:r>
              <a:rPr lang="zh-CN" altLang="en-US" sz="2400" noProof="1" smtClean="0">
                <a:latin typeface="楷体" pitchFamily="49" charset="-122"/>
                <a:ea typeface="楷体" pitchFamily="49" charset="-122"/>
                <a:cs typeface="+mn-ea"/>
              </a:rPr>
              <a:t>年已占到资本主义世界黄金储备总量的</a:t>
            </a:r>
            <a:r>
              <a:rPr lang="en-US" altLang="zh-CN" sz="2400" noProof="1" smtClean="0">
                <a:latin typeface="楷体" pitchFamily="49" charset="-122"/>
                <a:ea typeface="楷体" pitchFamily="49" charset="-122"/>
                <a:cs typeface="+mn-ea"/>
              </a:rPr>
              <a:t>59%</a:t>
            </a:r>
            <a:r>
              <a:rPr lang="zh-CN" altLang="en-US" sz="2400" noProof="1" smtClean="0">
                <a:latin typeface="楷体" pitchFamily="49" charset="-122"/>
                <a:ea typeface="楷体" pitchFamily="49" charset="-122"/>
                <a:cs typeface="+mn-ea"/>
              </a:rPr>
              <a:t>，</a:t>
            </a:r>
            <a:r>
              <a:rPr lang="en-US" altLang="zh-CN" sz="2400" noProof="1" smtClean="0">
                <a:latin typeface="楷体" pitchFamily="49" charset="-122"/>
                <a:ea typeface="楷体" pitchFamily="49" charset="-122"/>
                <a:cs typeface="+mn-ea"/>
              </a:rPr>
              <a:t>1948</a:t>
            </a:r>
            <a:r>
              <a:rPr lang="zh-CN" altLang="en-US" sz="2400" noProof="1" smtClean="0">
                <a:latin typeface="楷体" pitchFamily="49" charset="-122"/>
                <a:ea typeface="楷体" pitchFamily="49" charset="-122"/>
                <a:cs typeface="+mn-ea"/>
              </a:rPr>
              <a:t>年更增至</a:t>
            </a:r>
            <a:r>
              <a:rPr lang="en-US" altLang="zh-CN" sz="2400" noProof="1" smtClean="0">
                <a:latin typeface="楷体" pitchFamily="49" charset="-122"/>
                <a:ea typeface="楷体" pitchFamily="49" charset="-122"/>
                <a:cs typeface="+mn-ea"/>
              </a:rPr>
              <a:t>74.5%</a:t>
            </a:r>
            <a:r>
              <a:rPr lang="zh-CN" altLang="en-US" sz="2400" noProof="1" smtClean="0">
                <a:latin typeface="楷体" pitchFamily="49" charset="-122"/>
                <a:ea typeface="楷体" pitchFamily="49" charset="-122"/>
                <a:cs typeface="+mn-ea"/>
              </a:rPr>
              <a:t>。美国已跃升为资本主义世界的头号强国。</a:t>
            </a:r>
            <a:endParaRPr lang="zh-CN" altLang="en-US" dirty="0">
              <a:latin typeface="楷体" pitchFamily="49" charset="-122"/>
              <a:ea typeface="楷体" pitchFamily="49" charset="-122"/>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（二）布雷顿森林体系（以美国为主导的国际货币金融体系）</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sp>
        <p:nvSpPr>
          <p:cNvPr id="3" name="文本框 16"/>
          <p:cNvSpPr txBox="1"/>
          <p:nvPr/>
        </p:nvSpPr>
        <p:spPr>
          <a:xfrm>
            <a:off x="478582" y="693490"/>
            <a:ext cx="6192688"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latin typeface="+mn-ea"/>
              </a:rPr>
              <a:t>2</a:t>
            </a:r>
            <a:r>
              <a:rPr lang="zh-CN" altLang="en-US" sz="2800" b="1" dirty="0" smtClean="0">
                <a:latin typeface="+mn-ea"/>
              </a:rPr>
              <a:t>、建立：</a:t>
            </a:r>
            <a:r>
              <a:rPr lang="en-US" altLang="zh-CN" sz="2800" b="1" dirty="0" smtClean="0">
                <a:latin typeface="+mn-ea"/>
              </a:rPr>
              <a:t>1944</a:t>
            </a:r>
            <a:r>
              <a:rPr lang="zh-CN" altLang="en-US" sz="2800" b="1" dirty="0" smtClean="0">
                <a:latin typeface="+mn-ea"/>
              </a:rPr>
              <a:t>年夏布雷顿森林会议</a:t>
            </a:r>
          </a:p>
        </p:txBody>
      </p:sp>
      <p:sp>
        <p:nvSpPr>
          <p:cNvPr id="11" name="文本框 9"/>
          <p:cNvSpPr txBox="1"/>
          <p:nvPr/>
        </p:nvSpPr>
        <p:spPr>
          <a:xfrm>
            <a:off x="1198662" y="1269554"/>
            <a:ext cx="7128792" cy="1341019"/>
          </a:xfrm>
          <a:prstGeom prst="rect">
            <a:avLst/>
          </a:prstGeom>
          <a:noFill/>
        </p:spPr>
        <p:txBody>
          <a:bodyPr wrap="square" lIns="108850" tIns="54425" rIns="108850" bIns="54425" rtlCol="0" anchor="t">
            <a:spAutoFit/>
          </a:bodyPr>
          <a:lstStyle/>
          <a:p>
            <a:pPr>
              <a:lnSpc>
                <a:spcPts val="3200"/>
              </a:lnSpc>
            </a:pPr>
            <a:r>
              <a:rPr lang="zh-CN" altLang="en-US" sz="2400" b="1" dirty="0" smtClean="0">
                <a:ea typeface="宋体" panose="02010600030101010101" pitchFamily="2" charset="-122"/>
                <a:sym typeface="+mn-ea"/>
              </a:rPr>
              <a:t>          通过</a:t>
            </a:r>
            <a:r>
              <a:rPr lang="en-US" altLang="zh-CN" sz="2400" b="1" dirty="0" smtClean="0">
                <a:ea typeface="宋体" panose="02010600030101010101" pitchFamily="2" charset="-122"/>
                <a:sym typeface="+mn-ea"/>
              </a:rPr>
              <a:t>《</a:t>
            </a:r>
            <a:r>
              <a:rPr lang="zh-CN" altLang="en-US" sz="2400" b="1" dirty="0" smtClean="0">
                <a:ea typeface="宋体" panose="02010600030101010101" pitchFamily="2" charset="-122"/>
                <a:sym typeface="+mn-ea"/>
              </a:rPr>
              <a:t>布雷顿森林协定</a:t>
            </a:r>
            <a:r>
              <a:rPr lang="en-US" altLang="zh-CN" sz="2400" b="1" dirty="0" smtClean="0">
                <a:ea typeface="宋体" panose="02010600030101010101" pitchFamily="2" charset="-122"/>
                <a:sym typeface="+mn-ea"/>
              </a:rPr>
              <a:t>》</a:t>
            </a:r>
            <a:r>
              <a:rPr lang="zh-CN" altLang="en-US" sz="2400" b="1" dirty="0" smtClean="0">
                <a:ea typeface="宋体" panose="02010600030101010101" pitchFamily="2" charset="-122"/>
                <a:sym typeface="+mn-ea"/>
              </a:rPr>
              <a:t>，成立了“国际货币基金组织”和“国际复兴开发银行”两个国际货币金融组织。</a:t>
            </a:r>
            <a:endParaRPr lang="zh-CN" altLang="en-US" sz="2400" b="1" dirty="0">
              <a:latin typeface="Times New Roman" panose="02020603050405020304" pitchFamily="18" charset="0"/>
              <a:ea typeface="宋体" panose="02010600030101010101" pitchFamily="2" charset="-122"/>
              <a:sym typeface="+mn-ea"/>
            </a:endParaRPr>
          </a:p>
        </p:txBody>
      </p:sp>
      <p:grpSp>
        <p:nvGrpSpPr>
          <p:cNvPr id="21" name="组合 20"/>
          <p:cNvGrpSpPr/>
          <p:nvPr/>
        </p:nvGrpSpPr>
        <p:grpSpPr>
          <a:xfrm>
            <a:off x="8577337" y="693490"/>
            <a:ext cx="3613076" cy="2519896"/>
            <a:chOff x="694606" y="3861842"/>
            <a:chExt cx="3613076" cy="2519896"/>
          </a:xfrm>
        </p:grpSpPr>
        <p:sp>
          <p:nvSpPr>
            <p:cNvPr id="9" name="矩形 8"/>
            <p:cNvSpPr/>
            <p:nvPr>
              <p:custDataLst>
                <p:tags r:id="rId3"/>
              </p:custDataLst>
            </p:nvPr>
          </p:nvSpPr>
          <p:spPr>
            <a:xfrm>
              <a:off x="838622" y="5878066"/>
              <a:ext cx="3456385" cy="503672"/>
            </a:xfrm>
            <a:prstGeom prst="rect">
              <a:avLst/>
            </a:prstGeom>
            <a:solidFill>
              <a:schemeClr val="bg1">
                <a:alpha val="70000"/>
              </a:schemeClr>
            </a:solidFill>
            <a:ln w="9525">
              <a:noFill/>
            </a:ln>
          </p:spPr>
          <p:txBody>
            <a:bodyPr anchor="ctr"/>
            <a:lstStyle/>
            <a:p>
              <a:pPr algn="ctr" fontAlgn="base"/>
              <a:r>
                <a:rPr lang="zh-CN" altLang="en-US" sz="2000" b="1" noProof="1" smtClean="0">
                  <a:latin typeface="楷体" pitchFamily="49" charset="-122"/>
                  <a:ea typeface="楷体" pitchFamily="49" charset="-122"/>
                  <a:cs typeface="+mn-ea"/>
                </a:rPr>
                <a:t>布雷顿森林会议</a:t>
              </a:r>
              <a:endParaRPr lang="zh-CN" altLang="en-US" sz="2000" b="1" noProof="1">
                <a:latin typeface="楷体" pitchFamily="49" charset="-122"/>
                <a:ea typeface="楷体" pitchFamily="49" charset="-122"/>
                <a:cs typeface="+mn-ea"/>
              </a:endParaRPr>
            </a:p>
          </p:txBody>
        </p:sp>
        <p:pic>
          <p:nvPicPr>
            <p:cNvPr id="68610" name="Picture 2" descr="http://i5.hexun.com/2019-07-11/197810660.jpg"/>
            <p:cNvPicPr>
              <a:picLocks noChangeAspect="1" noChangeArrowheads="1"/>
            </p:cNvPicPr>
            <p:nvPr/>
          </p:nvPicPr>
          <p:blipFill>
            <a:blip r:embed="rId5" cstate="print"/>
            <a:srcRect/>
            <a:stretch>
              <a:fillRect/>
            </a:stretch>
          </p:blipFill>
          <p:spPr bwMode="auto">
            <a:xfrm>
              <a:off x="694606" y="3861842"/>
              <a:ext cx="3613076" cy="2033513"/>
            </a:xfrm>
            <a:prstGeom prst="rect">
              <a:avLst/>
            </a:prstGeom>
            <a:noFill/>
          </p:spPr>
        </p:pic>
      </p:grpSp>
      <p:grpSp>
        <p:nvGrpSpPr>
          <p:cNvPr id="25" name="组合 24"/>
          <p:cNvGrpSpPr/>
          <p:nvPr/>
        </p:nvGrpSpPr>
        <p:grpSpPr>
          <a:xfrm>
            <a:off x="7175326" y="3717826"/>
            <a:ext cx="4766654" cy="2519896"/>
            <a:chOff x="7175326" y="3717826"/>
            <a:chExt cx="4766654" cy="2519896"/>
          </a:xfrm>
        </p:grpSpPr>
        <p:grpSp>
          <p:nvGrpSpPr>
            <p:cNvPr id="22" name="组合 21"/>
            <p:cNvGrpSpPr/>
            <p:nvPr/>
          </p:nvGrpSpPr>
          <p:grpSpPr>
            <a:xfrm>
              <a:off x="7175326" y="3717826"/>
              <a:ext cx="3024336" cy="2519896"/>
              <a:chOff x="4583038" y="3861842"/>
              <a:chExt cx="3024336" cy="2519896"/>
            </a:xfrm>
          </p:grpSpPr>
          <p:pic>
            <p:nvPicPr>
              <p:cNvPr id="68612" name="Picture 4" descr="https://p1.ssl.qhimg.com/t01fb98344c20c92846.jpg"/>
              <p:cNvPicPr>
                <a:picLocks noChangeAspect="1" noChangeArrowheads="1"/>
              </p:cNvPicPr>
              <p:nvPr/>
            </p:nvPicPr>
            <p:blipFill>
              <a:blip r:embed="rId6" cstate="print"/>
              <a:srcRect/>
              <a:stretch>
                <a:fillRect/>
              </a:stretch>
            </p:blipFill>
            <p:spPr bwMode="auto">
              <a:xfrm>
                <a:off x="4602028" y="3861842"/>
                <a:ext cx="3005346" cy="2043635"/>
              </a:xfrm>
              <a:prstGeom prst="rect">
                <a:avLst/>
              </a:prstGeom>
              <a:noFill/>
            </p:spPr>
          </p:pic>
          <p:sp>
            <p:nvSpPr>
              <p:cNvPr id="15" name="矩形 14"/>
              <p:cNvSpPr/>
              <p:nvPr>
                <p:custDataLst>
                  <p:tags r:id="rId2"/>
                </p:custDataLst>
              </p:nvPr>
            </p:nvSpPr>
            <p:spPr>
              <a:xfrm>
                <a:off x="4583038" y="5878066"/>
                <a:ext cx="3024336" cy="503672"/>
              </a:xfrm>
              <a:prstGeom prst="rect">
                <a:avLst/>
              </a:prstGeom>
              <a:solidFill>
                <a:schemeClr val="bg1">
                  <a:alpha val="70000"/>
                </a:schemeClr>
              </a:solidFill>
              <a:ln w="9525">
                <a:noFill/>
              </a:ln>
            </p:spPr>
            <p:txBody>
              <a:bodyPr anchor="ctr"/>
              <a:lstStyle/>
              <a:p>
                <a:pPr algn="ctr" fontAlgn="base"/>
                <a:r>
                  <a:rPr lang="zh-CN" altLang="en-US" sz="2000" b="1" noProof="1" smtClean="0">
                    <a:latin typeface="楷体" pitchFamily="49" charset="-122"/>
                    <a:ea typeface="楷体" pitchFamily="49" charset="-122"/>
                    <a:cs typeface="+mn-ea"/>
                  </a:rPr>
                  <a:t>世界银行总部</a:t>
                </a:r>
                <a:endParaRPr lang="zh-CN" altLang="en-US" sz="2000" b="1" noProof="1">
                  <a:latin typeface="楷体" pitchFamily="49" charset="-122"/>
                  <a:ea typeface="楷体" pitchFamily="49" charset="-122"/>
                  <a:cs typeface="+mn-ea"/>
                </a:endParaRPr>
              </a:p>
            </p:txBody>
          </p:sp>
        </p:grpSp>
        <p:pic>
          <p:nvPicPr>
            <p:cNvPr id="68614" name="Picture 6" descr="https://p1.ssl.qhimg.com/dr/220__/t013d1c8e3a35feb045.jpg"/>
            <p:cNvPicPr>
              <a:picLocks noChangeAspect="1" noChangeArrowheads="1"/>
            </p:cNvPicPr>
            <p:nvPr/>
          </p:nvPicPr>
          <p:blipFill>
            <a:blip r:embed="rId7" cstate="print"/>
            <a:srcRect/>
            <a:stretch>
              <a:fillRect/>
            </a:stretch>
          </p:blipFill>
          <p:spPr bwMode="auto">
            <a:xfrm>
              <a:off x="10271670" y="3861842"/>
              <a:ext cx="1670310" cy="1728192"/>
            </a:xfrm>
            <a:prstGeom prst="rect">
              <a:avLst/>
            </a:prstGeom>
            <a:noFill/>
          </p:spPr>
        </p:pic>
      </p:grpSp>
      <p:grpSp>
        <p:nvGrpSpPr>
          <p:cNvPr id="24" name="组合 23"/>
          <p:cNvGrpSpPr/>
          <p:nvPr/>
        </p:nvGrpSpPr>
        <p:grpSpPr>
          <a:xfrm>
            <a:off x="982638" y="3645818"/>
            <a:ext cx="4946109" cy="2520280"/>
            <a:chOff x="982638" y="3645818"/>
            <a:chExt cx="4946109" cy="2520280"/>
          </a:xfrm>
        </p:grpSpPr>
        <p:grpSp>
          <p:nvGrpSpPr>
            <p:cNvPr id="23" name="组合 22"/>
            <p:cNvGrpSpPr/>
            <p:nvPr/>
          </p:nvGrpSpPr>
          <p:grpSpPr>
            <a:xfrm>
              <a:off x="982638" y="3645818"/>
              <a:ext cx="3024336" cy="2520280"/>
              <a:chOff x="8039422" y="3861842"/>
              <a:chExt cx="3024336" cy="2520280"/>
            </a:xfrm>
          </p:grpSpPr>
          <p:sp>
            <p:nvSpPr>
              <p:cNvPr id="17" name="矩形 16"/>
              <p:cNvSpPr/>
              <p:nvPr>
                <p:custDataLst>
                  <p:tags r:id="rId1"/>
                </p:custDataLst>
              </p:nvPr>
            </p:nvSpPr>
            <p:spPr>
              <a:xfrm>
                <a:off x="8111430" y="5878450"/>
                <a:ext cx="2808312" cy="503672"/>
              </a:xfrm>
              <a:prstGeom prst="rect">
                <a:avLst/>
              </a:prstGeom>
              <a:solidFill>
                <a:schemeClr val="bg1">
                  <a:alpha val="70000"/>
                </a:schemeClr>
              </a:solidFill>
              <a:ln w="9525">
                <a:noFill/>
              </a:ln>
            </p:spPr>
            <p:txBody>
              <a:bodyPr anchor="ctr"/>
              <a:lstStyle/>
              <a:p>
                <a:pPr algn="ctr" fontAlgn="base"/>
                <a:r>
                  <a:rPr lang="zh-CN" altLang="en-US" sz="2000" b="1" noProof="1" smtClean="0">
                    <a:latin typeface="楷体" pitchFamily="49" charset="-122"/>
                    <a:ea typeface="楷体" pitchFamily="49" charset="-122"/>
                    <a:cs typeface="+mn-ea"/>
                  </a:rPr>
                  <a:t>国际货币基金组织总部</a:t>
                </a:r>
                <a:endParaRPr lang="zh-CN" altLang="en-US" sz="2000" b="1" noProof="1">
                  <a:latin typeface="楷体" pitchFamily="49" charset="-122"/>
                  <a:ea typeface="楷体" pitchFamily="49" charset="-122"/>
                  <a:cs typeface="+mn-ea"/>
                </a:endParaRPr>
              </a:p>
            </p:txBody>
          </p:sp>
          <p:pic>
            <p:nvPicPr>
              <p:cNvPr id="68618" name="Picture 10" descr="https://p1.ssl.qhimg.com/t01874c800ef1e1a4e3.jpg"/>
              <p:cNvPicPr>
                <a:picLocks noChangeAspect="1" noChangeArrowheads="1"/>
              </p:cNvPicPr>
              <p:nvPr/>
            </p:nvPicPr>
            <p:blipFill>
              <a:blip r:embed="rId8" cstate="print"/>
              <a:srcRect/>
              <a:stretch>
                <a:fillRect/>
              </a:stretch>
            </p:blipFill>
            <p:spPr bwMode="auto">
              <a:xfrm>
                <a:off x="8039422" y="3861842"/>
                <a:ext cx="3024336" cy="2046467"/>
              </a:xfrm>
              <a:prstGeom prst="rect">
                <a:avLst/>
              </a:prstGeom>
              <a:noFill/>
            </p:spPr>
          </p:pic>
        </p:grpSp>
        <p:pic>
          <p:nvPicPr>
            <p:cNvPr id="68620" name="Picture 12" descr="https://p1.ssl.qhimg.com/dr/270_500_/t01d4a6e7d04d4f2368.png?size=268x273"/>
            <p:cNvPicPr>
              <a:picLocks noChangeAspect="1" noChangeArrowheads="1"/>
            </p:cNvPicPr>
            <p:nvPr/>
          </p:nvPicPr>
          <p:blipFill>
            <a:blip r:embed="rId9" cstate="print"/>
            <a:srcRect/>
            <a:stretch>
              <a:fillRect/>
            </a:stretch>
          </p:blipFill>
          <p:spPr bwMode="auto">
            <a:xfrm>
              <a:off x="4078982" y="3717826"/>
              <a:ext cx="1849765" cy="1884275"/>
            </a:xfrm>
            <a:prstGeom prst="rect">
              <a:avLst/>
            </a:prstGeom>
            <a:noFill/>
          </p:spPr>
        </p:pic>
      </p:gr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两个挂钩"/>
          <p:cNvPicPr>
            <a:picLocks noChangeAspect="1" noChangeArrowheads="1"/>
          </p:cNvPicPr>
          <p:nvPr/>
        </p:nvPicPr>
        <p:blipFill>
          <a:blip r:embed="rId2" cstate="print">
            <a:lum contrast="30000"/>
          </a:blip>
          <a:srcRect/>
          <a:stretch>
            <a:fillRect/>
          </a:stretch>
        </p:blipFill>
        <p:spPr bwMode="auto">
          <a:xfrm>
            <a:off x="6527254" y="1989634"/>
            <a:ext cx="5112569" cy="2455249"/>
          </a:xfrm>
          <a:prstGeom prst="rect">
            <a:avLst/>
          </a:prstGeom>
          <a:noFill/>
          <a:ln w="9525">
            <a:noFill/>
            <a:miter lim="800000"/>
            <a:headEnd/>
            <a:tailEnd/>
          </a:ln>
        </p:spPr>
      </p:pic>
      <p:sp>
        <p:nvSpPr>
          <p:cNvPr id="3"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（二）布雷顿森林体系（以美国为主导的国际货币金融体系）</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sp>
        <p:nvSpPr>
          <p:cNvPr id="4" name="文本框 16"/>
          <p:cNvSpPr txBox="1"/>
          <p:nvPr/>
        </p:nvSpPr>
        <p:spPr>
          <a:xfrm>
            <a:off x="478582" y="693490"/>
            <a:ext cx="1656184"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latin typeface="+mn-ea"/>
              </a:rPr>
              <a:t>3</a:t>
            </a:r>
            <a:r>
              <a:rPr lang="zh-CN" altLang="en-US" sz="2800" b="1" dirty="0" smtClean="0">
                <a:latin typeface="+mn-ea"/>
              </a:rPr>
              <a:t>、实质：</a:t>
            </a:r>
          </a:p>
        </p:txBody>
      </p:sp>
      <p:sp>
        <p:nvSpPr>
          <p:cNvPr id="5" name="文本框 16"/>
          <p:cNvSpPr txBox="1"/>
          <p:nvPr/>
        </p:nvSpPr>
        <p:spPr>
          <a:xfrm>
            <a:off x="478582" y="1269554"/>
            <a:ext cx="1872208"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latin typeface="+mn-ea"/>
              </a:rPr>
              <a:t>4</a:t>
            </a:r>
            <a:r>
              <a:rPr lang="zh-CN" altLang="en-US" sz="2800" b="1" dirty="0" smtClean="0">
                <a:latin typeface="+mn-ea"/>
              </a:rPr>
              <a:t>、内容：</a:t>
            </a:r>
          </a:p>
        </p:txBody>
      </p:sp>
      <p:sp>
        <p:nvSpPr>
          <p:cNvPr id="6" name="文本框 16"/>
          <p:cNvSpPr txBox="1"/>
          <p:nvPr/>
        </p:nvSpPr>
        <p:spPr>
          <a:xfrm>
            <a:off x="2206774" y="693490"/>
            <a:ext cx="6400328" cy="540800"/>
          </a:xfrm>
          <a:prstGeom prst="rect">
            <a:avLst/>
          </a:prstGeom>
          <a:solidFill>
            <a:schemeClr val="bg1"/>
          </a:solidFill>
          <a:ln w="15875">
            <a:noFill/>
          </a:ln>
        </p:spPr>
        <p:txBody>
          <a:bodyPr wrap="square" lIns="108850" tIns="54425" rIns="108850" bIns="54425" rtlCol="0">
            <a:spAutoFit/>
          </a:bodyPr>
          <a:lstStyle/>
          <a:p>
            <a:r>
              <a:rPr lang="zh-CN" altLang="en-US" sz="2800" b="1" dirty="0" smtClean="0">
                <a:solidFill>
                  <a:srgbClr val="FF0000"/>
                </a:solidFill>
                <a:latin typeface="+mn-ea"/>
              </a:rPr>
              <a:t>以美元为中心的国际货币金融体系</a:t>
            </a:r>
          </a:p>
        </p:txBody>
      </p:sp>
      <p:sp>
        <p:nvSpPr>
          <p:cNvPr id="7" name="文本框 16"/>
          <p:cNvSpPr txBox="1"/>
          <p:nvPr/>
        </p:nvSpPr>
        <p:spPr>
          <a:xfrm>
            <a:off x="2206774" y="1269554"/>
            <a:ext cx="9721080" cy="540800"/>
          </a:xfrm>
          <a:prstGeom prst="rect">
            <a:avLst/>
          </a:prstGeom>
          <a:solidFill>
            <a:schemeClr val="bg1"/>
          </a:solidFill>
          <a:ln w="15875">
            <a:noFill/>
          </a:ln>
        </p:spPr>
        <p:txBody>
          <a:bodyPr wrap="square" lIns="108850" tIns="54425" rIns="108850" bIns="54425" rtlCol="0">
            <a:spAutoFit/>
          </a:bodyPr>
          <a:lstStyle/>
          <a:p>
            <a:r>
              <a:rPr lang="zh-CN" altLang="en-US" sz="2800" b="1" dirty="0" smtClean="0">
                <a:latin typeface="+mn-ea"/>
              </a:rPr>
              <a:t>确定国际货币制度（双挂钩一固定） </a:t>
            </a:r>
          </a:p>
        </p:txBody>
      </p:sp>
      <p:sp>
        <p:nvSpPr>
          <p:cNvPr id="8" name="文本框 12"/>
          <p:cNvSpPr txBox="1"/>
          <p:nvPr/>
        </p:nvSpPr>
        <p:spPr>
          <a:xfrm>
            <a:off x="1198662" y="2158461"/>
            <a:ext cx="4467278" cy="479245"/>
          </a:xfrm>
          <a:prstGeom prst="rect">
            <a:avLst/>
          </a:prstGeom>
          <a:solidFill>
            <a:srgbClr val="D5FBDE"/>
          </a:solid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①确定</a:t>
            </a:r>
            <a:r>
              <a:rPr lang="en-US" altLang="zh-CN" sz="2400" b="1" dirty="0" smtClean="0">
                <a:ea typeface="宋体" panose="02010600030101010101" pitchFamily="2" charset="-122"/>
                <a:sym typeface="+mn-ea"/>
              </a:rPr>
              <a:t>35</a:t>
            </a:r>
            <a:r>
              <a:rPr lang="zh-CN" altLang="en-US" sz="2400" b="1" dirty="0" smtClean="0">
                <a:latin typeface="+mj-ea"/>
                <a:ea typeface="+mj-ea"/>
                <a:cs typeface="+mj-ea"/>
                <a:sym typeface="+mn-ea"/>
              </a:rPr>
              <a:t>美元兑换</a:t>
            </a:r>
            <a:r>
              <a:rPr lang="en-US" altLang="zh-CN" sz="2400" b="1" dirty="0" smtClean="0">
                <a:latin typeface="+mj-ea"/>
                <a:ea typeface="+mj-ea"/>
                <a:cs typeface="+mj-ea"/>
                <a:sym typeface="+mn-ea"/>
              </a:rPr>
              <a:t>1</a:t>
            </a:r>
            <a:r>
              <a:rPr lang="zh-CN" altLang="en-US" sz="2400" b="1" dirty="0">
                <a:latin typeface="+mj-ea"/>
                <a:ea typeface="+mj-ea"/>
                <a:cs typeface="+mj-ea"/>
                <a:sym typeface="+mn-ea"/>
              </a:rPr>
              <a:t>盎司</a:t>
            </a:r>
            <a:r>
              <a:rPr lang="zh-CN" altLang="en-US" sz="2400" b="1" dirty="0" smtClean="0">
                <a:latin typeface="+mj-ea"/>
                <a:ea typeface="+mj-ea"/>
                <a:cs typeface="+mj-ea"/>
                <a:sym typeface="+mn-ea"/>
              </a:rPr>
              <a:t>黄金</a:t>
            </a:r>
            <a:endParaRPr lang="zh-CN" altLang="en-US" sz="2400" b="1" dirty="0">
              <a:latin typeface="+mj-ea"/>
              <a:ea typeface="+mj-ea"/>
              <a:cs typeface="+mj-ea"/>
            </a:endParaRPr>
          </a:p>
        </p:txBody>
      </p:sp>
      <p:sp>
        <p:nvSpPr>
          <p:cNvPr id="9" name="文本框 12"/>
          <p:cNvSpPr txBox="1"/>
          <p:nvPr/>
        </p:nvSpPr>
        <p:spPr>
          <a:xfrm>
            <a:off x="1198662" y="2878541"/>
            <a:ext cx="4467278" cy="479245"/>
          </a:xfrm>
          <a:prstGeom prst="rect">
            <a:avLst/>
          </a:prstGeom>
          <a:solidFill>
            <a:srgbClr val="D5FBDE"/>
          </a:solid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②各国货币与美元挂钩</a:t>
            </a:r>
            <a:endParaRPr lang="zh-CN" altLang="en-US" sz="2400" b="1" dirty="0">
              <a:latin typeface="+mj-ea"/>
              <a:ea typeface="+mj-ea"/>
              <a:cs typeface="+mj-ea"/>
            </a:endParaRPr>
          </a:p>
        </p:txBody>
      </p:sp>
      <p:sp>
        <p:nvSpPr>
          <p:cNvPr id="10" name="矩形 9"/>
          <p:cNvSpPr/>
          <p:nvPr/>
        </p:nvSpPr>
        <p:spPr>
          <a:xfrm>
            <a:off x="3574927" y="4581922"/>
            <a:ext cx="8352928" cy="830997"/>
          </a:xfrm>
          <a:prstGeom prst="rect">
            <a:avLst/>
          </a:prstGeom>
        </p:spPr>
        <p:txBody>
          <a:bodyPr wrap="square">
            <a:spAutoFit/>
          </a:bodyPr>
          <a:lstStyle/>
          <a:p>
            <a:r>
              <a:rPr lang="zh-CN" altLang="en-US" sz="2400" b="1" dirty="0" smtClean="0">
                <a:sym typeface="+mn-ea"/>
              </a:rPr>
              <a:t>美元实际上等同于黄金，   取得了在资本主义世界货币体系中的霸权地位。</a:t>
            </a:r>
            <a:r>
              <a:rPr lang="zh-CN" altLang="en-US" sz="2400" b="1" dirty="0" smtClean="0">
                <a:solidFill>
                  <a:srgbClr val="FF0000"/>
                </a:solidFill>
                <a:sym typeface="+mn-ea"/>
              </a:rPr>
              <a:t>（便利于美国的扩张）</a:t>
            </a:r>
            <a:endParaRPr lang="zh-CN" altLang="en-US" sz="2400" b="1" dirty="0">
              <a:solidFill>
                <a:srgbClr val="FF0000"/>
              </a:solidFill>
              <a:sym typeface="+mn-ea"/>
            </a:endParaRPr>
          </a:p>
        </p:txBody>
      </p:sp>
      <p:sp>
        <p:nvSpPr>
          <p:cNvPr id="11" name="文本框 16"/>
          <p:cNvSpPr txBox="1"/>
          <p:nvPr/>
        </p:nvSpPr>
        <p:spPr>
          <a:xfrm>
            <a:off x="478582" y="5049234"/>
            <a:ext cx="1728192"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latin typeface="+mn-ea"/>
              </a:rPr>
              <a:t>5</a:t>
            </a:r>
            <a:r>
              <a:rPr lang="zh-CN" altLang="en-US" sz="2800" b="1" dirty="0" smtClean="0">
                <a:latin typeface="+mn-ea"/>
              </a:rPr>
              <a:t>、影响：</a:t>
            </a:r>
          </a:p>
        </p:txBody>
      </p:sp>
      <p:sp>
        <p:nvSpPr>
          <p:cNvPr id="12" name="左大括号 11"/>
          <p:cNvSpPr/>
          <p:nvPr/>
        </p:nvSpPr>
        <p:spPr>
          <a:xfrm>
            <a:off x="2062758" y="4797946"/>
            <a:ext cx="288032" cy="1080120"/>
          </a:xfrm>
          <a:prstGeom prst="lef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矩形 12"/>
          <p:cNvSpPr/>
          <p:nvPr/>
        </p:nvSpPr>
        <p:spPr>
          <a:xfrm>
            <a:off x="2278783" y="4581922"/>
            <a:ext cx="1368152" cy="461665"/>
          </a:xfrm>
          <a:prstGeom prst="rect">
            <a:avLst/>
          </a:prstGeom>
        </p:spPr>
        <p:txBody>
          <a:bodyPr wrap="square">
            <a:spAutoFit/>
          </a:bodyPr>
          <a:lstStyle/>
          <a:p>
            <a:r>
              <a:rPr lang="zh-CN" altLang="en-US" sz="2400" b="1" dirty="0" smtClean="0">
                <a:solidFill>
                  <a:srgbClr val="006600"/>
                </a:solidFill>
                <a:sym typeface="+mn-ea"/>
              </a:rPr>
              <a:t>对美国：</a:t>
            </a:r>
            <a:endParaRPr lang="zh-CN" altLang="en-US" sz="2400" b="1" dirty="0">
              <a:solidFill>
                <a:srgbClr val="006600"/>
              </a:solidFill>
              <a:sym typeface="+mn-ea"/>
            </a:endParaRPr>
          </a:p>
        </p:txBody>
      </p:sp>
      <p:sp>
        <p:nvSpPr>
          <p:cNvPr id="14" name="矩形 13"/>
          <p:cNvSpPr/>
          <p:nvPr/>
        </p:nvSpPr>
        <p:spPr>
          <a:xfrm>
            <a:off x="2278782" y="5662042"/>
            <a:ext cx="1368152" cy="461665"/>
          </a:xfrm>
          <a:prstGeom prst="rect">
            <a:avLst/>
          </a:prstGeom>
        </p:spPr>
        <p:txBody>
          <a:bodyPr wrap="square">
            <a:spAutoFit/>
          </a:bodyPr>
          <a:lstStyle/>
          <a:p>
            <a:r>
              <a:rPr lang="zh-CN" altLang="en-US" sz="2400" b="1" dirty="0" smtClean="0">
                <a:solidFill>
                  <a:srgbClr val="006600"/>
                </a:solidFill>
                <a:sym typeface="+mn-ea"/>
              </a:rPr>
              <a:t>对世界：</a:t>
            </a:r>
            <a:endParaRPr lang="zh-CN" altLang="en-US" sz="2400" b="1" dirty="0">
              <a:solidFill>
                <a:srgbClr val="006600"/>
              </a:solidFill>
              <a:sym typeface="+mn-ea"/>
            </a:endParaRPr>
          </a:p>
        </p:txBody>
      </p:sp>
      <p:sp>
        <p:nvSpPr>
          <p:cNvPr id="15" name="矩形 14"/>
          <p:cNvSpPr/>
          <p:nvPr/>
        </p:nvSpPr>
        <p:spPr>
          <a:xfrm>
            <a:off x="3574926" y="5662042"/>
            <a:ext cx="8352928" cy="830997"/>
          </a:xfrm>
          <a:prstGeom prst="rect">
            <a:avLst/>
          </a:prstGeom>
        </p:spPr>
        <p:txBody>
          <a:bodyPr wrap="square">
            <a:spAutoFit/>
          </a:bodyPr>
          <a:lstStyle/>
          <a:p>
            <a:r>
              <a:rPr lang="zh-CN" altLang="en-US" sz="2400" b="1" dirty="0" smtClean="0">
                <a:sym typeface="+mn-ea"/>
              </a:rPr>
              <a:t>一定程度上促进了国际贸易，稳定了国际金融，同时也为美国推行世界霸权提供了有利条件。</a:t>
            </a:r>
            <a:endParaRPr lang="zh-CN" altLang="en-US" sz="2400" b="1" dirty="0">
              <a:sym typeface="+mn-ea"/>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3" name="文本框 16"/>
          <p:cNvSpPr txBox="1"/>
          <p:nvPr/>
        </p:nvSpPr>
        <p:spPr>
          <a:xfrm>
            <a:off x="766614" y="693490"/>
            <a:ext cx="8280920" cy="571578"/>
          </a:xfrm>
          <a:prstGeom prst="rect">
            <a:avLst/>
          </a:prstGeom>
          <a:solidFill>
            <a:srgbClr val="FFFF00"/>
          </a:solidFill>
          <a:ln w="15875">
            <a:noFill/>
          </a:ln>
        </p:spPr>
        <p:txBody>
          <a:bodyPr wrap="square" lIns="108850" tIns="54425" rIns="108850" bIns="54425" rtlCol="0">
            <a:spAutoFit/>
          </a:bodyPr>
          <a:lstStyle/>
          <a:p>
            <a:r>
              <a:rPr lang="en-US" altLang="zh-CN" sz="3000" b="1" dirty="0">
                <a:latin typeface="+mn-ea"/>
              </a:rPr>
              <a:t>1</a:t>
            </a:r>
            <a:r>
              <a:rPr lang="zh-CN" altLang="en-US" sz="3000" b="1" dirty="0" smtClean="0">
                <a:latin typeface="+mn-ea"/>
              </a:rPr>
              <a:t>、</a:t>
            </a:r>
            <a:r>
              <a:rPr lang="zh-CN" altLang="en-US" sz="3000" b="1" dirty="0" smtClean="0">
                <a:latin typeface="+mn-ea"/>
                <a:sym typeface="+mn-ea"/>
              </a:rPr>
              <a:t>由</a:t>
            </a:r>
            <a:r>
              <a:rPr lang="zh-CN" altLang="en-US" sz="3000" b="1" dirty="0">
                <a:solidFill>
                  <a:srgbClr val="FF0000"/>
                </a:solidFill>
                <a:latin typeface="+mn-ea"/>
                <a:sym typeface="+mn-ea"/>
              </a:rPr>
              <a:t>自然货币</a:t>
            </a:r>
            <a:r>
              <a:rPr lang="zh-CN" altLang="en-US" sz="3000" b="1" dirty="0">
                <a:latin typeface="+mn-ea"/>
                <a:sym typeface="+mn-ea"/>
              </a:rPr>
              <a:t>向</a:t>
            </a:r>
            <a:r>
              <a:rPr lang="zh-CN" altLang="en-US" sz="3000" b="1" dirty="0">
                <a:solidFill>
                  <a:srgbClr val="FF0000"/>
                </a:solidFill>
                <a:latin typeface="+mn-ea"/>
                <a:sym typeface="+mn-ea"/>
              </a:rPr>
              <a:t>人工货币</a:t>
            </a:r>
            <a:r>
              <a:rPr lang="zh-CN" altLang="en-US" sz="3000" b="1" dirty="0">
                <a:latin typeface="+mn-ea"/>
                <a:sym typeface="+mn-ea"/>
              </a:rPr>
              <a:t>的</a:t>
            </a:r>
            <a:r>
              <a:rPr lang="zh-CN" altLang="en-US" sz="3000" b="1" dirty="0" smtClean="0">
                <a:latin typeface="+mn-ea"/>
                <a:sym typeface="+mn-ea"/>
              </a:rPr>
              <a:t>演变</a:t>
            </a:r>
            <a:r>
              <a:rPr lang="en-US" altLang="zh-CN" sz="3000" b="1" dirty="0" smtClean="0">
                <a:latin typeface="+mn-ea"/>
                <a:sym typeface="+mn-ea"/>
              </a:rPr>
              <a:t>——</a:t>
            </a:r>
            <a:r>
              <a:rPr lang="zh-CN" altLang="en-US" sz="3000" b="1" dirty="0" smtClean="0">
                <a:latin typeface="+mn-ea"/>
              </a:rPr>
              <a:t>先秦时期</a:t>
            </a:r>
            <a:endParaRPr lang="zh-CN" altLang="en-US" sz="3000" b="1" dirty="0">
              <a:latin typeface="+mn-ea"/>
            </a:endParaRPr>
          </a:p>
        </p:txBody>
      </p:sp>
      <p:sp>
        <p:nvSpPr>
          <p:cNvPr id="4" name="矩形 3"/>
          <p:cNvSpPr/>
          <p:nvPr/>
        </p:nvSpPr>
        <p:spPr>
          <a:xfrm>
            <a:off x="1115168" y="1322398"/>
            <a:ext cx="4331966" cy="523220"/>
          </a:xfrm>
          <a:prstGeom prst="rect">
            <a:avLst/>
          </a:prstGeom>
        </p:spPr>
        <p:txBody>
          <a:bodyPr wrap="square">
            <a:spAutoFit/>
          </a:bodyPr>
          <a:lstStyle/>
          <a:p>
            <a:pPr algn="just" eaLnBrk="0" hangingPunct="0">
              <a:buSzTx/>
            </a:pPr>
            <a:r>
              <a:rPr lang="zh-CN" altLang="en-US" sz="2800" b="1" dirty="0" smtClean="0">
                <a:latin typeface="+mn-ea"/>
              </a:rPr>
              <a:t>（</a:t>
            </a:r>
            <a:r>
              <a:rPr lang="en-US" altLang="zh-CN" sz="2800" b="1" dirty="0" smtClean="0">
                <a:latin typeface="+mn-ea"/>
              </a:rPr>
              <a:t>2</a:t>
            </a:r>
            <a:r>
              <a:rPr lang="zh-CN" altLang="en-US" sz="2800" b="1" dirty="0" smtClean="0">
                <a:latin typeface="+mn-ea"/>
              </a:rPr>
              <a:t>）人工货币的产生</a:t>
            </a:r>
            <a:r>
              <a:rPr lang="en-US" altLang="zh-CN" sz="2800" b="1" dirty="0" smtClean="0">
                <a:latin typeface="+mn-ea"/>
              </a:rPr>
              <a:t>——</a:t>
            </a:r>
            <a:endParaRPr lang="zh-CN" altLang="en-US" sz="2800" b="1" dirty="0" smtClean="0">
              <a:solidFill>
                <a:srgbClr val="C00000"/>
              </a:solidFill>
              <a:latin typeface="+mn-ea"/>
            </a:endParaRPr>
          </a:p>
        </p:txBody>
      </p:sp>
      <p:sp>
        <p:nvSpPr>
          <p:cNvPr id="5" name="矩形 4"/>
          <p:cNvSpPr/>
          <p:nvPr/>
        </p:nvSpPr>
        <p:spPr>
          <a:xfrm>
            <a:off x="1774726" y="2032025"/>
            <a:ext cx="854721" cy="492443"/>
          </a:xfrm>
          <a:prstGeom prst="rect">
            <a:avLst/>
          </a:prstGeom>
          <a:solidFill>
            <a:schemeClr val="accent6">
              <a:lumMod val="20000"/>
              <a:lumOff val="80000"/>
            </a:schemeClr>
          </a:solidFill>
          <a:ln>
            <a:solidFill>
              <a:srgbClr val="7030A0"/>
            </a:solidFill>
          </a:ln>
        </p:spPr>
        <p:txBody>
          <a:bodyPr wrap="none">
            <a:spAutoFit/>
          </a:bodyPr>
          <a:lstStyle/>
          <a:p>
            <a:pPr algn="just" eaLnBrk="0" hangingPunct="0">
              <a:buSzTx/>
            </a:pPr>
            <a:r>
              <a:rPr lang="zh-CN" altLang="en-US" sz="2600" b="1" dirty="0" smtClean="0">
                <a:latin typeface="+mn-ea"/>
              </a:rPr>
              <a:t>原因</a:t>
            </a:r>
            <a:endParaRPr lang="zh-CN" altLang="en-US" sz="2600" b="1" dirty="0">
              <a:latin typeface="+mn-ea"/>
            </a:endParaRPr>
          </a:p>
        </p:txBody>
      </p:sp>
      <p:sp>
        <p:nvSpPr>
          <p:cNvPr id="7" name="矩形 6"/>
          <p:cNvSpPr/>
          <p:nvPr/>
        </p:nvSpPr>
        <p:spPr>
          <a:xfrm>
            <a:off x="1774726" y="4005858"/>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a:latin typeface="+mn-ea"/>
              </a:rPr>
              <a:t>意义</a:t>
            </a:r>
          </a:p>
        </p:txBody>
      </p:sp>
      <p:sp>
        <p:nvSpPr>
          <p:cNvPr id="8" name="矩形 7"/>
          <p:cNvSpPr/>
          <p:nvPr/>
        </p:nvSpPr>
        <p:spPr>
          <a:xfrm>
            <a:off x="2782838" y="1989634"/>
            <a:ext cx="9001000" cy="830997"/>
          </a:xfrm>
          <a:prstGeom prst="rect">
            <a:avLst/>
          </a:prstGeom>
        </p:spPr>
        <p:txBody>
          <a:bodyPr wrap="square">
            <a:spAutoFit/>
          </a:bodyPr>
          <a:lstStyle/>
          <a:p>
            <a:pPr algn="just" eaLnBrk="0" hangingPunct="0">
              <a:buSzTx/>
            </a:pPr>
            <a:r>
              <a:rPr lang="zh-CN" altLang="en-US" sz="2400" b="1" dirty="0" smtClean="0">
                <a:latin typeface="+mn-ea"/>
              </a:rPr>
              <a:t>①从奴隶制到封建制的大变革时期，商品经济的进一步发展导致对流通货币的</a:t>
            </a:r>
            <a:r>
              <a:rPr lang="zh-CN" altLang="en-US" sz="2400" b="1" u="sng" dirty="0" smtClean="0">
                <a:latin typeface="+mn-ea"/>
              </a:rPr>
              <a:t>大量的需求</a:t>
            </a:r>
          </a:p>
        </p:txBody>
      </p:sp>
      <p:sp>
        <p:nvSpPr>
          <p:cNvPr id="9" name="矩形 8"/>
          <p:cNvSpPr/>
          <p:nvPr/>
        </p:nvSpPr>
        <p:spPr>
          <a:xfrm>
            <a:off x="2782839" y="2925738"/>
            <a:ext cx="8856984" cy="830997"/>
          </a:xfrm>
          <a:prstGeom prst="rect">
            <a:avLst/>
          </a:prstGeom>
        </p:spPr>
        <p:txBody>
          <a:bodyPr wrap="square">
            <a:spAutoFit/>
          </a:bodyPr>
          <a:lstStyle/>
          <a:p>
            <a:pPr algn="just" eaLnBrk="0" hangingPunct="0">
              <a:buSzTx/>
            </a:pPr>
            <a:r>
              <a:rPr lang="zh-CN" altLang="en-US" sz="2400" b="1" dirty="0" smtClean="0">
                <a:latin typeface="+mn-ea"/>
              </a:rPr>
              <a:t>②而金属铸造技术也日渐成熟，为大量铸造金属货币提供了必要性和可能性。</a:t>
            </a:r>
            <a:r>
              <a:rPr lang="en-US" altLang="zh-CN" sz="2400" b="1" dirty="0" smtClean="0">
                <a:latin typeface="+mn-ea"/>
              </a:rPr>
              <a:t>.</a:t>
            </a:r>
            <a:r>
              <a:rPr lang="zh-CN" altLang="en-US" sz="2400" b="1" dirty="0" smtClean="0">
                <a:latin typeface="+mn-ea"/>
              </a:rPr>
              <a:t> </a:t>
            </a:r>
          </a:p>
        </p:txBody>
      </p:sp>
      <p:sp>
        <p:nvSpPr>
          <p:cNvPr id="10" name="矩形 9"/>
          <p:cNvSpPr/>
          <p:nvPr/>
        </p:nvSpPr>
        <p:spPr>
          <a:xfrm>
            <a:off x="2782838" y="3977402"/>
            <a:ext cx="8709137" cy="830997"/>
          </a:xfrm>
          <a:prstGeom prst="rect">
            <a:avLst/>
          </a:prstGeom>
        </p:spPr>
        <p:txBody>
          <a:bodyPr wrap="square">
            <a:spAutoFit/>
          </a:bodyPr>
          <a:lstStyle/>
          <a:p>
            <a:pPr algn="just" eaLnBrk="0" hangingPunct="0">
              <a:buSzTx/>
            </a:pPr>
            <a:r>
              <a:rPr lang="zh-CN" altLang="en-US" sz="2400" b="1" dirty="0" smtClean="0">
                <a:latin typeface="+mn-ea"/>
              </a:rPr>
              <a:t>铜铸币的出现，是我国古代货币史上由自然货币向人工货币的一次重大演变。</a:t>
            </a:r>
          </a:p>
        </p:txBody>
      </p:sp>
      <p:pic>
        <p:nvPicPr>
          <p:cNvPr id="18" name="图片 17" descr="贝"/>
          <p:cNvPicPr>
            <a:picLocks noChangeAspect="1"/>
          </p:cNvPicPr>
          <p:nvPr/>
        </p:nvPicPr>
        <p:blipFill>
          <a:blip r:embed="rId2" cstate="print"/>
          <a:stretch>
            <a:fillRect/>
          </a:stretch>
        </p:blipFill>
        <p:spPr>
          <a:xfrm>
            <a:off x="2062758" y="5001224"/>
            <a:ext cx="2714060" cy="1740938"/>
          </a:xfrm>
          <a:prstGeom prst="rect">
            <a:avLst/>
          </a:prstGeom>
        </p:spPr>
      </p:pic>
      <p:pic>
        <p:nvPicPr>
          <p:cNvPr id="19" name="图片 18" descr="铜贝"/>
          <p:cNvPicPr>
            <a:picLocks noChangeAspect="1"/>
          </p:cNvPicPr>
          <p:nvPr/>
        </p:nvPicPr>
        <p:blipFill>
          <a:blip r:embed="rId3" cstate="print"/>
          <a:stretch>
            <a:fillRect/>
          </a:stretch>
        </p:blipFill>
        <p:spPr>
          <a:xfrm>
            <a:off x="6328133" y="5013970"/>
            <a:ext cx="4015545" cy="1728192"/>
          </a:xfrm>
          <a:prstGeom prst="rect">
            <a:avLst/>
          </a:prstGeom>
        </p:spPr>
      </p:pic>
      <p:cxnSp>
        <p:nvCxnSpPr>
          <p:cNvPr id="21" name="直接箭头连接符 20"/>
          <p:cNvCxnSpPr/>
          <p:nvPr/>
        </p:nvCxnSpPr>
        <p:spPr>
          <a:xfrm flipV="1">
            <a:off x="4848826" y="5734050"/>
            <a:ext cx="1462404" cy="637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5447134" y="1322398"/>
            <a:ext cx="1944216" cy="523220"/>
          </a:xfrm>
          <a:prstGeom prst="rect">
            <a:avLst/>
          </a:prstGeom>
        </p:spPr>
        <p:txBody>
          <a:bodyPr wrap="square">
            <a:spAutoFit/>
          </a:bodyPr>
          <a:lstStyle/>
          <a:p>
            <a:pPr algn="just" eaLnBrk="0" hangingPunct="0">
              <a:buSzTx/>
            </a:pPr>
            <a:r>
              <a:rPr lang="zh-CN" altLang="en-US" sz="2800" b="1" dirty="0" smtClean="0">
                <a:solidFill>
                  <a:srgbClr val="C00000"/>
                </a:solidFill>
                <a:latin typeface="+mn-ea"/>
              </a:rPr>
              <a:t>商朝后期</a:t>
            </a: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par>
                                <p:cTn id="27" presetID="4" presetClass="entr" presetSubtype="16"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500"/>
                                        <p:tgtEl>
                                          <p:spTgt spid="19"/>
                                        </p:tgtEl>
                                      </p:cBhvr>
                                    </p:animEffect>
                                  </p:childTnLst>
                                </p:cTn>
                              </p:par>
                            </p:childTnLst>
                          </p:cTn>
                        </p:par>
                        <p:par>
                          <p:cTn id="30" fill="hold">
                            <p:stCondLst>
                              <p:cond delay="1000"/>
                            </p:stCondLst>
                            <p:childTnLst>
                              <p:par>
                                <p:cTn id="31" presetID="3" presetClass="entr" presetSubtype="1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（二）布雷顿森林体系（以美国为主导的国际货币金融体系）</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pic>
        <p:nvPicPr>
          <p:cNvPr id="3" name="Picture 6" descr="两个挂钩"/>
          <p:cNvPicPr>
            <a:picLocks noChangeAspect="1" noChangeArrowheads="1"/>
          </p:cNvPicPr>
          <p:nvPr/>
        </p:nvPicPr>
        <p:blipFill>
          <a:blip r:embed="rId2" cstate="print">
            <a:lum contrast="30000"/>
          </a:blip>
          <a:srcRect/>
          <a:stretch>
            <a:fillRect/>
          </a:stretch>
        </p:blipFill>
        <p:spPr bwMode="auto">
          <a:xfrm>
            <a:off x="8759502" y="918045"/>
            <a:ext cx="3430911" cy="1647653"/>
          </a:xfrm>
          <a:prstGeom prst="rect">
            <a:avLst/>
          </a:prstGeom>
          <a:noFill/>
          <a:ln w="9525">
            <a:noFill/>
            <a:miter lim="800000"/>
            <a:headEnd/>
            <a:tailEnd/>
          </a:ln>
        </p:spPr>
      </p:pic>
      <p:sp>
        <p:nvSpPr>
          <p:cNvPr id="4" name="文本框 16"/>
          <p:cNvSpPr txBox="1"/>
          <p:nvPr/>
        </p:nvSpPr>
        <p:spPr>
          <a:xfrm>
            <a:off x="478582" y="693490"/>
            <a:ext cx="4608512"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latin typeface="+mn-ea"/>
              </a:rPr>
              <a:t>6</a:t>
            </a:r>
            <a:r>
              <a:rPr lang="zh-CN" altLang="en-US" sz="2800" b="1" dirty="0" smtClean="0">
                <a:latin typeface="+mn-ea"/>
              </a:rPr>
              <a:t>、该体系维持的</a:t>
            </a:r>
            <a:r>
              <a:rPr lang="zh-CN" altLang="en-US" sz="2800" b="1" dirty="0" smtClean="0">
                <a:solidFill>
                  <a:srgbClr val="C00000"/>
                </a:solidFill>
                <a:latin typeface="+mn-ea"/>
              </a:rPr>
              <a:t>基本前提</a:t>
            </a:r>
            <a:r>
              <a:rPr lang="zh-CN" altLang="en-US" sz="2800" b="1" dirty="0" smtClean="0">
                <a:latin typeface="+mn-ea"/>
              </a:rPr>
              <a:t>：</a:t>
            </a:r>
          </a:p>
        </p:txBody>
      </p:sp>
      <p:sp>
        <p:nvSpPr>
          <p:cNvPr id="5" name="文本框 9"/>
          <p:cNvSpPr txBox="1"/>
          <p:nvPr/>
        </p:nvSpPr>
        <p:spPr>
          <a:xfrm>
            <a:off x="1126654" y="1269554"/>
            <a:ext cx="7272808" cy="858451"/>
          </a:xfrm>
          <a:prstGeom prst="rect">
            <a:avLst/>
          </a:prstGeom>
          <a:noFill/>
        </p:spPr>
        <p:txBody>
          <a:bodyPr wrap="square" lIns="108850" tIns="54425" rIns="108850" bIns="54425" rtlCol="0" anchor="t">
            <a:spAutoFit/>
          </a:bodyPr>
          <a:lstStyle/>
          <a:p>
            <a:pPr>
              <a:lnSpc>
                <a:spcPts val="3000"/>
              </a:lnSpc>
            </a:pPr>
            <a:r>
              <a:rPr lang="zh-CN" altLang="en-US" sz="2400" b="1" dirty="0" smtClean="0">
                <a:ea typeface="宋体" panose="02010600030101010101" pitchFamily="2" charset="-122"/>
                <a:sym typeface="+mn-ea"/>
              </a:rPr>
              <a:t>①是保证美元能够按照官价，即</a:t>
            </a:r>
            <a:r>
              <a:rPr lang="en-US" altLang="zh-CN" sz="2400" b="1" dirty="0" smtClean="0">
                <a:ea typeface="宋体" panose="02010600030101010101" pitchFamily="2" charset="-122"/>
                <a:sym typeface="+mn-ea"/>
              </a:rPr>
              <a:t>35</a:t>
            </a:r>
            <a:r>
              <a:rPr lang="zh-CN" altLang="en-US" sz="2400" b="1" dirty="0" smtClean="0">
                <a:ea typeface="宋体" panose="02010600030101010101" pitchFamily="2" charset="-122"/>
                <a:sym typeface="+mn-ea"/>
              </a:rPr>
              <a:t>美元兑换一盎司黄金，</a:t>
            </a:r>
            <a:r>
              <a:rPr lang="zh-CN" altLang="en-US" sz="2400" b="1" dirty="0" smtClean="0">
                <a:solidFill>
                  <a:srgbClr val="FF0000"/>
                </a:solidFill>
                <a:ea typeface="宋体" panose="02010600030101010101" pitchFamily="2" charset="-122"/>
                <a:sym typeface="+mn-ea"/>
              </a:rPr>
              <a:t>自由兑换</a:t>
            </a:r>
            <a:r>
              <a:rPr lang="zh-CN" altLang="en-US" sz="2400" b="1" dirty="0" smtClean="0">
                <a:ea typeface="宋体" panose="02010600030101010101" pitchFamily="2" charset="-122"/>
                <a:sym typeface="+mn-ea"/>
              </a:rPr>
              <a:t>黄金，以维持各国对美元的信心；</a:t>
            </a:r>
          </a:p>
        </p:txBody>
      </p:sp>
      <p:sp>
        <p:nvSpPr>
          <p:cNvPr id="6" name="文本框 9"/>
          <p:cNvSpPr txBox="1"/>
          <p:nvPr/>
        </p:nvSpPr>
        <p:spPr>
          <a:xfrm>
            <a:off x="1126654" y="2349674"/>
            <a:ext cx="7992888"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②是美国能够提供足够的美元满足世界经济发展的需要。</a:t>
            </a:r>
          </a:p>
        </p:txBody>
      </p:sp>
      <p:sp>
        <p:nvSpPr>
          <p:cNvPr id="7" name="TextBox 6"/>
          <p:cNvSpPr txBox="1"/>
          <p:nvPr/>
        </p:nvSpPr>
        <p:spPr>
          <a:xfrm>
            <a:off x="1198662" y="3429794"/>
            <a:ext cx="10513168" cy="1785104"/>
          </a:xfrm>
          <a:prstGeom prst="rect">
            <a:avLst/>
          </a:prstGeom>
          <a:noFill/>
          <a:ln w="38100" cmpd="thickThin">
            <a:solidFill>
              <a:schemeClr val="accent1"/>
            </a:solidFill>
          </a:ln>
        </p:spPr>
        <p:txBody>
          <a:bodyPr wrap="square" rtlCol="0">
            <a:spAutoFit/>
          </a:bodyPr>
          <a:lstStyle/>
          <a:p>
            <a:pPr>
              <a:lnSpc>
                <a:spcPts val="3300"/>
              </a:lnSpc>
            </a:pPr>
            <a:r>
              <a:rPr lang="en-US" altLang="zh-CN" sz="2400" b="1" dirty="0" smtClean="0"/>
              <a:t>20</a:t>
            </a:r>
            <a:r>
              <a:rPr lang="zh-CN" altLang="en-US" sz="2400" b="1" dirty="0" smtClean="0"/>
              <a:t>世纪</a:t>
            </a:r>
            <a:r>
              <a:rPr lang="en-US" altLang="zh-CN" sz="2400" b="1" dirty="0" smtClean="0"/>
              <a:t>50</a:t>
            </a:r>
            <a:r>
              <a:rPr lang="zh-CN" altLang="en-US" sz="2400" b="1" dirty="0" smtClean="0"/>
              <a:t>年代末，美国对外贸易</a:t>
            </a:r>
            <a:r>
              <a:rPr lang="zh-CN" altLang="en-US" sz="2400" b="1" dirty="0" smtClean="0">
                <a:solidFill>
                  <a:srgbClr val="FF0000"/>
                </a:solidFill>
              </a:rPr>
              <a:t>开始出现逆差</a:t>
            </a:r>
            <a:r>
              <a:rPr lang="zh-CN" altLang="en-US" sz="2400" b="1" dirty="0" smtClean="0"/>
              <a:t>；</a:t>
            </a:r>
            <a:endParaRPr lang="en-US" altLang="zh-CN" sz="2400" b="1" dirty="0" smtClean="0"/>
          </a:p>
          <a:p>
            <a:pPr>
              <a:lnSpc>
                <a:spcPts val="3300"/>
              </a:lnSpc>
            </a:pPr>
            <a:r>
              <a:rPr lang="en-US" altLang="zh-CN" sz="2400" b="1" dirty="0" smtClean="0"/>
              <a:t>20</a:t>
            </a:r>
            <a:r>
              <a:rPr lang="zh-CN" altLang="en-US" sz="2400" b="1" dirty="0" smtClean="0"/>
              <a:t>世纪</a:t>
            </a:r>
            <a:r>
              <a:rPr lang="en-US" altLang="zh-CN" sz="2400" b="1" dirty="0" smtClean="0"/>
              <a:t>60</a:t>
            </a:r>
            <a:r>
              <a:rPr lang="zh-CN" altLang="en-US" sz="2400" b="1" dirty="0" smtClean="0"/>
              <a:t>年代后，欧洲和日本崛起，与美国差距缩小，其他国家和地区的经济也在发展；美国在越战中耗费了大量的资金，</a:t>
            </a:r>
            <a:r>
              <a:rPr lang="zh-CN" altLang="en-US" sz="2400" b="1" dirty="0" smtClean="0">
                <a:solidFill>
                  <a:srgbClr val="FF0000"/>
                </a:solidFill>
              </a:rPr>
              <a:t>国际收支进一步恶化</a:t>
            </a:r>
            <a:r>
              <a:rPr lang="zh-CN" altLang="en-US" sz="2400" b="1" dirty="0" smtClean="0"/>
              <a:t>。</a:t>
            </a:r>
            <a:endParaRPr lang="en-US" altLang="zh-CN" sz="2400" b="1" dirty="0" smtClean="0"/>
          </a:p>
          <a:p>
            <a:pPr>
              <a:lnSpc>
                <a:spcPts val="3300"/>
              </a:lnSpc>
            </a:pPr>
            <a:r>
              <a:rPr lang="en-US" altLang="zh-CN" sz="2400" b="1" dirty="0" smtClean="0"/>
              <a:t>1971</a:t>
            </a:r>
            <a:r>
              <a:rPr lang="zh-CN" altLang="en-US" sz="2400" b="1" dirty="0" smtClean="0"/>
              <a:t>年，美国面对</a:t>
            </a:r>
            <a:r>
              <a:rPr lang="zh-CN" altLang="en-US" sz="2400" b="1" dirty="0" smtClean="0">
                <a:solidFill>
                  <a:srgbClr val="FF0000"/>
                </a:solidFill>
              </a:rPr>
              <a:t>巨额的国际收支逆差</a:t>
            </a:r>
            <a:r>
              <a:rPr lang="zh-CN" altLang="en-US" sz="2400" b="1" dirty="0" smtClean="0"/>
              <a:t>和</a:t>
            </a:r>
            <a:r>
              <a:rPr lang="zh-CN" altLang="en-US" sz="2400" b="1" dirty="0" smtClean="0">
                <a:solidFill>
                  <a:srgbClr val="FF0000"/>
                </a:solidFill>
              </a:rPr>
              <a:t>各国中央银行要求兑换黄金</a:t>
            </a:r>
            <a:r>
              <a:rPr lang="zh-CN" altLang="en-US" sz="2400" b="1" dirty="0" smtClean="0"/>
              <a:t>的压力。</a:t>
            </a:r>
            <a:endParaRPr lang="en-US" altLang="zh-CN" sz="2400" b="1" dirty="0" smtClean="0"/>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（二）布雷顿森林体系（以美国为主导的国际货币金融体系）</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sp>
        <p:nvSpPr>
          <p:cNvPr id="3" name="文本框 16"/>
          <p:cNvSpPr txBox="1"/>
          <p:nvPr/>
        </p:nvSpPr>
        <p:spPr>
          <a:xfrm>
            <a:off x="478582" y="656746"/>
            <a:ext cx="1728192"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latin typeface="+mn-ea"/>
              </a:rPr>
              <a:t>7</a:t>
            </a:r>
            <a:r>
              <a:rPr lang="zh-CN" altLang="en-US" sz="2800" b="1" dirty="0" smtClean="0">
                <a:latin typeface="+mn-ea"/>
              </a:rPr>
              <a:t>、瓦解：</a:t>
            </a:r>
          </a:p>
        </p:txBody>
      </p:sp>
      <p:sp>
        <p:nvSpPr>
          <p:cNvPr id="5" name="文本框 16"/>
          <p:cNvSpPr txBox="1"/>
          <p:nvPr/>
        </p:nvSpPr>
        <p:spPr>
          <a:xfrm>
            <a:off x="910630" y="1197546"/>
            <a:ext cx="1728192" cy="479245"/>
          </a:xfrm>
          <a:prstGeom prst="rect">
            <a:avLst/>
          </a:prstGeom>
          <a:solidFill>
            <a:srgbClr val="D5FBDE"/>
          </a:solidFill>
          <a:ln w="15875">
            <a:noFill/>
          </a:ln>
        </p:spPr>
        <p:txBody>
          <a:bodyPr wrap="square" lIns="108850" tIns="54425" rIns="108850" bIns="54425" rtlCol="0">
            <a:spAutoFit/>
          </a:bodyPr>
          <a:lstStyle/>
          <a:p>
            <a:r>
              <a:rPr lang="zh-CN" altLang="en-US" sz="2400" b="1" dirty="0" smtClean="0">
                <a:latin typeface="+mn-ea"/>
              </a:rPr>
              <a:t>（</a:t>
            </a:r>
            <a:r>
              <a:rPr lang="en-US" altLang="zh-CN" sz="2400" b="1" dirty="0" smtClean="0">
                <a:latin typeface="+mn-ea"/>
              </a:rPr>
              <a:t>1</a:t>
            </a:r>
            <a:r>
              <a:rPr lang="zh-CN" altLang="en-US" sz="2400" b="1" dirty="0" smtClean="0">
                <a:latin typeface="+mn-ea"/>
              </a:rPr>
              <a:t>）标志：</a:t>
            </a:r>
          </a:p>
        </p:txBody>
      </p:sp>
      <p:sp>
        <p:nvSpPr>
          <p:cNvPr id="7" name="文本框 12"/>
          <p:cNvSpPr txBox="1"/>
          <p:nvPr/>
        </p:nvSpPr>
        <p:spPr>
          <a:xfrm>
            <a:off x="1342678" y="1701602"/>
            <a:ext cx="9145016" cy="848577"/>
          </a:xfrm>
          <a:prstGeom prst="rect">
            <a:avLst/>
          </a:prstGeom>
          <a:solidFill>
            <a:schemeClr val="bg1"/>
          </a:solidFill>
        </p:spPr>
        <p:txBody>
          <a:bodyPr wrap="square" lIns="108850" tIns="54425" rIns="108850" bIns="54425" rtlCol="0" anchor="t">
            <a:spAutoFit/>
          </a:bodyPr>
          <a:lstStyle/>
          <a:p>
            <a:r>
              <a:rPr lang="en-US" altLang="zh-CN" sz="2400" b="1" dirty="0" smtClean="0">
                <a:ea typeface="宋体" panose="02010600030101010101" pitchFamily="2" charset="-122"/>
                <a:sym typeface="+mn-ea"/>
              </a:rPr>
              <a:t>①20</a:t>
            </a:r>
            <a:r>
              <a:rPr lang="zh-CN" altLang="en-US" sz="2400" b="1" dirty="0" smtClean="0">
                <a:ea typeface="宋体" panose="02010600030101010101" pitchFamily="2" charset="-122"/>
                <a:sym typeface="+mn-ea"/>
              </a:rPr>
              <a:t>世纪</a:t>
            </a:r>
            <a:r>
              <a:rPr lang="en-US" altLang="zh-CN" sz="2400" b="1" dirty="0" smtClean="0">
                <a:ea typeface="宋体" panose="02010600030101010101" pitchFamily="2" charset="-122"/>
                <a:sym typeface="+mn-ea"/>
              </a:rPr>
              <a:t>70</a:t>
            </a:r>
            <a:r>
              <a:rPr lang="zh-CN" altLang="en-US" sz="2400" b="1" dirty="0" smtClean="0">
                <a:ea typeface="宋体" panose="02010600030101010101" pitchFamily="2" charset="-122"/>
                <a:sym typeface="+mn-ea"/>
              </a:rPr>
              <a:t>年代初，美国政府宣布停止美元兑换黄金，布雷顿森林体系走向瓦解。</a:t>
            </a:r>
          </a:p>
        </p:txBody>
      </p:sp>
      <p:sp>
        <p:nvSpPr>
          <p:cNvPr id="10" name="文本框 12"/>
          <p:cNvSpPr txBox="1"/>
          <p:nvPr/>
        </p:nvSpPr>
        <p:spPr>
          <a:xfrm>
            <a:off x="1270670" y="2562634"/>
            <a:ext cx="9145016" cy="1587240"/>
          </a:xfrm>
          <a:prstGeom prst="rect">
            <a:avLst/>
          </a:prstGeom>
          <a:solidFill>
            <a:schemeClr val="bg1"/>
          </a:solidFill>
        </p:spPr>
        <p:txBody>
          <a:bodyPr wrap="square" lIns="108850" tIns="54425" rIns="108850" bIns="54425" rtlCol="0" anchor="t">
            <a:spAutoFit/>
          </a:bodyPr>
          <a:lstStyle/>
          <a:p>
            <a:r>
              <a:rPr lang="en-US" altLang="zh-CN" sz="2400" b="1" dirty="0" smtClean="0">
                <a:ea typeface="宋体" panose="02010600030101010101" pitchFamily="2" charset="-122"/>
                <a:sym typeface="+mn-ea"/>
              </a:rPr>
              <a:t>②1973</a:t>
            </a:r>
            <a:r>
              <a:rPr lang="zh-CN" altLang="en-US" sz="2400" b="1" dirty="0" smtClean="0">
                <a:ea typeface="宋体" panose="02010600030101010101" pitchFamily="2" charset="-122"/>
                <a:sym typeface="+mn-ea"/>
              </a:rPr>
              <a:t>年</a:t>
            </a:r>
            <a:r>
              <a:rPr lang="en-US" altLang="zh-CN" sz="2400" b="1" dirty="0" smtClean="0">
                <a:ea typeface="宋体" panose="02010600030101010101" pitchFamily="2" charset="-122"/>
                <a:sym typeface="+mn-ea"/>
              </a:rPr>
              <a:t>3</a:t>
            </a:r>
            <a:r>
              <a:rPr lang="zh-CN" altLang="en-US" sz="2400" b="1" dirty="0" smtClean="0">
                <a:ea typeface="宋体" panose="02010600030101010101" pitchFamily="2" charset="-122"/>
                <a:sym typeface="+mn-ea"/>
              </a:rPr>
              <a:t>月，欧洲共同市场</a:t>
            </a:r>
            <a:r>
              <a:rPr lang="en-US" altLang="zh-CN" sz="2400" b="1" dirty="0" smtClean="0">
                <a:ea typeface="宋体" panose="02010600030101010101" pitchFamily="2" charset="-122"/>
                <a:sym typeface="+mn-ea"/>
              </a:rPr>
              <a:t>9</a:t>
            </a:r>
            <a:r>
              <a:rPr lang="zh-CN" altLang="en-US" sz="2400" b="1" dirty="0" smtClean="0">
                <a:ea typeface="宋体" panose="02010600030101010101" pitchFamily="2" charset="-122"/>
                <a:sym typeface="+mn-ea"/>
              </a:rPr>
              <a:t>国在巴黎举行会议并达成协议，联邦德国、法国等国家对美元实行“</a:t>
            </a:r>
            <a:r>
              <a:rPr lang="zh-CN" altLang="en-US" sz="2400" b="1" dirty="0" smtClean="0">
                <a:solidFill>
                  <a:srgbClr val="FF0000"/>
                </a:solidFill>
                <a:ea typeface="宋体" panose="02010600030101010101" pitchFamily="2" charset="-122"/>
                <a:sym typeface="+mn-ea"/>
              </a:rPr>
              <a:t>联合浮动</a:t>
            </a:r>
            <a:r>
              <a:rPr lang="zh-CN" altLang="en-US" sz="2400" b="1" dirty="0" smtClean="0">
                <a:ea typeface="宋体" panose="02010600030101010101" pitchFamily="2" charset="-122"/>
                <a:sym typeface="+mn-ea"/>
              </a:rPr>
              <a:t>”，英国、意大利、爱尔兰实行单独</a:t>
            </a:r>
            <a:r>
              <a:rPr lang="zh-CN" altLang="en-US" sz="2400" b="1" dirty="0" smtClean="0">
                <a:solidFill>
                  <a:srgbClr val="FF0000"/>
                </a:solidFill>
                <a:ea typeface="宋体" panose="02010600030101010101" pitchFamily="2" charset="-122"/>
                <a:sym typeface="+mn-ea"/>
              </a:rPr>
              <a:t>浮动</a:t>
            </a:r>
            <a:r>
              <a:rPr lang="zh-CN" altLang="en-US" sz="2400" b="1" dirty="0" smtClean="0">
                <a:ea typeface="宋体" panose="02010600030101010101" pitchFamily="2" charset="-122"/>
                <a:sym typeface="+mn-ea"/>
              </a:rPr>
              <a:t>，此外，其他主要西方货币也都实行了对美元的</a:t>
            </a:r>
            <a:r>
              <a:rPr lang="zh-CN" altLang="en-US" sz="2400" b="1" dirty="0" smtClean="0">
                <a:solidFill>
                  <a:srgbClr val="FF0000"/>
                </a:solidFill>
                <a:ea typeface="宋体" panose="02010600030101010101" pitchFamily="2" charset="-122"/>
                <a:sym typeface="+mn-ea"/>
              </a:rPr>
              <a:t>浮动汇率</a:t>
            </a:r>
            <a:r>
              <a:rPr lang="zh-CN" altLang="en-US" sz="2400" b="1" dirty="0" smtClean="0">
                <a:ea typeface="宋体" panose="02010600030101010101" pitchFamily="2" charset="-122"/>
                <a:sym typeface="+mn-ea"/>
              </a:rPr>
              <a:t>。</a:t>
            </a:r>
          </a:p>
        </p:txBody>
      </p:sp>
      <p:sp>
        <p:nvSpPr>
          <p:cNvPr id="11" name="左大括号 10"/>
          <p:cNvSpPr/>
          <p:nvPr/>
        </p:nvSpPr>
        <p:spPr>
          <a:xfrm flipH="1">
            <a:off x="10487694" y="2277666"/>
            <a:ext cx="216024" cy="1440160"/>
          </a:xfrm>
          <a:prstGeom prst="lef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矩形 11"/>
          <p:cNvSpPr/>
          <p:nvPr/>
        </p:nvSpPr>
        <p:spPr>
          <a:xfrm>
            <a:off x="10822261" y="1845618"/>
            <a:ext cx="1105593" cy="1938992"/>
          </a:xfrm>
          <a:prstGeom prst="rect">
            <a:avLst/>
          </a:prstGeom>
          <a:solidFill>
            <a:srgbClr val="FFFF00"/>
          </a:solidFill>
        </p:spPr>
        <p:txBody>
          <a:bodyPr wrap="square">
            <a:spAutoFit/>
          </a:bodyPr>
          <a:lstStyle/>
          <a:p>
            <a:r>
              <a:rPr lang="zh-CN" altLang="en-US" sz="2400" b="1" dirty="0" smtClean="0">
                <a:solidFill>
                  <a:srgbClr val="FF0000"/>
                </a:solidFill>
              </a:rPr>
              <a:t>国际货币制度的两大支柱均都倒塌</a:t>
            </a:r>
          </a:p>
        </p:txBody>
      </p:sp>
      <p:sp>
        <p:nvSpPr>
          <p:cNvPr id="13" name="文本框 16"/>
          <p:cNvSpPr txBox="1"/>
          <p:nvPr/>
        </p:nvSpPr>
        <p:spPr>
          <a:xfrm>
            <a:off x="838622" y="4509914"/>
            <a:ext cx="1728192" cy="479245"/>
          </a:xfrm>
          <a:prstGeom prst="rect">
            <a:avLst/>
          </a:prstGeom>
          <a:solidFill>
            <a:srgbClr val="D5FBDE"/>
          </a:solidFill>
          <a:ln w="15875">
            <a:noFill/>
          </a:ln>
        </p:spPr>
        <p:txBody>
          <a:bodyPr wrap="square" lIns="108850" tIns="54425" rIns="108850" bIns="54425" rtlCol="0">
            <a:spAutoFit/>
          </a:bodyPr>
          <a:lstStyle/>
          <a:p>
            <a:r>
              <a:rPr lang="zh-CN" altLang="en-US" sz="2400" b="1" dirty="0" smtClean="0">
                <a:latin typeface="+mn-ea"/>
              </a:rPr>
              <a:t>（</a:t>
            </a:r>
            <a:r>
              <a:rPr lang="en-US" altLang="zh-CN" sz="2400" b="1" dirty="0" smtClean="0">
                <a:latin typeface="+mn-ea"/>
              </a:rPr>
              <a:t>2</a:t>
            </a:r>
            <a:r>
              <a:rPr lang="zh-CN" altLang="en-US" sz="2400" b="1" dirty="0" smtClean="0">
                <a:latin typeface="+mn-ea"/>
              </a:rPr>
              <a:t>）原因：</a:t>
            </a:r>
          </a:p>
        </p:txBody>
      </p:sp>
      <p:sp>
        <p:nvSpPr>
          <p:cNvPr id="15" name="文本框 12"/>
          <p:cNvSpPr txBox="1"/>
          <p:nvPr/>
        </p:nvSpPr>
        <p:spPr>
          <a:xfrm>
            <a:off x="2998862" y="4509914"/>
            <a:ext cx="8784976" cy="479245"/>
          </a:xfrm>
          <a:prstGeom prst="rect">
            <a:avLst/>
          </a:prstGeom>
          <a:solidFill>
            <a:schemeClr val="bg1"/>
          </a:solid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①</a:t>
            </a:r>
            <a:r>
              <a:rPr lang="en-US" altLang="zh-CN" sz="2400" b="1" dirty="0" smtClean="0">
                <a:ea typeface="宋体" panose="02010600030101010101" pitchFamily="2" charset="-122"/>
                <a:sym typeface="+mn-ea"/>
              </a:rPr>
              <a:t>20</a:t>
            </a:r>
            <a:r>
              <a:rPr lang="zh-CN" altLang="en-US" sz="2400" b="1" dirty="0" smtClean="0">
                <a:ea typeface="宋体" panose="02010600030101010101" pitchFamily="2" charset="-122"/>
                <a:sym typeface="+mn-ea"/>
              </a:rPr>
              <a:t>世纪</a:t>
            </a:r>
            <a:r>
              <a:rPr lang="en-US" altLang="zh-CN" sz="2400" b="1" dirty="0" smtClean="0">
                <a:ea typeface="宋体" panose="02010600030101010101" pitchFamily="2" charset="-122"/>
                <a:sym typeface="+mn-ea"/>
              </a:rPr>
              <a:t>70</a:t>
            </a:r>
            <a:r>
              <a:rPr lang="zh-CN" altLang="en-US" sz="2400" b="1" dirty="0" smtClean="0">
                <a:ea typeface="宋体" panose="02010600030101010101" pitchFamily="2" charset="-122"/>
                <a:sym typeface="+mn-ea"/>
              </a:rPr>
              <a:t>年代石油危机</a:t>
            </a:r>
            <a:r>
              <a:rPr lang="en-US" altLang="zh-CN" sz="2400" b="1" dirty="0" smtClean="0">
                <a:ea typeface="宋体" panose="02010600030101010101" pitchFamily="2" charset="-122"/>
                <a:sym typeface="+mn-ea"/>
              </a:rPr>
              <a:t>--</a:t>
            </a:r>
            <a:r>
              <a:rPr lang="zh-CN" altLang="en-US" sz="2400" b="1" dirty="0" smtClean="0">
                <a:ea typeface="宋体" panose="02010600030101010101" pitchFamily="2" charset="-122"/>
                <a:sym typeface="+mn-ea"/>
              </a:rPr>
              <a:t>经济危机（石油提价而增加支出）</a:t>
            </a:r>
            <a:endParaRPr lang="zh-CN" altLang="en-US" sz="2400" b="1" dirty="0">
              <a:latin typeface="+mj-ea"/>
              <a:ea typeface="+mj-ea"/>
              <a:cs typeface="+mj-ea"/>
            </a:endParaRPr>
          </a:p>
        </p:txBody>
      </p:sp>
      <p:sp>
        <p:nvSpPr>
          <p:cNvPr id="16" name="文本框 12"/>
          <p:cNvSpPr txBox="1"/>
          <p:nvPr/>
        </p:nvSpPr>
        <p:spPr>
          <a:xfrm>
            <a:off x="2998862" y="5085978"/>
            <a:ext cx="8856984" cy="479245"/>
          </a:xfrm>
          <a:prstGeom prst="rect">
            <a:avLst/>
          </a:prstGeom>
          <a:solidFill>
            <a:schemeClr val="bg1"/>
          </a:solid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②西欧、日本的崛起（世界多极化趋势明显），冲击美国的霸权。</a:t>
            </a:r>
            <a:endParaRPr lang="zh-CN" altLang="en-US" sz="2400" b="1" dirty="0">
              <a:latin typeface="+mj-ea"/>
              <a:ea typeface="+mj-ea"/>
              <a:cs typeface="+mj-ea"/>
            </a:endParaRPr>
          </a:p>
        </p:txBody>
      </p:sp>
      <p:sp>
        <p:nvSpPr>
          <p:cNvPr id="17" name="文本框 12"/>
          <p:cNvSpPr txBox="1"/>
          <p:nvPr/>
        </p:nvSpPr>
        <p:spPr>
          <a:xfrm>
            <a:off x="2998862" y="5734050"/>
            <a:ext cx="9001000" cy="848577"/>
          </a:xfrm>
          <a:prstGeom prst="rect">
            <a:avLst/>
          </a:prstGeom>
          <a:solidFill>
            <a:schemeClr val="bg1"/>
          </a:solid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③美国实力相对下降（美国黄金储备减少、通货膨胀加剧、国际收支持续逆差）</a:t>
            </a:r>
            <a:endParaRPr lang="zh-CN" altLang="en-US" sz="2400" b="1" dirty="0">
              <a:latin typeface="+mj-ea"/>
              <a:ea typeface="+mj-ea"/>
              <a:cs typeface="+mj-ea"/>
            </a:endParaRPr>
          </a:p>
        </p:txBody>
      </p:sp>
      <p:sp>
        <p:nvSpPr>
          <p:cNvPr id="14" name="TextBox 13"/>
          <p:cNvSpPr txBox="1"/>
          <p:nvPr/>
        </p:nvSpPr>
        <p:spPr>
          <a:xfrm>
            <a:off x="5735166" y="2205658"/>
            <a:ext cx="2592288" cy="461665"/>
          </a:xfrm>
          <a:prstGeom prst="rect">
            <a:avLst/>
          </a:prstGeom>
          <a:solidFill>
            <a:srgbClr val="002060"/>
          </a:solidFill>
        </p:spPr>
        <p:txBody>
          <a:bodyPr wrap="square" rtlCol="0">
            <a:spAutoFit/>
          </a:bodyPr>
          <a:lstStyle/>
          <a:p>
            <a:r>
              <a:rPr lang="zh-CN" altLang="en-US" sz="2400" b="1" dirty="0" smtClean="0">
                <a:solidFill>
                  <a:schemeClr val="bg1"/>
                </a:solidFill>
                <a:latin typeface="楷体" pitchFamily="49" charset="-122"/>
                <a:ea typeface="楷体" pitchFamily="49" charset="-122"/>
              </a:rPr>
              <a:t>美元与黄金脱钩</a:t>
            </a:r>
            <a:endParaRPr lang="zh-CN" altLang="en-US" sz="2400" b="1" dirty="0">
              <a:solidFill>
                <a:schemeClr val="bg1"/>
              </a:solidFill>
              <a:latin typeface="楷体" pitchFamily="49" charset="-122"/>
              <a:ea typeface="楷体" pitchFamily="49" charset="-122"/>
            </a:endParaRPr>
          </a:p>
        </p:txBody>
      </p:sp>
      <p:sp>
        <p:nvSpPr>
          <p:cNvPr id="18" name="TextBox 17"/>
          <p:cNvSpPr txBox="1"/>
          <p:nvPr/>
        </p:nvSpPr>
        <p:spPr>
          <a:xfrm>
            <a:off x="5887566" y="3904233"/>
            <a:ext cx="3015952" cy="461665"/>
          </a:xfrm>
          <a:prstGeom prst="rect">
            <a:avLst/>
          </a:prstGeom>
          <a:solidFill>
            <a:srgbClr val="002060"/>
          </a:solidFill>
        </p:spPr>
        <p:txBody>
          <a:bodyPr wrap="square" rtlCol="0">
            <a:spAutoFit/>
          </a:bodyPr>
          <a:lstStyle/>
          <a:p>
            <a:r>
              <a:rPr lang="zh-CN" altLang="en-US" sz="2400" b="1" dirty="0" smtClean="0">
                <a:solidFill>
                  <a:schemeClr val="bg1"/>
                </a:solidFill>
                <a:latin typeface="楷体" pitchFamily="49" charset="-122"/>
                <a:ea typeface="楷体" pitchFamily="49" charset="-122"/>
              </a:rPr>
              <a:t>取消固定汇率制度</a:t>
            </a:r>
            <a:endParaRPr lang="zh-CN" altLang="en-US" sz="2400" b="1" dirty="0">
              <a:solidFill>
                <a:schemeClr val="bg1"/>
              </a:solidFill>
              <a:latin typeface="楷体" pitchFamily="49" charset="-122"/>
              <a:ea typeface="楷体" pitchFamily="49" charset="-122"/>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500"/>
                            </p:stCondLst>
                            <p:childTnLst>
                              <p:par>
                                <p:cTn id="31" presetID="23" presetClass="entr" presetSubtype="16"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5" grpId="0" animBg="1"/>
      <p:bldP spid="16" grpId="0" animBg="1"/>
      <p:bldP spid="17" grpId="0" animBg="1"/>
      <p:bldP spid="14"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007" y="40764"/>
            <a:ext cx="11999863" cy="4493538"/>
          </a:xfrm>
          <a:prstGeom prst="rect">
            <a:avLst/>
          </a:prstGeom>
          <a:solidFill>
            <a:schemeClr val="accent3">
              <a:lumMod val="20000"/>
              <a:lumOff val="80000"/>
            </a:schemeClr>
          </a:solidFill>
          <a:ln>
            <a:solidFill>
              <a:schemeClr val="accent1"/>
            </a:solidFill>
          </a:ln>
        </p:spPr>
        <p:txBody>
          <a:bodyPr wrap="square">
            <a:spAutoFit/>
          </a:bodyPr>
          <a:lstStyle/>
          <a:p>
            <a:r>
              <a:rPr lang="zh-CN" altLang="zh-CN" sz="2200" b="1" dirty="0" smtClean="0">
                <a:latin typeface="楷体" pitchFamily="49" charset="-122"/>
                <a:ea typeface="楷体" pitchFamily="49" charset="-122"/>
              </a:rPr>
              <a:t>材料一</a:t>
            </a:r>
            <a:r>
              <a:rPr lang="zh-CN" altLang="en-US" sz="2200" b="1" dirty="0" smtClean="0">
                <a:latin typeface="楷体" pitchFamily="49" charset="-122"/>
                <a:ea typeface="楷体" pitchFamily="49" charset="-122"/>
              </a:rPr>
              <a:t>、</a:t>
            </a:r>
            <a:r>
              <a:rPr lang="en-US" altLang="zh-CN" sz="2200" b="1" dirty="0" smtClean="0">
                <a:latin typeface="楷体" pitchFamily="49" charset="-122"/>
                <a:ea typeface="楷体" pitchFamily="49" charset="-122"/>
              </a:rPr>
              <a:t>19</a:t>
            </a:r>
            <a:r>
              <a:rPr lang="zh-CN" altLang="zh-CN" sz="2200" b="1" dirty="0" smtClean="0">
                <a:latin typeface="楷体" pitchFamily="49" charset="-122"/>
                <a:ea typeface="楷体" pitchFamily="49" charset="-122"/>
              </a:rPr>
              <a:t>世纪初，随着资本主义世界市场初步形成，国际间货币结算日益频繁和复杂。</a:t>
            </a:r>
            <a:r>
              <a:rPr lang="en-US" altLang="zh-CN" sz="2200" b="1" dirty="0" smtClean="0">
                <a:latin typeface="楷体" pitchFamily="49" charset="-122"/>
                <a:ea typeface="楷体" pitchFamily="49" charset="-122"/>
              </a:rPr>
              <a:t>1816</a:t>
            </a:r>
            <a:r>
              <a:rPr lang="zh-CN" altLang="zh-CN" sz="2200" b="1" dirty="0" smtClean="0">
                <a:latin typeface="楷体" pitchFamily="49" charset="-122"/>
                <a:ea typeface="楷体" pitchFamily="49" charset="-122"/>
              </a:rPr>
              <a:t>年英国制定法案，实行金本位制。此后，其他资本主义国家也都先后采用，形成了以英镑为中心、以金币或黄金在国际间流通为主的国际金本位货币制度。在这一制度下，各国的金币具有法定的含金量，金币可以自由流通，而且不易贬值。</a:t>
            </a:r>
          </a:p>
          <a:p>
            <a:r>
              <a:rPr lang="zh-CN" altLang="zh-CN" sz="2200" b="1" dirty="0" smtClean="0">
                <a:latin typeface="楷体" pitchFamily="49" charset="-122"/>
                <a:ea typeface="楷体" pitchFamily="49" charset="-122"/>
              </a:rPr>
              <a:t>材料二</a:t>
            </a:r>
            <a:r>
              <a:rPr lang="zh-CN" altLang="en-US" sz="2200" b="1" dirty="0" smtClean="0">
                <a:latin typeface="楷体" pitchFamily="49" charset="-122"/>
                <a:ea typeface="楷体" pitchFamily="49" charset="-122"/>
              </a:rPr>
              <a:t>、</a:t>
            </a:r>
            <a:r>
              <a:rPr lang="en-US" altLang="zh-CN" sz="2200" b="1" dirty="0" smtClean="0">
                <a:latin typeface="楷体" pitchFamily="49" charset="-122"/>
                <a:ea typeface="楷体" pitchFamily="49" charset="-122"/>
              </a:rPr>
              <a:t>1929</a:t>
            </a:r>
            <a:r>
              <a:rPr lang="zh-CN" altLang="zh-CN" sz="2200" b="1" dirty="0" smtClean="0">
                <a:latin typeface="楷体" pitchFamily="49" charset="-122"/>
                <a:ea typeface="楷体" pitchFamily="49" charset="-122"/>
              </a:rPr>
              <a:t>年经济大危机爆发后，金本位制崩溃。资本主义世界货币失去了统一的标准和基础，国际货币关系陷入日益动荡和混乱的状态。二战后确立了以美元为中心的国际货币体系，即布雷顿森林体系。布雷顿森林体系确定</a:t>
            </a:r>
            <a:r>
              <a:rPr lang="en-US" altLang="zh-CN" sz="2200" b="1" dirty="0" smtClean="0">
                <a:latin typeface="楷体" pitchFamily="49" charset="-122"/>
                <a:ea typeface="楷体" pitchFamily="49" charset="-122"/>
              </a:rPr>
              <a:t>35</a:t>
            </a:r>
            <a:r>
              <a:rPr lang="zh-CN" altLang="zh-CN" sz="2200" b="1" dirty="0" smtClean="0">
                <a:latin typeface="楷体" pitchFamily="49" charset="-122"/>
                <a:ea typeface="楷体" pitchFamily="49" charset="-122"/>
              </a:rPr>
              <a:t>美元兑换</a:t>
            </a:r>
            <a:r>
              <a:rPr lang="en-US" altLang="zh-CN" sz="2200" b="1" dirty="0" smtClean="0">
                <a:latin typeface="楷体" pitchFamily="49" charset="-122"/>
                <a:ea typeface="楷体" pitchFamily="49" charset="-122"/>
              </a:rPr>
              <a:t>1</a:t>
            </a:r>
            <a:r>
              <a:rPr lang="zh-CN" altLang="zh-CN" sz="2200" b="1" dirty="0" smtClean="0">
                <a:latin typeface="楷体" pitchFamily="49" charset="-122"/>
                <a:ea typeface="楷体" pitchFamily="49" charset="-122"/>
              </a:rPr>
              <a:t>盎司黄金的固定比值，各国货币与美元挂钩。美元实际上等同于黄金，取得了在资本主义世界货币体系中的霸权地位。</a:t>
            </a:r>
          </a:p>
          <a:p>
            <a:r>
              <a:rPr lang="zh-CN" altLang="zh-CN" sz="2200" b="1" dirty="0" smtClean="0">
                <a:latin typeface="楷体" pitchFamily="49" charset="-122"/>
                <a:ea typeface="楷体" pitchFamily="49" charset="-122"/>
              </a:rPr>
              <a:t>材料三</a:t>
            </a:r>
            <a:r>
              <a:rPr lang="zh-CN" altLang="en-US" sz="2200" b="1" dirty="0" smtClean="0">
                <a:latin typeface="楷体" pitchFamily="49" charset="-122"/>
                <a:ea typeface="楷体" pitchFamily="49" charset="-122"/>
              </a:rPr>
              <a:t>、</a:t>
            </a:r>
            <a:r>
              <a:rPr lang="zh-CN" altLang="zh-CN" sz="2200" b="1" dirty="0" smtClean="0">
                <a:latin typeface="楷体" pitchFamily="49" charset="-122"/>
                <a:ea typeface="楷体" pitchFamily="49" charset="-122"/>
              </a:rPr>
              <a:t>进入</a:t>
            </a:r>
            <a:r>
              <a:rPr lang="en-US" altLang="zh-CN" sz="2200" b="1" dirty="0" smtClean="0">
                <a:latin typeface="楷体" pitchFamily="49" charset="-122"/>
                <a:ea typeface="楷体" pitchFamily="49" charset="-122"/>
              </a:rPr>
              <a:t>70</a:t>
            </a:r>
            <a:r>
              <a:rPr lang="zh-CN" altLang="zh-CN" sz="2200" b="1" dirty="0" smtClean="0">
                <a:latin typeface="楷体" pitchFamily="49" charset="-122"/>
                <a:ea typeface="楷体" pitchFamily="49" charset="-122"/>
              </a:rPr>
              <a:t>年代以后，美国经济实力地位进一步下降，美元购买力也日益下降。一些西方国家要求美元贬值并向美国兑换黄金，美国不予理睬，于是德、意、比、荷等国先后实行浮动汇率制。在此情况下，美国政府于</a:t>
            </a:r>
            <a:r>
              <a:rPr lang="en-US" altLang="zh-CN" sz="2200" b="1" dirty="0" smtClean="0">
                <a:latin typeface="楷体" pitchFamily="49" charset="-122"/>
                <a:ea typeface="楷体" pitchFamily="49" charset="-122"/>
              </a:rPr>
              <a:t>1971</a:t>
            </a:r>
            <a:r>
              <a:rPr lang="zh-CN" altLang="zh-CN" sz="2200" b="1" dirty="0" smtClean="0">
                <a:latin typeface="楷体" pitchFamily="49" charset="-122"/>
                <a:ea typeface="楷体" pitchFamily="49" charset="-122"/>
              </a:rPr>
              <a:t>年宣布停止美元兑换黄金，布雷顿森林体系瓦解。此后，固定汇率制被浮动汇率制取代。</a:t>
            </a:r>
          </a:p>
          <a:p>
            <a:r>
              <a:rPr lang="en-US" altLang="zh-CN" sz="2200" b="1" dirty="0" smtClean="0">
                <a:latin typeface="楷体" pitchFamily="49" charset="-122"/>
                <a:ea typeface="楷体" pitchFamily="49" charset="-122"/>
              </a:rPr>
              <a:t>                                  </a:t>
            </a:r>
            <a:r>
              <a:rPr lang="zh-CN" altLang="zh-CN" sz="2200" b="1" dirty="0" smtClean="0">
                <a:latin typeface="楷体" pitchFamily="49" charset="-122"/>
                <a:ea typeface="楷体" pitchFamily="49" charset="-122"/>
              </a:rPr>
              <a:t>——以上材料均整理自姜春明、佟家栋《世界经济概论》</a:t>
            </a:r>
          </a:p>
        </p:txBody>
      </p:sp>
      <p:sp>
        <p:nvSpPr>
          <p:cNvPr id="3" name="矩形 2"/>
          <p:cNvSpPr/>
          <p:nvPr/>
        </p:nvSpPr>
        <p:spPr>
          <a:xfrm>
            <a:off x="46534" y="4618504"/>
            <a:ext cx="11999863" cy="1785104"/>
          </a:xfrm>
          <a:prstGeom prst="rect">
            <a:avLst/>
          </a:prstGeom>
          <a:ln>
            <a:solidFill>
              <a:schemeClr val="accent1"/>
            </a:solidFill>
          </a:ln>
        </p:spPr>
        <p:txBody>
          <a:bodyPr wrap="square">
            <a:spAutoFit/>
          </a:bodyPr>
          <a:lstStyle/>
          <a:p>
            <a:r>
              <a:rPr lang="zh-CN" altLang="en-US" sz="2200" b="1" dirty="0" smtClean="0"/>
              <a:t>阅读材料，</a:t>
            </a:r>
            <a:r>
              <a:rPr lang="zh-CN" altLang="zh-CN" sz="2200" b="1" dirty="0" smtClean="0"/>
              <a:t>完成下列要求：</a:t>
            </a:r>
          </a:p>
          <a:p>
            <a:r>
              <a:rPr lang="zh-CN" altLang="zh-CN" sz="2200" b="1" dirty="0" smtClean="0"/>
              <a:t>（</a:t>
            </a:r>
            <a:r>
              <a:rPr lang="en-US" altLang="zh-CN" sz="2200" b="1" dirty="0" smtClean="0"/>
              <a:t>1</a:t>
            </a:r>
            <a:r>
              <a:rPr lang="zh-CN" altLang="zh-CN" sz="2200" b="1" dirty="0" smtClean="0"/>
              <a:t>）根据材料一并结合所学知识，简析国际金本位制产生的原因和影响。</a:t>
            </a:r>
          </a:p>
          <a:p>
            <a:r>
              <a:rPr lang="zh-CN" altLang="zh-CN" sz="2200" b="1" dirty="0" smtClean="0"/>
              <a:t>（</a:t>
            </a:r>
            <a:r>
              <a:rPr lang="en-US" altLang="zh-CN" sz="2200" b="1" dirty="0" smtClean="0"/>
              <a:t>2</a:t>
            </a:r>
            <a:r>
              <a:rPr lang="zh-CN" altLang="zh-CN" sz="2200" b="1" dirty="0" smtClean="0"/>
              <a:t>）根据材料二并结合所学知识，指出布雷顿森林体系确立的背景，并概括该体系的特点。</a:t>
            </a:r>
          </a:p>
          <a:p>
            <a:r>
              <a:rPr lang="zh-CN" altLang="zh-CN" sz="2200" b="1" dirty="0" smtClean="0"/>
              <a:t>（</a:t>
            </a:r>
            <a:r>
              <a:rPr lang="en-US" altLang="zh-CN" sz="2200" b="1" dirty="0" smtClean="0"/>
              <a:t>3</a:t>
            </a:r>
            <a:r>
              <a:rPr lang="zh-CN" altLang="zh-CN" sz="2200" b="1" dirty="0" smtClean="0"/>
              <a:t>）根据材料三并结合所学知识，概括布雷顿森林体系瓦解的原因，并分析影响世界货币制度变化的主要因素。</a:t>
            </a:r>
            <a:endParaRPr lang="zh-CN" altLang="zh-CN" sz="2200" b="1" dirty="0"/>
          </a:p>
        </p:txBody>
      </p:sp>
      <p:sp>
        <p:nvSpPr>
          <p:cNvPr id="4" name="圆角矩形 3"/>
          <p:cNvSpPr/>
          <p:nvPr/>
        </p:nvSpPr>
        <p:spPr>
          <a:xfrm>
            <a:off x="9767614" y="6283524"/>
            <a:ext cx="2160240" cy="576064"/>
          </a:xfrm>
          <a:prstGeom prst="roundRect">
            <a:avLst/>
          </a:prstGeom>
          <a:blipFill>
            <a:blip r:embed="rId3" cstate="print"/>
            <a:tile tx="0" ty="0" sx="100000" sy="100000" flip="none" algn="tl"/>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模拟题训练</a:t>
            </a:r>
            <a:endParaRPr lang="zh-CN" altLang="en-US" sz="2400" b="1" dirty="0">
              <a:solidFill>
                <a:schemeClr val="bg1"/>
              </a:solidFill>
            </a:endParaRPr>
          </a:p>
        </p:txBody>
      </p:sp>
    </p:spTree>
  </p:cSld>
  <p:clrMapOvr>
    <a:masterClrMapping/>
  </p:clrMapOvr>
  <p:transition spd="slow" advTm="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6574" y="1053530"/>
            <a:ext cx="11233248" cy="4989443"/>
          </a:xfrm>
          <a:prstGeom prst="rect">
            <a:avLst/>
          </a:prstGeom>
        </p:spPr>
        <p:txBody>
          <a:bodyPr wrap="square">
            <a:spAutoFit/>
          </a:bodyPr>
          <a:lstStyle/>
          <a:p>
            <a:pPr>
              <a:lnSpc>
                <a:spcPts val="3200"/>
              </a:lnSpc>
            </a:pPr>
            <a:r>
              <a:rPr lang="zh-CN" altLang="en-US" sz="2400" b="1" dirty="0" smtClean="0"/>
              <a:t>（</a:t>
            </a:r>
            <a:r>
              <a:rPr lang="en-US" altLang="zh-CN" sz="2400" b="1" dirty="0" smtClean="0"/>
              <a:t>1</a:t>
            </a:r>
            <a:r>
              <a:rPr lang="zh-CN" altLang="en-US" sz="2400" b="1" dirty="0" smtClean="0"/>
              <a:t>）根据材料一并结合所学知识，简析国际金本位制产生的原因和影响。</a:t>
            </a:r>
          </a:p>
          <a:p>
            <a:pPr>
              <a:lnSpc>
                <a:spcPts val="3200"/>
              </a:lnSpc>
            </a:pPr>
            <a:r>
              <a:rPr lang="en-US" altLang="zh-CN" b="1" dirty="0" smtClean="0">
                <a:solidFill>
                  <a:srgbClr val="FF0000"/>
                </a:solidFill>
              </a:rPr>
              <a:t>             </a:t>
            </a:r>
            <a:r>
              <a:rPr lang="zh-CN" altLang="zh-CN" sz="2400" b="1" dirty="0" smtClean="0">
                <a:solidFill>
                  <a:srgbClr val="FF0000"/>
                </a:solidFill>
              </a:rPr>
              <a:t>原因：世界市场初步形成；国际贸易的发展；英国经济实力强大。</a:t>
            </a:r>
          </a:p>
          <a:p>
            <a:pPr>
              <a:lnSpc>
                <a:spcPts val="3200"/>
              </a:lnSpc>
            </a:pPr>
            <a:r>
              <a:rPr lang="en-US" altLang="zh-CN" sz="2400" b="1" dirty="0" smtClean="0">
                <a:solidFill>
                  <a:srgbClr val="FF0000"/>
                </a:solidFill>
              </a:rPr>
              <a:t>            </a:t>
            </a:r>
            <a:r>
              <a:rPr lang="zh-CN" altLang="zh-CN" sz="2400" b="1" dirty="0" smtClean="0">
                <a:solidFill>
                  <a:srgbClr val="FF0000"/>
                </a:solidFill>
              </a:rPr>
              <a:t>影响：促进资本主义经济和国际贸易发展；利于英国的世界经济中心地位。</a:t>
            </a:r>
            <a:endParaRPr lang="en-US" altLang="zh-CN" sz="2400" b="1" dirty="0" smtClean="0">
              <a:solidFill>
                <a:srgbClr val="FF0000"/>
              </a:solidFill>
            </a:endParaRPr>
          </a:p>
          <a:p>
            <a:pPr>
              <a:lnSpc>
                <a:spcPts val="3200"/>
              </a:lnSpc>
            </a:pPr>
            <a:r>
              <a:rPr lang="zh-CN" altLang="en-US" sz="2400" b="1" dirty="0" smtClean="0"/>
              <a:t>（</a:t>
            </a:r>
            <a:r>
              <a:rPr lang="en-US" altLang="zh-CN" sz="2400" b="1" dirty="0" smtClean="0"/>
              <a:t>2</a:t>
            </a:r>
            <a:r>
              <a:rPr lang="zh-CN" altLang="en-US" sz="2400" b="1" dirty="0" smtClean="0"/>
              <a:t>）根据材料二并结合所学知识，指出布雷顿森林体系确立的背景，并概括该体系的特点。</a:t>
            </a:r>
          </a:p>
          <a:p>
            <a:pPr>
              <a:lnSpc>
                <a:spcPts val="3200"/>
              </a:lnSpc>
            </a:pPr>
            <a:r>
              <a:rPr lang="en-US" altLang="zh-CN" sz="2400" b="1" dirty="0" smtClean="0">
                <a:solidFill>
                  <a:srgbClr val="FF0000"/>
                </a:solidFill>
              </a:rPr>
              <a:t>           </a:t>
            </a:r>
            <a:r>
              <a:rPr lang="zh-CN" altLang="zh-CN" sz="2400" b="1" dirty="0" smtClean="0">
                <a:solidFill>
                  <a:srgbClr val="FF0000"/>
                </a:solidFill>
              </a:rPr>
              <a:t>背景：金本位制崩溃；吸取大危机和二战的教训；恢复战后经济的需要；战</a:t>
            </a:r>
            <a:endParaRPr lang="en-US" altLang="zh-CN" sz="2400" b="1" dirty="0" smtClean="0">
              <a:solidFill>
                <a:srgbClr val="FF0000"/>
              </a:solidFill>
            </a:endParaRPr>
          </a:p>
          <a:p>
            <a:pPr>
              <a:lnSpc>
                <a:spcPts val="3200"/>
              </a:lnSpc>
            </a:pPr>
            <a:r>
              <a:rPr lang="en-US" altLang="zh-CN" sz="2400" b="1" dirty="0" smtClean="0">
                <a:solidFill>
                  <a:srgbClr val="FF0000"/>
                </a:solidFill>
              </a:rPr>
              <a:t>                         </a:t>
            </a:r>
            <a:r>
              <a:rPr lang="zh-CN" altLang="zh-CN" sz="2400" b="1" dirty="0" smtClean="0">
                <a:solidFill>
                  <a:srgbClr val="FF0000"/>
                </a:solidFill>
              </a:rPr>
              <a:t>后世界力量对比发生变化。</a:t>
            </a:r>
          </a:p>
          <a:p>
            <a:pPr>
              <a:lnSpc>
                <a:spcPts val="3200"/>
              </a:lnSpc>
            </a:pPr>
            <a:r>
              <a:rPr lang="en-US" altLang="zh-CN" sz="2400" b="1" dirty="0" smtClean="0">
                <a:solidFill>
                  <a:srgbClr val="FF0000"/>
                </a:solidFill>
              </a:rPr>
              <a:t>            </a:t>
            </a:r>
            <a:r>
              <a:rPr lang="zh-CN" altLang="zh-CN" sz="2400" b="1" dirty="0" smtClean="0">
                <a:solidFill>
                  <a:srgbClr val="FF0000"/>
                </a:solidFill>
              </a:rPr>
              <a:t>特点：实行固定汇率制；以美元为中心；美国主导。</a:t>
            </a:r>
            <a:endParaRPr lang="en-US" altLang="zh-CN" sz="2400" b="1" dirty="0" smtClean="0">
              <a:solidFill>
                <a:srgbClr val="FF0000"/>
              </a:solidFill>
            </a:endParaRPr>
          </a:p>
          <a:p>
            <a:pPr>
              <a:lnSpc>
                <a:spcPts val="3200"/>
              </a:lnSpc>
            </a:pPr>
            <a:r>
              <a:rPr lang="zh-CN" altLang="en-US" sz="2400" b="1" dirty="0" smtClean="0"/>
              <a:t>（</a:t>
            </a:r>
            <a:r>
              <a:rPr lang="en-US" altLang="zh-CN" sz="2400" b="1" dirty="0" smtClean="0"/>
              <a:t>3</a:t>
            </a:r>
            <a:r>
              <a:rPr lang="zh-CN" altLang="en-US" sz="2400" b="1" dirty="0" smtClean="0"/>
              <a:t>）根据材料三并结合所学知识，概括布雷顿森林体系瓦解的原因，并分析影响世界货币制度变化的主要因素。</a:t>
            </a:r>
            <a:endParaRPr lang="zh-CN" altLang="zh-CN" sz="2400" b="1" dirty="0" smtClean="0"/>
          </a:p>
          <a:p>
            <a:pPr>
              <a:lnSpc>
                <a:spcPts val="3200"/>
              </a:lnSpc>
            </a:pPr>
            <a:r>
              <a:rPr lang="en-US" altLang="zh-CN" sz="2400" b="1" dirty="0" smtClean="0"/>
              <a:t>           </a:t>
            </a:r>
            <a:r>
              <a:rPr lang="zh-CN" altLang="zh-CN" sz="2400" b="1" dirty="0" smtClean="0">
                <a:solidFill>
                  <a:srgbClr val="FF0000"/>
                </a:solidFill>
              </a:rPr>
              <a:t>原因：美国经济地位下降；美元购买力下降；日本和欧洲的崛起。</a:t>
            </a:r>
          </a:p>
          <a:p>
            <a:pPr>
              <a:lnSpc>
                <a:spcPts val="3200"/>
              </a:lnSpc>
            </a:pPr>
            <a:r>
              <a:rPr lang="en-US" altLang="zh-CN" sz="2400" b="1" dirty="0" smtClean="0">
                <a:solidFill>
                  <a:srgbClr val="FF0000"/>
                </a:solidFill>
              </a:rPr>
              <a:t>            </a:t>
            </a:r>
            <a:r>
              <a:rPr lang="zh-CN" altLang="zh-CN" sz="2400" b="1" dirty="0" smtClean="0">
                <a:solidFill>
                  <a:srgbClr val="FF0000"/>
                </a:solidFill>
              </a:rPr>
              <a:t>因素：主要经济力量对比变化；经济全球化。</a:t>
            </a:r>
            <a:endParaRPr lang="zh-CN" altLang="zh-CN" sz="2400" b="1" dirty="0">
              <a:solidFill>
                <a:srgbClr val="FF0000"/>
              </a:solidFill>
            </a:endParaRPr>
          </a:p>
        </p:txBody>
      </p:sp>
      <p:sp>
        <p:nvSpPr>
          <p:cNvPr id="3" name="矩形 2"/>
          <p:cNvSpPr/>
          <p:nvPr/>
        </p:nvSpPr>
        <p:spPr>
          <a:xfrm>
            <a:off x="334566" y="405458"/>
            <a:ext cx="1620957" cy="523220"/>
          </a:xfrm>
          <a:prstGeom prst="rect">
            <a:avLst/>
          </a:prstGeom>
        </p:spPr>
        <p:txBody>
          <a:bodyPr wrap="none">
            <a:spAutoFit/>
          </a:bodyPr>
          <a:lstStyle/>
          <a:p>
            <a:r>
              <a:rPr lang="zh-CN" altLang="zh-CN" sz="2800" b="1" dirty="0" smtClean="0">
                <a:solidFill>
                  <a:srgbClr val="FF0000"/>
                </a:solidFill>
                <a:latin typeface="楷体_GB2312" pitchFamily="49" charset="-122"/>
                <a:ea typeface="楷体_GB2312" pitchFamily="49" charset="-122"/>
              </a:rPr>
              <a:t>【答案】</a:t>
            </a:r>
            <a:endParaRPr lang="en-US" altLang="zh-CN" sz="2800" b="1" dirty="0" smtClean="0">
              <a:solidFill>
                <a:srgbClr val="FF0000"/>
              </a:solidFill>
              <a:latin typeface="楷体_GB2312" pitchFamily="49" charset="-122"/>
              <a:ea typeface="楷体_GB2312" pitchFamily="49" charset="-122"/>
            </a:endParaRPr>
          </a:p>
        </p:txBody>
      </p:sp>
      <p:sp>
        <p:nvSpPr>
          <p:cNvPr id="4" name="圆角矩形 3"/>
          <p:cNvSpPr/>
          <p:nvPr/>
        </p:nvSpPr>
        <p:spPr>
          <a:xfrm>
            <a:off x="9839622" y="45418"/>
            <a:ext cx="2160240" cy="576064"/>
          </a:xfrm>
          <a:prstGeom prst="roundRect">
            <a:avLst/>
          </a:prstGeom>
          <a:blipFill>
            <a:blip r:embed="rId2" cstate="print"/>
            <a:tile tx="0" ty="0" sx="100000" sy="100000" flip="none" algn="tl"/>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模拟题训练</a:t>
            </a:r>
            <a:endParaRPr lang="zh-CN" altLang="en-US" sz="2400" b="1" dirty="0">
              <a:solidFill>
                <a:schemeClr val="bg1"/>
              </a:solidFill>
            </a:endParaRPr>
          </a:p>
        </p:txBody>
      </p:sp>
    </p:spTree>
  </p:cSld>
  <p:clrMapOvr>
    <a:masterClrMapping/>
  </p:clrMapOvr>
  <p:transition spd="slow" advTm="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（三）目前的国际货币状况</a:t>
            </a:r>
            <a:r>
              <a:rPr lang="en-US" altLang="zh-CN"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a:t>
            </a:r>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牙买加体系</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sp>
        <p:nvSpPr>
          <p:cNvPr id="3" name="文本框 16"/>
          <p:cNvSpPr txBox="1"/>
          <p:nvPr/>
        </p:nvSpPr>
        <p:spPr>
          <a:xfrm>
            <a:off x="910630" y="1304818"/>
            <a:ext cx="4104456" cy="510023"/>
          </a:xfrm>
          <a:prstGeom prst="rect">
            <a:avLst/>
          </a:prstGeom>
          <a:solidFill>
            <a:schemeClr val="bg1"/>
          </a:solidFill>
          <a:ln w="15875">
            <a:noFill/>
          </a:ln>
        </p:spPr>
        <p:txBody>
          <a:bodyPr wrap="square" lIns="108850" tIns="54425" rIns="108850" bIns="54425" rtlCol="0">
            <a:spAutoFit/>
          </a:bodyPr>
          <a:lstStyle/>
          <a:p>
            <a:r>
              <a:rPr lang="en-US" altLang="zh-CN" sz="2600" b="1" dirty="0" smtClean="0">
                <a:latin typeface="+mn-ea"/>
              </a:rPr>
              <a:t>2</a:t>
            </a:r>
            <a:r>
              <a:rPr lang="zh-CN" altLang="en-US" sz="2600" b="1" dirty="0" smtClean="0">
                <a:latin typeface="+mn-ea"/>
              </a:rPr>
              <a:t>、多元化的国际储备体系：</a:t>
            </a:r>
          </a:p>
        </p:txBody>
      </p:sp>
      <p:sp>
        <p:nvSpPr>
          <p:cNvPr id="4" name="矩形 3"/>
          <p:cNvSpPr/>
          <p:nvPr/>
        </p:nvSpPr>
        <p:spPr>
          <a:xfrm>
            <a:off x="910630" y="1941433"/>
            <a:ext cx="10801200" cy="1200329"/>
          </a:xfrm>
          <a:prstGeom prst="rect">
            <a:avLst/>
          </a:prstGeom>
        </p:spPr>
        <p:txBody>
          <a:bodyPr wrap="square">
            <a:spAutoFit/>
          </a:bodyPr>
          <a:lstStyle/>
          <a:p>
            <a:r>
              <a:rPr lang="zh-CN" altLang="en-US" sz="2400" b="1" dirty="0" smtClean="0"/>
              <a:t>          进入21世纪，美元仍然在国际货币基金组织货币篮子中占据最大权重，是国际贸易结算和各国外汇储备的主要货币，但欧元、日元和人民币等的影响也在上升。</a:t>
            </a:r>
            <a:endParaRPr lang="zh-CN" altLang="en-US" dirty="0"/>
          </a:p>
        </p:txBody>
      </p:sp>
      <p:pic>
        <p:nvPicPr>
          <p:cNvPr id="5" name="Picture 2" descr="http://pic.enorth.com.cn/003/012/303/00301230388_dad8ead9.jpg"/>
          <p:cNvPicPr>
            <a:picLocks noChangeAspect="1" noChangeArrowheads="1"/>
          </p:cNvPicPr>
          <p:nvPr/>
        </p:nvPicPr>
        <p:blipFill>
          <a:blip r:embed="rId3" cstate="print"/>
          <a:srcRect/>
          <a:stretch>
            <a:fillRect/>
          </a:stretch>
        </p:blipFill>
        <p:spPr bwMode="auto">
          <a:xfrm>
            <a:off x="1558702" y="3281276"/>
            <a:ext cx="4719798" cy="3244861"/>
          </a:xfrm>
          <a:prstGeom prst="rect">
            <a:avLst/>
          </a:prstGeom>
          <a:noFill/>
        </p:spPr>
      </p:pic>
      <p:sp>
        <p:nvSpPr>
          <p:cNvPr id="6" name="矩形 5"/>
          <p:cNvSpPr/>
          <p:nvPr/>
        </p:nvSpPr>
        <p:spPr>
          <a:xfrm>
            <a:off x="6527254" y="3442723"/>
            <a:ext cx="5256584" cy="2651367"/>
          </a:xfrm>
          <a:prstGeom prst="rect">
            <a:avLst/>
          </a:prstGeom>
          <a:ln>
            <a:solidFill>
              <a:schemeClr val="accent5">
                <a:lumMod val="75000"/>
              </a:schemeClr>
            </a:solidFill>
          </a:ln>
        </p:spPr>
        <p:txBody>
          <a:bodyPr wrap="square">
            <a:spAutoFit/>
          </a:bodyPr>
          <a:lstStyle/>
          <a:p>
            <a:pPr>
              <a:lnSpc>
                <a:spcPts val="3400"/>
              </a:lnSpc>
            </a:pPr>
            <a:r>
              <a:rPr lang="en-US" altLang="zh-TW" sz="2400" b="1" dirty="0" smtClean="0">
                <a:latin typeface="楷体" pitchFamily="49" charset="-122"/>
                <a:ea typeface="楷体" pitchFamily="49" charset="-122"/>
              </a:rPr>
              <a:t>    12</a:t>
            </a:r>
            <a:r>
              <a:rPr lang="zh-TW" altLang="en-US" sz="2400" b="1" dirty="0" smtClean="0">
                <a:latin typeface="楷体" pitchFamily="49" charset="-122"/>
                <a:ea typeface="楷体" pitchFamily="49" charset="-122"/>
              </a:rPr>
              <a:t>月</a:t>
            </a:r>
            <a:r>
              <a:rPr lang="en-US" altLang="zh-TW" sz="2400" b="1" dirty="0" smtClean="0">
                <a:latin typeface="楷体" pitchFamily="49" charset="-122"/>
                <a:ea typeface="楷体" pitchFamily="49" charset="-122"/>
              </a:rPr>
              <a:t>1</a:t>
            </a:r>
            <a:r>
              <a:rPr lang="zh-TW" altLang="en-US" sz="2400" b="1" dirty="0" smtClean="0">
                <a:latin typeface="楷体" pitchFamily="49" charset="-122"/>
                <a:ea typeface="楷体" pitchFamily="49" charset="-122"/>
              </a:rPr>
              <a:t>日，</a:t>
            </a:r>
            <a:r>
              <a:rPr lang="zh-CN" altLang="en-US" sz="2400" b="1" dirty="0" smtClean="0">
                <a:latin typeface="楷体" pitchFamily="49" charset="-122"/>
                <a:ea typeface="楷体" pitchFamily="49" charset="-122"/>
              </a:rPr>
              <a:t>国际货币基金组织</a:t>
            </a:r>
            <a:r>
              <a:rPr lang="en-US" altLang="zh-TW" sz="2400" b="1" dirty="0" smtClean="0">
                <a:latin typeface="楷体" pitchFamily="49" charset="-122"/>
                <a:ea typeface="楷体" pitchFamily="49" charset="-122"/>
              </a:rPr>
              <a:t>(IMF</a:t>
            </a:r>
            <a:r>
              <a:rPr lang="zh-CN" altLang="en-US" sz="2400" b="1" dirty="0" smtClean="0">
                <a:latin typeface="楷体" pitchFamily="49" charset="-122"/>
                <a:ea typeface="楷体" pitchFamily="49" charset="-122"/>
              </a:rPr>
              <a:t>宣布</a:t>
            </a:r>
            <a:r>
              <a:rPr lang="zh-TW" altLang="en-US" sz="2400" b="1" dirty="0" smtClean="0">
                <a:latin typeface="楷体" pitchFamily="49" charset="-122"/>
                <a:ea typeface="楷体" pitchFamily="49" charset="-122"/>
              </a:rPr>
              <a:t>，人民</a:t>
            </a:r>
            <a:r>
              <a:rPr lang="zh-CN" altLang="en-US" sz="2400" b="1" dirty="0" smtClean="0">
                <a:latin typeface="楷体" pitchFamily="49" charset="-122"/>
                <a:ea typeface="楷体" pitchFamily="49" charset="-122"/>
              </a:rPr>
              <a:t>币将纳</a:t>
            </a:r>
            <a:r>
              <a:rPr lang="zh-TW" altLang="en-US" sz="2400" b="1" dirty="0" smtClean="0">
                <a:latin typeface="楷体" pitchFamily="49" charset="-122"/>
                <a:ea typeface="楷体" pitchFamily="49" charset="-122"/>
              </a:rPr>
              <a:t>入特別提款</a:t>
            </a:r>
            <a:r>
              <a:rPr lang="zh-CN" altLang="en-US" sz="2400" b="1" dirty="0" smtClean="0">
                <a:latin typeface="楷体" pitchFamily="49" charset="-122"/>
                <a:ea typeface="楷体" pitchFamily="49" charset="-122"/>
              </a:rPr>
              <a:t>权</a:t>
            </a:r>
            <a:r>
              <a:rPr lang="en-US" altLang="zh-TW" sz="2400" b="1" dirty="0" smtClean="0">
                <a:latin typeface="楷体" pitchFamily="49" charset="-122"/>
                <a:ea typeface="楷体" pitchFamily="49" charset="-122"/>
              </a:rPr>
              <a:t>(SDR)</a:t>
            </a:r>
            <a:r>
              <a:rPr lang="zh-CN" altLang="en-US" sz="2400" b="1" dirty="0" smtClean="0">
                <a:latin typeface="楷体" pitchFamily="49" charset="-122"/>
                <a:ea typeface="楷体" pitchFamily="49" charset="-122"/>
              </a:rPr>
              <a:t>货币</a:t>
            </a:r>
            <a:r>
              <a:rPr lang="zh-TW" altLang="en-US" sz="2400" b="1" dirty="0" smtClean="0">
                <a:latin typeface="楷体" pitchFamily="49" charset="-122"/>
                <a:ea typeface="楷体" pitchFamily="49" charset="-122"/>
              </a:rPr>
              <a:t>籃子，</a:t>
            </a:r>
            <a:r>
              <a:rPr lang="en-US" altLang="zh-TW" sz="2400" b="1" dirty="0" smtClean="0">
                <a:latin typeface="楷体" pitchFamily="49" charset="-122"/>
                <a:ea typeface="楷体" pitchFamily="49" charset="-122"/>
              </a:rPr>
              <a:t>SDR</a:t>
            </a:r>
            <a:r>
              <a:rPr lang="zh-CN" altLang="en-US" sz="2400" b="1" dirty="0" smtClean="0">
                <a:latin typeface="楷体" pitchFamily="49" charset="-122"/>
                <a:ea typeface="楷体" pitchFamily="49" charset="-122"/>
              </a:rPr>
              <a:t>货币篮子扩大</a:t>
            </a:r>
            <a:r>
              <a:rPr lang="zh-TW" altLang="en-US" sz="2400" b="1" dirty="0" smtClean="0">
                <a:latin typeface="楷体" pitchFamily="49" charset="-122"/>
                <a:ea typeface="楷体" pitchFamily="49" charset="-122"/>
              </a:rPr>
              <a:t>大至美元、</a:t>
            </a:r>
            <a:r>
              <a:rPr lang="zh-CN" altLang="en-US" sz="2400" b="1" dirty="0" smtClean="0">
                <a:latin typeface="楷体" pitchFamily="49" charset="-122"/>
                <a:ea typeface="楷体" pitchFamily="49" charset="-122"/>
              </a:rPr>
              <a:t>欧</a:t>
            </a:r>
            <a:r>
              <a:rPr lang="zh-TW" altLang="en-US" sz="2400" b="1" dirty="0" smtClean="0">
                <a:latin typeface="楷体" pitchFamily="49" charset="-122"/>
                <a:ea typeface="楷体" pitchFamily="49" charset="-122"/>
              </a:rPr>
              <a:t>元、人民</a:t>
            </a:r>
            <a:r>
              <a:rPr lang="zh-CN" altLang="en-US" sz="2400" b="1" dirty="0" smtClean="0">
                <a:latin typeface="楷体" pitchFamily="49" charset="-122"/>
                <a:ea typeface="楷体" pitchFamily="49" charset="-122"/>
              </a:rPr>
              <a:t>币</a:t>
            </a:r>
            <a:r>
              <a:rPr lang="zh-TW" altLang="en-US" sz="2400" b="1" dirty="0" smtClean="0">
                <a:latin typeface="楷体" pitchFamily="49" charset="-122"/>
                <a:ea typeface="楷体" pitchFamily="49" charset="-122"/>
              </a:rPr>
              <a:t>、日元和英</a:t>
            </a:r>
            <a:r>
              <a:rPr lang="zh-CN" altLang="en-US" sz="2400" b="1" dirty="0" smtClean="0">
                <a:latin typeface="楷体" pitchFamily="49" charset="-122"/>
                <a:ea typeface="楷体" pitchFamily="49" charset="-122"/>
              </a:rPr>
              <a:t>镑</a:t>
            </a:r>
            <a:r>
              <a:rPr lang="en-US" altLang="zh-TW" sz="2400" b="1" dirty="0" smtClean="0">
                <a:latin typeface="楷体" pitchFamily="49" charset="-122"/>
                <a:ea typeface="楷体" pitchFamily="49" charset="-122"/>
              </a:rPr>
              <a:t>5</a:t>
            </a:r>
            <a:r>
              <a:rPr lang="zh-CN" altLang="en-US" sz="2400" b="1" dirty="0" smtClean="0">
                <a:latin typeface="楷体" pitchFamily="49" charset="-122"/>
                <a:ea typeface="楷体" pitchFamily="49" charset="-122"/>
              </a:rPr>
              <a:t>种货币</a:t>
            </a:r>
            <a:r>
              <a:rPr lang="zh-TW" altLang="en-US" sz="2400" b="1" dirty="0" smtClean="0">
                <a:latin typeface="楷体" pitchFamily="49" charset="-122"/>
                <a:ea typeface="楷体" pitchFamily="49" charset="-122"/>
              </a:rPr>
              <a:t>，人民</a:t>
            </a:r>
            <a:r>
              <a:rPr lang="zh-CN" altLang="en-US" sz="2400" b="1" dirty="0" smtClean="0">
                <a:latin typeface="楷体" pitchFamily="49" charset="-122"/>
                <a:ea typeface="楷体" pitchFamily="49" charset="-122"/>
              </a:rPr>
              <a:t>币</a:t>
            </a:r>
            <a:r>
              <a:rPr lang="zh-TW" altLang="en-US" sz="2400" b="1" dirty="0" smtClean="0">
                <a:latin typeface="楷体" pitchFamily="49" charset="-122"/>
                <a:ea typeface="楷体" pitchFamily="49" charset="-122"/>
              </a:rPr>
              <a:t>的</a:t>
            </a:r>
            <a:r>
              <a:rPr lang="zh-CN" altLang="en-US" sz="2400" b="1" dirty="0" smtClean="0">
                <a:latin typeface="楷体" pitchFamily="49" charset="-122"/>
                <a:ea typeface="楷体" pitchFamily="49" charset="-122"/>
              </a:rPr>
              <a:t>权</a:t>
            </a:r>
            <a:r>
              <a:rPr lang="zh-TW" altLang="en-US" sz="2400" b="1" dirty="0" smtClean="0">
                <a:latin typeface="楷体" pitchFamily="49" charset="-122"/>
                <a:ea typeface="楷体" pitchFamily="49" charset="-122"/>
              </a:rPr>
              <a:t>重</a:t>
            </a:r>
            <a:r>
              <a:rPr lang="zh-CN" altLang="en-US" sz="2400" b="1" dirty="0" smtClean="0">
                <a:latin typeface="楷体" pitchFamily="49" charset="-122"/>
                <a:ea typeface="楷体" pitchFamily="49" charset="-122"/>
              </a:rPr>
              <a:t>为</a:t>
            </a:r>
            <a:r>
              <a:rPr lang="en-US" altLang="zh-TW" sz="2400" b="1" dirty="0" smtClean="0">
                <a:latin typeface="楷体" pitchFamily="49" charset="-122"/>
                <a:ea typeface="楷体" pitchFamily="49" charset="-122"/>
              </a:rPr>
              <a:t>10.92%</a:t>
            </a:r>
            <a:r>
              <a:rPr lang="zh-TW" altLang="en-US" sz="2400" b="1" dirty="0" smtClean="0">
                <a:latin typeface="楷体" pitchFamily="49" charset="-122"/>
                <a:ea typeface="楷体" pitchFamily="49" charset="-122"/>
              </a:rPr>
              <a:t>，超</a:t>
            </a:r>
            <a:r>
              <a:rPr lang="zh-CN" altLang="en-US" sz="2400" b="1" dirty="0" smtClean="0">
                <a:latin typeface="楷体" pitchFamily="49" charset="-122"/>
                <a:ea typeface="楷体" pitchFamily="49" charset="-122"/>
              </a:rPr>
              <a:t>过</a:t>
            </a:r>
            <a:r>
              <a:rPr lang="zh-TW" altLang="en-US" sz="2400" b="1" dirty="0" smtClean="0">
                <a:latin typeface="楷体" pitchFamily="49" charset="-122"/>
                <a:ea typeface="楷体" pitchFamily="49" charset="-122"/>
              </a:rPr>
              <a:t>日元和英</a:t>
            </a:r>
            <a:r>
              <a:rPr lang="zh-CN" altLang="en-US" sz="2400" b="1" dirty="0" smtClean="0">
                <a:latin typeface="楷体" pitchFamily="49" charset="-122"/>
                <a:ea typeface="楷体" pitchFamily="49" charset="-122"/>
              </a:rPr>
              <a:t>镑</a:t>
            </a:r>
            <a:r>
              <a:rPr lang="zh-TW" altLang="en-US" sz="2400" b="1" dirty="0" smtClean="0">
                <a:latin typeface="楷体" pitchFamily="49" charset="-122"/>
                <a:ea typeface="楷体" pitchFamily="49" charset="-122"/>
              </a:rPr>
              <a:t>，居第三位。</a:t>
            </a:r>
          </a:p>
        </p:txBody>
      </p:sp>
      <p:sp>
        <p:nvSpPr>
          <p:cNvPr id="7" name="文本框 16"/>
          <p:cNvSpPr txBox="1"/>
          <p:nvPr/>
        </p:nvSpPr>
        <p:spPr>
          <a:xfrm>
            <a:off x="910630" y="693490"/>
            <a:ext cx="4104456" cy="510023"/>
          </a:xfrm>
          <a:prstGeom prst="rect">
            <a:avLst/>
          </a:prstGeom>
          <a:solidFill>
            <a:schemeClr val="bg1"/>
          </a:solidFill>
          <a:ln w="15875">
            <a:noFill/>
          </a:ln>
        </p:spPr>
        <p:txBody>
          <a:bodyPr wrap="square" lIns="108850" tIns="54425" rIns="108850" bIns="54425" rtlCol="0">
            <a:spAutoFit/>
          </a:bodyPr>
          <a:lstStyle/>
          <a:p>
            <a:r>
              <a:rPr lang="en-US" altLang="zh-CN" sz="2600" b="1" dirty="0" smtClean="0">
                <a:latin typeface="+mn-ea"/>
              </a:rPr>
              <a:t>1</a:t>
            </a:r>
            <a:r>
              <a:rPr lang="zh-CN" altLang="en-US" sz="2600" b="1" dirty="0" smtClean="0">
                <a:latin typeface="+mn-ea"/>
              </a:rPr>
              <a:t>、浮动汇率制</a:t>
            </a: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gtEl>
                                        <p:attrNameLst>
                                          <p:attrName>fillcolor</p:attrName>
                                        </p:attrNameLst>
                                      </p:cBhvr>
                                      <p:tavLst>
                                        <p:tav tm="0">
                                          <p:val>
                                            <p:clrVal>
                                              <a:schemeClr val="accent2"/>
                                            </p:clrVal>
                                          </p:val>
                                        </p:tav>
                                        <p:tav tm="50000">
                                          <p:val>
                                            <p:clrVal>
                                              <a:schemeClr val="hlink"/>
                                            </p:clrVal>
                                          </p:val>
                                        </p:tav>
                                      </p:tavLst>
                                    </p:anim>
                                    <p:set>
                                      <p:cBhvr>
                                        <p:cTn id="21"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0550" y="117426"/>
            <a:ext cx="3126177" cy="461665"/>
          </a:xfrm>
          <a:prstGeom prst="rect">
            <a:avLst/>
          </a:prstGeom>
        </p:spPr>
        <p:txBody>
          <a:bodyPr wrap="none">
            <a:spAutoFit/>
          </a:bodyPr>
          <a:lstStyle/>
          <a:p>
            <a:r>
              <a:rPr lang="zh-CN" altLang="en-US" sz="2400" b="1" dirty="0" smtClean="0">
                <a:solidFill>
                  <a:srgbClr val="FF0000"/>
                </a:solidFill>
                <a:latin typeface="楷体" pitchFamily="49" charset="-122"/>
                <a:ea typeface="楷体" pitchFamily="49" charset="-122"/>
              </a:rPr>
              <a:t>中国加入</a:t>
            </a:r>
            <a:r>
              <a:rPr lang="en-US" altLang="zh-TW" sz="2400" b="1" dirty="0" smtClean="0">
                <a:solidFill>
                  <a:srgbClr val="FF0000"/>
                </a:solidFill>
                <a:latin typeface="楷体" pitchFamily="49" charset="-122"/>
                <a:ea typeface="楷体" pitchFamily="49" charset="-122"/>
              </a:rPr>
              <a:t>SDR</a:t>
            </a:r>
            <a:r>
              <a:rPr lang="zh-CN" altLang="en-US" sz="2400" b="1" dirty="0" smtClean="0">
                <a:solidFill>
                  <a:srgbClr val="FF0000"/>
                </a:solidFill>
                <a:latin typeface="楷体" pitchFamily="49" charset="-122"/>
                <a:ea typeface="楷体" pitchFamily="49" charset="-122"/>
              </a:rPr>
              <a:t>货币篮子</a:t>
            </a:r>
            <a:endParaRPr lang="zh-CN" altLang="en-US" sz="2400" dirty="0">
              <a:solidFill>
                <a:srgbClr val="FF0000"/>
              </a:solidFill>
            </a:endParaRPr>
          </a:p>
        </p:txBody>
      </p:sp>
      <p:pic>
        <p:nvPicPr>
          <p:cNvPr id="3" name="[新闻30分]国际货币基金组织：将就人民币加入SDR篮子进行投票.mp4">
            <a:hlinkClick r:id="" action="ppaction://media"/>
          </p:cNvPr>
          <p:cNvPicPr>
            <a:picLocks noRot="1" noChangeAspect="1"/>
          </p:cNvPicPr>
          <p:nvPr>
            <a:videoFile r:link="rId1"/>
          </p:nvPr>
        </p:nvPicPr>
        <p:blipFill>
          <a:blip r:embed="rId3" cstate="print"/>
          <a:stretch>
            <a:fillRect/>
          </a:stretch>
        </p:blipFill>
        <p:spPr>
          <a:xfrm>
            <a:off x="-1" y="621481"/>
            <a:ext cx="12190413" cy="6245591"/>
          </a:xfrm>
          <a:prstGeom prst="rect">
            <a:avLst/>
          </a:prstGeom>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566" y="735152"/>
            <a:ext cx="11521280" cy="3054682"/>
          </a:xfrm>
          <a:prstGeom prst="rect">
            <a:avLst/>
          </a:prstGeom>
          <a:solidFill>
            <a:schemeClr val="accent3">
              <a:lumMod val="20000"/>
              <a:lumOff val="80000"/>
            </a:schemeClr>
          </a:solidFill>
          <a:ln>
            <a:solidFill>
              <a:schemeClr val="tx1"/>
            </a:solidFill>
          </a:ln>
        </p:spPr>
        <p:txBody>
          <a:bodyPr wrap="square">
            <a:spAutoFit/>
          </a:bodyPr>
          <a:lstStyle/>
          <a:p>
            <a:pPr>
              <a:lnSpc>
                <a:spcPts val="3300"/>
              </a:lnSpc>
            </a:pPr>
            <a:r>
              <a:rPr lang="en-US" altLang="zh-CN" sz="2400" b="1" dirty="0" smtClean="0">
                <a:latin typeface="楷体_GB2312" pitchFamily="49" charset="-122"/>
                <a:ea typeface="楷体_GB2312" pitchFamily="49" charset="-122"/>
              </a:rPr>
              <a:t>    2016</a:t>
            </a:r>
            <a:r>
              <a:rPr lang="zh-CN" altLang="zh-CN" sz="2400" b="1" dirty="0" smtClean="0">
                <a:latin typeface="楷体_GB2312" pitchFamily="49" charset="-122"/>
                <a:ea typeface="楷体_GB2312" pitchFamily="49" charset="-122"/>
              </a:rPr>
              <a:t>年</a:t>
            </a:r>
            <a:r>
              <a:rPr lang="en-US" altLang="zh-CN" sz="2400" b="1" dirty="0" smtClean="0">
                <a:latin typeface="楷体_GB2312" pitchFamily="49" charset="-122"/>
                <a:ea typeface="楷体_GB2312" pitchFamily="49" charset="-122"/>
              </a:rPr>
              <a:t>10</a:t>
            </a:r>
            <a:r>
              <a:rPr lang="zh-CN" altLang="zh-CN" sz="2400" b="1" dirty="0" smtClean="0">
                <a:latin typeface="楷体_GB2312" pitchFamily="49" charset="-122"/>
                <a:ea typeface="楷体_GB2312" pitchFamily="49" charset="-122"/>
              </a:rPr>
              <a:t>月</a:t>
            </a:r>
            <a:r>
              <a:rPr lang="en-US" altLang="zh-CN" sz="2400" b="1" dirty="0" smtClean="0">
                <a:latin typeface="楷体_GB2312" pitchFamily="49" charset="-122"/>
                <a:ea typeface="楷体_GB2312" pitchFamily="49" charset="-122"/>
              </a:rPr>
              <a:t>1</a:t>
            </a:r>
            <a:r>
              <a:rPr lang="zh-CN" altLang="zh-CN" sz="2400" b="1" dirty="0" smtClean="0">
                <a:latin typeface="楷体_GB2312" pitchFamily="49" charset="-122"/>
                <a:ea typeface="楷体_GB2312" pitchFamily="49" charset="-122"/>
              </a:rPr>
              <a:t>日，人民币被正式纳入国际货币基金组织特别提款权货币篮子，成为继美元、欧元、日元、英镑后第五种入篮货币，越来越多的国家和地区将人民币纳入外汇储备。国际货币基金组织的“官方外汇储备货币构成”数据显示，截至</a:t>
            </a:r>
            <a:r>
              <a:rPr lang="en-US" altLang="zh-CN" sz="2400" b="1" dirty="0" smtClean="0">
                <a:latin typeface="楷体_GB2312" pitchFamily="49" charset="-122"/>
                <a:ea typeface="楷体_GB2312" pitchFamily="49" charset="-122"/>
              </a:rPr>
              <a:t>2017</a:t>
            </a:r>
            <a:r>
              <a:rPr lang="zh-CN" altLang="zh-CN" sz="2400" b="1" dirty="0" smtClean="0">
                <a:latin typeface="楷体_GB2312" pitchFamily="49" charset="-122"/>
                <a:ea typeface="楷体_GB2312" pitchFamily="49" charset="-122"/>
              </a:rPr>
              <a:t>年第四季度末，人民币储备总额为</a:t>
            </a:r>
            <a:r>
              <a:rPr lang="en-US" altLang="zh-CN" sz="2400" b="1" dirty="0" smtClean="0">
                <a:latin typeface="楷体_GB2312" pitchFamily="49" charset="-122"/>
                <a:ea typeface="楷体_GB2312" pitchFamily="49" charset="-122"/>
              </a:rPr>
              <a:t>1228</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02</a:t>
            </a:r>
            <a:r>
              <a:rPr lang="zh-CN" altLang="zh-CN" sz="2400" b="1" dirty="0" smtClean="0">
                <a:latin typeface="楷体_GB2312" pitchFamily="49" charset="-122"/>
                <a:ea typeface="楷体_GB2312" pitchFamily="49" charset="-122"/>
              </a:rPr>
              <a:t>亿美元，占全球外汇储备的份额为</a:t>
            </a:r>
            <a:r>
              <a:rPr lang="en-US" altLang="zh-CN" sz="2400" b="1" dirty="0" smtClean="0">
                <a:latin typeface="楷体_GB2312" pitchFamily="49" charset="-122"/>
                <a:ea typeface="楷体_GB2312" pitchFamily="49" charset="-122"/>
              </a:rPr>
              <a:t>1</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23</a:t>
            </a:r>
            <a:r>
              <a:rPr lang="zh-CN" altLang="zh-CN" sz="2400" b="1" dirty="0" smtClean="0">
                <a:latin typeface="楷体_GB2312" pitchFamily="49" charset="-122"/>
                <a:ea typeface="楷体_GB2312" pitchFamily="49" charset="-122"/>
              </a:rPr>
              <a:t>，较</a:t>
            </a:r>
            <a:r>
              <a:rPr lang="en-US" altLang="zh-CN" sz="2400" b="1" dirty="0" smtClean="0">
                <a:latin typeface="楷体_GB2312" pitchFamily="49" charset="-122"/>
                <a:ea typeface="楷体_GB2312" pitchFamily="49" charset="-122"/>
              </a:rPr>
              <a:t>2016</a:t>
            </a:r>
            <a:r>
              <a:rPr lang="zh-CN" altLang="zh-CN" sz="2400" b="1" dirty="0" smtClean="0">
                <a:latin typeface="楷体_GB2312" pitchFamily="49" charset="-122"/>
                <a:ea typeface="楷体_GB2312" pitchFamily="49" charset="-122"/>
              </a:rPr>
              <a:t>年同期增加</a:t>
            </a:r>
            <a:r>
              <a:rPr lang="en-US" altLang="zh-CN" sz="2400" b="1" dirty="0" smtClean="0">
                <a:latin typeface="楷体_GB2312" pitchFamily="49" charset="-122"/>
                <a:ea typeface="楷体_GB2312" pitchFamily="49" charset="-122"/>
              </a:rPr>
              <a:t>0</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15</a:t>
            </a:r>
            <a:r>
              <a:rPr lang="zh-CN" altLang="zh-CN" sz="2400" b="1" dirty="0" smtClean="0">
                <a:latin typeface="楷体_GB2312" pitchFamily="49" charset="-122"/>
                <a:ea typeface="楷体_GB2312" pitchFamily="49" charset="-122"/>
              </a:rPr>
              <a:t>个百分点，是继美元（</a:t>
            </a:r>
            <a:r>
              <a:rPr lang="en-US" altLang="zh-CN" sz="2400" b="1" dirty="0" smtClean="0">
                <a:latin typeface="楷体_GB2312" pitchFamily="49" charset="-122"/>
                <a:ea typeface="楷体_GB2312" pitchFamily="49" charset="-122"/>
              </a:rPr>
              <a:t>62</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7</a:t>
            </a:r>
            <a:r>
              <a:rPr lang="zh-CN" altLang="zh-CN" sz="2400" b="1" dirty="0" smtClean="0">
                <a:latin typeface="楷体_GB2312" pitchFamily="49" charset="-122"/>
                <a:ea typeface="楷体_GB2312" pitchFamily="49" charset="-122"/>
              </a:rPr>
              <a:t>）欧元（</a:t>
            </a:r>
            <a:r>
              <a:rPr lang="en-US" altLang="zh-CN" sz="2400" b="1" dirty="0" smtClean="0">
                <a:latin typeface="楷体_GB2312" pitchFamily="49" charset="-122"/>
                <a:ea typeface="楷体_GB2312" pitchFamily="49" charset="-122"/>
              </a:rPr>
              <a:t>20</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15</a:t>
            </a:r>
            <a:r>
              <a:rPr lang="zh-CN" altLang="zh-CN" sz="2400" b="1" dirty="0" smtClean="0">
                <a:latin typeface="楷体_GB2312" pitchFamily="49" charset="-122"/>
                <a:ea typeface="楷体_GB2312" pitchFamily="49" charset="-122"/>
              </a:rPr>
              <a:t>）日元（</a:t>
            </a:r>
            <a:r>
              <a:rPr lang="en-US" altLang="zh-CN" sz="2400" b="1" dirty="0" smtClean="0">
                <a:latin typeface="楷体_GB2312" pitchFamily="49" charset="-122"/>
                <a:ea typeface="楷体_GB2312" pitchFamily="49" charset="-122"/>
              </a:rPr>
              <a:t>4</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89</a:t>
            </a:r>
            <a:r>
              <a:rPr lang="zh-CN" altLang="zh-CN" sz="2400" b="1" dirty="0" smtClean="0">
                <a:latin typeface="楷体_GB2312" pitchFamily="49" charset="-122"/>
                <a:ea typeface="楷体_GB2312" pitchFamily="49" charset="-122"/>
              </a:rPr>
              <a:t>）英镑（</a:t>
            </a:r>
            <a:r>
              <a:rPr lang="en-US" altLang="zh-CN" sz="2400" b="1" dirty="0" smtClean="0">
                <a:latin typeface="楷体_GB2312" pitchFamily="49" charset="-122"/>
                <a:ea typeface="楷体_GB2312" pitchFamily="49" charset="-122"/>
              </a:rPr>
              <a:t>4</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54</a:t>
            </a:r>
            <a:r>
              <a:rPr lang="zh-CN" altLang="zh-CN" sz="2400" b="1" dirty="0" smtClean="0">
                <a:latin typeface="楷体_GB2312" pitchFamily="49" charset="-122"/>
                <a:ea typeface="楷体_GB2312" pitchFamily="49" charset="-122"/>
              </a:rPr>
              <a:t>）加拿大元（</a:t>
            </a:r>
            <a:r>
              <a:rPr lang="en-US" altLang="zh-CN" sz="2400" b="1" dirty="0" smtClean="0">
                <a:latin typeface="楷体_GB2312" pitchFamily="49" charset="-122"/>
                <a:ea typeface="楷体_GB2312" pitchFamily="49" charset="-122"/>
              </a:rPr>
              <a:t>2</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02</a:t>
            </a:r>
            <a:r>
              <a:rPr lang="zh-CN" altLang="zh-CN" sz="2400" b="1" dirty="0" smtClean="0">
                <a:latin typeface="楷体_GB2312" pitchFamily="49" charset="-122"/>
                <a:ea typeface="楷体_GB2312" pitchFamily="49" charset="-122"/>
              </a:rPr>
              <a:t>）和澳大利亚元（</a:t>
            </a:r>
            <a:r>
              <a:rPr lang="en-US" altLang="zh-CN" sz="2400" b="1" dirty="0" smtClean="0">
                <a:latin typeface="楷体_GB2312" pitchFamily="49" charset="-122"/>
                <a:ea typeface="楷体_GB2312" pitchFamily="49" charset="-122"/>
              </a:rPr>
              <a:t>1</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80</a:t>
            </a:r>
            <a:r>
              <a:rPr lang="zh-CN" altLang="zh-CN" sz="2400" b="1" dirty="0" smtClean="0">
                <a:latin typeface="楷体_GB2312" pitchFamily="49" charset="-122"/>
                <a:ea typeface="楷体_GB2312" pitchFamily="49" charset="-122"/>
              </a:rPr>
              <a:t>）后的世界第七大储备货币。</a:t>
            </a:r>
          </a:p>
          <a:p>
            <a:pPr>
              <a:lnSpc>
                <a:spcPts val="3300"/>
              </a:lnSpc>
            </a:pPr>
            <a:r>
              <a:rPr lang="en-US" altLang="zh-CN" sz="2400" b="1" dirty="0" smtClean="0">
                <a:latin typeface="楷体_GB2312" pitchFamily="49" charset="-122"/>
                <a:ea typeface="楷体_GB2312" pitchFamily="49" charset="-122"/>
              </a:rPr>
              <a:t>                                   </a:t>
            </a:r>
            <a:r>
              <a:rPr lang="zh-CN" altLang="zh-CN" sz="2200" b="1" dirty="0" smtClean="0">
                <a:latin typeface="楷体_GB2312" pitchFamily="49" charset="-122"/>
                <a:ea typeface="楷体_GB2312" pitchFamily="49" charset="-122"/>
              </a:rPr>
              <a:t>——摘编自谈俊《稳妥有序推进人民币国际化》</a:t>
            </a:r>
            <a:endParaRPr lang="zh-CN" altLang="zh-CN" sz="2200" b="1" dirty="0">
              <a:latin typeface="楷体_GB2312" pitchFamily="49" charset="-122"/>
              <a:ea typeface="楷体_GB2312" pitchFamily="49" charset="-122"/>
            </a:endParaRPr>
          </a:p>
        </p:txBody>
      </p:sp>
      <p:sp>
        <p:nvSpPr>
          <p:cNvPr id="3" name="矩形 2"/>
          <p:cNvSpPr/>
          <p:nvPr/>
        </p:nvSpPr>
        <p:spPr>
          <a:xfrm>
            <a:off x="334566" y="3933850"/>
            <a:ext cx="11521280" cy="830997"/>
          </a:xfrm>
          <a:prstGeom prst="rect">
            <a:avLst/>
          </a:prstGeom>
        </p:spPr>
        <p:txBody>
          <a:bodyPr wrap="square">
            <a:spAutoFit/>
          </a:bodyPr>
          <a:lstStyle/>
          <a:p>
            <a:r>
              <a:rPr lang="zh-CN" altLang="en-US" sz="2400" b="1" dirty="0" smtClean="0"/>
              <a:t>探究：</a:t>
            </a:r>
            <a:r>
              <a:rPr lang="zh-CN" altLang="zh-CN" sz="2400" b="1" dirty="0" smtClean="0"/>
              <a:t>当今国际货币体系出现了怎样的新特点，并结合所学知识，分析人民币国际化的背景。</a:t>
            </a:r>
            <a:endParaRPr lang="zh-CN" altLang="en-US" sz="2400" b="1" dirty="0"/>
          </a:p>
        </p:txBody>
      </p:sp>
      <p:sp>
        <p:nvSpPr>
          <p:cNvPr id="4" name="矩形 3"/>
          <p:cNvSpPr/>
          <p:nvPr/>
        </p:nvSpPr>
        <p:spPr>
          <a:xfrm>
            <a:off x="622598" y="4840337"/>
            <a:ext cx="5908990" cy="461665"/>
          </a:xfrm>
          <a:prstGeom prst="rect">
            <a:avLst/>
          </a:prstGeom>
        </p:spPr>
        <p:txBody>
          <a:bodyPr wrap="none">
            <a:spAutoFit/>
          </a:bodyPr>
          <a:lstStyle/>
          <a:p>
            <a:r>
              <a:rPr lang="zh-CN" altLang="en-US" sz="2400" b="1" dirty="0" smtClean="0">
                <a:solidFill>
                  <a:srgbClr val="FF0000"/>
                </a:solidFill>
              </a:rPr>
              <a:t>（</a:t>
            </a:r>
            <a:r>
              <a:rPr lang="en-US" altLang="zh-CN" sz="2400" b="1" dirty="0" smtClean="0">
                <a:solidFill>
                  <a:srgbClr val="FF0000"/>
                </a:solidFill>
              </a:rPr>
              <a:t>1</a:t>
            </a:r>
            <a:r>
              <a:rPr lang="zh-CN" altLang="en-US" sz="2400" b="1" dirty="0" smtClean="0">
                <a:solidFill>
                  <a:srgbClr val="FF0000"/>
                </a:solidFill>
              </a:rPr>
              <a:t>）</a:t>
            </a:r>
            <a:r>
              <a:rPr lang="zh-CN" altLang="zh-CN" sz="2400" b="1" dirty="0" smtClean="0">
                <a:solidFill>
                  <a:srgbClr val="FF0000"/>
                </a:solidFill>
              </a:rPr>
              <a:t>新特点：国际货币出现多元化趋势。</a:t>
            </a:r>
            <a:endParaRPr lang="zh-CN" altLang="zh-CN" sz="2400" b="1" dirty="0">
              <a:solidFill>
                <a:srgbClr val="FF0000"/>
              </a:solidFill>
            </a:endParaRPr>
          </a:p>
        </p:txBody>
      </p:sp>
      <p:sp>
        <p:nvSpPr>
          <p:cNvPr id="5" name="矩形 4"/>
          <p:cNvSpPr/>
          <p:nvPr/>
        </p:nvSpPr>
        <p:spPr>
          <a:xfrm>
            <a:off x="622598" y="5325809"/>
            <a:ext cx="11017224" cy="1200329"/>
          </a:xfrm>
          <a:prstGeom prst="rect">
            <a:avLst/>
          </a:prstGeom>
        </p:spPr>
        <p:txBody>
          <a:bodyPr wrap="square">
            <a:spAutoFit/>
          </a:bodyPr>
          <a:lstStyle/>
          <a:p>
            <a:r>
              <a:rPr lang="zh-CN" altLang="en-US" sz="2400" b="1" dirty="0" smtClean="0">
                <a:solidFill>
                  <a:srgbClr val="FF0000"/>
                </a:solidFill>
              </a:rPr>
              <a:t>（</a:t>
            </a:r>
            <a:r>
              <a:rPr lang="en-US" altLang="zh-CN" sz="2400" b="1" dirty="0" smtClean="0">
                <a:solidFill>
                  <a:srgbClr val="FF0000"/>
                </a:solidFill>
              </a:rPr>
              <a:t>2</a:t>
            </a:r>
            <a:r>
              <a:rPr lang="zh-CN" altLang="en-US" sz="2400" b="1" dirty="0" smtClean="0">
                <a:solidFill>
                  <a:srgbClr val="FF0000"/>
                </a:solidFill>
              </a:rPr>
              <a:t>）背景：旧的国际货币体系已不适应国际形势的发展；多极化趋势的加强；改革开放促使中国综合国力的增强；越来越多的国家对中国的信任和支持；中国为维护国家利益和构建人类命运共同体不断努力。</a:t>
            </a:r>
            <a:endParaRPr lang="zh-CN" altLang="zh-CN" sz="2400" b="1" dirty="0">
              <a:solidFill>
                <a:srgbClr val="FF0000"/>
              </a:solidFill>
            </a:endParaRPr>
          </a:p>
        </p:txBody>
      </p:sp>
      <p:sp>
        <p:nvSpPr>
          <p:cNvPr id="6" name="圆角矩形 5"/>
          <p:cNvSpPr/>
          <p:nvPr/>
        </p:nvSpPr>
        <p:spPr>
          <a:xfrm>
            <a:off x="46534" y="45418"/>
            <a:ext cx="2160240" cy="576064"/>
          </a:xfrm>
          <a:prstGeom prst="roundRect">
            <a:avLst/>
          </a:prstGeom>
          <a:blipFill>
            <a:blip r:embed="rId2" cstate="print"/>
            <a:tile tx="0" ty="0" sx="100000" sy="100000" flip="none" algn="tl"/>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模拟题训练</a:t>
            </a:r>
            <a:endParaRPr lang="zh-CN" altLang="en-US" sz="2400" b="1" dirty="0">
              <a:solidFill>
                <a:schemeClr val="bg1"/>
              </a:solidFill>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55246" y="693490"/>
            <a:ext cx="5256584" cy="5139869"/>
          </a:xfrm>
          <a:prstGeom prst="rect">
            <a:avLst/>
          </a:prstGeom>
          <a:noFill/>
          <a:ln w="25400">
            <a:solidFill>
              <a:schemeClr val="accent6">
                <a:lumMod val="50000"/>
              </a:schemeClr>
            </a:solidFill>
          </a:ln>
        </p:spPr>
        <p:txBody>
          <a:bodyPr wrap="square">
            <a:spAutoFit/>
          </a:bodyPr>
          <a:lstStyle/>
          <a:p>
            <a:r>
              <a:rPr lang="zh-CN" altLang="en-US" sz="2400" dirty="0" smtClean="0">
                <a:latin typeface="楷体" pitchFamily="49" charset="-122"/>
                <a:ea typeface="楷体" pitchFamily="49" charset="-122"/>
              </a:rPr>
              <a:t>    </a:t>
            </a:r>
            <a:r>
              <a:rPr lang="zh-CN" altLang="en-US" sz="2800" dirty="0" smtClean="0">
                <a:latin typeface="楷体" pitchFamily="49" charset="-122"/>
                <a:ea typeface="楷体" pitchFamily="49" charset="-122"/>
              </a:rPr>
              <a:t>习近平强调，扩大金融业对外开放是我国对外开放的重要方面。要合理安排开放顺序，对有利于保护消费者权益、有利于增强金融有序竞争、有利于防范金融风险的领域要加快推进。要有序推进资本项目开放，稳步推动人民币国际化，继续完善人民币汇率形成机制，保持人民币汇率在合理均衡水平上的基本稳定。</a:t>
            </a:r>
            <a:endParaRPr lang="en-US" altLang="zh-CN" sz="2800" dirty="0" smtClean="0">
              <a:latin typeface="楷体" pitchFamily="49" charset="-122"/>
              <a:ea typeface="楷体" pitchFamily="49" charset="-122"/>
            </a:endParaRPr>
          </a:p>
          <a:p>
            <a:r>
              <a:rPr lang="en-US" altLang="zh-CN" sz="2400" dirty="0" smtClean="0">
                <a:latin typeface="楷体" pitchFamily="49" charset="-122"/>
                <a:ea typeface="楷体" pitchFamily="49" charset="-122"/>
              </a:rPr>
              <a:t>     ——2017</a:t>
            </a:r>
            <a:r>
              <a:rPr lang="zh-CN" altLang="en-US" sz="2400" dirty="0" smtClean="0">
                <a:latin typeface="楷体" pitchFamily="49" charset="-122"/>
                <a:ea typeface="楷体" pitchFamily="49" charset="-122"/>
              </a:rPr>
              <a:t>年</a:t>
            </a:r>
            <a:r>
              <a:rPr lang="en-US" altLang="zh-CN" sz="2400" dirty="0" smtClean="0">
                <a:latin typeface="楷体" pitchFamily="49" charset="-122"/>
                <a:ea typeface="楷体" pitchFamily="49" charset="-122"/>
              </a:rPr>
              <a:t>7</a:t>
            </a:r>
            <a:r>
              <a:rPr lang="zh-CN" altLang="en-US" sz="2400" dirty="0" smtClean="0">
                <a:latin typeface="楷体" pitchFamily="49" charset="-122"/>
                <a:ea typeface="楷体" pitchFamily="49" charset="-122"/>
              </a:rPr>
              <a:t>月</a:t>
            </a:r>
            <a:r>
              <a:rPr lang="en-US" altLang="zh-CN" sz="2400" dirty="0" smtClean="0">
                <a:latin typeface="楷体" pitchFamily="49" charset="-122"/>
                <a:ea typeface="楷体" pitchFamily="49" charset="-122"/>
              </a:rPr>
              <a:t>17</a:t>
            </a:r>
            <a:r>
              <a:rPr lang="zh-CN" altLang="en-US" sz="2400" dirty="0" smtClean="0">
                <a:latin typeface="楷体" pitchFamily="49" charset="-122"/>
                <a:ea typeface="楷体" pitchFamily="49" charset="-122"/>
              </a:rPr>
              <a:t>日中央财经领导小组第十六次会议</a:t>
            </a:r>
          </a:p>
        </p:txBody>
      </p:sp>
      <p:pic>
        <p:nvPicPr>
          <p:cNvPr id="69636" name="Picture 4" descr="http://language.chinadaily.com.cn/images/attachement/jpg/site1/20170717/64006a47a4041ad697a704.jpg"/>
          <p:cNvPicPr>
            <a:picLocks noChangeAspect="1" noChangeArrowheads="1"/>
          </p:cNvPicPr>
          <p:nvPr/>
        </p:nvPicPr>
        <p:blipFill>
          <a:blip r:embed="rId2" cstate="print"/>
          <a:srcRect/>
          <a:stretch>
            <a:fillRect/>
          </a:stretch>
        </p:blipFill>
        <p:spPr bwMode="auto">
          <a:xfrm>
            <a:off x="334567" y="189434"/>
            <a:ext cx="5616624" cy="3844435"/>
          </a:xfrm>
          <a:prstGeom prst="rect">
            <a:avLst/>
          </a:prstGeom>
          <a:noFill/>
        </p:spPr>
      </p:pic>
      <p:pic>
        <p:nvPicPr>
          <p:cNvPr id="69638" name="Picture 6" descr="http://images.china.cn/attachement/jpg/site1000/20170719/c03fd5e7be201ad9020f0f.jpg"/>
          <p:cNvPicPr>
            <a:picLocks noChangeAspect="1" noChangeArrowheads="1"/>
          </p:cNvPicPr>
          <p:nvPr/>
        </p:nvPicPr>
        <p:blipFill>
          <a:blip r:embed="rId3" cstate="print"/>
          <a:srcRect/>
          <a:stretch>
            <a:fillRect/>
          </a:stretch>
        </p:blipFill>
        <p:spPr bwMode="auto">
          <a:xfrm>
            <a:off x="334566" y="4149874"/>
            <a:ext cx="5544616" cy="2700300"/>
          </a:xfrm>
          <a:prstGeom prst="rect">
            <a:avLst/>
          </a:prstGeom>
          <a:noFill/>
        </p:spPr>
      </p:pic>
    </p:spTree>
  </p:cSld>
  <p:clrMapOvr>
    <a:masterClrMapping/>
  </p:clrMapOvr>
  <p:transition spd="slow" advTm="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p1.ssl.qhimg.com/t01c6c77dcc99b0ea7a.jpg"/>
          <p:cNvPicPr>
            <a:picLocks noChangeAspect="1" noChangeArrowheads="1"/>
          </p:cNvPicPr>
          <p:nvPr/>
        </p:nvPicPr>
        <p:blipFill>
          <a:blip r:embed="rId2" cstate="print"/>
          <a:srcRect/>
          <a:stretch>
            <a:fillRect/>
          </a:stretch>
        </p:blipFill>
        <p:spPr bwMode="auto">
          <a:xfrm>
            <a:off x="1486694" y="2781722"/>
            <a:ext cx="4824536" cy="3316000"/>
          </a:xfrm>
          <a:prstGeom prst="rect">
            <a:avLst/>
          </a:prstGeom>
          <a:noFill/>
        </p:spPr>
      </p:pic>
      <p:sp>
        <p:nvSpPr>
          <p:cNvPr id="5"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6" name="文本框 16"/>
          <p:cNvSpPr txBox="1"/>
          <p:nvPr/>
        </p:nvSpPr>
        <p:spPr>
          <a:xfrm>
            <a:off x="622598" y="693490"/>
            <a:ext cx="10513168"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2</a:t>
            </a:r>
            <a:r>
              <a:rPr lang="zh-CN" altLang="en-US" sz="3000" b="1" dirty="0" smtClean="0">
                <a:latin typeface="+mn-ea"/>
              </a:rPr>
              <a:t>、由</a:t>
            </a:r>
            <a:r>
              <a:rPr lang="zh-CN" altLang="en-US" sz="3000" b="1" dirty="0" smtClean="0">
                <a:solidFill>
                  <a:srgbClr val="FF0000"/>
                </a:solidFill>
                <a:latin typeface="+mn-ea"/>
              </a:rPr>
              <a:t>多元货币</a:t>
            </a:r>
            <a:r>
              <a:rPr lang="zh-CN" altLang="en-US" sz="3000" b="1" dirty="0" smtClean="0">
                <a:latin typeface="+mn-ea"/>
              </a:rPr>
              <a:t>向</a:t>
            </a:r>
            <a:r>
              <a:rPr lang="zh-CN" altLang="en-US" sz="3000" b="1" dirty="0" smtClean="0">
                <a:solidFill>
                  <a:srgbClr val="FF0000"/>
                </a:solidFill>
                <a:latin typeface="+mn-ea"/>
              </a:rPr>
              <a:t>统一币制</a:t>
            </a:r>
            <a:r>
              <a:rPr lang="zh-CN" altLang="en-US" sz="3000" b="1" dirty="0" smtClean="0">
                <a:latin typeface="+mn-ea"/>
              </a:rPr>
              <a:t>的演变 </a:t>
            </a:r>
            <a:r>
              <a:rPr lang="en-US" altLang="zh-CN" sz="3000" b="1" dirty="0" smtClean="0">
                <a:solidFill>
                  <a:srgbClr val="FF0000"/>
                </a:solidFill>
                <a:latin typeface="+mn-ea"/>
              </a:rPr>
              <a:t>——</a:t>
            </a:r>
            <a:r>
              <a:rPr lang="zh-CN" altLang="en-US" sz="3000" b="1" dirty="0" smtClean="0">
                <a:latin typeface="+mn-ea"/>
              </a:rPr>
              <a:t>秦朝</a:t>
            </a:r>
            <a:r>
              <a:rPr lang="zh-CN" altLang="en-US" sz="3000" b="1" dirty="0" smtClean="0">
                <a:solidFill>
                  <a:srgbClr val="FF0000"/>
                </a:solidFill>
                <a:latin typeface="+mn-ea"/>
              </a:rPr>
              <a:t>半两钱</a:t>
            </a:r>
            <a:endParaRPr lang="zh-CN" altLang="en-US" sz="3000" b="1" dirty="0">
              <a:solidFill>
                <a:srgbClr val="FF0000"/>
              </a:solidFill>
              <a:latin typeface="+mn-ea"/>
            </a:endParaRPr>
          </a:p>
        </p:txBody>
      </p:sp>
      <p:sp>
        <p:nvSpPr>
          <p:cNvPr id="7" name="矩形 6"/>
          <p:cNvSpPr/>
          <p:nvPr/>
        </p:nvSpPr>
        <p:spPr>
          <a:xfrm>
            <a:off x="1115168" y="1322398"/>
            <a:ext cx="3251846" cy="523220"/>
          </a:xfrm>
          <a:prstGeom prst="rect">
            <a:avLst/>
          </a:prstGeom>
        </p:spPr>
        <p:txBody>
          <a:bodyPr wrap="square">
            <a:spAutoFit/>
          </a:bodyPr>
          <a:lstStyle/>
          <a:p>
            <a:pPr algn="just" eaLnBrk="0" hangingPunct="0">
              <a:buSzTx/>
            </a:pPr>
            <a:r>
              <a:rPr lang="zh-CN" altLang="en-US" sz="2800" b="1" dirty="0" smtClean="0">
                <a:latin typeface="+mn-ea"/>
              </a:rPr>
              <a:t>（</a:t>
            </a:r>
            <a:r>
              <a:rPr lang="en-US" altLang="zh-CN" sz="2800" b="1" dirty="0" smtClean="0">
                <a:latin typeface="+mn-ea"/>
              </a:rPr>
              <a:t>1</a:t>
            </a:r>
            <a:r>
              <a:rPr lang="zh-CN" altLang="en-US" sz="2800" b="1" dirty="0" smtClean="0">
                <a:latin typeface="+mn-ea"/>
              </a:rPr>
              <a:t>）春秋战国</a:t>
            </a:r>
            <a:r>
              <a:rPr lang="en-US" altLang="zh-CN" sz="2800" b="1" dirty="0" smtClean="0">
                <a:latin typeface="+mn-ea"/>
              </a:rPr>
              <a:t>——</a:t>
            </a:r>
            <a:endParaRPr lang="zh-CN" altLang="en-US" sz="2800" b="1" dirty="0" smtClean="0">
              <a:latin typeface="+mn-ea"/>
            </a:endParaRPr>
          </a:p>
        </p:txBody>
      </p:sp>
      <p:sp>
        <p:nvSpPr>
          <p:cNvPr id="8" name="矩形 7"/>
          <p:cNvSpPr/>
          <p:nvPr/>
        </p:nvSpPr>
        <p:spPr>
          <a:xfrm>
            <a:off x="1774726" y="1989634"/>
            <a:ext cx="854721" cy="492443"/>
          </a:xfrm>
          <a:prstGeom prst="rect">
            <a:avLst/>
          </a:prstGeom>
          <a:solidFill>
            <a:schemeClr val="accent6">
              <a:lumMod val="20000"/>
              <a:lumOff val="80000"/>
            </a:schemeClr>
          </a:solidFill>
          <a:ln>
            <a:solidFill>
              <a:srgbClr val="7030A0"/>
            </a:solidFill>
          </a:ln>
        </p:spPr>
        <p:txBody>
          <a:bodyPr wrap="none">
            <a:spAutoFit/>
          </a:bodyPr>
          <a:lstStyle/>
          <a:p>
            <a:pPr algn="just" eaLnBrk="0" hangingPunct="0">
              <a:buSzTx/>
            </a:pPr>
            <a:r>
              <a:rPr lang="zh-CN" altLang="en-US" sz="2600" b="1" dirty="0" smtClean="0">
                <a:latin typeface="+mn-ea"/>
              </a:rPr>
              <a:t>原因</a:t>
            </a:r>
            <a:endParaRPr lang="zh-CN" altLang="en-US" sz="2600" b="1" dirty="0">
              <a:latin typeface="+mn-ea"/>
            </a:endParaRPr>
          </a:p>
        </p:txBody>
      </p:sp>
      <p:sp>
        <p:nvSpPr>
          <p:cNvPr id="9" name="矩形 8"/>
          <p:cNvSpPr/>
          <p:nvPr/>
        </p:nvSpPr>
        <p:spPr>
          <a:xfrm>
            <a:off x="2854846" y="1989634"/>
            <a:ext cx="5210081" cy="492443"/>
          </a:xfrm>
          <a:prstGeom prst="rect">
            <a:avLst/>
          </a:prstGeom>
        </p:spPr>
        <p:txBody>
          <a:bodyPr wrap="none">
            <a:spAutoFit/>
          </a:bodyPr>
          <a:lstStyle/>
          <a:p>
            <a:pPr algn="just" eaLnBrk="0" hangingPunct="0">
              <a:buSzTx/>
            </a:pPr>
            <a:r>
              <a:rPr lang="zh-CN" altLang="en-US" sz="2600" b="1" dirty="0" smtClean="0">
                <a:latin typeface="+mn-ea"/>
              </a:rPr>
              <a:t>西周末年周王衰微，诸侯割据混战</a:t>
            </a:r>
          </a:p>
        </p:txBody>
      </p:sp>
      <p:grpSp>
        <p:nvGrpSpPr>
          <p:cNvPr id="16" name="组合 15"/>
          <p:cNvGrpSpPr/>
          <p:nvPr/>
        </p:nvGrpSpPr>
        <p:grpSpPr>
          <a:xfrm>
            <a:off x="6599262" y="2637706"/>
            <a:ext cx="1008112" cy="432048"/>
            <a:chOff x="6599262" y="2637706"/>
            <a:chExt cx="1008112" cy="432048"/>
          </a:xfrm>
        </p:grpSpPr>
        <p:sp>
          <p:nvSpPr>
            <p:cNvPr id="12" name="线形标注 1 11"/>
            <p:cNvSpPr/>
            <p:nvPr/>
          </p:nvSpPr>
          <p:spPr>
            <a:xfrm>
              <a:off x="6599262" y="2637706"/>
              <a:ext cx="1008112" cy="432048"/>
            </a:xfrm>
            <a:prstGeom prst="borderCallout1">
              <a:avLst>
                <a:gd name="adj1" fmla="val 18750"/>
                <a:gd name="adj2" fmla="val -8333"/>
                <a:gd name="adj3" fmla="val 139809"/>
                <a:gd name="adj4" fmla="val -6905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599262" y="2637706"/>
              <a:ext cx="992579" cy="415498"/>
            </a:xfrm>
            <a:prstGeom prst="rect">
              <a:avLst/>
            </a:prstGeom>
          </p:spPr>
          <p:txBody>
            <a:bodyPr wrap="none">
              <a:spAutoFit/>
            </a:bodyPr>
            <a:lstStyle/>
            <a:p>
              <a:r>
                <a:rPr lang="zh-CN" altLang="en-US" b="1" dirty="0" smtClean="0"/>
                <a:t>蚁鼻钱</a:t>
              </a:r>
              <a:endParaRPr lang="zh-CN" altLang="en-US" b="1" dirty="0"/>
            </a:p>
          </p:txBody>
        </p:sp>
      </p:grpSp>
      <p:grpSp>
        <p:nvGrpSpPr>
          <p:cNvPr id="15" name="组合 14"/>
          <p:cNvGrpSpPr/>
          <p:nvPr/>
        </p:nvGrpSpPr>
        <p:grpSpPr>
          <a:xfrm>
            <a:off x="6599262" y="5085978"/>
            <a:ext cx="1008112" cy="432048"/>
            <a:chOff x="6599262" y="5085978"/>
            <a:chExt cx="1008112" cy="432048"/>
          </a:xfrm>
        </p:grpSpPr>
        <p:sp>
          <p:nvSpPr>
            <p:cNvPr id="13" name="线形标注 1 12"/>
            <p:cNvSpPr/>
            <p:nvPr/>
          </p:nvSpPr>
          <p:spPr>
            <a:xfrm>
              <a:off x="6599262" y="5085978"/>
              <a:ext cx="1008112" cy="432048"/>
            </a:xfrm>
            <a:prstGeom prst="borderCallout1">
              <a:avLst>
                <a:gd name="adj1" fmla="val 18750"/>
                <a:gd name="adj2" fmla="val -8333"/>
                <a:gd name="adj3" fmla="val -78661"/>
                <a:gd name="adj4" fmla="val -9246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p:nvSpPr>
          <p:spPr>
            <a:xfrm>
              <a:off x="6599262" y="5085978"/>
              <a:ext cx="936104" cy="415498"/>
            </a:xfrm>
            <a:prstGeom prst="rect">
              <a:avLst/>
            </a:prstGeom>
          </p:spPr>
          <p:txBody>
            <a:bodyPr wrap="square">
              <a:spAutoFit/>
            </a:bodyPr>
            <a:lstStyle/>
            <a:p>
              <a:pPr algn="ctr"/>
              <a:r>
                <a:rPr lang="zh-CN" altLang="en-US" b="1" dirty="0" smtClean="0"/>
                <a:t>布币</a:t>
              </a:r>
              <a:endParaRPr lang="zh-CN" altLang="en-US" b="1" dirty="0"/>
            </a:p>
          </p:txBody>
        </p:sp>
      </p:grpSp>
      <p:sp>
        <p:nvSpPr>
          <p:cNvPr id="18" name="线形标注 1 17"/>
          <p:cNvSpPr/>
          <p:nvPr/>
        </p:nvSpPr>
        <p:spPr>
          <a:xfrm rot="10800000">
            <a:off x="190550" y="4149874"/>
            <a:ext cx="1008112" cy="432048"/>
          </a:xfrm>
          <a:prstGeom prst="borderCallout1">
            <a:avLst>
              <a:gd name="adj1" fmla="val 18750"/>
              <a:gd name="adj2" fmla="val -8333"/>
              <a:gd name="adj3" fmla="val -58180"/>
              <a:gd name="adj4" fmla="val -7051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90550" y="4149874"/>
            <a:ext cx="936104" cy="415498"/>
          </a:xfrm>
          <a:prstGeom prst="rect">
            <a:avLst/>
          </a:prstGeom>
        </p:spPr>
        <p:txBody>
          <a:bodyPr wrap="square">
            <a:spAutoFit/>
          </a:bodyPr>
          <a:lstStyle/>
          <a:p>
            <a:pPr algn="ctr"/>
            <a:r>
              <a:rPr lang="zh-CN" altLang="en-US" b="1" dirty="0" smtClean="0"/>
              <a:t>刀币</a:t>
            </a:r>
            <a:endParaRPr lang="zh-CN" altLang="en-US" b="1" dirty="0"/>
          </a:p>
        </p:txBody>
      </p:sp>
      <p:grpSp>
        <p:nvGrpSpPr>
          <p:cNvPr id="21" name="组合 20"/>
          <p:cNvGrpSpPr/>
          <p:nvPr/>
        </p:nvGrpSpPr>
        <p:grpSpPr>
          <a:xfrm>
            <a:off x="4222998" y="6238106"/>
            <a:ext cx="1008112" cy="432048"/>
            <a:chOff x="6311230" y="5806058"/>
            <a:chExt cx="1008112" cy="432048"/>
          </a:xfrm>
        </p:grpSpPr>
        <p:sp>
          <p:nvSpPr>
            <p:cNvPr id="22" name="线形标注 1 21"/>
            <p:cNvSpPr/>
            <p:nvPr/>
          </p:nvSpPr>
          <p:spPr>
            <a:xfrm>
              <a:off x="6311230" y="5806058"/>
              <a:ext cx="1008112" cy="432048"/>
            </a:xfrm>
            <a:prstGeom prst="borderCallout1">
              <a:avLst>
                <a:gd name="adj1" fmla="val 18750"/>
                <a:gd name="adj2" fmla="val -8333"/>
                <a:gd name="adj3" fmla="val -204964"/>
                <a:gd name="adj4" fmla="val -1785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6383238" y="5806058"/>
              <a:ext cx="936104" cy="415498"/>
            </a:xfrm>
            <a:prstGeom prst="rect">
              <a:avLst/>
            </a:prstGeom>
          </p:spPr>
          <p:txBody>
            <a:bodyPr wrap="square">
              <a:spAutoFit/>
            </a:bodyPr>
            <a:lstStyle/>
            <a:p>
              <a:pPr algn="ctr"/>
              <a:r>
                <a:rPr lang="zh-CN" altLang="en-US" b="1" dirty="0" smtClean="0"/>
                <a:t>圜钱</a:t>
              </a:r>
              <a:endParaRPr lang="zh-CN" altLang="en-US" b="1" dirty="0"/>
            </a:p>
          </p:txBody>
        </p:sp>
      </p:grpSp>
      <p:sp>
        <p:nvSpPr>
          <p:cNvPr id="19" name="矩形 18"/>
          <p:cNvSpPr/>
          <p:nvPr/>
        </p:nvSpPr>
        <p:spPr>
          <a:xfrm>
            <a:off x="4367014" y="1341562"/>
            <a:ext cx="1627369" cy="523220"/>
          </a:xfrm>
          <a:prstGeom prst="rect">
            <a:avLst/>
          </a:prstGeom>
        </p:spPr>
        <p:txBody>
          <a:bodyPr wrap="none">
            <a:spAutoFit/>
          </a:bodyPr>
          <a:lstStyle/>
          <a:p>
            <a:r>
              <a:rPr lang="zh-CN" altLang="en-US" sz="2800" b="1" dirty="0" smtClean="0">
                <a:latin typeface="+mn-ea"/>
              </a:rPr>
              <a:t>币制混乱</a:t>
            </a:r>
            <a:endParaRPr lang="zh-CN" altLang="en-US" sz="2800" dirty="0"/>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3" name="文本框 16"/>
          <p:cNvSpPr txBox="1"/>
          <p:nvPr/>
        </p:nvSpPr>
        <p:spPr>
          <a:xfrm>
            <a:off x="766614" y="693490"/>
            <a:ext cx="10513168"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2</a:t>
            </a:r>
            <a:r>
              <a:rPr lang="zh-CN" altLang="en-US" sz="3000" b="1" dirty="0" smtClean="0">
                <a:latin typeface="+mn-ea"/>
              </a:rPr>
              <a:t>、由</a:t>
            </a:r>
            <a:r>
              <a:rPr lang="zh-CN" altLang="en-US" sz="3000" b="1" dirty="0" smtClean="0">
                <a:solidFill>
                  <a:srgbClr val="FF0000"/>
                </a:solidFill>
                <a:latin typeface="+mn-ea"/>
              </a:rPr>
              <a:t>多元货币</a:t>
            </a:r>
            <a:r>
              <a:rPr lang="zh-CN" altLang="en-US" sz="3000" b="1" dirty="0" smtClean="0">
                <a:latin typeface="+mn-ea"/>
              </a:rPr>
              <a:t>向</a:t>
            </a:r>
            <a:r>
              <a:rPr lang="zh-CN" altLang="en-US" sz="3000" b="1" dirty="0" smtClean="0">
                <a:solidFill>
                  <a:srgbClr val="FF0000"/>
                </a:solidFill>
                <a:latin typeface="+mn-ea"/>
              </a:rPr>
              <a:t>统一币制</a:t>
            </a:r>
            <a:r>
              <a:rPr lang="zh-CN" altLang="en-US" sz="3000" b="1" dirty="0" smtClean="0">
                <a:latin typeface="+mn-ea"/>
              </a:rPr>
              <a:t>的演变 </a:t>
            </a:r>
            <a:r>
              <a:rPr lang="en-US" altLang="zh-CN" sz="3000" b="1" dirty="0" smtClean="0">
                <a:solidFill>
                  <a:srgbClr val="FF0000"/>
                </a:solidFill>
                <a:latin typeface="+mn-ea"/>
              </a:rPr>
              <a:t>——</a:t>
            </a:r>
            <a:r>
              <a:rPr lang="zh-CN" altLang="en-US" sz="3000" b="1" dirty="0" smtClean="0">
                <a:latin typeface="+mn-ea"/>
              </a:rPr>
              <a:t>秦朝</a:t>
            </a:r>
            <a:r>
              <a:rPr lang="zh-CN" altLang="en-US" sz="3000" b="1" dirty="0" smtClean="0">
                <a:solidFill>
                  <a:srgbClr val="FF0000"/>
                </a:solidFill>
                <a:latin typeface="+mn-ea"/>
              </a:rPr>
              <a:t>半两钱</a:t>
            </a:r>
            <a:endParaRPr lang="zh-CN" altLang="en-US" sz="3000" b="1" dirty="0">
              <a:solidFill>
                <a:srgbClr val="FF0000"/>
              </a:solidFill>
              <a:latin typeface="+mn-ea"/>
            </a:endParaRPr>
          </a:p>
        </p:txBody>
      </p:sp>
      <p:sp>
        <p:nvSpPr>
          <p:cNvPr id="4" name="矩形 3"/>
          <p:cNvSpPr/>
          <p:nvPr/>
        </p:nvSpPr>
        <p:spPr>
          <a:xfrm>
            <a:off x="1115168" y="1322398"/>
            <a:ext cx="6420198" cy="523220"/>
          </a:xfrm>
          <a:prstGeom prst="rect">
            <a:avLst/>
          </a:prstGeom>
        </p:spPr>
        <p:txBody>
          <a:bodyPr wrap="square">
            <a:spAutoFit/>
          </a:bodyPr>
          <a:lstStyle/>
          <a:p>
            <a:pPr algn="just" eaLnBrk="0" hangingPunct="0">
              <a:buSzTx/>
            </a:pPr>
            <a:r>
              <a:rPr lang="zh-CN" altLang="en-US" sz="2800" b="1" dirty="0" smtClean="0">
                <a:latin typeface="+mn-ea"/>
              </a:rPr>
              <a:t>（</a:t>
            </a:r>
            <a:r>
              <a:rPr lang="en-US" altLang="zh-CN" sz="2800" b="1" dirty="0" smtClean="0">
                <a:latin typeface="+mn-ea"/>
              </a:rPr>
              <a:t>1</a:t>
            </a:r>
            <a:r>
              <a:rPr lang="zh-CN" altLang="en-US" sz="2800" b="1" dirty="0" smtClean="0">
                <a:latin typeface="+mn-ea"/>
              </a:rPr>
              <a:t>）春秋战国</a:t>
            </a:r>
            <a:r>
              <a:rPr lang="en-US" altLang="zh-CN" sz="2800" b="1" dirty="0" smtClean="0">
                <a:latin typeface="+mn-ea"/>
              </a:rPr>
              <a:t>——</a:t>
            </a:r>
            <a:r>
              <a:rPr lang="zh-CN" altLang="en-US" sz="2800" b="1" dirty="0" smtClean="0">
                <a:latin typeface="+mn-ea"/>
              </a:rPr>
              <a:t>币制混乱</a:t>
            </a:r>
          </a:p>
        </p:txBody>
      </p:sp>
      <p:sp>
        <p:nvSpPr>
          <p:cNvPr id="7" name="矩形 6"/>
          <p:cNvSpPr/>
          <p:nvPr/>
        </p:nvSpPr>
        <p:spPr>
          <a:xfrm>
            <a:off x="1774726" y="5169599"/>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a:latin typeface="+mn-ea"/>
              </a:rPr>
              <a:t>意义</a:t>
            </a:r>
          </a:p>
        </p:txBody>
      </p:sp>
      <p:sp>
        <p:nvSpPr>
          <p:cNvPr id="10" name="矩形 9"/>
          <p:cNvSpPr/>
          <p:nvPr/>
        </p:nvSpPr>
        <p:spPr>
          <a:xfrm>
            <a:off x="2782838" y="5157986"/>
            <a:ext cx="8424935" cy="1312347"/>
          </a:xfrm>
          <a:prstGeom prst="rect">
            <a:avLst/>
          </a:prstGeom>
        </p:spPr>
        <p:txBody>
          <a:bodyPr wrap="square">
            <a:spAutoFit/>
          </a:bodyPr>
          <a:lstStyle/>
          <a:p>
            <a:pPr algn="just" eaLnBrk="0" hangingPunct="0">
              <a:lnSpc>
                <a:spcPts val="3300"/>
              </a:lnSpc>
              <a:buSzTx/>
            </a:pPr>
            <a:r>
              <a:rPr lang="zh-CN" altLang="en-US" sz="2600" b="1" dirty="0" smtClean="0">
                <a:latin typeface="+mn-ea"/>
              </a:rPr>
              <a:t>①便利了地区之间商品交换，促进商品经济发展；</a:t>
            </a:r>
            <a:endParaRPr lang="en-US" altLang="zh-CN" sz="2600" b="1" dirty="0" smtClean="0">
              <a:latin typeface="+mn-ea"/>
            </a:endParaRPr>
          </a:p>
          <a:p>
            <a:pPr algn="just" eaLnBrk="0" hangingPunct="0">
              <a:lnSpc>
                <a:spcPts val="3300"/>
              </a:lnSpc>
              <a:buSzTx/>
            </a:pPr>
            <a:r>
              <a:rPr lang="zh-CN" altLang="en-US" sz="2600" b="1" dirty="0" smtClean="0">
                <a:latin typeface="+mn-ea"/>
              </a:rPr>
              <a:t>②便利了经济管理和赋税征收；</a:t>
            </a:r>
            <a:endParaRPr lang="en-US" altLang="zh-CN" sz="2600" b="1" dirty="0" smtClean="0">
              <a:latin typeface="+mn-ea"/>
            </a:endParaRPr>
          </a:p>
          <a:p>
            <a:pPr algn="just" eaLnBrk="0" hangingPunct="0">
              <a:lnSpc>
                <a:spcPts val="3300"/>
              </a:lnSpc>
              <a:buSzTx/>
            </a:pPr>
            <a:r>
              <a:rPr lang="zh-CN" altLang="en-US" sz="2600" b="1" dirty="0" smtClean="0">
                <a:latin typeface="+mn-ea"/>
              </a:rPr>
              <a:t>③密切地区之间的联系，有利于国家统一和政权巩固。</a:t>
            </a:r>
          </a:p>
        </p:txBody>
      </p:sp>
      <p:sp>
        <p:nvSpPr>
          <p:cNvPr id="13" name="矩形 12"/>
          <p:cNvSpPr/>
          <p:nvPr/>
        </p:nvSpPr>
        <p:spPr>
          <a:xfrm>
            <a:off x="1126654" y="1989634"/>
            <a:ext cx="2160240" cy="523220"/>
          </a:xfrm>
          <a:prstGeom prst="rect">
            <a:avLst/>
          </a:prstGeom>
        </p:spPr>
        <p:txBody>
          <a:bodyPr wrap="square">
            <a:spAutoFit/>
          </a:bodyPr>
          <a:lstStyle/>
          <a:p>
            <a:pPr algn="just" eaLnBrk="0" hangingPunct="0">
              <a:buSzTx/>
            </a:pPr>
            <a:r>
              <a:rPr lang="zh-CN" altLang="en-US" sz="2800" b="1" dirty="0" smtClean="0">
                <a:latin typeface="+mn-ea"/>
              </a:rPr>
              <a:t>（</a:t>
            </a:r>
            <a:r>
              <a:rPr lang="en-US" altLang="zh-CN" sz="2800" b="1" dirty="0" smtClean="0">
                <a:latin typeface="+mn-ea"/>
              </a:rPr>
              <a:t>2</a:t>
            </a:r>
            <a:r>
              <a:rPr lang="zh-CN" altLang="en-US" sz="2800" b="1" dirty="0" smtClean="0">
                <a:latin typeface="+mn-ea"/>
              </a:rPr>
              <a:t>）秦</a:t>
            </a:r>
            <a:r>
              <a:rPr lang="en-US" altLang="zh-CN" sz="2800" b="1" dirty="0" smtClean="0">
                <a:latin typeface="+mn-ea"/>
              </a:rPr>
              <a:t>——</a:t>
            </a:r>
            <a:endParaRPr lang="zh-CN" altLang="en-US" sz="2800" b="1" dirty="0" smtClean="0">
              <a:solidFill>
                <a:srgbClr val="FF0000"/>
              </a:solidFill>
              <a:latin typeface="+mn-ea"/>
            </a:endParaRPr>
          </a:p>
        </p:txBody>
      </p:sp>
      <p:sp>
        <p:nvSpPr>
          <p:cNvPr id="14" name="矩形 13"/>
          <p:cNvSpPr/>
          <p:nvPr/>
        </p:nvSpPr>
        <p:spPr>
          <a:xfrm>
            <a:off x="1774726" y="2721327"/>
            <a:ext cx="854721" cy="492443"/>
          </a:xfrm>
          <a:prstGeom prst="rect">
            <a:avLst/>
          </a:prstGeom>
          <a:solidFill>
            <a:schemeClr val="accent6">
              <a:lumMod val="20000"/>
              <a:lumOff val="80000"/>
            </a:schemeClr>
          </a:solidFill>
          <a:ln>
            <a:solidFill>
              <a:srgbClr val="7030A0"/>
            </a:solidFill>
          </a:ln>
        </p:spPr>
        <p:txBody>
          <a:bodyPr wrap="none">
            <a:spAutoFit/>
          </a:bodyPr>
          <a:lstStyle/>
          <a:p>
            <a:pPr algn="just" eaLnBrk="0" hangingPunct="0">
              <a:buSzTx/>
            </a:pPr>
            <a:r>
              <a:rPr lang="zh-CN" altLang="en-US" sz="2600" b="1" dirty="0" smtClean="0">
                <a:latin typeface="+mn-ea"/>
              </a:rPr>
              <a:t>原因</a:t>
            </a:r>
            <a:endParaRPr lang="zh-CN" altLang="en-US" sz="2600" b="1" dirty="0">
              <a:latin typeface="+mn-ea"/>
            </a:endParaRPr>
          </a:p>
        </p:txBody>
      </p:sp>
      <p:sp>
        <p:nvSpPr>
          <p:cNvPr id="15" name="矩形 14"/>
          <p:cNvSpPr/>
          <p:nvPr/>
        </p:nvSpPr>
        <p:spPr>
          <a:xfrm>
            <a:off x="2854846" y="2637707"/>
            <a:ext cx="5040560" cy="1735540"/>
          </a:xfrm>
          <a:prstGeom prst="rect">
            <a:avLst/>
          </a:prstGeom>
        </p:spPr>
        <p:txBody>
          <a:bodyPr wrap="square">
            <a:spAutoFit/>
          </a:bodyPr>
          <a:lstStyle/>
          <a:p>
            <a:pPr algn="just" eaLnBrk="0" hangingPunct="0">
              <a:lnSpc>
                <a:spcPts val="3300"/>
              </a:lnSpc>
              <a:buSzTx/>
            </a:pPr>
            <a:r>
              <a:rPr lang="zh-CN" altLang="en-US" sz="2600" b="1" dirty="0" smtClean="0">
                <a:latin typeface="+mn-ea"/>
              </a:rPr>
              <a:t>①战国时期货币混乱；</a:t>
            </a:r>
            <a:endParaRPr lang="en-US" altLang="zh-CN" sz="2600" b="1" dirty="0" smtClean="0">
              <a:latin typeface="+mn-ea"/>
            </a:endParaRPr>
          </a:p>
          <a:p>
            <a:pPr algn="just" eaLnBrk="0" hangingPunct="0">
              <a:lnSpc>
                <a:spcPts val="3300"/>
              </a:lnSpc>
              <a:buSzTx/>
            </a:pPr>
            <a:r>
              <a:rPr lang="zh-CN" altLang="en-US" sz="2600" b="1" dirty="0" smtClean="0">
                <a:latin typeface="+mn-ea"/>
              </a:rPr>
              <a:t>②秦朝完成国家统一；</a:t>
            </a:r>
            <a:endParaRPr lang="en-US" altLang="zh-CN" sz="2600" b="1" dirty="0" smtClean="0">
              <a:latin typeface="+mn-ea"/>
            </a:endParaRPr>
          </a:p>
          <a:p>
            <a:pPr algn="just" eaLnBrk="0" hangingPunct="0">
              <a:lnSpc>
                <a:spcPts val="3300"/>
              </a:lnSpc>
              <a:buSzTx/>
            </a:pPr>
            <a:r>
              <a:rPr lang="zh-CN" altLang="en-US" sz="2600" b="1" dirty="0" smtClean="0">
                <a:latin typeface="+mn-ea"/>
              </a:rPr>
              <a:t>③经济发展和赋税征收的需要；</a:t>
            </a:r>
            <a:endParaRPr lang="en-US" altLang="zh-CN" sz="2600" b="1" dirty="0" smtClean="0">
              <a:latin typeface="+mn-ea"/>
            </a:endParaRPr>
          </a:p>
          <a:p>
            <a:pPr algn="just" eaLnBrk="0" hangingPunct="0">
              <a:lnSpc>
                <a:spcPts val="3300"/>
              </a:lnSpc>
              <a:buSzTx/>
            </a:pPr>
            <a:r>
              <a:rPr lang="zh-CN" altLang="en-US" sz="2600" b="1" dirty="0" smtClean="0">
                <a:latin typeface="+mn-ea"/>
              </a:rPr>
              <a:t>④巩固政权的需要。</a:t>
            </a:r>
          </a:p>
        </p:txBody>
      </p:sp>
      <p:pic>
        <p:nvPicPr>
          <p:cNvPr id="16" name="图片 5" descr="截图20200821205742"/>
          <p:cNvPicPr>
            <a:picLocks noChangeAspect="1"/>
          </p:cNvPicPr>
          <p:nvPr/>
        </p:nvPicPr>
        <p:blipFill>
          <a:blip r:embed="rId2" cstate="print"/>
          <a:srcRect/>
          <a:stretch>
            <a:fillRect/>
          </a:stretch>
        </p:blipFill>
        <p:spPr>
          <a:xfrm>
            <a:off x="7843283" y="1552182"/>
            <a:ext cx="4156020" cy="3533796"/>
          </a:xfrm>
          <a:prstGeom prst="rect">
            <a:avLst/>
          </a:prstGeom>
          <a:ln>
            <a:solidFill>
              <a:schemeClr val="accent6">
                <a:lumMod val="50000"/>
              </a:schemeClr>
            </a:solidFill>
          </a:ln>
        </p:spPr>
      </p:pic>
      <p:sp>
        <p:nvSpPr>
          <p:cNvPr id="11" name="矩形 10"/>
          <p:cNvSpPr/>
          <p:nvPr/>
        </p:nvSpPr>
        <p:spPr>
          <a:xfrm>
            <a:off x="2958406" y="1989634"/>
            <a:ext cx="3791423" cy="523220"/>
          </a:xfrm>
          <a:prstGeom prst="rect">
            <a:avLst/>
          </a:prstGeom>
        </p:spPr>
        <p:txBody>
          <a:bodyPr wrap="none">
            <a:spAutoFit/>
          </a:bodyPr>
          <a:lstStyle/>
          <a:p>
            <a:pPr algn="just" eaLnBrk="0" hangingPunct="0">
              <a:buSzTx/>
            </a:pPr>
            <a:r>
              <a:rPr lang="zh-CN" altLang="en-US" sz="2800" b="1" dirty="0" smtClean="0">
                <a:latin typeface="+mn-ea"/>
              </a:rPr>
              <a:t>统一货币为</a:t>
            </a:r>
            <a:r>
              <a:rPr lang="zh-CN" altLang="en-US" sz="2800" b="1" dirty="0" smtClean="0">
                <a:solidFill>
                  <a:srgbClr val="FF0000"/>
                </a:solidFill>
                <a:latin typeface="+mn-ea"/>
              </a:rPr>
              <a:t>圆形方孔钱</a:t>
            </a:r>
          </a:p>
        </p:txBody>
      </p:sp>
      <p:cxnSp>
        <p:nvCxnSpPr>
          <p:cNvPr id="17" name="直接连接符 16"/>
          <p:cNvCxnSpPr/>
          <p:nvPr/>
        </p:nvCxnSpPr>
        <p:spPr>
          <a:xfrm>
            <a:off x="3070870" y="4437906"/>
            <a:ext cx="27363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527254" y="6526138"/>
            <a:ext cx="41764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linds(horizontal)">
                                      <p:cBhvr>
                                        <p:cTn id="12" dur="500"/>
                                        <p:tgtEl>
                                          <p:spTgt spid="15">
                                            <p:txEl>
                                              <p:pRg st="0" end="0"/>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blinds(horizontal)">
                                      <p:cBhvr>
                                        <p:cTn id="16" dur="500"/>
                                        <p:tgtEl>
                                          <p:spTgt spid="15">
                                            <p:txEl>
                                              <p:pRg st="1" end="1"/>
                                            </p:txEl>
                                          </p:spTgt>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blinds(horizontal)">
                                      <p:cBhvr>
                                        <p:cTn id="20" dur="500"/>
                                        <p:tgtEl>
                                          <p:spTgt spid="15">
                                            <p:txEl>
                                              <p:pRg st="2" end="2"/>
                                            </p:txEl>
                                          </p:spTgt>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15">
                                            <p:txEl>
                                              <p:pRg st="3" end="3"/>
                                            </p:txEl>
                                          </p:spTgt>
                                        </p:tgtEl>
                                        <p:attrNameLst>
                                          <p:attrName>style.visibility</p:attrName>
                                        </p:attrNameLst>
                                      </p:cBhvr>
                                      <p:to>
                                        <p:strVal val="visible"/>
                                      </p:to>
                                    </p:set>
                                    <p:animEffect transition="in" filter="blinds(horizontal)">
                                      <p:cBhvr>
                                        <p:cTn id="24" dur="500"/>
                                        <p:tgtEl>
                                          <p:spTgt spid="1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blinds(horizontal)">
                                      <p:cBhvr>
                                        <p:cTn id="34" dur="500"/>
                                        <p:tgtEl>
                                          <p:spTgt spid="10">
                                            <p:txEl>
                                              <p:pRg st="0" end="0"/>
                                            </p:txEl>
                                          </p:spTgt>
                                        </p:tgtEl>
                                      </p:cBhvr>
                                    </p:animEffect>
                                  </p:childTnLst>
                                </p:cTn>
                              </p:par>
                            </p:childTnLst>
                          </p:cTn>
                        </p:par>
                        <p:par>
                          <p:cTn id="35" fill="hold">
                            <p:stCondLst>
                              <p:cond delay="500"/>
                            </p:stCondLst>
                            <p:childTnLst>
                              <p:par>
                                <p:cTn id="36" presetID="3" presetClass="entr" presetSubtype="10" fill="hold" nodeType="after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blinds(horizontal)">
                                      <p:cBhvr>
                                        <p:cTn id="38" dur="500"/>
                                        <p:tgtEl>
                                          <p:spTgt spid="10">
                                            <p:txEl>
                                              <p:pRg st="1" end="1"/>
                                            </p:txEl>
                                          </p:spTgt>
                                        </p:tgtEl>
                                      </p:cBhvr>
                                    </p:animEffect>
                                  </p:childTnLst>
                                </p:cTn>
                              </p:par>
                            </p:childTnLst>
                          </p:cTn>
                        </p:par>
                        <p:par>
                          <p:cTn id="39" fill="hold">
                            <p:stCondLst>
                              <p:cond delay="1000"/>
                            </p:stCondLst>
                            <p:childTnLst>
                              <p:par>
                                <p:cTn id="40" presetID="3" presetClass="entr" presetSubtype="10" fill="hold" nodeType="after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blinds(horizontal)">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3" name="文本框 16"/>
          <p:cNvSpPr txBox="1"/>
          <p:nvPr/>
        </p:nvSpPr>
        <p:spPr>
          <a:xfrm>
            <a:off x="766614" y="693490"/>
            <a:ext cx="10513168"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3</a:t>
            </a:r>
            <a:r>
              <a:rPr lang="zh-CN" altLang="en-US" sz="3000" b="1" dirty="0" smtClean="0">
                <a:latin typeface="+mn-ea"/>
              </a:rPr>
              <a:t>、由</a:t>
            </a:r>
            <a:r>
              <a:rPr lang="zh-CN" altLang="en-US" sz="3000" b="1" dirty="0" smtClean="0">
                <a:solidFill>
                  <a:srgbClr val="FF0000"/>
                </a:solidFill>
                <a:latin typeface="+mn-ea"/>
              </a:rPr>
              <a:t>地方铸币</a:t>
            </a:r>
            <a:r>
              <a:rPr lang="zh-CN" altLang="en-US" sz="3000" b="1" dirty="0" smtClean="0">
                <a:latin typeface="+mn-ea"/>
              </a:rPr>
              <a:t>向</a:t>
            </a:r>
            <a:r>
              <a:rPr lang="zh-CN" altLang="en-US" sz="3000" b="1" dirty="0" smtClean="0">
                <a:solidFill>
                  <a:srgbClr val="FF0000"/>
                </a:solidFill>
                <a:latin typeface="+mn-ea"/>
              </a:rPr>
              <a:t>中央铸币</a:t>
            </a:r>
            <a:r>
              <a:rPr lang="zh-CN" altLang="en-US" sz="3000" b="1" dirty="0" smtClean="0">
                <a:latin typeface="+mn-ea"/>
              </a:rPr>
              <a:t>的演变</a:t>
            </a:r>
            <a:r>
              <a:rPr lang="en-US" altLang="zh-CN" sz="3000" b="1" dirty="0" smtClean="0">
                <a:latin typeface="+mn-ea"/>
              </a:rPr>
              <a:t>——</a:t>
            </a:r>
            <a:r>
              <a:rPr lang="zh-CN" altLang="en-US" sz="3000" b="1" dirty="0" smtClean="0">
                <a:latin typeface="+mn-ea"/>
              </a:rPr>
              <a:t>汉武帝：</a:t>
            </a:r>
            <a:r>
              <a:rPr lang="zh-CN" altLang="en-US" sz="3000" b="1" dirty="0" smtClean="0">
                <a:solidFill>
                  <a:srgbClr val="FF0000"/>
                </a:solidFill>
                <a:latin typeface="+mn-ea"/>
              </a:rPr>
              <a:t>五铢钱</a:t>
            </a:r>
            <a:endParaRPr lang="zh-CN" altLang="en-US" sz="3000" b="1" dirty="0" smtClean="0">
              <a:latin typeface="+mn-ea"/>
            </a:endParaRPr>
          </a:p>
        </p:txBody>
      </p:sp>
      <p:sp>
        <p:nvSpPr>
          <p:cNvPr id="17" name="文本框 2"/>
          <p:cNvSpPr txBox="1"/>
          <p:nvPr/>
        </p:nvSpPr>
        <p:spPr>
          <a:xfrm>
            <a:off x="406574" y="1413570"/>
            <a:ext cx="8568952" cy="2547503"/>
          </a:xfrm>
          <a:prstGeom prst="rect">
            <a:avLst/>
          </a:prstGeom>
          <a:noFill/>
          <a:ln>
            <a:solidFill>
              <a:schemeClr val="accent6">
                <a:lumMod val="50000"/>
              </a:schemeClr>
            </a:solidFill>
          </a:ln>
        </p:spPr>
        <p:txBody>
          <a:bodyPr wrap="square" lIns="108850" tIns="54425" rIns="108850" bIns="54425" rtlCol="0" anchor="t">
            <a:spAutoFit/>
          </a:bodyPr>
          <a:lstStyle/>
          <a:p>
            <a:pPr>
              <a:lnSpc>
                <a:spcPct val="110000"/>
              </a:lnSpc>
            </a:pP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材料：   </a:t>
            </a:r>
            <a:r>
              <a:rPr lang="zh-CN" altLang="en-US" sz="2400" b="1" dirty="0">
                <a:latin typeface="楷体" panose="02010609060101010101" pitchFamily="49" charset="-122"/>
                <a:ea typeface="楷体" panose="02010609060101010101" pitchFamily="49" charset="-122"/>
                <a:cs typeface="楷体" panose="02010609060101010101" pitchFamily="49" charset="-122"/>
              </a:rPr>
              <a:t>汉武帝于元鼎四年(前113年)</a:t>
            </a:r>
            <a:r>
              <a:rPr lang="zh-CN" altLang="en-US" sz="2400" b="1" dirty="0">
                <a:solidFill>
                  <a:srgbClr val="C00000"/>
                </a:solidFill>
                <a:latin typeface="楷体" panose="02010609060101010101" pitchFamily="49" charset="-122"/>
                <a:ea typeface="楷体" panose="02010609060101010101" pitchFamily="49" charset="-122"/>
                <a:cs typeface="楷体" panose="02010609060101010101" pitchFamily="49" charset="-122"/>
              </a:rPr>
              <a:t>将铸币权从各郡国收归中央政府,</a:t>
            </a:r>
            <a:r>
              <a:rPr lang="zh-CN" altLang="en-US" sz="2400" b="1" dirty="0">
                <a:latin typeface="楷体" panose="02010609060101010101" pitchFamily="49" charset="-122"/>
                <a:ea typeface="楷体" panose="02010609060101010101" pitchFamily="49" charset="-122"/>
                <a:cs typeface="楷体" panose="02010609060101010101" pitchFamily="49" charset="-122"/>
              </a:rPr>
              <a:t>使中央政府对五铢进行</a:t>
            </a:r>
            <a:r>
              <a:rPr lang="zh-CN" altLang="en-US" sz="2400" b="1" dirty="0">
                <a:solidFill>
                  <a:srgbClr val="C00000"/>
                </a:solidFill>
                <a:latin typeface="楷体" panose="02010609060101010101" pitchFamily="49" charset="-122"/>
                <a:ea typeface="楷体" panose="02010609060101010101" pitchFamily="49" charset="-122"/>
                <a:cs typeface="楷体" panose="02010609060101010101" pitchFamily="49" charset="-122"/>
              </a:rPr>
              <a:t>统一铸造和发行。</a:t>
            </a:r>
            <a:r>
              <a:rPr lang="zh-CN" altLang="en-US" sz="2400" b="1" dirty="0">
                <a:latin typeface="楷体" panose="02010609060101010101" pitchFamily="49" charset="-122"/>
                <a:ea typeface="楷体" panose="02010609060101010101" pitchFamily="49" charset="-122"/>
                <a:cs typeface="楷体" panose="02010609060101010101" pitchFamily="49" charset="-122"/>
              </a:rPr>
              <a:t>“于是悉令郡国无铸钱,专令上林三官铸。钱既多,而令天下非三官钱不得行,诸郡国所前铸钱皆废销之,输其铜三官。而民之铸钱益少,计其费不能相当,唯真工大奸乃盗为之。”五铢钱轻重合宜,自汉至隋七百余年,</a:t>
            </a:r>
            <a:r>
              <a:rPr lang="zh-CN" altLang="en-US" sz="2400" b="1" dirty="0">
                <a:solidFill>
                  <a:srgbClr val="C00000"/>
                </a:solidFill>
                <a:latin typeface="楷体" panose="02010609060101010101" pitchFamily="49" charset="-122"/>
                <a:ea typeface="楷体" panose="02010609060101010101" pitchFamily="49" charset="-122"/>
                <a:cs typeface="楷体" panose="02010609060101010101" pitchFamily="49" charset="-122"/>
              </a:rPr>
              <a:t>基本上行用不废</a:t>
            </a:r>
            <a:r>
              <a:rPr lang="zh-CN" altLang="en-US" sz="2400" b="1" dirty="0">
                <a:latin typeface="楷体" panose="02010609060101010101" pitchFamily="49" charset="-122"/>
                <a:ea typeface="楷体" panose="02010609060101010101" pitchFamily="49" charset="-122"/>
                <a:cs typeface="楷体" panose="02010609060101010101" pitchFamily="49" charset="-122"/>
              </a:rPr>
              <a:t>。</a:t>
            </a:r>
          </a:p>
        </p:txBody>
      </p:sp>
      <p:sp>
        <p:nvSpPr>
          <p:cNvPr id="18" name="矩形 17"/>
          <p:cNvSpPr/>
          <p:nvPr/>
        </p:nvSpPr>
        <p:spPr>
          <a:xfrm>
            <a:off x="406574" y="4005858"/>
            <a:ext cx="5908990" cy="461665"/>
          </a:xfrm>
          <a:prstGeom prst="rect">
            <a:avLst/>
          </a:prstGeom>
        </p:spPr>
        <p:txBody>
          <a:bodyPr wrap="none">
            <a:spAutoFit/>
          </a:bodyPr>
          <a:lstStyle/>
          <a:p>
            <a:r>
              <a:rPr lang="en-US" altLang="zh-CN" sz="2400" b="1" dirty="0" smtClean="0">
                <a:latin typeface="+mn-ea"/>
                <a:cs typeface="微软雅黑" panose="020B0503020204020204" charset="-122"/>
                <a:sym typeface="+mn-ea"/>
              </a:rPr>
              <a:t> </a:t>
            </a:r>
            <a:r>
              <a:rPr lang="zh-CN" altLang="en-US" sz="2400" b="1" dirty="0" smtClean="0">
                <a:latin typeface="+mn-ea"/>
                <a:cs typeface="微软雅黑" panose="020B0503020204020204" charset="-122"/>
                <a:sym typeface="+mn-ea"/>
              </a:rPr>
              <a:t>阅读材料，评价汉武帝统一货币的举措。</a:t>
            </a:r>
            <a:endParaRPr lang="zh-CN" altLang="en-US" sz="2400" dirty="0">
              <a:latin typeface="+mn-ea"/>
            </a:endParaRPr>
          </a:p>
        </p:txBody>
      </p:sp>
      <p:pic>
        <p:nvPicPr>
          <p:cNvPr id="20" name="图片 6" descr="u_1184647418_3818650527_fm_26_gp_0-removebg-preview"/>
          <p:cNvPicPr>
            <a:picLocks noChangeAspect="1"/>
          </p:cNvPicPr>
          <p:nvPr/>
        </p:nvPicPr>
        <p:blipFill>
          <a:blip r:embed="rId2" cstate="print"/>
          <a:stretch>
            <a:fillRect/>
          </a:stretch>
        </p:blipFill>
        <p:spPr>
          <a:xfrm>
            <a:off x="9203501" y="1341562"/>
            <a:ext cx="2898837" cy="1512168"/>
          </a:xfrm>
          <a:prstGeom prst="rect">
            <a:avLst/>
          </a:prstGeom>
        </p:spPr>
      </p:pic>
      <p:sp>
        <p:nvSpPr>
          <p:cNvPr id="21" name="文本框 31"/>
          <p:cNvSpPr txBox="1"/>
          <p:nvPr/>
        </p:nvSpPr>
        <p:spPr>
          <a:xfrm>
            <a:off x="9551590" y="2752791"/>
            <a:ext cx="2164440" cy="338554"/>
          </a:xfrm>
          <a:prstGeom prst="rect">
            <a:avLst/>
          </a:prstGeom>
          <a:noFill/>
        </p:spPr>
        <p:txBody>
          <a:bodyPr wrap="square" rtlCol="0" anchor="t">
            <a:spAutoFit/>
          </a:bodyPr>
          <a:lstStyle/>
          <a:p>
            <a:pPr>
              <a:buFont typeface="Wingdings" panose="05000000000000000000" charset="0"/>
            </a:pPr>
            <a:r>
              <a:rPr lang="zh-CN" altLang="en-US" sz="1600" b="1" dirty="0">
                <a:latin typeface="楷体" pitchFamily="49" charset="-122"/>
                <a:ea typeface="楷体" pitchFamily="49" charset="-122"/>
                <a:cs typeface="宋体" panose="02010600030101010101" pitchFamily="2" charset="-122"/>
              </a:rPr>
              <a:t>西汉</a:t>
            </a:r>
            <a:r>
              <a:rPr lang="en-US" altLang="zh-CN" sz="1600" b="1" dirty="0">
                <a:latin typeface="楷体" pitchFamily="49" charset="-122"/>
                <a:ea typeface="楷体" pitchFamily="49" charset="-122"/>
                <a:cs typeface="宋体" panose="02010600030101010101" pitchFamily="2" charset="-122"/>
              </a:rPr>
              <a:t>“</a:t>
            </a:r>
            <a:r>
              <a:rPr lang="zh-CN" altLang="en-US" sz="1600" b="1" dirty="0">
                <a:latin typeface="楷体" pitchFamily="49" charset="-122"/>
                <a:ea typeface="楷体" pitchFamily="49" charset="-122"/>
                <a:cs typeface="宋体" panose="02010600030101010101" pitchFamily="2" charset="-122"/>
              </a:rPr>
              <a:t>五铢</a:t>
            </a:r>
            <a:r>
              <a:rPr lang="en-US" altLang="zh-CN" sz="1600" b="1" dirty="0">
                <a:latin typeface="楷体" pitchFamily="49" charset="-122"/>
                <a:ea typeface="楷体" pitchFamily="49" charset="-122"/>
                <a:cs typeface="宋体" panose="02010600030101010101" pitchFamily="2" charset="-122"/>
              </a:rPr>
              <a:t>”</a:t>
            </a:r>
            <a:r>
              <a:rPr lang="zh-CN" altLang="en-US" sz="1600" b="1" dirty="0">
                <a:latin typeface="楷体" pitchFamily="49" charset="-122"/>
                <a:ea typeface="楷体" pitchFamily="49" charset="-122"/>
                <a:cs typeface="宋体" panose="02010600030101010101" pitchFamily="2" charset="-122"/>
              </a:rPr>
              <a:t>铜钱范</a:t>
            </a:r>
          </a:p>
        </p:txBody>
      </p:sp>
      <p:pic>
        <p:nvPicPr>
          <p:cNvPr id="22" name="Picture 8" descr="c:\users\administrator\appdata\roaming\360se6\User Data\temp\8718367adab44aed771f20eab81c8701a18bfb6f.jpg"/>
          <p:cNvPicPr>
            <a:picLocks noChangeAspect="1" noChangeArrowheads="1"/>
          </p:cNvPicPr>
          <p:nvPr/>
        </p:nvPicPr>
        <p:blipFill rotWithShape="1">
          <a:blip r:embed="rId3" cstate="print">
            <a:extLst>
              <a:ext uri="{BEBA8EAE-BF5A-486C-A8C5-ECC9F3942E4B}">
                <a14:imgProps xmlns="" xmlns:a14="http://schemas.microsoft.com/office/drawing/2010/main">
                  <a14:imgLayer r:embed="rId4">
                    <a14:imgEffect>
                      <a14:backgroundRemoval t="9750" b="99341" l="48672" r="100000"/>
                    </a14:imgEffect>
                  </a14:imgLayer>
                </a14:imgProps>
              </a:ext>
              <a:ext uri="{28A0092B-C50C-407E-A947-70E740481C1C}">
                <a14:useLocalDpi xmlns="" xmlns:a14="http://schemas.microsoft.com/office/drawing/2010/main" val="0"/>
              </a:ext>
            </a:extLst>
          </a:blip>
          <a:srcRect l="50000" t="11459" b="752"/>
          <a:stretch>
            <a:fillRect/>
          </a:stretch>
        </p:blipFill>
        <p:spPr bwMode="auto">
          <a:xfrm>
            <a:off x="9695606" y="3213770"/>
            <a:ext cx="1955546" cy="1463700"/>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文本框 31"/>
          <p:cNvSpPr txBox="1"/>
          <p:nvPr/>
        </p:nvSpPr>
        <p:spPr>
          <a:xfrm>
            <a:off x="10199662" y="4675416"/>
            <a:ext cx="864096" cy="338554"/>
          </a:xfrm>
          <a:prstGeom prst="rect">
            <a:avLst/>
          </a:prstGeom>
          <a:noFill/>
        </p:spPr>
        <p:txBody>
          <a:bodyPr wrap="square" rtlCol="0" anchor="t">
            <a:spAutoFit/>
          </a:bodyPr>
          <a:lstStyle/>
          <a:p>
            <a:pPr>
              <a:buFont typeface="Wingdings" panose="05000000000000000000" charset="0"/>
            </a:pPr>
            <a:r>
              <a:rPr lang="zh-CN" altLang="en-US" sz="1600" b="1" dirty="0" smtClean="0">
                <a:latin typeface="楷体" pitchFamily="49" charset="-122"/>
                <a:ea typeface="楷体" pitchFamily="49" charset="-122"/>
                <a:cs typeface="宋体" panose="02010600030101010101" pitchFamily="2" charset="-122"/>
              </a:rPr>
              <a:t>五铢钱</a:t>
            </a:r>
            <a:endParaRPr lang="zh-CN" altLang="en-US" sz="1600" b="1" dirty="0">
              <a:latin typeface="楷体" pitchFamily="49" charset="-122"/>
              <a:ea typeface="楷体" pitchFamily="49" charset="-122"/>
              <a:cs typeface="宋体" panose="02010600030101010101" pitchFamily="2" charset="-122"/>
            </a:endParaRPr>
          </a:p>
        </p:txBody>
      </p:sp>
      <p:sp>
        <p:nvSpPr>
          <p:cNvPr id="24" name="矩形 23"/>
          <p:cNvSpPr/>
          <p:nvPr/>
        </p:nvSpPr>
        <p:spPr>
          <a:xfrm>
            <a:off x="550590" y="4581922"/>
            <a:ext cx="8856984" cy="830997"/>
          </a:xfrm>
          <a:prstGeom prst="rect">
            <a:avLst/>
          </a:prstGeom>
        </p:spPr>
        <p:txBody>
          <a:bodyPr wrap="square">
            <a:spAutoFit/>
          </a:bodyPr>
          <a:lstStyle/>
          <a:p>
            <a:pPr lvl="0"/>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①实现了中央对货币铸造权的集中统一，有利于加强中央集权,</a:t>
            </a:r>
            <a:endParaRPr lang="en-US" altLang="zh-CN"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endParaRPr>
          </a:p>
          <a:p>
            <a:pPr lvl="0"/>
            <a:r>
              <a:rPr lang="en-US" altLang="zh-CN" sz="2400" b="1" kern="100"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 </a:t>
            </a:r>
            <a:r>
              <a:rPr lang="en-US" altLang="zh-CN"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 </a:t>
            </a:r>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巩固国家统一;</a:t>
            </a:r>
            <a:endParaRPr lang="zh-CN" altLang="en-US" dirty="0"/>
          </a:p>
        </p:txBody>
      </p:sp>
      <p:sp>
        <p:nvSpPr>
          <p:cNvPr id="25" name="矩形 24"/>
          <p:cNvSpPr/>
          <p:nvPr/>
        </p:nvSpPr>
        <p:spPr>
          <a:xfrm>
            <a:off x="550590" y="5446018"/>
            <a:ext cx="8856984" cy="461665"/>
          </a:xfrm>
          <a:prstGeom prst="rect">
            <a:avLst/>
          </a:prstGeom>
        </p:spPr>
        <p:txBody>
          <a:bodyPr wrap="square">
            <a:spAutoFit/>
          </a:bodyPr>
          <a:lstStyle/>
          <a:p>
            <a:pPr lvl="0"/>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②对社会经济的正常发展有促进作用</a:t>
            </a:r>
            <a:r>
              <a:rPr lang="en-US" altLang="zh-CN"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a:t>
            </a:r>
          </a:p>
        </p:txBody>
      </p:sp>
      <p:sp>
        <p:nvSpPr>
          <p:cNvPr id="26" name="矩形 25"/>
          <p:cNvSpPr/>
          <p:nvPr/>
        </p:nvSpPr>
        <p:spPr>
          <a:xfrm>
            <a:off x="550590" y="6064473"/>
            <a:ext cx="8856984" cy="461665"/>
          </a:xfrm>
          <a:prstGeom prst="rect">
            <a:avLst/>
          </a:prstGeom>
        </p:spPr>
        <p:txBody>
          <a:bodyPr wrap="square">
            <a:spAutoFit/>
          </a:bodyPr>
          <a:lstStyle/>
          <a:p>
            <a:pPr lvl="0"/>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③五铢钱大量流通</a:t>
            </a:r>
            <a:r>
              <a:rPr lang="en-US" altLang="zh-CN"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a:t>
            </a:r>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使币制和币值保持长期相对稳定</a:t>
            </a:r>
            <a:r>
              <a:rPr lang="en-US" altLang="zh-CN"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a:t>
            </a:r>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并影响后世。</a:t>
            </a:r>
          </a:p>
        </p:txBody>
      </p:sp>
      <p:cxnSp>
        <p:nvCxnSpPr>
          <p:cNvPr id="13" name="直接连接符 12"/>
          <p:cNvCxnSpPr/>
          <p:nvPr/>
        </p:nvCxnSpPr>
        <p:spPr>
          <a:xfrm>
            <a:off x="6095206" y="5085978"/>
            <a:ext cx="295232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3" name="文本框 16"/>
          <p:cNvSpPr txBox="1"/>
          <p:nvPr/>
        </p:nvSpPr>
        <p:spPr>
          <a:xfrm>
            <a:off x="766614" y="693490"/>
            <a:ext cx="10513168"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4</a:t>
            </a:r>
            <a:r>
              <a:rPr lang="zh-CN" altLang="en-US" sz="3000" b="1" dirty="0" smtClean="0">
                <a:latin typeface="+mn-ea"/>
              </a:rPr>
              <a:t>、由</a:t>
            </a:r>
            <a:r>
              <a:rPr lang="zh-CN" altLang="en-US" sz="3000" b="1" dirty="0" smtClean="0">
                <a:solidFill>
                  <a:srgbClr val="FF0000"/>
                </a:solidFill>
                <a:latin typeface="+mn-ea"/>
              </a:rPr>
              <a:t>文书重量</a:t>
            </a:r>
            <a:r>
              <a:rPr lang="zh-CN" altLang="en-US" sz="3000" b="1" dirty="0" smtClean="0">
                <a:latin typeface="+mn-ea"/>
              </a:rPr>
              <a:t>向</a:t>
            </a:r>
            <a:r>
              <a:rPr lang="zh-CN" altLang="en-US" sz="3000" b="1" dirty="0" smtClean="0">
                <a:solidFill>
                  <a:srgbClr val="FF0000"/>
                </a:solidFill>
                <a:latin typeface="+mn-ea"/>
              </a:rPr>
              <a:t>通宝、元宝 </a:t>
            </a:r>
            <a:r>
              <a:rPr lang="zh-CN" altLang="en-US" sz="3000" b="1" dirty="0" smtClean="0">
                <a:latin typeface="+mn-ea"/>
              </a:rPr>
              <a:t>的演变</a:t>
            </a:r>
            <a:r>
              <a:rPr lang="en-US" altLang="zh-CN" sz="3000" b="1" dirty="0" smtClean="0">
                <a:latin typeface="+mn-ea"/>
              </a:rPr>
              <a:t>——</a:t>
            </a:r>
            <a:r>
              <a:rPr lang="zh-CN" altLang="en-US" sz="3000" b="1" dirty="0" smtClean="0">
                <a:solidFill>
                  <a:srgbClr val="FF0000"/>
                </a:solidFill>
                <a:latin typeface="+mn-ea"/>
              </a:rPr>
              <a:t>唐代开元通宝</a:t>
            </a:r>
          </a:p>
        </p:txBody>
      </p:sp>
      <p:sp>
        <p:nvSpPr>
          <p:cNvPr id="17" name="文本框 2"/>
          <p:cNvSpPr txBox="1"/>
          <p:nvPr/>
        </p:nvSpPr>
        <p:spPr>
          <a:xfrm>
            <a:off x="406574" y="1413570"/>
            <a:ext cx="8568952" cy="1685344"/>
          </a:xfrm>
          <a:prstGeom prst="rect">
            <a:avLst/>
          </a:prstGeom>
          <a:noFill/>
          <a:ln>
            <a:solidFill>
              <a:schemeClr val="accent6">
                <a:lumMod val="50000"/>
              </a:schemeClr>
            </a:solidFill>
          </a:ln>
        </p:spPr>
        <p:txBody>
          <a:bodyPr wrap="square" lIns="108850" tIns="54425" rIns="108850" bIns="54425" rtlCol="0" anchor="t">
            <a:spAutoFit/>
          </a:bodyPr>
          <a:lstStyle/>
          <a:p>
            <a:pPr>
              <a:lnSpc>
                <a:spcPct val="110000"/>
              </a:lnSpc>
            </a:pP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材料：唐武德四年（</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621</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年），唐高祖李渊下令“废五铢钱，行‘开元通宝’钱”。开元通宝钱制把货币的单位由金属重量的直接标示改为纯粹的货币符号，开创了中国货币史上以“通宝”、“元宝”等作为铸币标示的货币系统。</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p:txBody>
      </p:sp>
      <p:sp>
        <p:nvSpPr>
          <p:cNvPr id="18" name="矩形 17"/>
          <p:cNvSpPr/>
          <p:nvPr/>
        </p:nvSpPr>
        <p:spPr>
          <a:xfrm>
            <a:off x="406574" y="3573810"/>
            <a:ext cx="10703571" cy="461665"/>
          </a:xfrm>
          <a:prstGeom prst="rect">
            <a:avLst/>
          </a:prstGeom>
        </p:spPr>
        <p:txBody>
          <a:bodyPr wrap="none">
            <a:spAutoFit/>
          </a:bodyPr>
          <a:lstStyle/>
          <a:p>
            <a:r>
              <a:rPr lang="zh-CN" altLang="en-US" sz="2400" b="1" dirty="0" smtClean="0">
                <a:latin typeface="+mn-ea"/>
                <a:cs typeface="微软雅黑" panose="020B0503020204020204" charset="-122"/>
                <a:sym typeface="+mn-ea"/>
              </a:rPr>
              <a:t>思考：根据材料并结合所学知识，分析说明唐朝铸行“开元通宝”钱的意义。</a:t>
            </a:r>
          </a:p>
        </p:txBody>
      </p:sp>
      <p:sp>
        <p:nvSpPr>
          <p:cNvPr id="23" name="文本框 31"/>
          <p:cNvSpPr txBox="1"/>
          <p:nvPr/>
        </p:nvSpPr>
        <p:spPr>
          <a:xfrm>
            <a:off x="9911630" y="2925738"/>
            <a:ext cx="1872208" cy="400110"/>
          </a:xfrm>
          <a:prstGeom prst="rect">
            <a:avLst/>
          </a:prstGeom>
          <a:noFill/>
        </p:spPr>
        <p:txBody>
          <a:bodyPr wrap="square" rtlCol="0" anchor="t">
            <a:spAutoFit/>
          </a:bodyPr>
          <a:lstStyle/>
          <a:p>
            <a:pPr>
              <a:buFont typeface="Wingdings" panose="05000000000000000000" charset="0"/>
            </a:pPr>
            <a:r>
              <a:rPr lang="zh-CN" altLang="en-US" sz="2000" b="1" dirty="0" smtClean="0">
                <a:latin typeface="楷体" pitchFamily="49" charset="-122"/>
                <a:ea typeface="楷体" pitchFamily="49" charset="-122"/>
                <a:cs typeface="宋体" panose="02010600030101010101" pitchFamily="2" charset="-122"/>
              </a:rPr>
              <a:t>唐代开元通宝</a:t>
            </a:r>
            <a:endParaRPr lang="zh-CN" altLang="en-US" sz="2000" b="1" dirty="0">
              <a:latin typeface="楷体" pitchFamily="49" charset="-122"/>
              <a:ea typeface="楷体" pitchFamily="49" charset="-122"/>
              <a:cs typeface="宋体" panose="02010600030101010101" pitchFamily="2" charset="-122"/>
            </a:endParaRPr>
          </a:p>
        </p:txBody>
      </p:sp>
      <p:sp>
        <p:nvSpPr>
          <p:cNvPr id="24" name="矩形 23"/>
          <p:cNvSpPr/>
          <p:nvPr/>
        </p:nvSpPr>
        <p:spPr>
          <a:xfrm>
            <a:off x="550590" y="4221882"/>
            <a:ext cx="11305256" cy="461665"/>
          </a:xfrm>
          <a:prstGeom prst="rect">
            <a:avLst/>
          </a:prstGeom>
        </p:spPr>
        <p:txBody>
          <a:bodyPr wrap="square">
            <a:spAutoFit/>
          </a:bodyPr>
          <a:lstStyle/>
          <a:p>
            <a:pPr lvl="0"/>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①对我国钱币形制发展有划时代的影响；适应了商品经济发展的需要；</a:t>
            </a:r>
            <a:endParaRPr lang="zh-CN" altLang="en-US" dirty="0"/>
          </a:p>
        </p:txBody>
      </p:sp>
      <p:sp>
        <p:nvSpPr>
          <p:cNvPr id="25" name="矩形 24"/>
          <p:cNvSpPr/>
          <p:nvPr/>
        </p:nvSpPr>
        <p:spPr>
          <a:xfrm>
            <a:off x="550590" y="4725938"/>
            <a:ext cx="8856984" cy="461665"/>
          </a:xfrm>
          <a:prstGeom prst="rect">
            <a:avLst/>
          </a:prstGeom>
        </p:spPr>
        <p:txBody>
          <a:bodyPr wrap="square">
            <a:spAutoFit/>
          </a:bodyPr>
          <a:lstStyle/>
          <a:p>
            <a:pPr lvl="0"/>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②对我国的钱币衡制改为十进位制</a:t>
            </a:r>
            <a:r>
              <a:rPr lang="zh-CN" altLang="en-US" sz="2400" b="1" kern="100" dirty="0" smtClean="0">
                <a:latin typeface="黑体" panose="02010609060101010101" pitchFamily="2" charset="-122"/>
                <a:ea typeface="黑体" panose="02010609060101010101" pitchFamily="2" charset="-122"/>
                <a:cs typeface="黑体" panose="02010609060101010101" pitchFamily="2" charset="-122"/>
                <a:sym typeface="+mn-ea"/>
              </a:rPr>
              <a:t>（十枚为一两）</a:t>
            </a:r>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发挥重要作用；</a:t>
            </a:r>
            <a:endParaRPr lang="en-US" altLang="zh-CN"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26" name="矩形 25"/>
          <p:cNvSpPr/>
          <p:nvPr/>
        </p:nvSpPr>
        <p:spPr>
          <a:xfrm>
            <a:off x="550590" y="5374010"/>
            <a:ext cx="10657184" cy="461665"/>
          </a:xfrm>
          <a:prstGeom prst="rect">
            <a:avLst/>
          </a:prstGeom>
        </p:spPr>
        <p:txBody>
          <a:bodyPr wrap="square">
            <a:spAutoFit/>
          </a:bodyPr>
          <a:lstStyle/>
          <a:p>
            <a:pPr lvl="0"/>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③“通宝”即“流通宝货”之意，反映了人们对货币作用有了进一步的认识。</a:t>
            </a:r>
          </a:p>
        </p:txBody>
      </p:sp>
      <p:pic>
        <p:nvPicPr>
          <p:cNvPr id="13" name="图片 11" descr="2017371654541222-removebg-preview (1)"/>
          <p:cNvPicPr>
            <a:picLocks noChangeAspect="1"/>
          </p:cNvPicPr>
          <p:nvPr/>
        </p:nvPicPr>
        <p:blipFill>
          <a:blip r:embed="rId2" cstate="print"/>
          <a:stretch>
            <a:fillRect/>
          </a:stretch>
        </p:blipFill>
        <p:spPr>
          <a:xfrm>
            <a:off x="9439951" y="1413570"/>
            <a:ext cx="2750462" cy="1574395"/>
          </a:xfrm>
          <a:prstGeom prst="rect">
            <a:avLst/>
          </a:prstGeom>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3" name="文本框 16"/>
          <p:cNvSpPr txBox="1"/>
          <p:nvPr/>
        </p:nvSpPr>
        <p:spPr>
          <a:xfrm>
            <a:off x="766614" y="693490"/>
            <a:ext cx="10513168"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5</a:t>
            </a:r>
            <a:r>
              <a:rPr lang="zh-CN" altLang="en-US" sz="3000" b="1" dirty="0" smtClean="0">
                <a:latin typeface="+mn-ea"/>
              </a:rPr>
              <a:t>、由金属货币向纸币的演变</a:t>
            </a:r>
            <a:r>
              <a:rPr lang="en-US" altLang="zh-CN" sz="3000" b="1" dirty="0" smtClean="0">
                <a:latin typeface="+mn-ea"/>
              </a:rPr>
              <a:t>——</a:t>
            </a:r>
            <a:r>
              <a:rPr lang="zh-CN" altLang="en-US" sz="3000" b="1" dirty="0" smtClean="0">
                <a:solidFill>
                  <a:srgbClr val="FF0000"/>
                </a:solidFill>
                <a:latin typeface="+mn-ea"/>
              </a:rPr>
              <a:t>北宋交子</a:t>
            </a:r>
          </a:p>
        </p:txBody>
      </p:sp>
      <p:sp>
        <p:nvSpPr>
          <p:cNvPr id="17" name="文本框 2"/>
          <p:cNvSpPr txBox="1"/>
          <p:nvPr/>
        </p:nvSpPr>
        <p:spPr>
          <a:xfrm>
            <a:off x="406574" y="1341562"/>
            <a:ext cx="11449272" cy="4143710"/>
          </a:xfrm>
          <a:prstGeom prst="rect">
            <a:avLst/>
          </a:prstGeom>
          <a:noFill/>
          <a:ln>
            <a:solidFill>
              <a:schemeClr val="accent6">
                <a:lumMod val="50000"/>
              </a:schemeClr>
            </a:solidFill>
          </a:ln>
        </p:spPr>
        <p:txBody>
          <a:bodyPr wrap="square" lIns="108850" tIns="54425" rIns="108850" bIns="54425" rtlCol="0" anchor="t">
            <a:spAutoFit/>
          </a:bodyPr>
          <a:lstStyle/>
          <a:p>
            <a:pPr>
              <a:lnSpc>
                <a:spcPts val="4600"/>
              </a:lnSpc>
            </a:pP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材料：交换的发达，促进了货币流通量的增加。北宋除铜、铁钱外，金银也作为半流通性货币，租税的征收、官俸的发给和对外贾易都使用银两。北宋的铜钱尽管铸造的比过去多，但“钱荒却十分严重。为此，政府规定四川等地只能用铁钱流通</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由于携带不方便，</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10</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世纪末，成都出现了所谓的“交子铺”，发行纸币代替铁钱。</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1023</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年，北宋政府看到发行交子有利可图，遂正式创立“交子务”，改交子为官办，以</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36</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万贯铁钱作准备金，定期发行，限额</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125</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万余贯，流通区域仍限于四川。</a:t>
            </a:r>
          </a:p>
          <a:p>
            <a:pPr>
              <a:lnSpc>
                <a:spcPts val="4600"/>
              </a:lnSpc>
            </a:pP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                                     －－摘编自朱绍侯等</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中国古代史</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a:t>
            </a:r>
          </a:p>
        </p:txBody>
      </p:sp>
      <p:sp>
        <p:nvSpPr>
          <p:cNvPr id="18" name="矩形 17"/>
          <p:cNvSpPr/>
          <p:nvPr/>
        </p:nvSpPr>
        <p:spPr>
          <a:xfrm>
            <a:off x="406574" y="5518026"/>
            <a:ext cx="9565439" cy="492443"/>
          </a:xfrm>
          <a:prstGeom prst="rect">
            <a:avLst/>
          </a:prstGeom>
        </p:spPr>
        <p:txBody>
          <a:bodyPr wrap="none">
            <a:spAutoFit/>
          </a:bodyPr>
          <a:lstStyle/>
          <a:p>
            <a:r>
              <a:rPr lang="zh-CN" altLang="en-US" sz="2600" b="1" dirty="0" smtClean="0">
                <a:solidFill>
                  <a:srgbClr val="002060"/>
                </a:solidFill>
                <a:latin typeface="+mn-ea"/>
                <a:cs typeface="微软雅黑" panose="020B0503020204020204" charset="-122"/>
                <a:sym typeface="+mn-ea"/>
              </a:rPr>
              <a:t>思考：根据材料并结合所学知识，概括交子出现的原因及意义？</a:t>
            </a:r>
          </a:p>
        </p:txBody>
      </p:sp>
      <p:sp>
        <p:nvSpPr>
          <p:cNvPr id="10" name="矩形 9"/>
          <p:cNvSpPr/>
          <p:nvPr/>
        </p:nvSpPr>
        <p:spPr>
          <a:xfrm>
            <a:off x="1198662" y="1845618"/>
            <a:ext cx="5753498" cy="461665"/>
          </a:xfrm>
          <a:prstGeom prst="rect">
            <a:avLst/>
          </a:prstGeom>
          <a:solidFill>
            <a:srgbClr val="C00000"/>
          </a:solidFill>
          <a:ln>
            <a:solidFill>
              <a:schemeClr val="accent4">
                <a:lumMod val="20000"/>
                <a:lumOff val="80000"/>
              </a:schemeClr>
            </a:solidFill>
          </a:ln>
        </p:spPr>
        <p:txBody>
          <a:bodyPr wrap="none">
            <a:spAutoFit/>
          </a:bodyPr>
          <a:lstStyle/>
          <a:p>
            <a:r>
              <a:rPr lang="zh-CN" altLang="en-US" sz="2400" b="1" dirty="0" smtClean="0">
                <a:solidFill>
                  <a:schemeClr val="bg1"/>
                </a:solidFill>
                <a:latin typeface="+mn-ea"/>
                <a:sym typeface="+mn-ea"/>
              </a:rPr>
              <a:t>①北宋商品经济繁荣发展，需要大量货币</a:t>
            </a:r>
            <a:endParaRPr lang="zh-CN" altLang="en-US" sz="2400" dirty="0">
              <a:solidFill>
                <a:schemeClr val="bg1"/>
              </a:solidFill>
            </a:endParaRPr>
          </a:p>
        </p:txBody>
      </p:sp>
      <p:sp>
        <p:nvSpPr>
          <p:cNvPr id="13" name="矩形 12"/>
          <p:cNvSpPr/>
          <p:nvPr/>
        </p:nvSpPr>
        <p:spPr>
          <a:xfrm>
            <a:off x="478582" y="2968129"/>
            <a:ext cx="4206601" cy="461665"/>
          </a:xfrm>
          <a:prstGeom prst="rect">
            <a:avLst/>
          </a:prstGeom>
          <a:solidFill>
            <a:srgbClr val="C00000"/>
          </a:solidFill>
          <a:ln>
            <a:solidFill>
              <a:schemeClr val="accent4">
                <a:lumMod val="20000"/>
                <a:lumOff val="80000"/>
              </a:schemeClr>
            </a:solidFill>
          </a:ln>
        </p:spPr>
        <p:txBody>
          <a:bodyPr wrap="none">
            <a:spAutoFit/>
          </a:bodyPr>
          <a:lstStyle/>
          <a:p>
            <a:r>
              <a:rPr lang="zh-CN" altLang="en-US" sz="2400" b="1" dirty="0" smtClean="0">
                <a:solidFill>
                  <a:schemeClr val="bg1"/>
                </a:solidFill>
                <a:latin typeface="+mn-ea"/>
                <a:sym typeface="+mn-ea"/>
              </a:rPr>
              <a:t>②铜币流通量不足，出现钱荒</a:t>
            </a:r>
            <a:endParaRPr lang="zh-CN" altLang="en-US" sz="2400" dirty="0">
              <a:solidFill>
                <a:schemeClr val="bg1"/>
              </a:solidFill>
            </a:endParaRPr>
          </a:p>
        </p:txBody>
      </p:sp>
      <p:sp>
        <p:nvSpPr>
          <p:cNvPr id="15" name="矩形 14"/>
          <p:cNvSpPr/>
          <p:nvPr/>
        </p:nvSpPr>
        <p:spPr>
          <a:xfrm>
            <a:off x="406574" y="3573810"/>
            <a:ext cx="2659702" cy="461665"/>
          </a:xfrm>
          <a:prstGeom prst="rect">
            <a:avLst/>
          </a:prstGeom>
          <a:solidFill>
            <a:srgbClr val="C00000"/>
          </a:solidFill>
          <a:ln>
            <a:solidFill>
              <a:schemeClr val="accent4">
                <a:lumMod val="20000"/>
                <a:lumOff val="80000"/>
              </a:schemeClr>
            </a:solidFill>
          </a:ln>
        </p:spPr>
        <p:txBody>
          <a:bodyPr wrap="none">
            <a:spAutoFit/>
          </a:bodyPr>
          <a:lstStyle/>
          <a:p>
            <a:r>
              <a:rPr lang="zh-CN" altLang="en-US" sz="2400" b="1" dirty="0" smtClean="0">
                <a:solidFill>
                  <a:schemeClr val="bg1"/>
                </a:solidFill>
                <a:latin typeface="+mn-ea"/>
                <a:sym typeface="+mn-ea"/>
              </a:rPr>
              <a:t>③铁钱等携带不便</a:t>
            </a:r>
            <a:endParaRPr lang="zh-CN" altLang="en-US" sz="2400" dirty="0">
              <a:solidFill>
                <a:schemeClr val="bg1"/>
              </a:solidFill>
            </a:endParaRPr>
          </a:p>
        </p:txBody>
      </p:sp>
      <p:sp>
        <p:nvSpPr>
          <p:cNvPr id="16" name="矩形 15"/>
          <p:cNvSpPr/>
          <p:nvPr/>
        </p:nvSpPr>
        <p:spPr>
          <a:xfrm>
            <a:off x="7670593" y="4077866"/>
            <a:ext cx="3897221" cy="461665"/>
          </a:xfrm>
          <a:prstGeom prst="rect">
            <a:avLst/>
          </a:prstGeom>
          <a:solidFill>
            <a:srgbClr val="C00000"/>
          </a:solidFill>
          <a:ln>
            <a:solidFill>
              <a:schemeClr val="accent4">
                <a:lumMod val="20000"/>
                <a:lumOff val="80000"/>
              </a:schemeClr>
            </a:solidFill>
          </a:ln>
        </p:spPr>
        <p:txBody>
          <a:bodyPr wrap="none">
            <a:spAutoFit/>
          </a:bodyPr>
          <a:lstStyle/>
          <a:p>
            <a:r>
              <a:rPr lang="zh-CN" altLang="en-US" sz="2400" b="1" dirty="0" smtClean="0">
                <a:solidFill>
                  <a:schemeClr val="bg1"/>
                </a:solidFill>
                <a:latin typeface="+mn-ea"/>
                <a:sym typeface="+mn-ea"/>
              </a:rPr>
              <a:t>④造纸术和印刷术的发展。</a:t>
            </a:r>
            <a:endParaRPr lang="zh-CN" altLang="en-US" sz="2400" dirty="0">
              <a:solidFill>
                <a:schemeClr val="bg1"/>
              </a:solidFill>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055,&quot;width&quot;:2250}"/>
  <p:tag name="KSO_WM_SCREEN_THEME_FLAG" val="Dlrq25wU2PGuGg5bbmjbDI/IAlwOBykgCWe9iX6pcOKrehmc7SNIn9zCnt8SM6OZrQZuvEoZi3eRIlvw9U9rFnzAAmSlt74KGlPVDpKZg4s="/>
</p:tagLst>
</file>

<file path=ppt/tags/tag2.xml><?xml version="1.0" encoding="utf-8"?>
<p:tagLst xmlns:a="http://schemas.openxmlformats.org/drawingml/2006/main" xmlns:r="http://schemas.openxmlformats.org/officeDocument/2006/relationships" xmlns:p="http://schemas.openxmlformats.org/presentationml/2006/main">
  <p:tag name="AS_UNIQUEID" val="90"/>
  <p:tag name="KSO_WM_SCREEN_THEME_FLAG" val="Dlrq25wU2PGuGg5bbmjbDI/IAlwOBykgCWe9iX6pcOKrehmc7SNIn9zCnt8SM6OZrQZuvEoZi3eRIlvw9U9rFnzAAmSlt74KGlPVDpKZg4s="/>
</p:tagLst>
</file>

<file path=ppt/tags/tag3.xml><?xml version="1.0" encoding="utf-8"?>
<p:tagLst xmlns:a="http://schemas.openxmlformats.org/drawingml/2006/main" xmlns:r="http://schemas.openxmlformats.org/officeDocument/2006/relationships" xmlns:p="http://schemas.openxmlformats.org/presentationml/2006/main">
  <p:tag name="AS_UNIQUEID" val="90"/>
  <p:tag name="KSO_WM_SCREEN_THEME_FLAG" val="Dlrq25wU2PGuGg5bbmjbDI/IAlwOBykgCWe9iX6pcOKrehmc7SNIn9zCnt8SM6OZrQZuvEoZi3eRIlvw9U9rFnzAAmSlt74KGlPVDpKZg4s="/>
</p:tagLst>
</file>

<file path=ppt/tags/tag4.xml><?xml version="1.0" encoding="utf-8"?>
<p:tagLst xmlns:a="http://schemas.openxmlformats.org/drawingml/2006/main" xmlns:r="http://schemas.openxmlformats.org/officeDocument/2006/relationships" xmlns:p="http://schemas.openxmlformats.org/presentationml/2006/main">
  <p:tag name="AS_UNIQUEID" val="90"/>
  <p:tag name="KSO_WM_SCREEN_THEME_FLAG" val="Dlrq25wU2PGuGg5bbmjbDI/IAlwOBykgCWe9iX6pcOKrehmc7SNIn9zCnt8SM6OZrQZuvEoZi3eRIlvw9U9rFnzAAmSlt74KGlPVDpKZg4s="/>
</p:tagLst>
</file>

<file path=ppt/tags/tag5.xml><?xml version="1.0" encoding="utf-8"?>
<p:tagLst xmlns:a="http://schemas.openxmlformats.org/drawingml/2006/main" xmlns:r="http://schemas.openxmlformats.org/officeDocument/2006/relationships" xmlns:p="http://schemas.openxmlformats.org/presentationml/2006/main">
  <p:tag name="AS_UNIQUEID" val="90"/>
  <p:tag name="KSO_WM_SCREEN_THEME_FLAG" val="Dlrq25wU2PGuGg5bbmjbDI/IAlwOBykgCWe9iX6pcOKrehmc7SNIn9zCnt8SM6OZrQZuvEoZi3eRIlvw9U9rFnzAAmSlt74KGlPVDpKZg4s="/>
</p:tagLst>
</file>

<file path=ppt/tags/tag6.xml><?xml version="1.0" encoding="utf-8"?>
<p:tagLst xmlns:a="http://schemas.openxmlformats.org/drawingml/2006/main" xmlns:r="http://schemas.openxmlformats.org/officeDocument/2006/relationships" xmlns:p="http://schemas.openxmlformats.org/presentationml/2006/main">
  <p:tag name="AS_UNIQUEID" val="90"/>
  <p:tag name="KSO_WM_SCREEN_THEME_FLAG" val="Dlrq25wU2PGuGg5bbmjbDI/IAlwOBykgCWe9iX6pcOKrehmc7SNIn9zCnt8SM6OZrQZuvEoZi3eRIlvw9U9rFnzAAmSlt74KGlPVDpKZg4s="/>
</p:tagLst>
</file>

<file path=ppt/tags/tag7.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I/IAlwOBykgCWe9iX6pcOKrehmc7SNIn9zCnt8SM6OZrQZuvEoZi3eRIlvw9U9rFnzAAmSlt74KGlPVDpKZg4s="/>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TotalTime>
  <Words>6416</Words>
  <Application>Microsoft Office PowerPoint</Application>
  <PresentationFormat>自定义</PresentationFormat>
  <Paragraphs>383</Paragraphs>
  <Slides>47</Slides>
  <Notes>3</Notes>
  <HiddenSlides>0</HiddenSlides>
  <MMClips>6</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vector>
  </TitlesOfParts>
  <Company>北京师范大学天津附属中学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dc:creator>
  <cp:lastModifiedBy>admin</cp:lastModifiedBy>
  <cp:revision>31</cp:revision>
  <dcterms:created xsi:type="dcterms:W3CDTF">2020-10-30T05:45:20Z</dcterms:created>
  <dcterms:modified xsi:type="dcterms:W3CDTF">2020-11-17T03:08:27Z</dcterms:modified>
</cp:coreProperties>
</file>