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4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5.xml" ContentType="application/vnd.openxmlformats-officedocument.presentationml.notesSl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9"/>
  </p:notesMasterIdLst>
  <p:sldIdLst>
    <p:sldId id="11623" r:id="rId2"/>
    <p:sldId id="3615" r:id="rId3"/>
    <p:sldId id="3546" r:id="rId4"/>
    <p:sldId id="3617" r:id="rId5"/>
    <p:sldId id="3622" r:id="rId6"/>
    <p:sldId id="11622" r:id="rId7"/>
    <p:sldId id="3620" r:id="rId8"/>
    <p:sldId id="11624" r:id="rId9"/>
    <p:sldId id="11575" r:id="rId10"/>
    <p:sldId id="11571" r:id="rId11"/>
    <p:sldId id="11625" r:id="rId12"/>
    <p:sldId id="11590" r:id="rId13"/>
    <p:sldId id="654" r:id="rId14"/>
    <p:sldId id="11597" r:id="rId15"/>
    <p:sldId id="11603" r:id="rId16"/>
    <p:sldId id="11610" r:id="rId17"/>
    <p:sldId id="11604" r:id="rId18"/>
  </p:sldIdLst>
  <p:sldSz cx="12192000" cy="6858000"/>
  <p:notesSz cx="6858000" cy="9144000"/>
  <p:custDataLst>
    <p:tags r:id="rId2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484C23FC-9300-4EDA-A227-9E5F8C64D793}">
          <p14:sldIdLst>
            <p14:sldId id="11623"/>
            <p14:sldId id="3615"/>
            <p14:sldId id="3546"/>
            <p14:sldId id="3617"/>
            <p14:sldId id="3622"/>
            <p14:sldId id="11622"/>
            <p14:sldId id="3620"/>
            <p14:sldId id="11624"/>
            <p14:sldId id="11575"/>
            <p14:sldId id="11571"/>
            <p14:sldId id="11625"/>
            <p14:sldId id="11590"/>
            <p14:sldId id="654"/>
            <p14:sldId id="11597"/>
            <p14:sldId id="11603"/>
            <p14:sldId id="11610"/>
            <p14:sldId id="1160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219">
          <p15:clr>
            <a:srgbClr val="A4A3A4"/>
          </p15:clr>
        </p15:guide>
        <p15:guide id="2" pos="3946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微软用户" initials="微软用户" lastIdx="1" clrIdx="0"/>
  <p:cmAuthor id="2" name="Administrator" initials="A" lastIdx="7" clrIdx="1"/>
  <p:cmAuthor id="3" name="liu hehong" initials="lh" lastIdx="1" clrIdx="2">
    <p:extLst>
      <p:ext uri="{19B8F6BF-5375-455C-9EA6-DF929625EA0E}">
        <p15:presenceInfo xmlns:p15="http://schemas.microsoft.com/office/powerpoint/2012/main" userId="7dae419880033a84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99CCFF"/>
    <a:srgbClr val="00FFFF"/>
    <a:srgbClr val="FF6600"/>
    <a:srgbClr val="B3310D"/>
    <a:srgbClr val="2E471D"/>
    <a:srgbClr val="0066FF"/>
    <a:srgbClr val="49702E"/>
    <a:srgbClr val="00CCFF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350" autoAdjust="0"/>
  </p:normalViewPr>
  <p:slideViewPr>
    <p:cSldViewPr snapToGrid="0">
      <p:cViewPr varScale="1">
        <p:scale>
          <a:sx n="62" d="100"/>
          <a:sy n="62" d="100"/>
        </p:scale>
        <p:origin x="28" y="336"/>
      </p:cViewPr>
      <p:guideLst>
        <p:guide orient="horz" pos="2219"/>
        <p:guide pos="394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39" d="100"/>
        <a:sy n="139" d="100"/>
      </p:scale>
      <p:origin x="0" y="-757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87A308-C464-47FB-BEB2-E33F9623A862}" type="datetimeFigureOut">
              <a:rPr lang="zh-CN" altLang="en-US" smtClean="0"/>
              <a:pPr/>
              <a:t>2021/10/17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F6F314-C32F-414B-8822-0BBD7EBD16D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731868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093686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F6F314-C32F-414B-8822-0BBD7EBD16D6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643410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4C48F9-E8CC-4A67-B6CF-B9ED4B1A62F2}" type="slidenum">
              <a:rPr lang="zh-CN" altLang="en-US" smtClean="0"/>
              <a:pPr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265023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F6F314-C32F-414B-8822-0BBD7EBD16D6}" type="slidenum">
              <a:rPr lang="zh-CN" altLang="en-US" smtClean="0"/>
              <a:pPr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786173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A2426-E0C4-4BF4-9367-2E90A6DD94EA}" type="datetimeFigureOut">
              <a:rPr lang="zh-CN" altLang="en-US" smtClean="0"/>
              <a:pPr/>
              <a:t>2021/10/17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F9ECB-D37A-4305-B530-DAF523F5AE1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A2426-E0C4-4BF4-9367-2E90A6DD94EA}" type="datetimeFigureOut">
              <a:rPr lang="zh-CN" altLang="en-US" smtClean="0"/>
              <a:pPr/>
              <a:t>2021/10/17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F9ECB-D37A-4305-B530-DAF523F5AE1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A2426-E0C4-4BF4-9367-2E90A6DD94EA}" type="datetimeFigureOut">
              <a:rPr lang="zh-CN" altLang="en-US" smtClean="0"/>
              <a:pPr/>
              <a:t>2021/10/17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F9ECB-D37A-4305-B530-DAF523F5AE1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435F3-CE51-FE47-901D-12AFFB0ECEA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/>
            <a:fld id="{D997B5FA-0921-464F-AAE1-844C04324D75}" type="datetimeFigureOut">
              <a:rPr lang="zh-CN" altLang="en-US" sz="1600" kern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宋体" panose="02010600030101010101" pitchFamily="2" charset="-122"/>
                <a:cs typeface="+mn-cs"/>
              </a:rPr>
              <a:pPr algn="l" rtl="0"/>
              <a:t>2021/10/17</a:t>
            </a:fld>
            <a:endParaRPr lang="zh-CN" altLang="en-US" sz="1600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endParaRPr lang="zh-CN" altLang="en-US" sz="1600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565CE74E-AB26-4998-AD42-012C4C1AD076}" type="slidenum">
              <a:rPr lang="zh-CN" altLang="en-US" sz="1600" kern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宋体" panose="02010600030101010101" pitchFamily="2" charset="-122"/>
                <a:cs typeface="+mn-cs"/>
              </a:rPr>
              <a:pPr algn="r" rtl="0"/>
              <a:t>‹#›</a:t>
            </a:fld>
            <a:endParaRPr lang="zh-CN" altLang="en-US" sz="1600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56140344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A2426-E0C4-4BF4-9367-2E90A6DD94EA}" type="datetimeFigureOut">
              <a:rPr lang="zh-CN" altLang="en-US" smtClean="0"/>
              <a:pPr/>
              <a:t>2021/10/17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F9ECB-D37A-4305-B530-DAF523F5AE1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A2426-E0C4-4BF4-9367-2E90A6DD94EA}" type="datetimeFigureOut">
              <a:rPr lang="zh-CN" altLang="en-US" smtClean="0"/>
              <a:pPr/>
              <a:t>2021/10/17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F9ECB-D37A-4305-B530-DAF523F5AE1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A2426-E0C4-4BF4-9367-2E90A6DD94EA}" type="datetimeFigureOut">
              <a:rPr lang="zh-CN" altLang="en-US" smtClean="0"/>
              <a:pPr/>
              <a:t>2021/10/17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F9ECB-D37A-4305-B530-DAF523F5AE1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A2426-E0C4-4BF4-9367-2E90A6DD94EA}" type="datetimeFigureOut">
              <a:rPr lang="zh-CN" altLang="en-US" smtClean="0"/>
              <a:pPr/>
              <a:t>2021/10/17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F9ECB-D37A-4305-B530-DAF523F5AE10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11" name="矩形 10"/>
          <p:cNvSpPr/>
          <p:nvPr userDrawn="1"/>
        </p:nvSpPr>
        <p:spPr>
          <a:xfrm>
            <a:off x="8325228" y="5863253"/>
            <a:ext cx="77513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www.1ppt.com/moban/        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www.1ppt.com/jieri/  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素材：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www.1ppt.com/beijing/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图表：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精美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www.1ppt.com/xiazai/ 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课件：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www.1ppt.com/kejian/           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www.1ppt.com/ziti/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工作总结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www.1ppt.com/xiazai/zongjie/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工作计划：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www.1ppt.com/xiazai/jihua/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商务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www.1ppt.com/moban/shangwu/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个人简历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www.1ppt.com/xiazai/jianli/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毕业答辩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www.1ppt.com/xiazai/dabian/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工作汇报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www.1ppt.com/xiazai/huibao/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A2426-E0C4-4BF4-9367-2E90A6DD94EA}" type="datetimeFigureOut">
              <a:rPr lang="zh-CN" altLang="en-US" smtClean="0"/>
              <a:pPr/>
              <a:t>2021/10/17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F9ECB-D37A-4305-B530-DAF523F5AE1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A2426-E0C4-4BF4-9367-2E90A6DD94EA}" type="datetimeFigureOut">
              <a:rPr lang="zh-CN" altLang="en-US" smtClean="0"/>
              <a:pPr/>
              <a:t>2021/10/17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F9ECB-D37A-4305-B530-DAF523F5AE1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A2426-E0C4-4BF4-9367-2E90A6DD94EA}" type="datetimeFigureOut">
              <a:rPr lang="zh-CN" altLang="en-US" smtClean="0"/>
              <a:pPr/>
              <a:t>2021/10/17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F9ECB-D37A-4305-B530-DAF523F5AE1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A2426-E0C4-4BF4-9367-2E90A6DD94EA}" type="datetimeFigureOut">
              <a:rPr lang="zh-CN" altLang="en-US" smtClean="0"/>
              <a:pPr/>
              <a:t>2021/10/17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F9ECB-D37A-4305-B530-DAF523F5AE1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AA2426-E0C4-4BF4-9367-2E90A6DD94EA}" type="datetimeFigureOut">
              <a:rPr lang="zh-CN" altLang="en-US" smtClean="0"/>
              <a:pPr/>
              <a:t>2021/10/17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FF9ECB-D37A-4305-B530-DAF523F5AE1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2" r:id="rId12"/>
    <p:sldLayoutId id="2147483663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.jpe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4.xml"/><Relationship Id="rId3" Type="http://schemas.openxmlformats.org/officeDocument/2006/relationships/tags" Target="../tags/tag5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tags" Target="../tags/tag8.xml"/><Relationship Id="rId5" Type="http://schemas.openxmlformats.org/officeDocument/2006/relationships/tags" Target="../tags/tag7.xml"/><Relationship Id="rId4" Type="http://schemas.openxmlformats.org/officeDocument/2006/relationships/tags" Target="../tags/tag6.xml"/><Relationship Id="rId9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image" Target="../media/image23.png"/><Relationship Id="rId5" Type="http://schemas.openxmlformats.org/officeDocument/2006/relationships/image" Target="../media/image20.png"/><Relationship Id="rId4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5" Type="http://schemas.microsoft.com/office/2007/relationships/hdphoto" Target="../media/hdphoto4.wdp"/><Relationship Id="rId4" Type="http://schemas.openxmlformats.org/officeDocument/2006/relationships/image" Target="../media/image37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tags" Target="../tags/tag21.xml"/><Relationship Id="rId13" Type="http://schemas.openxmlformats.org/officeDocument/2006/relationships/tags" Target="../tags/tag26.xml"/><Relationship Id="rId18" Type="http://schemas.openxmlformats.org/officeDocument/2006/relationships/tags" Target="../tags/tag31.xml"/><Relationship Id="rId3" Type="http://schemas.openxmlformats.org/officeDocument/2006/relationships/tags" Target="../tags/tag16.xml"/><Relationship Id="rId21" Type="http://schemas.openxmlformats.org/officeDocument/2006/relationships/image" Target="../media/image38.png"/><Relationship Id="rId7" Type="http://schemas.openxmlformats.org/officeDocument/2006/relationships/tags" Target="../tags/tag20.xml"/><Relationship Id="rId12" Type="http://schemas.openxmlformats.org/officeDocument/2006/relationships/tags" Target="../tags/tag25.xml"/><Relationship Id="rId17" Type="http://schemas.openxmlformats.org/officeDocument/2006/relationships/tags" Target="../tags/tag30.xml"/><Relationship Id="rId2" Type="http://schemas.openxmlformats.org/officeDocument/2006/relationships/tags" Target="../tags/tag15.xml"/><Relationship Id="rId16" Type="http://schemas.openxmlformats.org/officeDocument/2006/relationships/tags" Target="../tags/tag29.xml"/><Relationship Id="rId20" Type="http://schemas.openxmlformats.org/officeDocument/2006/relationships/slideLayout" Target="../slideLayouts/slideLayout7.xml"/><Relationship Id="rId1" Type="http://schemas.openxmlformats.org/officeDocument/2006/relationships/tags" Target="../tags/tag14.xml"/><Relationship Id="rId6" Type="http://schemas.openxmlformats.org/officeDocument/2006/relationships/tags" Target="../tags/tag19.xml"/><Relationship Id="rId11" Type="http://schemas.openxmlformats.org/officeDocument/2006/relationships/tags" Target="../tags/tag24.xml"/><Relationship Id="rId5" Type="http://schemas.openxmlformats.org/officeDocument/2006/relationships/tags" Target="../tags/tag18.xml"/><Relationship Id="rId15" Type="http://schemas.openxmlformats.org/officeDocument/2006/relationships/tags" Target="../tags/tag28.xml"/><Relationship Id="rId23" Type="http://schemas.openxmlformats.org/officeDocument/2006/relationships/image" Target="../media/image39.jpeg"/><Relationship Id="rId10" Type="http://schemas.openxmlformats.org/officeDocument/2006/relationships/tags" Target="../tags/tag23.xml"/><Relationship Id="rId19" Type="http://schemas.openxmlformats.org/officeDocument/2006/relationships/tags" Target="../tags/tag32.xml"/><Relationship Id="rId4" Type="http://schemas.openxmlformats.org/officeDocument/2006/relationships/tags" Target="../tags/tag17.xml"/><Relationship Id="rId9" Type="http://schemas.openxmlformats.org/officeDocument/2006/relationships/tags" Target="../tags/tag22.xml"/><Relationship Id="rId14" Type="http://schemas.openxmlformats.org/officeDocument/2006/relationships/tags" Target="../tags/tag27.xml"/><Relationship Id="rId22" Type="http://schemas.microsoft.com/office/2007/relationships/hdphoto" Target="../media/hdphoto5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2885036" y="211764"/>
            <a:ext cx="63738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zh-CN" altLang="en-US" sz="24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第四单元  明清中国版图的奠定与面临的挑战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22896" y="18807"/>
            <a:ext cx="12237791" cy="3046082"/>
          </a:xfrm>
          <a:prstGeom prst="rect">
            <a:avLst/>
          </a:prstGeom>
          <a:solidFill>
            <a:srgbClr val="C00000"/>
          </a:solidFill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413301E3-9091-4020-BE97-05ADBA2FD62B}"/>
              </a:ext>
            </a:extLst>
          </p:cNvPr>
          <p:cNvSpPr txBox="1"/>
          <p:nvPr/>
        </p:nvSpPr>
        <p:spPr>
          <a:xfrm>
            <a:off x="4762468" y="5738460"/>
            <a:ext cx="47739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spc="300" dirty="0">
                <a:latin typeface="黑体" panose="02010609060101010101" pitchFamily="49" charset="-122"/>
                <a:ea typeface="黑体" panose="02010609060101010101" pitchFamily="49" charset="-122"/>
              </a:rPr>
              <a:t>安徽省马鞍山二中   刘和洪</a:t>
            </a:r>
          </a:p>
        </p:txBody>
      </p:sp>
      <p:sp>
        <p:nvSpPr>
          <p:cNvPr id="8" name="矩形 7"/>
          <p:cNvSpPr/>
          <p:nvPr/>
        </p:nvSpPr>
        <p:spPr>
          <a:xfrm>
            <a:off x="1610346" y="98536"/>
            <a:ext cx="792604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800" b="1" spc="300" dirty="0">
                <a:solidFill>
                  <a:srgbClr val="FFC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汉仪书魂体简" panose="02010609000101010101" charset="-122"/>
              </a:rPr>
              <a:t>第四单元 </a:t>
            </a:r>
            <a:r>
              <a:rPr lang="zh-CN" altLang="en-US" sz="2800" b="1" spc="300" dirty="0">
                <a:solidFill>
                  <a:srgbClr val="FFC000"/>
                </a:solidFill>
                <a:uFillTx/>
                <a:latin typeface="黑体" panose="02010609060101010101" pitchFamily="49" charset="-122"/>
                <a:ea typeface="黑体" panose="02010609060101010101" pitchFamily="49" charset="-122"/>
                <a:cs typeface="汉仪书魂体简" panose="02010609000101010101" charset="-122"/>
              </a:rPr>
              <a:t>明清中国版图的奠定与面临的挑战</a:t>
            </a:r>
            <a:endParaRPr lang="en-US" altLang="zh-CN" sz="2800" b="1" spc="300" dirty="0">
              <a:solidFill>
                <a:srgbClr val="FFC000"/>
              </a:solidFill>
              <a:uFillTx/>
              <a:latin typeface="黑体" panose="02010609060101010101" pitchFamily="49" charset="-122"/>
              <a:ea typeface="黑体" panose="02010609060101010101" pitchFamily="49" charset="-122"/>
              <a:cs typeface="汉仪书魂体简" panose="02010609000101010101" charset="-122"/>
            </a:endParaRPr>
          </a:p>
        </p:txBody>
      </p:sp>
      <p:sp>
        <p:nvSpPr>
          <p:cNvPr id="9" name="文本框 299015">
            <a:extLst>
              <a:ext uri="{FF2B5EF4-FFF2-40B4-BE49-F238E27FC236}">
                <a16:creationId xmlns:a16="http://schemas.microsoft.com/office/drawing/2014/main" id="{83F55457-F423-4EAF-A624-C7A969CD1D4E}"/>
              </a:ext>
            </a:extLst>
          </p:cNvPr>
          <p:cNvSpPr txBox="1"/>
          <p:nvPr/>
        </p:nvSpPr>
        <p:spPr>
          <a:xfrm>
            <a:off x="3820456" y="4050980"/>
            <a:ext cx="5009321" cy="1815882"/>
          </a:xfrm>
          <a:prstGeom prst="rect">
            <a:avLst/>
          </a:prstGeom>
          <a:noFill/>
          <a:ln w="9525">
            <a:noFill/>
          </a:ln>
        </p:spPr>
        <p:txBody>
          <a:bodyPr wrap="square" rtlCol="0" anchor="t">
            <a:spAutoFit/>
          </a:bodyPr>
          <a:lstStyle/>
          <a:p>
            <a:pPr>
              <a:defRPr/>
            </a:pPr>
            <a:r>
              <a:rPr lang="zh-CN" altLang="en-US" sz="2800" b="1" spc="133" noProof="1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变与不变：明朝的专制政治</a:t>
            </a:r>
            <a:endParaRPr lang="en-US" altLang="zh-CN" sz="2800" b="1" spc="133" noProof="1">
              <a:solidFill>
                <a:srgbClr val="C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defRPr/>
            </a:pPr>
            <a:r>
              <a:rPr lang="zh-CN" altLang="en-US" sz="2800" b="1" spc="133" noProof="1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稳与不稳：明朝的边疆经略</a:t>
            </a:r>
            <a:endParaRPr lang="en-US" altLang="zh-CN" sz="2800" b="1" spc="133" noProof="1">
              <a:solidFill>
                <a:srgbClr val="C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defRPr/>
            </a:pPr>
            <a:r>
              <a:rPr lang="zh-CN" altLang="en-US" sz="2800" b="1" spc="133" noProof="1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见与不见：面向世界的明朝</a:t>
            </a:r>
            <a:endParaRPr lang="en-US" altLang="zh-CN" sz="2800" b="1" spc="133" noProof="1">
              <a:solidFill>
                <a:srgbClr val="C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eaLnBrk="1" fontAlgn="auto" hangingPunct="1">
              <a:defRPr/>
            </a:pPr>
            <a:endParaRPr lang="zh-CN" altLang="en-US" sz="2800" b="1" spc="133" noProof="1">
              <a:solidFill>
                <a:srgbClr val="00206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5F646F98-1181-4525-AF57-17B67170818E}"/>
              </a:ext>
            </a:extLst>
          </p:cNvPr>
          <p:cNvSpPr/>
          <p:nvPr/>
        </p:nvSpPr>
        <p:spPr>
          <a:xfrm>
            <a:off x="2984556" y="3172217"/>
            <a:ext cx="719051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CN" altLang="en-US" sz="3200" b="1" spc="300" dirty="0">
                <a:latin typeface="黑体" panose="02010609060101010101" pitchFamily="49" charset="-122"/>
                <a:ea typeface="黑体" panose="02010609060101010101" pitchFamily="49" charset="-122"/>
                <a:cs typeface="汉仪书魂体简" panose="02010609000101010101" charset="-122"/>
              </a:rPr>
              <a:t>第</a:t>
            </a:r>
            <a:r>
              <a:rPr lang="en-US" altLang="zh-CN" sz="3200" b="1" spc="300" dirty="0">
                <a:latin typeface="黑体" panose="02010609060101010101" pitchFamily="49" charset="-122"/>
                <a:ea typeface="黑体" panose="02010609060101010101" pitchFamily="49" charset="-122"/>
                <a:cs typeface="汉仪书魂体简" panose="02010609000101010101" charset="-122"/>
              </a:rPr>
              <a:t>13</a:t>
            </a:r>
            <a:r>
              <a:rPr lang="zh-CN" altLang="en-US" sz="3200" b="1" spc="300" dirty="0">
                <a:latin typeface="黑体" panose="02010609060101010101" pitchFamily="49" charset="-122"/>
                <a:ea typeface="黑体" panose="02010609060101010101" pitchFamily="49" charset="-122"/>
                <a:cs typeface="汉仪书魂体简" panose="02010609000101010101" charset="-122"/>
              </a:rPr>
              <a:t>课 </a:t>
            </a:r>
            <a:r>
              <a:rPr lang="zh-CN" altLang="en-US" sz="3200" b="1" spc="300" dirty="0">
                <a:uFillTx/>
                <a:latin typeface="黑体" panose="02010609060101010101" pitchFamily="49" charset="-122"/>
                <a:ea typeface="黑体" panose="02010609060101010101" pitchFamily="49" charset="-122"/>
                <a:cs typeface="汉仪书魂体简" panose="02010609000101010101" charset="-122"/>
              </a:rPr>
              <a:t>从明朝建立到清军入关</a:t>
            </a:r>
            <a:endParaRPr lang="en-US" altLang="zh-CN" sz="3200" b="1" spc="300" dirty="0">
              <a:uFillTx/>
              <a:latin typeface="黑体" panose="02010609060101010101" pitchFamily="49" charset="-122"/>
              <a:ea typeface="黑体" panose="02010609060101010101" pitchFamily="49" charset="-122"/>
              <a:cs typeface="汉仪书魂体简" panose="02010609000101010101" charset="-122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0D0CBC21-87B3-4EAD-8A70-C39FBC1F5E98}"/>
              </a:ext>
            </a:extLst>
          </p:cNvPr>
          <p:cNvSpPr txBox="1"/>
          <p:nvPr/>
        </p:nvSpPr>
        <p:spPr>
          <a:xfrm>
            <a:off x="4509338" y="584084"/>
            <a:ext cx="2903041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b="1" dirty="0">
                <a:latin typeface="黑体" panose="02010609060101010101" pitchFamily="49" charset="-122"/>
                <a:ea typeface="黑体" panose="02010609060101010101" pitchFamily="49" charset="-122"/>
                <a:cs typeface="Microsoft Tai Le" panose="020B0502040204020203" pitchFamily="34" charset="0"/>
              </a:rPr>
              <a:t>1368——1644——1840</a:t>
            </a:r>
            <a:endParaRPr lang="zh-CN" altLang="en-US" b="1" dirty="0">
              <a:latin typeface="黑体" panose="02010609060101010101" pitchFamily="49" charset="-122"/>
              <a:ea typeface="黑体" panose="02010609060101010101" pitchFamily="49" charset="-122"/>
              <a:cs typeface="Microsoft Tai Le" panose="020B0502040204020203" pitchFamily="34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23FBA941-920E-40EA-9998-A5DDFD6EBFF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79000"/>
                    </a14:imgEffect>
                    <a14:imgEffect>
                      <a14:brightnessContrast bright="5000" contrast="4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841" r="7868" b="6540"/>
          <a:stretch/>
        </p:blipFill>
        <p:spPr bwMode="auto">
          <a:xfrm>
            <a:off x="9502060" y="3064889"/>
            <a:ext cx="2689940" cy="3774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组合 5">
            <a:extLst>
              <a:ext uri="{FF2B5EF4-FFF2-40B4-BE49-F238E27FC236}">
                <a16:creationId xmlns:a16="http://schemas.microsoft.com/office/drawing/2014/main" id="{7CBE764F-CB8D-4786-8261-5541B56EE6E3}"/>
              </a:ext>
            </a:extLst>
          </p:cNvPr>
          <p:cNvGrpSpPr/>
          <p:nvPr/>
        </p:nvGrpSpPr>
        <p:grpSpPr>
          <a:xfrm>
            <a:off x="-27830" y="3066511"/>
            <a:ext cx="2476832" cy="3784820"/>
            <a:chOff x="-27830" y="3066511"/>
            <a:chExt cx="2476832" cy="3784820"/>
          </a:xfrm>
        </p:grpSpPr>
        <p:pic>
          <p:nvPicPr>
            <p:cNvPr id="1030" name="Picture 6">
              <a:extLst>
                <a:ext uri="{FF2B5EF4-FFF2-40B4-BE49-F238E27FC236}">
                  <a16:creationId xmlns:a16="http://schemas.microsoft.com/office/drawing/2014/main" id="{09312208-0176-4DC3-8F68-C0BBE4B9D94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7830" y="3066511"/>
              <a:ext cx="2476832" cy="37848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文本框 3">
              <a:extLst>
                <a:ext uri="{FF2B5EF4-FFF2-40B4-BE49-F238E27FC236}">
                  <a16:creationId xmlns:a16="http://schemas.microsoft.com/office/drawing/2014/main" id="{1B656912-978D-405B-A5A9-94B90E3C1006}"/>
                </a:ext>
              </a:extLst>
            </p:cNvPr>
            <p:cNvSpPr txBox="1"/>
            <p:nvPr/>
          </p:nvSpPr>
          <p:spPr>
            <a:xfrm flipH="1">
              <a:off x="1868021" y="3144618"/>
              <a:ext cx="444252" cy="2031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>
                  <a:latin typeface="华文行楷" panose="02010800040101010101" pitchFamily="2" charset="-122"/>
                  <a:ea typeface="华文行楷" panose="02010800040101010101" pitchFamily="2" charset="-122"/>
                </a:rPr>
                <a:t>大明太祖高皇帝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93690141"/>
      </p:ext>
    </p:extLst>
  </p:cSld>
  <p:clrMapOvr>
    <a:masterClrMapping/>
  </p:clrMapOvr>
  <p:transition spd="slow">
    <p:random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图片 4" descr="1551196036(1)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425" y="332194"/>
            <a:ext cx="8760460" cy="5870401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7661" name="组合 30724"/>
          <p:cNvGrpSpPr/>
          <p:nvPr/>
        </p:nvGrpSpPr>
        <p:grpSpPr bwMode="auto">
          <a:xfrm>
            <a:off x="6358115" y="5133593"/>
            <a:ext cx="1803752" cy="592312"/>
            <a:chOff x="4705" y="1882"/>
            <a:chExt cx="667" cy="640"/>
          </a:xfrm>
          <a:noFill/>
        </p:grpSpPr>
        <p:sp>
          <p:nvSpPr>
            <p:cNvPr id="7181" name="椭圆 30725"/>
            <p:cNvSpPr/>
            <p:nvPr>
              <p:custDataLst>
                <p:tags r:id="rId5"/>
              </p:custDataLst>
            </p:nvPr>
          </p:nvSpPr>
          <p:spPr>
            <a:xfrm>
              <a:off x="4705" y="1882"/>
              <a:ext cx="663" cy="640"/>
            </a:xfrm>
            <a:prstGeom prst="ellipse">
              <a:avLst/>
            </a:prstGeom>
            <a:grpFill/>
            <a:ln w="28575">
              <a:solidFill>
                <a:srgbClr val="0000FF"/>
              </a:solidFill>
              <a:round/>
            </a:ln>
          </p:spPr>
          <p:txBody>
            <a:bodyPr/>
            <a:lstStyle/>
            <a:p>
              <a:endParaRPr lang="zh-CN" altLang="en-US" sz="2400" b="1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27663" name="文本框 30726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4736" y="1911"/>
              <a:ext cx="636" cy="499"/>
            </a:xfrm>
            <a:prstGeom prst="rect">
              <a:avLst/>
            </a:prstGeom>
            <a:grpFill/>
            <a:ln w="2857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2400" b="1" dirty="0">
                  <a:latin typeface="黑体" panose="02010609060101010101" pitchFamily="49" charset="-122"/>
                  <a:ea typeface="黑体" panose="02010609060101010101" pitchFamily="49" charset="-122"/>
                </a:rPr>
                <a:t>欧洲殖民者</a:t>
              </a:r>
            </a:p>
          </p:txBody>
        </p:sp>
      </p:grpSp>
      <p:sp>
        <p:nvSpPr>
          <p:cNvPr id="8232" name="文本框 2"/>
          <p:cNvSpPr/>
          <p:nvPr>
            <p:custDataLst>
              <p:tags r:id="rId2"/>
            </p:custDataLst>
          </p:nvPr>
        </p:nvSpPr>
        <p:spPr>
          <a:xfrm>
            <a:off x="1861153" y="2513031"/>
            <a:ext cx="4516834" cy="461665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zh-CN" altLang="zh-CN" sz="2400" b="1" dirty="0">
                <a:latin typeface="黑体" panose="02010609060101010101" pitchFamily="49" charset="-122"/>
                <a:ea typeface="黑体" panose="02010609060101010101" pitchFamily="49" charset="-122"/>
                <a:cs typeface="微软雅黑" panose="020B0503020204020204" charset="-122"/>
              </a:rPr>
              <a:t>修长城、</a:t>
            </a:r>
            <a:r>
              <a:rPr lang="zh-CN" altLang="en-US" sz="2400" b="1" dirty="0">
                <a:latin typeface="黑体" panose="02010609060101010101" pitchFamily="49" charset="-122"/>
                <a:ea typeface="黑体" panose="02010609060101010101" pitchFamily="49" charset="-122"/>
                <a:cs typeface="微软雅黑" panose="020B0503020204020204" charset="-122"/>
              </a:rPr>
              <a:t>战争、册封</a:t>
            </a:r>
            <a:r>
              <a:rPr lang="en-US" altLang="zh-CN" sz="2400" b="1" dirty="0">
                <a:latin typeface="黑体" panose="02010609060101010101" pitchFamily="49" charset="-122"/>
                <a:ea typeface="黑体" panose="02010609060101010101" pitchFamily="49" charset="-122"/>
                <a:cs typeface="微软雅黑" panose="020B0503020204020204" charset="-122"/>
              </a:rPr>
              <a:t> </a:t>
            </a:r>
            <a:r>
              <a:rPr lang="zh-CN" altLang="en-US" sz="2400" b="1" dirty="0">
                <a:latin typeface="黑体" panose="02010609060101010101" pitchFamily="49" charset="-122"/>
                <a:ea typeface="黑体" panose="02010609060101010101" pitchFamily="49" charset="-122"/>
                <a:cs typeface="微软雅黑" panose="020B0503020204020204" charset="-122"/>
                <a:sym typeface="+mn-ea"/>
              </a:rPr>
              <a:t>、互市</a:t>
            </a:r>
          </a:p>
        </p:txBody>
      </p:sp>
      <p:sp>
        <p:nvSpPr>
          <p:cNvPr id="4" name="椭圆 3">
            <a:extLst>
              <a:ext uri="{FF2B5EF4-FFF2-40B4-BE49-F238E27FC236}">
                <a16:creationId xmlns:a16="http://schemas.microsoft.com/office/drawing/2014/main" id="{8DB77AEE-FE2C-4E58-88CD-7CEB564773B1}"/>
              </a:ext>
            </a:extLst>
          </p:cNvPr>
          <p:cNvSpPr/>
          <p:nvPr/>
        </p:nvSpPr>
        <p:spPr>
          <a:xfrm>
            <a:off x="3074636" y="906261"/>
            <a:ext cx="2298941" cy="158456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ct val="50000"/>
              </a:spcBef>
            </a:pPr>
            <a:r>
              <a:rPr lang="zh-CN" altLang="en-US" sz="24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蒙古族</a:t>
            </a:r>
          </a:p>
        </p:txBody>
      </p:sp>
      <p:sp>
        <p:nvSpPr>
          <p:cNvPr id="32" name="椭圆 31">
            <a:extLst>
              <a:ext uri="{FF2B5EF4-FFF2-40B4-BE49-F238E27FC236}">
                <a16:creationId xmlns:a16="http://schemas.microsoft.com/office/drawing/2014/main" id="{F3D84195-55B0-4F62-B8E7-3490A1BE1BA0}"/>
              </a:ext>
            </a:extLst>
          </p:cNvPr>
          <p:cNvSpPr/>
          <p:nvPr/>
        </p:nvSpPr>
        <p:spPr>
          <a:xfrm rot="18960000">
            <a:off x="6438778" y="749717"/>
            <a:ext cx="1602533" cy="1649983"/>
          </a:xfrm>
          <a:prstGeom prst="ellipse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女真族</a:t>
            </a:r>
          </a:p>
        </p:txBody>
      </p:sp>
      <p:sp>
        <p:nvSpPr>
          <p:cNvPr id="23" name="椭圆 22">
            <a:extLst>
              <a:ext uri="{FF2B5EF4-FFF2-40B4-BE49-F238E27FC236}">
                <a16:creationId xmlns:a16="http://schemas.microsoft.com/office/drawing/2014/main" id="{03A40BE2-C403-41BD-9D78-6A5342EF2E90}"/>
              </a:ext>
            </a:extLst>
          </p:cNvPr>
          <p:cNvSpPr/>
          <p:nvPr/>
        </p:nvSpPr>
        <p:spPr>
          <a:xfrm>
            <a:off x="2242080" y="3902276"/>
            <a:ext cx="1373731" cy="91863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ct val="50000"/>
              </a:spcBef>
            </a:pPr>
            <a:r>
              <a:rPr lang="zh-CN" altLang="en-US" sz="24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藏族</a:t>
            </a:r>
          </a:p>
        </p:txBody>
      </p:sp>
      <p:sp>
        <p:nvSpPr>
          <p:cNvPr id="29" name="椭圆 28">
            <a:extLst>
              <a:ext uri="{FF2B5EF4-FFF2-40B4-BE49-F238E27FC236}">
                <a16:creationId xmlns:a16="http://schemas.microsoft.com/office/drawing/2014/main" id="{543D43E3-5602-497C-93BE-A3520900F31D}"/>
              </a:ext>
            </a:extLst>
          </p:cNvPr>
          <p:cNvSpPr/>
          <p:nvPr/>
        </p:nvSpPr>
        <p:spPr>
          <a:xfrm rot="17898251">
            <a:off x="6393160" y="4359012"/>
            <a:ext cx="1791797" cy="278601"/>
          </a:xfrm>
          <a:prstGeom prst="ellipse">
            <a:avLst/>
          </a:prstGeom>
          <a:noFill/>
          <a:ln w="28575">
            <a:solidFill>
              <a:srgbClr val="0000FF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spcBef>
                <a:spcPct val="50000"/>
              </a:spcBef>
            </a:pPr>
            <a:r>
              <a:rPr lang="zh-CN" altLang="en-US" sz="24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倭寇</a:t>
            </a:r>
          </a:p>
        </p:txBody>
      </p:sp>
      <p:sp>
        <p:nvSpPr>
          <p:cNvPr id="8236" name="文本框 4"/>
          <p:cNvSpPr/>
          <p:nvPr>
            <p:custDataLst>
              <p:tags r:id="rId3"/>
            </p:custDataLst>
          </p:nvPr>
        </p:nvSpPr>
        <p:spPr>
          <a:xfrm>
            <a:off x="5802037" y="2014248"/>
            <a:ext cx="3155327" cy="460375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zh-CN" altLang="zh-CN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设奴儿干都司</a:t>
            </a:r>
            <a:r>
              <a:rPr lang="zh-CN" altLang="en-US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、</a:t>
            </a:r>
            <a:r>
              <a:rPr lang="zh-CN" altLang="zh-CN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册封</a:t>
            </a:r>
          </a:p>
        </p:txBody>
      </p:sp>
      <p:sp>
        <p:nvSpPr>
          <p:cNvPr id="8234" name="文本框 4"/>
          <p:cNvSpPr/>
          <p:nvPr>
            <p:custDataLst>
              <p:tags r:id="rId4"/>
            </p:custDataLst>
          </p:nvPr>
        </p:nvSpPr>
        <p:spPr>
          <a:xfrm>
            <a:off x="1861153" y="4732970"/>
            <a:ext cx="3699702" cy="460375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zh-CN" altLang="zh-CN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册封、设</a:t>
            </a:r>
            <a:r>
              <a:rPr lang="zh-CN" altLang="en-US" sz="2400" b="1" dirty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立行都指挥使司</a:t>
            </a:r>
            <a:endParaRPr lang="zh-CN" altLang="zh-CN" sz="24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" name="圆角矩形 20">
            <a:extLst>
              <a:ext uri="{FF2B5EF4-FFF2-40B4-BE49-F238E27FC236}">
                <a16:creationId xmlns:a16="http://schemas.microsoft.com/office/drawing/2014/main" id="{9A9C6279-7DE8-4D95-A748-2E3735149CD4}"/>
              </a:ext>
            </a:extLst>
          </p:cNvPr>
          <p:cNvSpPr/>
          <p:nvPr/>
        </p:nvSpPr>
        <p:spPr>
          <a:xfrm>
            <a:off x="9247596" y="3658238"/>
            <a:ext cx="2774213" cy="656335"/>
          </a:xfrm>
          <a:prstGeom prst="round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zh-CN" altLang="en-US" sz="2000" b="1" dirty="0">
                <a:latin typeface="黑体" panose="02010609060101010101" pitchFamily="49" charset="-122"/>
                <a:ea typeface="黑体" panose="02010609060101010101" pitchFamily="49" charset="-122"/>
                <a:cs typeface="江西拙楷" panose="02010600040101010101" pitchFamily="2" charset="-122"/>
                <a:sym typeface="+mn-ea"/>
              </a:rPr>
              <a:t>   有何共同之处？</a:t>
            </a:r>
          </a:p>
        </p:txBody>
      </p:sp>
      <p:sp>
        <p:nvSpPr>
          <p:cNvPr id="41" name="圆角矩形 20">
            <a:extLst>
              <a:ext uri="{FF2B5EF4-FFF2-40B4-BE49-F238E27FC236}">
                <a16:creationId xmlns:a16="http://schemas.microsoft.com/office/drawing/2014/main" id="{E3BBF9E1-4C03-430E-A826-E13067366AEF}"/>
              </a:ext>
            </a:extLst>
          </p:cNvPr>
          <p:cNvSpPr/>
          <p:nvPr/>
        </p:nvSpPr>
        <p:spPr>
          <a:xfrm>
            <a:off x="9234506" y="4883836"/>
            <a:ext cx="2774213" cy="753457"/>
          </a:xfrm>
          <a:prstGeom prst="round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b="1" dirty="0">
                <a:latin typeface="黑体" panose="02010609060101010101" pitchFamily="49" charset="-122"/>
                <a:ea typeface="黑体" panose="02010609060101010101" pitchFamily="49" charset="-122"/>
                <a:cs typeface="江西拙楷" panose="02010600040101010101" pitchFamily="2" charset="-122"/>
                <a:sym typeface="+mn-ea"/>
              </a:rPr>
              <a:t>为何会有此共同之处？</a:t>
            </a: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DDD811A7-9BFC-4644-A60B-81E3BE6C5FE5}"/>
              </a:ext>
            </a:extLst>
          </p:cNvPr>
          <p:cNvSpPr/>
          <p:nvPr/>
        </p:nvSpPr>
        <p:spPr>
          <a:xfrm>
            <a:off x="343836" y="332194"/>
            <a:ext cx="8723393" cy="830997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CN" altLang="en-US" sz="4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恩威并施 因俗而治 多元一体</a:t>
            </a:r>
            <a:endParaRPr lang="zh-CN" altLang="en-US" sz="48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7" name="圆角矩形 20">
            <a:extLst>
              <a:ext uri="{FF2B5EF4-FFF2-40B4-BE49-F238E27FC236}">
                <a16:creationId xmlns:a16="http://schemas.microsoft.com/office/drawing/2014/main" id="{9A9C6279-7DE8-4D95-A748-2E3735149CD4}"/>
              </a:ext>
            </a:extLst>
          </p:cNvPr>
          <p:cNvSpPr/>
          <p:nvPr/>
        </p:nvSpPr>
        <p:spPr>
          <a:xfrm>
            <a:off x="9208927" y="2474622"/>
            <a:ext cx="2774213" cy="656335"/>
          </a:xfrm>
          <a:prstGeom prst="round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zh-CN" altLang="en-US" sz="2000" b="1" dirty="0">
                <a:latin typeface="黑体" panose="02010609060101010101" pitchFamily="49" charset="-122"/>
                <a:ea typeface="黑体" panose="02010609060101010101" pitchFamily="49" charset="-122"/>
                <a:cs typeface="江西拙楷" panose="02010600040101010101" pitchFamily="2" charset="-122"/>
                <a:sym typeface="+mn-ea"/>
              </a:rPr>
              <a:t>   有何具体方略？</a:t>
            </a: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F68C7487-2E19-482F-868E-99193C0D7B5C}"/>
              </a:ext>
            </a:extLst>
          </p:cNvPr>
          <p:cNvSpPr txBox="1"/>
          <p:nvPr/>
        </p:nvSpPr>
        <p:spPr>
          <a:xfrm>
            <a:off x="9284168" y="2377628"/>
            <a:ext cx="2662719" cy="3293209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zh-CN" altLang="en-US" sz="2000" b="1" dirty="0">
                <a:latin typeface="黑体" panose="02010609060101010101" pitchFamily="49" charset="-122"/>
                <a:ea typeface="黑体" panose="02010609060101010101" pitchFamily="49" charset="-122"/>
                <a:cs typeface="方正苏新诗柳楷简体" panose="02000000000000000000" charset="-122"/>
                <a:sym typeface="+mn-ea"/>
              </a:rPr>
              <a:t>    明代皇帝及官员治理的版图比</a:t>
            </a:r>
            <a:r>
              <a:rPr lang="en-US" altLang="zh-CN" sz="2000" b="1" dirty="0">
                <a:latin typeface="黑体" panose="02010609060101010101" pitchFamily="49" charset="-122"/>
                <a:ea typeface="黑体" panose="02010609060101010101" pitchFamily="49" charset="-122"/>
                <a:cs typeface="方正苏新诗柳楷简体" panose="02000000000000000000" charset="-122"/>
                <a:sym typeface="+mn-ea"/>
              </a:rPr>
              <a:t>8</a:t>
            </a:r>
            <a:r>
              <a:rPr lang="zh-CN" altLang="en-US" sz="2000" b="1" dirty="0">
                <a:latin typeface="黑体" panose="02010609060101010101" pitchFamily="49" charset="-122"/>
                <a:ea typeface="黑体" panose="02010609060101010101" pitchFamily="49" charset="-122"/>
                <a:cs typeface="方正苏新诗柳楷简体" panose="02000000000000000000" charset="-122"/>
                <a:sym typeface="+mn-ea"/>
              </a:rPr>
              <a:t>世纪以来任何本地王朝控制的领土更加广袤，它并入了西方人根据传统称之为中国本土的绝大部分。</a:t>
            </a:r>
            <a:endParaRPr lang="en-US" altLang="zh-CN" sz="2000" b="1" dirty="0">
              <a:latin typeface="黑体" panose="02010609060101010101" pitchFamily="49" charset="-122"/>
              <a:ea typeface="黑体" panose="02010609060101010101" pitchFamily="49" charset="-122"/>
              <a:cs typeface="方正苏新诗柳楷简体" panose="02000000000000000000" charset="-122"/>
              <a:sym typeface="+mn-ea"/>
            </a:endParaRPr>
          </a:p>
          <a:p>
            <a:pPr algn="just"/>
            <a:r>
              <a:rPr lang="en-US" altLang="zh-CN" sz="2000" b="1" dirty="0">
                <a:latin typeface="黑体" panose="02010609060101010101" pitchFamily="49" charset="-122"/>
                <a:ea typeface="黑体" panose="02010609060101010101" pitchFamily="49" charset="-122"/>
                <a:cs typeface="方正苏新诗柳楷简体" panose="02000000000000000000" charset="-122"/>
                <a:sym typeface="+mn-ea"/>
              </a:rPr>
              <a:t>  </a:t>
            </a:r>
            <a:r>
              <a:rPr lang="en-US" altLang="zh-CN" sz="1600" b="1" dirty="0">
                <a:latin typeface="黑体" panose="02010609060101010101" pitchFamily="49" charset="-122"/>
                <a:ea typeface="黑体" panose="02010609060101010101" pitchFamily="49" charset="-122"/>
                <a:cs typeface="方正苏新诗柳楷简体" panose="02000000000000000000" charset="-122"/>
                <a:sym typeface="+mn-ea"/>
              </a:rPr>
              <a:t>—[</a:t>
            </a:r>
            <a:r>
              <a:rPr lang="zh-CN" altLang="en-US" sz="1600" b="1" dirty="0">
                <a:latin typeface="黑体" panose="02010609060101010101" pitchFamily="49" charset="-122"/>
                <a:ea typeface="黑体" panose="02010609060101010101" pitchFamily="49" charset="-122"/>
                <a:cs typeface="方正苏新诗柳楷简体" panose="02000000000000000000" charset="-122"/>
                <a:sym typeface="+mn-ea"/>
              </a:rPr>
              <a:t>英</a:t>
            </a:r>
            <a:r>
              <a:rPr lang="en-US" altLang="zh-CN" sz="1600" b="1" dirty="0">
                <a:latin typeface="黑体" panose="02010609060101010101" pitchFamily="49" charset="-122"/>
                <a:ea typeface="黑体" panose="02010609060101010101" pitchFamily="49" charset="-122"/>
                <a:cs typeface="方正苏新诗柳楷简体" panose="02000000000000000000" charset="-122"/>
                <a:sym typeface="+mn-ea"/>
              </a:rPr>
              <a:t>]</a:t>
            </a:r>
            <a:r>
              <a:rPr lang="zh-CN" altLang="en-US" sz="1600" b="1" dirty="0">
                <a:latin typeface="黑体" panose="02010609060101010101" pitchFamily="49" charset="-122"/>
                <a:ea typeface="黑体" panose="02010609060101010101" pitchFamily="49" charset="-122"/>
                <a:cs typeface="方正苏新诗柳楷简体" panose="02000000000000000000" charset="-122"/>
                <a:sym typeface="+mn-ea"/>
              </a:rPr>
              <a:t>崔瑞德、</a:t>
            </a:r>
            <a:r>
              <a:rPr lang="en-US" altLang="zh-CN" sz="1600" b="1" dirty="0">
                <a:latin typeface="黑体" panose="02010609060101010101" pitchFamily="49" charset="-122"/>
                <a:ea typeface="黑体" panose="02010609060101010101" pitchFamily="49" charset="-122"/>
                <a:cs typeface="方正苏新诗柳楷简体" panose="02000000000000000000" charset="-122"/>
                <a:sym typeface="+mn-ea"/>
              </a:rPr>
              <a:t>[</a:t>
            </a:r>
            <a:r>
              <a:rPr lang="zh-CN" altLang="en-US" sz="1600" b="1" dirty="0">
                <a:latin typeface="黑体" panose="02010609060101010101" pitchFamily="49" charset="-122"/>
                <a:ea typeface="黑体" panose="02010609060101010101" pitchFamily="49" charset="-122"/>
                <a:cs typeface="方正苏新诗柳楷简体" panose="02000000000000000000" charset="-122"/>
                <a:sym typeface="+mn-ea"/>
              </a:rPr>
              <a:t>美</a:t>
            </a:r>
            <a:r>
              <a:rPr lang="en-US" altLang="zh-CN" sz="1600" b="1" dirty="0">
                <a:latin typeface="黑体" panose="02010609060101010101" pitchFamily="49" charset="-122"/>
                <a:ea typeface="黑体" panose="02010609060101010101" pitchFamily="49" charset="-122"/>
                <a:cs typeface="方正苏新诗柳楷简体" panose="02000000000000000000" charset="-122"/>
                <a:sym typeface="+mn-ea"/>
              </a:rPr>
              <a:t>]</a:t>
            </a:r>
            <a:r>
              <a:rPr lang="zh-CN" altLang="en-US" sz="1600" b="1" dirty="0">
                <a:latin typeface="黑体" panose="02010609060101010101" pitchFamily="49" charset="-122"/>
                <a:ea typeface="黑体" panose="02010609060101010101" pitchFamily="49" charset="-122"/>
                <a:cs typeface="方正苏新诗柳楷简体" panose="02000000000000000000" charset="-122"/>
                <a:sym typeface="+mn-ea"/>
              </a:rPr>
              <a:t>牟复礼编：</a:t>
            </a:r>
            <a:r>
              <a:rPr lang="en-US" altLang="zh-CN" sz="1600" b="1" dirty="0">
                <a:latin typeface="黑体" panose="02010609060101010101" pitchFamily="49" charset="-122"/>
                <a:ea typeface="黑体" panose="02010609060101010101" pitchFamily="49" charset="-122"/>
                <a:cs typeface="方正苏新诗柳楷简体" panose="02000000000000000000" charset="-122"/>
                <a:sym typeface="+mn-ea"/>
              </a:rPr>
              <a:t>《</a:t>
            </a:r>
            <a:r>
              <a:rPr lang="zh-CN" altLang="en-US" sz="1600" b="1" dirty="0">
                <a:latin typeface="黑体" panose="02010609060101010101" pitchFamily="49" charset="-122"/>
                <a:ea typeface="黑体" panose="02010609060101010101" pitchFamily="49" charset="-122"/>
                <a:cs typeface="方正苏新诗柳楷简体" panose="02000000000000000000" charset="-122"/>
                <a:sym typeface="+mn-ea"/>
              </a:rPr>
              <a:t>剑桥中国明代史</a:t>
            </a:r>
            <a:r>
              <a:rPr lang="en-US" altLang="zh-CN" sz="1600" b="1" dirty="0">
                <a:latin typeface="黑体" panose="02010609060101010101" pitchFamily="49" charset="-122"/>
                <a:ea typeface="黑体" panose="02010609060101010101" pitchFamily="49" charset="-122"/>
                <a:cs typeface="方正苏新诗柳楷简体" panose="02000000000000000000" charset="-122"/>
                <a:sym typeface="+mn-ea"/>
              </a:rPr>
              <a:t>》</a:t>
            </a:r>
            <a:r>
              <a:rPr lang="zh-CN" altLang="en-US" sz="1600" b="1" dirty="0">
                <a:latin typeface="黑体" panose="02010609060101010101" pitchFamily="49" charset="-122"/>
                <a:ea typeface="黑体" panose="02010609060101010101" pitchFamily="49" charset="-122"/>
                <a:cs typeface="方正苏新诗柳楷简体" panose="02000000000000000000" charset="-122"/>
                <a:sym typeface="+mn-ea"/>
              </a:rPr>
              <a:t>下卷，杨品泉等译，中国社会科学出版社</a:t>
            </a:r>
            <a:r>
              <a:rPr lang="en-US" altLang="zh-CN" sz="1600" b="1" dirty="0">
                <a:latin typeface="黑体" panose="02010609060101010101" pitchFamily="49" charset="-122"/>
                <a:ea typeface="黑体" panose="02010609060101010101" pitchFamily="49" charset="-122"/>
                <a:cs typeface="方正苏新诗柳楷简体" panose="02000000000000000000" charset="-122"/>
                <a:sym typeface="+mn-ea"/>
              </a:rPr>
              <a:t>2006</a:t>
            </a:r>
            <a:r>
              <a:rPr lang="zh-CN" altLang="en-US" sz="1600" b="1" dirty="0">
                <a:latin typeface="黑体" panose="02010609060101010101" pitchFamily="49" charset="-122"/>
                <a:ea typeface="黑体" panose="02010609060101010101" pitchFamily="49" charset="-122"/>
                <a:cs typeface="方正苏新诗柳楷简体" panose="02000000000000000000" charset="-122"/>
                <a:sym typeface="+mn-ea"/>
              </a:rPr>
              <a:t>年版。</a:t>
            </a:r>
          </a:p>
        </p:txBody>
      </p:sp>
      <p:grpSp>
        <p:nvGrpSpPr>
          <p:cNvPr id="24" name="组合 23">
            <a:extLst>
              <a:ext uri="{FF2B5EF4-FFF2-40B4-BE49-F238E27FC236}">
                <a16:creationId xmlns:a16="http://schemas.microsoft.com/office/drawing/2014/main" id="{EF41D205-A63F-4E4D-9146-1EB8F2140B96}"/>
              </a:ext>
            </a:extLst>
          </p:cNvPr>
          <p:cNvGrpSpPr/>
          <p:nvPr/>
        </p:nvGrpSpPr>
        <p:grpSpPr>
          <a:xfrm>
            <a:off x="9082493" y="92631"/>
            <a:ext cx="3109507" cy="1953291"/>
            <a:chOff x="9128290" y="299686"/>
            <a:chExt cx="3212134" cy="1953291"/>
          </a:xfrm>
        </p:grpSpPr>
        <p:sp>
          <p:nvSpPr>
            <p:cNvPr id="25" name="Freeform 227">
              <a:extLst>
                <a:ext uri="{FF2B5EF4-FFF2-40B4-BE49-F238E27FC236}">
                  <a16:creationId xmlns:a16="http://schemas.microsoft.com/office/drawing/2014/main" id="{8ACAC7E9-6772-45BA-B36B-F0DD57C0EFF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128290" y="299686"/>
              <a:ext cx="3212134" cy="1953291"/>
            </a:xfrm>
            <a:custGeom>
              <a:avLst/>
              <a:gdLst>
                <a:gd name="T0" fmla="*/ 726 w 1420"/>
                <a:gd name="T1" fmla="*/ 1231 h 1245"/>
                <a:gd name="T2" fmla="*/ 526 w 1420"/>
                <a:gd name="T3" fmla="*/ 1219 h 1245"/>
                <a:gd name="T4" fmla="*/ 482 w 1420"/>
                <a:gd name="T5" fmla="*/ 1191 h 1245"/>
                <a:gd name="T6" fmla="*/ 742 w 1420"/>
                <a:gd name="T7" fmla="*/ 1215 h 1245"/>
                <a:gd name="T8" fmla="*/ 830 w 1420"/>
                <a:gd name="T9" fmla="*/ 1179 h 1245"/>
                <a:gd name="T10" fmla="*/ 414 w 1420"/>
                <a:gd name="T11" fmla="*/ 1131 h 1245"/>
                <a:gd name="T12" fmla="*/ 362 w 1420"/>
                <a:gd name="T13" fmla="*/ 1107 h 1245"/>
                <a:gd name="T14" fmla="*/ 354 w 1420"/>
                <a:gd name="T15" fmla="*/ 1099 h 1245"/>
                <a:gd name="T16" fmla="*/ 70 w 1420"/>
                <a:gd name="T17" fmla="*/ 795 h 1245"/>
                <a:gd name="T18" fmla="*/ 34 w 1420"/>
                <a:gd name="T19" fmla="*/ 763 h 1245"/>
                <a:gd name="T20" fmla="*/ 170 w 1420"/>
                <a:gd name="T21" fmla="*/ 99 h 1245"/>
                <a:gd name="T22" fmla="*/ 326 w 1420"/>
                <a:gd name="T23" fmla="*/ 11 h 1245"/>
                <a:gd name="T24" fmla="*/ 126 w 1420"/>
                <a:gd name="T25" fmla="*/ 303 h 1245"/>
                <a:gd name="T26" fmla="*/ 174 w 1420"/>
                <a:gd name="T27" fmla="*/ 239 h 1245"/>
                <a:gd name="T28" fmla="*/ 126 w 1420"/>
                <a:gd name="T29" fmla="*/ 635 h 1245"/>
                <a:gd name="T30" fmla="*/ 194 w 1420"/>
                <a:gd name="T31" fmla="*/ 775 h 1245"/>
                <a:gd name="T32" fmla="*/ 202 w 1420"/>
                <a:gd name="T33" fmla="*/ 807 h 1245"/>
                <a:gd name="T34" fmla="*/ 270 w 1420"/>
                <a:gd name="T35" fmla="*/ 887 h 1245"/>
                <a:gd name="T36" fmla="*/ 390 w 1420"/>
                <a:gd name="T37" fmla="*/ 967 h 1245"/>
                <a:gd name="T38" fmla="*/ 494 w 1420"/>
                <a:gd name="T39" fmla="*/ 1019 h 1245"/>
                <a:gd name="T40" fmla="*/ 986 w 1420"/>
                <a:gd name="T41" fmla="*/ 903 h 1245"/>
                <a:gd name="T42" fmla="*/ 1170 w 1420"/>
                <a:gd name="T43" fmla="*/ 583 h 1245"/>
                <a:gd name="T44" fmla="*/ 1130 w 1420"/>
                <a:gd name="T45" fmla="*/ 347 h 1245"/>
                <a:gd name="T46" fmla="*/ 1082 w 1420"/>
                <a:gd name="T47" fmla="*/ 251 h 1245"/>
                <a:gd name="T48" fmla="*/ 946 w 1420"/>
                <a:gd name="T49" fmla="*/ 159 h 1245"/>
                <a:gd name="T50" fmla="*/ 1074 w 1420"/>
                <a:gd name="T51" fmla="*/ 27 h 1245"/>
                <a:gd name="T52" fmla="*/ 1146 w 1420"/>
                <a:gd name="T53" fmla="*/ 19 h 1245"/>
                <a:gd name="T54" fmla="*/ 1270 w 1420"/>
                <a:gd name="T55" fmla="*/ 83 h 1245"/>
                <a:gd name="T56" fmla="*/ 1342 w 1420"/>
                <a:gd name="T57" fmla="*/ 127 h 1245"/>
                <a:gd name="T58" fmla="*/ 1394 w 1420"/>
                <a:gd name="T59" fmla="*/ 215 h 1245"/>
                <a:gd name="T60" fmla="*/ 1374 w 1420"/>
                <a:gd name="T61" fmla="*/ 235 h 1245"/>
                <a:gd name="T62" fmla="*/ 1398 w 1420"/>
                <a:gd name="T63" fmla="*/ 347 h 1245"/>
                <a:gd name="T64" fmla="*/ 1354 w 1420"/>
                <a:gd name="T65" fmla="*/ 735 h 1245"/>
                <a:gd name="T66" fmla="*/ 1262 w 1420"/>
                <a:gd name="T67" fmla="*/ 935 h 1245"/>
                <a:gd name="T68" fmla="*/ 942 w 1420"/>
                <a:gd name="T69" fmla="*/ 1167 h 1245"/>
                <a:gd name="T70" fmla="*/ 98 w 1420"/>
                <a:gd name="T71" fmla="*/ 391 h 1245"/>
                <a:gd name="T72" fmla="*/ 86 w 1420"/>
                <a:gd name="T73" fmla="*/ 447 h 1245"/>
                <a:gd name="T74" fmla="*/ 98 w 1420"/>
                <a:gd name="T75" fmla="*/ 391 h 1245"/>
                <a:gd name="T76" fmla="*/ 106 w 1420"/>
                <a:gd name="T77" fmla="*/ 351 h 1245"/>
                <a:gd name="T78" fmla="*/ 310 w 1420"/>
                <a:gd name="T79" fmla="*/ 959 h 1245"/>
                <a:gd name="T80" fmla="*/ 410 w 1420"/>
                <a:gd name="T81" fmla="*/ 1011 h 1245"/>
                <a:gd name="T82" fmla="*/ 418 w 1420"/>
                <a:gd name="T83" fmla="*/ 1023 h 1245"/>
                <a:gd name="T84" fmla="*/ 894 w 1420"/>
                <a:gd name="T85" fmla="*/ 1175 h 1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420" h="1245">
                  <a:moveTo>
                    <a:pt x="814" y="1207"/>
                  </a:moveTo>
                  <a:cubicBezTo>
                    <a:pt x="805" y="1208"/>
                    <a:pt x="795" y="1210"/>
                    <a:pt x="798" y="1223"/>
                  </a:cubicBezTo>
                  <a:cubicBezTo>
                    <a:pt x="769" y="1228"/>
                    <a:pt x="742" y="1221"/>
                    <a:pt x="726" y="1231"/>
                  </a:cubicBezTo>
                  <a:cubicBezTo>
                    <a:pt x="722" y="1226"/>
                    <a:pt x="722" y="1216"/>
                    <a:pt x="718" y="1211"/>
                  </a:cubicBezTo>
                  <a:cubicBezTo>
                    <a:pt x="708" y="1211"/>
                    <a:pt x="708" y="1227"/>
                    <a:pt x="718" y="1227"/>
                  </a:cubicBezTo>
                  <a:cubicBezTo>
                    <a:pt x="662" y="1245"/>
                    <a:pt x="580" y="1235"/>
                    <a:pt x="526" y="1219"/>
                  </a:cubicBezTo>
                  <a:cubicBezTo>
                    <a:pt x="519" y="1212"/>
                    <a:pt x="529" y="1209"/>
                    <a:pt x="526" y="1195"/>
                  </a:cubicBezTo>
                  <a:cubicBezTo>
                    <a:pt x="510" y="1206"/>
                    <a:pt x="489" y="1215"/>
                    <a:pt x="470" y="1203"/>
                  </a:cubicBezTo>
                  <a:cubicBezTo>
                    <a:pt x="468" y="1193"/>
                    <a:pt x="488" y="1205"/>
                    <a:pt x="482" y="1191"/>
                  </a:cubicBezTo>
                  <a:cubicBezTo>
                    <a:pt x="500" y="1188"/>
                    <a:pt x="515" y="1203"/>
                    <a:pt x="522" y="1187"/>
                  </a:cubicBezTo>
                  <a:cubicBezTo>
                    <a:pt x="629" y="1199"/>
                    <a:pt x="716" y="1213"/>
                    <a:pt x="810" y="1195"/>
                  </a:cubicBezTo>
                  <a:cubicBezTo>
                    <a:pt x="796" y="1207"/>
                    <a:pt x="747" y="1197"/>
                    <a:pt x="742" y="1215"/>
                  </a:cubicBezTo>
                  <a:cubicBezTo>
                    <a:pt x="769" y="1217"/>
                    <a:pt x="789" y="1201"/>
                    <a:pt x="830" y="1203"/>
                  </a:cubicBezTo>
                  <a:cubicBezTo>
                    <a:pt x="836" y="1193"/>
                    <a:pt x="818" y="1197"/>
                    <a:pt x="818" y="1195"/>
                  </a:cubicBezTo>
                  <a:cubicBezTo>
                    <a:pt x="816" y="1188"/>
                    <a:pt x="842" y="1173"/>
                    <a:pt x="830" y="1179"/>
                  </a:cubicBezTo>
                  <a:cubicBezTo>
                    <a:pt x="845" y="1172"/>
                    <a:pt x="846" y="1174"/>
                    <a:pt x="862" y="1175"/>
                  </a:cubicBezTo>
                  <a:cubicBezTo>
                    <a:pt x="862" y="1170"/>
                    <a:pt x="862" y="1164"/>
                    <a:pt x="862" y="1159"/>
                  </a:cubicBezTo>
                  <a:cubicBezTo>
                    <a:pt x="716" y="1202"/>
                    <a:pt x="531" y="1195"/>
                    <a:pt x="414" y="1131"/>
                  </a:cubicBezTo>
                  <a:cubicBezTo>
                    <a:pt x="409" y="1122"/>
                    <a:pt x="410" y="1109"/>
                    <a:pt x="402" y="1103"/>
                  </a:cubicBezTo>
                  <a:cubicBezTo>
                    <a:pt x="395" y="1111"/>
                    <a:pt x="402" y="1115"/>
                    <a:pt x="402" y="1127"/>
                  </a:cubicBezTo>
                  <a:cubicBezTo>
                    <a:pt x="389" y="1113"/>
                    <a:pt x="378" y="1120"/>
                    <a:pt x="362" y="1107"/>
                  </a:cubicBezTo>
                  <a:cubicBezTo>
                    <a:pt x="367" y="1097"/>
                    <a:pt x="370" y="1094"/>
                    <a:pt x="382" y="1099"/>
                  </a:cubicBezTo>
                  <a:cubicBezTo>
                    <a:pt x="380" y="1087"/>
                    <a:pt x="365" y="1090"/>
                    <a:pt x="362" y="1079"/>
                  </a:cubicBezTo>
                  <a:cubicBezTo>
                    <a:pt x="355" y="1085"/>
                    <a:pt x="365" y="1092"/>
                    <a:pt x="354" y="1099"/>
                  </a:cubicBezTo>
                  <a:cubicBezTo>
                    <a:pt x="336" y="1086"/>
                    <a:pt x="304" y="1073"/>
                    <a:pt x="318" y="1059"/>
                  </a:cubicBezTo>
                  <a:cubicBezTo>
                    <a:pt x="242" y="1011"/>
                    <a:pt x="184" y="945"/>
                    <a:pt x="118" y="887"/>
                  </a:cubicBezTo>
                  <a:cubicBezTo>
                    <a:pt x="120" y="854"/>
                    <a:pt x="81" y="828"/>
                    <a:pt x="70" y="795"/>
                  </a:cubicBezTo>
                  <a:cubicBezTo>
                    <a:pt x="64" y="802"/>
                    <a:pt x="54" y="794"/>
                    <a:pt x="46" y="791"/>
                  </a:cubicBezTo>
                  <a:cubicBezTo>
                    <a:pt x="65" y="787"/>
                    <a:pt x="54" y="768"/>
                    <a:pt x="54" y="751"/>
                  </a:cubicBezTo>
                  <a:cubicBezTo>
                    <a:pt x="47" y="739"/>
                    <a:pt x="46" y="766"/>
                    <a:pt x="34" y="763"/>
                  </a:cubicBezTo>
                  <a:cubicBezTo>
                    <a:pt x="21" y="749"/>
                    <a:pt x="41" y="743"/>
                    <a:pt x="50" y="739"/>
                  </a:cubicBezTo>
                  <a:cubicBezTo>
                    <a:pt x="0" y="638"/>
                    <a:pt x="3" y="461"/>
                    <a:pt x="42" y="331"/>
                  </a:cubicBezTo>
                  <a:cubicBezTo>
                    <a:pt x="69" y="242"/>
                    <a:pt x="118" y="169"/>
                    <a:pt x="170" y="99"/>
                  </a:cubicBezTo>
                  <a:cubicBezTo>
                    <a:pt x="199" y="91"/>
                    <a:pt x="233" y="56"/>
                    <a:pt x="262" y="35"/>
                  </a:cubicBezTo>
                  <a:cubicBezTo>
                    <a:pt x="274" y="41"/>
                    <a:pt x="254" y="48"/>
                    <a:pt x="254" y="55"/>
                  </a:cubicBezTo>
                  <a:cubicBezTo>
                    <a:pt x="282" y="45"/>
                    <a:pt x="306" y="15"/>
                    <a:pt x="326" y="11"/>
                  </a:cubicBezTo>
                  <a:cubicBezTo>
                    <a:pt x="337" y="19"/>
                    <a:pt x="316" y="31"/>
                    <a:pt x="306" y="31"/>
                  </a:cubicBezTo>
                  <a:cubicBezTo>
                    <a:pt x="223" y="106"/>
                    <a:pt x="156" y="205"/>
                    <a:pt x="114" y="315"/>
                  </a:cubicBezTo>
                  <a:cubicBezTo>
                    <a:pt x="116" y="325"/>
                    <a:pt x="122" y="305"/>
                    <a:pt x="126" y="303"/>
                  </a:cubicBezTo>
                  <a:cubicBezTo>
                    <a:pt x="132" y="318"/>
                    <a:pt x="121" y="327"/>
                    <a:pt x="118" y="343"/>
                  </a:cubicBezTo>
                  <a:cubicBezTo>
                    <a:pt x="140" y="324"/>
                    <a:pt x="138" y="280"/>
                    <a:pt x="166" y="267"/>
                  </a:cubicBezTo>
                  <a:cubicBezTo>
                    <a:pt x="151" y="261"/>
                    <a:pt x="168" y="233"/>
                    <a:pt x="174" y="239"/>
                  </a:cubicBezTo>
                  <a:cubicBezTo>
                    <a:pt x="183" y="252"/>
                    <a:pt x="167" y="259"/>
                    <a:pt x="162" y="271"/>
                  </a:cubicBezTo>
                  <a:cubicBezTo>
                    <a:pt x="144" y="319"/>
                    <a:pt x="120" y="392"/>
                    <a:pt x="114" y="447"/>
                  </a:cubicBezTo>
                  <a:cubicBezTo>
                    <a:pt x="106" y="515"/>
                    <a:pt x="122" y="572"/>
                    <a:pt x="126" y="635"/>
                  </a:cubicBezTo>
                  <a:cubicBezTo>
                    <a:pt x="140" y="646"/>
                    <a:pt x="156" y="673"/>
                    <a:pt x="146" y="695"/>
                  </a:cubicBezTo>
                  <a:cubicBezTo>
                    <a:pt x="157" y="704"/>
                    <a:pt x="160" y="721"/>
                    <a:pt x="174" y="727"/>
                  </a:cubicBezTo>
                  <a:cubicBezTo>
                    <a:pt x="162" y="753"/>
                    <a:pt x="190" y="753"/>
                    <a:pt x="194" y="775"/>
                  </a:cubicBezTo>
                  <a:cubicBezTo>
                    <a:pt x="190" y="775"/>
                    <a:pt x="186" y="775"/>
                    <a:pt x="182" y="775"/>
                  </a:cubicBezTo>
                  <a:cubicBezTo>
                    <a:pt x="185" y="790"/>
                    <a:pt x="194" y="773"/>
                    <a:pt x="202" y="783"/>
                  </a:cubicBezTo>
                  <a:cubicBezTo>
                    <a:pt x="204" y="796"/>
                    <a:pt x="193" y="799"/>
                    <a:pt x="202" y="807"/>
                  </a:cubicBezTo>
                  <a:cubicBezTo>
                    <a:pt x="202" y="815"/>
                    <a:pt x="217" y="801"/>
                    <a:pt x="222" y="811"/>
                  </a:cubicBezTo>
                  <a:cubicBezTo>
                    <a:pt x="220" y="819"/>
                    <a:pt x="216" y="819"/>
                    <a:pt x="210" y="815"/>
                  </a:cubicBezTo>
                  <a:cubicBezTo>
                    <a:pt x="230" y="838"/>
                    <a:pt x="277" y="851"/>
                    <a:pt x="270" y="887"/>
                  </a:cubicBezTo>
                  <a:cubicBezTo>
                    <a:pt x="278" y="891"/>
                    <a:pt x="293" y="884"/>
                    <a:pt x="298" y="899"/>
                  </a:cubicBezTo>
                  <a:cubicBezTo>
                    <a:pt x="301" y="912"/>
                    <a:pt x="290" y="905"/>
                    <a:pt x="286" y="903"/>
                  </a:cubicBezTo>
                  <a:cubicBezTo>
                    <a:pt x="326" y="919"/>
                    <a:pt x="355" y="946"/>
                    <a:pt x="390" y="967"/>
                  </a:cubicBezTo>
                  <a:cubicBezTo>
                    <a:pt x="390" y="971"/>
                    <a:pt x="385" y="970"/>
                    <a:pt x="382" y="971"/>
                  </a:cubicBezTo>
                  <a:cubicBezTo>
                    <a:pt x="394" y="975"/>
                    <a:pt x="428" y="977"/>
                    <a:pt x="434" y="999"/>
                  </a:cubicBezTo>
                  <a:cubicBezTo>
                    <a:pt x="455" y="992"/>
                    <a:pt x="484" y="1002"/>
                    <a:pt x="494" y="1019"/>
                  </a:cubicBezTo>
                  <a:cubicBezTo>
                    <a:pt x="542" y="1020"/>
                    <a:pt x="610" y="1031"/>
                    <a:pt x="650" y="1043"/>
                  </a:cubicBezTo>
                  <a:cubicBezTo>
                    <a:pt x="750" y="1013"/>
                    <a:pt x="886" y="1004"/>
                    <a:pt x="950" y="927"/>
                  </a:cubicBezTo>
                  <a:cubicBezTo>
                    <a:pt x="964" y="931"/>
                    <a:pt x="982" y="920"/>
                    <a:pt x="986" y="903"/>
                  </a:cubicBezTo>
                  <a:cubicBezTo>
                    <a:pt x="1029" y="876"/>
                    <a:pt x="1050" y="828"/>
                    <a:pt x="1086" y="795"/>
                  </a:cubicBezTo>
                  <a:cubicBezTo>
                    <a:pt x="1114" y="721"/>
                    <a:pt x="1154" y="682"/>
                    <a:pt x="1158" y="587"/>
                  </a:cubicBezTo>
                  <a:cubicBezTo>
                    <a:pt x="1161" y="585"/>
                    <a:pt x="1164" y="583"/>
                    <a:pt x="1170" y="583"/>
                  </a:cubicBezTo>
                  <a:cubicBezTo>
                    <a:pt x="1157" y="576"/>
                    <a:pt x="1174" y="546"/>
                    <a:pt x="1158" y="535"/>
                  </a:cubicBezTo>
                  <a:cubicBezTo>
                    <a:pt x="1181" y="470"/>
                    <a:pt x="1158" y="419"/>
                    <a:pt x="1150" y="359"/>
                  </a:cubicBezTo>
                  <a:cubicBezTo>
                    <a:pt x="1144" y="354"/>
                    <a:pt x="1140" y="347"/>
                    <a:pt x="1130" y="347"/>
                  </a:cubicBezTo>
                  <a:cubicBezTo>
                    <a:pt x="1125" y="327"/>
                    <a:pt x="1127" y="305"/>
                    <a:pt x="1122" y="295"/>
                  </a:cubicBezTo>
                  <a:cubicBezTo>
                    <a:pt x="1113" y="278"/>
                    <a:pt x="1100" y="277"/>
                    <a:pt x="1094" y="271"/>
                  </a:cubicBezTo>
                  <a:cubicBezTo>
                    <a:pt x="1086" y="263"/>
                    <a:pt x="1095" y="255"/>
                    <a:pt x="1082" y="251"/>
                  </a:cubicBezTo>
                  <a:cubicBezTo>
                    <a:pt x="1071" y="248"/>
                    <a:pt x="1058" y="258"/>
                    <a:pt x="1046" y="255"/>
                  </a:cubicBezTo>
                  <a:cubicBezTo>
                    <a:pt x="1017" y="247"/>
                    <a:pt x="1001" y="217"/>
                    <a:pt x="986" y="187"/>
                  </a:cubicBezTo>
                  <a:cubicBezTo>
                    <a:pt x="970" y="181"/>
                    <a:pt x="967" y="160"/>
                    <a:pt x="946" y="159"/>
                  </a:cubicBezTo>
                  <a:cubicBezTo>
                    <a:pt x="949" y="146"/>
                    <a:pt x="954" y="127"/>
                    <a:pt x="942" y="115"/>
                  </a:cubicBezTo>
                  <a:cubicBezTo>
                    <a:pt x="954" y="93"/>
                    <a:pt x="958" y="99"/>
                    <a:pt x="950" y="75"/>
                  </a:cubicBezTo>
                  <a:cubicBezTo>
                    <a:pt x="988" y="34"/>
                    <a:pt x="1038" y="62"/>
                    <a:pt x="1074" y="27"/>
                  </a:cubicBezTo>
                  <a:cubicBezTo>
                    <a:pt x="1099" y="40"/>
                    <a:pt x="1112" y="23"/>
                    <a:pt x="1130" y="31"/>
                  </a:cubicBezTo>
                  <a:cubicBezTo>
                    <a:pt x="1133" y="31"/>
                    <a:pt x="1133" y="15"/>
                    <a:pt x="1130" y="15"/>
                  </a:cubicBezTo>
                  <a:cubicBezTo>
                    <a:pt x="1136" y="0"/>
                    <a:pt x="1136" y="24"/>
                    <a:pt x="1146" y="19"/>
                  </a:cubicBezTo>
                  <a:cubicBezTo>
                    <a:pt x="1158" y="16"/>
                    <a:pt x="1137" y="13"/>
                    <a:pt x="1142" y="3"/>
                  </a:cubicBezTo>
                  <a:cubicBezTo>
                    <a:pt x="1148" y="9"/>
                    <a:pt x="1161" y="8"/>
                    <a:pt x="1158" y="23"/>
                  </a:cubicBezTo>
                  <a:cubicBezTo>
                    <a:pt x="1205" y="19"/>
                    <a:pt x="1219" y="86"/>
                    <a:pt x="1270" y="83"/>
                  </a:cubicBezTo>
                  <a:cubicBezTo>
                    <a:pt x="1277" y="96"/>
                    <a:pt x="1309" y="101"/>
                    <a:pt x="1298" y="119"/>
                  </a:cubicBezTo>
                  <a:cubicBezTo>
                    <a:pt x="1314" y="119"/>
                    <a:pt x="1325" y="124"/>
                    <a:pt x="1330" y="135"/>
                  </a:cubicBezTo>
                  <a:cubicBezTo>
                    <a:pt x="1334" y="132"/>
                    <a:pt x="1334" y="126"/>
                    <a:pt x="1342" y="127"/>
                  </a:cubicBezTo>
                  <a:cubicBezTo>
                    <a:pt x="1339" y="142"/>
                    <a:pt x="1367" y="134"/>
                    <a:pt x="1354" y="147"/>
                  </a:cubicBezTo>
                  <a:cubicBezTo>
                    <a:pt x="1380" y="132"/>
                    <a:pt x="1371" y="175"/>
                    <a:pt x="1390" y="179"/>
                  </a:cubicBezTo>
                  <a:cubicBezTo>
                    <a:pt x="1391" y="195"/>
                    <a:pt x="1380" y="210"/>
                    <a:pt x="1394" y="215"/>
                  </a:cubicBezTo>
                  <a:cubicBezTo>
                    <a:pt x="1391" y="221"/>
                    <a:pt x="1381" y="221"/>
                    <a:pt x="1374" y="223"/>
                  </a:cubicBezTo>
                  <a:cubicBezTo>
                    <a:pt x="1375" y="228"/>
                    <a:pt x="1381" y="226"/>
                    <a:pt x="1386" y="227"/>
                  </a:cubicBezTo>
                  <a:cubicBezTo>
                    <a:pt x="1384" y="232"/>
                    <a:pt x="1381" y="235"/>
                    <a:pt x="1374" y="235"/>
                  </a:cubicBezTo>
                  <a:cubicBezTo>
                    <a:pt x="1382" y="245"/>
                    <a:pt x="1395" y="271"/>
                    <a:pt x="1382" y="287"/>
                  </a:cubicBezTo>
                  <a:cubicBezTo>
                    <a:pt x="1383" y="295"/>
                    <a:pt x="1393" y="295"/>
                    <a:pt x="1398" y="299"/>
                  </a:cubicBezTo>
                  <a:cubicBezTo>
                    <a:pt x="1391" y="317"/>
                    <a:pt x="1395" y="341"/>
                    <a:pt x="1398" y="347"/>
                  </a:cubicBezTo>
                  <a:cubicBezTo>
                    <a:pt x="1392" y="437"/>
                    <a:pt x="1420" y="534"/>
                    <a:pt x="1382" y="623"/>
                  </a:cubicBezTo>
                  <a:cubicBezTo>
                    <a:pt x="1385" y="630"/>
                    <a:pt x="1389" y="638"/>
                    <a:pt x="1390" y="647"/>
                  </a:cubicBezTo>
                  <a:cubicBezTo>
                    <a:pt x="1374" y="673"/>
                    <a:pt x="1368" y="708"/>
                    <a:pt x="1354" y="735"/>
                  </a:cubicBezTo>
                  <a:cubicBezTo>
                    <a:pt x="1354" y="739"/>
                    <a:pt x="1359" y="738"/>
                    <a:pt x="1362" y="739"/>
                  </a:cubicBezTo>
                  <a:cubicBezTo>
                    <a:pt x="1336" y="808"/>
                    <a:pt x="1303" y="869"/>
                    <a:pt x="1258" y="919"/>
                  </a:cubicBezTo>
                  <a:cubicBezTo>
                    <a:pt x="1261" y="923"/>
                    <a:pt x="1262" y="928"/>
                    <a:pt x="1262" y="935"/>
                  </a:cubicBezTo>
                  <a:cubicBezTo>
                    <a:pt x="1258" y="935"/>
                    <a:pt x="1254" y="935"/>
                    <a:pt x="1250" y="935"/>
                  </a:cubicBezTo>
                  <a:cubicBezTo>
                    <a:pt x="1216" y="995"/>
                    <a:pt x="1167" y="1039"/>
                    <a:pt x="1106" y="1071"/>
                  </a:cubicBezTo>
                  <a:cubicBezTo>
                    <a:pt x="1088" y="1122"/>
                    <a:pt x="1003" y="1136"/>
                    <a:pt x="942" y="1167"/>
                  </a:cubicBezTo>
                  <a:cubicBezTo>
                    <a:pt x="937" y="1170"/>
                    <a:pt x="936" y="1180"/>
                    <a:pt x="930" y="1183"/>
                  </a:cubicBezTo>
                  <a:cubicBezTo>
                    <a:pt x="903" y="1198"/>
                    <a:pt x="805" y="1222"/>
                    <a:pt x="814" y="1207"/>
                  </a:cubicBezTo>
                  <a:close/>
                  <a:moveTo>
                    <a:pt x="98" y="391"/>
                  </a:moveTo>
                  <a:cubicBezTo>
                    <a:pt x="110" y="386"/>
                    <a:pt x="104" y="418"/>
                    <a:pt x="90" y="411"/>
                  </a:cubicBezTo>
                  <a:cubicBezTo>
                    <a:pt x="86" y="429"/>
                    <a:pt x="97" y="431"/>
                    <a:pt x="98" y="443"/>
                  </a:cubicBezTo>
                  <a:cubicBezTo>
                    <a:pt x="90" y="446"/>
                    <a:pt x="95" y="455"/>
                    <a:pt x="86" y="447"/>
                  </a:cubicBezTo>
                  <a:cubicBezTo>
                    <a:pt x="97" y="462"/>
                    <a:pt x="80" y="484"/>
                    <a:pt x="94" y="491"/>
                  </a:cubicBezTo>
                  <a:cubicBezTo>
                    <a:pt x="98" y="450"/>
                    <a:pt x="114" y="400"/>
                    <a:pt x="114" y="367"/>
                  </a:cubicBezTo>
                  <a:cubicBezTo>
                    <a:pt x="91" y="367"/>
                    <a:pt x="114" y="387"/>
                    <a:pt x="98" y="391"/>
                  </a:cubicBezTo>
                  <a:close/>
                  <a:moveTo>
                    <a:pt x="118" y="367"/>
                  </a:moveTo>
                  <a:cubicBezTo>
                    <a:pt x="113" y="357"/>
                    <a:pt x="130" y="350"/>
                    <a:pt x="118" y="347"/>
                  </a:cubicBezTo>
                  <a:cubicBezTo>
                    <a:pt x="117" y="352"/>
                    <a:pt x="112" y="351"/>
                    <a:pt x="106" y="351"/>
                  </a:cubicBezTo>
                  <a:cubicBezTo>
                    <a:pt x="103" y="364"/>
                    <a:pt x="112" y="364"/>
                    <a:pt x="118" y="367"/>
                  </a:cubicBezTo>
                  <a:close/>
                  <a:moveTo>
                    <a:pt x="346" y="987"/>
                  </a:moveTo>
                  <a:cubicBezTo>
                    <a:pt x="330" y="979"/>
                    <a:pt x="339" y="960"/>
                    <a:pt x="310" y="959"/>
                  </a:cubicBezTo>
                  <a:cubicBezTo>
                    <a:pt x="316" y="972"/>
                    <a:pt x="338" y="990"/>
                    <a:pt x="346" y="987"/>
                  </a:cubicBezTo>
                  <a:close/>
                  <a:moveTo>
                    <a:pt x="366" y="999"/>
                  </a:moveTo>
                  <a:cubicBezTo>
                    <a:pt x="373" y="1015"/>
                    <a:pt x="396" y="1023"/>
                    <a:pt x="410" y="1011"/>
                  </a:cubicBezTo>
                  <a:cubicBezTo>
                    <a:pt x="394" y="1010"/>
                    <a:pt x="385" y="985"/>
                    <a:pt x="366" y="999"/>
                  </a:cubicBezTo>
                  <a:close/>
                  <a:moveTo>
                    <a:pt x="478" y="1043"/>
                  </a:moveTo>
                  <a:cubicBezTo>
                    <a:pt x="456" y="1046"/>
                    <a:pt x="450" y="1021"/>
                    <a:pt x="418" y="1023"/>
                  </a:cubicBezTo>
                  <a:cubicBezTo>
                    <a:pt x="427" y="1045"/>
                    <a:pt x="460" y="1050"/>
                    <a:pt x="478" y="1043"/>
                  </a:cubicBezTo>
                  <a:close/>
                  <a:moveTo>
                    <a:pt x="874" y="1191"/>
                  </a:moveTo>
                  <a:cubicBezTo>
                    <a:pt x="884" y="1189"/>
                    <a:pt x="889" y="1182"/>
                    <a:pt x="894" y="1175"/>
                  </a:cubicBezTo>
                  <a:cubicBezTo>
                    <a:pt x="881" y="1174"/>
                    <a:pt x="875" y="1180"/>
                    <a:pt x="874" y="1191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b="1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31" name="文本框 299015">
              <a:extLst>
                <a:ext uri="{FF2B5EF4-FFF2-40B4-BE49-F238E27FC236}">
                  <a16:creationId xmlns:a16="http://schemas.microsoft.com/office/drawing/2014/main" id="{48E1292A-B929-4F42-BEAF-F51C28C0EEB2}"/>
                </a:ext>
              </a:extLst>
            </p:cNvPr>
            <p:cNvSpPr txBox="1"/>
            <p:nvPr/>
          </p:nvSpPr>
          <p:spPr>
            <a:xfrm>
              <a:off x="9404809" y="631392"/>
              <a:ext cx="2878372" cy="89255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rtlCol="0" anchor="t">
              <a:spAutoFit/>
            </a:bodyPr>
            <a:lstStyle/>
            <a:p>
              <a:pPr algn="just" eaLnBrk="1" fontAlgn="auto" hangingPunct="1">
                <a:defRPr/>
              </a:pPr>
              <a:r>
                <a:rPr lang="zh-CN" altLang="en-US" sz="2800" b="1" noProof="1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  </a:t>
              </a:r>
              <a:r>
                <a:rPr lang="zh-CN" altLang="en-US" sz="2400" b="1" noProof="1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稳与不稳</a:t>
              </a:r>
              <a:endParaRPr lang="en-US" altLang="zh-CN" sz="2400" b="1" noProof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  <a:p>
              <a:pPr algn="just" eaLnBrk="1" fontAlgn="auto" hangingPunct="1">
                <a:defRPr/>
              </a:pPr>
              <a:r>
                <a:rPr lang="zh-CN" altLang="en-US" sz="2400" b="1" noProof="1">
                  <a:solidFill>
                    <a:srgbClr val="B3310D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明朝的边疆经略</a:t>
              </a:r>
            </a:p>
          </p:txBody>
        </p:sp>
      </p:grpSp>
      <p:sp>
        <p:nvSpPr>
          <p:cNvPr id="47" name="文本框 46">
            <a:extLst>
              <a:ext uri="{FF2B5EF4-FFF2-40B4-BE49-F238E27FC236}">
                <a16:creationId xmlns:a16="http://schemas.microsoft.com/office/drawing/2014/main" id="{98B49C75-BBE2-4AE3-8EBD-8668AA2DB36D}"/>
              </a:ext>
            </a:extLst>
          </p:cNvPr>
          <p:cNvSpPr txBox="1"/>
          <p:nvPr/>
        </p:nvSpPr>
        <p:spPr>
          <a:xfrm>
            <a:off x="383482" y="1680406"/>
            <a:ext cx="8769934" cy="2616101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zh-CN" altLang="en-US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     </a:t>
            </a: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在明朝的统治者的思想观念中，“内中外夷”的思想是根深蒂固的，但他们能够顺应时代的发展，在促进“华夷一家”思想的发展方面做出了自己的努力。标志着中华整体观念已深入人心，同时也为清朝的治理边疆思想奠定了基础。    </a:t>
            </a:r>
            <a:endParaRPr lang="en-US" altLang="zh-CN" sz="2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en-US" altLang="zh-CN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                        </a:t>
            </a:r>
            <a:r>
              <a:rPr lang="en-US" altLang="zh-CN" b="1" dirty="0">
                <a:latin typeface="黑体" panose="02010609060101010101" pitchFamily="49" charset="-122"/>
                <a:ea typeface="黑体" panose="02010609060101010101" pitchFamily="49" charset="-122"/>
              </a:rPr>
              <a:t>—</a:t>
            </a:r>
            <a:r>
              <a:rPr lang="zh-CN" altLang="en-US" b="1" dirty="0">
                <a:latin typeface="黑体" panose="02010609060101010101" pitchFamily="49" charset="-122"/>
                <a:ea typeface="黑体" panose="02010609060101010101" pitchFamily="49" charset="-122"/>
              </a:rPr>
              <a:t>据栾凡</a:t>
            </a:r>
            <a:r>
              <a:rPr lang="en-US" altLang="zh-CN" b="1" dirty="0">
                <a:latin typeface="黑体" panose="02010609060101010101" pitchFamily="49" charset="-122"/>
                <a:ea typeface="黑体" panose="02010609060101010101" pitchFamily="49" charset="-122"/>
              </a:rPr>
              <a:t>《</a:t>
            </a:r>
            <a:r>
              <a:rPr lang="zh-CN" altLang="en-US" b="1" dirty="0">
                <a:latin typeface="黑体" panose="02010609060101010101" pitchFamily="49" charset="-122"/>
                <a:ea typeface="黑体" panose="02010609060101010101" pitchFamily="49" charset="-122"/>
              </a:rPr>
              <a:t>明朝治理边疆思想的时代特征</a:t>
            </a:r>
            <a:r>
              <a:rPr lang="en-US" altLang="zh-CN" b="1" dirty="0">
                <a:latin typeface="黑体" panose="02010609060101010101" pitchFamily="49" charset="-122"/>
                <a:ea typeface="黑体" panose="02010609060101010101" pitchFamily="49" charset="-122"/>
              </a:rPr>
              <a:t>》</a:t>
            </a:r>
            <a:endParaRPr lang="zh-CN" altLang="en-US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80046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2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2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2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2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32" grpId="0" bldLvl="0" animBg="1"/>
      <p:bldP spid="8236" grpId="0" bldLvl="0" animBg="1"/>
      <p:bldP spid="8234" grpId="0" bldLvl="0" animBg="1"/>
      <p:bldP spid="40" grpId="0" animBg="1"/>
      <p:bldP spid="41" grpId="0" bldLvl="0" animBg="1"/>
      <p:bldP spid="5" grpId="0" animBg="1"/>
      <p:bldP spid="27" grpId="0" animBg="1"/>
      <p:bldP spid="26" grpId="0" animBg="1"/>
      <p:bldP spid="4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E01209B5-D2A3-4766-831C-82351C9B72E2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12237791" cy="2573867"/>
          </a:xfrm>
          <a:prstGeom prst="rect">
            <a:avLst/>
          </a:prstGeom>
          <a:solidFill>
            <a:srgbClr val="C00000"/>
          </a:solidFill>
        </p:spPr>
      </p:pic>
      <p:sp>
        <p:nvSpPr>
          <p:cNvPr id="7" name="文本框 299015">
            <a:extLst>
              <a:ext uri="{FF2B5EF4-FFF2-40B4-BE49-F238E27FC236}">
                <a16:creationId xmlns:a16="http://schemas.microsoft.com/office/drawing/2014/main" id="{06CA4851-8C95-4317-B630-FF65EA9BBF92}"/>
              </a:ext>
            </a:extLst>
          </p:cNvPr>
          <p:cNvSpPr txBox="1"/>
          <p:nvPr/>
        </p:nvSpPr>
        <p:spPr>
          <a:xfrm>
            <a:off x="4441592" y="757985"/>
            <a:ext cx="2724597" cy="1815882"/>
          </a:xfrm>
          <a:prstGeom prst="rect">
            <a:avLst/>
          </a:prstGeom>
          <a:solidFill>
            <a:srgbClr val="FFFF00"/>
          </a:solidFill>
          <a:ln w="9525">
            <a:noFill/>
          </a:ln>
        </p:spPr>
        <p:txBody>
          <a:bodyPr wrap="square" rtlCol="0" anchor="t">
            <a:spAutoFit/>
          </a:bodyPr>
          <a:lstStyle/>
          <a:p>
            <a:pPr algn="ctr" eaLnBrk="1" fontAlgn="auto" hangingPunct="1">
              <a:defRPr/>
            </a:pPr>
            <a:r>
              <a:rPr lang="zh-CN" altLang="en-US" sz="2800" b="1" noProof="1">
                <a:solidFill>
                  <a:srgbClr val="FF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稳与不稳</a:t>
            </a:r>
            <a:endParaRPr lang="en-US" altLang="zh-CN" sz="2800" b="1" noProof="1">
              <a:solidFill>
                <a:srgbClr val="FF0000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pPr algn="ctr" eaLnBrk="1" fontAlgn="auto" hangingPunct="1">
              <a:defRPr/>
            </a:pPr>
            <a:r>
              <a:rPr lang="zh-CN" altLang="en-US" sz="2800" b="1" noProof="1">
                <a:solidFill>
                  <a:srgbClr val="B3310D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明朝的边疆经略</a:t>
            </a:r>
            <a:endParaRPr lang="en-US" altLang="zh-CN" sz="2800" b="1" noProof="1">
              <a:solidFill>
                <a:srgbClr val="B3310D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ctr" eaLnBrk="1" fontAlgn="auto" hangingPunct="1">
              <a:defRPr/>
            </a:pPr>
            <a:r>
              <a:rPr lang="zh-CN" altLang="en-US" sz="2800" b="1" noProof="1">
                <a:latin typeface="黑体" panose="02010609060101010101" pitchFamily="49" charset="-122"/>
                <a:ea typeface="黑体" panose="02010609060101010101" pitchFamily="49" charset="-122"/>
              </a:rPr>
              <a:t>稳</a:t>
            </a:r>
            <a:r>
              <a:rPr lang="en-US" altLang="zh-CN" sz="2800" b="1" noProof="1">
                <a:latin typeface="黑体" panose="02010609060101010101" pitchFamily="49" charset="-122"/>
                <a:ea typeface="黑体" panose="02010609060101010101" pitchFamily="49" charset="-122"/>
              </a:rPr>
              <a:t>……</a:t>
            </a:r>
          </a:p>
          <a:p>
            <a:pPr algn="ctr" eaLnBrk="1" fontAlgn="auto" hangingPunct="1">
              <a:defRPr/>
            </a:pPr>
            <a:r>
              <a:rPr lang="zh-CN" altLang="en-US" sz="2800" b="1" noProof="1">
                <a:latin typeface="黑体" panose="02010609060101010101" pitchFamily="49" charset="-122"/>
                <a:ea typeface="黑体" panose="02010609060101010101" pitchFamily="49" charset="-122"/>
              </a:rPr>
              <a:t>  不稳</a:t>
            </a:r>
            <a:r>
              <a:rPr lang="en-US" altLang="zh-CN" sz="2800" b="1" noProof="1">
                <a:latin typeface="黑体" panose="02010609060101010101" pitchFamily="49" charset="-122"/>
                <a:ea typeface="黑体" panose="02010609060101010101" pitchFamily="49" charset="-122"/>
              </a:rPr>
              <a:t>……</a:t>
            </a:r>
            <a:endParaRPr lang="zh-CN" altLang="en-US" sz="2800" b="1" noProof="1">
              <a:solidFill>
                <a:srgbClr val="B3310D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2AB6D869-B9CB-404A-870F-92E42BBCF198}"/>
              </a:ext>
            </a:extLst>
          </p:cNvPr>
          <p:cNvSpPr txBox="1"/>
          <p:nvPr/>
        </p:nvSpPr>
        <p:spPr>
          <a:xfrm>
            <a:off x="2836174" y="3422359"/>
            <a:ext cx="6117166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2400" b="1" dirty="0">
                <a:latin typeface="华文中宋" panose="02010600040101010101" pitchFamily="2" charset="-122"/>
                <a:ea typeface="华文中宋" panose="02010600040101010101" pitchFamily="2" charset="-122"/>
                <a:cs typeface="宋体" panose="02010600030101010101" pitchFamily="2" charset="-122"/>
              </a:rPr>
              <a:t>海疆</a:t>
            </a:r>
            <a:r>
              <a:rPr lang="en-US" altLang="zh-CN" sz="2400" b="1" dirty="0">
                <a:latin typeface="华文中宋" panose="02010600040101010101" pitchFamily="2" charset="-122"/>
                <a:ea typeface="华文中宋" panose="02010600040101010101" pitchFamily="2" charset="-122"/>
                <a:cs typeface="宋体" panose="02010600030101010101" pitchFamily="2" charset="-122"/>
              </a:rPr>
              <a:t>……</a:t>
            </a:r>
          </a:p>
          <a:p>
            <a:pPr algn="ctr"/>
            <a:endParaRPr lang="en-US" altLang="zh-CN" sz="2400" b="1" dirty="0">
              <a:effectLst/>
              <a:latin typeface="华文中宋" panose="02010600040101010101" pitchFamily="2" charset="-122"/>
              <a:ea typeface="华文中宋" panose="02010600040101010101" pitchFamily="2" charset="-122"/>
              <a:cs typeface="宋体" panose="02010600030101010101" pitchFamily="2" charset="-122"/>
            </a:endParaRPr>
          </a:p>
          <a:p>
            <a:pPr algn="ctr"/>
            <a:r>
              <a:rPr lang="zh-CN" altLang="en-US" sz="2400" b="1" dirty="0">
                <a:effectLst/>
                <a:latin typeface="华文中宋" panose="02010600040101010101" pitchFamily="2" charset="-122"/>
                <a:ea typeface="华文中宋" panose="02010600040101010101" pitchFamily="2" charset="-122"/>
                <a:cs typeface="宋体" panose="02010600030101010101" pitchFamily="2" charset="-122"/>
              </a:rPr>
              <a:t>陆疆</a:t>
            </a:r>
            <a:r>
              <a:rPr lang="en-US" altLang="zh-CN" sz="2400" b="1" dirty="0">
                <a:latin typeface="华文中宋" panose="02010600040101010101" pitchFamily="2" charset="-122"/>
                <a:ea typeface="华文中宋" panose="02010600040101010101" pitchFamily="2" charset="-122"/>
                <a:cs typeface="宋体" panose="02010600030101010101" pitchFamily="2" charset="-122"/>
              </a:rPr>
              <a:t>……</a:t>
            </a:r>
          </a:p>
          <a:p>
            <a:pPr algn="ctr"/>
            <a:endParaRPr lang="en-US" altLang="zh-CN" sz="2400" b="1" dirty="0">
              <a:latin typeface="华文中宋" panose="02010600040101010101" pitchFamily="2" charset="-122"/>
              <a:ea typeface="华文中宋" panose="02010600040101010101" pitchFamily="2" charset="-122"/>
              <a:cs typeface="宋体" panose="02010600030101010101" pitchFamily="2" charset="-122"/>
            </a:endParaRPr>
          </a:p>
          <a:p>
            <a:pPr algn="ctr"/>
            <a:r>
              <a:rPr lang="zh-CN" altLang="zh-CN" sz="2400" b="1" dirty="0">
                <a:latin typeface="华文中宋" panose="02010600040101010101" pitchFamily="2" charset="-122"/>
                <a:ea typeface="华文中宋" panose="02010600040101010101" pitchFamily="2" charset="-122"/>
                <a:cs typeface="宋体" panose="02010600030101010101" pitchFamily="2" charset="-122"/>
              </a:rPr>
              <a:t>易代</a:t>
            </a:r>
            <a:r>
              <a:rPr lang="en-US" altLang="zh-CN" sz="2400" b="1" dirty="0">
                <a:latin typeface="华文中宋" panose="02010600040101010101" pitchFamily="2" charset="-122"/>
                <a:ea typeface="华文中宋" panose="02010600040101010101" pitchFamily="2" charset="-122"/>
                <a:cs typeface="宋体" panose="02010600030101010101" pitchFamily="2" charset="-122"/>
              </a:rPr>
              <a:t>……</a:t>
            </a:r>
          </a:p>
          <a:p>
            <a:pPr algn="ctr"/>
            <a:endParaRPr lang="en-US" altLang="zh-CN" sz="2400" b="1" dirty="0"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pPr algn="ctr"/>
            <a:r>
              <a:rPr lang="en-US" altLang="zh-CN" sz="2400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……</a:t>
            </a:r>
            <a:endParaRPr lang="zh-CN" altLang="en-US" sz="2400" dirty="0"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pic>
        <p:nvPicPr>
          <p:cNvPr id="8" name="图片 4" descr="1551196036(1)">
            <a:extLst>
              <a:ext uri="{FF2B5EF4-FFF2-40B4-BE49-F238E27FC236}">
                <a16:creationId xmlns:a16="http://schemas.microsoft.com/office/drawing/2014/main" id="{9C4C1FE7-2EA2-4EE8-9C54-A296A12A7867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66" y="2573867"/>
            <a:ext cx="4176974" cy="423333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B51EE8BC-978C-4054-B2F0-B9971664EAEF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/>
          <a:srcRect t="15038"/>
          <a:stretch>
            <a:fillRect/>
          </a:stretch>
        </p:blipFill>
        <p:spPr>
          <a:xfrm>
            <a:off x="7334142" y="2624857"/>
            <a:ext cx="4903649" cy="4196030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</p:pic>
    </p:spTree>
    <p:extLst>
      <p:ext uri="{BB962C8B-B14F-4D97-AF65-F5344CB8AC3E}">
        <p14:creationId xmlns:p14="http://schemas.microsoft.com/office/powerpoint/2010/main" val="1013709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dingyue.ws.126.net/dQyZKtakb2lmdFddTkfAtUbGHwNQ8v432kSZwLGl4UJMW1520481513161compressfla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8779" y="16692"/>
            <a:ext cx="7356142" cy="685799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  <p:sp>
        <p:nvSpPr>
          <p:cNvPr id="8" name="内容占位符 2">
            <a:extLst>
              <a:ext uri="{FF2B5EF4-FFF2-40B4-BE49-F238E27FC236}">
                <a16:creationId xmlns:a16="http://schemas.microsoft.com/office/drawing/2014/main" id="{22779D08-47C3-4B0E-AD4E-417E6C86CD29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215388" y="5578749"/>
            <a:ext cx="7201412" cy="1065165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vert="horz" lIns="121920" tIns="60960" rIns="121920" bIns="60960" rtlCol="0">
            <a:normAutofit/>
          </a:bodyPr>
          <a:lstStyle>
            <a:lvl1pPr marL="228594" indent="-228594" algn="l" defTabSz="914378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2" indent="-228594" algn="l" defTabSz="91437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8" indent="-228594" algn="l" defTabSz="91437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5" indent="-228594" algn="l" defTabSz="91437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2000" b="1" dirty="0">
                <a:latin typeface="黑体" panose="02010609060101010101" pitchFamily="49" charset="-122"/>
                <a:ea typeface="黑体" panose="02010609060101010101" pitchFamily="49" charset="-122"/>
                <a:cs typeface="方正宋刻本秀楷简体" panose="02000000000000000000" charset="-122"/>
              </a:rPr>
              <a:t>      将士卒三万七千余人，多赍金币。造大舶，修四十四丈、广十八丈者六十二。</a:t>
            </a:r>
            <a:r>
              <a:rPr lang="en-US" altLang="zh-CN" sz="2000" b="1" dirty="0">
                <a:latin typeface="黑体" panose="02010609060101010101" pitchFamily="49" charset="-122"/>
                <a:ea typeface="黑体" panose="02010609060101010101" pitchFamily="49" charset="-122"/>
                <a:cs typeface="方正宋刻本秀楷简体" panose="02000000000000000000" charset="-122"/>
              </a:rPr>
              <a:t>                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CN" sz="2000" b="1" dirty="0">
                <a:latin typeface="黑体" panose="02010609060101010101" pitchFamily="49" charset="-122"/>
                <a:ea typeface="黑体" panose="02010609060101010101" pitchFamily="49" charset="-122"/>
                <a:cs typeface="方正宋刻本秀楷简体" panose="02000000000000000000" charset="-122"/>
              </a:rPr>
              <a:t>                          ——(</a:t>
            </a:r>
            <a:r>
              <a:rPr lang="zh-CN" altLang="en-US" sz="2000" b="1" dirty="0">
                <a:latin typeface="黑体" panose="02010609060101010101" pitchFamily="49" charset="-122"/>
                <a:ea typeface="黑体" panose="02010609060101010101" pitchFamily="49" charset="-122"/>
                <a:cs typeface="方正宋刻本秀楷简体" panose="02000000000000000000" charset="-122"/>
              </a:rPr>
              <a:t>清</a:t>
            </a:r>
            <a:r>
              <a:rPr lang="en-US" altLang="zh-CN" sz="2000" b="1" dirty="0">
                <a:latin typeface="黑体" panose="02010609060101010101" pitchFamily="49" charset="-122"/>
                <a:ea typeface="黑体" panose="02010609060101010101" pitchFamily="49" charset="-122"/>
                <a:cs typeface="方正宋刻本秀楷简体" panose="02000000000000000000" charset="-122"/>
              </a:rPr>
              <a:t>)</a:t>
            </a:r>
            <a:r>
              <a:rPr lang="zh-CN" altLang="en-US" sz="2000" b="1" dirty="0">
                <a:latin typeface="黑体" panose="02010609060101010101" pitchFamily="49" charset="-122"/>
                <a:ea typeface="黑体" panose="02010609060101010101" pitchFamily="49" charset="-122"/>
                <a:cs typeface="方正宋刻本秀楷简体" panose="02000000000000000000" charset="-122"/>
              </a:rPr>
              <a:t>夏燮</a:t>
            </a:r>
            <a:r>
              <a:rPr lang="en-US" altLang="zh-CN" sz="2000" b="1" dirty="0">
                <a:latin typeface="黑体" panose="02010609060101010101" pitchFamily="49" charset="-122"/>
                <a:ea typeface="黑体" panose="02010609060101010101" pitchFamily="49" charset="-122"/>
                <a:cs typeface="方正宋刻本秀楷简体" panose="02000000000000000000" charset="-122"/>
              </a:rPr>
              <a:t>《</a:t>
            </a:r>
            <a:r>
              <a:rPr lang="zh-CN" altLang="en-US" sz="2000" b="1" dirty="0">
                <a:latin typeface="黑体" panose="02010609060101010101" pitchFamily="49" charset="-122"/>
                <a:ea typeface="黑体" panose="02010609060101010101" pitchFamily="49" charset="-122"/>
                <a:cs typeface="方正宋刻本秀楷简体" panose="02000000000000000000" charset="-122"/>
              </a:rPr>
              <a:t>明通鉴</a:t>
            </a:r>
            <a:r>
              <a:rPr lang="en-US" altLang="zh-CN" sz="2000" b="1" dirty="0">
                <a:latin typeface="黑体" panose="02010609060101010101" pitchFamily="49" charset="-122"/>
                <a:ea typeface="黑体" panose="02010609060101010101" pitchFamily="49" charset="-122"/>
                <a:cs typeface="方正宋刻本秀楷简体" panose="02000000000000000000" charset="-122"/>
              </a:rPr>
              <a:t>》</a:t>
            </a:r>
            <a:r>
              <a:rPr lang="zh-CN" altLang="en-US" sz="2000" b="1" dirty="0">
                <a:latin typeface="黑体" panose="02010609060101010101" pitchFamily="49" charset="-122"/>
                <a:ea typeface="黑体" panose="02010609060101010101" pitchFamily="49" charset="-122"/>
                <a:cs typeface="方正宋刻本秀楷简体" panose="02000000000000000000" charset="-122"/>
              </a:rPr>
              <a:t>卷</a:t>
            </a:r>
            <a:r>
              <a:rPr lang="en-US" altLang="zh-CN" sz="2000" b="1" dirty="0">
                <a:latin typeface="黑体" panose="02010609060101010101" pitchFamily="49" charset="-122"/>
                <a:ea typeface="黑体" panose="02010609060101010101" pitchFamily="49" charset="-122"/>
                <a:cs typeface="方正宋刻本秀楷简体" panose="02000000000000000000" charset="-122"/>
              </a:rPr>
              <a:t>24</a:t>
            </a:r>
            <a:endParaRPr lang="zh-CN" altLang="en-US" sz="20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905432" y="2252265"/>
            <a:ext cx="190298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为什么能？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905433" y="3007023"/>
            <a:ext cx="1902979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为什么要？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075053" y="3673293"/>
            <a:ext cx="3898168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为什么郑和之后，再无郑和？</a:t>
            </a:r>
          </a:p>
        </p:txBody>
      </p:sp>
      <p:sp>
        <p:nvSpPr>
          <p:cNvPr id="14" name="矩形 13"/>
          <p:cNvSpPr/>
          <p:nvPr/>
        </p:nvSpPr>
        <p:spPr>
          <a:xfrm>
            <a:off x="221807" y="102011"/>
            <a:ext cx="7328848" cy="100566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marL="252095" indent="-457200" algn="ctr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tabLst>
                <a:tab pos="1170305" algn="l"/>
                <a:tab pos="2250440" algn="l"/>
              </a:tabLst>
              <a:defRPr/>
            </a:pPr>
            <a:r>
              <a:rPr lang="zh-CN" altLang="en-US" sz="2400" b="1" dirty="0">
                <a:solidFill>
                  <a:schemeClr val="dk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制度、</a:t>
            </a:r>
            <a:r>
              <a:rPr lang="zh-CN" altLang="en-US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统治者、国力（经济、军事、技术）</a:t>
            </a:r>
            <a:endParaRPr lang="en-US" altLang="zh-CN" sz="24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252095" lvl="0" indent="-457200" algn="ctr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tabLst>
                <a:tab pos="1170305" algn="l"/>
                <a:tab pos="2250440" algn="l"/>
              </a:tabLst>
              <a:defRPr/>
            </a:pPr>
            <a:r>
              <a:rPr lang="en-US" altLang="zh-CN" sz="2400" b="1" dirty="0">
                <a:solidFill>
                  <a:schemeClr val="dk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……</a:t>
            </a:r>
            <a:endParaRPr lang="zh-CN" altLang="zh-CN" sz="2400" b="1" dirty="0">
              <a:solidFill>
                <a:schemeClr val="dk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215388" y="1192989"/>
            <a:ext cx="7338297" cy="415498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CN" altLang="en-US" sz="2400" b="1" dirty="0">
                <a:solidFill>
                  <a:srgbClr val="56361C"/>
                </a:solidFill>
                <a:latin typeface="黑体" panose="02010609060101010101" pitchFamily="49" charset="-122"/>
                <a:ea typeface="黑体" panose="02010609060101010101" pitchFamily="49" charset="-122"/>
                <a:cs typeface="方正宋刻本秀楷简体" panose="02000000000000000000" charset="-122"/>
              </a:rPr>
              <a:t>    </a:t>
            </a:r>
            <a:r>
              <a:rPr lang="zh-CN" altLang="en-US" sz="2400" b="1" dirty="0">
                <a:latin typeface="黑体" panose="02010609060101010101" pitchFamily="49" charset="-122"/>
                <a:ea typeface="黑体" panose="02010609060101010101" pitchFamily="49" charset="-122"/>
                <a:cs typeface="方正宋刻本秀楷简体" panose="02000000000000000000" charset="-122"/>
              </a:rPr>
              <a:t>永乐十八年（</a:t>
            </a:r>
            <a:r>
              <a:rPr lang="en-US" altLang="zh-CN" sz="2400" b="1" dirty="0">
                <a:latin typeface="黑体" panose="02010609060101010101" pitchFamily="49" charset="-122"/>
                <a:ea typeface="黑体" panose="02010609060101010101" pitchFamily="49" charset="-122"/>
                <a:cs typeface="方正宋刻本秀楷简体" panose="02000000000000000000" charset="-122"/>
              </a:rPr>
              <a:t>1420</a:t>
            </a:r>
            <a:r>
              <a:rPr lang="zh-CN" altLang="en-US" sz="2400" b="1" dirty="0">
                <a:latin typeface="黑体" panose="02010609060101010101" pitchFamily="49" charset="-122"/>
                <a:ea typeface="黑体" panose="02010609060101010101" pitchFamily="49" charset="-122"/>
                <a:cs typeface="方正宋刻本秀楷简体" panose="02000000000000000000" charset="-122"/>
              </a:rPr>
              <a:t>年）在明朝宫廷宴请各国使节的宴会上，响起了这样的歌声：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CN" altLang="en-US" sz="2400" b="1" dirty="0">
                <a:latin typeface="黑体" panose="02010609060101010101" pitchFamily="49" charset="-122"/>
                <a:ea typeface="黑体" panose="02010609060101010101" pitchFamily="49" charset="-122"/>
                <a:cs typeface="方正宋刻本秀楷简体" panose="02000000000000000000" charset="-122"/>
              </a:rPr>
              <a:t>    </a:t>
            </a:r>
            <a:r>
              <a:rPr lang="zh-CN" altLang="en-US" sz="24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方正宋刻本秀楷简体" panose="02000000000000000000" charset="-122"/>
              </a:rPr>
              <a:t>四夷率土归王命，都来朝大明。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CN" altLang="en-US" sz="24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方正宋刻本秀楷简体" panose="02000000000000000000" charset="-122"/>
              </a:rPr>
              <a:t>    万邦千国皆归正，现帝廷，朝仁圣。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CN" altLang="en-US" sz="24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方正宋刻本秀楷简体" panose="02000000000000000000" charset="-122"/>
              </a:rPr>
              <a:t>    天陛班列众公卿，齐声歌太平。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CN" altLang="en-US" sz="2400" b="1" dirty="0">
                <a:latin typeface="黑体" panose="02010609060101010101" pitchFamily="49" charset="-122"/>
                <a:ea typeface="黑体" panose="02010609060101010101" pitchFamily="49" charset="-122"/>
                <a:cs typeface="方正宋刻本秀楷简体" panose="02000000000000000000" charset="-122"/>
              </a:rPr>
              <a:t>    在这种得意洋洋的歌声里，我们仿佛可以感到，朝廷上下对于下西洋以后出现的“四夷来朝”局面，充满了欢欣鼓舞。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CN" altLang="en-US" sz="2400" b="1" dirty="0">
                <a:latin typeface="黑体" panose="02010609060101010101" pitchFamily="49" charset="-122"/>
                <a:ea typeface="黑体" panose="02010609060101010101" pitchFamily="49" charset="-122"/>
                <a:cs typeface="方正宋刻本秀楷简体" panose="02000000000000000000" charset="-122"/>
              </a:rPr>
              <a:t>    这种心态，是当时的航海大国葡萄牙、西班牙、荷兰、英格兰所无法理解的。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CN" altLang="en-US" sz="2400" b="1" dirty="0">
                <a:latin typeface="黑体" panose="02010609060101010101" pitchFamily="49" charset="-122"/>
                <a:ea typeface="黑体" panose="02010609060101010101" pitchFamily="49" charset="-122"/>
                <a:cs typeface="方正宋刻本秀楷简体" panose="02000000000000000000" charset="-122"/>
              </a:rPr>
              <a:t>  </a:t>
            </a:r>
            <a:r>
              <a:rPr lang="en-US" altLang="zh-CN" sz="2000" b="1" dirty="0">
                <a:latin typeface="黑体" panose="02010609060101010101" pitchFamily="49" charset="-122"/>
                <a:ea typeface="黑体" panose="02010609060101010101" pitchFamily="49" charset="-122"/>
                <a:cs typeface="方正宋刻本秀楷简体" panose="02000000000000000000" charset="-122"/>
              </a:rPr>
              <a:t>——</a:t>
            </a:r>
            <a:r>
              <a:rPr lang="zh-CN" altLang="en-US" sz="2000" b="1" dirty="0">
                <a:latin typeface="黑体" panose="02010609060101010101" pitchFamily="49" charset="-122"/>
                <a:ea typeface="黑体" panose="02010609060101010101" pitchFamily="49" charset="-122"/>
                <a:cs typeface="方正宋刻本秀楷简体" panose="02000000000000000000" charset="-122"/>
              </a:rPr>
              <a:t>摘编自樊树志</a:t>
            </a:r>
            <a:r>
              <a:rPr lang="en-US" altLang="zh-CN" sz="2000" b="1" dirty="0">
                <a:latin typeface="黑体" panose="02010609060101010101" pitchFamily="49" charset="-122"/>
                <a:ea typeface="黑体" panose="02010609060101010101" pitchFamily="49" charset="-122"/>
                <a:cs typeface="方正宋刻本秀楷简体" panose="02000000000000000000" charset="-122"/>
              </a:rPr>
              <a:t>:《</a:t>
            </a:r>
            <a:r>
              <a:rPr lang="zh-CN" altLang="en-US" sz="2000" b="1" dirty="0">
                <a:latin typeface="黑体" panose="02010609060101010101" pitchFamily="49" charset="-122"/>
                <a:ea typeface="黑体" panose="02010609060101010101" pitchFamily="49" charset="-122"/>
                <a:cs typeface="方正宋刻本秀楷简体" panose="02000000000000000000" charset="-122"/>
              </a:rPr>
              <a:t>国史十六讲</a:t>
            </a:r>
            <a:r>
              <a:rPr lang="en-US" altLang="zh-CN" sz="2000" b="1" dirty="0">
                <a:latin typeface="黑体" panose="02010609060101010101" pitchFamily="49" charset="-122"/>
                <a:ea typeface="黑体" panose="02010609060101010101" pitchFamily="49" charset="-122"/>
                <a:cs typeface="方正宋刻本秀楷简体" panose="02000000000000000000" charset="-122"/>
              </a:rPr>
              <a:t>》,</a:t>
            </a:r>
            <a:r>
              <a:rPr lang="zh-CN" altLang="en-US" sz="2000" b="1" dirty="0">
                <a:latin typeface="黑体" panose="02010609060101010101" pitchFamily="49" charset="-122"/>
                <a:ea typeface="黑体" panose="02010609060101010101" pitchFamily="49" charset="-122"/>
                <a:cs typeface="方正宋刻本秀楷简体" panose="02000000000000000000" charset="-122"/>
              </a:rPr>
              <a:t>中华书局，</a:t>
            </a:r>
            <a:r>
              <a:rPr lang="en-US" altLang="zh-CN" sz="2000" b="1" dirty="0">
                <a:latin typeface="黑体" panose="02010609060101010101" pitchFamily="49" charset="-122"/>
                <a:ea typeface="黑体" panose="02010609060101010101" pitchFamily="49" charset="-122"/>
                <a:cs typeface="方正宋刻本秀楷简体" panose="02000000000000000000" charset="-122"/>
              </a:rPr>
              <a:t>2006</a:t>
            </a:r>
            <a:r>
              <a:rPr lang="zh-CN" altLang="en-US" sz="2000" b="1" dirty="0">
                <a:latin typeface="黑体" panose="02010609060101010101" pitchFamily="49" charset="-122"/>
                <a:ea typeface="黑体" panose="02010609060101010101" pitchFamily="49" charset="-122"/>
                <a:cs typeface="方正宋刻本秀楷简体" panose="02000000000000000000" charset="-122"/>
              </a:rPr>
              <a:t>年版。</a:t>
            </a:r>
            <a:endParaRPr lang="en-US" altLang="zh-CN" sz="2000" b="1" dirty="0">
              <a:latin typeface="黑体" panose="02010609060101010101" pitchFamily="49" charset="-122"/>
              <a:ea typeface="黑体" panose="02010609060101010101" pitchFamily="49" charset="-122"/>
              <a:cs typeface="方正宋刻本秀楷简体" panose="02000000000000000000" charset="-122"/>
            </a:endParaRPr>
          </a:p>
        </p:txBody>
      </p:sp>
      <p:sp>
        <p:nvSpPr>
          <p:cNvPr id="16" name="Rectangle 2">
            <a:extLst>
              <a:ext uri="{FF2B5EF4-FFF2-40B4-BE49-F238E27FC236}">
                <a16:creationId xmlns:a16="http://schemas.microsoft.com/office/drawing/2014/main" id="{C39C4649-433A-4445-A217-9CE4C0A7F8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0659" y="1252416"/>
            <a:ext cx="7230105" cy="415498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CN" altLang="en-US" sz="2400" b="1" dirty="0">
                <a:solidFill>
                  <a:srgbClr val="56361C"/>
                </a:solidFill>
                <a:latin typeface="黑体" panose="02010609060101010101" pitchFamily="49" charset="-122"/>
                <a:ea typeface="黑体" panose="02010609060101010101" pitchFamily="49" charset="-122"/>
                <a:cs typeface="方正宋刻本秀楷简体" panose="02000000000000000000" charset="-122"/>
              </a:rPr>
              <a:t>    </a:t>
            </a:r>
            <a:r>
              <a:rPr lang="zh-CN" altLang="en-US" sz="2400" b="1" dirty="0">
                <a:latin typeface="黑体" panose="02010609060101010101" pitchFamily="49" charset="-122"/>
                <a:ea typeface="黑体" panose="02010609060101010101" pitchFamily="49" charset="-122"/>
                <a:cs typeface="方正宋刻本秀楷简体" panose="02000000000000000000" charset="-122"/>
              </a:rPr>
              <a:t>永乐十八年（</a:t>
            </a:r>
            <a:r>
              <a:rPr lang="en-US" altLang="zh-CN" sz="2400" b="1" dirty="0">
                <a:latin typeface="黑体" panose="02010609060101010101" pitchFamily="49" charset="-122"/>
                <a:ea typeface="黑体" panose="02010609060101010101" pitchFamily="49" charset="-122"/>
                <a:cs typeface="方正宋刻本秀楷简体" panose="02000000000000000000" charset="-122"/>
              </a:rPr>
              <a:t>1420</a:t>
            </a:r>
            <a:r>
              <a:rPr lang="zh-CN" altLang="en-US" sz="2400" b="1" dirty="0">
                <a:latin typeface="黑体" panose="02010609060101010101" pitchFamily="49" charset="-122"/>
                <a:ea typeface="黑体" panose="02010609060101010101" pitchFamily="49" charset="-122"/>
                <a:cs typeface="方正宋刻本秀楷简体" panose="02000000000000000000" charset="-122"/>
              </a:rPr>
              <a:t>年）在明朝宫廷宴请各国使节的宴会上，响起了这样的歌声：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CN" altLang="en-US" sz="2400" b="1" dirty="0">
                <a:solidFill>
                  <a:srgbClr val="56361C"/>
                </a:solidFill>
                <a:latin typeface="黑体" panose="02010609060101010101" pitchFamily="49" charset="-122"/>
                <a:ea typeface="黑体" panose="02010609060101010101" pitchFamily="49" charset="-122"/>
                <a:cs typeface="方正宋刻本秀楷简体" panose="02000000000000000000" charset="-122"/>
              </a:rPr>
              <a:t>    </a:t>
            </a:r>
            <a:r>
              <a:rPr lang="zh-CN" altLang="en-US" sz="24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方正宋刻本秀楷简体" panose="02000000000000000000" charset="-122"/>
              </a:rPr>
              <a:t>四夷率土归王命，都来朝大明。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CN" altLang="en-US" sz="24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方正宋刻本秀楷简体" panose="02000000000000000000" charset="-122"/>
              </a:rPr>
              <a:t>    万邦千国皆归正，现帝廷，朝仁圣。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CN" altLang="en-US" sz="24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方正宋刻本秀楷简体" panose="02000000000000000000" charset="-122"/>
              </a:rPr>
              <a:t>    天陛班列众公卿，齐声歌太平。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CN" altLang="en-US" sz="2400" b="1" dirty="0">
                <a:solidFill>
                  <a:srgbClr val="56361C"/>
                </a:solidFill>
                <a:latin typeface="黑体" panose="02010609060101010101" pitchFamily="49" charset="-122"/>
                <a:ea typeface="黑体" panose="02010609060101010101" pitchFamily="49" charset="-122"/>
                <a:cs typeface="方正宋刻本秀楷简体" panose="02000000000000000000" charset="-122"/>
              </a:rPr>
              <a:t>    </a:t>
            </a:r>
            <a:r>
              <a:rPr lang="zh-CN" altLang="en-US" sz="2400" b="1" dirty="0">
                <a:latin typeface="黑体" panose="02010609060101010101" pitchFamily="49" charset="-122"/>
                <a:ea typeface="黑体" panose="02010609060101010101" pitchFamily="49" charset="-122"/>
                <a:cs typeface="方正宋刻本秀楷简体" panose="02000000000000000000" charset="-122"/>
              </a:rPr>
              <a:t>在这种得意洋洋的歌声里，我们仿佛可以感到，朝廷上下对于下西洋以后出现的“四夷来朝”局面，充满了欢欣鼓舞。</a:t>
            </a:r>
          </a:p>
          <a:p>
            <a:pPr algn="just"/>
            <a:r>
              <a:rPr lang="zh-CN" altLang="en-US" sz="24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方正宋刻本秀楷简体" panose="02000000000000000000" charset="-122"/>
              </a:rPr>
              <a:t>    这种心态，是当时的航海大国葡萄牙、西班牙、荷兰、英格兰所无法理解的。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CN" altLang="en-US" sz="2400" b="1" dirty="0">
                <a:solidFill>
                  <a:srgbClr val="56361C"/>
                </a:solidFill>
                <a:latin typeface="黑体" panose="02010609060101010101" pitchFamily="49" charset="-122"/>
                <a:ea typeface="黑体" panose="02010609060101010101" pitchFamily="49" charset="-122"/>
                <a:cs typeface="方正宋刻本秀楷简体" panose="02000000000000000000" charset="-122"/>
              </a:rPr>
              <a:t>  </a:t>
            </a:r>
            <a:r>
              <a:rPr lang="en-US" altLang="zh-CN" sz="2000" b="1" dirty="0">
                <a:latin typeface="黑体" panose="02010609060101010101" pitchFamily="49" charset="-122"/>
                <a:ea typeface="黑体" panose="02010609060101010101" pitchFamily="49" charset="-122"/>
                <a:cs typeface="方正宋刻本秀楷简体" panose="02000000000000000000" charset="-122"/>
              </a:rPr>
              <a:t>——</a:t>
            </a:r>
            <a:r>
              <a:rPr lang="zh-CN" altLang="en-US" sz="2000" b="1" dirty="0">
                <a:latin typeface="黑体" panose="02010609060101010101" pitchFamily="49" charset="-122"/>
                <a:ea typeface="黑体" panose="02010609060101010101" pitchFamily="49" charset="-122"/>
                <a:cs typeface="方正宋刻本秀楷简体" panose="02000000000000000000" charset="-122"/>
              </a:rPr>
              <a:t>摘编自樊树志</a:t>
            </a:r>
            <a:r>
              <a:rPr lang="en-US" altLang="zh-CN" sz="2000" b="1" dirty="0">
                <a:latin typeface="黑体" panose="02010609060101010101" pitchFamily="49" charset="-122"/>
                <a:ea typeface="黑体" panose="02010609060101010101" pitchFamily="49" charset="-122"/>
                <a:cs typeface="方正宋刻本秀楷简体" panose="02000000000000000000" charset="-122"/>
              </a:rPr>
              <a:t>:《</a:t>
            </a:r>
            <a:r>
              <a:rPr lang="zh-CN" altLang="en-US" sz="2000" b="1" dirty="0">
                <a:latin typeface="黑体" panose="02010609060101010101" pitchFamily="49" charset="-122"/>
                <a:ea typeface="黑体" panose="02010609060101010101" pitchFamily="49" charset="-122"/>
                <a:cs typeface="方正宋刻本秀楷简体" panose="02000000000000000000" charset="-122"/>
              </a:rPr>
              <a:t>国史十六讲</a:t>
            </a:r>
            <a:r>
              <a:rPr lang="en-US" altLang="zh-CN" sz="2000" b="1" dirty="0">
                <a:latin typeface="黑体" panose="02010609060101010101" pitchFamily="49" charset="-122"/>
                <a:ea typeface="黑体" panose="02010609060101010101" pitchFamily="49" charset="-122"/>
                <a:cs typeface="方正宋刻本秀楷简体" panose="02000000000000000000" charset="-122"/>
              </a:rPr>
              <a:t>》,</a:t>
            </a:r>
            <a:r>
              <a:rPr lang="zh-CN" altLang="en-US" sz="2000" b="1" dirty="0">
                <a:latin typeface="黑体" panose="02010609060101010101" pitchFamily="49" charset="-122"/>
                <a:ea typeface="黑体" panose="02010609060101010101" pitchFamily="49" charset="-122"/>
                <a:cs typeface="方正宋刻本秀楷简体" panose="02000000000000000000" charset="-122"/>
              </a:rPr>
              <a:t>中华书局</a:t>
            </a:r>
            <a:r>
              <a:rPr lang="en-US" altLang="zh-CN" sz="2000" b="1" dirty="0">
                <a:latin typeface="黑体" panose="02010609060101010101" pitchFamily="49" charset="-122"/>
                <a:ea typeface="黑体" panose="02010609060101010101" pitchFamily="49" charset="-122"/>
                <a:cs typeface="方正宋刻本秀楷简体" panose="02000000000000000000" charset="-122"/>
              </a:rPr>
              <a:t>2006</a:t>
            </a:r>
            <a:r>
              <a:rPr lang="zh-CN" altLang="en-US" sz="2000" b="1" dirty="0">
                <a:latin typeface="黑体" panose="02010609060101010101" pitchFamily="49" charset="-122"/>
                <a:ea typeface="黑体" panose="02010609060101010101" pitchFamily="49" charset="-122"/>
                <a:cs typeface="方正宋刻本秀楷简体" panose="02000000000000000000" charset="-122"/>
              </a:rPr>
              <a:t>年版。</a:t>
            </a:r>
            <a:endParaRPr lang="en-US" altLang="zh-CN" sz="2000" b="1" dirty="0">
              <a:latin typeface="黑体" panose="02010609060101010101" pitchFamily="49" charset="-122"/>
              <a:ea typeface="黑体" panose="02010609060101010101" pitchFamily="49" charset="-122"/>
              <a:cs typeface="方正宋刻本秀楷简体" panose="02000000000000000000" charset="-122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3367ADE1-9EE3-4686-9E53-21B08E6B37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5098" y="4437710"/>
            <a:ext cx="4352014" cy="2262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Freeform 227">
            <a:extLst>
              <a:ext uri="{FF2B5EF4-FFF2-40B4-BE49-F238E27FC236}">
                <a16:creationId xmlns:a16="http://schemas.microsoft.com/office/drawing/2014/main" id="{93A82864-A431-4A3A-9B81-6972EBBB0756}"/>
              </a:ext>
            </a:extLst>
          </p:cNvPr>
          <p:cNvSpPr>
            <a:spLocks noEditPoints="1"/>
          </p:cNvSpPr>
          <p:nvPr/>
        </p:nvSpPr>
        <p:spPr bwMode="auto">
          <a:xfrm>
            <a:off x="7705098" y="52081"/>
            <a:ext cx="3912041" cy="1953291"/>
          </a:xfrm>
          <a:custGeom>
            <a:avLst/>
            <a:gdLst>
              <a:gd name="T0" fmla="*/ 726 w 1420"/>
              <a:gd name="T1" fmla="*/ 1231 h 1245"/>
              <a:gd name="T2" fmla="*/ 526 w 1420"/>
              <a:gd name="T3" fmla="*/ 1219 h 1245"/>
              <a:gd name="T4" fmla="*/ 482 w 1420"/>
              <a:gd name="T5" fmla="*/ 1191 h 1245"/>
              <a:gd name="T6" fmla="*/ 742 w 1420"/>
              <a:gd name="T7" fmla="*/ 1215 h 1245"/>
              <a:gd name="T8" fmla="*/ 830 w 1420"/>
              <a:gd name="T9" fmla="*/ 1179 h 1245"/>
              <a:gd name="T10" fmla="*/ 414 w 1420"/>
              <a:gd name="T11" fmla="*/ 1131 h 1245"/>
              <a:gd name="T12" fmla="*/ 362 w 1420"/>
              <a:gd name="T13" fmla="*/ 1107 h 1245"/>
              <a:gd name="T14" fmla="*/ 354 w 1420"/>
              <a:gd name="T15" fmla="*/ 1099 h 1245"/>
              <a:gd name="T16" fmla="*/ 70 w 1420"/>
              <a:gd name="T17" fmla="*/ 795 h 1245"/>
              <a:gd name="T18" fmla="*/ 34 w 1420"/>
              <a:gd name="T19" fmla="*/ 763 h 1245"/>
              <a:gd name="T20" fmla="*/ 170 w 1420"/>
              <a:gd name="T21" fmla="*/ 99 h 1245"/>
              <a:gd name="T22" fmla="*/ 326 w 1420"/>
              <a:gd name="T23" fmla="*/ 11 h 1245"/>
              <a:gd name="T24" fmla="*/ 126 w 1420"/>
              <a:gd name="T25" fmla="*/ 303 h 1245"/>
              <a:gd name="T26" fmla="*/ 174 w 1420"/>
              <a:gd name="T27" fmla="*/ 239 h 1245"/>
              <a:gd name="T28" fmla="*/ 126 w 1420"/>
              <a:gd name="T29" fmla="*/ 635 h 1245"/>
              <a:gd name="T30" fmla="*/ 194 w 1420"/>
              <a:gd name="T31" fmla="*/ 775 h 1245"/>
              <a:gd name="T32" fmla="*/ 202 w 1420"/>
              <a:gd name="T33" fmla="*/ 807 h 1245"/>
              <a:gd name="T34" fmla="*/ 270 w 1420"/>
              <a:gd name="T35" fmla="*/ 887 h 1245"/>
              <a:gd name="T36" fmla="*/ 390 w 1420"/>
              <a:gd name="T37" fmla="*/ 967 h 1245"/>
              <a:gd name="T38" fmla="*/ 494 w 1420"/>
              <a:gd name="T39" fmla="*/ 1019 h 1245"/>
              <a:gd name="T40" fmla="*/ 986 w 1420"/>
              <a:gd name="T41" fmla="*/ 903 h 1245"/>
              <a:gd name="T42" fmla="*/ 1170 w 1420"/>
              <a:gd name="T43" fmla="*/ 583 h 1245"/>
              <a:gd name="T44" fmla="*/ 1130 w 1420"/>
              <a:gd name="T45" fmla="*/ 347 h 1245"/>
              <a:gd name="T46" fmla="*/ 1082 w 1420"/>
              <a:gd name="T47" fmla="*/ 251 h 1245"/>
              <a:gd name="T48" fmla="*/ 946 w 1420"/>
              <a:gd name="T49" fmla="*/ 159 h 1245"/>
              <a:gd name="T50" fmla="*/ 1074 w 1420"/>
              <a:gd name="T51" fmla="*/ 27 h 1245"/>
              <a:gd name="T52" fmla="*/ 1146 w 1420"/>
              <a:gd name="T53" fmla="*/ 19 h 1245"/>
              <a:gd name="T54" fmla="*/ 1270 w 1420"/>
              <a:gd name="T55" fmla="*/ 83 h 1245"/>
              <a:gd name="T56" fmla="*/ 1342 w 1420"/>
              <a:gd name="T57" fmla="*/ 127 h 1245"/>
              <a:gd name="T58" fmla="*/ 1394 w 1420"/>
              <a:gd name="T59" fmla="*/ 215 h 1245"/>
              <a:gd name="T60" fmla="*/ 1374 w 1420"/>
              <a:gd name="T61" fmla="*/ 235 h 1245"/>
              <a:gd name="T62" fmla="*/ 1398 w 1420"/>
              <a:gd name="T63" fmla="*/ 347 h 1245"/>
              <a:gd name="T64" fmla="*/ 1354 w 1420"/>
              <a:gd name="T65" fmla="*/ 735 h 1245"/>
              <a:gd name="T66" fmla="*/ 1262 w 1420"/>
              <a:gd name="T67" fmla="*/ 935 h 1245"/>
              <a:gd name="T68" fmla="*/ 942 w 1420"/>
              <a:gd name="T69" fmla="*/ 1167 h 1245"/>
              <a:gd name="T70" fmla="*/ 98 w 1420"/>
              <a:gd name="T71" fmla="*/ 391 h 1245"/>
              <a:gd name="T72" fmla="*/ 86 w 1420"/>
              <a:gd name="T73" fmla="*/ 447 h 1245"/>
              <a:gd name="T74" fmla="*/ 98 w 1420"/>
              <a:gd name="T75" fmla="*/ 391 h 1245"/>
              <a:gd name="T76" fmla="*/ 106 w 1420"/>
              <a:gd name="T77" fmla="*/ 351 h 1245"/>
              <a:gd name="T78" fmla="*/ 310 w 1420"/>
              <a:gd name="T79" fmla="*/ 959 h 1245"/>
              <a:gd name="T80" fmla="*/ 410 w 1420"/>
              <a:gd name="T81" fmla="*/ 1011 h 1245"/>
              <a:gd name="T82" fmla="*/ 418 w 1420"/>
              <a:gd name="T83" fmla="*/ 1023 h 1245"/>
              <a:gd name="T84" fmla="*/ 894 w 1420"/>
              <a:gd name="T85" fmla="*/ 1175 h 12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420" h="1245">
                <a:moveTo>
                  <a:pt x="814" y="1207"/>
                </a:moveTo>
                <a:cubicBezTo>
                  <a:pt x="805" y="1208"/>
                  <a:pt x="795" y="1210"/>
                  <a:pt x="798" y="1223"/>
                </a:cubicBezTo>
                <a:cubicBezTo>
                  <a:pt x="769" y="1228"/>
                  <a:pt x="742" y="1221"/>
                  <a:pt x="726" y="1231"/>
                </a:cubicBezTo>
                <a:cubicBezTo>
                  <a:pt x="722" y="1226"/>
                  <a:pt x="722" y="1216"/>
                  <a:pt x="718" y="1211"/>
                </a:cubicBezTo>
                <a:cubicBezTo>
                  <a:pt x="708" y="1211"/>
                  <a:pt x="708" y="1227"/>
                  <a:pt x="718" y="1227"/>
                </a:cubicBezTo>
                <a:cubicBezTo>
                  <a:pt x="662" y="1245"/>
                  <a:pt x="580" y="1235"/>
                  <a:pt x="526" y="1219"/>
                </a:cubicBezTo>
                <a:cubicBezTo>
                  <a:pt x="519" y="1212"/>
                  <a:pt x="529" y="1209"/>
                  <a:pt x="526" y="1195"/>
                </a:cubicBezTo>
                <a:cubicBezTo>
                  <a:pt x="510" y="1206"/>
                  <a:pt x="489" y="1215"/>
                  <a:pt x="470" y="1203"/>
                </a:cubicBezTo>
                <a:cubicBezTo>
                  <a:pt x="468" y="1193"/>
                  <a:pt x="488" y="1205"/>
                  <a:pt x="482" y="1191"/>
                </a:cubicBezTo>
                <a:cubicBezTo>
                  <a:pt x="500" y="1188"/>
                  <a:pt x="515" y="1203"/>
                  <a:pt x="522" y="1187"/>
                </a:cubicBezTo>
                <a:cubicBezTo>
                  <a:pt x="629" y="1199"/>
                  <a:pt x="716" y="1213"/>
                  <a:pt x="810" y="1195"/>
                </a:cubicBezTo>
                <a:cubicBezTo>
                  <a:pt x="796" y="1207"/>
                  <a:pt x="747" y="1197"/>
                  <a:pt x="742" y="1215"/>
                </a:cubicBezTo>
                <a:cubicBezTo>
                  <a:pt x="769" y="1217"/>
                  <a:pt x="789" y="1201"/>
                  <a:pt x="830" y="1203"/>
                </a:cubicBezTo>
                <a:cubicBezTo>
                  <a:pt x="836" y="1193"/>
                  <a:pt x="818" y="1197"/>
                  <a:pt x="818" y="1195"/>
                </a:cubicBezTo>
                <a:cubicBezTo>
                  <a:pt x="816" y="1188"/>
                  <a:pt x="842" y="1173"/>
                  <a:pt x="830" y="1179"/>
                </a:cubicBezTo>
                <a:cubicBezTo>
                  <a:pt x="845" y="1172"/>
                  <a:pt x="846" y="1174"/>
                  <a:pt x="862" y="1175"/>
                </a:cubicBezTo>
                <a:cubicBezTo>
                  <a:pt x="862" y="1170"/>
                  <a:pt x="862" y="1164"/>
                  <a:pt x="862" y="1159"/>
                </a:cubicBezTo>
                <a:cubicBezTo>
                  <a:pt x="716" y="1202"/>
                  <a:pt x="531" y="1195"/>
                  <a:pt x="414" y="1131"/>
                </a:cubicBezTo>
                <a:cubicBezTo>
                  <a:pt x="409" y="1122"/>
                  <a:pt x="410" y="1109"/>
                  <a:pt x="402" y="1103"/>
                </a:cubicBezTo>
                <a:cubicBezTo>
                  <a:pt x="395" y="1111"/>
                  <a:pt x="402" y="1115"/>
                  <a:pt x="402" y="1127"/>
                </a:cubicBezTo>
                <a:cubicBezTo>
                  <a:pt x="389" y="1113"/>
                  <a:pt x="378" y="1120"/>
                  <a:pt x="362" y="1107"/>
                </a:cubicBezTo>
                <a:cubicBezTo>
                  <a:pt x="367" y="1097"/>
                  <a:pt x="370" y="1094"/>
                  <a:pt x="382" y="1099"/>
                </a:cubicBezTo>
                <a:cubicBezTo>
                  <a:pt x="380" y="1087"/>
                  <a:pt x="365" y="1090"/>
                  <a:pt x="362" y="1079"/>
                </a:cubicBezTo>
                <a:cubicBezTo>
                  <a:pt x="355" y="1085"/>
                  <a:pt x="365" y="1092"/>
                  <a:pt x="354" y="1099"/>
                </a:cubicBezTo>
                <a:cubicBezTo>
                  <a:pt x="336" y="1086"/>
                  <a:pt x="304" y="1073"/>
                  <a:pt x="318" y="1059"/>
                </a:cubicBezTo>
                <a:cubicBezTo>
                  <a:pt x="242" y="1011"/>
                  <a:pt x="184" y="945"/>
                  <a:pt x="118" y="887"/>
                </a:cubicBezTo>
                <a:cubicBezTo>
                  <a:pt x="120" y="854"/>
                  <a:pt x="81" y="828"/>
                  <a:pt x="70" y="795"/>
                </a:cubicBezTo>
                <a:cubicBezTo>
                  <a:pt x="64" y="802"/>
                  <a:pt x="54" y="794"/>
                  <a:pt x="46" y="791"/>
                </a:cubicBezTo>
                <a:cubicBezTo>
                  <a:pt x="65" y="787"/>
                  <a:pt x="54" y="768"/>
                  <a:pt x="54" y="751"/>
                </a:cubicBezTo>
                <a:cubicBezTo>
                  <a:pt x="47" y="739"/>
                  <a:pt x="46" y="766"/>
                  <a:pt x="34" y="763"/>
                </a:cubicBezTo>
                <a:cubicBezTo>
                  <a:pt x="21" y="749"/>
                  <a:pt x="41" y="743"/>
                  <a:pt x="50" y="739"/>
                </a:cubicBezTo>
                <a:cubicBezTo>
                  <a:pt x="0" y="638"/>
                  <a:pt x="3" y="461"/>
                  <a:pt x="42" y="331"/>
                </a:cubicBezTo>
                <a:cubicBezTo>
                  <a:pt x="69" y="242"/>
                  <a:pt x="118" y="169"/>
                  <a:pt x="170" y="99"/>
                </a:cubicBezTo>
                <a:cubicBezTo>
                  <a:pt x="199" y="91"/>
                  <a:pt x="233" y="56"/>
                  <a:pt x="262" y="35"/>
                </a:cubicBezTo>
                <a:cubicBezTo>
                  <a:pt x="274" y="41"/>
                  <a:pt x="254" y="48"/>
                  <a:pt x="254" y="55"/>
                </a:cubicBezTo>
                <a:cubicBezTo>
                  <a:pt x="282" y="45"/>
                  <a:pt x="306" y="15"/>
                  <a:pt x="326" y="11"/>
                </a:cubicBezTo>
                <a:cubicBezTo>
                  <a:pt x="337" y="19"/>
                  <a:pt x="316" y="31"/>
                  <a:pt x="306" y="31"/>
                </a:cubicBezTo>
                <a:cubicBezTo>
                  <a:pt x="223" y="106"/>
                  <a:pt x="156" y="205"/>
                  <a:pt x="114" y="315"/>
                </a:cubicBezTo>
                <a:cubicBezTo>
                  <a:pt x="116" y="325"/>
                  <a:pt x="122" y="305"/>
                  <a:pt x="126" y="303"/>
                </a:cubicBezTo>
                <a:cubicBezTo>
                  <a:pt x="132" y="318"/>
                  <a:pt x="121" y="327"/>
                  <a:pt x="118" y="343"/>
                </a:cubicBezTo>
                <a:cubicBezTo>
                  <a:pt x="140" y="324"/>
                  <a:pt x="138" y="280"/>
                  <a:pt x="166" y="267"/>
                </a:cubicBezTo>
                <a:cubicBezTo>
                  <a:pt x="151" y="261"/>
                  <a:pt x="168" y="233"/>
                  <a:pt x="174" y="239"/>
                </a:cubicBezTo>
                <a:cubicBezTo>
                  <a:pt x="183" y="252"/>
                  <a:pt x="167" y="259"/>
                  <a:pt x="162" y="271"/>
                </a:cubicBezTo>
                <a:cubicBezTo>
                  <a:pt x="144" y="319"/>
                  <a:pt x="120" y="392"/>
                  <a:pt x="114" y="447"/>
                </a:cubicBezTo>
                <a:cubicBezTo>
                  <a:pt x="106" y="515"/>
                  <a:pt x="122" y="572"/>
                  <a:pt x="126" y="635"/>
                </a:cubicBezTo>
                <a:cubicBezTo>
                  <a:pt x="140" y="646"/>
                  <a:pt x="156" y="673"/>
                  <a:pt x="146" y="695"/>
                </a:cubicBezTo>
                <a:cubicBezTo>
                  <a:pt x="157" y="704"/>
                  <a:pt x="160" y="721"/>
                  <a:pt x="174" y="727"/>
                </a:cubicBezTo>
                <a:cubicBezTo>
                  <a:pt x="162" y="753"/>
                  <a:pt x="190" y="753"/>
                  <a:pt x="194" y="775"/>
                </a:cubicBezTo>
                <a:cubicBezTo>
                  <a:pt x="190" y="775"/>
                  <a:pt x="186" y="775"/>
                  <a:pt x="182" y="775"/>
                </a:cubicBezTo>
                <a:cubicBezTo>
                  <a:pt x="185" y="790"/>
                  <a:pt x="194" y="773"/>
                  <a:pt x="202" y="783"/>
                </a:cubicBezTo>
                <a:cubicBezTo>
                  <a:pt x="204" y="796"/>
                  <a:pt x="193" y="799"/>
                  <a:pt x="202" y="807"/>
                </a:cubicBezTo>
                <a:cubicBezTo>
                  <a:pt x="202" y="815"/>
                  <a:pt x="217" y="801"/>
                  <a:pt x="222" y="811"/>
                </a:cubicBezTo>
                <a:cubicBezTo>
                  <a:pt x="220" y="819"/>
                  <a:pt x="216" y="819"/>
                  <a:pt x="210" y="815"/>
                </a:cubicBezTo>
                <a:cubicBezTo>
                  <a:pt x="230" y="838"/>
                  <a:pt x="277" y="851"/>
                  <a:pt x="270" y="887"/>
                </a:cubicBezTo>
                <a:cubicBezTo>
                  <a:pt x="278" y="891"/>
                  <a:pt x="293" y="884"/>
                  <a:pt x="298" y="899"/>
                </a:cubicBezTo>
                <a:cubicBezTo>
                  <a:pt x="301" y="912"/>
                  <a:pt x="290" y="905"/>
                  <a:pt x="286" y="903"/>
                </a:cubicBezTo>
                <a:cubicBezTo>
                  <a:pt x="326" y="919"/>
                  <a:pt x="355" y="946"/>
                  <a:pt x="390" y="967"/>
                </a:cubicBezTo>
                <a:cubicBezTo>
                  <a:pt x="390" y="971"/>
                  <a:pt x="385" y="970"/>
                  <a:pt x="382" y="971"/>
                </a:cubicBezTo>
                <a:cubicBezTo>
                  <a:pt x="394" y="975"/>
                  <a:pt x="428" y="977"/>
                  <a:pt x="434" y="999"/>
                </a:cubicBezTo>
                <a:cubicBezTo>
                  <a:pt x="455" y="992"/>
                  <a:pt x="484" y="1002"/>
                  <a:pt x="494" y="1019"/>
                </a:cubicBezTo>
                <a:cubicBezTo>
                  <a:pt x="542" y="1020"/>
                  <a:pt x="610" y="1031"/>
                  <a:pt x="650" y="1043"/>
                </a:cubicBezTo>
                <a:cubicBezTo>
                  <a:pt x="750" y="1013"/>
                  <a:pt x="886" y="1004"/>
                  <a:pt x="950" y="927"/>
                </a:cubicBezTo>
                <a:cubicBezTo>
                  <a:pt x="964" y="931"/>
                  <a:pt x="982" y="920"/>
                  <a:pt x="986" y="903"/>
                </a:cubicBezTo>
                <a:cubicBezTo>
                  <a:pt x="1029" y="876"/>
                  <a:pt x="1050" y="828"/>
                  <a:pt x="1086" y="795"/>
                </a:cubicBezTo>
                <a:cubicBezTo>
                  <a:pt x="1114" y="721"/>
                  <a:pt x="1154" y="682"/>
                  <a:pt x="1158" y="587"/>
                </a:cubicBezTo>
                <a:cubicBezTo>
                  <a:pt x="1161" y="585"/>
                  <a:pt x="1164" y="583"/>
                  <a:pt x="1170" y="583"/>
                </a:cubicBezTo>
                <a:cubicBezTo>
                  <a:pt x="1157" y="576"/>
                  <a:pt x="1174" y="546"/>
                  <a:pt x="1158" y="535"/>
                </a:cubicBezTo>
                <a:cubicBezTo>
                  <a:pt x="1181" y="470"/>
                  <a:pt x="1158" y="419"/>
                  <a:pt x="1150" y="359"/>
                </a:cubicBezTo>
                <a:cubicBezTo>
                  <a:pt x="1144" y="354"/>
                  <a:pt x="1140" y="347"/>
                  <a:pt x="1130" y="347"/>
                </a:cubicBezTo>
                <a:cubicBezTo>
                  <a:pt x="1125" y="327"/>
                  <a:pt x="1127" y="305"/>
                  <a:pt x="1122" y="295"/>
                </a:cubicBezTo>
                <a:cubicBezTo>
                  <a:pt x="1113" y="278"/>
                  <a:pt x="1100" y="277"/>
                  <a:pt x="1094" y="271"/>
                </a:cubicBezTo>
                <a:cubicBezTo>
                  <a:pt x="1086" y="263"/>
                  <a:pt x="1095" y="255"/>
                  <a:pt x="1082" y="251"/>
                </a:cubicBezTo>
                <a:cubicBezTo>
                  <a:pt x="1071" y="248"/>
                  <a:pt x="1058" y="258"/>
                  <a:pt x="1046" y="255"/>
                </a:cubicBezTo>
                <a:cubicBezTo>
                  <a:pt x="1017" y="247"/>
                  <a:pt x="1001" y="217"/>
                  <a:pt x="986" y="187"/>
                </a:cubicBezTo>
                <a:cubicBezTo>
                  <a:pt x="970" y="181"/>
                  <a:pt x="967" y="160"/>
                  <a:pt x="946" y="159"/>
                </a:cubicBezTo>
                <a:cubicBezTo>
                  <a:pt x="949" y="146"/>
                  <a:pt x="954" y="127"/>
                  <a:pt x="942" y="115"/>
                </a:cubicBezTo>
                <a:cubicBezTo>
                  <a:pt x="954" y="93"/>
                  <a:pt x="958" y="99"/>
                  <a:pt x="950" y="75"/>
                </a:cubicBezTo>
                <a:cubicBezTo>
                  <a:pt x="988" y="34"/>
                  <a:pt x="1038" y="62"/>
                  <a:pt x="1074" y="27"/>
                </a:cubicBezTo>
                <a:cubicBezTo>
                  <a:pt x="1099" y="40"/>
                  <a:pt x="1112" y="23"/>
                  <a:pt x="1130" y="31"/>
                </a:cubicBezTo>
                <a:cubicBezTo>
                  <a:pt x="1133" y="31"/>
                  <a:pt x="1133" y="15"/>
                  <a:pt x="1130" y="15"/>
                </a:cubicBezTo>
                <a:cubicBezTo>
                  <a:pt x="1136" y="0"/>
                  <a:pt x="1136" y="24"/>
                  <a:pt x="1146" y="19"/>
                </a:cubicBezTo>
                <a:cubicBezTo>
                  <a:pt x="1158" y="16"/>
                  <a:pt x="1137" y="13"/>
                  <a:pt x="1142" y="3"/>
                </a:cubicBezTo>
                <a:cubicBezTo>
                  <a:pt x="1148" y="9"/>
                  <a:pt x="1161" y="8"/>
                  <a:pt x="1158" y="23"/>
                </a:cubicBezTo>
                <a:cubicBezTo>
                  <a:pt x="1205" y="19"/>
                  <a:pt x="1219" y="86"/>
                  <a:pt x="1270" y="83"/>
                </a:cubicBezTo>
                <a:cubicBezTo>
                  <a:pt x="1277" y="96"/>
                  <a:pt x="1309" y="101"/>
                  <a:pt x="1298" y="119"/>
                </a:cubicBezTo>
                <a:cubicBezTo>
                  <a:pt x="1314" y="119"/>
                  <a:pt x="1325" y="124"/>
                  <a:pt x="1330" y="135"/>
                </a:cubicBezTo>
                <a:cubicBezTo>
                  <a:pt x="1334" y="132"/>
                  <a:pt x="1334" y="126"/>
                  <a:pt x="1342" y="127"/>
                </a:cubicBezTo>
                <a:cubicBezTo>
                  <a:pt x="1339" y="142"/>
                  <a:pt x="1367" y="134"/>
                  <a:pt x="1354" y="147"/>
                </a:cubicBezTo>
                <a:cubicBezTo>
                  <a:pt x="1380" y="132"/>
                  <a:pt x="1371" y="175"/>
                  <a:pt x="1390" y="179"/>
                </a:cubicBezTo>
                <a:cubicBezTo>
                  <a:pt x="1391" y="195"/>
                  <a:pt x="1380" y="210"/>
                  <a:pt x="1394" y="215"/>
                </a:cubicBezTo>
                <a:cubicBezTo>
                  <a:pt x="1391" y="221"/>
                  <a:pt x="1381" y="221"/>
                  <a:pt x="1374" y="223"/>
                </a:cubicBezTo>
                <a:cubicBezTo>
                  <a:pt x="1375" y="228"/>
                  <a:pt x="1381" y="226"/>
                  <a:pt x="1386" y="227"/>
                </a:cubicBezTo>
                <a:cubicBezTo>
                  <a:pt x="1384" y="232"/>
                  <a:pt x="1381" y="235"/>
                  <a:pt x="1374" y="235"/>
                </a:cubicBezTo>
                <a:cubicBezTo>
                  <a:pt x="1382" y="245"/>
                  <a:pt x="1395" y="271"/>
                  <a:pt x="1382" y="287"/>
                </a:cubicBezTo>
                <a:cubicBezTo>
                  <a:pt x="1383" y="295"/>
                  <a:pt x="1393" y="295"/>
                  <a:pt x="1398" y="299"/>
                </a:cubicBezTo>
                <a:cubicBezTo>
                  <a:pt x="1391" y="317"/>
                  <a:pt x="1395" y="341"/>
                  <a:pt x="1398" y="347"/>
                </a:cubicBezTo>
                <a:cubicBezTo>
                  <a:pt x="1392" y="437"/>
                  <a:pt x="1420" y="534"/>
                  <a:pt x="1382" y="623"/>
                </a:cubicBezTo>
                <a:cubicBezTo>
                  <a:pt x="1385" y="630"/>
                  <a:pt x="1389" y="638"/>
                  <a:pt x="1390" y="647"/>
                </a:cubicBezTo>
                <a:cubicBezTo>
                  <a:pt x="1374" y="673"/>
                  <a:pt x="1368" y="708"/>
                  <a:pt x="1354" y="735"/>
                </a:cubicBezTo>
                <a:cubicBezTo>
                  <a:pt x="1354" y="739"/>
                  <a:pt x="1359" y="738"/>
                  <a:pt x="1362" y="739"/>
                </a:cubicBezTo>
                <a:cubicBezTo>
                  <a:pt x="1336" y="808"/>
                  <a:pt x="1303" y="869"/>
                  <a:pt x="1258" y="919"/>
                </a:cubicBezTo>
                <a:cubicBezTo>
                  <a:pt x="1261" y="923"/>
                  <a:pt x="1262" y="928"/>
                  <a:pt x="1262" y="935"/>
                </a:cubicBezTo>
                <a:cubicBezTo>
                  <a:pt x="1258" y="935"/>
                  <a:pt x="1254" y="935"/>
                  <a:pt x="1250" y="935"/>
                </a:cubicBezTo>
                <a:cubicBezTo>
                  <a:pt x="1216" y="995"/>
                  <a:pt x="1167" y="1039"/>
                  <a:pt x="1106" y="1071"/>
                </a:cubicBezTo>
                <a:cubicBezTo>
                  <a:pt x="1088" y="1122"/>
                  <a:pt x="1003" y="1136"/>
                  <a:pt x="942" y="1167"/>
                </a:cubicBezTo>
                <a:cubicBezTo>
                  <a:pt x="937" y="1170"/>
                  <a:pt x="936" y="1180"/>
                  <a:pt x="930" y="1183"/>
                </a:cubicBezTo>
                <a:cubicBezTo>
                  <a:pt x="903" y="1198"/>
                  <a:pt x="805" y="1222"/>
                  <a:pt x="814" y="1207"/>
                </a:cubicBezTo>
                <a:close/>
                <a:moveTo>
                  <a:pt x="98" y="391"/>
                </a:moveTo>
                <a:cubicBezTo>
                  <a:pt x="110" y="386"/>
                  <a:pt x="104" y="418"/>
                  <a:pt x="90" y="411"/>
                </a:cubicBezTo>
                <a:cubicBezTo>
                  <a:pt x="86" y="429"/>
                  <a:pt x="97" y="431"/>
                  <a:pt x="98" y="443"/>
                </a:cubicBezTo>
                <a:cubicBezTo>
                  <a:pt x="90" y="446"/>
                  <a:pt x="95" y="455"/>
                  <a:pt x="86" y="447"/>
                </a:cubicBezTo>
                <a:cubicBezTo>
                  <a:pt x="97" y="462"/>
                  <a:pt x="80" y="484"/>
                  <a:pt x="94" y="491"/>
                </a:cubicBezTo>
                <a:cubicBezTo>
                  <a:pt x="98" y="450"/>
                  <a:pt x="114" y="400"/>
                  <a:pt x="114" y="367"/>
                </a:cubicBezTo>
                <a:cubicBezTo>
                  <a:pt x="91" y="367"/>
                  <a:pt x="114" y="387"/>
                  <a:pt x="98" y="391"/>
                </a:cubicBezTo>
                <a:close/>
                <a:moveTo>
                  <a:pt x="118" y="367"/>
                </a:moveTo>
                <a:cubicBezTo>
                  <a:pt x="113" y="357"/>
                  <a:pt x="130" y="350"/>
                  <a:pt x="118" y="347"/>
                </a:cubicBezTo>
                <a:cubicBezTo>
                  <a:pt x="117" y="352"/>
                  <a:pt x="112" y="351"/>
                  <a:pt x="106" y="351"/>
                </a:cubicBezTo>
                <a:cubicBezTo>
                  <a:pt x="103" y="364"/>
                  <a:pt x="112" y="364"/>
                  <a:pt x="118" y="367"/>
                </a:cubicBezTo>
                <a:close/>
                <a:moveTo>
                  <a:pt x="346" y="987"/>
                </a:moveTo>
                <a:cubicBezTo>
                  <a:pt x="330" y="979"/>
                  <a:pt x="339" y="960"/>
                  <a:pt x="310" y="959"/>
                </a:cubicBezTo>
                <a:cubicBezTo>
                  <a:pt x="316" y="972"/>
                  <a:pt x="338" y="990"/>
                  <a:pt x="346" y="987"/>
                </a:cubicBezTo>
                <a:close/>
                <a:moveTo>
                  <a:pt x="366" y="999"/>
                </a:moveTo>
                <a:cubicBezTo>
                  <a:pt x="373" y="1015"/>
                  <a:pt x="396" y="1023"/>
                  <a:pt x="410" y="1011"/>
                </a:cubicBezTo>
                <a:cubicBezTo>
                  <a:pt x="394" y="1010"/>
                  <a:pt x="385" y="985"/>
                  <a:pt x="366" y="999"/>
                </a:cubicBezTo>
                <a:close/>
                <a:moveTo>
                  <a:pt x="478" y="1043"/>
                </a:moveTo>
                <a:cubicBezTo>
                  <a:pt x="456" y="1046"/>
                  <a:pt x="450" y="1021"/>
                  <a:pt x="418" y="1023"/>
                </a:cubicBezTo>
                <a:cubicBezTo>
                  <a:pt x="427" y="1045"/>
                  <a:pt x="460" y="1050"/>
                  <a:pt x="478" y="1043"/>
                </a:cubicBezTo>
                <a:close/>
                <a:moveTo>
                  <a:pt x="874" y="1191"/>
                </a:moveTo>
                <a:cubicBezTo>
                  <a:pt x="884" y="1189"/>
                  <a:pt x="889" y="1182"/>
                  <a:pt x="894" y="1175"/>
                </a:cubicBezTo>
                <a:cubicBezTo>
                  <a:pt x="881" y="1174"/>
                  <a:pt x="875" y="1180"/>
                  <a:pt x="874" y="1191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7" name="TextBox 7">
            <a:extLst>
              <a:ext uri="{FF2B5EF4-FFF2-40B4-BE49-F238E27FC236}">
                <a16:creationId xmlns:a16="http://schemas.microsoft.com/office/drawing/2014/main" id="{31060266-ABED-4AE3-A562-1EDD286FD135}"/>
              </a:ext>
            </a:extLst>
          </p:cNvPr>
          <p:cNvSpPr txBox="1"/>
          <p:nvPr/>
        </p:nvSpPr>
        <p:spPr>
          <a:xfrm>
            <a:off x="8075053" y="158008"/>
            <a:ext cx="28723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B3310D"/>
                </a:solidFill>
                <a:latin typeface="黑体" pitchFamily="49" charset="-122"/>
                <a:ea typeface="黑体" pitchFamily="49" charset="-122"/>
              </a:rPr>
              <a:t>   </a:t>
            </a:r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见与不见</a:t>
            </a:r>
            <a:endParaRPr lang="en-US" altLang="zh-CN" sz="28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sz="2800" b="1" dirty="0">
                <a:solidFill>
                  <a:srgbClr val="B3310D"/>
                </a:solidFill>
                <a:latin typeface="黑体" pitchFamily="49" charset="-122"/>
                <a:ea typeface="黑体" pitchFamily="49" charset="-122"/>
              </a:rPr>
              <a:t>面向世界的明朝</a:t>
            </a:r>
            <a:r>
              <a:rPr lang="zh-CN" altLang="en-US" sz="2400" b="1" spc="133" noProof="1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         </a:t>
            </a:r>
            <a:endParaRPr lang="en-US" altLang="zh-CN" sz="2400" b="1" spc="133" noProof="1">
              <a:solidFill>
                <a:srgbClr val="C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en-US" altLang="zh-CN" sz="2400" b="1" spc="133" noProof="1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</a:t>
            </a:r>
            <a:r>
              <a:rPr lang="zh-CN" altLang="en-US" sz="2400" b="1" spc="133" noProof="1">
                <a:latin typeface="黑体" panose="02010609060101010101" pitchFamily="49" charset="-122"/>
                <a:ea typeface="黑体" panose="02010609060101010101" pitchFamily="49" charset="-122"/>
              </a:rPr>
              <a:t>郑和下西洋</a:t>
            </a:r>
            <a:endParaRPr lang="en-US" altLang="zh-CN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C7BF8C9F-72AA-4392-ADE1-F04EE9ED0644}"/>
              </a:ext>
            </a:extLst>
          </p:cNvPr>
          <p:cNvSpPr txBox="1"/>
          <p:nvPr/>
        </p:nvSpPr>
        <p:spPr>
          <a:xfrm>
            <a:off x="221807" y="4209200"/>
            <a:ext cx="7311001" cy="1138773"/>
          </a:xfrm>
          <a:prstGeom prst="rect">
            <a:avLst/>
          </a:prstGeom>
          <a:solidFill>
            <a:srgbClr val="00FFFF"/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altLang="zh-CN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    </a:t>
            </a:r>
            <a:r>
              <a:rPr lang="zh-CN" altLang="zh-CN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黄</a:t>
            </a:r>
            <a:r>
              <a:rPr lang="zh-CN" altLang="en-US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金</a:t>
            </a:r>
            <a:r>
              <a:rPr lang="zh-CN" altLang="zh-CN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是白人刚踏上一个新发现的海岸时所要的第一件东西。</a:t>
            </a:r>
            <a:r>
              <a:rPr lang="en-US" altLang="zh-CN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 </a:t>
            </a:r>
            <a:endParaRPr lang="zh-CN" altLang="zh-CN" sz="24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just"/>
            <a:r>
              <a:rPr lang="en-US" altLang="zh-CN" sz="2000" b="1" dirty="0">
                <a:latin typeface="黑体" panose="02010609060101010101" pitchFamily="49" charset="-122"/>
                <a:ea typeface="黑体" panose="02010609060101010101" pitchFamily="49" charset="-122"/>
              </a:rPr>
              <a:t>        </a:t>
            </a:r>
            <a:r>
              <a:rPr lang="zh-CN" altLang="zh-CN" sz="2000" b="1" dirty="0">
                <a:latin typeface="黑体" panose="02010609060101010101" pitchFamily="49" charset="-122"/>
                <a:ea typeface="黑体" panose="02010609060101010101" pitchFamily="49" charset="-122"/>
              </a:rPr>
              <a:t>——恩格斯《论封建制度的瓦解和民族国家的产生》</a:t>
            </a:r>
          </a:p>
        </p:txBody>
      </p:sp>
    </p:spTree>
    <p:extLst>
      <p:ext uri="{BB962C8B-B14F-4D97-AF65-F5344CB8AC3E}">
        <p14:creationId xmlns:p14="http://schemas.microsoft.com/office/powerpoint/2010/main" val="3484528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4" grpId="0" animBg="1"/>
      <p:bldP spid="15" grpId="0" animBg="1"/>
      <p:bldP spid="16" grpId="0" animBg="1"/>
      <p:bldP spid="1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本框 12">
            <a:extLst>
              <a:ext uri="{FF2B5EF4-FFF2-40B4-BE49-F238E27FC236}">
                <a16:creationId xmlns:a16="http://schemas.microsoft.com/office/drawing/2014/main" id="{B6566520-3394-4D00-9B90-F884A2DB861A}"/>
              </a:ext>
            </a:extLst>
          </p:cNvPr>
          <p:cNvSpPr txBox="1"/>
          <p:nvPr/>
        </p:nvSpPr>
        <p:spPr>
          <a:xfrm>
            <a:off x="6019095" y="5145624"/>
            <a:ext cx="6226083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zh-CN" sz="2800" b="1" dirty="0"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下西洋诸番国宝船悉皆停止。</a:t>
            </a:r>
            <a:br>
              <a:rPr lang="en-US" altLang="zh-CN" sz="2800" b="1" dirty="0"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</a:br>
            <a:r>
              <a:rPr lang="en-US" altLang="zh-CN" sz="2800" b="1" dirty="0"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               </a:t>
            </a:r>
            <a:r>
              <a:rPr lang="en-US" altLang="zh-CN" sz="2000" b="1" dirty="0"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—</a:t>
            </a:r>
            <a:r>
              <a:rPr lang="zh-CN" altLang="zh-CN" sz="2000" b="1" dirty="0"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《明仁宗实录》卷一上</a:t>
            </a:r>
            <a:endParaRPr lang="zh-CN" altLang="en-US" sz="20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2553E212-895F-4277-B4CA-10902B3A9ABF}"/>
              </a:ext>
            </a:extLst>
          </p:cNvPr>
          <p:cNvSpPr txBox="1"/>
          <p:nvPr/>
        </p:nvSpPr>
        <p:spPr>
          <a:xfrm>
            <a:off x="642985" y="3742163"/>
            <a:ext cx="5200466" cy="240065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just" fontAlgn="ctr"/>
            <a:r>
              <a:rPr lang="en-US" altLang="zh-CN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    </a:t>
            </a:r>
            <a:r>
              <a:rPr lang="zh-CN" altLang="en-US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（郑和） ：</a:t>
            </a:r>
            <a:r>
              <a:rPr lang="en-US" altLang="zh-CN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“</a:t>
            </a:r>
            <a:r>
              <a:rPr lang="zh-CN" altLang="zh-CN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欲国家富强，不可置海洋于不顾，财富取之海洋，危险亦来自海上</a:t>
            </a:r>
            <a:r>
              <a:rPr lang="en-US" altLang="zh-CN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……</a:t>
            </a:r>
            <a:r>
              <a:rPr lang="zh-CN" altLang="zh-CN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一旦他国之君夺得南洋，华夏危矣。</a:t>
            </a:r>
            <a:r>
              <a:rPr lang="en-US" altLang="zh-CN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”</a:t>
            </a:r>
            <a:r>
              <a:rPr lang="zh-CN" altLang="zh-CN" dirty="0"/>
              <a:t> </a:t>
            </a:r>
            <a:endParaRPr lang="en-US" altLang="zh-CN" dirty="0"/>
          </a:p>
          <a:p>
            <a:pPr algn="just" fontAlgn="ctr"/>
            <a:r>
              <a:rPr lang="en-US" altLang="zh-CN" b="1" dirty="0"/>
              <a:t>      </a:t>
            </a:r>
            <a:r>
              <a:rPr lang="zh-CN" altLang="zh-CN" b="1" dirty="0"/>
              <a:t>——据（法）弗朗索瓦·德勃雷著、赵喜鹏译：《海外华人·序言》，新华出版社</a:t>
            </a:r>
            <a:r>
              <a:rPr lang="en-US" altLang="zh-CN" b="1" dirty="0"/>
              <a:t>1982</a:t>
            </a:r>
            <a:r>
              <a:rPr lang="zh-CN" altLang="zh-CN" b="1" dirty="0"/>
              <a:t>年</a:t>
            </a:r>
            <a:r>
              <a:rPr lang="zh-CN" altLang="en-US" b="1" dirty="0"/>
              <a:t>版</a:t>
            </a:r>
            <a:r>
              <a:rPr lang="zh-CN" altLang="zh-CN" b="1" dirty="0"/>
              <a:t>。</a:t>
            </a:r>
          </a:p>
          <a:p>
            <a:pPr algn="just" fontAlgn="ctr"/>
            <a:endParaRPr lang="zh-CN" altLang="zh-CN" sz="1800" kern="100" dirty="0">
              <a:solidFill>
                <a:srgbClr val="FF0000"/>
              </a:solidFill>
              <a:effectLst/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F80AA1BC-F790-4E89-BF57-891AEBF32E0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" r="63591"/>
          <a:stretch/>
        </p:blipFill>
        <p:spPr bwMode="auto">
          <a:xfrm>
            <a:off x="6071215" y="335077"/>
            <a:ext cx="2138841" cy="4708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8F0B20FA-6216-4813-9E77-A415A6711D7C}"/>
              </a:ext>
            </a:extLst>
          </p:cNvPr>
          <p:cNvSpPr txBox="1"/>
          <p:nvPr/>
        </p:nvSpPr>
        <p:spPr>
          <a:xfrm>
            <a:off x="1942772" y="2197647"/>
            <a:ext cx="432542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看见的</a:t>
            </a:r>
            <a:r>
              <a:rPr lang="en-US" altLang="zh-CN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……</a:t>
            </a:r>
          </a:p>
          <a:p>
            <a:endParaRPr lang="en-US" altLang="zh-CN" sz="28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看不见的</a:t>
            </a:r>
            <a:r>
              <a:rPr lang="en-US" altLang="zh-CN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……</a:t>
            </a:r>
            <a:endParaRPr lang="zh-CN" altLang="en-US" sz="28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D1612192-47C8-4D18-A617-AD583DBE1742}"/>
              </a:ext>
            </a:extLst>
          </p:cNvPr>
          <p:cNvSpPr txBox="1"/>
          <p:nvPr/>
        </p:nvSpPr>
        <p:spPr>
          <a:xfrm>
            <a:off x="1475095" y="222771"/>
            <a:ext cx="2754298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24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见与不见</a:t>
            </a:r>
            <a:endParaRPr lang="en-US" altLang="zh-CN" sz="24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sz="2800" b="1" dirty="0">
                <a:solidFill>
                  <a:srgbClr val="B3310D"/>
                </a:solidFill>
                <a:latin typeface="黑体" pitchFamily="49" charset="-122"/>
                <a:ea typeface="黑体" pitchFamily="49" charset="-122"/>
              </a:rPr>
              <a:t>面向世界的明朝</a:t>
            </a:r>
            <a:r>
              <a:rPr lang="zh-CN" altLang="en-US" sz="2400" b="1" spc="133" noProof="1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         </a:t>
            </a:r>
            <a:endParaRPr lang="en-US" altLang="zh-CN" sz="2400" b="1" spc="133" noProof="1">
              <a:solidFill>
                <a:srgbClr val="C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5" name="Freeform 227">
            <a:extLst>
              <a:ext uri="{FF2B5EF4-FFF2-40B4-BE49-F238E27FC236}">
                <a16:creationId xmlns:a16="http://schemas.microsoft.com/office/drawing/2014/main" id="{62568E9C-78F0-4D2F-8C8C-9D64CF2BBD61}"/>
              </a:ext>
            </a:extLst>
          </p:cNvPr>
          <p:cNvSpPr>
            <a:spLocks noEditPoints="1"/>
          </p:cNvSpPr>
          <p:nvPr/>
        </p:nvSpPr>
        <p:spPr bwMode="auto">
          <a:xfrm>
            <a:off x="894013" y="166641"/>
            <a:ext cx="4596120" cy="1953291"/>
          </a:xfrm>
          <a:custGeom>
            <a:avLst/>
            <a:gdLst>
              <a:gd name="T0" fmla="*/ 726 w 1420"/>
              <a:gd name="T1" fmla="*/ 1231 h 1245"/>
              <a:gd name="T2" fmla="*/ 526 w 1420"/>
              <a:gd name="T3" fmla="*/ 1219 h 1245"/>
              <a:gd name="T4" fmla="*/ 482 w 1420"/>
              <a:gd name="T5" fmla="*/ 1191 h 1245"/>
              <a:gd name="T6" fmla="*/ 742 w 1420"/>
              <a:gd name="T7" fmla="*/ 1215 h 1245"/>
              <a:gd name="T8" fmla="*/ 830 w 1420"/>
              <a:gd name="T9" fmla="*/ 1179 h 1245"/>
              <a:gd name="T10" fmla="*/ 414 w 1420"/>
              <a:gd name="T11" fmla="*/ 1131 h 1245"/>
              <a:gd name="T12" fmla="*/ 362 w 1420"/>
              <a:gd name="T13" fmla="*/ 1107 h 1245"/>
              <a:gd name="T14" fmla="*/ 354 w 1420"/>
              <a:gd name="T15" fmla="*/ 1099 h 1245"/>
              <a:gd name="T16" fmla="*/ 70 w 1420"/>
              <a:gd name="T17" fmla="*/ 795 h 1245"/>
              <a:gd name="T18" fmla="*/ 34 w 1420"/>
              <a:gd name="T19" fmla="*/ 763 h 1245"/>
              <a:gd name="T20" fmla="*/ 170 w 1420"/>
              <a:gd name="T21" fmla="*/ 99 h 1245"/>
              <a:gd name="T22" fmla="*/ 326 w 1420"/>
              <a:gd name="T23" fmla="*/ 11 h 1245"/>
              <a:gd name="T24" fmla="*/ 126 w 1420"/>
              <a:gd name="T25" fmla="*/ 303 h 1245"/>
              <a:gd name="T26" fmla="*/ 174 w 1420"/>
              <a:gd name="T27" fmla="*/ 239 h 1245"/>
              <a:gd name="T28" fmla="*/ 126 w 1420"/>
              <a:gd name="T29" fmla="*/ 635 h 1245"/>
              <a:gd name="T30" fmla="*/ 194 w 1420"/>
              <a:gd name="T31" fmla="*/ 775 h 1245"/>
              <a:gd name="T32" fmla="*/ 202 w 1420"/>
              <a:gd name="T33" fmla="*/ 807 h 1245"/>
              <a:gd name="T34" fmla="*/ 270 w 1420"/>
              <a:gd name="T35" fmla="*/ 887 h 1245"/>
              <a:gd name="T36" fmla="*/ 390 w 1420"/>
              <a:gd name="T37" fmla="*/ 967 h 1245"/>
              <a:gd name="T38" fmla="*/ 494 w 1420"/>
              <a:gd name="T39" fmla="*/ 1019 h 1245"/>
              <a:gd name="T40" fmla="*/ 986 w 1420"/>
              <a:gd name="T41" fmla="*/ 903 h 1245"/>
              <a:gd name="T42" fmla="*/ 1170 w 1420"/>
              <a:gd name="T43" fmla="*/ 583 h 1245"/>
              <a:gd name="T44" fmla="*/ 1130 w 1420"/>
              <a:gd name="T45" fmla="*/ 347 h 1245"/>
              <a:gd name="T46" fmla="*/ 1082 w 1420"/>
              <a:gd name="T47" fmla="*/ 251 h 1245"/>
              <a:gd name="T48" fmla="*/ 946 w 1420"/>
              <a:gd name="T49" fmla="*/ 159 h 1245"/>
              <a:gd name="T50" fmla="*/ 1074 w 1420"/>
              <a:gd name="T51" fmla="*/ 27 h 1245"/>
              <a:gd name="T52" fmla="*/ 1146 w 1420"/>
              <a:gd name="T53" fmla="*/ 19 h 1245"/>
              <a:gd name="T54" fmla="*/ 1270 w 1420"/>
              <a:gd name="T55" fmla="*/ 83 h 1245"/>
              <a:gd name="T56" fmla="*/ 1342 w 1420"/>
              <a:gd name="T57" fmla="*/ 127 h 1245"/>
              <a:gd name="T58" fmla="*/ 1394 w 1420"/>
              <a:gd name="T59" fmla="*/ 215 h 1245"/>
              <a:gd name="T60" fmla="*/ 1374 w 1420"/>
              <a:gd name="T61" fmla="*/ 235 h 1245"/>
              <a:gd name="T62" fmla="*/ 1398 w 1420"/>
              <a:gd name="T63" fmla="*/ 347 h 1245"/>
              <a:gd name="T64" fmla="*/ 1354 w 1420"/>
              <a:gd name="T65" fmla="*/ 735 h 1245"/>
              <a:gd name="T66" fmla="*/ 1262 w 1420"/>
              <a:gd name="T67" fmla="*/ 935 h 1245"/>
              <a:gd name="T68" fmla="*/ 942 w 1420"/>
              <a:gd name="T69" fmla="*/ 1167 h 1245"/>
              <a:gd name="T70" fmla="*/ 98 w 1420"/>
              <a:gd name="T71" fmla="*/ 391 h 1245"/>
              <a:gd name="T72" fmla="*/ 86 w 1420"/>
              <a:gd name="T73" fmla="*/ 447 h 1245"/>
              <a:gd name="T74" fmla="*/ 98 w 1420"/>
              <a:gd name="T75" fmla="*/ 391 h 1245"/>
              <a:gd name="T76" fmla="*/ 106 w 1420"/>
              <a:gd name="T77" fmla="*/ 351 h 1245"/>
              <a:gd name="T78" fmla="*/ 310 w 1420"/>
              <a:gd name="T79" fmla="*/ 959 h 1245"/>
              <a:gd name="T80" fmla="*/ 410 w 1420"/>
              <a:gd name="T81" fmla="*/ 1011 h 1245"/>
              <a:gd name="T82" fmla="*/ 418 w 1420"/>
              <a:gd name="T83" fmla="*/ 1023 h 1245"/>
              <a:gd name="T84" fmla="*/ 894 w 1420"/>
              <a:gd name="T85" fmla="*/ 1175 h 12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420" h="1245">
                <a:moveTo>
                  <a:pt x="814" y="1207"/>
                </a:moveTo>
                <a:cubicBezTo>
                  <a:pt x="805" y="1208"/>
                  <a:pt x="795" y="1210"/>
                  <a:pt x="798" y="1223"/>
                </a:cubicBezTo>
                <a:cubicBezTo>
                  <a:pt x="769" y="1228"/>
                  <a:pt x="742" y="1221"/>
                  <a:pt x="726" y="1231"/>
                </a:cubicBezTo>
                <a:cubicBezTo>
                  <a:pt x="722" y="1226"/>
                  <a:pt x="722" y="1216"/>
                  <a:pt x="718" y="1211"/>
                </a:cubicBezTo>
                <a:cubicBezTo>
                  <a:pt x="708" y="1211"/>
                  <a:pt x="708" y="1227"/>
                  <a:pt x="718" y="1227"/>
                </a:cubicBezTo>
                <a:cubicBezTo>
                  <a:pt x="662" y="1245"/>
                  <a:pt x="580" y="1235"/>
                  <a:pt x="526" y="1219"/>
                </a:cubicBezTo>
                <a:cubicBezTo>
                  <a:pt x="519" y="1212"/>
                  <a:pt x="529" y="1209"/>
                  <a:pt x="526" y="1195"/>
                </a:cubicBezTo>
                <a:cubicBezTo>
                  <a:pt x="510" y="1206"/>
                  <a:pt x="489" y="1215"/>
                  <a:pt x="470" y="1203"/>
                </a:cubicBezTo>
                <a:cubicBezTo>
                  <a:pt x="468" y="1193"/>
                  <a:pt x="488" y="1205"/>
                  <a:pt x="482" y="1191"/>
                </a:cubicBezTo>
                <a:cubicBezTo>
                  <a:pt x="500" y="1188"/>
                  <a:pt x="515" y="1203"/>
                  <a:pt x="522" y="1187"/>
                </a:cubicBezTo>
                <a:cubicBezTo>
                  <a:pt x="629" y="1199"/>
                  <a:pt x="716" y="1213"/>
                  <a:pt x="810" y="1195"/>
                </a:cubicBezTo>
                <a:cubicBezTo>
                  <a:pt x="796" y="1207"/>
                  <a:pt x="747" y="1197"/>
                  <a:pt x="742" y="1215"/>
                </a:cubicBezTo>
                <a:cubicBezTo>
                  <a:pt x="769" y="1217"/>
                  <a:pt x="789" y="1201"/>
                  <a:pt x="830" y="1203"/>
                </a:cubicBezTo>
                <a:cubicBezTo>
                  <a:pt x="836" y="1193"/>
                  <a:pt x="818" y="1197"/>
                  <a:pt x="818" y="1195"/>
                </a:cubicBezTo>
                <a:cubicBezTo>
                  <a:pt x="816" y="1188"/>
                  <a:pt x="842" y="1173"/>
                  <a:pt x="830" y="1179"/>
                </a:cubicBezTo>
                <a:cubicBezTo>
                  <a:pt x="845" y="1172"/>
                  <a:pt x="846" y="1174"/>
                  <a:pt x="862" y="1175"/>
                </a:cubicBezTo>
                <a:cubicBezTo>
                  <a:pt x="862" y="1170"/>
                  <a:pt x="862" y="1164"/>
                  <a:pt x="862" y="1159"/>
                </a:cubicBezTo>
                <a:cubicBezTo>
                  <a:pt x="716" y="1202"/>
                  <a:pt x="531" y="1195"/>
                  <a:pt x="414" y="1131"/>
                </a:cubicBezTo>
                <a:cubicBezTo>
                  <a:pt x="409" y="1122"/>
                  <a:pt x="410" y="1109"/>
                  <a:pt x="402" y="1103"/>
                </a:cubicBezTo>
                <a:cubicBezTo>
                  <a:pt x="395" y="1111"/>
                  <a:pt x="402" y="1115"/>
                  <a:pt x="402" y="1127"/>
                </a:cubicBezTo>
                <a:cubicBezTo>
                  <a:pt x="389" y="1113"/>
                  <a:pt x="378" y="1120"/>
                  <a:pt x="362" y="1107"/>
                </a:cubicBezTo>
                <a:cubicBezTo>
                  <a:pt x="367" y="1097"/>
                  <a:pt x="370" y="1094"/>
                  <a:pt x="382" y="1099"/>
                </a:cubicBezTo>
                <a:cubicBezTo>
                  <a:pt x="380" y="1087"/>
                  <a:pt x="365" y="1090"/>
                  <a:pt x="362" y="1079"/>
                </a:cubicBezTo>
                <a:cubicBezTo>
                  <a:pt x="355" y="1085"/>
                  <a:pt x="365" y="1092"/>
                  <a:pt x="354" y="1099"/>
                </a:cubicBezTo>
                <a:cubicBezTo>
                  <a:pt x="336" y="1086"/>
                  <a:pt x="304" y="1073"/>
                  <a:pt x="318" y="1059"/>
                </a:cubicBezTo>
                <a:cubicBezTo>
                  <a:pt x="242" y="1011"/>
                  <a:pt x="184" y="945"/>
                  <a:pt x="118" y="887"/>
                </a:cubicBezTo>
                <a:cubicBezTo>
                  <a:pt x="120" y="854"/>
                  <a:pt x="81" y="828"/>
                  <a:pt x="70" y="795"/>
                </a:cubicBezTo>
                <a:cubicBezTo>
                  <a:pt x="64" y="802"/>
                  <a:pt x="54" y="794"/>
                  <a:pt x="46" y="791"/>
                </a:cubicBezTo>
                <a:cubicBezTo>
                  <a:pt x="65" y="787"/>
                  <a:pt x="54" y="768"/>
                  <a:pt x="54" y="751"/>
                </a:cubicBezTo>
                <a:cubicBezTo>
                  <a:pt x="47" y="739"/>
                  <a:pt x="46" y="766"/>
                  <a:pt x="34" y="763"/>
                </a:cubicBezTo>
                <a:cubicBezTo>
                  <a:pt x="21" y="749"/>
                  <a:pt x="41" y="743"/>
                  <a:pt x="50" y="739"/>
                </a:cubicBezTo>
                <a:cubicBezTo>
                  <a:pt x="0" y="638"/>
                  <a:pt x="3" y="461"/>
                  <a:pt x="42" y="331"/>
                </a:cubicBezTo>
                <a:cubicBezTo>
                  <a:pt x="69" y="242"/>
                  <a:pt x="118" y="169"/>
                  <a:pt x="170" y="99"/>
                </a:cubicBezTo>
                <a:cubicBezTo>
                  <a:pt x="199" y="91"/>
                  <a:pt x="233" y="56"/>
                  <a:pt x="262" y="35"/>
                </a:cubicBezTo>
                <a:cubicBezTo>
                  <a:pt x="274" y="41"/>
                  <a:pt x="254" y="48"/>
                  <a:pt x="254" y="55"/>
                </a:cubicBezTo>
                <a:cubicBezTo>
                  <a:pt x="282" y="45"/>
                  <a:pt x="306" y="15"/>
                  <a:pt x="326" y="11"/>
                </a:cubicBezTo>
                <a:cubicBezTo>
                  <a:pt x="337" y="19"/>
                  <a:pt x="316" y="31"/>
                  <a:pt x="306" y="31"/>
                </a:cubicBezTo>
                <a:cubicBezTo>
                  <a:pt x="223" y="106"/>
                  <a:pt x="156" y="205"/>
                  <a:pt x="114" y="315"/>
                </a:cubicBezTo>
                <a:cubicBezTo>
                  <a:pt x="116" y="325"/>
                  <a:pt x="122" y="305"/>
                  <a:pt x="126" y="303"/>
                </a:cubicBezTo>
                <a:cubicBezTo>
                  <a:pt x="132" y="318"/>
                  <a:pt x="121" y="327"/>
                  <a:pt x="118" y="343"/>
                </a:cubicBezTo>
                <a:cubicBezTo>
                  <a:pt x="140" y="324"/>
                  <a:pt x="138" y="280"/>
                  <a:pt x="166" y="267"/>
                </a:cubicBezTo>
                <a:cubicBezTo>
                  <a:pt x="151" y="261"/>
                  <a:pt x="168" y="233"/>
                  <a:pt x="174" y="239"/>
                </a:cubicBezTo>
                <a:cubicBezTo>
                  <a:pt x="183" y="252"/>
                  <a:pt x="167" y="259"/>
                  <a:pt x="162" y="271"/>
                </a:cubicBezTo>
                <a:cubicBezTo>
                  <a:pt x="144" y="319"/>
                  <a:pt x="120" y="392"/>
                  <a:pt x="114" y="447"/>
                </a:cubicBezTo>
                <a:cubicBezTo>
                  <a:pt x="106" y="515"/>
                  <a:pt x="122" y="572"/>
                  <a:pt x="126" y="635"/>
                </a:cubicBezTo>
                <a:cubicBezTo>
                  <a:pt x="140" y="646"/>
                  <a:pt x="156" y="673"/>
                  <a:pt x="146" y="695"/>
                </a:cubicBezTo>
                <a:cubicBezTo>
                  <a:pt x="157" y="704"/>
                  <a:pt x="160" y="721"/>
                  <a:pt x="174" y="727"/>
                </a:cubicBezTo>
                <a:cubicBezTo>
                  <a:pt x="162" y="753"/>
                  <a:pt x="190" y="753"/>
                  <a:pt x="194" y="775"/>
                </a:cubicBezTo>
                <a:cubicBezTo>
                  <a:pt x="190" y="775"/>
                  <a:pt x="186" y="775"/>
                  <a:pt x="182" y="775"/>
                </a:cubicBezTo>
                <a:cubicBezTo>
                  <a:pt x="185" y="790"/>
                  <a:pt x="194" y="773"/>
                  <a:pt x="202" y="783"/>
                </a:cubicBezTo>
                <a:cubicBezTo>
                  <a:pt x="204" y="796"/>
                  <a:pt x="193" y="799"/>
                  <a:pt x="202" y="807"/>
                </a:cubicBezTo>
                <a:cubicBezTo>
                  <a:pt x="202" y="815"/>
                  <a:pt x="217" y="801"/>
                  <a:pt x="222" y="811"/>
                </a:cubicBezTo>
                <a:cubicBezTo>
                  <a:pt x="220" y="819"/>
                  <a:pt x="216" y="819"/>
                  <a:pt x="210" y="815"/>
                </a:cubicBezTo>
                <a:cubicBezTo>
                  <a:pt x="230" y="838"/>
                  <a:pt x="277" y="851"/>
                  <a:pt x="270" y="887"/>
                </a:cubicBezTo>
                <a:cubicBezTo>
                  <a:pt x="278" y="891"/>
                  <a:pt x="293" y="884"/>
                  <a:pt x="298" y="899"/>
                </a:cubicBezTo>
                <a:cubicBezTo>
                  <a:pt x="301" y="912"/>
                  <a:pt x="290" y="905"/>
                  <a:pt x="286" y="903"/>
                </a:cubicBezTo>
                <a:cubicBezTo>
                  <a:pt x="326" y="919"/>
                  <a:pt x="355" y="946"/>
                  <a:pt x="390" y="967"/>
                </a:cubicBezTo>
                <a:cubicBezTo>
                  <a:pt x="390" y="971"/>
                  <a:pt x="385" y="970"/>
                  <a:pt x="382" y="971"/>
                </a:cubicBezTo>
                <a:cubicBezTo>
                  <a:pt x="394" y="975"/>
                  <a:pt x="428" y="977"/>
                  <a:pt x="434" y="999"/>
                </a:cubicBezTo>
                <a:cubicBezTo>
                  <a:pt x="455" y="992"/>
                  <a:pt x="484" y="1002"/>
                  <a:pt x="494" y="1019"/>
                </a:cubicBezTo>
                <a:cubicBezTo>
                  <a:pt x="542" y="1020"/>
                  <a:pt x="610" y="1031"/>
                  <a:pt x="650" y="1043"/>
                </a:cubicBezTo>
                <a:cubicBezTo>
                  <a:pt x="750" y="1013"/>
                  <a:pt x="886" y="1004"/>
                  <a:pt x="950" y="927"/>
                </a:cubicBezTo>
                <a:cubicBezTo>
                  <a:pt x="964" y="931"/>
                  <a:pt x="982" y="920"/>
                  <a:pt x="986" y="903"/>
                </a:cubicBezTo>
                <a:cubicBezTo>
                  <a:pt x="1029" y="876"/>
                  <a:pt x="1050" y="828"/>
                  <a:pt x="1086" y="795"/>
                </a:cubicBezTo>
                <a:cubicBezTo>
                  <a:pt x="1114" y="721"/>
                  <a:pt x="1154" y="682"/>
                  <a:pt x="1158" y="587"/>
                </a:cubicBezTo>
                <a:cubicBezTo>
                  <a:pt x="1161" y="585"/>
                  <a:pt x="1164" y="583"/>
                  <a:pt x="1170" y="583"/>
                </a:cubicBezTo>
                <a:cubicBezTo>
                  <a:pt x="1157" y="576"/>
                  <a:pt x="1174" y="546"/>
                  <a:pt x="1158" y="535"/>
                </a:cubicBezTo>
                <a:cubicBezTo>
                  <a:pt x="1181" y="470"/>
                  <a:pt x="1158" y="419"/>
                  <a:pt x="1150" y="359"/>
                </a:cubicBezTo>
                <a:cubicBezTo>
                  <a:pt x="1144" y="354"/>
                  <a:pt x="1140" y="347"/>
                  <a:pt x="1130" y="347"/>
                </a:cubicBezTo>
                <a:cubicBezTo>
                  <a:pt x="1125" y="327"/>
                  <a:pt x="1127" y="305"/>
                  <a:pt x="1122" y="295"/>
                </a:cubicBezTo>
                <a:cubicBezTo>
                  <a:pt x="1113" y="278"/>
                  <a:pt x="1100" y="277"/>
                  <a:pt x="1094" y="271"/>
                </a:cubicBezTo>
                <a:cubicBezTo>
                  <a:pt x="1086" y="263"/>
                  <a:pt x="1095" y="255"/>
                  <a:pt x="1082" y="251"/>
                </a:cubicBezTo>
                <a:cubicBezTo>
                  <a:pt x="1071" y="248"/>
                  <a:pt x="1058" y="258"/>
                  <a:pt x="1046" y="255"/>
                </a:cubicBezTo>
                <a:cubicBezTo>
                  <a:pt x="1017" y="247"/>
                  <a:pt x="1001" y="217"/>
                  <a:pt x="986" y="187"/>
                </a:cubicBezTo>
                <a:cubicBezTo>
                  <a:pt x="970" y="181"/>
                  <a:pt x="967" y="160"/>
                  <a:pt x="946" y="159"/>
                </a:cubicBezTo>
                <a:cubicBezTo>
                  <a:pt x="949" y="146"/>
                  <a:pt x="954" y="127"/>
                  <a:pt x="942" y="115"/>
                </a:cubicBezTo>
                <a:cubicBezTo>
                  <a:pt x="954" y="93"/>
                  <a:pt x="958" y="99"/>
                  <a:pt x="950" y="75"/>
                </a:cubicBezTo>
                <a:cubicBezTo>
                  <a:pt x="988" y="34"/>
                  <a:pt x="1038" y="62"/>
                  <a:pt x="1074" y="27"/>
                </a:cubicBezTo>
                <a:cubicBezTo>
                  <a:pt x="1099" y="40"/>
                  <a:pt x="1112" y="23"/>
                  <a:pt x="1130" y="31"/>
                </a:cubicBezTo>
                <a:cubicBezTo>
                  <a:pt x="1133" y="31"/>
                  <a:pt x="1133" y="15"/>
                  <a:pt x="1130" y="15"/>
                </a:cubicBezTo>
                <a:cubicBezTo>
                  <a:pt x="1136" y="0"/>
                  <a:pt x="1136" y="24"/>
                  <a:pt x="1146" y="19"/>
                </a:cubicBezTo>
                <a:cubicBezTo>
                  <a:pt x="1158" y="16"/>
                  <a:pt x="1137" y="13"/>
                  <a:pt x="1142" y="3"/>
                </a:cubicBezTo>
                <a:cubicBezTo>
                  <a:pt x="1148" y="9"/>
                  <a:pt x="1161" y="8"/>
                  <a:pt x="1158" y="23"/>
                </a:cubicBezTo>
                <a:cubicBezTo>
                  <a:pt x="1205" y="19"/>
                  <a:pt x="1219" y="86"/>
                  <a:pt x="1270" y="83"/>
                </a:cubicBezTo>
                <a:cubicBezTo>
                  <a:pt x="1277" y="96"/>
                  <a:pt x="1309" y="101"/>
                  <a:pt x="1298" y="119"/>
                </a:cubicBezTo>
                <a:cubicBezTo>
                  <a:pt x="1314" y="119"/>
                  <a:pt x="1325" y="124"/>
                  <a:pt x="1330" y="135"/>
                </a:cubicBezTo>
                <a:cubicBezTo>
                  <a:pt x="1334" y="132"/>
                  <a:pt x="1334" y="126"/>
                  <a:pt x="1342" y="127"/>
                </a:cubicBezTo>
                <a:cubicBezTo>
                  <a:pt x="1339" y="142"/>
                  <a:pt x="1367" y="134"/>
                  <a:pt x="1354" y="147"/>
                </a:cubicBezTo>
                <a:cubicBezTo>
                  <a:pt x="1380" y="132"/>
                  <a:pt x="1371" y="175"/>
                  <a:pt x="1390" y="179"/>
                </a:cubicBezTo>
                <a:cubicBezTo>
                  <a:pt x="1391" y="195"/>
                  <a:pt x="1380" y="210"/>
                  <a:pt x="1394" y="215"/>
                </a:cubicBezTo>
                <a:cubicBezTo>
                  <a:pt x="1391" y="221"/>
                  <a:pt x="1381" y="221"/>
                  <a:pt x="1374" y="223"/>
                </a:cubicBezTo>
                <a:cubicBezTo>
                  <a:pt x="1375" y="228"/>
                  <a:pt x="1381" y="226"/>
                  <a:pt x="1386" y="227"/>
                </a:cubicBezTo>
                <a:cubicBezTo>
                  <a:pt x="1384" y="232"/>
                  <a:pt x="1381" y="235"/>
                  <a:pt x="1374" y="235"/>
                </a:cubicBezTo>
                <a:cubicBezTo>
                  <a:pt x="1382" y="245"/>
                  <a:pt x="1395" y="271"/>
                  <a:pt x="1382" y="287"/>
                </a:cubicBezTo>
                <a:cubicBezTo>
                  <a:pt x="1383" y="295"/>
                  <a:pt x="1393" y="295"/>
                  <a:pt x="1398" y="299"/>
                </a:cubicBezTo>
                <a:cubicBezTo>
                  <a:pt x="1391" y="317"/>
                  <a:pt x="1395" y="341"/>
                  <a:pt x="1398" y="347"/>
                </a:cubicBezTo>
                <a:cubicBezTo>
                  <a:pt x="1392" y="437"/>
                  <a:pt x="1420" y="534"/>
                  <a:pt x="1382" y="623"/>
                </a:cubicBezTo>
                <a:cubicBezTo>
                  <a:pt x="1385" y="630"/>
                  <a:pt x="1389" y="638"/>
                  <a:pt x="1390" y="647"/>
                </a:cubicBezTo>
                <a:cubicBezTo>
                  <a:pt x="1374" y="673"/>
                  <a:pt x="1368" y="708"/>
                  <a:pt x="1354" y="735"/>
                </a:cubicBezTo>
                <a:cubicBezTo>
                  <a:pt x="1354" y="739"/>
                  <a:pt x="1359" y="738"/>
                  <a:pt x="1362" y="739"/>
                </a:cubicBezTo>
                <a:cubicBezTo>
                  <a:pt x="1336" y="808"/>
                  <a:pt x="1303" y="869"/>
                  <a:pt x="1258" y="919"/>
                </a:cubicBezTo>
                <a:cubicBezTo>
                  <a:pt x="1261" y="923"/>
                  <a:pt x="1262" y="928"/>
                  <a:pt x="1262" y="935"/>
                </a:cubicBezTo>
                <a:cubicBezTo>
                  <a:pt x="1258" y="935"/>
                  <a:pt x="1254" y="935"/>
                  <a:pt x="1250" y="935"/>
                </a:cubicBezTo>
                <a:cubicBezTo>
                  <a:pt x="1216" y="995"/>
                  <a:pt x="1167" y="1039"/>
                  <a:pt x="1106" y="1071"/>
                </a:cubicBezTo>
                <a:cubicBezTo>
                  <a:pt x="1088" y="1122"/>
                  <a:pt x="1003" y="1136"/>
                  <a:pt x="942" y="1167"/>
                </a:cubicBezTo>
                <a:cubicBezTo>
                  <a:pt x="937" y="1170"/>
                  <a:pt x="936" y="1180"/>
                  <a:pt x="930" y="1183"/>
                </a:cubicBezTo>
                <a:cubicBezTo>
                  <a:pt x="903" y="1198"/>
                  <a:pt x="805" y="1222"/>
                  <a:pt x="814" y="1207"/>
                </a:cubicBezTo>
                <a:close/>
                <a:moveTo>
                  <a:pt x="98" y="391"/>
                </a:moveTo>
                <a:cubicBezTo>
                  <a:pt x="110" y="386"/>
                  <a:pt x="104" y="418"/>
                  <a:pt x="90" y="411"/>
                </a:cubicBezTo>
                <a:cubicBezTo>
                  <a:pt x="86" y="429"/>
                  <a:pt x="97" y="431"/>
                  <a:pt x="98" y="443"/>
                </a:cubicBezTo>
                <a:cubicBezTo>
                  <a:pt x="90" y="446"/>
                  <a:pt x="95" y="455"/>
                  <a:pt x="86" y="447"/>
                </a:cubicBezTo>
                <a:cubicBezTo>
                  <a:pt x="97" y="462"/>
                  <a:pt x="80" y="484"/>
                  <a:pt x="94" y="491"/>
                </a:cubicBezTo>
                <a:cubicBezTo>
                  <a:pt x="98" y="450"/>
                  <a:pt x="114" y="400"/>
                  <a:pt x="114" y="367"/>
                </a:cubicBezTo>
                <a:cubicBezTo>
                  <a:pt x="91" y="367"/>
                  <a:pt x="114" y="387"/>
                  <a:pt x="98" y="391"/>
                </a:cubicBezTo>
                <a:close/>
                <a:moveTo>
                  <a:pt x="118" y="367"/>
                </a:moveTo>
                <a:cubicBezTo>
                  <a:pt x="113" y="357"/>
                  <a:pt x="130" y="350"/>
                  <a:pt x="118" y="347"/>
                </a:cubicBezTo>
                <a:cubicBezTo>
                  <a:pt x="117" y="352"/>
                  <a:pt x="112" y="351"/>
                  <a:pt x="106" y="351"/>
                </a:cubicBezTo>
                <a:cubicBezTo>
                  <a:pt x="103" y="364"/>
                  <a:pt x="112" y="364"/>
                  <a:pt x="118" y="367"/>
                </a:cubicBezTo>
                <a:close/>
                <a:moveTo>
                  <a:pt x="346" y="987"/>
                </a:moveTo>
                <a:cubicBezTo>
                  <a:pt x="330" y="979"/>
                  <a:pt x="339" y="960"/>
                  <a:pt x="310" y="959"/>
                </a:cubicBezTo>
                <a:cubicBezTo>
                  <a:pt x="316" y="972"/>
                  <a:pt x="338" y="990"/>
                  <a:pt x="346" y="987"/>
                </a:cubicBezTo>
                <a:close/>
                <a:moveTo>
                  <a:pt x="366" y="999"/>
                </a:moveTo>
                <a:cubicBezTo>
                  <a:pt x="373" y="1015"/>
                  <a:pt x="396" y="1023"/>
                  <a:pt x="410" y="1011"/>
                </a:cubicBezTo>
                <a:cubicBezTo>
                  <a:pt x="394" y="1010"/>
                  <a:pt x="385" y="985"/>
                  <a:pt x="366" y="999"/>
                </a:cubicBezTo>
                <a:close/>
                <a:moveTo>
                  <a:pt x="478" y="1043"/>
                </a:moveTo>
                <a:cubicBezTo>
                  <a:pt x="456" y="1046"/>
                  <a:pt x="450" y="1021"/>
                  <a:pt x="418" y="1023"/>
                </a:cubicBezTo>
                <a:cubicBezTo>
                  <a:pt x="427" y="1045"/>
                  <a:pt x="460" y="1050"/>
                  <a:pt x="478" y="1043"/>
                </a:cubicBezTo>
                <a:close/>
                <a:moveTo>
                  <a:pt x="874" y="1191"/>
                </a:moveTo>
                <a:cubicBezTo>
                  <a:pt x="884" y="1189"/>
                  <a:pt x="889" y="1182"/>
                  <a:pt x="894" y="1175"/>
                </a:cubicBezTo>
                <a:cubicBezTo>
                  <a:pt x="881" y="1174"/>
                  <a:pt x="875" y="1180"/>
                  <a:pt x="874" y="1191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86093EE4-CCA4-4DCA-82C6-AEA5BCF6A2F7}"/>
              </a:ext>
            </a:extLst>
          </p:cNvPr>
          <p:cNvSpPr txBox="1"/>
          <p:nvPr/>
        </p:nvSpPr>
        <p:spPr>
          <a:xfrm>
            <a:off x="2056998" y="1096912"/>
            <a:ext cx="318755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b="1" spc="133" noProof="1">
                <a:latin typeface="黑体" panose="02010609060101010101" pitchFamily="49" charset="-122"/>
                <a:ea typeface="黑体" panose="02010609060101010101" pitchFamily="49" charset="-122"/>
              </a:rPr>
              <a:t>郑和下西洋</a:t>
            </a:r>
            <a:endParaRPr lang="zh-CN" altLang="en-US" sz="2400" dirty="0"/>
          </a:p>
        </p:txBody>
      </p:sp>
      <p:sp>
        <p:nvSpPr>
          <p:cNvPr id="9" name="TextBox 1">
            <a:extLst>
              <a:ext uri="{FF2B5EF4-FFF2-40B4-BE49-F238E27FC236}">
                <a16:creationId xmlns:a16="http://schemas.microsoft.com/office/drawing/2014/main" id="{B5949413-2C41-4A76-8E4A-C85708DCCA3B}"/>
              </a:ext>
            </a:extLst>
          </p:cNvPr>
          <p:cNvSpPr txBox="1"/>
          <p:nvPr/>
        </p:nvSpPr>
        <p:spPr>
          <a:xfrm>
            <a:off x="8210056" y="335077"/>
            <a:ext cx="3216972" cy="4708981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indent="450850" algn="just"/>
            <a:r>
              <a:rPr lang="zh-CN" altLang="en-US" sz="2000" b="1" dirty="0">
                <a:latin typeface="黑体" panose="02010609060101010101" pitchFamily="49" charset="-122"/>
                <a:ea typeface="黑体" panose="02010609060101010101" pitchFamily="49" charset="-122"/>
              </a:rPr>
              <a:t>郑和</a:t>
            </a:r>
            <a:r>
              <a:rPr lang="en-US" altLang="zh-CN" sz="2000" b="1" dirty="0">
                <a:latin typeface="黑体" panose="02010609060101010101" pitchFamily="49" charset="-122"/>
                <a:ea typeface="黑体" panose="02010609060101010101" pitchFamily="49" charset="-122"/>
              </a:rPr>
              <a:t>(1371—1433)</a:t>
            </a:r>
            <a:r>
              <a:rPr lang="zh-CN" altLang="en-US" sz="2000" b="1" dirty="0">
                <a:latin typeface="黑体" panose="02010609060101010101" pitchFamily="49" charset="-122"/>
                <a:ea typeface="黑体" panose="02010609060101010101" pitchFamily="49" charset="-122"/>
              </a:rPr>
              <a:t>：中国</a:t>
            </a:r>
            <a:r>
              <a:rPr lang="zh-CN" altLang="en-US" sz="20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明初航海家</a:t>
            </a:r>
            <a:r>
              <a:rPr lang="zh-CN" altLang="en-US" sz="2000" b="1" dirty="0">
                <a:latin typeface="黑体" panose="02010609060101010101" pitchFamily="49" charset="-122"/>
                <a:ea typeface="黑体" panose="02010609060101010101" pitchFamily="49" charset="-122"/>
              </a:rPr>
              <a:t>，回族，原姓</a:t>
            </a:r>
            <a:r>
              <a:rPr lang="zh-CN" altLang="en-US" sz="20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马</a:t>
            </a:r>
            <a:r>
              <a:rPr lang="zh-CN" altLang="en-US" sz="2000" b="1" dirty="0">
                <a:latin typeface="黑体" panose="02010609060101010101" pitchFamily="49" charset="-122"/>
                <a:ea typeface="黑体" panose="02010609060101010101" pitchFamily="49" charset="-122"/>
              </a:rPr>
              <a:t>，出生于云南，</a:t>
            </a:r>
            <a:r>
              <a:rPr lang="en-US" altLang="zh-CN" sz="2000" b="1" dirty="0">
                <a:latin typeface="黑体" panose="02010609060101010101" pitchFamily="49" charset="-122"/>
                <a:ea typeface="黑体" panose="02010609060101010101" pitchFamily="49" charset="-122"/>
              </a:rPr>
              <a:t>12</a:t>
            </a:r>
            <a:r>
              <a:rPr lang="zh-CN" altLang="en-US" sz="2000" b="1" dirty="0">
                <a:latin typeface="黑体" panose="02010609060101010101" pitchFamily="49" charset="-122"/>
                <a:ea typeface="黑体" panose="02010609060101010101" pitchFamily="49" charset="-122"/>
              </a:rPr>
              <a:t>岁入宫做太监，后被提拔为内官监，赐姓郑。</a:t>
            </a:r>
            <a:endParaRPr lang="en-US" altLang="zh-CN" sz="20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indent="450850" algn="just"/>
            <a:r>
              <a:rPr lang="zh-CN" altLang="en-US" sz="2000" b="1" dirty="0">
                <a:latin typeface="黑体" panose="02010609060101010101" pitchFamily="49" charset="-122"/>
                <a:ea typeface="黑体" panose="02010609060101010101" pitchFamily="49" charset="-122"/>
              </a:rPr>
              <a:t>郑和体格强健，聪明好学，机敏善辩。他原先</a:t>
            </a:r>
            <a:r>
              <a:rPr lang="zh-CN" altLang="en-US" sz="20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信仰伊斯兰教</a:t>
            </a:r>
            <a:r>
              <a:rPr lang="zh-CN" altLang="en-US" sz="2000" b="1" dirty="0">
                <a:latin typeface="黑体" panose="02010609060101010101" pitchFamily="49" charset="-122"/>
                <a:ea typeface="黑体" panose="02010609060101010101" pitchFamily="49" charset="-122"/>
              </a:rPr>
              <a:t>，入宫后又信仰</a:t>
            </a:r>
            <a:r>
              <a:rPr lang="zh-CN" altLang="en-US" sz="20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佛教</a:t>
            </a:r>
            <a:r>
              <a:rPr lang="zh-CN" altLang="en-US" sz="2000" b="1" dirty="0">
                <a:latin typeface="黑体" panose="02010609060101010101" pitchFamily="49" charset="-122"/>
                <a:ea typeface="黑体" panose="02010609060101010101" pitchFamily="49" charset="-122"/>
              </a:rPr>
              <a:t>。佛教以</a:t>
            </a:r>
            <a:r>
              <a:rPr lang="zh-CN" altLang="en-US" sz="20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“佛”“法”“僧”</a:t>
            </a:r>
            <a:r>
              <a:rPr lang="zh-CN" altLang="en-US" sz="2000" b="1" dirty="0">
                <a:latin typeface="黑体" panose="02010609060101010101" pitchFamily="49" charset="-122"/>
                <a:ea typeface="黑体" panose="02010609060101010101" pitchFamily="49" charset="-122"/>
              </a:rPr>
              <a:t>为三宝，他也因此被封为</a:t>
            </a:r>
            <a:r>
              <a:rPr lang="zh-CN" altLang="en-US" sz="20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“三宝</a:t>
            </a:r>
            <a:r>
              <a:rPr lang="en-US" altLang="zh-CN" sz="20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(</a:t>
            </a:r>
            <a:r>
              <a:rPr lang="zh-CN" altLang="en-US" sz="20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三保</a:t>
            </a:r>
            <a:r>
              <a:rPr lang="en-US" altLang="zh-CN" sz="20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)</a:t>
            </a:r>
            <a:r>
              <a:rPr lang="zh-CN" altLang="en-US" sz="20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太监</a:t>
            </a:r>
            <a:r>
              <a:rPr lang="zh-CN" altLang="en-US" sz="2000" b="1" dirty="0">
                <a:latin typeface="黑体" panose="02010609060101010101" pitchFamily="49" charset="-122"/>
                <a:ea typeface="黑体" panose="02010609060101010101" pitchFamily="49" charset="-122"/>
              </a:rPr>
              <a:t>”。</a:t>
            </a:r>
            <a:r>
              <a:rPr lang="en-US" altLang="zh-CN" sz="2000" b="1" dirty="0">
                <a:latin typeface="黑体" panose="02010609060101010101" pitchFamily="49" charset="-122"/>
                <a:ea typeface="黑体" panose="02010609060101010101" pitchFamily="49" charset="-122"/>
              </a:rPr>
              <a:t>1405-1433</a:t>
            </a:r>
            <a:r>
              <a:rPr lang="zh-CN" altLang="en-US" sz="2000" b="1" dirty="0">
                <a:latin typeface="黑体" panose="02010609060101010101" pitchFamily="49" charset="-122"/>
                <a:ea typeface="黑体" panose="02010609060101010101" pitchFamily="49" charset="-122"/>
              </a:rPr>
              <a:t>年，郑和七下西洋，完成了人类历史上伟大的壮举。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内容占位符 13">
            <a:extLst>
              <a:ext uri="{FF2B5EF4-FFF2-40B4-BE49-F238E27FC236}">
                <a16:creationId xmlns:a16="http://schemas.microsoft.com/office/drawing/2014/main" id="{1464195C-AECC-4994-87B8-3ADA9EF3F818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>
          <a:xfrm>
            <a:off x="0" y="1892292"/>
            <a:ext cx="3633746" cy="480647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BD7AE3B9-BAC5-4E8F-9215-A53940CBFDCA}"/>
              </a:ext>
            </a:extLst>
          </p:cNvPr>
          <p:cNvSpPr txBox="1"/>
          <p:nvPr/>
        </p:nvSpPr>
        <p:spPr>
          <a:xfrm>
            <a:off x="27936" y="5035127"/>
            <a:ext cx="3633746" cy="1754326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US" altLang="zh-CN" b="1" dirty="0">
                <a:solidFill>
                  <a:srgbClr val="333333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微软雅黑" panose="020B0503020204020204" pitchFamily="34" charset="-122"/>
              </a:rPr>
              <a:t>    </a:t>
            </a:r>
            <a:r>
              <a:rPr lang="zh-CN" altLang="zh-CN" b="1" dirty="0">
                <a:solidFill>
                  <a:srgbClr val="333333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微软雅黑" panose="020B0503020204020204" pitchFamily="34" charset="-122"/>
              </a:rPr>
              <a:t>倭寇者，日本之海盗……自元初日本北条氏执政时代，迄明中叶丰臣氏当国时代，寇掠三百余年。沿海数千里，备受荼毒。 </a:t>
            </a:r>
            <a:endParaRPr lang="en-US" altLang="zh-CN" b="1" dirty="0">
              <a:solidFill>
                <a:srgbClr val="333333"/>
              </a:solidFill>
              <a:latin typeface="黑体" panose="02010609060101010101" pitchFamily="49" charset="-122"/>
              <a:ea typeface="黑体" panose="02010609060101010101" pitchFamily="49" charset="-122"/>
              <a:sym typeface="微软雅黑" panose="020B0503020204020204" pitchFamily="34" charset="-122"/>
            </a:endParaRPr>
          </a:p>
          <a:p>
            <a:r>
              <a:rPr lang="en-US" altLang="zh-CN" b="1" dirty="0">
                <a:solidFill>
                  <a:srgbClr val="333333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微软雅黑" panose="020B0503020204020204" pitchFamily="34" charset="-122"/>
              </a:rPr>
              <a:t>——</a:t>
            </a:r>
            <a:r>
              <a:rPr lang="zh-CN" altLang="en-US" b="1" dirty="0">
                <a:solidFill>
                  <a:srgbClr val="333333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微软雅黑" panose="020B0503020204020204" pitchFamily="34" charset="-122"/>
              </a:rPr>
              <a:t>陈懋恒：《明代倭寇考略》，人民出版社</a:t>
            </a:r>
            <a:r>
              <a:rPr lang="en-US" altLang="zh-CN" b="1" dirty="0">
                <a:solidFill>
                  <a:srgbClr val="333333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微软雅黑" panose="020B0503020204020204" pitchFamily="34" charset="-122"/>
              </a:rPr>
              <a:t>1957</a:t>
            </a:r>
            <a:r>
              <a:rPr lang="zh-CN" altLang="en-US" b="1" dirty="0">
                <a:solidFill>
                  <a:srgbClr val="333333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微软雅黑" panose="020B0503020204020204" pitchFamily="34" charset="-122"/>
              </a:rPr>
              <a:t>年版 。                                                           </a:t>
            </a:r>
            <a:endParaRPr lang="zh-CN" altLang="en-US" b="1" dirty="0">
              <a:solidFill>
                <a:srgbClr val="333333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3" name="Freeform 227">
            <a:extLst>
              <a:ext uri="{FF2B5EF4-FFF2-40B4-BE49-F238E27FC236}">
                <a16:creationId xmlns:a16="http://schemas.microsoft.com/office/drawing/2014/main" id="{546DD80D-9057-4CDC-BBD5-84D7578D4725}"/>
              </a:ext>
            </a:extLst>
          </p:cNvPr>
          <p:cNvSpPr>
            <a:spLocks noEditPoints="1"/>
          </p:cNvSpPr>
          <p:nvPr/>
        </p:nvSpPr>
        <p:spPr bwMode="auto">
          <a:xfrm>
            <a:off x="-88773" y="-60999"/>
            <a:ext cx="4208437" cy="1953291"/>
          </a:xfrm>
          <a:custGeom>
            <a:avLst/>
            <a:gdLst>
              <a:gd name="T0" fmla="*/ 726 w 1420"/>
              <a:gd name="T1" fmla="*/ 1231 h 1245"/>
              <a:gd name="T2" fmla="*/ 526 w 1420"/>
              <a:gd name="T3" fmla="*/ 1219 h 1245"/>
              <a:gd name="T4" fmla="*/ 482 w 1420"/>
              <a:gd name="T5" fmla="*/ 1191 h 1245"/>
              <a:gd name="T6" fmla="*/ 742 w 1420"/>
              <a:gd name="T7" fmla="*/ 1215 h 1245"/>
              <a:gd name="T8" fmla="*/ 830 w 1420"/>
              <a:gd name="T9" fmla="*/ 1179 h 1245"/>
              <a:gd name="T10" fmla="*/ 414 w 1420"/>
              <a:gd name="T11" fmla="*/ 1131 h 1245"/>
              <a:gd name="T12" fmla="*/ 362 w 1420"/>
              <a:gd name="T13" fmla="*/ 1107 h 1245"/>
              <a:gd name="T14" fmla="*/ 354 w 1420"/>
              <a:gd name="T15" fmla="*/ 1099 h 1245"/>
              <a:gd name="T16" fmla="*/ 70 w 1420"/>
              <a:gd name="T17" fmla="*/ 795 h 1245"/>
              <a:gd name="T18" fmla="*/ 34 w 1420"/>
              <a:gd name="T19" fmla="*/ 763 h 1245"/>
              <a:gd name="T20" fmla="*/ 170 w 1420"/>
              <a:gd name="T21" fmla="*/ 99 h 1245"/>
              <a:gd name="T22" fmla="*/ 326 w 1420"/>
              <a:gd name="T23" fmla="*/ 11 h 1245"/>
              <a:gd name="T24" fmla="*/ 126 w 1420"/>
              <a:gd name="T25" fmla="*/ 303 h 1245"/>
              <a:gd name="T26" fmla="*/ 174 w 1420"/>
              <a:gd name="T27" fmla="*/ 239 h 1245"/>
              <a:gd name="T28" fmla="*/ 126 w 1420"/>
              <a:gd name="T29" fmla="*/ 635 h 1245"/>
              <a:gd name="T30" fmla="*/ 194 w 1420"/>
              <a:gd name="T31" fmla="*/ 775 h 1245"/>
              <a:gd name="T32" fmla="*/ 202 w 1420"/>
              <a:gd name="T33" fmla="*/ 807 h 1245"/>
              <a:gd name="T34" fmla="*/ 270 w 1420"/>
              <a:gd name="T35" fmla="*/ 887 h 1245"/>
              <a:gd name="T36" fmla="*/ 390 w 1420"/>
              <a:gd name="T37" fmla="*/ 967 h 1245"/>
              <a:gd name="T38" fmla="*/ 494 w 1420"/>
              <a:gd name="T39" fmla="*/ 1019 h 1245"/>
              <a:gd name="T40" fmla="*/ 986 w 1420"/>
              <a:gd name="T41" fmla="*/ 903 h 1245"/>
              <a:gd name="T42" fmla="*/ 1170 w 1420"/>
              <a:gd name="T43" fmla="*/ 583 h 1245"/>
              <a:gd name="T44" fmla="*/ 1130 w 1420"/>
              <a:gd name="T45" fmla="*/ 347 h 1245"/>
              <a:gd name="T46" fmla="*/ 1082 w 1420"/>
              <a:gd name="T47" fmla="*/ 251 h 1245"/>
              <a:gd name="T48" fmla="*/ 946 w 1420"/>
              <a:gd name="T49" fmla="*/ 159 h 1245"/>
              <a:gd name="T50" fmla="*/ 1074 w 1420"/>
              <a:gd name="T51" fmla="*/ 27 h 1245"/>
              <a:gd name="T52" fmla="*/ 1146 w 1420"/>
              <a:gd name="T53" fmla="*/ 19 h 1245"/>
              <a:gd name="T54" fmla="*/ 1270 w 1420"/>
              <a:gd name="T55" fmla="*/ 83 h 1245"/>
              <a:gd name="T56" fmla="*/ 1342 w 1420"/>
              <a:gd name="T57" fmla="*/ 127 h 1245"/>
              <a:gd name="T58" fmla="*/ 1394 w 1420"/>
              <a:gd name="T59" fmla="*/ 215 h 1245"/>
              <a:gd name="T60" fmla="*/ 1374 w 1420"/>
              <a:gd name="T61" fmla="*/ 235 h 1245"/>
              <a:gd name="T62" fmla="*/ 1398 w 1420"/>
              <a:gd name="T63" fmla="*/ 347 h 1245"/>
              <a:gd name="T64" fmla="*/ 1354 w 1420"/>
              <a:gd name="T65" fmla="*/ 735 h 1245"/>
              <a:gd name="T66" fmla="*/ 1262 w 1420"/>
              <a:gd name="T67" fmla="*/ 935 h 1245"/>
              <a:gd name="T68" fmla="*/ 942 w 1420"/>
              <a:gd name="T69" fmla="*/ 1167 h 1245"/>
              <a:gd name="T70" fmla="*/ 98 w 1420"/>
              <a:gd name="T71" fmla="*/ 391 h 1245"/>
              <a:gd name="T72" fmla="*/ 86 w 1420"/>
              <a:gd name="T73" fmla="*/ 447 h 1245"/>
              <a:gd name="T74" fmla="*/ 98 w 1420"/>
              <a:gd name="T75" fmla="*/ 391 h 1245"/>
              <a:gd name="T76" fmla="*/ 106 w 1420"/>
              <a:gd name="T77" fmla="*/ 351 h 1245"/>
              <a:gd name="T78" fmla="*/ 310 w 1420"/>
              <a:gd name="T79" fmla="*/ 959 h 1245"/>
              <a:gd name="T80" fmla="*/ 410 w 1420"/>
              <a:gd name="T81" fmla="*/ 1011 h 1245"/>
              <a:gd name="T82" fmla="*/ 418 w 1420"/>
              <a:gd name="T83" fmla="*/ 1023 h 1245"/>
              <a:gd name="T84" fmla="*/ 894 w 1420"/>
              <a:gd name="T85" fmla="*/ 1175 h 12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420" h="1245">
                <a:moveTo>
                  <a:pt x="814" y="1207"/>
                </a:moveTo>
                <a:cubicBezTo>
                  <a:pt x="805" y="1208"/>
                  <a:pt x="795" y="1210"/>
                  <a:pt x="798" y="1223"/>
                </a:cubicBezTo>
                <a:cubicBezTo>
                  <a:pt x="769" y="1228"/>
                  <a:pt x="742" y="1221"/>
                  <a:pt x="726" y="1231"/>
                </a:cubicBezTo>
                <a:cubicBezTo>
                  <a:pt x="722" y="1226"/>
                  <a:pt x="722" y="1216"/>
                  <a:pt x="718" y="1211"/>
                </a:cubicBezTo>
                <a:cubicBezTo>
                  <a:pt x="708" y="1211"/>
                  <a:pt x="708" y="1227"/>
                  <a:pt x="718" y="1227"/>
                </a:cubicBezTo>
                <a:cubicBezTo>
                  <a:pt x="662" y="1245"/>
                  <a:pt x="580" y="1235"/>
                  <a:pt x="526" y="1219"/>
                </a:cubicBezTo>
                <a:cubicBezTo>
                  <a:pt x="519" y="1212"/>
                  <a:pt x="529" y="1209"/>
                  <a:pt x="526" y="1195"/>
                </a:cubicBezTo>
                <a:cubicBezTo>
                  <a:pt x="510" y="1206"/>
                  <a:pt x="489" y="1215"/>
                  <a:pt x="470" y="1203"/>
                </a:cubicBezTo>
                <a:cubicBezTo>
                  <a:pt x="468" y="1193"/>
                  <a:pt x="488" y="1205"/>
                  <a:pt x="482" y="1191"/>
                </a:cubicBezTo>
                <a:cubicBezTo>
                  <a:pt x="500" y="1188"/>
                  <a:pt x="515" y="1203"/>
                  <a:pt x="522" y="1187"/>
                </a:cubicBezTo>
                <a:cubicBezTo>
                  <a:pt x="629" y="1199"/>
                  <a:pt x="716" y="1213"/>
                  <a:pt x="810" y="1195"/>
                </a:cubicBezTo>
                <a:cubicBezTo>
                  <a:pt x="796" y="1207"/>
                  <a:pt x="747" y="1197"/>
                  <a:pt x="742" y="1215"/>
                </a:cubicBezTo>
                <a:cubicBezTo>
                  <a:pt x="769" y="1217"/>
                  <a:pt x="789" y="1201"/>
                  <a:pt x="830" y="1203"/>
                </a:cubicBezTo>
                <a:cubicBezTo>
                  <a:pt x="836" y="1193"/>
                  <a:pt x="818" y="1197"/>
                  <a:pt x="818" y="1195"/>
                </a:cubicBezTo>
                <a:cubicBezTo>
                  <a:pt x="816" y="1188"/>
                  <a:pt x="842" y="1173"/>
                  <a:pt x="830" y="1179"/>
                </a:cubicBezTo>
                <a:cubicBezTo>
                  <a:pt x="845" y="1172"/>
                  <a:pt x="846" y="1174"/>
                  <a:pt x="862" y="1175"/>
                </a:cubicBezTo>
                <a:cubicBezTo>
                  <a:pt x="862" y="1170"/>
                  <a:pt x="862" y="1164"/>
                  <a:pt x="862" y="1159"/>
                </a:cubicBezTo>
                <a:cubicBezTo>
                  <a:pt x="716" y="1202"/>
                  <a:pt x="531" y="1195"/>
                  <a:pt x="414" y="1131"/>
                </a:cubicBezTo>
                <a:cubicBezTo>
                  <a:pt x="409" y="1122"/>
                  <a:pt x="410" y="1109"/>
                  <a:pt x="402" y="1103"/>
                </a:cubicBezTo>
                <a:cubicBezTo>
                  <a:pt x="395" y="1111"/>
                  <a:pt x="402" y="1115"/>
                  <a:pt x="402" y="1127"/>
                </a:cubicBezTo>
                <a:cubicBezTo>
                  <a:pt x="389" y="1113"/>
                  <a:pt x="378" y="1120"/>
                  <a:pt x="362" y="1107"/>
                </a:cubicBezTo>
                <a:cubicBezTo>
                  <a:pt x="367" y="1097"/>
                  <a:pt x="370" y="1094"/>
                  <a:pt x="382" y="1099"/>
                </a:cubicBezTo>
                <a:cubicBezTo>
                  <a:pt x="380" y="1087"/>
                  <a:pt x="365" y="1090"/>
                  <a:pt x="362" y="1079"/>
                </a:cubicBezTo>
                <a:cubicBezTo>
                  <a:pt x="355" y="1085"/>
                  <a:pt x="365" y="1092"/>
                  <a:pt x="354" y="1099"/>
                </a:cubicBezTo>
                <a:cubicBezTo>
                  <a:pt x="336" y="1086"/>
                  <a:pt x="304" y="1073"/>
                  <a:pt x="318" y="1059"/>
                </a:cubicBezTo>
                <a:cubicBezTo>
                  <a:pt x="242" y="1011"/>
                  <a:pt x="184" y="945"/>
                  <a:pt x="118" y="887"/>
                </a:cubicBezTo>
                <a:cubicBezTo>
                  <a:pt x="120" y="854"/>
                  <a:pt x="81" y="828"/>
                  <a:pt x="70" y="795"/>
                </a:cubicBezTo>
                <a:cubicBezTo>
                  <a:pt x="64" y="802"/>
                  <a:pt x="54" y="794"/>
                  <a:pt x="46" y="791"/>
                </a:cubicBezTo>
                <a:cubicBezTo>
                  <a:pt x="65" y="787"/>
                  <a:pt x="54" y="768"/>
                  <a:pt x="54" y="751"/>
                </a:cubicBezTo>
                <a:cubicBezTo>
                  <a:pt x="47" y="739"/>
                  <a:pt x="46" y="766"/>
                  <a:pt x="34" y="763"/>
                </a:cubicBezTo>
                <a:cubicBezTo>
                  <a:pt x="21" y="749"/>
                  <a:pt x="41" y="743"/>
                  <a:pt x="50" y="739"/>
                </a:cubicBezTo>
                <a:cubicBezTo>
                  <a:pt x="0" y="638"/>
                  <a:pt x="3" y="461"/>
                  <a:pt x="42" y="331"/>
                </a:cubicBezTo>
                <a:cubicBezTo>
                  <a:pt x="69" y="242"/>
                  <a:pt x="118" y="169"/>
                  <a:pt x="170" y="99"/>
                </a:cubicBezTo>
                <a:cubicBezTo>
                  <a:pt x="199" y="91"/>
                  <a:pt x="233" y="56"/>
                  <a:pt x="262" y="35"/>
                </a:cubicBezTo>
                <a:cubicBezTo>
                  <a:pt x="274" y="41"/>
                  <a:pt x="254" y="48"/>
                  <a:pt x="254" y="55"/>
                </a:cubicBezTo>
                <a:cubicBezTo>
                  <a:pt x="282" y="45"/>
                  <a:pt x="306" y="15"/>
                  <a:pt x="326" y="11"/>
                </a:cubicBezTo>
                <a:cubicBezTo>
                  <a:pt x="337" y="19"/>
                  <a:pt x="316" y="31"/>
                  <a:pt x="306" y="31"/>
                </a:cubicBezTo>
                <a:cubicBezTo>
                  <a:pt x="223" y="106"/>
                  <a:pt x="156" y="205"/>
                  <a:pt x="114" y="315"/>
                </a:cubicBezTo>
                <a:cubicBezTo>
                  <a:pt x="116" y="325"/>
                  <a:pt x="122" y="305"/>
                  <a:pt x="126" y="303"/>
                </a:cubicBezTo>
                <a:cubicBezTo>
                  <a:pt x="132" y="318"/>
                  <a:pt x="121" y="327"/>
                  <a:pt x="118" y="343"/>
                </a:cubicBezTo>
                <a:cubicBezTo>
                  <a:pt x="140" y="324"/>
                  <a:pt x="138" y="280"/>
                  <a:pt x="166" y="267"/>
                </a:cubicBezTo>
                <a:cubicBezTo>
                  <a:pt x="151" y="261"/>
                  <a:pt x="168" y="233"/>
                  <a:pt x="174" y="239"/>
                </a:cubicBezTo>
                <a:cubicBezTo>
                  <a:pt x="183" y="252"/>
                  <a:pt x="167" y="259"/>
                  <a:pt x="162" y="271"/>
                </a:cubicBezTo>
                <a:cubicBezTo>
                  <a:pt x="144" y="319"/>
                  <a:pt x="120" y="392"/>
                  <a:pt x="114" y="447"/>
                </a:cubicBezTo>
                <a:cubicBezTo>
                  <a:pt x="106" y="515"/>
                  <a:pt x="122" y="572"/>
                  <a:pt x="126" y="635"/>
                </a:cubicBezTo>
                <a:cubicBezTo>
                  <a:pt x="140" y="646"/>
                  <a:pt x="156" y="673"/>
                  <a:pt x="146" y="695"/>
                </a:cubicBezTo>
                <a:cubicBezTo>
                  <a:pt x="157" y="704"/>
                  <a:pt x="160" y="721"/>
                  <a:pt x="174" y="727"/>
                </a:cubicBezTo>
                <a:cubicBezTo>
                  <a:pt x="162" y="753"/>
                  <a:pt x="190" y="753"/>
                  <a:pt x="194" y="775"/>
                </a:cubicBezTo>
                <a:cubicBezTo>
                  <a:pt x="190" y="775"/>
                  <a:pt x="186" y="775"/>
                  <a:pt x="182" y="775"/>
                </a:cubicBezTo>
                <a:cubicBezTo>
                  <a:pt x="185" y="790"/>
                  <a:pt x="194" y="773"/>
                  <a:pt x="202" y="783"/>
                </a:cubicBezTo>
                <a:cubicBezTo>
                  <a:pt x="204" y="796"/>
                  <a:pt x="193" y="799"/>
                  <a:pt x="202" y="807"/>
                </a:cubicBezTo>
                <a:cubicBezTo>
                  <a:pt x="202" y="815"/>
                  <a:pt x="217" y="801"/>
                  <a:pt x="222" y="811"/>
                </a:cubicBezTo>
                <a:cubicBezTo>
                  <a:pt x="220" y="819"/>
                  <a:pt x="216" y="819"/>
                  <a:pt x="210" y="815"/>
                </a:cubicBezTo>
                <a:cubicBezTo>
                  <a:pt x="230" y="838"/>
                  <a:pt x="277" y="851"/>
                  <a:pt x="270" y="887"/>
                </a:cubicBezTo>
                <a:cubicBezTo>
                  <a:pt x="278" y="891"/>
                  <a:pt x="293" y="884"/>
                  <a:pt x="298" y="899"/>
                </a:cubicBezTo>
                <a:cubicBezTo>
                  <a:pt x="301" y="912"/>
                  <a:pt x="290" y="905"/>
                  <a:pt x="286" y="903"/>
                </a:cubicBezTo>
                <a:cubicBezTo>
                  <a:pt x="326" y="919"/>
                  <a:pt x="355" y="946"/>
                  <a:pt x="390" y="967"/>
                </a:cubicBezTo>
                <a:cubicBezTo>
                  <a:pt x="390" y="971"/>
                  <a:pt x="385" y="970"/>
                  <a:pt x="382" y="971"/>
                </a:cubicBezTo>
                <a:cubicBezTo>
                  <a:pt x="394" y="975"/>
                  <a:pt x="428" y="977"/>
                  <a:pt x="434" y="999"/>
                </a:cubicBezTo>
                <a:cubicBezTo>
                  <a:pt x="455" y="992"/>
                  <a:pt x="484" y="1002"/>
                  <a:pt x="494" y="1019"/>
                </a:cubicBezTo>
                <a:cubicBezTo>
                  <a:pt x="542" y="1020"/>
                  <a:pt x="610" y="1031"/>
                  <a:pt x="650" y="1043"/>
                </a:cubicBezTo>
                <a:cubicBezTo>
                  <a:pt x="750" y="1013"/>
                  <a:pt x="886" y="1004"/>
                  <a:pt x="950" y="927"/>
                </a:cubicBezTo>
                <a:cubicBezTo>
                  <a:pt x="964" y="931"/>
                  <a:pt x="982" y="920"/>
                  <a:pt x="986" y="903"/>
                </a:cubicBezTo>
                <a:cubicBezTo>
                  <a:pt x="1029" y="876"/>
                  <a:pt x="1050" y="828"/>
                  <a:pt x="1086" y="795"/>
                </a:cubicBezTo>
                <a:cubicBezTo>
                  <a:pt x="1114" y="721"/>
                  <a:pt x="1154" y="682"/>
                  <a:pt x="1158" y="587"/>
                </a:cubicBezTo>
                <a:cubicBezTo>
                  <a:pt x="1161" y="585"/>
                  <a:pt x="1164" y="583"/>
                  <a:pt x="1170" y="583"/>
                </a:cubicBezTo>
                <a:cubicBezTo>
                  <a:pt x="1157" y="576"/>
                  <a:pt x="1174" y="546"/>
                  <a:pt x="1158" y="535"/>
                </a:cubicBezTo>
                <a:cubicBezTo>
                  <a:pt x="1181" y="470"/>
                  <a:pt x="1158" y="419"/>
                  <a:pt x="1150" y="359"/>
                </a:cubicBezTo>
                <a:cubicBezTo>
                  <a:pt x="1144" y="354"/>
                  <a:pt x="1140" y="347"/>
                  <a:pt x="1130" y="347"/>
                </a:cubicBezTo>
                <a:cubicBezTo>
                  <a:pt x="1125" y="327"/>
                  <a:pt x="1127" y="305"/>
                  <a:pt x="1122" y="295"/>
                </a:cubicBezTo>
                <a:cubicBezTo>
                  <a:pt x="1113" y="278"/>
                  <a:pt x="1100" y="277"/>
                  <a:pt x="1094" y="271"/>
                </a:cubicBezTo>
                <a:cubicBezTo>
                  <a:pt x="1086" y="263"/>
                  <a:pt x="1095" y="255"/>
                  <a:pt x="1082" y="251"/>
                </a:cubicBezTo>
                <a:cubicBezTo>
                  <a:pt x="1071" y="248"/>
                  <a:pt x="1058" y="258"/>
                  <a:pt x="1046" y="255"/>
                </a:cubicBezTo>
                <a:cubicBezTo>
                  <a:pt x="1017" y="247"/>
                  <a:pt x="1001" y="217"/>
                  <a:pt x="986" y="187"/>
                </a:cubicBezTo>
                <a:cubicBezTo>
                  <a:pt x="970" y="181"/>
                  <a:pt x="967" y="160"/>
                  <a:pt x="946" y="159"/>
                </a:cubicBezTo>
                <a:cubicBezTo>
                  <a:pt x="949" y="146"/>
                  <a:pt x="954" y="127"/>
                  <a:pt x="942" y="115"/>
                </a:cubicBezTo>
                <a:cubicBezTo>
                  <a:pt x="954" y="93"/>
                  <a:pt x="958" y="99"/>
                  <a:pt x="950" y="75"/>
                </a:cubicBezTo>
                <a:cubicBezTo>
                  <a:pt x="988" y="34"/>
                  <a:pt x="1038" y="62"/>
                  <a:pt x="1074" y="27"/>
                </a:cubicBezTo>
                <a:cubicBezTo>
                  <a:pt x="1099" y="40"/>
                  <a:pt x="1112" y="23"/>
                  <a:pt x="1130" y="31"/>
                </a:cubicBezTo>
                <a:cubicBezTo>
                  <a:pt x="1133" y="31"/>
                  <a:pt x="1133" y="15"/>
                  <a:pt x="1130" y="15"/>
                </a:cubicBezTo>
                <a:cubicBezTo>
                  <a:pt x="1136" y="0"/>
                  <a:pt x="1136" y="24"/>
                  <a:pt x="1146" y="19"/>
                </a:cubicBezTo>
                <a:cubicBezTo>
                  <a:pt x="1158" y="16"/>
                  <a:pt x="1137" y="13"/>
                  <a:pt x="1142" y="3"/>
                </a:cubicBezTo>
                <a:cubicBezTo>
                  <a:pt x="1148" y="9"/>
                  <a:pt x="1161" y="8"/>
                  <a:pt x="1158" y="23"/>
                </a:cubicBezTo>
                <a:cubicBezTo>
                  <a:pt x="1205" y="19"/>
                  <a:pt x="1219" y="86"/>
                  <a:pt x="1270" y="83"/>
                </a:cubicBezTo>
                <a:cubicBezTo>
                  <a:pt x="1277" y="96"/>
                  <a:pt x="1309" y="101"/>
                  <a:pt x="1298" y="119"/>
                </a:cubicBezTo>
                <a:cubicBezTo>
                  <a:pt x="1314" y="119"/>
                  <a:pt x="1325" y="124"/>
                  <a:pt x="1330" y="135"/>
                </a:cubicBezTo>
                <a:cubicBezTo>
                  <a:pt x="1334" y="132"/>
                  <a:pt x="1334" y="126"/>
                  <a:pt x="1342" y="127"/>
                </a:cubicBezTo>
                <a:cubicBezTo>
                  <a:pt x="1339" y="142"/>
                  <a:pt x="1367" y="134"/>
                  <a:pt x="1354" y="147"/>
                </a:cubicBezTo>
                <a:cubicBezTo>
                  <a:pt x="1380" y="132"/>
                  <a:pt x="1371" y="175"/>
                  <a:pt x="1390" y="179"/>
                </a:cubicBezTo>
                <a:cubicBezTo>
                  <a:pt x="1391" y="195"/>
                  <a:pt x="1380" y="210"/>
                  <a:pt x="1394" y="215"/>
                </a:cubicBezTo>
                <a:cubicBezTo>
                  <a:pt x="1391" y="221"/>
                  <a:pt x="1381" y="221"/>
                  <a:pt x="1374" y="223"/>
                </a:cubicBezTo>
                <a:cubicBezTo>
                  <a:pt x="1375" y="228"/>
                  <a:pt x="1381" y="226"/>
                  <a:pt x="1386" y="227"/>
                </a:cubicBezTo>
                <a:cubicBezTo>
                  <a:pt x="1384" y="232"/>
                  <a:pt x="1381" y="235"/>
                  <a:pt x="1374" y="235"/>
                </a:cubicBezTo>
                <a:cubicBezTo>
                  <a:pt x="1382" y="245"/>
                  <a:pt x="1395" y="271"/>
                  <a:pt x="1382" y="287"/>
                </a:cubicBezTo>
                <a:cubicBezTo>
                  <a:pt x="1383" y="295"/>
                  <a:pt x="1393" y="295"/>
                  <a:pt x="1398" y="299"/>
                </a:cubicBezTo>
                <a:cubicBezTo>
                  <a:pt x="1391" y="317"/>
                  <a:pt x="1395" y="341"/>
                  <a:pt x="1398" y="347"/>
                </a:cubicBezTo>
                <a:cubicBezTo>
                  <a:pt x="1392" y="437"/>
                  <a:pt x="1420" y="534"/>
                  <a:pt x="1382" y="623"/>
                </a:cubicBezTo>
                <a:cubicBezTo>
                  <a:pt x="1385" y="630"/>
                  <a:pt x="1389" y="638"/>
                  <a:pt x="1390" y="647"/>
                </a:cubicBezTo>
                <a:cubicBezTo>
                  <a:pt x="1374" y="673"/>
                  <a:pt x="1368" y="708"/>
                  <a:pt x="1354" y="735"/>
                </a:cubicBezTo>
                <a:cubicBezTo>
                  <a:pt x="1354" y="739"/>
                  <a:pt x="1359" y="738"/>
                  <a:pt x="1362" y="739"/>
                </a:cubicBezTo>
                <a:cubicBezTo>
                  <a:pt x="1336" y="808"/>
                  <a:pt x="1303" y="869"/>
                  <a:pt x="1258" y="919"/>
                </a:cubicBezTo>
                <a:cubicBezTo>
                  <a:pt x="1261" y="923"/>
                  <a:pt x="1262" y="928"/>
                  <a:pt x="1262" y="935"/>
                </a:cubicBezTo>
                <a:cubicBezTo>
                  <a:pt x="1258" y="935"/>
                  <a:pt x="1254" y="935"/>
                  <a:pt x="1250" y="935"/>
                </a:cubicBezTo>
                <a:cubicBezTo>
                  <a:pt x="1216" y="995"/>
                  <a:pt x="1167" y="1039"/>
                  <a:pt x="1106" y="1071"/>
                </a:cubicBezTo>
                <a:cubicBezTo>
                  <a:pt x="1088" y="1122"/>
                  <a:pt x="1003" y="1136"/>
                  <a:pt x="942" y="1167"/>
                </a:cubicBezTo>
                <a:cubicBezTo>
                  <a:pt x="937" y="1170"/>
                  <a:pt x="936" y="1180"/>
                  <a:pt x="930" y="1183"/>
                </a:cubicBezTo>
                <a:cubicBezTo>
                  <a:pt x="903" y="1198"/>
                  <a:pt x="805" y="1222"/>
                  <a:pt x="814" y="1207"/>
                </a:cubicBezTo>
                <a:close/>
                <a:moveTo>
                  <a:pt x="98" y="391"/>
                </a:moveTo>
                <a:cubicBezTo>
                  <a:pt x="110" y="386"/>
                  <a:pt x="104" y="418"/>
                  <a:pt x="90" y="411"/>
                </a:cubicBezTo>
                <a:cubicBezTo>
                  <a:pt x="86" y="429"/>
                  <a:pt x="97" y="431"/>
                  <a:pt x="98" y="443"/>
                </a:cubicBezTo>
                <a:cubicBezTo>
                  <a:pt x="90" y="446"/>
                  <a:pt x="95" y="455"/>
                  <a:pt x="86" y="447"/>
                </a:cubicBezTo>
                <a:cubicBezTo>
                  <a:pt x="97" y="462"/>
                  <a:pt x="80" y="484"/>
                  <a:pt x="94" y="491"/>
                </a:cubicBezTo>
                <a:cubicBezTo>
                  <a:pt x="98" y="450"/>
                  <a:pt x="114" y="400"/>
                  <a:pt x="114" y="367"/>
                </a:cubicBezTo>
                <a:cubicBezTo>
                  <a:pt x="91" y="367"/>
                  <a:pt x="114" y="387"/>
                  <a:pt x="98" y="391"/>
                </a:cubicBezTo>
                <a:close/>
                <a:moveTo>
                  <a:pt x="118" y="367"/>
                </a:moveTo>
                <a:cubicBezTo>
                  <a:pt x="113" y="357"/>
                  <a:pt x="130" y="350"/>
                  <a:pt x="118" y="347"/>
                </a:cubicBezTo>
                <a:cubicBezTo>
                  <a:pt x="117" y="352"/>
                  <a:pt x="112" y="351"/>
                  <a:pt x="106" y="351"/>
                </a:cubicBezTo>
                <a:cubicBezTo>
                  <a:pt x="103" y="364"/>
                  <a:pt x="112" y="364"/>
                  <a:pt x="118" y="367"/>
                </a:cubicBezTo>
                <a:close/>
                <a:moveTo>
                  <a:pt x="346" y="987"/>
                </a:moveTo>
                <a:cubicBezTo>
                  <a:pt x="330" y="979"/>
                  <a:pt x="339" y="960"/>
                  <a:pt x="310" y="959"/>
                </a:cubicBezTo>
                <a:cubicBezTo>
                  <a:pt x="316" y="972"/>
                  <a:pt x="338" y="990"/>
                  <a:pt x="346" y="987"/>
                </a:cubicBezTo>
                <a:close/>
                <a:moveTo>
                  <a:pt x="366" y="999"/>
                </a:moveTo>
                <a:cubicBezTo>
                  <a:pt x="373" y="1015"/>
                  <a:pt x="396" y="1023"/>
                  <a:pt x="410" y="1011"/>
                </a:cubicBezTo>
                <a:cubicBezTo>
                  <a:pt x="394" y="1010"/>
                  <a:pt x="385" y="985"/>
                  <a:pt x="366" y="999"/>
                </a:cubicBezTo>
                <a:close/>
                <a:moveTo>
                  <a:pt x="478" y="1043"/>
                </a:moveTo>
                <a:cubicBezTo>
                  <a:pt x="456" y="1046"/>
                  <a:pt x="450" y="1021"/>
                  <a:pt x="418" y="1023"/>
                </a:cubicBezTo>
                <a:cubicBezTo>
                  <a:pt x="427" y="1045"/>
                  <a:pt x="460" y="1050"/>
                  <a:pt x="478" y="1043"/>
                </a:cubicBezTo>
                <a:close/>
                <a:moveTo>
                  <a:pt x="874" y="1191"/>
                </a:moveTo>
                <a:cubicBezTo>
                  <a:pt x="884" y="1189"/>
                  <a:pt x="889" y="1182"/>
                  <a:pt x="894" y="1175"/>
                </a:cubicBezTo>
                <a:cubicBezTo>
                  <a:pt x="881" y="1174"/>
                  <a:pt x="875" y="1180"/>
                  <a:pt x="874" y="1191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70D7C082-3F07-4148-913B-539618E7BED9}"/>
              </a:ext>
            </a:extLst>
          </p:cNvPr>
          <p:cNvSpPr txBox="1"/>
          <p:nvPr/>
        </p:nvSpPr>
        <p:spPr>
          <a:xfrm>
            <a:off x="4182533" y="390657"/>
            <a:ext cx="7890934" cy="769441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zh-CN" altLang="en-US" sz="2400" b="1" dirty="0">
                <a:solidFill>
                  <a:srgbClr val="333333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寇与商同是人，</a:t>
            </a:r>
            <a:r>
              <a:rPr lang="zh-CN" altLang="en-US" sz="24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市通则寇转而为商，市禁则商转而为盗</a:t>
            </a:r>
            <a:r>
              <a:rPr lang="zh-CN" altLang="en-US" sz="2400" b="1" dirty="0">
                <a:solidFill>
                  <a:srgbClr val="333333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。    </a:t>
            </a:r>
            <a:endParaRPr lang="en-US" altLang="zh-CN" sz="2400" b="1" dirty="0">
              <a:solidFill>
                <a:srgbClr val="333333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just"/>
            <a:r>
              <a:rPr lang="en-US" altLang="zh-CN" sz="2000" b="1" dirty="0">
                <a:latin typeface="黑体" panose="02010609060101010101" pitchFamily="49" charset="-122"/>
                <a:ea typeface="黑体" panose="02010609060101010101" pitchFamily="49" charset="-122"/>
              </a:rPr>
              <a:t>                      </a:t>
            </a:r>
            <a:r>
              <a:rPr lang="zh-CN" altLang="en-US" sz="2000" b="1" dirty="0">
                <a:latin typeface="黑体" panose="02010609060101010101" pitchFamily="49" charset="-122"/>
                <a:ea typeface="黑体" panose="02010609060101010101" pitchFamily="49" charset="-122"/>
              </a:rPr>
              <a:t>—（明）谢杰《虔台倭纂</a:t>
            </a:r>
            <a:r>
              <a:rPr lang="en-US" altLang="zh-CN" sz="2000" b="1" dirty="0">
                <a:latin typeface="黑体" panose="02010609060101010101" pitchFamily="49" charset="-122"/>
                <a:ea typeface="黑体" panose="02010609060101010101" pitchFamily="49" charset="-122"/>
              </a:rPr>
              <a:t>•</a:t>
            </a:r>
            <a:r>
              <a:rPr lang="zh-CN" altLang="en-US" sz="2000" b="1" dirty="0">
                <a:latin typeface="黑体" panose="02010609060101010101" pitchFamily="49" charset="-122"/>
                <a:ea typeface="黑体" panose="02010609060101010101" pitchFamily="49" charset="-122"/>
              </a:rPr>
              <a:t>倭原二》</a:t>
            </a:r>
          </a:p>
        </p:txBody>
      </p:sp>
      <p:sp>
        <p:nvSpPr>
          <p:cNvPr id="12" name="TextBox 7">
            <a:extLst>
              <a:ext uri="{FF2B5EF4-FFF2-40B4-BE49-F238E27FC236}">
                <a16:creationId xmlns:a16="http://schemas.microsoft.com/office/drawing/2014/main" id="{21417E67-89C9-4B60-8748-5B6613E42B5C}"/>
              </a:ext>
            </a:extLst>
          </p:cNvPr>
          <p:cNvSpPr txBox="1"/>
          <p:nvPr/>
        </p:nvSpPr>
        <p:spPr>
          <a:xfrm>
            <a:off x="296081" y="68547"/>
            <a:ext cx="304158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B3310D"/>
                </a:solidFill>
                <a:latin typeface="黑体" pitchFamily="49" charset="-122"/>
                <a:ea typeface="黑体" pitchFamily="49" charset="-122"/>
              </a:rPr>
              <a:t>    </a:t>
            </a:r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见与不见</a:t>
            </a:r>
            <a:endParaRPr lang="en-US" altLang="zh-CN" sz="28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sz="3200" b="1" dirty="0">
                <a:solidFill>
                  <a:srgbClr val="B3310D"/>
                </a:solidFill>
                <a:latin typeface="黑体" pitchFamily="49" charset="-122"/>
                <a:ea typeface="黑体" pitchFamily="49" charset="-122"/>
              </a:rPr>
              <a:t>面向世界的明朝</a:t>
            </a:r>
            <a:r>
              <a:rPr lang="zh-CN" altLang="en-US" sz="2800" b="1" spc="133" noProof="1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         </a:t>
            </a:r>
            <a:endParaRPr lang="en-US" altLang="zh-CN" sz="2800" b="1" spc="133" noProof="1">
              <a:solidFill>
                <a:srgbClr val="C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sz="2400" b="1" spc="133" noProof="1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  </a:t>
            </a:r>
            <a:r>
              <a:rPr lang="zh-CN" altLang="en-US" sz="2400" b="1" spc="133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倭寇</a:t>
            </a:r>
            <a:endParaRPr lang="en-US" altLang="zh-CN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C4095F68-FBE3-4696-BC8F-96D71377B151}"/>
              </a:ext>
            </a:extLst>
          </p:cNvPr>
          <p:cNvGrpSpPr/>
          <p:nvPr/>
        </p:nvGrpSpPr>
        <p:grpSpPr>
          <a:xfrm>
            <a:off x="4292106" y="1202276"/>
            <a:ext cx="7714364" cy="5278840"/>
            <a:chOff x="4292106" y="1202276"/>
            <a:chExt cx="7714364" cy="5278840"/>
          </a:xfrm>
        </p:grpSpPr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id="{75DBE464-98F9-404C-B2C5-AA6767865B3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/>
            <a:srcRect t="4030" r="33255" b="23798"/>
            <a:stretch/>
          </p:blipFill>
          <p:spPr bwMode="auto">
            <a:xfrm>
              <a:off x="5362940" y="2809389"/>
              <a:ext cx="5285184" cy="2920704"/>
            </a:xfrm>
            <a:prstGeom prst="rect">
              <a:avLst/>
            </a:prstGeom>
            <a:noFill/>
            <a:ln w="9525">
              <a:noFill/>
              <a:miter lim="800000"/>
            </a:ln>
          </p:spPr>
        </p:pic>
        <p:grpSp>
          <p:nvGrpSpPr>
            <p:cNvPr id="14" name="组合 13">
              <a:extLst>
                <a:ext uri="{FF2B5EF4-FFF2-40B4-BE49-F238E27FC236}">
                  <a16:creationId xmlns:a16="http://schemas.microsoft.com/office/drawing/2014/main" id="{22819E56-D3A1-4765-8402-F0277DAC935F}"/>
                </a:ext>
              </a:extLst>
            </p:cNvPr>
            <p:cNvGrpSpPr/>
            <p:nvPr/>
          </p:nvGrpSpPr>
          <p:grpSpPr>
            <a:xfrm>
              <a:off x="6035040" y="1202276"/>
              <a:ext cx="3832529" cy="1517582"/>
              <a:chOff x="4950560" y="-90453"/>
              <a:chExt cx="5072276" cy="2717303"/>
            </a:xfrm>
          </p:grpSpPr>
          <p:grpSp>
            <p:nvGrpSpPr>
              <p:cNvPr id="15" name="组合 13">
                <a:extLst>
                  <a:ext uri="{FF2B5EF4-FFF2-40B4-BE49-F238E27FC236}">
                    <a16:creationId xmlns:a16="http://schemas.microsoft.com/office/drawing/2014/main" id="{E98D8C69-ADB2-4585-8EEF-C2A757757126}"/>
                  </a:ext>
                </a:extLst>
              </p:cNvPr>
              <p:cNvGrpSpPr/>
              <p:nvPr/>
            </p:nvGrpSpPr>
            <p:grpSpPr>
              <a:xfrm>
                <a:off x="6757160" y="-90453"/>
                <a:ext cx="3265676" cy="2717303"/>
                <a:chOff x="6732239" y="2715767"/>
                <a:chExt cx="2523267" cy="2427867"/>
              </a:xfrm>
            </p:grpSpPr>
            <p:grpSp>
              <p:nvGrpSpPr>
                <p:cNvPr id="18" name="组合 9">
                  <a:extLst>
                    <a:ext uri="{FF2B5EF4-FFF2-40B4-BE49-F238E27FC236}">
                      <a16:creationId xmlns:a16="http://schemas.microsoft.com/office/drawing/2014/main" id="{7678E424-D4CB-4357-8343-5659D4B0C725}"/>
                    </a:ext>
                  </a:extLst>
                </p:cNvPr>
                <p:cNvGrpSpPr/>
                <p:nvPr/>
              </p:nvGrpSpPr>
              <p:grpSpPr>
                <a:xfrm>
                  <a:off x="6732239" y="2715767"/>
                  <a:ext cx="2374212" cy="1812745"/>
                  <a:chOff x="2588332" y="2336038"/>
                  <a:chExt cx="3561319" cy="1469232"/>
                </a:xfrm>
              </p:grpSpPr>
              <p:pic>
                <p:nvPicPr>
                  <p:cNvPr id="26" name="图片 25">
                    <a:extLst>
                      <a:ext uri="{FF2B5EF4-FFF2-40B4-BE49-F238E27FC236}">
                        <a16:creationId xmlns:a16="http://schemas.microsoft.com/office/drawing/2014/main" id="{5B20705C-7829-429D-9D78-DD00BE7BAB29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20232" r="21658"/>
                  <a:stretch>
                    <a:fillRect/>
                  </a:stretch>
                </p:blipFill>
                <p:spPr>
                  <a:xfrm>
                    <a:off x="2588332" y="2441378"/>
                    <a:ext cx="1857424" cy="1363892"/>
                  </a:xfrm>
                  <a:prstGeom prst="rect">
                    <a:avLst/>
                  </a:prstGeom>
                </p:spPr>
              </p:pic>
              <p:pic>
                <p:nvPicPr>
                  <p:cNvPr id="27" name="图片 26">
                    <a:extLst>
                      <a:ext uri="{FF2B5EF4-FFF2-40B4-BE49-F238E27FC236}">
                        <a16:creationId xmlns:a16="http://schemas.microsoft.com/office/drawing/2014/main" id="{85712676-466B-40AE-A86D-DCFFA0259E1F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6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4445754" y="2336038"/>
                    <a:ext cx="1703897" cy="1469231"/>
                  </a:xfrm>
                  <a:prstGeom prst="rect">
                    <a:avLst/>
                  </a:prstGeom>
                </p:spPr>
              </p:pic>
            </p:grpSp>
            <p:sp>
              <p:nvSpPr>
                <p:cNvPr id="19" name="TextBox 10">
                  <a:extLst>
                    <a:ext uri="{FF2B5EF4-FFF2-40B4-BE49-F238E27FC236}">
                      <a16:creationId xmlns:a16="http://schemas.microsoft.com/office/drawing/2014/main" id="{A51DB3BC-2C90-41DB-96C1-842A74642E92}"/>
                    </a:ext>
                  </a:extLst>
                </p:cNvPr>
                <p:cNvSpPr txBox="1"/>
                <p:nvPr/>
              </p:nvSpPr>
              <p:spPr>
                <a:xfrm>
                  <a:off x="6876256" y="4552765"/>
                  <a:ext cx="950248" cy="59086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zh-CN" altLang="en-US" b="1" dirty="0">
                      <a:latin typeface="黑体" panose="02010609060101010101" pitchFamily="49" charset="-122"/>
                      <a:ea typeface="黑体" panose="02010609060101010101" pitchFamily="49" charset="-122"/>
                    </a:rPr>
                    <a:t>戚继光</a:t>
                  </a:r>
                </a:p>
              </p:txBody>
            </p:sp>
            <p:sp>
              <p:nvSpPr>
                <p:cNvPr id="20" name="TextBox 11">
                  <a:extLst>
                    <a:ext uri="{FF2B5EF4-FFF2-40B4-BE49-F238E27FC236}">
                      <a16:creationId xmlns:a16="http://schemas.microsoft.com/office/drawing/2014/main" id="{CD30061E-5046-4E17-AF09-1EE2B7856B03}"/>
                    </a:ext>
                  </a:extLst>
                </p:cNvPr>
                <p:cNvSpPr txBox="1"/>
                <p:nvPr/>
              </p:nvSpPr>
              <p:spPr>
                <a:xfrm>
                  <a:off x="8063360" y="4552767"/>
                  <a:ext cx="1192146" cy="59086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zh-CN" altLang="en-US" b="1" dirty="0">
                      <a:latin typeface="黑体" panose="02010609060101010101" pitchFamily="49" charset="-122"/>
                      <a:ea typeface="黑体" panose="02010609060101010101" pitchFamily="49" charset="-122"/>
                    </a:rPr>
                    <a:t>俞大猷</a:t>
                  </a:r>
                </a:p>
              </p:txBody>
            </p:sp>
          </p:grpSp>
          <p:pic>
            <p:nvPicPr>
              <p:cNvPr id="16" name="Picture 4">
                <a:extLst>
                  <a:ext uri="{FF2B5EF4-FFF2-40B4-BE49-F238E27FC236}">
                    <a16:creationId xmlns:a16="http://schemas.microsoft.com/office/drawing/2014/main" id="{AE80AEB3-CF81-4BEE-925E-23268D6D1E3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5290" t="7059" r="18732" b="26313"/>
              <a:stretch/>
            </p:blipFill>
            <p:spPr bwMode="auto">
              <a:xfrm>
                <a:off x="4950560" y="104554"/>
                <a:ext cx="1653326" cy="186098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ABDFE28D-7CB2-4BAE-8D3B-2A8271838E2D}"/>
                  </a:ext>
                </a:extLst>
              </p:cNvPr>
              <p:cNvSpPr txBox="1"/>
              <p:nvPr/>
            </p:nvSpPr>
            <p:spPr>
              <a:xfrm>
                <a:off x="5250107" y="1938397"/>
                <a:ext cx="1248691" cy="6613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b="1" dirty="0">
                    <a:latin typeface="黑体" panose="02010609060101010101" pitchFamily="49" charset="-122"/>
                    <a:ea typeface="黑体" panose="02010609060101010101" pitchFamily="49" charset="-122"/>
                  </a:rPr>
                  <a:t>胡宗宪</a:t>
                </a:r>
              </a:p>
            </p:txBody>
          </p:sp>
        </p:grpSp>
        <p:sp>
          <p:nvSpPr>
            <p:cNvPr id="21" name="文本框 20">
              <a:extLst>
                <a:ext uri="{FF2B5EF4-FFF2-40B4-BE49-F238E27FC236}">
                  <a16:creationId xmlns:a16="http://schemas.microsoft.com/office/drawing/2014/main" id="{C842D490-DAC5-484F-8B6E-1393F9C3A686}"/>
                </a:ext>
              </a:extLst>
            </p:cNvPr>
            <p:cNvSpPr txBox="1"/>
            <p:nvPr/>
          </p:nvSpPr>
          <p:spPr>
            <a:xfrm>
              <a:off x="4292106" y="5834785"/>
              <a:ext cx="7714364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b="1" i="0" dirty="0">
                  <a:effectLst/>
                  <a:latin typeface="黑体" panose="02010609060101010101" pitchFamily="49" charset="-122"/>
                  <a:ea typeface="黑体" panose="02010609060101010101" pitchFamily="49" charset="-122"/>
                </a:rPr>
                <a:t>《</a:t>
              </a:r>
              <a:r>
                <a:rPr lang="zh-CN" altLang="en-US" b="1" i="0" dirty="0">
                  <a:effectLst/>
                  <a:latin typeface="黑体" panose="02010609060101010101" pitchFamily="49" charset="-122"/>
                  <a:ea typeface="黑体" panose="02010609060101010101" pitchFamily="49" charset="-122"/>
                </a:rPr>
                <a:t>筹海图编</a:t>
              </a:r>
              <a:r>
                <a:rPr lang="en-US" altLang="zh-CN" b="1" i="0" dirty="0">
                  <a:effectLst/>
                  <a:latin typeface="黑体" panose="02010609060101010101" pitchFamily="49" charset="-122"/>
                  <a:ea typeface="黑体" panose="02010609060101010101" pitchFamily="49" charset="-122"/>
                </a:rPr>
                <a:t>》</a:t>
              </a:r>
              <a:r>
                <a:rPr lang="zh-CN" altLang="en-US" b="1" i="0" dirty="0">
                  <a:effectLst/>
                  <a:latin typeface="黑体" panose="02010609060101010101" pitchFamily="49" charset="-122"/>
                  <a:ea typeface="黑体" panose="02010609060101010101" pitchFamily="49" charset="-122"/>
                </a:rPr>
                <a:t>，系</a:t>
              </a:r>
              <a:r>
                <a:rPr lang="zh-CN" altLang="en-US" b="1" i="0" strike="noStrike" dirty="0">
                  <a:effectLst/>
                  <a:latin typeface="黑体" panose="02010609060101010101" pitchFamily="49" charset="-122"/>
                  <a:ea typeface="黑体" panose="02010609060101010101" pitchFamily="49" charset="-122"/>
                </a:rPr>
                <a:t>胡宗宪</a:t>
              </a:r>
              <a:r>
                <a:rPr lang="zh-CN" altLang="en-US" b="1" i="0" dirty="0">
                  <a:effectLst/>
                  <a:latin typeface="黑体" panose="02010609060101010101" pitchFamily="49" charset="-122"/>
                  <a:ea typeface="黑体" panose="02010609060101010101" pitchFamily="49" charset="-122"/>
                </a:rPr>
                <a:t>总督浙江军务时，为防御</a:t>
              </a:r>
              <a:r>
                <a:rPr lang="zh-CN" altLang="en-US" b="1" i="0" strike="noStrike" dirty="0">
                  <a:effectLst/>
                  <a:latin typeface="黑体" panose="02010609060101010101" pitchFamily="49" charset="-122"/>
                  <a:ea typeface="黑体" panose="02010609060101010101" pitchFamily="49" charset="-122"/>
                </a:rPr>
                <a:t>倭寇而</a:t>
              </a:r>
              <a:r>
                <a:rPr lang="zh-CN" altLang="en-US" b="1" i="0" dirty="0">
                  <a:effectLst/>
                  <a:latin typeface="黑体" panose="02010609060101010101" pitchFamily="49" charset="-122"/>
                  <a:ea typeface="黑体" panose="02010609060101010101" pitchFamily="49" charset="-122"/>
                </a:rPr>
                <a:t>编辑的一部沿海军事图籍。</a:t>
              </a:r>
              <a:endParaRPr lang="zh-CN" altLang="en-US" b="1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72466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内容占位符 4">
            <a:extLst>
              <a:ext uri="{FF2B5EF4-FFF2-40B4-BE49-F238E27FC236}">
                <a16:creationId xmlns:a16="http://schemas.microsoft.com/office/drawing/2014/main" id="{D7DA2A4F-A0EA-447E-92E4-E1FFCF49E0F1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>
          <a:xfrm>
            <a:off x="297547" y="4633346"/>
            <a:ext cx="2885084" cy="1977716"/>
          </a:xfrm>
          <a:prstGeom prst="rect">
            <a:avLst/>
          </a:prstGeom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5C572C21-8C77-4A7A-BF50-DF3DC3DE56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205" y="1878357"/>
            <a:ext cx="2885084" cy="2425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文本框 23">
            <a:extLst>
              <a:ext uri="{FF2B5EF4-FFF2-40B4-BE49-F238E27FC236}">
                <a16:creationId xmlns:a16="http://schemas.microsoft.com/office/drawing/2014/main" id="{5F525EDB-6174-4014-AB30-1B40330DD426}"/>
              </a:ext>
            </a:extLst>
          </p:cNvPr>
          <p:cNvSpPr txBox="1"/>
          <p:nvPr/>
        </p:nvSpPr>
        <p:spPr>
          <a:xfrm>
            <a:off x="3774915" y="2480473"/>
            <a:ext cx="8093044" cy="33547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marL="0" algn="just">
              <a:spcBef>
                <a:spcPts val="0"/>
              </a:spcBef>
              <a:buNone/>
            </a:pPr>
            <a:r>
              <a:rPr lang="zh-CN" altLang="en-US" sz="2400" b="1" dirty="0">
                <a:latin typeface="黑体" panose="02010609060101010101" pitchFamily="49" charset="-122"/>
                <a:ea typeface="黑体" panose="02010609060101010101" pitchFamily="49" charset="-122"/>
                <a:cs typeface="微软雅黑" panose="020B0503020204020204" charset="-122"/>
              </a:rPr>
              <a:t>    红毛夷自古不通中国， 亦不知其国何名， 其地在何所……当此夷初至内地，海上官军素不习见，且状貌服饰非向来诸岛所有，亦未晓其技能，辄以平日所持火器遥攻之。彼姑以舟中所贮者相酬答，第见青烟一缕，此即应手糜烂，无声迹可寻。徐徐扬帆去，不折一镞，而官军死者已无算。海上惊怖，以其须发通赤，遂呼为红毛夷云……自此夷通市，遂得彼所用诸炮，因仿其式并方制造，即未能尽传其精奥，已足凭为长城矣。</a:t>
            </a:r>
            <a:endParaRPr lang="en-US" altLang="zh-CN" sz="2400" b="1" dirty="0">
              <a:latin typeface="黑体" panose="02010609060101010101" pitchFamily="49" charset="-122"/>
              <a:ea typeface="黑体" panose="02010609060101010101" pitchFamily="49" charset="-122"/>
              <a:cs typeface="微软雅黑" panose="020B0503020204020204" charset="-122"/>
            </a:endParaRPr>
          </a:p>
          <a:p>
            <a:pPr marL="0">
              <a:spcBef>
                <a:spcPts val="0"/>
              </a:spcBef>
              <a:buNone/>
            </a:pPr>
            <a:r>
              <a:rPr lang="en-US" altLang="zh-CN" sz="2000" b="1" dirty="0">
                <a:latin typeface="黑体" panose="02010609060101010101" pitchFamily="49" charset="-122"/>
                <a:ea typeface="黑体" panose="02010609060101010101" pitchFamily="49" charset="-122"/>
                <a:cs typeface="微软雅黑" panose="020B0503020204020204" charset="-122"/>
              </a:rPr>
              <a:t>                       —</a:t>
            </a:r>
            <a:r>
              <a:rPr lang="zh-CN" altLang="en-US" sz="2000" b="1" dirty="0">
                <a:latin typeface="黑体" panose="02010609060101010101" pitchFamily="49" charset="-122"/>
                <a:ea typeface="黑体" panose="02010609060101010101" pitchFamily="49" charset="-122"/>
                <a:cs typeface="微软雅黑" panose="020B0503020204020204" charset="-122"/>
              </a:rPr>
              <a:t>沈德符《万历野获编》卷</a:t>
            </a:r>
            <a:r>
              <a:rPr lang="en-US" altLang="zh-CN" sz="2000" b="1" dirty="0">
                <a:latin typeface="黑体" panose="02010609060101010101" pitchFamily="49" charset="-122"/>
                <a:ea typeface="黑体" panose="02010609060101010101" pitchFamily="49" charset="-122"/>
                <a:cs typeface="微软雅黑" panose="020B0503020204020204" charset="-122"/>
              </a:rPr>
              <a:t>30</a:t>
            </a:r>
            <a:endParaRPr lang="zh-CN" altLang="en-US" sz="20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5" name="文本框 34">
            <a:extLst>
              <a:ext uri="{FF2B5EF4-FFF2-40B4-BE49-F238E27FC236}">
                <a16:creationId xmlns:a16="http://schemas.microsoft.com/office/drawing/2014/main" id="{3EAB9B28-17A0-4C06-8973-DEC9A820D92D}"/>
              </a:ext>
            </a:extLst>
          </p:cNvPr>
          <p:cNvSpPr txBox="1"/>
          <p:nvPr/>
        </p:nvSpPr>
        <p:spPr>
          <a:xfrm>
            <a:off x="3774915" y="2480472"/>
            <a:ext cx="8227132" cy="3354765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marL="0" algn="just">
              <a:spcBef>
                <a:spcPts val="0"/>
              </a:spcBef>
              <a:buNone/>
            </a:pPr>
            <a:r>
              <a:rPr lang="zh-CN" altLang="en-US" sz="2400" b="1" dirty="0">
                <a:latin typeface="黑体" panose="02010609060101010101" pitchFamily="49" charset="-122"/>
                <a:ea typeface="黑体" panose="02010609060101010101" pitchFamily="49" charset="-122"/>
                <a:cs typeface="微软雅黑" panose="020B0503020204020204" charset="-122"/>
              </a:rPr>
              <a:t>    </a:t>
            </a:r>
            <a:r>
              <a:rPr lang="zh-CN" altLang="en-US" sz="24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微软雅黑" panose="020B0503020204020204" charset="-122"/>
              </a:rPr>
              <a:t>红毛夷自古不通中国， 亦不知其国何名， 其地在何所……</a:t>
            </a:r>
            <a:r>
              <a:rPr lang="zh-CN" altLang="en-US" sz="2400" b="1" dirty="0">
                <a:latin typeface="黑体" panose="02010609060101010101" pitchFamily="49" charset="-122"/>
                <a:ea typeface="黑体" panose="02010609060101010101" pitchFamily="49" charset="-122"/>
                <a:cs typeface="微软雅黑" panose="020B0503020204020204" charset="-122"/>
              </a:rPr>
              <a:t>当此夷初至内地，海上官军素不习见，且状貌服饰非向来诸岛所有，亦未晓其技能，辄以平日所持火器遥攻之。彼姑以舟中所贮者相酬答，第见青烟一缕，此即应手糜烂，无声迹可寻。徐徐扬帆去，不折一镞，而官军死者已无算。海上惊怖，以其须发通赤，遂呼为红毛夷云……自此夷通市，遂得彼所用诸炮，</a:t>
            </a:r>
            <a:r>
              <a:rPr lang="zh-CN" altLang="en-US" sz="24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微软雅黑" panose="020B0503020204020204" charset="-122"/>
              </a:rPr>
              <a:t>因仿其式并方制造，即未能尽传其精奥，已足凭为长城矣。</a:t>
            </a:r>
            <a:endParaRPr lang="en-US" altLang="zh-CN" sz="24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cs typeface="微软雅黑" panose="020B0503020204020204" charset="-122"/>
            </a:endParaRPr>
          </a:p>
          <a:p>
            <a:r>
              <a:rPr lang="en-US" altLang="zh-CN" sz="2000" b="1" dirty="0">
                <a:latin typeface="黑体" panose="02010609060101010101" pitchFamily="49" charset="-122"/>
                <a:ea typeface="黑体" panose="02010609060101010101" pitchFamily="49" charset="-122"/>
                <a:cs typeface="微软雅黑" panose="020B0503020204020204" charset="-122"/>
              </a:rPr>
              <a:t>                        —</a:t>
            </a:r>
            <a:r>
              <a:rPr lang="zh-CN" altLang="en-US" sz="2000" b="1" dirty="0">
                <a:latin typeface="黑体" panose="02010609060101010101" pitchFamily="49" charset="-122"/>
                <a:ea typeface="黑体" panose="02010609060101010101" pitchFamily="49" charset="-122"/>
                <a:cs typeface="微软雅黑" panose="020B0503020204020204" charset="-122"/>
              </a:rPr>
              <a:t>沈德符《万历野获编》卷</a:t>
            </a:r>
            <a:r>
              <a:rPr lang="en-US" altLang="zh-CN" sz="2000" b="1" dirty="0">
                <a:latin typeface="黑体" panose="02010609060101010101" pitchFamily="49" charset="-122"/>
                <a:ea typeface="黑体" panose="02010609060101010101" pitchFamily="49" charset="-122"/>
                <a:cs typeface="微软雅黑" panose="020B0503020204020204" charset="-122"/>
              </a:rPr>
              <a:t>30</a:t>
            </a:r>
            <a:endParaRPr lang="zh-CN" altLang="en-US" sz="20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B33D4709-8061-482C-863B-14C024F90A41}"/>
              </a:ext>
            </a:extLst>
          </p:cNvPr>
          <p:cNvGrpSpPr/>
          <p:nvPr/>
        </p:nvGrpSpPr>
        <p:grpSpPr>
          <a:xfrm>
            <a:off x="-88773" y="-60999"/>
            <a:ext cx="4278321" cy="1953291"/>
            <a:chOff x="-88773" y="-60999"/>
            <a:chExt cx="3912041" cy="1953291"/>
          </a:xfrm>
        </p:grpSpPr>
        <p:sp>
          <p:nvSpPr>
            <p:cNvPr id="38" name="Freeform 227">
              <a:extLst>
                <a:ext uri="{FF2B5EF4-FFF2-40B4-BE49-F238E27FC236}">
                  <a16:creationId xmlns:a16="http://schemas.microsoft.com/office/drawing/2014/main" id="{14533FFC-CF68-430C-A1C7-BB880EB6F00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88773" y="-60999"/>
              <a:ext cx="3912041" cy="1953291"/>
            </a:xfrm>
            <a:custGeom>
              <a:avLst/>
              <a:gdLst>
                <a:gd name="T0" fmla="*/ 726 w 1420"/>
                <a:gd name="T1" fmla="*/ 1231 h 1245"/>
                <a:gd name="T2" fmla="*/ 526 w 1420"/>
                <a:gd name="T3" fmla="*/ 1219 h 1245"/>
                <a:gd name="T4" fmla="*/ 482 w 1420"/>
                <a:gd name="T5" fmla="*/ 1191 h 1245"/>
                <a:gd name="T6" fmla="*/ 742 w 1420"/>
                <a:gd name="T7" fmla="*/ 1215 h 1245"/>
                <a:gd name="T8" fmla="*/ 830 w 1420"/>
                <a:gd name="T9" fmla="*/ 1179 h 1245"/>
                <a:gd name="T10" fmla="*/ 414 w 1420"/>
                <a:gd name="T11" fmla="*/ 1131 h 1245"/>
                <a:gd name="T12" fmla="*/ 362 w 1420"/>
                <a:gd name="T13" fmla="*/ 1107 h 1245"/>
                <a:gd name="T14" fmla="*/ 354 w 1420"/>
                <a:gd name="T15" fmla="*/ 1099 h 1245"/>
                <a:gd name="T16" fmla="*/ 70 w 1420"/>
                <a:gd name="T17" fmla="*/ 795 h 1245"/>
                <a:gd name="T18" fmla="*/ 34 w 1420"/>
                <a:gd name="T19" fmla="*/ 763 h 1245"/>
                <a:gd name="T20" fmla="*/ 170 w 1420"/>
                <a:gd name="T21" fmla="*/ 99 h 1245"/>
                <a:gd name="T22" fmla="*/ 326 w 1420"/>
                <a:gd name="T23" fmla="*/ 11 h 1245"/>
                <a:gd name="T24" fmla="*/ 126 w 1420"/>
                <a:gd name="T25" fmla="*/ 303 h 1245"/>
                <a:gd name="T26" fmla="*/ 174 w 1420"/>
                <a:gd name="T27" fmla="*/ 239 h 1245"/>
                <a:gd name="T28" fmla="*/ 126 w 1420"/>
                <a:gd name="T29" fmla="*/ 635 h 1245"/>
                <a:gd name="T30" fmla="*/ 194 w 1420"/>
                <a:gd name="T31" fmla="*/ 775 h 1245"/>
                <a:gd name="T32" fmla="*/ 202 w 1420"/>
                <a:gd name="T33" fmla="*/ 807 h 1245"/>
                <a:gd name="T34" fmla="*/ 270 w 1420"/>
                <a:gd name="T35" fmla="*/ 887 h 1245"/>
                <a:gd name="T36" fmla="*/ 390 w 1420"/>
                <a:gd name="T37" fmla="*/ 967 h 1245"/>
                <a:gd name="T38" fmla="*/ 494 w 1420"/>
                <a:gd name="T39" fmla="*/ 1019 h 1245"/>
                <a:gd name="T40" fmla="*/ 986 w 1420"/>
                <a:gd name="T41" fmla="*/ 903 h 1245"/>
                <a:gd name="T42" fmla="*/ 1170 w 1420"/>
                <a:gd name="T43" fmla="*/ 583 h 1245"/>
                <a:gd name="T44" fmla="*/ 1130 w 1420"/>
                <a:gd name="T45" fmla="*/ 347 h 1245"/>
                <a:gd name="T46" fmla="*/ 1082 w 1420"/>
                <a:gd name="T47" fmla="*/ 251 h 1245"/>
                <a:gd name="T48" fmla="*/ 946 w 1420"/>
                <a:gd name="T49" fmla="*/ 159 h 1245"/>
                <a:gd name="T50" fmla="*/ 1074 w 1420"/>
                <a:gd name="T51" fmla="*/ 27 h 1245"/>
                <a:gd name="T52" fmla="*/ 1146 w 1420"/>
                <a:gd name="T53" fmla="*/ 19 h 1245"/>
                <a:gd name="T54" fmla="*/ 1270 w 1420"/>
                <a:gd name="T55" fmla="*/ 83 h 1245"/>
                <a:gd name="T56" fmla="*/ 1342 w 1420"/>
                <a:gd name="T57" fmla="*/ 127 h 1245"/>
                <a:gd name="T58" fmla="*/ 1394 w 1420"/>
                <a:gd name="T59" fmla="*/ 215 h 1245"/>
                <a:gd name="T60" fmla="*/ 1374 w 1420"/>
                <a:gd name="T61" fmla="*/ 235 h 1245"/>
                <a:gd name="T62" fmla="*/ 1398 w 1420"/>
                <a:gd name="T63" fmla="*/ 347 h 1245"/>
                <a:gd name="T64" fmla="*/ 1354 w 1420"/>
                <a:gd name="T65" fmla="*/ 735 h 1245"/>
                <a:gd name="T66" fmla="*/ 1262 w 1420"/>
                <a:gd name="T67" fmla="*/ 935 h 1245"/>
                <a:gd name="T68" fmla="*/ 942 w 1420"/>
                <a:gd name="T69" fmla="*/ 1167 h 1245"/>
                <a:gd name="T70" fmla="*/ 98 w 1420"/>
                <a:gd name="T71" fmla="*/ 391 h 1245"/>
                <a:gd name="T72" fmla="*/ 86 w 1420"/>
                <a:gd name="T73" fmla="*/ 447 h 1245"/>
                <a:gd name="T74" fmla="*/ 98 w 1420"/>
                <a:gd name="T75" fmla="*/ 391 h 1245"/>
                <a:gd name="T76" fmla="*/ 106 w 1420"/>
                <a:gd name="T77" fmla="*/ 351 h 1245"/>
                <a:gd name="T78" fmla="*/ 310 w 1420"/>
                <a:gd name="T79" fmla="*/ 959 h 1245"/>
                <a:gd name="T80" fmla="*/ 410 w 1420"/>
                <a:gd name="T81" fmla="*/ 1011 h 1245"/>
                <a:gd name="T82" fmla="*/ 418 w 1420"/>
                <a:gd name="T83" fmla="*/ 1023 h 1245"/>
                <a:gd name="T84" fmla="*/ 894 w 1420"/>
                <a:gd name="T85" fmla="*/ 1175 h 1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420" h="1245">
                  <a:moveTo>
                    <a:pt x="814" y="1207"/>
                  </a:moveTo>
                  <a:cubicBezTo>
                    <a:pt x="805" y="1208"/>
                    <a:pt x="795" y="1210"/>
                    <a:pt x="798" y="1223"/>
                  </a:cubicBezTo>
                  <a:cubicBezTo>
                    <a:pt x="769" y="1228"/>
                    <a:pt x="742" y="1221"/>
                    <a:pt x="726" y="1231"/>
                  </a:cubicBezTo>
                  <a:cubicBezTo>
                    <a:pt x="722" y="1226"/>
                    <a:pt x="722" y="1216"/>
                    <a:pt x="718" y="1211"/>
                  </a:cubicBezTo>
                  <a:cubicBezTo>
                    <a:pt x="708" y="1211"/>
                    <a:pt x="708" y="1227"/>
                    <a:pt x="718" y="1227"/>
                  </a:cubicBezTo>
                  <a:cubicBezTo>
                    <a:pt x="662" y="1245"/>
                    <a:pt x="580" y="1235"/>
                    <a:pt x="526" y="1219"/>
                  </a:cubicBezTo>
                  <a:cubicBezTo>
                    <a:pt x="519" y="1212"/>
                    <a:pt x="529" y="1209"/>
                    <a:pt x="526" y="1195"/>
                  </a:cubicBezTo>
                  <a:cubicBezTo>
                    <a:pt x="510" y="1206"/>
                    <a:pt x="489" y="1215"/>
                    <a:pt x="470" y="1203"/>
                  </a:cubicBezTo>
                  <a:cubicBezTo>
                    <a:pt x="468" y="1193"/>
                    <a:pt x="488" y="1205"/>
                    <a:pt x="482" y="1191"/>
                  </a:cubicBezTo>
                  <a:cubicBezTo>
                    <a:pt x="500" y="1188"/>
                    <a:pt x="515" y="1203"/>
                    <a:pt x="522" y="1187"/>
                  </a:cubicBezTo>
                  <a:cubicBezTo>
                    <a:pt x="629" y="1199"/>
                    <a:pt x="716" y="1213"/>
                    <a:pt x="810" y="1195"/>
                  </a:cubicBezTo>
                  <a:cubicBezTo>
                    <a:pt x="796" y="1207"/>
                    <a:pt x="747" y="1197"/>
                    <a:pt x="742" y="1215"/>
                  </a:cubicBezTo>
                  <a:cubicBezTo>
                    <a:pt x="769" y="1217"/>
                    <a:pt x="789" y="1201"/>
                    <a:pt x="830" y="1203"/>
                  </a:cubicBezTo>
                  <a:cubicBezTo>
                    <a:pt x="836" y="1193"/>
                    <a:pt x="818" y="1197"/>
                    <a:pt x="818" y="1195"/>
                  </a:cubicBezTo>
                  <a:cubicBezTo>
                    <a:pt x="816" y="1188"/>
                    <a:pt x="842" y="1173"/>
                    <a:pt x="830" y="1179"/>
                  </a:cubicBezTo>
                  <a:cubicBezTo>
                    <a:pt x="845" y="1172"/>
                    <a:pt x="846" y="1174"/>
                    <a:pt x="862" y="1175"/>
                  </a:cubicBezTo>
                  <a:cubicBezTo>
                    <a:pt x="862" y="1170"/>
                    <a:pt x="862" y="1164"/>
                    <a:pt x="862" y="1159"/>
                  </a:cubicBezTo>
                  <a:cubicBezTo>
                    <a:pt x="716" y="1202"/>
                    <a:pt x="531" y="1195"/>
                    <a:pt x="414" y="1131"/>
                  </a:cubicBezTo>
                  <a:cubicBezTo>
                    <a:pt x="409" y="1122"/>
                    <a:pt x="410" y="1109"/>
                    <a:pt x="402" y="1103"/>
                  </a:cubicBezTo>
                  <a:cubicBezTo>
                    <a:pt x="395" y="1111"/>
                    <a:pt x="402" y="1115"/>
                    <a:pt x="402" y="1127"/>
                  </a:cubicBezTo>
                  <a:cubicBezTo>
                    <a:pt x="389" y="1113"/>
                    <a:pt x="378" y="1120"/>
                    <a:pt x="362" y="1107"/>
                  </a:cubicBezTo>
                  <a:cubicBezTo>
                    <a:pt x="367" y="1097"/>
                    <a:pt x="370" y="1094"/>
                    <a:pt x="382" y="1099"/>
                  </a:cubicBezTo>
                  <a:cubicBezTo>
                    <a:pt x="380" y="1087"/>
                    <a:pt x="365" y="1090"/>
                    <a:pt x="362" y="1079"/>
                  </a:cubicBezTo>
                  <a:cubicBezTo>
                    <a:pt x="355" y="1085"/>
                    <a:pt x="365" y="1092"/>
                    <a:pt x="354" y="1099"/>
                  </a:cubicBezTo>
                  <a:cubicBezTo>
                    <a:pt x="336" y="1086"/>
                    <a:pt x="304" y="1073"/>
                    <a:pt x="318" y="1059"/>
                  </a:cubicBezTo>
                  <a:cubicBezTo>
                    <a:pt x="242" y="1011"/>
                    <a:pt x="184" y="945"/>
                    <a:pt x="118" y="887"/>
                  </a:cubicBezTo>
                  <a:cubicBezTo>
                    <a:pt x="120" y="854"/>
                    <a:pt x="81" y="828"/>
                    <a:pt x="70" y="795"/>
                  </a:cubicBezTo>
                  <a:cubicBezTo>
                    <a:pt x="64" y="802"/>
                    <a:pt x="54" y="794"/>
                    <a:pt x="46" y="791"/>
                  </a:cubicBezTo>
                  <a:cubicBezTo>
                    <a:pt x="65" y="787"/>
                    <a:pt x="54" y="768"/>
                    <a:pt x="54" y="751"/>
                  </a:cubicBezTo>
                  <a:cubicBezTo>
                    <a:pt x="47" y="739"/>
                    <a:pt x="46" y="766"/>
                    <a:pt x="34" y="763"/>
                  </a:cubicBezTo>
                  <a:cubicBezTo>
                    <a:pt x="21" y="749"/>
                    <a:pt x="41" y="743"/>
                    <a:pt x="50" y="739"/>
                  </a:cubicBezTo>
                  <a:cubicBezTo>
                    <a:pt x="0" y="638"/>
                    <a:pt x="3" y="461"/>
                    <a:pt x="42" y="331"/>
                  </a:cubicBezTo>
                  <a:cubicBezTo>
                    <a:pt x="69" y="242"/>
                    <a:pt x="118" y="169"/>
                    <a:pt x="170" y="99"/>
                  </a:cubicBezTo>
                  <a:cubicBezTo>
                    <a:pt x="199" y="91"/>
                    <a:pt x="233" y="56"/>
                    <a:pt x="262" y="35"/>
                  </a:cubicBezTo>
                  <a:cubicBezTo>
                    <a:pt x="274" y="41"/>
                    <a:pt x="254" y="48"/>
                    <a:pt x="254" y="55"/>
                  </a:cubicBezTo>
                  <a:cubicBezTo>
                    <a:pt x="282" y="45"/>
                    <a:pt x="306" y="15"/>
                    <a:pt x="326" y="11"/>
                  </a:cubicBezTo>
                  <a:cubicBezTo>
                    <a:pt x="337" y="19"/>
                    <a:pt x="316" y="31"/>
                    <a:pt x="306" y="31"/>
                  </a:cubicBezTo>
                  <a:cubicBezTo>
                    <a:pt x="223" y="106"/>
                    <a:pt x="156" y="205"/>
                    <a:pt x="114" y="315"/>
                  </a:cubicBezTo>
                  <a:cubicBezTo>
                    <a:pt x="116" y="325"/>
                    <a:pt x="122" y="305"/>
                    <a:pt x="126" y="303"/>
                  </a:cubicBezTo>
                  <a:cubicBezTo>
                    <a:pt x="132" y="318"/>
                    <a:pt x="121" y="327"/>
                    <a:pt x="118" y="343"/>
                  </a:cubicBezTo>
                  <a:cubicBezTo>
                    <a:pt x="140" y="324"/>
                    <a:pt x="138" y="280"/>
                    <a:pt x="166" y="267"/>
                  </a:cubicBezTo>
                  <a:cubicBezTo>
                    <a:pt x="151" y="261"/>
                    <a:pt x="168" y="233"/>
                    <a:pt x="174" y="239"/>
                  </a:cubicBezTo>
                  <a:cubicBezTo>
                    <a:pt x="183" y="252"/>
                    <a:pt x="167" y="259"/>
                    <a:pt x="162" y="271"/>
                  </a:cubicBezTo>
                  <a:cubicBezTo>
                    <a:pt x="144" y="319"/>
                    <a:pt x="120" y="392"/>
                    <a:pt x="114" y="447"/>
                  </a:cubicBezTo>
                  <a:cubicBezTo>
                    <a:pt x="106" y="515"/>
                    <a:pt x="122" y="572"/>
                    <a:pt x="126" y="635"/>
                  </a:cubicBezTo>
                  <a:cubicBezTo>
                    <a:pt x="140" y="646"/>
                    <a:pt x="156" y="673"/>
                    <a:pt x="146" y="695"/>
                  </a:cubicBezTo>
                  <a:cubicBezTo>
                    <a:pt x="157" y="704"/>
                    <a:pt x="160" y="721"/>
                    <a:pt x="174" y="727"/>
                  </a:cubicBezTo>
                  <a:cubicBezTo>
                    <a:pt x="162" y="753"/>
                    <a:pt x="190" y="753"/>
                    <a:pt x="194" y="775"/>
                  </a:cubicBezTo>
                  <a:cubicBezTo>
                    <a:pt x="190" y="775"/>
                    <a:pt x="186" y="775"/>
                    <a:pt x="182" y="775"/>
                  </a:cubicBezTo>
                  <a:cubicBezTo>
                    <a:pt x="185" y="790"/>
                    <a:pt x="194" y="773"/>
                    <a:pt x="202" y="783"/>
                  </a:cubicBezTo>
                  <a:cubicBezTo>
                    <a:pt x="204" y="796"/>
                    <a:pt x="193" y="799"/>
                    <a:pt x="202" y="807"/>
                  </a:cubicBezTo>
                  <a:cubicBezTo>
                    <a:pt x="202" y="815"/>
                    <a:pt x="217" y="801"/>
                    <a:pt x="222" y="811"/>
                  </a:cubicBezTo>
                  <a:cubicBezTo>
                    <a:pt x="220" y="819"/>
                    <a:pt x="216" y="819"/>
                    <a:pt x="210" y="815"/>
                  </a:cubicBezTo>
                  <a:cubicBezTo>
                    <a:pt x="230" y="838"/>
                    <a:pt x="277" y="851"/>
                    <a:pt x="270" y="887"/>
                  </a:cubicBezTo>
                  <a:cubicBezTo>
                    <a:pt x="278" y="891"/>
                    <a:pt x="293" y="884"/>
                    <a:pt x="298" y="899"/>
                  </a:cubicBezTo>
                  <a:cubicBezTo>
                    <a:pt x="301" y="912"/>
                    <a:pt x="290" y="905"/>
                    <a:pt x="286" y="903"/>
                  </a:cubicBezTo>
                  <a:cubicBezTo>
                    <a:pt x="326" y="919"/>
                    <a:pt x="355" y="946"/>
                    <a:pt x="390" y="967"/>
                  </a:cubicBezTo>
                  <a:cubicBezTo>
                    <a:pt x="390" y="971"/>
                    <a:pt x="385" y="970"/>
                    <a:pt x="382" y="971"/>
                  </a:cubicBezTo>
                  <a:cubicBezTo>
                    <a:pt x="394" y="975"/>
                    <a:pt x="428" y="977"/>
                    <a:pt x="434" y="999"/>
                  </a:cubicBezTo>
                  <a:cubicBezTo>
                    <a:pt x="455" y="992"/>
                    <a:pt x="484" y="1002"/>
                    <a:pt x="494" y="1019"/>
                  </a:cubicBezTo>
                  <a:cubicBezTo>
                    <a:pt x="542" y="1020"/>
                    <a:pt x="610" y="1031"/>
                    <a:pt x="650" y="1043"/>
                  </a:cubicBezTo>
                  <a:cubicBezTo>
                    <a:pt x="750" y="1013"/>
                    <a:pt x="886" y="1004"/>
                    <a:pt x="950" y="927"/>
                  </a:cubicBezTo>
                  <a:cubicBezTo>
                    <a:pt x="964" y="931"/>
                    <a:pt x="982" y="920"/>
                    <a:pt x="986" y="903"/>
                  </a:cubicBezTo>
                  <a:cubicBezTo>
                    <a:pt x="1029" y="876"/>
                    <a:pt x="1050" y="828"/>
                    <a:pt x="1086" y="795"/>
                  </a:cubicBezTo>
                  <a:cubicBezTo>
                    <a:pt x="1114" y="721"/>
                    <a:pt x="1154" y="682"/>
                    <a:pt x="1158" y="587"/>
                  </a:cubicBezTo>
                  <a:cubicBezTo>
                    <a:pt x="1161" y="585"/>
                    <a:pt x="1164" y="583"/>
                    <a:pt x="1170" y="583"/>
                  </a:cubicBezTo>
                  <a:cubicBezTo>
                    <a:pt x="1157" y="576"/>
                    <a:pt x="1174" y="546"/>
                    <a:pt x="1158" y="535"/>
                  </a:cubicBezTo>
                  <a:cubicBezTo>
                    <a:pt x="1181" y="470"/>
                    <a:pt x="1158" y="419"/>
                    <a:pt x="1150" y="359"/>
                  </a:cubicBezTo>
                  <a:cubicBezTo>
                    <a:pt x="1144" y="354"/>
                    <a:pt x="1140" y="347"/>
                    <a:pt x="1130" y="347"/>
                  </a:cubicBezTo>
                  <a:cubicBezTo>
                    <a:pt x="1125" y="327"/>
                    <a:pt x="1127" y="305"/>
                    <a:pt x="1122" y="295"/>
                  </a:cubicBezTo>
                  <a:cubicBezTo>
                    <a:pt x="1113" y="278"/>
                    <a:pt x="1100" y="277"/>
                    <a:pt x="1094" y="271"/>
                  </a:cubicBezTo>
                  <a:cubicBezTo>
                    <a:pt x="1086" y="263"/>
                    <a:pt x="1095" y="255"/>
                    <a:pt x="1082" y="251"/>
                  </a:cubicBezTo>
                  <a:cubicBezTo>
                    <a:pt x="1071" y="248"/>
                    <a:pt x="1058" y="258"/>
                    <a:pt x="1046" y="255"/>
                  </a:cubicBezTo>
                  <a:cubicBezTo>
                    <a:pt x="1017" y="247"/>
                    <a:pt x="1001" y="217"/>
                    <a:pt x="986" y="187"/>
                  </a:cubicBezTo>
                  <a:cubicBezTo>
                    <a:pt x="970" y="181"/>
                    <a:pt x="967" y="160"/>
                    <a:pt x="946" y="159"/>
                  </a:cubicBezTo>
                  <a:cubicBezTo>
                    <a:pt x="949" y="146"/>
                    <a:pt x="954" y="127"/>
                    <a:pt x="942" y="115"/>
                  </a:cubicBezTo>
                  <a:cubicBezTo>
                    <a:pt x="954" y="93"/>
                    <a:pt x="958" y="99"/>
                    <a:pt x="950" y="75"/>
                  </a:cubicBezTo>
                  <a:cubicBezTo>
                    <a:pt x="988" y="34"/>
                    <a:pt x="1038" y="62"/>
                    <a:pt x="1074" y="27"/>
                  </a:cubicBezTo>
                  <a:cubicBezTo>
                    <a:pt x="1099" y="40"/>
                    <a:pt x="1112" y="23"/>
                    <a:pt x="1130" y="31"/>
                  </a:cubicBezTo>
                  <a:cubicBezTo>
                    <a:pt x="1133" y="31"/>
                    <a:pt x="1133" y="15"/>
                    <a:pt x="1130" y="15"/>
                  </a:cubicBezTo>
                  <a:cubicBezTo>
                    <a:pt x="1136" y="0"/>
                    <a:pt x="1136" y="24"/>
                    <a:pt x="1146" y="19"/>
                  </a:cubicBezTo>
                  <a:cubicBezTo>
                    <a:pt x="1158" y="16"/>
                    <a:pt x="1137" y="13"/>
                    <a:pt x="1142" y="3"/>
                  </a:cubicBezTo>
                  <a:cubicBezTo>
                    <a:pt x="1148" y="9"/>
                    <a:pt x="1161" y="8"/>
                    <a:pt x="1158" y="23"/>
                  </a:cubicBezTo>
                  <a:cubicBezTo>
                    <a:pt x="1205" y="19"/>
                    <a:pt x="1219" y="86"/>
                    <a:pt x="1270" y="83"/>
                  </a:cubicBezTo>
                  <a:cubicBezTo>
                    <a:pt x="1277" y="96"/>
                    <a:pt x="1309" y="101"/>
                    <a:pt x="1298" y="119"/>
                  </a:cubicBezTo>
                  <a:cubicBezTo>
                    <a:pt x="1314" y="119"/>
                    <a:pt x="1325" y="124"/>
                    <a:pt x="1330" y="135"/>
                  </a:cubicBezTo>
                  <a:cubicBezTo>
                    <a:pt x="1334" y="132"/>
                    <a:pt x="1334" y="126"/>
                    <a:pt x="1342" y="127"/>
                  </a:cubicBezTo>
                  <a:cubicBezTo>
                    <a:pt x="1339" y="142"/>
                    <a:pt x="1367" y="134"/>
                    <a:pt x="1354" y="147"/>
                  </a:cubicBezTo>
                  <a:cubicBezTo>
                    <a:pt x="1380" y="132"/>
                    <a:pt x="1371" y="175"/>
                    <a:pt x="1390" y="179"/>
                  </a:cubicBezTo>
                  <a:cubicBezTo>
                    <a:pt x="1391" y="195"/>
                    <a:pt x="1380" y="210"/>
                    <a:pt x="1394" y="215"/>
                  </a:cubicBezTo>
                  <a:cubicBezTo>
                    <a:pt x="1391" y="221"/>
                    <a:pt x="1381" y="221"/>
                    <a:pt x="1374" y="223"/>
                  </a:cubicBezTo>
                  <a:cubicBezTo>
                    <a:pt x="1375" y="228"/>
                    <a:pt x="1381" y="226"/>
                    <a:pt x="1386" y="227"/>
                  </a:cubicBezTo>
                  <a:cubicBezTo>
                    <a:pt x="1384" y="232"/>
                    <a:pt x="1381" y="235"/>
                    <a:pt x="1374" y="235"/>
                  </a:cubicBezTo>
                  <a:cubicBezTo>
                    <a:pt x="1382" y="245"/>
                    <a:pt x="1395" y="271"/>
                    <a:pt x="1382" y="287"/>
                  </a:cubicBezTo>
                  <a:cubicBezTo>
                    <a:pt x="1383" y="295"/>
                    <a:pt x="1393" y="295"/>
                    <a:pt x="1398" y="299"/>
                  </a:cubicBezTo>
                  <a:cubicBezTo>
                    <a:pt x="1391" y="317"/>
                    <a:pt x="1395" y="341"/>
                    <a:pt x="1398" y="347"/>
                  </a:cubicBezTo>
                  <a:cubicBezTo>
                    <a:pt x="1392" y="437"/>
                    <a:pt x="1420" y="534"/>
                    <a:pt x="1382" y="623"/>
                  </a:cubicBezTo>
                  <a:cubicBezTo>
                    <a:pt x="1385" y="630"/>
                    <a:pt x="1389" y="638"/>
                    <a:pt x="1390" y="647"/>
                  </a:cubicBezTo>
                  <a:cubicBezTo>
                    <a:pt x="1374" y="673"/>
                    <a:pt x="1368" y="708"/>
                    <a:pt x="1354" y="735"/>
                  </a:cubicBezTo>
                  <a:cubicBezTo>
                    <a:pt x="1354" y="739"/>
                    <a:pt x="1359" y="738"/>
                    <a:pt x="1362" y="739"/>
                  </a:cubicBezTo>
                  <a:cubicBezTo>
                    <a:pt x="1336" y="808"/>
                    <a:pt x="1303" y="869"/>
                    <a:pt x="1258" y="919"/>
                  </a:cubicBezTo>
                  <a:cubicBezTo>
                    <a:pt x="1261" y="923"/>
                    <a:pt x="1262" y="928"/>
                    <a:pt x="1262" y="935"/>
                  </a:cubicBezTo>
                  <a:cubicBezTo>
                    <a:pt x="1258" y="935"/>
                    <a:pt x="1254" y="935"/>
                    <a:pt x="1250" y="935"/>
                  </a:cubicBezTo>
                  <a:cubicBezTo>
                    <a:pt x="1216" y="995"/>
                    <a:pt x="1167" y="1039"/>
                    <a:pt x="1106" y="1071"/>
                  </a:cubicBezTo>
                  <a:cubicBezTo>
                    <a:pt x="1088" y="1122"/>
                    <a:pt x="1003" y="1136"/>
                    <a:pt x="942" y="1167"/>
                  </a:cubicBezTo>
                  <a:cubicBezTo>
                    <a:pt x="937" y="1170"/>
                    <a:pt x="936" y="1180"/>
                    <a:pt x="930" y="1183"/>
                  </a:cubicBezTo>
                  <a:cubicBezTo>
                    <a:pt x="903" y="1198"/>
                    <a:pt x="805" y="1222"/>
                    <a:pt x="814" y="1207"/>
                  </a:cubicBezTo>
                  <a:close/>
                  <a:moveTo>
                    <a:pt x="98" y="391"/>
                  </a:moveTo>
                  <a:cubicBezTo>
                    <a:pt x="110" y="386"/>
                    <a:pt x="104" y="418"/>
                    <a:pt x="90" y="411"/>
                  </a:cubicBezTo>
                  <a:cubicBezTo>
                    <a:pt x="86" y="429"/>
                    <a:pt x="97" y="431"/>
                    <a:pt x="98" y="443"/>
                  </a:cubicBezTo>
                  <a:cubicBezTo>
                    <a:pt x="90" y="446"/>
                    <a:pt x="95" y="455"/>
                    <a:pt x="86" y="447"/>
                  </a:cubicBezTo>
                  <a:cubicBezTo>
                    <a:pt x="97" y="462"/>
                    <a:pt x="80" y="484"/>
                    <a:pt x="94" y="491"/>
                  </a:cubicBezTo>
                  <a:cubicBezTo>
                    <a:pt x="98" y="450"/>
                    <a:pt x="114" y="400"/>
                    <a:pt x="114" y="367"/>
                  </a:cubicBezTo>
                  <a:cubicBezTo>
                    <a:pt x="91" y="367"/>
                    <a:pt x="114" y="387"/>
                    <a:pt x="98" y="391"/>
                  </a:cubicBezTo>
                  <a:close/>
                  <a:moveTo>
                    <a:pt x="118" y="367"/>
                  </a:moveTo>
                  <a:cubicBezTo>
                    <a:pt x="113" y="357"/>
                    <a:pt x="130" y="350"/>
                    <a:pt x="118" y="347"/>
                  </a:cubicBezTo>
                  <a:cubicBezTo>
                    <a:pt x="117" y="352"/>
                    <a:pt x="112" y="351"/>
                    <a:pt x="106" y="351"/>
                  </a:cubicBezTo>
                  <a:cubicBezTo>
                    <a:pt x="103" y="364"/>
                    <a:pt x="112" y="364"/>
                    <a:pt x="118" y="367"/>
                  </a:cubicBezTo>
                  <a:close/>
                  <a:moveTo>
                    <a:pt x="346" y="987"/>
                  </a:moveTo>
                  <a:cubicBezTo>
                    <a:pt x="330" y="979"/>
                    <a:pt x="339" y="960"/>
                    <a:pt x="310" y="959"/>
                  </a:cubicBezTo>
                  <a:cubicBezTo>
                    <a:pt x="316" y="972"/>
                    <a:pt x="338" y="990"/>
                    <a:pt x="346" y="987"/>
                  </a:cubicBezTo>
                  <a:close/>
                  <a:moveTo>
                    <a:pt x="366" y="999"/>
                  </a:moveTo>
                  <a:cubicBezTo>
                    <a:pt x="373" y="1015"/>
                    <a:pt x="396" y="1023"/>
                    <a:pt x="410" y="1011"/>
                  </a:cubicBezTo>
                  <a:cubicBezTo>
                    <a:pt x="394" y="1010"/>
                    <a:pt x="385" y="985"/>
                    <a:pt x="366" y="999"/>
                  </a:cubicBezTo>
                  <a:close/>
                  <a:moveTo>
                    <a:pt x="478" y="1043"/>
                  </a:moveTo>
                  <a:cubicBezTo>
                    <a:pt x="456" y="1046"/>
                    <a:pt x="450" y="1021"/>
                    <a:pt x="418" y="1023"/>
                  </a:cubicBezTo>
                  <a:cubicBezTo>
                    <a:pt x="427" y="1045"/>
                    <a:pt x="460" y="1050"/>
                    <a:pt x="478" y="1043"/>
                  </a:cubicBezTo>
                  <a:close/>
                  <a:moveTo>
                    <a:pt x="874" y="1191"/>
                  </a:moveTo>
                  <a:cubicBezTo>
                    <a:pt x="884" y="1189"/>
                    <a:pt x="889" y="1182"/>
                    <a:pt x="894" y="1175"/>
                  </a:cubicBezTo>
                  <a:cubicBezTo>
                    <a:pt x="881" y="1174"/>
                    <a:pt x="875" y="1180"/>
                    <a:pt x="874" y="1191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b="1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11" name="TextBox 7">
              <a:extLst>
                <a:ext uri="{FF2B5EF4-FFF2-40B4-BE49-F238E27FC236}">
                  <a16:creationId xmlns:a16="http://schemas.microsoft.com/office/drawing/2014/main" id="{F811E149-4FC5-4C2B-B014-8406060FE31F}"/>
                </a:ext>
              </a:extLst>
            </p:cNvPr>
            <p:cNvSpPr txBox="1"/>
            <p:nvPr/>
          </p:nvSpPr>
          <p:spPr>
            <a:xfrm>
              <a:off x="346455" y="0"/>
              <a:ext cx="3041583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solidFill>
                    <a:srgbClr val="B3310D"/>
                  </a:solidFill>
                  <a:latin typeface="黑体" pitchFamily="49" charset="-122"/>
                  <a:ea typeface="黑体" pitchFamily="49" charset="-122"/>
                </a:rPr>
                <a:t>   </a:t>
              </a:r>
              <a:r>
                <a:rPr lang="zh-CN" altLang="en-US" sz="2800" b="1" dirty="0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见与不见</a:t>
              </a:r>
              <a:endParaRPr lang="en-US" altLang="zh-CN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  <a:p>
              <a:r>
                <a:rPr lang="zh-CN" altLang="en-US" sz="3200" b="1" dirty="0">
                  <a:solidFill>
                    <a:srgbClr val="B3310D"/>
                  </a:solidFill>
                  <a:latin typeface="黑体" pitchFamily="49" charset="-122"/>
                  <a:ea typeface="黑体" pitchFamily="49" charset="-122"/>
                </a:rPr>
                <a:t>面向世界的明朝</a:t>
              </a:r>
              <a:r>
                <a:rPr lang="zh-CN" altLang="en-US" sz="2800" b="1" spc="133" noProof="1">
                  <a:solidFill>
                    <a:srgbClr val="C0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             </a:t>
              </a:r>
              <a:endParaRPr lang="en-US" altLang="zh-CN" sz="2800" b="1" spc="133" noProof="1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  <a:p>
              <a:r>
                <a:rPr lang="zh-CN" altLang="en-US" sz="2400" b="1" spc="133" noProof="1">
                  <a:solidFill>
                    <a:srgbClr val="C0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    </a:t>
              </a:r>
              <a:r>
                <a:rPr lang="zh-CN" altLang="en-US" sz="2400" b="1" spc="133" noProof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黑体" panose="02010609060101010101" pitchFamily="49" charset="-122"/>
                  <a:ea typeface="黑体" panose="02010609060101010101" pitchFamily="49" charset="-122"/>
                </a:rPr>
                <a:t>西人来犯</a:t>
              </a:r>
              <a:endParaRPr lang="en-US" altLang="zh-C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sp>
        <p:nvSpPr>
          <p:cNvPr id="3" name="文本框 2">
            <a:extLst>
              <a:ext uri="{FF2B5EF4-FFF2-40B4-BE49-F238E27FC236}">
                <a16:creationId xmlns:a16="http://schemas.microsoft.com/office/drawing/2014/main" id="{B367C956-9F41-4E92-A82B-6C9240E9A786}"/>
              </a:ext>
            </a:extLst>
          </p:cNvPr>
          <p:cNvSpPr txBox="1"/>
          <p:nvPr/>
        </p:nvSpPr>
        <p:spPr>
          <a:xfrm>
            <a:off x="6956603" y="5835238"/>
            <a:ext cx="4978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看见的</a:t>
            </a:r>
            <a:r>
              <a:rPr lang="en-US" altLang="zh-CN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……</a:t>
            </a:r>
          </a:p>
          <a:p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看不见的</a:t>
            </a:r>
            <a:r>
              <a:rPr lang="en-US" altLang="zh-CN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……</a:t>
            </a:r>
            <a:endParaRPr lang="zh-CN" altLang="en-US" sz="28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12" name="Picture 6">
            <a:extLst>
              <a:ext uri="{FF2B5EF4-FFF2-40B4-BE49-F238E27FC236}">
                <a16:creationId xmlns:a16="http://schemas.microsoft.com/office/drawing/2014/main" id="{023506CB-8B0A-432C-A667-845321AB41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0890" y="51229"/>
            <a:ext cx="3463429" cy="2311663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8F7BFDE9-8410-4DE8-B685-706878AC4E8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8496" y="51229"/>
            <a:ext cx="3200825" cy="2046633"/>
          </a:xfrm>
          <a:prstGeom prst="rect">
            <a:avLst/>
          </a:prstGeom>
        </p:spPr>
      </p:pic>
      <p:sp>
        <p:nvSpPr>
          <p:cNvPr id="16" name="文本框 15">
            <a:extLst>
              <a:ext uri="{FF2B5EF4-FFF2-40B4-BE49-F238E27FC236}">
                <a16:creationId xmlns:a16="http://schemas.microsoft.com/office/drawing/2014/main" id="{766BE96D-A8B4-4C4A-9BFC-E4B6000A675D}"/>
              </a:ext>
            </a:extLst>
          </p:cNvPr>
          <p:cNvSpPr txBox="1"/>
          <p:nvPr/>
        </p:nvSpPr>
        <p:spPr>
          <a:xfrm>
            <a:off x="4206415" y="1772311"/>
            <a:ext cx="3252906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zh-CN" altLang="en-US" sz="1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  明洪武的世界地图</a:t>
            </a:r>
            <a:endParaRPr lang="zh-CN" altLang="en-US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0189290D-12B7-4565-9AB4-329DB93994DD}"/>
              </a:ext>
            </a:extLst>
          </p:cNvPr>
          <p:cNvSpPr txBox="1"/>
          <p:nvPr/>
        </p:nvSpPr>
        <p:spPr>
          <a:xfrm>
            <a:off x="8106833" y="1772311"/>
            <a:ext cx="3636434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altLang="zh-CN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 明万历利玛窦</a:t>
            </a:r>
          </a:p>
          <a:p>
            <a:pPr algn="ctr"/>
            <a:r>
              <a:rPr lang="en-US" altLang="zh-CN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和李之藻合制</a:t>
            </a:r>
            <a:r>
              <a:rPr lang="zh-CN" altLang="en-US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世界地图</a:t>
            </a:r>
            <a:endParaRPr lang="zh-CN" altLang="en-US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72466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>
            <a:extLst>
              <a:ext uri="{FF2B5EF4-FFF2-40B4-BE49-F238E27FC236}">
                <a16:creationId xmlns:a16="http://schemas.microsoft.com/office/drawing/2014/main" id="{FA646A11-89B7-4C16-9C59-F51FE0C7C6E8}"/>
              </a:ext>
            </a:extLst>
          </p:cNvPr>
          <p:cNvSpPr txBox="1"/>
          <p:nvPr/>
        </p:nvSpPr>
        <p:spPr>
          <a:xfrm>
            <a:off x="4727537" y="256130"/>
            <a:ext cx="6897196" cy="181588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zh-CN" altLang="en-US" sz="2400" b="1" kern="100" dirty="0">
                <a:solidFill>
                  <a:srgbClr val="000000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     </a:t>
            </a:r>
            <a:r>
              <a:rPr lang="zh-CN" altLang="en-US" sz="2800" b="1" kern="100" dirty="0">
                <a:solidFill>
                  <a:srgbClr val="000000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“</a:t>
            </a:r>
            <a:r>
              <a:rPr lang="zh-CN" altLang="zh-CN" sz="2800" b="1" kern="100" dirty="0">
                <a:solidFill>
                  <a:srgbClr val="000000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朕凉德藐躬，上干天咎，致逆贼直逼京师，皆诸臣误朕。朕死，无面目见祖宗，自去冠冕，以发覆面，任贼分裂，无伤百姓一人。</a:t>
            </a:r>
            <a:r>
              <a:rPr lang="zh-CN" altLang="en-US" sz="2800" b="1" kern="100" dirty="0">
                <a:solidFill>
                  <a:srgbClr val="000000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”        </a:t>
            </a:r>
            <a:r>
              <a:rPr lang="en-US" altLang="zh-CN" sz="2400" b="1" kern="1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——《</a:t>
            </a:r>
            <a:r>
              <a:rPr lang="zh-CN" altLang="en-US" sz="2400" b="1" kern="1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明史</a:t>
            </a:r>
            <a:r>
              <a:rPr lang="en-US" altLang="zh-CN" sz="2400" b="1" kern="1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》</a:t>
            </a:r>
            <a:r>
              <a:rPr lang="zh-CN" altLang="en-US" sz="2400" b="1" kern="1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卷</a:t>
            </a:r>
            <a:r>
              <a:rPr lang="en-US" altLang="zh-CN" sz="2400" b="1" kern="1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24</a:t>
            </a:r>
            <a:endParaRPr lang="zh-CN" altLang="zh-CN" sz="2400" kern="100" dirty="0">
              <a:effectLst/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8B9CFCFC-139E-4C97-A909-AE2AD393630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67000"/>
                    </a14:imgEffect>
                    <a14:imgEffect>
                      <a14:brightnessContrast bright="8000" contrast="-2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488"/>
          <a:stretch/>
        </p:blipFill>
        <p:spPr bwMode="auto">
          <a:xfrm>
            <a:off x="986589" y="2428702"/>
            <a:ext cx="4668253" cy="2941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ACE39C2-422E-4273-827E-2BADD173FFD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1967"/>
          <a:stretch/>
        </p:blipFill>
        <p:spPr bwMode="auto">
          <a:xfrm>
            <a:off x="6096000" y="2426324"/>
            <a:ext cx="5406339" cy="2941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组合 9">
            <a:extLst>
              <a:ext uri="{FF2B5EF4-FFF2-40B4-BE49-F238E27FC236}">
                <a16:creationId xmlns:a16="http://schemas.microsoft.com/office/drawing/2014/main" id="{15CB33FF-9388-49F4-9512-21FFE153425B}"/>
              </a:ext>
            </a:extLst>
          </p:cNvPr>
          <p:cNvGrpSpPr/>
          <p:nvPr/>
        </p:nvGrpSpPr>
        <p:grpSpPr>
          <a:xfrm>
            <a:off x="382783" y="249282"/>
            <a:ext cx="4224769" cy="1953291"/>
            <a:chOff x="-88773" y="-60999"/>
            <a:chExt cx="3912041" cy="1953291"/>
          </a:xfrm>
        </p:grpSpPr>
        <p:sp>
          <p:nvSpPr>
            <p:cNvPr id="11" name="Freeform 227">
              <a:extLst>
                <a:ext uri="{FF2B5EF4-FFF2-40B4-BE49-F238E27FC236}">
                  <a16:creationId xmlns:a16="http://schemas.microsoft.com/office/drawing/2014/main" id="{156FDA97-75BA-4797-BA24-D5087436700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88773" y="-60999"/>
              <a:ext cx="3912041" cy="1953291"/>
            </a:xfrm>
            <a:custGeom>
              <a:avLst/>
              <a:gdLst>
                <a:gd name="T0" fmla="*/ 726 w 1420"/>
                <a:gd name="T1" fmla="*/ 1231 h 1245"/>
                <a:gd name="T2" fmla="*/ 526 w 1420"/>
                <a:gd name="T3" fmla="*/ 1219 h 1245"/>
                <a:gd name="T4" fmla="*/ 482 w 1420"/>
                <a:gd name="T5" fmla="*/ 1191 h 1245"/>
                <a:gd name="T6" fmla="*/ 742 w 1420"/>
                <a:gd name="T7" fmla="*/ 1215 h 1245"/>
                <a:gd name="T8" fmla="*/ 830 w 1420"/>
                <a:gd name="T9" fmla="*/ 1179 h 1245"/>
                <a:gd name="T10" fmla="*/ 414 w 1420"/>
                <a:gd name="T11" fmla="*/ 1131 h 1245"/>
                <a:gd name="T12" fmla="*/ 362 w 1420"/>
                <a:gd name="T13" fmla="*/ 1107 h 1245"/>
                <a:gd name="T14" fmla="*/ 354 w 1420"/>
                <a:gd name="T15" fmla="*/ 1099 h 1245"/>
                <a:gd name="T16" fmla="*/ 70 w 1420"/>
                <a:gd name="T17" fmla="*/ 795 h 1245"/>
                <a:gd name="T18" fmla="*/ 34 w 1420"/>
                <a:gd name="T19" fmla="*/ 763 h 1245"/>
                <a:gd name="T20" fmla="*/ 170 w 1420"/>
                <a:gd name="T21" fmla="*/ 99 h 1245"/>
                <a:gd name="T22" fmla="*/ 326 w 1420"/>
                <a:gd name="T23" fmla="*/ 11 h 1245"/>
                <a:gd name="T24" fmla="*/ 126 w 1420"/>
                <a:gd name="T25" fmla="*/ 303 h 1245"/>
                <a:gd name="T26" fmla="*/ 174 w 1420"/>
                <a:gd name="T27" fmla="*/ 239 h 1245"/>
                <a:gd name="T28" fmla="*/ 126 w 1420"/>
                <a:gd name="T29" fmla="*/ 635 h 1245"/>
                <a:gd name="T30" fmla="*/ 194 w 1420"/>
                <a:gd name="T31" fmla="*/ 775 h 1245"/>
                <a:gd name="T32" fmla="*/ 202 w 1420"/>
                <a:gd name="T33" fmla="*/ 807 h 1245"/>
                <a:gd name="T34" fmla="*/ 270 w 1420"/>
                <a:gd name="T35" fmla="*/ 887 h 1245"/>
                <a:gd name="T36" fmla="*/ 390 w 1420"/>
                <a:gd name="T37" fmla="*/ 967 h 1245"/>
                <a:gd name="T38" fmla="*/ 494 w 1420"/>
                <a:gd name="T39" fmla="*/ 1019 h 1245"/>
                <a:gd name="T40" fmla="*/ 986 w 1420"/>
                <a:gd name="T41" fmla="*/ 903 h 1245"/>
                <a:gd name="T42" fmla="*/ 1170 w 1420"/>
                <a:gd name="T43" fmla="*/ 583 h 1245"/>
                <a:gd name="T44" fmla="*/ 1130 w 1420"/>
                <a:gd name="T45" fmla="*/ 347 h 1245"/>
                <a:gd name="T46" fmla="*/ 1082 w 1420"/>
                <a:gd name="T47" fmla="*/ 251 h 1245"/>
                <a:gd name="T48" fmla="*/ 946 w 1420"/>
                <a:gd name="T49" fmla="*/ 159 h 1245"/>
                <a:gd name="T50" fmla="*/ 1074 w 1420"/>
                <a:gd name="T51" fmla="*/ 27 h 1245"/>
                <a:gd name="T52" fmla="*/ 1146 w 1420"/>
                <a:gd name="T53" fmla="*/ 19 h 1245"/>
                <a:gd name="T54" fmla="*/ 1270 w 1420"/>
                <a:gd name="T55" fmla="*/ 83 h 1245"/>
                <a:gd name="T56" fmla="*/ 1342 w 1420"/>
                <a:gd name="T57" fmla="*/ 127 h 1245"/>
                <a:gd name="T58" fmla="*/ 1394 w 1420"/>
                <a:gd name="T59" fmla="*/ 215 h 1245"/>
                <a:gd name="T60" fmla="*/ 1374 w 1420"/>
                <a:gd name="T61" fmla="*/ 235 h 1245"/>
                <a:gd name="T62" fmla="*/ 1398 w 1420"/>
                <a:gd name="T63" fmla="*/ 347 h 1245"/>
                <a:gd name="T64" fmla="*/ 1354 w 1420"/>
                <a:gd name="T65" fmla="*/ 735 h 1245"/>
                <a:gd name="T66" fmla="*/ 1262 w 1420"/>
                <a:gd name="T67" fmla="*/ 935 h 1245"/>
                <a:gd name="T68" fmla="*/ 942 w 1420"/>
                <a:gd name="T69" fmla="*/ 1167 h 1245"/>
                <a:gd name="T70" fmla="*/ 98 w 1420"/>
                <a:gd name="T71" fmla="*/ 391 h 1245"/>
                <a:gd name="T72" fmla="*/ 86 w 1420"/>
                <a:gd name="T73" fmla="*/ 447 h 1245"/>
                <a:gd name="T74" fmla="*/ 98 w 1420"/>
                <a:gd name="T75" fmla="*/ 391 h 1245"/>
                <a:gd name="T76" fmla="*/ 106 w 1420"/>
                <a:gd name="T77" fmla="*/ 351 h 1245"/>
                <a:gd name="T78" fmla="*/ 310 w 1420"/>
                <a:gd name="T79" fmla="*/ 959 h 1245"/>
                <a:gd name="T80" fmla="*/ 410 w 1420"/>
                <a:gd name="T81" fmla="*/ 1011 h 1245"/>
                <a:gd name="T82" fmla="*/ 418 w 1420"/>
                <a:gd name="T83" fmla="*/ 1023 h 1245"/>
                <a:gd name="T84" fmla="*/ 894 w 1420"/>
                <a:gd name="T85" fmla="*/ 1175 h 1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420" h="1245">
                  <a:moveTo>
                    <a:pt x="814" y="1207"/>
                  </a:moveTo>
                  <a:cubicBezTo>
                    <a:pt x="805" y="1208"/>
                    <a:pt x="795" y="1210"/>
                    <a:pt x="798" y="1223"/>
                  </a:cubicBezTo>
                  <a:cubicBezTo>
                    <a:pt x="769" y="1228"/>
                    <a:pt x="742" y="1221"/>
                    <a:pt x="726" y="1231"/>
                  </a:cubicBezTo>
                  <a:cubicBezTo>
                    <a:pt x="722" y="1226"/>
                    <a:pt x="722" y="1216"/>
                    <a:pt x="718" y="1211"/>
                  </a:cubicBezTo>
                  <a:cubicBezTo>
                    <a:pt x="708" y="1211"/>
                    <a:pt x="708" y="1227"/>
                    <a:pt x="718" y="1227"/>
                  </a:cubicBezTo>
                  <a:cubicBezTo>
                    <a:pt x="662" y="1245"/>
                    <a:pt x="580" y="1235"/>
                    <a:pt x="526" y="1219"/>
                  </a:cubicBezTo>
                  <a:cubicBezTo>
                    <a:pt x="519" y="1212"/>
                    <a:pt x="529" y="1209"/>
                    <a:pt x="526" y="1195"/>
                  </a:cubicBezTo>
                  <a:cubicBezTo>
                    <a:pt x="510" y="1206"/>
                    <a:pt x="489" y="1215"/>
                    <a:pt x="470" y="1203"/>
                  </a:cubicBezTo>
                  <a:cubicBezTo>
                    <a:pt x="468" y="1193"/>
                    <a:pt x="488" y="1205"/>
                    <a:pt x="482" y="1191"/>
                  </a:cubicBezTo>
                  <a:cubicBezTo>
                    <a:pt x="500" y="1188"/>
                    <a:pt x="515" y="1203"/>
                    <a:pt x="522" y="1187"/>
                  </a:cubicBezTo>
                  <a:cubicBezTo>
                    <a:pt x="629" y="1199"/>
                    <a:pt x="716" y="1213"/>
                    <a:pt x="810" y="1195"/>
                  </a:cubicBezTo>
                  <a:cubicBezTo>
                    <a:pt x="796" y="1207"/>
                    <a:pt x="747" y="1197"/>
                    <a:pt x="742" y="1215"/>
                  </a:cubicBezTo>
                  <a:cubicBezTo>
                    <a:pt x="769" y="1217"/>
                    <a:pt x="789" y="1201"/>
                    <a:pt x="830" y="1203"/>
                  </a:cubicBezTo>
                  <a:cubicBezTo>
                    <a:pt x="836" y="1193"/>
                    <a:pt x="818" y="1197"/>
                    <a:pt x="818" y="1195"/>
                  </a:cubicBezTo>
                  <a:cubicBezTo>
                    <a:pt x="816" y="1188"/>
                    <a:pt x="842" y="1173"/>
                    <a:pt x="830" y="1179"/>
                  </a:cubicBezTo>
                  <a:cubicBezTo>
                    <a:pt x="845" y="1172"/>
                    <a:pt x="846" y="1174"/>
                    <a:pt x="862" y="1175"/>
                  </a:cubicBezTo>
                  <a:cubicBezTo>
                    <a:pt x="862" y="1170"/>
                    <a:pt x="862" y="1164"/>
                    <a:pt x="862" y="1159"/>
                  </a:cubicBezTo>
                  <a:cubicBezTo>
                    <a:pt x="716" y="1202"/>
                    <a:pt x="531" y="1195"/>
                    <a:pt x="414" y="1131"/>
                  </a:cubicBezTo>
                  <a:cubicBezTo>
                    <a:pt x="409" y="1122"/>
                    <a:pt x="410" y="1109"/>
                    <a:pt x="402" y="1103"/>
                  </a:cubicBezTo>
                  <a:cubicBezTo>
                    <a:pt x="395" y="1111"/>
                    <a:pt x="402" y="1115"/>
                    <a:pt x="402" y="1127"/>
                  </a:cubicBezTo>
                  <a:cubicBezTo>
                    <a:pt x="389" y="1113"/>
                    <a:pt x="378" y="1120"/>
                    <a:pt x="362" y="1107"/>
                  </a:cubicBezTo>
                  <a:cubicBezTo>
                    <a:pt x="367" y="1097"/>
                    <a:pt x="370" y="1094"/>
                    <a:pt x="382" y="1099"/>
                  </a:cubicBezTo>
                  <a:cubicBezTo>
                    <a:pt x="380" y="1087"/>
                    <a:pt x="365" y="1090"/>
                    <a:pt x="362" y="1079"/>
                  </a:cubicBezTo>
                  <a:cubicBezTo>
                    <a:pt x="355" y="1085"/>
                    <a:pt x="365" y="1092"/>
                    <a:pt x="354" y="1099"/>
                  </a:cubicBezTo>
                  <a:cubicBezTo>
                    <a:pt x="336" y="1086"/>
                    <a:pt x="304" y="1073"/>
                    <a:pt x="318" y="1059"/>
                  </a:cubicBezTo>
                  <a:cubicBezTo>
                    <a:pt x="242" y="1011"/>
                    <a:pt x="184" y="945"/>
                    <a:pt x="118" y="887"/>
                  </a:cubicBezTo>
                  <a:cubicBezTo>
                    <a:pt x="120" y="854"/>
                    <a:pt x="81" y="828"/>
                    <a:pt x="70" y="795"/>
                  </a:cubicBezTo>
                  <a:cubicBezTo>
                    <a:pt x="64" y="802"/>
                    <a:pt x="54" y="794"/>
                    <a:pt x="46" y="791"/>
                  </a:cubicBezTo>
                  <a:cubicBezTo>
                    <a:pt x="65" y="787"/>
                    <a:pt x="54" y="768"/>
                    <a:pt x="54" y="751"/>
                  </a:cubicBezTo>
                  <a:cubicBezTo>
                    <a:pt x="47" y="739"/>
                    <a:pt x="46" y="766"/>
                    <a:pt x="34" y="763"/>
                  </a:cubicBezTo>
                  <a:cubicBezTo>
                    <a:pt x="21" y="749"/>
                    <a:pt x="41" y="743"/>
                    <a:pt x="50" y="739"/>
                  </a:cubicBezTo>
                  <a:cubicBezTo>
                    <a:pt x="0" y="638"/>
                    <a:pt x="3" y="461"/>
                    <a:pt x="42" y="331"/>
                  </a:cubicBezTo>
                  <a:cubicBezTo>
                    <a:pt x="69" y="242"/>
                    <a:pt x="118" y="169"/>
                    <a:pt x="170" y="99"/>
                  </a:cubicBezTo>
                  <a:cubicBezTo>
                    <a:pt x="199" y="91"/>
                    <a:pt x="233" y="56"/>
                    <a:pt x="262" y="35"/>
                  </a:cubicBezTo>
                  <a:cubicBezTo>
                    <a:pt x="274" y="41"/>
                    <a:pt x="254" y="48"/>
                    <a:pt x="254" y="55"/>
                  </a:cubicBezTo>
                  <a:cubicBezTo>
                    <a:pt x="282" y="45"/>
                    <a:pt x="306" y="15"/>
                    <a:pt x="326" y="11"/>
                  </a:cubicBezTo>
                  <a:cubicBezTo>
                    <a:pt x="337" y="19"/>
                    <a:pt x="316" y="31"/>
                    <a:pt x="306" y="31"/>
                  </a:cubicBezTo>
                  <a:cubicBezTo>
                    <a:pt x="223" y="106"/>
                    <a:pt x="156" y="205"/>
                    <a:pt x="114" y="315"/>
                  </a:cubicBezTo>
                  <a:cubicBezTo>
                    <a:pt x="116" y="325"/>
                    <a:pt x="122" y="305"/>
                    <a:pt x="126" y="303"/>
                  </a:cubicBezTo>
                  <a:cubicBezTo>
                    <a:pt x="132" y="318"/>
                    <a:pt x="121" y="327"/>
                    <a:pt x="118" y="343"/>
                  </a:cubicBezTo>
                  <a:cubicBezTo>
                    <a:pt x="140" y="324"/>
                    <a:pt x="138" y="280"/>
                    <a:pt x="166" y="267"/>
                  </a:cubicBezTo>
                  <a:cubicBezTo>
                    <a:pt x="151" y="261"/>
                    <a:pt x="168" y="233"/>
                    <a:pt x="174" y="239"/>
                  </a:cubicBezTo>
                  <a:cubicBezTo>
                    <a:pt x="183" y="252"/>
                    <a:pt x="167" y="259"/>
                    <a:pt x="162" y="271"/>
                  </a:cubicBezTo>
                  <a:cubicBezTo>
                    <a:pt x="144" y="319"/>
                    <a:pt x="120" y="392"/>
                    <a:pt x="114" y="447"/>
                  </a:cubicBezTo>
                  <a:cubicBezTo>
                    <a:pt x="106" y="515"/>
                    <a:pt x="122" y="572"/>
                    <a:pt x="126" y="635"/>
                  </a:cubicBezTo>
                  <a:cubicBezTo>
                    <a:pt x="140" y="646"/>
                    <a:pt x="156" y="673"/>
                    <a:pt x="146" y="695"/>
                  </a:cubicBezTo>
                  <a:cubicBezTo>
                    <a:pt x="157" y="704"/>
                    <a:pt x="160" y="721"/>
                    <a:pt x="174" y="727"/>
                  </a:cubicBezTo>
                  <a:cubicBezTo>
                    <a:pt x="162" y="753"/>
                    <a:pt x="190" y="753"/>
                    <a:pt x="194" y="775"/>
                  </a:cubicBezTo>
                  <a:cubicBezTo>
                    <a:pt x="190" y="775"/>
                    <a:pt x="186" y="775"/>
                    <a:pt x="182" y="775"/>
                  </a:cubicBezTo>
                  <a:cubicBezTo>
                    <a:pt x="185" y="790"/>
                    <a:pt x="194" y="773"/>
                    <a:pt x="202" y="783"/>
                  </a:cubicBezTo>
                  <a:cubicBezTo>
                    <a:pt x="204" y="796"/>
                    <a:pt x="193" y="799"/>
                    <a:pt x="202" y="807"/>
                  </a:cubicBezTo>
                  <a:cubicBezTo>
                    <a:pt x="202" y="815"/>
                    <a:pt x="217" y="801"/>
                    <a:pt x="222" y="811"/>
                  </a:cubicBezTo>
                  <a:cubicBezTo>
                    <a:pt x="220" y="819"/>
                    <a:pt x="216" y="819"/>
                    <a:pt x="210" y="815"/>
                  </a:cubicBezTo>
                  <a:cubicBezTo>
                    <a:pt x="230" y="838"/>
                    <a:pt x="277" y="851"/>
                    <a:pt x="270" y="887"/>
                  </a:cubicBezTo>
                  <a:cubicBezTo>
                    <a:pt x="278" y="891"/>
                    <a:pt x="293" y="884"/>
                    <a:pt x="298" y="899"/>
                  </a:cubicBezTo>
                  <a:cubicBezTo>
                    <a:pt x="301" y="912"/>
                    <a:pt x="290" y="905"/>
                    <a:pt x="286" y="903"/>
                  </a:cubicBezTo>
                  <a:cubicBezTo>
                    <a:pt x="326" y="919"/>
                    <a:pt x="355" y="946"/>
                    <a:pt x="390" y="967"/>
                  </a:cubicBezTo>
                  <a:cubicBezTo>
                    <a:pt x="390" y="971"/>
                    <a:pt x="385" y="970"/>
                    <a:pt x="382" y="971"/>
                  </a:cubicBezTo>
                  <a:cubicBezTo>
                    <a:pt x="394" y="975"/>
                    <a:pt x="428" y="977"/>
                    <a:pt x="434" y="999"/>
                  </a:cubicBezTo>
                  <a:cubicBezTo>
                    <a:pt x="455" y="992"/>
                    <a:pt x="484" y="1002"/>
                    <a:pt x="494" y="1019"/>
                  </a:cubicBezTo>
                  <a:cubicBezTo>
                    <a:pt x="542" y="1020"/>
                    <a:pt x="610" y="1031"/>
                    <a:pt x="650" y="1043"/>
                  </a:cubicBezTo>
                  <a:cubicBezTo>
                    <a:pt x="750" y="1013"/>
                    <a:pt x="886" y="1004"/>
                    <a:pt x="950" y="927"/>
                  </a:cubicBezTo>
                  <a:cubicBezTo>
                    <a:pt x="964" y="931"/>
                    <a:pt x="982" y="920"/>
                    <a:pt x="986" y="903"/>
                  </a:cubicBezTo>
                  <a:cubicBezTo>
                    <a:pt x="1029" y="876"/>
                    <a:pt x="1050" y="828"/>
                    <a:pt x="1086" y="795"/>
                  </a:cubicBezTo>
                  <a:cubicBezTo>
                    <a:pt x="1114" y="721"/>
                    <a:pt x="1154" y="682"/>
                    <a:pt x="1158" y="587"/>
                  </a:cubicBezTo>
                  <a:cubicBezTo>
                    <a:pt x="1161" y="585"/>
                    <a:pt x="1164" y="583"/>
                    <a:pt x="1170" y="583"/>
                  </a:cubicBezTo>
                  <a:cubicBezTo>
                    <a:pt x="1157" y="576"/>
                    <a:pt x="1174" y="546"/>
                    <a:pt x="1158" y="535"/>
                  </a:cubicBezTo>
                  <a:cubicBezTo>
                    <a:pt x="1181" y="470"/>
                    <a:pt x="1158" y="419"/>
                    <a:pt x="1150" y="359"/>
                  </a:cubicBezTo>
                  <a:cubicBezTo>
                    <a:pt x="1144" y="354"/>
                    <a:pt x="1140" y="347"/>
                    <a:pt x="1130" y="347"/>
                  </a:cubicBezTo>
                  <a:cubicBezTo>
                    <a:pt x="1125" y="327"/>
                    <a:pt x="1127" y="305"/>
                    <a:pt x="1122" y="295"/>
                  </a:cubicBezTo>
                  <a:cubicBezTo>
                    <a:pt x="1113" y="278"/>
                    <a:pt x="1100" y="277"/>
                    <a:pt x="1094" y="271"/>
                  </a:cubicBezTo>
                  <a:cubicBezTo>
                    <a:pt x="1086" y="263"/>
                    <a:pt x="1095" y="255"/>
                    <a:pt x="1082" y="251"/>
                  </a:cubicBezTo>
                  <a:cubicBezTo>
                    <a:pt x="1071" y="248"/>
                    <a:pt x="1058" y="258"/>
                    <a:pt x="1046" y="255"/>
                  </a:cubicBezTo>
                  <a:cubicBezTo>
                    <a:pt x="1017" y="247"/>
                    <a:pt x="1001" y="217"/>
                    <a:pt x="986" y="187"/>
                  </a:cubicBezTo>
                  <a:cubicBezTo>
                    <a:pt x="970" y="181"/>
                    <a:pt x="967" y="160"/>
                    <a:pt x="946" y="159"/>
                  </a:cubicBezTo>
                  <a:cubicBezTo>
                    <a:pt x="949" y="146"/>
                    <a:pt x="954" y="127"/>
                    <a:pt x="942" y="115"/>
                  </a:cubicBezTo>
                  <a:cubicBezTo>
                    <a:pt x="954" y="93"/>
                    <a:pt x="958" y="99"/>
                    <a:pt x="950" y="75"/>
                  </a:cubicBezTo>
                  <a:cubicBezTo>
                    <a:pt x="988" y="34"/>
                    <a:pt x="1038" y="62"/>
                    <a:pt x="1074" y="27"/>
                  </a:cubicBezTo>
                  <a:cubicBezTo>
                    <a:pt x="1099" y="40"/>
                    <a:pt x="1112" y="23"/>
                    <a:pt x="1130" y="31"/>
                  </a:cubicBezTo>
                  <a:cubicBezTo>
                    <a:pt x="1133" y="31"/>
                    <a:pt x="1133" y="15"/>
                    <a:pt x="1130" y="15"/>
                  </a:cubicBezTo>
                  <a:cubicBezTo>
                    <a:pt x="1136" y="0"/>
                    <a:pt x="1136" y="24"/>
                    <a:pt x="1146" y="19"/>
                  </a:cubicBezTo>
                  <a:cubicBezTo>
                    <a:pt x="1158" y="16"/>
                    <a:pt x="1137" y="13"/>
                    <a:pt x="1142" y="3"/>
                  </a:cubicBezTo>
                  <a:cubicBezTo>
                    <a:pt x="1148" y="9"/>
                    <a:pt x="1161" y="8"/>
                    <a:pt x="1158" y="23"/>
                  </a:cubicBezTo>
                  <a:cubicBezTo>
                    <a:pt x="1205" y="19"/>
                    <a:pt x="1219" y="86"/>
                    <a:pt x="1270" y="83"/>
                  </a:cubicBezTo>
                  <a:cubicBezTo>
                    <a:pt x="1277" y="96"/>
                    <a:pt x="1309" y="101"/>
                    <a:pt x="1298" y="119"/>
                  </a:cubicBezTo>
                  <a:cubicBezTo>
                    <a:pt x="1314" y="119"/>
                    <a:pt x="1325" y="124"/>
                    <a:pt x="1330" y="135"/>
                  </a:cubicBezTo>
                  <a:cubicBezTo>
                    <a:pt x="1334" y="132"/>
                    <a:pt x="1334" y="126"/>
                    <a:pt x="1342" y="127"/>
                  </a:cubicBezTo>
                  <a:cubicBezTo>
                    <a:pt x="1339" y="142"/>
                    <a:pt x="1367" y="134"/>
                    <a:pt x="1354" y="147"/>
                  </a:cubicBezTo>
                  <a:cubicBezTo>
                    <a:pt x="1380" y="132"/>
                    <a:pt x="1371" y="175"/>
                    <a:pt x="1390" y="179"/>
                  </a:cubicBezTo>
                  <a:cubicBezTo>
                    <a:pt x="1391" y="195"/>
                    <a:pt x="1380" y="210"/>
                    <a:pt x="1394" y="215"/>
                  </a:cubicBezTo>
                  <a:cubicBezTo>
                    <a:pt x="1391" y="221"/>
                    <a:pt x="1381" y="221"/>
                    <a:pt x="1374" y="223"/>
                  </a:cubicBezTo>
                  <a:cubicBezTo>
                    <a:pt x="1375" y="228"/>
                    <a:pt x="1381" y="226"/>
                    <a:pt x="1386" y="227"/>
                  </a:cubicBezTo>
                  <a:cubicBezTo>
                    <a:pt x="1384" y="232"/>
                    <a:pt x="1381" y="235"/>
                    <a:pt x="1374" y="235"/>
                  </a:cubicBezTo>
                  <a:cubicBezTo>
                    <a:pt x="1382" y="245"/>
                    <a:pt x="1395" y="271"/>
                    <a:pt x="1382" y="287"/>
                  </a:cubicBezTo>
                  <a:cubicBezTo>
                    <a:pt x="1383" y="295"/>
                    <a:pt x="1393" y="295"/>
                    <a:pt x="1398" y="299"/>
                  </a:cubicBezTo>
                  <a:cubicBezTo>
                    <a:pt x="1391" y="317"/>
                    <a:pt x="1395" y="341"/>
                    <a:pt x="1398" y="347"/>
                  </a:cubicBezTo>
                  <a:cubicBezTo>
                    <a:pt x="1392" y="437"/>
                    <a:pt x="1420" y="534"/>
                    <a:pt x="1382" y="623"/>
                  </a:cubicBezTo>
                  <a:cubicBezTo>
                    <a:pt x="1385" y="630"/>
                    <a:pt x="1389" y="638"/>
                    <a:pt x="1390" y="647"/>
                  </a:cubicBezTo>
                  <a:cubicBezTo>
                    <a:pt x="1374" y="673"/>
                    <a:pt x="1368" y="708"/>
                    <a:pt x="1354" y="735"/>
                  </a:cubicBezTo>
                  <a:cubicBezTo>
                    <a:pt x="1354" y="739"/>
                    <a:pt x="1359" y="738"/>
                    <a:pt x="1362" y="739"/>
                  </a:cubicBezTo>
                  <a:cubicBezTo>
                    <a:pt x="1336" y="808"/>
                    <a:pt x="1303" y="869"/>
                    <a:pt x="1258" y="919"/>
                  </a:cubicBezTo>
                  <a:cubicBezTo>
                    <a:pt x="1261" y="923"/>
                    <a:pt x="1262" y="928"/>
                    <a:pt x="1262" y="935"/>
                  </a:cubicBezTo>
                  <a:cubicBezTo>
                    <a:pt x="1258" y="935"/>
                    <a:pt x="1254" y="935"/>
                    <a:pt x="1250" y="935"/>
                  </a:cubicBezTo>
                  <a:cubicBezTo>
                    <a:pt x="1216" y="995"/>
                    <a:pt x="1167" y="1039"/>
                    <a:pt x="1106" y="1071"/>
                  </a:cubicBezTo>
                  <a:cubicBezTo>
                    <a:pt x="1088" y="1122"/>
                    <a:pt x="1003" y="1136"/>
                    <a:pt x="942" y="1167"/>
                  </a:cubicBezTo>
                  <a:cubicBezTo>
                    <a:pt x="937" y="1170"/>
                    <a:pt x="936" y="1180"/>
                    <a:pt x="930" y="1183"/>
                  </a:cubicBezTo>
                  <a:cubicBezTo>
                    <a:pt x="903" y="1198"/>
                    <a:pt x="805" y="1222"/>
                    <a:pt x="814" y="1207"/>
                  </a:cubicBezTo>
                  <a:close/>
                  <a:moveTo>
                    <a:pt x="98" y="391"/>
                  </a:moveTo>
                  <a:cubicBezTo>
                    <a:pt x="110" y="386"/>
                    <a:pt x="104" y="418"/>
                    <a:pt x="90" y="411"/>
                  </a:cubicBezTo>
                  <a:cubicBezTo>
                    <a:pt x="86" y="429"/>
                    <a:pt x="97" y="431"/>
                    <a:pt x="98" y="443"/>
                  </a:cubicBezTo>
                  <a:cubicBezTo>
                    <a:pt x="90" y="446"/>
                    <a:pt x="95" y="455"/>
                    <a:pt x="86" y="447"/>
                  </a:cubicBezTo>
                  <a:cubicBezTo>
                    <a:pt x="97" y="462"/>
                    <a:pt x="80" y="484"/>
                    <a:pt x="94" y="491"/>
                  </a:cubicBezTo>
                  <a:cubicBezTo>
                    <a:pt x="98" y="450"/>
                    <a:pt x="114" y="400"/>
                    <a:pt x="114" y="367"/>
                  </a:cubicBezTo>
                  <a:cubicBezTo>
                    <a:pt x="91" y="367"/>
                    <a:pt x="114" y="387"/>
                    <a:pt x="98" y="391"/>
                  </a:cubicBezTo>
                  <a:close/>
                  <a:moveTo>
                    <a:pt x="118" y="367"/>
                  </a:moveTo>
                  <a:cubicBezTo>
                    <a:pt x="113" y="357"/>
                    <a:pt x="130" y="350"/>
                    <a:pt x="118" y="347"/>
                  </a:cubicBezTo>
                  <a:cubicBezTo>
                    <a:pt x="117" y="352"/>
                    <a:pt x="112" y="351"/>
                    <a:pt x="106" y="351"/>
                  </a:cubicBezTo>
                  <a:cubicBezTo>
                    <a:pt x="103" y="364"/>
                    <a:pt x="112" y="364"/>
                    <a:pt x="118" y="367"/>
                  </a:cubicBezTo>
                  <a:close/>
                  <a:moveTo>
                    <a:pt x="346" y="987"/>
                  </a:moveTo>
                  <a:cubicBezTo>
                    <a:pt x="330" y="979"/>
                    <a:pt x="339" y="960"/>
                    <a:pt x="310" y="959"/>
                  </a:cubicBezTo>
                  <a:cubicBezTo>
                    <a:pt x="316" y="972"/>
                    <a:pt x="338" y="990"/>
                    <a:pt x="346" y="987"/>
                  </a:cubicBezTo>
                  <a:close/>
                  <a:moveTo>
                    <a:pt x="366" y="999"/>
                  </a:moveTo>
                  <a:cubicBezTo>
                    <a:pt x="373" y="1015"/>
                    <a:pt x="396" y="1023"/>
                    <a:pt x="410" y="1011"/>
                  </a:cubicBezTo>
                  <a:cubicBezTo>
                    <a:pt x="394" y="1010"/>
                    <a:pt x="385" y="985"/>
                    <a:pt x="366" y="999"/>
                  </a:cubicBezTo>
                  <a:close/>
                  <a:moveTo>
                    <a:pt x="478" y="1043"/>
                  </a:moveTo>
                  <a:cubicBezTo>
                    <a:pt x="456" y="1046"/>
                    <a:pt x="450" y="1021"/>
                    <a:pt x="418" y="1023"/>
                  </a:cubicBezTo>
                  <a:cubicBezTo>
                    <a:pt x="427" y="1045"/>
                    <a:pt x="460" y="1050"/>
                    <a:pt x="478" y="1043"/>
                  </a:cubicBezTo>
                  <a:close/>
                  <a:moveTo>
                    <a:pt x="874" y="1191"/>
                  </a:moveTo>
                  <a:cubicBezTo>
                    <a:pt x="884" y="1189"/>
                    <a:pt x="889" y="1182"/>
                    <a:pt x="894" y="1175"/>
                  </a:cubicBezTo>
                  <a:cubicBezTo>
                    <a:pt x="881" y="1174"/>
                    <a:pt x="875" y="1180"/>
                    <a:pt x="874" y="1191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b="1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12" name="TextBox 7">
              <a:extLst>
                <a:ext uri="{FF2B5EF4-FFF2-40B4-BE49-F238E27FC236}">
                  <a16:creationId xmlns:a16="http://schemas.microsoft.com/office/drawing/2014/main" id="{D3228A5D-E18D-4E86-AFC0-8036D1A9646A}"/>
                </a:ext>
              </a:extLst>
            </p:cNvPr>
            <p:cNvSpPr txBox="1"/>
            <p:nvPr/>
          </p:nvSpPr>
          <p:spPr>
            <a:xfrm>
              <a:off x="346455" y="0"/>
              <a:ext cx="3041583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solidFill>
                    <a:srgbClr val="B3310D"/>
                  </a:solidFill>
                  <a:latin typeface="黑体" pitchFamily="49" charset="-122"/>
                  <a:ea typeface="黑体" pitchFamily="49" charset="-122"/>
                </a:rPr>
                <a:t>   </a:t>
              </a:r>
              <a:r>
                <a:rPr lang="zh-CN" altLang="en-US" sz="2800" b="1" dirty="0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见与不见</a:t>
              </a:r>
              <a:endParaRPr lang="en-US" altLang="zh-CN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  <a:p>
              <a:r>
                <a:rPr lang="zh-CN" altLang="en-US" sz="3200" b="1" dirty="0">
                  <a:solidFill>
                    <a:srgbClr val="B3310D"/>
                  </a:solidFill>
                  <a:latin typeface="黑体" pitchFamily="49" charset="-122"/>
                  <a:ea typeface="黑体" pitchFamily="49" charset="-122"/>
                </a:rPr>
                <a:t>面向世界的明朝</a:t>
              </a:r>
              <a:r>
                <a:rPr lang="zh-CN" altLang="en-US" sz="2800" b="1" spc="133" noProof="1">
                  <a:solidFill>
                    <a:srgbClr val="C0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             </a:t>
              </a:r>
              <a:endParaRPr lang="en-US" altLang="zh-CN" sz="2800" b="1" spc="133" noProof="1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  <a:p>
              <a:r>
                <a:rPr lang="zh-CN" altLang="en-US" sz="2400" b="1" spc="133" noProof="1">
                  <a:solidFill>
                    <a:srgbClr val="C0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   </a:t>
              </a:r>
              <a:r>
                <a:rPr lang="zh-CN" altLang="en-US" sz="2400" b="1" spc="133" noProof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黑体" panose="02010609060101010101" pitchFamily="49" charset="-122"/>
                  <a:ea typeface="黑体" panose="02010609060101010101" pitchFamily="49" charset="-122"/>
                </a:rPr>
                <a:t>历史的变局</a:t>
              </a:r>
              <a:endParaRPr lang="en-US" altLang="zh-C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grpSp>
        <p:nvGrpSpPr>
          <p:cNvPr id="7" name="组合 6">
            <a:extLst>
              <a:ext uri="{FF2B5EF4-FFF2-40B4-BE49-F238E27FC236}">
                <a16:creationId xmlns:a16="http://schemas.microsoft.com/office/drawing/2014/main" id="{2DFE2654-AD08-4B9B-B3F4-178CB56F0456}"/>
              </a:ext>
            </a:extLst>
          </p:cNvPr>
          <p:cNvGrpSpPr/>
          <p:nvPr/>
        </p:nvGrpSpPr>
        <p:grpSpPr>
          <a:xfrm>
            <a:off x="2239148" y="5377583"/>
            <a:ext cx="8292864" cy="682918"/>
            <a:chOff x="2239148" y="5377583"/>
            <a:chExt cx="8292864" cy="682918"/>
          </a:xfrm>
        </p:grpSpPr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id="{74ACB2B4-D034-41AB-B489-C85157B3816A}"/>
                </a:ext>
              </a:extLst>
            </p:cNvPr>
            <p:cNvSpPr txBox="1"/>
            <p:nvPr/>
          </p:nvSpPr>
          <p:spPr>
            <a:xfrm>
              <a:off x="2239148" y="5414170"/>
              <a:ext cx="2368404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800" b="1" kern="100" dirty="0">
                  <a:solidFill>
                    <a:srgbClr val="000000"/>
                  </a:solidFill>
                  <a:effectLst/>
                  <a:latin typeface="黑体" panose="02010609060101010101" pitchFamily="49" charset="-122"/>
                  <a:ea typeface="黑体" panose="02010609060101010101" pitchFamily="49" charset="-122"/>
                </a:rPr>
                <a:t>1644</a:t>
              </a:r>
              <a:r>
                <a:rPr lang="zh-CN" altLang="zh-CN" sz="1800" b="1" kern="100" dirty="0">
                  <a:solidFill>
                    <a:srgbClr val="000000"/>
                  </a:solidFill>
                  <a:effectLst/>
                  <a:latin typeface="黑体" panose="02010609060101010101" pitchFamily="49" charset="-122"/>
                  <a:ea typeface="黑体" panose="02010609060101010101" pitchFamily="49" charset="-122"/>
                </a:rPr>
                <a:t>年</a:t>
              </a:r>
              <a:r>
                <a:rPr lang="en-US" altLang="zh-CN" sz="1800" b="1" kern="100" dirty="0">
                  <a:solidFill>
                    <a:srgbClr val="000000"/>
                  </a:solidFill>
                  <a:effectLst/>
                  <a:latin typeface="黑体" panose="02010609060101010101" pitchFamily="49" charset="-122"/>
                  <a:ea typeface="黑体" panose="02010609060101010101" pitchFamily="49" charset="-122"/>
                </a:rPr>
                <a:t>4</a:t>
              </a:r>
              <a:r>
                <a:rPr lang="zh-CN" altLang="zh-CN" sz="1800" b="1" kern="100" dirty="0">
                  <a:solidFill>
                    <a:srgbClr val="000000"/>
                  </a:solidFill>
                  <a:effectLst/>
                  <a:latin typeface="黑体" panose="02010609060101010101" pitchFamily="49" charset="-122"/>
                  <a:ea typeface="黑体" panose="02010609060101010101" pitchFamily="49" charset="-122"/>
                </a:rPr>
                <a:t>月</a:t>
              </a:r>
              <a:r>
                <a:rPr lang="en-US" altLang="zh-CN" sz="1800" b="1" kern="100" dirty="0">
                  <a:solidFill>
                    <a:srgbClr val="000000"/>
                  </a:solidFill>
                  <a:effectLst/>
                  <a:latin typeface="黑体" panose="02010609060101010101" pitchFamily="49" charset="-122"/>
                  <a:ea typeface="黑体" panose="02010609060101010101" pitchFamily="49" charset="-122"/>
                </a:rPr>
                <a:t>25</a:t>
              </a:r>
              <a:r>
                <a:rPr lang="zh-CN" altLang="zh-CN" b="1" kern="100" dirty="0">
                  <a:solidFill>
                    <a:srgbClr val="00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日</a:t>
              </a:r>
              <a:endParaRPr lang="en-US" altLang="zh-CN" b="1" kern="1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  <a:p>
              <a:pPr algn="ctr"/>
              <a:r>
                <a:rPr lang="zh-CN" altLang="zh-CN" b="1" kern="100" dirty="0">
                  <a:solidFill>
                    <a:srgbClr val="00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明朝崇祯帝</a:t>
              </a:r>
              <a:r>
                <a:rPr lang="zh-CN" altLang="en-US" b="1" kern="100" dirty="0">
                  <a:solidFill>
                    <a:srgbClr val="00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自缢</a:t>
              </a:r>
              <a:endParaRPr lang="zh-CN" altLang="en-US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14" name="文本框 13">
              <a:extLst>
                <a:ext uri="{FF2B5EF4-FFF2-40B4-BE49-F238E27FC236}">
                  <a16:creationId xmlns:a16="http://schemas.microsoft.com/office/drawing/2014/main" id="{D819C0AF-574A-4EDD-AE0D-16059B854C2F}"/>
                </a:ext>
              </a:extLst>
            </p:cNvPr>
            <p:cNvSpPr txBox="1"/>
            <p:nvPr/>
          </p:nvSpPr>
          <p:spPr>
            <a:xfrm>
              <a:off x="7306675" y="5377583"/>
              <a:ext cx="3225337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800" b="1" kern="100" dirty="0">
                  <a:solidFill>
                    <a:srgbClr val="000000"/>
                  </a:solidFill>
                  <a:effectLst/>
                  <a:latin typeface="黑体" panose="02010609060101010101" pitchFamily="49" charset="-122"/>
                  <a:ea typeface="黑体" panose="02010609060101010101" pitchFamily="49" charset="-122"/>
                </a:rPr>
                <a:t>1649</a:t>
              </a:r>
              <a:r>
                <a:rPr lang="zh-CN" altLang="zh-CN" sz="1800" b="1" kern="100" dirty="0">
                  <a:solidFill>
                    <a:srgbClr val="000000"/>
                  </a:solidFill>
                  <a:effectLst/>
                  <a:latin typeface="黑体" panose="02010609060101010101" pitchFamily="49" charset="-122"/>
                  <a:ea typeface="黑体" panose="02010609060101010101" pitchFamily="49" charset="-122"/>
                </a:rPr>
                <a:t>年</a:t>
              </a:r>
              <a:r>
                <a:rPr lang="en-US" altLang="zh-CN" sz="1800" b="1" kern="100" dirty="0">
                  <a:solidFill>
                    <a:srgbClr val="000000"/>
                  </a:solidFill>
                  <a:effectLst/>
                  <a:latin typeface="黑体" panose="02010609060101010101" pitchFamily="49" charset="-122"/>
                  <a:ea typeface="黑体" panose="02010609060101010101" pitchFamily="49" charset="-122"/>
                </a:rPr>
                <a:t>1</a:t>
              </a:r>
              <a:r>
                <a:rPr lang="zh-CN" altLang="zh-CN" sz="1800" b="1" kern="100" dirty="0">
                  <a:solidFill>
                    <a:srgbClr val="000000"/>
                  </a:solidFill>
                  <a:effectLst/>
                  <a:latin typeface="黑体" panose="02010609060101010101" pitchFamily="49" charset="-122"/>
                  <a:ea typeface="黑体" panose="02010609060101010101" pitchFamily="49" charset="-122"/>
                </a:rPr>
                <a:t>月</a:t>
              </a:r>
              <a:r>
                <a:rPr lang="en-US" altLang="zh-CN" sz="1800" b="1" kern="100" dirty="0">
                  <a:solidFill>
                    <a:srgbClr val="000000"/>
                  </a:solidFill>
                  <a:effectLst/>
                  <a:latin typeface="黑体" panose="02010609060101010101" pitchFamily="49" charset="-122"/>
                  <a:ea typeface="黑体" panose="02010609060101010101" pitchFamily="49" charset="-122"/>
                </a:rPr>
                <a:t>30</a:t>
              </a:r>
              <a:r>
                <a:rPr lang="zh-CN" altLang="zh-CN" sz="1800" b="1" kern="100" dirty="0">
                  <a:solidFill>
                    <a:srgbClr val="000000"/>
                  </a:solidFill>
                  <a:effectLst/>
                  <a:latin typeface="黑体" panose="02010609060101010101" pitchFamily="49" charset="-122"/>
                  <a:ea typeface="黑体" panose="02010609060101010101" pitchFamily="49" charset="-122"/>
                </a:rPr>
                <a:t>日</a:t>
              </a:r>
              <a:endParaRPr lang="en-US" altLang="zh-CN" b="1" kern="1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  <a:p>
              <a:pPr algn="ctr"/>
              <a:r>
                <a:rPr lang="zh-CN" altLang="zh-CN" sz="1800" b="1" kern="100" dirty="0">
                  <a:solidFill>
                    <a:srgbClr val="000000"/>
                  </a:solidFill>
                  <a:effectLst/>
                  <a:latin typeface="黑体" panose="02010609060101010101" pitchFamily="49" charset="-122"/>
                  <a:ea typeface="黑体" panose="02010609060101010101" pitchFamily="49" charset="-122"/>
                </a:rPr>
                <a:t>英国国王查理一世</a:t>
              </a:r>
              <a:r>
                <a:rPr lang="zh-CN" altLang="en-US" sz="1800" b="1" kern="100" dirty="0">
                  <a:solidFill>
                    <a:srgbClr val="000000"/>
                  </a:solidFill>
                  <a:effectLst/>
                  <a:latin typeface="黑体" panose="02010609060101010101" pitchFamily="49" charset="-122"/>
                  <a:ea typeface="黑体" panose="02010609060101010101" pitchFamily="49" charset="-122"/>
                </a:rPr>
                <a:t>被处死</a:t>
              </a:r>
              <a:endParaRPr lang="zh-CN" altLang="en-US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sp>
        <p:nvSpPr>
          <p:cNvPr id="15" name="文本框 14">
            <a:extLst>
              <a:ext uri="{FF2B5EF4-FFF2-40B4-BE49-F238E27FC236}">
                <a16:creationId xmlns:a16="http://schemas.microsoft.com/office/drawing/2014/main" id="{FB7989C9-91A5-43B1-A79A-4DFDF0BC18DD}"/>
              </a:ext>
            </a:extLst>
          </p:cNvPr>
          <p:cNvSpPr txBox="1"/>
          <p:nvPr/>
        </p:nvSpPr>
        <p:spPr>
          <a:xfrm>
            <a:off x="5095250" y="5565306"/>
            <a:ext cx="2489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看见的</a:t>
            </a:r>
            <a:r>
              <a:rPr lang="en-US" altLang="zh-CN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……</a:t>
            </a:r>
          </a:p>
          <a:p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看不见的</a:t>
            </a:r>
            <a:r>
              <a:rPr lang="en-US" altLang="zh-CN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……</a:t>
            </a:r>
            <a:endParaRPr lang="zh-CN" altLang="en-US" sz="28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501589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319" name="文本框 439318"/>
          <p:cNvSpPr txBox="1"/>
          <p:nvPr>
            <p:custDataLst>
              <p:tags r:id="rId2"/>
            </p:custDataLst>
          </p:nvPr>
        </p:nvSpPr>
        <p:spPr>
          <a:xfrm>
            <a:off x="1188056" y="175123"/>
            <a:ext cx="9707245" cy="643890"/>
          </a:xfrm>
          <a:prstGeom prst="rect">
            <a:avLst/>
          </a:prstGeom>
          <a:solidFill>
            <a:schemeClr val="tx1"/>
          </a:solidFill>
          <a:ln w="9525">
            <a:noFill/>
          </a:ln>
        </p:spPr>
        <p:txBody>
          <a:bodyPr wrap="square" lIns="91422" tIns="45712" rIns="91422" bIns="45712">
            <a:spAutoFit/>
            <a:scene3d>
              <a:camera prst="orthographicFront"/>
              <a:lightRig rig="threePt" dir="t"/>
            </a:scene3d>
          </a:bodyPr>
          <a:lstStyle/>
          <a:p>
            <a:pPr algn="l">
              <a:lnSpc>
                <a:spcPct val="100000"/>
              </a:lnSpc>
              <a:spcBef>
                <a:spcPct val="50000"/>
              </a:spcBef>
              <a:buFont typeface="Arial" panose="020B0604020202020204" pitchFamily="34" charset="0"/>
            </a:pPr>
            <a:r>
              <a:rPr lang="zh-CN" altLang="en-US" sz="360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第四单元　明清中国版图的奠定与面临的挑战</a:t>
            </a: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F778F298-7C78-4F30-BD8E-D6F56FB8E862}"/>
              </a:ext>
            </a:extLst>
          </p:cNvPr>
          <p:cNvGrpSpPr/>
          <p:nvPr/>
        </p:nvGrpSpPr>
        <p:grpSpPr>
          <a:xfrm>
            <a:off x="510157" y="1000689"/>
            <a:ext cx="10735310" cy="1331595"/>
            <a:chOff x="451968" y="843286"/>
            <a:chExt cx="10735310" cy="1331595"/>
          </a:xfrm>
        </p:grpSpPr>
        <p:grpSp>
          <p:nvGrpSpPr>
            <p:cNvPr id="2" name="组合 8"/>
            <p:cNvGrpSpPr/>
            <p:nvPr>
              <p:custDataLst>
                <p:tags r:id="rId7"/>
              </p:custDataLst>
            </p:nvPr>
          </p:nvGrpSpPr>
          <p:grpSpPr>
            <a:xfrm>
              <a:off x="637177" y="843286"/>
              <a:ext cx="10118090" cy="1331595"/>
              <a:chOff x="845" y="2375"/>
              <a:chExt cx="15934" cy="2097"/>
            </a:xfrm>
          </p:grpSpPr>
          <p:cxnSp>
            <p:nvCxnSpPr>
              <p:cNvPr id="141315" name="直接连接符 8"/>
              <p:cNvCxnSpPr/>
              <p:nvPr>
                <p:custDataLst>
                  <p:tags r:id="rId9"/>
                </p:custDataLst>
              </p:nvPr>
            </p:nvCxnSpPr>
            <p:spPr>
              <a:xfrm rot="5400000">
                <a:off x="15847" y="3594"/>
                <a:ext cx="252" cy="3"/>
              </a:xfrm>
              <a:prstGeom prst="line">
                <a:avLst/>
              </a:prstGeom>
              <a:ln w="349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cxnSp>
          <p:cxnSp>
            <p:nvCxnSpPr>
              <p:cNvPr id="141316" name="直接连接符 9"/>
              <p:cNvCxnSpPr/>
              <p:nvPr>
                <p:custDataLst>
                  <p:tags r:id="rId10"/>
                </p:custDataLst>
              </p:nvPr>
            </p:nvCxnSpPr>
            <p:spPr>
              <a:xfrm rot="5400000">
                <a:off x="3921" y="3684"/>
                <a:ext cx="255" cy="3"/>
              </a:xfrm>
              <a:prstGeom prst="line">
                <a:avLst/>
              </a:prstGeom>
              <a:ln w="57150" cap="flat" cmpd="sng">
                <a:solidFill>
                  <a:srgbClr val="FF0000"/>
                </a:solidFill>
                <a:prstDash val="solid"/>
                <a:headEnd type="none" w="med" len="med"/>
                <a:tailEnd type="none" w="med" len="med"/>
              </a:ln>
            </p:spPr>
          </p:cxnSp>
          <p:cxnSp>
            <p:nvCxnSpPr>
              <p:cNvPr id="141317" name="直接连接符 10"/>
              <p:cNvCxnSpPr/>
              <p:nvPr>
                <p:custDataLst>
                  <p:tags r:id="rId11"/>
                </p:custDataLst>
              </p:nvPr>
            </p:nvCxnSpPr>
            <p:spPr>
              <a:xfrm rot="5400000">
                <a:off x="9276" y="3717"/>
                <a:ext cx="253" cy="2"/>
              </a:xfrm>
              <a:prstGeom prst="line">
                <a:avLst/>
              </a:prstGeom>
              <a:ln w="57150" cap="flat" cmpd="sng">
                <a:solidFill>
                  <a:srgbClr val="FF0000"/>
                </a:solidFill>
                <a:prstDash val="solid"/>
                <a:headEnd type="none" w="med" len="med"/>
                <a:tailEnd type="none" w="med" len="med"/>
              </a:ln>
            </p:spPr>
          </p:cxnSp>
          <p:sp>
            <p:nvSpPr>
              <p:cNvPr id="141319" name="TextBox 22"/>
              <p:cNvSpPr txBox="1"/>
              <p:nvPr>
                <p:custDataLst>
                  <p:tags r:id="rId12"/>
                </p:custDataLst>
              </p:nvPr>
            </p:nvSpPr>
            <p:spPr>
              <a:xfrm>
                <a:off x="3169" y="3553"/>
                <a:ext cx="2288" cy="919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>
                <a:spAutoFit/>
              </a:bodyPr>
              <a:lstStyle/>
              <a:p>
                <a:pPr>
                  <a:buFont typeface="Arial" panose="020B0604020202020204" pitchFamily="34" charset="0"/>
                </a:pPr>
                <a:r>
                  <a:rPr lang="en-US" altLang="zh-CN" sz="3200" b="1" dirty="0">
                    <a:solidFill>
                      <a:srgbClr val="FF3300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1368  </a:t>
                </a:r>
              </a:p>
            </p:txBody>
          </p:sp>
          <p:sp>
            <p:nvSpPr>
              <p:cNvPr id="141320" name="TextBox 23"/>
              <p:cNvSpPr txBox="1"/>
              <p:nvPr>
                <p:custDataLst>
                  <p:tags r:id="rId13"/>
                </p:custDataLst>
              </p:nvPr>
            </p:nvSpPr>
            <p:spPr>
              <a:xfrm>
                <a:off x="8510" y="3535"/>
                <a:ext cx="2213" cy="919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pPr>
                  <a:buFont typeface="Arial" panose="020B0604020202020204" pitchFamily="34" charset="0"/>
                </a:pPr>
                <a:r>
                  <a:rPr lang="en-US" altLang="zh-CN" sz="3200" b="1">
                    <a:solidFill>
                      <a:srgbClr val="FF0000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1644  </a:t>
                </a:r>
              </a:p>
            </p:txBody>
          </p:sp>
          <p:sp>
            <p:nvSpPr>
              <p:cNvPr id="141321" name="TextBox 24"/>
              <p:cNvSpPr txBox="1"/>
              <p:nvPr>
                <p:custDataLst>
                  <p:tags r:id="rId14"/>
                </p:custDataLst>
              </p:nvPr>
            </p:nvSpPr>
            <p:spPr>
              <a:xfrm>
                <a:off x="15062" y="3489"/>
                <a:ext cx="1717" cy="822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>
                <a:spAutoFit/>
              </a:bodyPr>
              <a:lstStyle/>
              <a:p>
                <a:pPr>
                  <a:buFont typeface="Arial" panose="020B0604020202020204" pitchFamily="34" charset="0"/>
                </a:pPr>
                <a:r>
                  <a:rPr lang="en-US" altLang="zh-CN" sz="2800" b="1" dirty="0">
                    <a:solidFill>
                      <a:srgbClr val="FF3300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1840 </a:t>
                </a:r>
              </a:p>
            </p:txBody>
          </p:sp>
          <p:cxnSp>
            <p:nvCxnSpPr>
              <p:cNvPr id="141325" name="直接连接符 68"/>
              <p:cNvCxnSpPr/>
              <p:nvPr>
                <p:custDataLst>
                  <p:tags r:id="rId15"/>
                </p:custDataLst>
              </p:nvPr>
            </p:nvCxnSpPr>
            <p:spPr>
              <a:xfrm flipH="1">
                <a:off x="4072" y="2851"/>
                <a:ext cx="0" cy="862"/>
              </a:xfrm>
              <a:prstGeom prst="line">
                <a:avLst/>
              </a:prstGeom>
              <a:ln w="22225" cap="flat" cmpd="sng">
                <a:solidFill>
                  <a:srgbClr val="000000"/>
                </a:solidFill>
                <a:prstDash val="sysDash"/>
                <a:headEnd type="none" w="med" len="med"/>
                <a:tailEnd type="none" w="med" len="med"/>
              </a:ln>
            </p:spPr>
          </p:cxnSp>
          <p:cxnSp>
            <p:nvCxnSpPr>
              <p:cNvPr id="141328" name="直接连接符 78"/>
              <p:cNvCxnSpPr>
                <a:cxnSpLocks/>
              </p:cNvCxnSpPr>
              <p:nvPr>
                <p:custDataLst>
                  <p:tags r:id="rId16"/>
                </p:custDataLst>
              </p:nvPr>
            </p:nvCxnSpPr>
            <p:spPr>
              <a:xfrm>
                <a:off x="9401" y="2691"/>
                <a:ext cx="0" cy="855"/>
              </a:xfrm>
              <a:prstGeom prst="line">
                <a:avLst/>
              </a:prstGeom>
              <a:ln w="22225" cap="flat" cmpd="sng">
                <a:solidFill>
                  <a:srgbClr val="000000"/>
                </a:solidFill>
                <a:prstDash val="sysDash"/>
                <a:headEnd type="none" w="med" len="med"/>
                <a:tailEnd type="none" w="med" len="med"/>
              </a:ln>
            </p:spPr>
          </p:cxnSp>
          <p:sp>
            <p:nvSpPr>
              <p:cNvPr id="141353" name="TextBox 29"/>
              <p:cNvSpPr txBox="1"/>
              <p:nvPr>
                <p:custDataLst>
                  <p:tags r:id="rId17"/>
                </p:custDataLst>
              </p:nvPr>
            </p:nvSpPr>
            <p:spPr>
              <a:xfrm>
                <a:off x="5457" y="2375"/>
                <a:ext cx="1798" cy="919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>
                <a:spAutoFit/>
              </a:bodyPr>
              <a:lstStyle/>
              <a:p>
                <a:pPr>
                  <a:buFont typeface="Arial" panose="020B0604020202020204" pitchFamily="34" charset="0"/>
                </a:pPr>
                <a:r>
                  <a:rPr lang="zh-CN" altLang="en-US" sz="3200" b="1">
                    <a:latin typeface="黑体" panose="02010609060101010101" pitchFamily="49" charset="-122"/>
                    <a:ea typeface="黑体" panose="02010609060101010101" pitchFamily="49" charset="-122"/>
                  </a:rPr>
                  <a:t>明朝</a:t>
                </a:r>
              </a:p>
            </p:txBody>
          </p:sp>
          <p:sp>
            <p:nvSpPr>
              <p:cNvPr id="31786" name="TextBox 22"/>
              <p:cNvSpPr txBox="1"/>
              <p:nvPr>
                <p:custDataLst>
                  <p:tags r:id="rId18"/>
                </p:custDataLst>
              </p:nvPr>
            </p:nvSpPr>
            <p:spPr>
              <a:xfrm>
                <a:off x="10549" y="2423"/>
                <a:ext cx="3055" cy="822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>
                <a:spAutoFit/>
              </a:bodyPr>
              <a:lstStyle/>
              <a:p>
                <a:pPr>
                  <a:buFont typeface="Arial" panose="020B0604020202020204" pitchFamily="34" charset="0"/>
                </a:pPr>
                <a:r>
                  <a:rPr lang="zh-CN" altLang="en-US" sz="2800" b="1" dirty="0">
                    <a:latin typeface="黑体" panose="02010609060101010101" pitchFamily="49" charset="-122"/>
                    <a:ea typeface="黑体" panose="02010609060101010101" pitchFamily="49" charset="-122"/>
                  </a:rPr>
                  <a:t>清朝</a:t>
                </a:r>
                <a:r>
                  <a:rPr lang="zh-CN" altLang="en-US" sz="2400" b="1" dirty="0">
                    <a:latin typeface="黑体" panose="02010609060101010101" pitchFamily="49" charset="-122"/>
                    <a:ea typeface="黑体" panose="02010609060101010101" pitchFamily="49" charset="-122"/>
                  </a:rPr>
                  <a:t>（前期） </a:t>
                </a:r>
              </a:p>
            </p:txBody>
          </p:sp>
          <p:sp>
            <p:nvSpPr>
              <p:cNvPr id="141356" name="TextBox 29"/>
              <p:cNvSpPr txBox="1"/>
              <p:nvPr>
                <p:custDataLst>
                  <p:tags r:id="rId19"/>
                </p:custDataLst>
              </p:nvPr>
            </p:nvSpPr>
            <p:spPr>
              <a:xfrm>
                <a:off x="845" y="2509"/>
                <a:ext cx="3077" cy="72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>
                <a:spAutoFit/>
              </a:bodyPr>
              <a:lstStyle/>
              <a:p>
                <a:pPr>
                  <a:buFont typeface="Arial" panose="020B0604020202020204" pitchFamily="34" charset="0"/>
                </a:pPr>
                <a:r>
                  <a:rPr lang="zh-CN" altLang="en-US" sz="2400" b="1" dirty="0">
                    <a:latin typeface="黑体" panose="02010609060101010101" pitchFamily="49" charset="-122"/>
                    <a:ea typeface="黑体" panose="02010609060101010101" pitchFamily="49" charset="-122"/>
                  </a:rPr>
                  <a:t>辽宋夏金元</a:t>
                </a:r>
                <a:endParaRPr lang="en-US" altLang="zh-CN" sz="2400" b="1" dirty="0"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</p:grpSp>
        <p:cxnSp>
          <p:nvCxnSpPr>
            <p:cNvPr id="21" name="直接箭头连接符 20"/>
            <p:cNvCxnSpPr/>
            <p:nvPr>
              <p:custDataLst>
                <p:tags r:id="rId8"/>
              </p:custDataLst>
            </p:nvPr>
          </p:nvCxnSpPr>
          <p:spPr>
            <a:xfrm flipV="1">
              <a:off x="451968" y="1538137"/>
              <a:ext cx="10735310" cy="12700"/>
            </a:xfrm>
            <a:prstGeom prst="straightConnector1">
              <a:avLst/>
            </a:prstGeom>
            <a:ln w="76200" cmpd="sng">
              <a:solidFill>
                <a:schemeClr val="tx1"/>
              </a:solidFill>
              <a:prstDash val="soli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2" name="直接箭头连接符 21"/>
          <p:cNvCxnSpPr/>
          <p:nvPr>
            <p:custDataLst>
              <p:tags r:id="rId3"/>
            </p:custDataLst>
          </p:nvPr>
        </p:nvCxnSpPr>
        <p:spPr>
          <a:xfrm flipV="1">
            <a:off x="300252" y="3606516"/>
            <a:ext cx="11155121" cy="10141"/>
          </a:xfrm>
          <a:prstGeom prst="straightConnector1">
            <a:avLst/>
          </a:prstGeom>
          <a:ln w="76200" cmpd="sng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6" name="组合 45"/>
          <p:cNvGrpSpPr/>
          <p:nvPr/>
        </p:nvGrpSpPr>
        <p:grpSpPr>
          <a:xfrm>
            <a:off x="204716" y="2731825"/>
            <a:ext cx="10770357" cy="2384148"/>
            <a:chOff x="423081" y="3632577"/>
            <a:chExt cx="10770357" cy="2384148"/>
          </a:xfrm>
        </p:grpSpPr>
        <p:cxnSp>
          <p:nvCxnSpPr>
            <p:cNvPr id="24" name="直接连接符 68"/>
            <p:cNvCxnSpPr/>
            <p:nvPr>
              <p:custDataLst>
                <p:tags r:id="rId5"/>
              </p:custDataLst>
            </p:nvPr>
          </p:nvCxnSpPr>
          <p:spPr>
            <a:xfrm flipH="1">
              <a:off x="1117526" y="4121510"/>
              <a:ext cx="0" cy="547370"/>
            </a:xfrm>
            <a:prstGeom prst="line">
              <a:avLst/>
            </a:prstGeom>
            <a:ln w="22225" cap="flat" cmpd="sng">
              <a:solidFill>
                <a:srgbClr val="000000"/>
              </a:solidFill>
              <a:prstDash val="sysDash"/>
              <a:headEnd type="none" w="med" len="med"/>
              <a:tailEnd type="none" w="med" len="med"/>
            </a:ln>
          </p:spPr>
        </p:cxnSp>
        <p:cxnSp>
          <p:nvCxnSpPr>
            <p:cNvPr id="29" name="直接连接符 68"/>
            <p:cNvCxnSpPr/>
            <p:nvPr>
              <p:custDataLst>
                <p:tags r:id="rId6"/>
              </p:custDataLst>
            </p:nvPr>
          </p:nvCxnSpPr>
          <p:spPr>
            <a:xfrm flipH="1">
              <a:off x="10693704" y="4103313"/>
              <a:ext cx="0" cy="547370"/>
            </a:xfrm>
            <a:prstGeom prst="line">
              <a:avLst/>
            </a:prstGeom>
            <a:ln w="22225" cap="flat" cmpd="sng">
              <a:solidFill>
                <a:srgbClr val="000000"/>
              </a:solidFill>
              <a:prstDash val="sysDash"/>
              <a:headEnd type="none" w="med" len="med"/>
              <a:tailEnd type="none" w="med" len="med"/>
            </a:ln>
          </p:spPr>
        </p:cxnSp>
        <p:sp>
          <p:nvSpPr>
            <p:cNvPr id="30" name="TextBox 29"/>
            <p:cNvSpPr txBox="1"/>
            <p:nvPr/>
          </p:nvSpPr>
          <p:spPr>
            <a:xfrm>
              <a:off x="423081" y="4708477"/>
              <a:ext cx="102358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b="1" dirty="0">
                  <a:solidFill>
                    <a:srgbClr val="FF0000"/>
                  </a:solidFill>
                  <a:latin typeface="黑体" pitchFamily="49" charset="-122"/>
                  <a:ea typeface="黑体" pitchFamily="49" charset="-122"/>
                </a:rPr>
                <a:t>14</a:t>
              </a:r>
              <a:r>
                <a:rPr lang="zh-CN" altLang="en-US" sz="2000" b="1" dirty="0">
                  <a:solidFill>
                    <a:srgbClr val="FF0000"/>
                  </a:solidFill>
                  <a:latin typeface="黑体" pitchFamily="49" charset="-122"/>
                  <a:ea typeface="黑体" pitchFamily="49" charset="-122"/>
                </a:rPr>
                <a:t>世纪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10033378" y="4615218"/>
              <a:ext cx="116006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b="1" dirty="0">
                  <a:solidFill>
                    <a:srgbClr val="FF0000"/>
                  </a:solidFill>
                  <a:latin typeface="黑体" pitchFamily="49" charset="-122"/>
                  <a:ea typeface="黑体" pitchFamily="49" charset="-122"/>
                </a:rPr>
                <a:t>19</a:t>
              </a:r>
              <a:r>
                <a:rPr lang="zh-CN" altLang="en-US" sz="2000" b="1" dirty="0">
                  <a:solidFill>
                    <a:srgbClr val="FF0000"/>
                  </a:solidFill>
                  <a:latin typeface="黑体" pitchFamily="49" charset="-122"/>
                  <a:ea typeface="黑体" pitchFamily="49" charset="-122"/>
                </a:rPr>
                <a:t>世纪</a:t>
              </a: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1201002" y="3643952"/>
              <a:ext cx="6141493" cy="369332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b="1" dirty="0">
                  <a:latin typeface="黑体" pitchFamily="49" charset="-122"/>
                  <a:ea typeface="黑体" pitchFamily="49" charset="-122"/>
                </a:rPr>
                <a:t>文艺复兴（</a:t>
              </a:r>
              <a:r>
                <a:rPr lang="en-US" altLang="zh-CN" b="1" dirty="0">
                  <a:latin typeface="黑体" pitchFamily="49" charset="-122"/>
                  <a:ea typeface="黑体" pitchFamily="49" charset="-122"/>
                </a:rPr>
                <a:t>14</a:t>
              </a:r>
              <a:r>
                <a:rPr lang="zh-CN" altLang="en-US" b="1" dirty="0">
                  <a:latin typeface="黑体" pitchFamily="49" charset="-122"/>
                  <a:ea typeface="黑体" pitchFamily="49" charset="-122"/>
                </a:rPr>
                <a:t>世纪</a:t>
              </a:r>
              <a:r>
                <a:rPr lang="en-US" altLang="zh-CN" b="1" dirty="0">
                  <a:latin typeface="黑体" pitchFamily="49" charset="-122"/>
                  <a:ea typeface="黑体" pitchFamily="49" charset="-122"/>
                </a:rPr>
                <a:t>——17</a:t>
              </a:r>
              <a:r>
                <a:rPr lang="zh-CN" altLang="en-US" b="1" dirty="0">
                  <a:latin typeface="黑体" pitchFamily="49" charset="-122"/>
                  <a:ea typeface="黑体" pitchFamily="49" charset="-122"/>
                </a:rPr>
                <a:t>世纪）</a:t>
              </a: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7451675" y="3632577"/>
              <a:ext cx="3166282" cy="369332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b="1" dirty="0">
                  <a:latin typeface="黑体" pitchFamily="49" charset="-122"/>
                  <a:ea typeface="黑体" pitchFamily="49" charset="-122"/>
                </a:rPr>
                <a:t>宗教改革（</a:t>
              </a:r>
              <a:r>
                <a:rPr lang="en-US" altLang="zh-CN" b="1" dirty="0">
                  <a:latin typeface="黑体" pitchFamily="49" charset="-122"/>
                  <a:ea typeface="黑体" pitchFamily="49" charset="-122"/>
                </a:rPr>
                <a:t>16</a:t>
              </a:r>
              <a:r>
                <a:rPr lang="zh-CN" altLang="en-US" b="1" dirty="0">
                  <a:latin typeface="黑体" pitchFamily="49" charset="-122"/>
                  <a:ea typeface="黑体" pitchFamily="49" charset="-122"/>
                </a:rPr>
                <a:t>世纪</a:t>
              </a:r>
              <a:r>
                <a:rPr lang="en-US" altLang="zh-CN" b="1" dirty="0">
                  <a:latin typeface="黑体" pitchFamily="49" charset="-122"/>
                  <a:ea typeface="黑体" pitchFamily="49" charset="-122"/>
                </a:rPr>
                <a:t>—17</a:t>
              </a:r>
              <a:r>
                <a:rPr lang="zh-CN" altLang="en-US" b="1" dirty="0">
                  <a:latin typeface="黑体" pitchFamily="49" charset="-122"/>
                  <a:ea typeface="黑体" pitchFamily="49" charset="-122"/>
                </a:rPr>
                <a:t>世纪）</a:t>
              </a: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7478974" y="4057933"/>
              <a:ext cx="3138985" cy="369332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b="1" dirty="0">
                  <a:latin typeface="黑体" pitchFamily="49" charset="-122"/>
                  <a:ea typeface="黑体" pitchFamily="49" charset="-122"/>
                </a:rPr>
                <a:t>启蒙运动（</a:t>
              </a:r>
              <a:r>
                <a:rPr lang="en-US" altLang="zh-CN" b="1" dirty="0">
                  <a:latin typeface="黑体" pitchFamily="49" charset="-122"/>
                  <a:ea typeface="黑体" pitchFamily="49" charset="-122"/>
                </a:rPr>
                <a:t>17</a:t>
              </a:r>
              <a:r>
                <a:rPr lang="zh-CN" altLang="en-US" b="1" dirty="0">
                  <a:latin typeface="黑体" pitchFamily="49" charset="-122"/>
                  <a:ea typeface="黑体" pitchFamily="49" charset="-122"/>
                </a:rPr>
                <a:t>世纪</a:t>
              </a:r>
              <a:r>
                <a:rPr lang="en-US" altLang="zh-CN" b="1" dirty="0">
                  <a:latin typeface="黑体" pitchFamily="49" charset="-122"/>
                  <a:ea typeface="黑体" pitchFamily="49" charset="-122"/>
                </a:rPr>
                <a:t>—18</a:t>
              </a:r>
              <a:r>
                <a:rPr lang="zh-CN" altLang="en-US" b="1" dirty="0">
                  <a:latin typeface="黑体" pitchFamily="49" charset="-122"/>
                  <a:ea typeface="黑体" pitchFamily="49" charset="-122"/>
                </a:rPr>
                <a:t>世纪）</a:t>
              </a: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3291385" y="4685731"/>
              <a:ext cx="1937982" cy="646331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b="1" dirty="0">
                  <a:latin typeface="黑体" pitchFamily="49" charset="-122"/>
                  <a:ea typeface="黑体" pitchFamily="49" charset="-122"/>
                </a:rPr>
                <a:t>新航路开辟（</a:t>
              </a:r>
              <a:r>
                <a:rPr lang="en-US" altLang="zh-CN" b="1" dirty="0">
                  <a:latin typeface="黑体" pitchFamily="49" charset="-122"/>
                  <a:ea typeface="黑体" pitchFamily="49" charset="-122"/>
                </a:rPr>
                <a:t>15</a:t>
              </a:r>
              <a:r>
                <a:rPr lang="zh-CN" altLang="en-US" b="1" dirty="0">
                  <a:latin typeface="黑体" pitchFamily="49" charset="-122"/>
                  <a:ea typeface="黑体" pitchFamily="49" charset="-122"/>
                </a:rPr>
                <a:t>世纪</a:t>
              </a:r>
              <a:r>
                <a:rPr lang="en-US" altLang="zh-CN" b="1" dirty="0">
                  <a:latin typeface="黑体" pitchFamily="49" charset="-122"/>
                  <a:ea typeface="黑体" pitchFamily="49" charset="-122"/>
                </a:rPr>
                <a:t>—16</a:t>
              </a:r>
              <a:r>
                <a:rPr lang="zh-CN" altLang="en-US" b="1" dirty="0">
                  <a:latin typeface="黑体" pitchFamily="49" charset="-122"/>
                  <a:ea typeface="黑体" pitchFamily="49" charset="-122"/>
                </a:rPr>
                <a:t>世纪）</a:t>
              </a: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1301084" y="4674356"/>
              <a:ext cx="1937982" cy="646331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b="1" dirty="0">
                  <a:latin typeface="黑体" pitchFamily="49" charset="-122"/>
                  <a:ea typeface="黑体" pitchFamily="49" charset="-122"/>
                </a:rPr>
                <a:t>资本主义萌芽（</a:t>
              </a:r>
              <a:r>
                <a:rPr lang="en-US" altLang="zh-CN" b="1" dirty="0">
                  <a:latin typeface="黑体" pitchFamily="49" charset="-122"/>
                  <a:ea typeface="黑体" pitchFamily="49" charset="-122"/>
                </a:rPr>
                <a:t>14</a:t>
              </a:r>
              <a:r>
                <a:rPr lang="zh-CN" altLang="en-US" b="1" dirty="0">
                  <a:latin typeface="黑体" pitchFamily="49" charset="-122"/>
                  <a:ea typeface="黑体" pitchFamily="49" charset="-122"/>
                </a:rPr>
                <a:t>、</a:t>
              </a:r>
              <a:r>
                <a:rPr lang="en-US" altLang="zh-CN" b="1" dirty="0">
                  <a:latin typeface="黑体" pitchFamily="49" charset="-122"/>
                  <a:ea typeface="黑体" pitchFamily="49" charset="-122"/>
                </a:rPr>
                <a:t>15</a:t>
              </a:r>
              <a:r>
                <a:rPr lang="zh-CN" altLang="en-US" b="1" dirty="0">
                  <a:latin typeface="黑体" pitchFamily="49" charset="-122"/>
                  <a:ea typeface="黑体" pitchFamily="49" charset="-122"/>
                </a:rPr>
                <a:t>世纪）</a:t>
              </a: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5281684" y="5370394"/>
              <a:ext cx="2197289" cy="646331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b="1" dirty="0">
                  <a:latin typeface="黑体" pitchFamily="49" charset="-122"/>
                  <a:ea typeface="黑体" pitchFamily="49" charset="-122"/>
                </a:rPr>
                <a:t>英国资产阶级革命（</a:t>
              </a:r>
              <a:r>
                <a:rPr lang="en-US" altLang="zh-CN" b="1" dirty="0">
                  <a:latin typeface="黑体" pitchFamily="49" charset="-122"/>
                  <a:ea typeface="黑体" pitchFamily="49" charset="-122"/>
                </a:rPr>
                <a:t>1640—1688</a:t>
              </a:r>
              <a:r>
                <a:rPr lang="zh-CN" altLang="en-US" b="1" dirty="0">
                  <a:latin typeface="黑体" pitchFamily="49" charset="-122"/>
                  <a:ea typeface="黑体" pitchFamily="49" charset="-122"/>
                </a:rPr>
                <a:t>）</a:t>
              </a: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7540387" y="4676632"/>
              <a:ext cx="2408830" cy="646331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b="1" dirty="0">
                  <a:latin typeface="黑体" pitchFamily="49" charset="-122"/>
                  <a:ea typeface="黑体" pitchFamily="49" charset="-122"/>
                </a:rPr>
                <a:t>工业革命（</a:t>
              </a:r>
              <a:r>
                <a:rPr lang="en-US" altLang="zh-CN" b="1" dirty="0">
                  <a:latin typeface="黑体" pitchFamily="49" charset="-122"/>
                  <a:ea typeface="黑体" pitchFamily="49" charset="-122"/>
                </a:rPr>
                <a:t>18</a:t>
              </a:r>
              <a:r>
                <a:rPr lang="zh-CN" altLang="en-US" b="1" dirty="0">
                  <a:latin typeface="黑体" pitchFamily="49" charset="-122"/>
                  <a:ea typeface="黑体" pitchFamily="49" charset="-122"/>
                </a:rPr>
                <a:t>世纪中</a:t>
              </a:r>
              <a:r>
                <a:rPr lang="en-US" altLang="zh-CN" b="1" dirty="0">
                  <a:latin typeface="黑体" pitchFamily="49" charset="-122"/>
                  <a:ea typeface="黑体" pitchFamily="49" charset="-122"/>
                </a:rPr>
                <a:t>—19</a:t>
              </a:r>
              <a:r>
                <a:rPr lang="zh-CN" altLang="en-US" b="1" dirty="0">
                  <a:latin typeface="黑体" pitchFamily="49" charset="-122"/>
                  <a:ea typeface="黑体" pitchFamily="49" charset="-122"/>
                </a:rPr>
                <a:t>世纪中后期）</a:t>
              </a: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1189629" y="4082954"/>
              <a:ext cx="6141493" cy="369332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b="1" dirty="0">
                  <a:latin typeface="黑体" pitchFamily="49" charset="-122"/>
                  <a:ea typeface="黑体" pitchFamily="49" charset="-122"/>
                </a:rPr>
                <a:t>近代科学革命（</a:t>
              </a:r>
              <a:r>
                <a:rPr lang="en-US" altLang="zh-CN" b="1" dirty="0">
                  <a:latin typeface="黑体" pitchFamily="49" charset="-122"/>
                  <a:ea typeface="黑体" pitchFamily="49" charset="-122"/>
                </a:rPr>
                <a:t>16</a:t>
              </a:r>
              <a:r>
                <a:rPr lang="zh-CN" altLang="en-US" b="1" dirty="0">
                  <a:latin typeface="黑体" pitchFamily="49" charset="-122"/>
                  <a:ea typeface="黑体" pitchFamily="49" charset="-122"/>
                </a:rPr>
                <a:t>世纪</a:t>
              </a:r>
              <a:r>
                <a:rPr lang="en-US" altLang="zh-CN" b="1" dirty="0">
                  <a:latin typeface="黑体" pitchFamily="49" charset="-122"/>
                  <a:ea typeface="黑体" pitchFamily="49" charset="-122"/>
                </a:rPr>
                <a:t>——17</a:t>
              </a:r>
              <a:r>
                <a:rPr lang="zh-CN" altLang="en-US" b="1" dirty="0">
                  <a:latin typeface="黑体" pitchFamily="49" charset="-122"/>
                  <a:ea typeface="黑体" pitchFamily="49" charset="-122"/>
                </a:rPr>
                <a:t>世纪）</a:t>
              </a:r>
            </a:p>
          </p:txBody>
        </p:sp>
      </p:grpSp>
      <p:sp>
        <p:nvSpPr>
          <p:cNvPr id="50" name="TextBox 49"/>
          <p:cNvSpPr txBox="1"/>
          <p:nvPr/>
        </p:nvSpPr>
        <p:spPr>
          <a:xfrm>
            <a:off x="7460169" y="5082363"/>
            <a:ext cx="37940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世界潮流</a:t>
            </a:r>
            <a:endParaRPr lang="zh-CN" altLang="en-US" sz="40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5063320" y="3773607"/>
            <a:ext cx="2201839" cy="64633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>
                <a:latin typeface="黑体" pitchFamily="49" charset="-122"/>
                <a:ea typeface="黑体" pitchFamily="49" charset="-122"/>
              </a:rPr>
              <a:t>早期殖民扩张（</a:t>
            </a:r>
            <a:r>
              <a:rPr lang="en-US" altLang="zh-CN" b="1" dirty="0">
                <a:latin typeface="黑体" pitchFamily="49" charset="-122"/>
                <a:ea typeface="黑体" pitchFamily="49" charset="-122"/>
              </a:rPr>
              <a:t>16</a:t>
            </a:r>
            <a:r>
              <a:rPr lang="zh-CN" altLang="en-US" b="1" dirty="0">
                <a:latin typeface="黑体" pitchFamily="49" charset="-122"/>
                <a:ea typeface="黑体" pitchFamily="49" charset="-122"/>
              </a:rPr>
              <a:t>世纪</a:t>
            </a:r>
            <a:r>
              <a:rPr lang="en-US" altLang="zh-CN" b="1" dirty="0">
                <a:latin typeface="黑体" pitchFamily="49" charset="-122"/>
                <a:ea typeface="黑体" pitchFamily="49" charset="-122"/>
              </a:rPr>
              <a:t>—18</a:t>
            </a:r>
            <a:r>
              <a:rPr lang="zh-CN" altLang="en-US" b="1" dirty="0">
                <a:latin typeface="黑体" pitchFamily="49" charset="-122"/>
                <a:ea typeface="黑体" pitchFamily="49" charset="-122"/>
              </a:rPr>
              <a:t>世纪）</a:t>
            </a:r>
          </a:p>
        </p:txBody>
      </p:sp>
      <p:sp>
        <p:nvSpPr>
          <p:cNvPr id="53" name="矩形 52"/>
          <p:cNvSpPr/>
          <p:nvPr/>
        </p:nvSpPr>
        <p:spPr>
          <a:xfrm>
            <a:off x="6836320" y="5505258"/>
            <a:ext cx="3048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CN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</a:p>
        </p:txBody>
      </p:sp>
      <p:sp>
        <p:nvSpPr>
          <p:cNvPr id="48" name="TextBox 49">
            <a:extLst>
              <a:ext uri="{FF2B5EF4-FFF2-40B4-BE49-F238E27FC236}">
                <a16:creationId xmlns:a16="http://schemas.microsoft.com/office/drawing/2014/main" id="{119A2BB1-24E4-4677-A4FD-4A659EB8A5FC}"/>
              </a:ext>
            </a:extLst>
          </p:cNvPr>
          <p:cNvSpPr txBox="1"/>
          <p:nvPr/>
        </p:nvSpPr>
        <p:spPr>
          <a:xfrm>
            <a:off x="1672313" y="5104610"/>
            <a:ext cx="37940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中国走向</a:t>
            </a:r>
            <a:endParaRPr lang="zh-CN" altLang="en-US" sz="40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cxnSp>
        <p:nvCxnSpPr>
          <p:cNvPr id="54" name="直接连接符 78">
            <a:extLst>
              <a:ext uri="{FF2B5EF4-FFF2-40B4-BE49-F238E27FC236}">
                <a16:creationId xmlns:a16="http://schemas.microsoft.com/office/drawing/2014/main" id="{2E2E22AB-A34B-4C11-B80C-2B29665C0860}"/>
              </a:ext>
            </a:extLst>
          </p:cNvPr>
          <p:cNvCxnSpPr>
            <a:cxnSpLocks/>
          </p:cNvCxnSpPr>
          <p:nvPr>
            <p:custDataLst>
              <p:tags r:id="rId4"/>
            </p:custDataLst>
          </p:nvPr>
        </p:nvCxnSpPr>
        <p:spPr>
          <a:xfrm>
            <a:off x="10297097" y="1085779"/>
            <a:ext cx="0" cy="542925"/>
          </a:xfrm>
          <a:prstGeom prst="line">
            <a:avLst/>
          </a:prstGeom>
          <a:ln w="22225" cap="flat" cmpd="sng">
            <a:solidFill>
              <a:srgbClr val="000000"/>
            </a:solidFill>
            <a:prstDash val="sysDash"/>
            <a:headEnd type="none" w="med" len="med"/>
            <a:tailEnd type="none" w="med" len="med"/>
          </a:ln>
        </p:spPr>
      </p:cxnSp>
      <p:pic>
        <p:nvPicPr>
          <p:cNvPr id="36" name="图片 35">
            <a:extLst>
              <a:ext uri="{FF2B5EF4-FFF2-40B4-BE49-F238E27FC236}">
                <a16:creationId xmlns:a16="http://schemas.microsoft.com/office/drawing/2014/main" id="{1ADE12A4-6A88-4581-B8E3-4A847D1011F2}"/>
              </a:ext>
            </a:extLst>
          </p:cNvPr>
          <p:cNvPicPr>
            <a:picLocks noChangeAspect="1"/>
          </p:cNvPicPr>
          <p:nvPr/>
        </p:nvPicPr>
        <p:blipFill rotWithShape="1">
          <a:blip r:embed="rId21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sharpenSoften amount="100000"/>
                    </a14:imgEffect>
                    <a14:imgEffect>
                      <a14:brightnessContrast bright="-4000" contrast="4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637" t="12864" r="2496" b="10499"/>
          <a:stretch/>
        </p:blipFill>
        <p:spPr>
          <a:xfrm>
            <a:off x="2178385" y="1557134"/>
            <a:ext cx="7456677" cy="3625438"/>
          </a:xfrm>
          <a:prstGeom prst="rect">
            <a:avLst/>
          </a:prstGeom>
        </p:spPr>
      </p:pic>
      <p:sp>
        <p:nvSpPr>
          <p:cNvPr id="49" name="文本框 48">
            <a:extLst>
              <a:ext uri="{FF2B5EF4-FFF2-40B4-BE49-F238E27FC236}">
                <a16:creationId xmlns:a16="http://schemas.microsoft.com/office/drawing/2014/main" id="{7F80CAEF-8D0B-4FEF-BBDB-786D309D910E}"/>
              </a:ext>
            </a:extLst>
          </p:cNvPr>
          <p:cNvSpPr txBox="1"/>
          <p:nvPr/>
        </p:nvSpPr>
        <p:spPr>
          <a:xfrm>
            <a:off x="671202" y="5794993"/>
            <a:ext cx="10583046" cy="523220"/>
          </a:xfrm>
          <a:prstGeom prst="rect">
            <a:avLst/>
          </a:prstGeom>
          <a:solidFill>
            <a:srgbClr val="99CCFF"/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zh-CN" altLang="en-US" sz="2800" b="1" dirty="0">
                <a:solidFill>
                  <a:srgbClr val="333333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“内审中国之情势，外察世界之潮流，兼收众长，益以新创。”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82D4035A-432E-4043-98F0-964A5B9217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261" y="1916000"/>
            <a:ext cx="6354946" cy="3169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8816986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48" grpId="0"/>
      <p:bldP spid="4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2885036" y="211764"/>
            <a:ext cx="63738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zh-CN" altLang="en-US" sz="24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第四单元  明清中国版图的奠定与面临的挑战</a:t>
            </a: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206602E8-7A56-4A80-81FD-D6A693D3FC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3122" y="-1"/>
            <a:ext cx="6113123" cy="4580466"/>
          </a:xfrm>
          <a:prstGeom prst="rect">
            <a:avLst/>
          </a:prstGeom>
        </p:spPr>
      </p:pic>
      <p:sp>
        <p:nvSpPr>
          <p:cNvPr id="17" name="文本框 16">
            <a:extLst>
              <a:ext uri="{FF2B5EF4-FFF2-40B4-BE49-F238E27FC236}">
                <a16:creationId xmlns:a16="http://schemas.microsoft.com/office/drawing/2014/main" id="{F03D694A-D60F-44D8-BDFD-A94B79238BFD}"/>
              </a:ext>
            </a:extLst>
          </p:cNvPr>
          <p:cNvSpPr txBox="1"/>
          <p:nvPr/>
        </p:nvSpPr>
        <p:spPr>
          <a:xfrm>
            <a:off x="6037722" y="3664801"/>
            <a:ext cx="6154278" cy="83099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zh-CN" altLang="en-US" sz="2400" b="1" i="0" dirty="0"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朱元璋攻下集庆，改名</a:t>
            </a:r>
            <a:r>
              <a:rPr lang="zh-CN" altLang="en-US" sz="2400" b="1" i="0" u="none" strike="noStrike" dirty="0"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应天府（</a:t>
            </a:r>
            <a:r>
              <a:rPr lang="zh-CN" altLang="en-US" sz="2400" b="1" i="0" u="none" strike="noStrike" dirty="0">
                <a:solidFill>
                  <a:srgbClr val="FF0000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今南京</a:t>
            </a:r>
            <a:r>
              <a:rPr lang="zh-CN" altLang="en-US" sz="2400" b="1" i="0" u="none" strike="noStrike" dirty="0"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）</a:t>
            </a:r>
            <a:r>
              <a:rPr lang="zh-CN" altLang="en-US" sz="2400" b="1" i="0" dirty="0"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，</a:t>
            </a:r>
            <a:r>
              <a:rPr lang="en-US" altLang="zh-CN" sz="2400" b="1" i="0" dirty="0"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1368</a:t>
            </a:r>
            <a:r>
              <a:rPr lang="zh-CN" altLang="en-US" sz="2400" b="1" i="0" dirty="0"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年在此称帝，建立明朝</a:t>
            </a:r>
            <a:r>
              <a:rPr lang="zh-CN" altLang="en-US" sz="2400" b="1" i="0" dirty="0">
                <a:solidFill>
                  <a:srgbClr val="333333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。</a:t>
            </a:r>
            <a:endParaRPr lang="zh-CN" altLang="en-US" sz="24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3084" name="Picture 12">
            <a:extLst>
              <a:ext uri="{FF2B5EF4-FFF2-40B4-BE49-F238E27FC236}">
                <a16:creationId xmlns:a16="http://schemas.microsoft.com/office/drawing/2014/main" id="{A64E9CE7-FB8E-44BA-9DCE-ACA718C8EC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6113122" cy="4580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文本框 24">
            <a:extLst>
              <a:ext uri="{FF2B5EF4-FFF2-40B4-BE49-F238E27FC236}">
                <a16:creationId xmlns:a16="http://schemas.microsoft.com/office/drawing/2014/main" id="{93151B90-4CAB-4DDA-B2F8-6BFB0A522CC4}"/>
              </a:ext>
            </a:extLst>
          </p:cNvPr>
          <p:cNvSpPr txBox="1"/>
          <p:nvPr/>
        </p:nvSpPr>
        <p:spPr>
          <a:xfrm>
            <a:off x="1585650" y="4848752"/>
            <a:ext cx="9013857" cy="70788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zh-CN" altLang="en-US" sz="3600" b="1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“</a:t>
            </a:r>
            <a:r>
              <a:rPr lang="zh-CN" altLang="en-US" sz="4000" b="1" i="0" dirty="0">
                <a:solidFill>
                  <a:srgbClr val="C00000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取金陵，必自采石始。”</a:t>
            </a:r>
            <a:r>
              <a:rPr lang="en-US" altLang="zh-CN" sz="4000" b="1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en-US" altLang="zh-CN" sz="2400" b="1" i="0" dirty="0">
                <a:solidFill>
                  <a:srgbClr val="C00000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—《</a:t>
            </a:r>
            <a:r>
              <a:rPr lang="zh-CN" altLang="en-US" sz="2400" b="1" i="0" dirty="0">
                <a:solidFill>
                  <a:srgbClr val="C00000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明太祖实录</a:t>
            </a:r>
            <a:r>
              <a:rPr lang="en-US" altLang="zh-CN" sz="2400" b="1" i="0" dirty="0">
                <a:solidFill>
                  <a:srgbClr val="C00000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》</a:t>
            </a:r>
            <a:endParaRPr lang="zh-CN" altLang="en-US" sz="2400" b="1" dirty="0">
              <a:solidFill>
                <a:srgbClr val="C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996063395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227"/>
          <p:cNvSpPr>
            <a:spLocks noEditPoints="1"/>
          </p:cNvSpPr>
          <p:nvPr/>
        </p:nvSpPr>
        <p:spPr bwMode="auto">
          <a:xfrm>
            <a:off x="227798" y="342653"/>
            <a:ext cx="4637467" cy="1953291"/>
          </a:xfrm>
          <a:custGeom>
            <a:avLst/>
            <a:gdLst>
              <a:gd name="T0" fmla="*/ 726 w 1420"/>
              <a:gd name="T1" fmla="*/ 1231 h 1245"/>
              <a:gd name="T2" fmla="*/ 526 w 1420"/>
              <a:gd name="T3" fmla="*/ 1219 h 1245"/>
              <a:gd name="T4" fmla="*/ 482 w 1420"/>
              <a:gd name="T5" fmla="*/ 1191 h 1245"/>
              <a:gd name="T6" fmla="*/ 742 w 1420"/>
              <a:gd name="T7" fmla="*/ 1215 h 1245"/>
              <a:gd name="T8" fmla="*/ 830 w 1420"/>
              <a:gd name="T9" fmla="*/ 1179 h 1245"/>
              <a:gd name="T10" fmla="*/ 414 w 1420"/>
              <a:gd name="T11" fmla="*/ 1131 h 1245"/>
              <a:gd name="T12" fmla="*/ 362 w 1420"/>
              <a:gd name="T13" fmla="*/ 1107 h 1245"/>
              <a:gd name="T14" fmla="*/ 354 w 1420"/>
              <a:gd name="T15" fmla="*/ 1099 h 1245"/>
              <a:gd name="T16" fmla="*/ 70 w 1420"/>
              <a:gd name="T17" fmla="*/ 795 h 1245"/>
              <a:gd name="T18" fmla="*/ 34 w 1420"/>
              <a:gd name="T19" fmla="*/ 763 h 1245"/>
              <a:gd name="T20" fmla="*/ 170 w 1420"/>
              <a:gd name="T21" fmla="*/ 99 h 1245"/>
              <a:gd name="T22" fmla="*/ 326 w 1420"/>
              <a:gd name="T23" fmla="*/ 11 h 1245"/>
              <a:gd name="T24" fmla="*/ 126 w 1420"/>
              <a:gd name="T25" fmla="*/ 303 h 1245"/>
              <a:gd name="T26" fmla="*/ 174 w 1420"/>
              <a:gd name="T27" fmla="*/ 239 h 1245"/>
              <a:gd name="T28" fmla="*/ 126 w 1420"/>
              <a:gd name="T29" fmla="*/ 635 h 1245"/>
              <a:gd name="T30" fmla="*/ 194 w 1420"/>
              <a:gd name="T31" fmla="*/ 775 h 1245"/>
              <a:gd name="T32" fmla="*/ 202 w 1420"/>
              <a:gd name="T33" fmla="*/ 807 h 1245"/>
              <a:gd name="T34" fmla="*/ 270 w 1420"/>
              <a:gd name="T35" fmla="*/ 887 h 1245"/>
              <a:gd name="T36" fmla="*/ 390 w 1420"/>
              <a:gd name="T37" fmla="*/ 967 h 1245"/>
              <a:gd name="T38" fmla="*/ 494 w 1420"/>
              <a:gd name="T39" fmla="*/ 1019 h 1245"/>
              <a:gd name="T40" fmla="*/ 986 w 1420"/>
              <a:gd name="T41" fmla="*/ 903 h 1245"/>
              <a:gd name="T42" fmla="*/ 1170 w 1420"/>
              <a:gd name="T43" fmla="*/ 583 h 1245"/>
              <a:gd name="T44" fmla="*/ 1130 w 1420"/>
              <a:gd name="T45" fmla="*/ 347 h 1245"/>
              <a:gd name="T46" fmla="*/ 1082 w 1420"/>
              <a:gd name="T47" fmla="*/ 251 h 1245"/>
              <a:gd name="T48" fmla="*/ 946 w 1420"/>
              <a:gd name="T49" fmla="*/ 159 h 1245"/>
              <a:gd name="T50" fmla="*/ 1074 w 1420"/>
              <a:gd name="T51" fmla="*/ 27 h 1245"/>
              <a:gd name="T52" fmla="*/ 1146 w 1420"/>
              <a:gd name="T53" fmla="*/ 19 h 1245"/>
              <a:gd name="T54" fmla="*/ 1270 w 1420"/>
              <a:gd name="T55" fmla="*/ 83 h 1245"/>
              <a:gd name="T56" fmla="*/ 1342 w 1420"/>
              <a:gd name="T57" fmla="*/ 127 h 1245"/>
              <a:gd name="T58" fmla="*/ 1394 w 1420"/>
              <a:gd name="T59" fmla="*/ 215 h 1245"/>
              <a:gd name="T60" fmla="*/ 1374 w 1420"/>
              <a:gd name="T61" fmla="*/ 235 h 1245"/>
              <a:gd name="T62" fmla="*/ 1398 w 1420"/>
              <a:gd name="T63" fmla="*/ 347 h 1245"/>
              <a:gd name="T64" fmla="*/ 1354 w 1420"/>
              <a:gd name="T65" fmla="*/ 735 h 1245"/>
              <a:gd name="T66" fmla="*/ 1262 w 1420"/>
              <a:gd name="T67" fmla="*/ 935 h 1245"/>
              <a:gd name="T68" fmla="*/ 942 w 1420"/>
              <a:gd name="T69" fmla="*/ 1167 h 1245"/>
              <a:gd name="T70" fmla="*/ 98 w 1420"/>
              <a:gd name="T71" fmla="*/ 391 h 1245"/>
              <a:gd name="T72" fmla="*/ 86 w 1420"/>
              <a:gd name="T73" fmla="*/ 447 h 1245"/>
              <a:gd name="T74" fmla="*/ 98 w 1420"/>
              <a:gd name="T75" fmla="*/ 391 h 1245"/>
              <a:gd name="T76" fmla="*/ 106 w 1420"/>
              <a:gd name="T77" fmla="*/ 351 h 1245"/>
              <a:gd name="T78" fmla="*/ 310 w 1420"/>
              <a:gd name="T79" fmla="*/ 959 h 1245"/>
              <a:gd name="T80" fmla="*/ 410 w 1420"/>
              <a:gd name="T81" fmla="*/ 1011 h 1245"/>
              <a:gd name="T82" fmla="*/ 418 w 1420"/>
              <a:gd name="T83" fmla="*/ 1023 h 1245"/>
              <a:gd name="T84" fmla="*/ 894 w 1420"/>
              <a:gd name="T85" fmla="*/ 1175 h 12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420" h="1245">
                <a:moveTo>
                  <a:pt x="814" y="1207"/>
                </a:moveTo>
                <a:cubicBezTo>
                  <a:pt x="805" y="1208"/>
                  <a:pt x="795" y="1210"/>
                  <a:pt x="798" y="1223"/>
                </a:cubicBezTo>
                <a:cubicBezTo>
                  <a:pt x="769" y="1228"/>
                  <a:pt x="742" y="1221"/>
                  <a:pt x="726" y="1231"/>
                </a:cubicBezTo>
                <a:cubicBezTo>
                  <a:pt x="722" y="1226"/>
                  <a:pt x="722" y="1216"/>
                  <a:pt x="718" y="1211"/>
                </a:cubicBezTo>
                <a:cubicBezTo>
                  <a:pt x="708" y="1211"/>
                  <a:pt x="708" y="1227"/>
                  <a:pt x="718" y="1227"/>
                </a:cubicBezTo>
                <a:cubicBezTo>
                  <a:pt x="662" y="1245"/>
                  <a:pt x="580" y="1235"/>
                  <a:pt x="526" y="1219"/>
                </a:cubicBezTo>
                <a:cubicBezTo>
                  <a:pt x="519" y="1212"/>
                  <a:pt x="529" y="1209"/>
                  <a:pt x="526" y="1195"/>
                </a:cubicBezTo>
                <a:cubicBezTo>
                  <a:pt x="510" y="1206"/>
                  <a:pt x="489" y="1215"/>
                  <a:pt x="470" y="1203"/>
                </a:cubicBezTo>
                <a:cubicBezTo>
                  <a:pt x="468" y="1193"/>
                  <a:pt x="488" y="1205"/>
                  <a:pt x="482" y="1191"/>
                </a:cubicBezTo>
                <a:cubicBezTo>
                  <a:pt x="500" y="1188"/>
                  <a:pt x="515" y="1203"/>
                  <a:pt x="522" y="1187"/>
                </a:cubicBezTo>
                <a:cubicBezTo>
                  <a:pt x="629" y="1199"/>
                  <a:pt x="716" y="1213"/>
                  <a:pt x="810" y="1195"/>
                </a:cubicBezTo>
                <a:cubicBezTo>
                  <a:pt x="796" y="1207"/>
                  <a:pt x="747" y="1197"/>
                  <a:pt x="742" y="1215"/>
                </a:cubicBezTo>
                <a:cubicBezTo>
                  <a:pt x="769" y="1217"/>
                  <a:pt x="789" y="1201"/>
                  <a:pt x="830" y="1203"/>
                </a:cubicBezTo>
                <a:cubicBezTo>
                  <a:pt x="836" y="1193"/>
                  <a:pt x="818" y="1197"/>
                  <a:pt x="818" y="1195"/>
                </a:cubicBezTo>
                <a:cubicBezTo>
                  <a:pt x="816" y="1188"/>
                  <a:pt x="842" y="1173"/>
                  <a:pt x="830" y="1179"/>
                </a:cubicBezTo>
                <a:cubicBezTo>
                  <a:pt x="845" y="1172"/>
                  <a:pt x="846" y="1174"/>
                  <a:pt x="862" y="1175"/>
                </a:cubicBezTo>
                <a:cubicBezTo>
                  <a:pt x="862" y="1170"/>
                  <a:pt x="862" y="1164"/>
                  <a:pt x="862" y="1159"/>
                </a:cubicBezTo>
                <a:cubicBezTo>
                  <a:pt x="716" y="1202"/>
                  <a:pt x="531" y="1195"/>
                  <a:pt x="414" y="1131"/>
                </a:cubicBezTo>
                <a:cubicBezTo>
                  <a:pt x="409" y="1122"/>
                  <a:pt x="410" y="1109"/>
                  <a:pt x="402" y="1103"/>
                </a:cubicBezTo>
                <a:cubicBezTo>
                  <a:pt x="395" y="1111"/>
                  <a:pt x="402" y="1115"/>
                  <a:pt x="402" y="1127"/>
                </a:cubicBezTo>
                <a:cubicBezTo>
                  <a:pt x="389" y="1113"/>
                  <a:pt x="378" y="1120"/>
                  <a:pt x="362" y="1107"/>
                </a:cubicBezTo>
                <a:cubicBezTo>
                  <a:pt x="367" y="1097"/>
                  <a:pt x="370" y="1094"/>
                  <a:pt x="382" y="1099"/>
                </a:cubicBezTo>
                <a:cubicBezTo>
                  <a:pt x="380" y="1087"/>
                  <a:pt x="365" y="1090"/>
                  <a:pt x="362" y="1079"/>
                </a:cubicBezTo>
                <a:cubicBezTo>
                  <a:pt x="355" y="1085"/>
                  <a:pt x="365" y="1092"/>
                  <a:pt x="354" y="1099"/>
                </a:cubicBezTo>
                <a:cubicBezTo>
                  <a:pt x="336" y="1086"/>
                  <a:pt x="304" y="1073"/>
                  <a:pt x="318" y="1059"/>
                </a:cubicBezTo>
                <a:cubicBezTo>
                  <a:pt x="242" y="1011"/>
                  <a:pt x="184" y="945"/>
                  <a:pt x="118" y="887"/>
                </a:cubicBezTo>
                <a:cubicBezTo>
                  <a:pt x="120" y="854"/>
                  <a:pt x="81" y="828"/>
                  <a:pt x="70" y="795"/>
                </a:cubicBezTo>
                <a:cubicBezTo>
                  <a:pt x="64" y="802"/>
                  <a:pt x="54" y="794"/>
                  <a:pt x="46" y="791"/>
                </a:cubicBezTo>
                <a:cubicBezTo>
                  <a:pt x="65" y="787"/>
                  <a:pt x="54" y="768"/>
                  <a:pt x="54" y="751"/>
                </a:cubicBezTo>
                <a:cubicBezTo>
                  <a:pt x="47" y="739"/>
                  <a:pt x="46" y="766"/>
                  <a:pt x="34" y="763"/>
                </a:cubicBezTo>
                <a:cubicBezTo>
                  <a:pt x="21" y="749"/>
                  <a:pt x="41" y="743"/>
                  <a:pt x="50" y="739"/>
                </a:cubicBezTo>
                <a:cubicBezTo>
                  <a:pt x="0" y="638"/>
                  <a:pt x="3" y="461"/>
                  <a:pt x="42" y="331"/>
                </a:cubicBezTo>
                <a:cubicBezTo>
                  <a:pt x="69" y="242"/>
                  <a:pt x="118" y="169"/>
                  <a:pt x="170" y="99"/>
                </a:cubicBezTo>
                <a:cubicBezTo>
                  <a:pt x="199" y="91"/>
                  <a:pt x="233" y="56"/>
                  <a:pt x="262" y="35"/>
                </a:cubicBezTo>
                <a:cubicBezTo>
                  <a:pt x="274" y="41"/>
                  <a:pt x="254" y="48"/>
                  <a:pt x="254" y="55"/>
                </a:cubicBezTo>
                <a:cubicBezTo>
                  <a:pt x="282" y="45"/>
                  <a:pt x="306" y="15"/>
                  <a:pt x="326" y="11"/>
                </a:cubicBezTo>
                <a:cubicBezTo>
                  <a:pt x="337" y="19"/>
                  <a:pt x="316" y="31"/>
                  <a:pt x="306" y="31"/>
                </a:cubicBezTo>
                <a:cubicBezTo>
                  <a:pt x="223" y="106"/>
                  <a:pt x="156" y="205"/>
                  <a:pt x="114" y="315"/>
                </a:cubicBezTo>
                <a:cubicBezTo>
                  <a:pt x="116" y="325"/>
                  <a:pt x="122" y="305"/>
                  <a:pt x="126" y="303"/>
                </a:cubicBezTo>
                <a:cubicBezTo>
                  <a:pt x="132" y="318"/>
                  <a:pt x="121" y="327"/>
                  <a:pt x="118" y="343"/>
                </a:cubicBezTo>
                <a:cubicBezTo>
                  <a:pt x="140" y="324"/>
                  <a:pt x="138" y="280"/>
                  <a:pt x="166" y="267"/>
                </a:cubicBezTo>
                <a:cubicBezTo>
                  <a:pt x="151" y="261"/>
                  <a:pt x="168" y="233"/>
                  <a:pt x="174" y="239"/>
                </a:cubicBezTo>
                <a:cubicBezTo>
                  <a:pt x="183" y="252"/>
                  <a:pt x="167" y="259"/>
                  <a:pt x="162" y="271"/>
                </a:cubicBezTo>
                <a:cubicBezTo>
                  <a:pt x="144" y="319"/>
                  <a:pt x="120" y="392"/>
                  <a:pt x="114" y="447"/>
                </a:cubicBezTo>
                <a:cubicBezTo>
                  <a:pt x="106" y="515"/>
                  <a:pt x="122" y="572"/>
                  <a:pt x="126" y="635"/>
                </a:cubicBezTo>
                <a:cubicBezTo>
                  <a:pt x="140" y="646"/>
                  <a:pt x="156" y="673"/>
                  <a:pt x="146" y="695"/>
                </a:cubicBezTo>
                <a:cubicBezTo>
                  <a:pt x="157" y="704"/>
                  <a:pt x="160" y="721"/>
                  <a:pt x="174" y="727"/>
                </a:cubicBezTo>
                <a:cubicBezTo>
                  <a:pt x="162" y="753"/>
                  <a:pt x="190" y="753"/>
                  <a:pt x="194" y="775"/>
                </a:cubicBezTo>
                <a:cubicBezTo>
                  <a:pt x="190" y="775"/>
                  <a:pt x="186" y="775"/>
                  <a:pt x="182" y="775"/>
                </a:cubicBezTo>
                <a:cubicBezTo>
                  <a:pt x="185" y="790"/>
                  <a:pt x="194" y="773"/>
                  <a:pt x="202" y="783"/>
                </a:cubicBezTo>
                <a:cubicBezTo>
                  <a:pt x="204" y="796"/>
                  <a:pt x="193" y="799"/>
                  <a:pt x="202" y="807"/>
                </a:cubicBezTo>
                <a:cubicBezTo>
                  <a:pt x="202" y="815"/>
                  <a:pt x="217" y="801"/>
                  <a:pt x="222" y="811"/>
                </a:cubicBezTo>
                <a:cubicBezTo>
                  <a:pt x="220" y="819"/>
                  <a:pt x="216" y="819"/>
                  <a:pt x="210" y="815"/>
                </a:cubicBezTo>
                <a:cubicBezTo>
                  <a:pt x="230" y="838"/>
                  <a:pt x="277" y="851"/>
                  <a:pt x="270" y="887"/>
                </a:cubicBezTo>
                <a:cubicBezTo>
                  <a:pt x="278" y="891"/>
                  <a:pt x="293" y="884"/>
                  <a:pt x="298" y="899"/>
                </a:cubicBezTo>
                <a:cubicBezTo>
                  <a:pt x="301" y="912"/>
                  <a:pt x="290" y="905"/>
                  <a:pt x="286" y="903"/>
                </a:cubicBezTo>
                <a:cubicBezTo>
                  <a:pt x="326" y="919"/>
                  <a:pt x="355" y="946"/>
                  <a:pt x="390" y="967"/>
                </a:cubicBezTo>
                <a:cubicBezTo>
                  <a:pt x="390" y="971"/>
                  <a:pt x="385" y="970"/>
                  <a:pt x="382" y="971"/>
                </a:cubicBezTo>
                <a:cubicBezTo>
                  <a:pt x="394" y="975"/>
                  <a:pt x="428" y="977"/>
                  <a:pt x="434" y="999"/>
                </a:cubicBezTo>
                <a:cubicBezTo>
                  <a:pt x="455" y="992"/>
                  <a:pt x="484" y="1002"/>
                  <a:pt x="494" y="1019"/>
                </a:cubicBezTo>
                <a:cubicBezTo>
                  <a:pt x="542" y="1020"/>
                  <a:pt x="610" y="1031"/>
                  <a:pt x="650" y="1043"/>
                </a:cubicBezTo>
                <a:cubicBezTo>
                  <a:pt x="750" y="1013"/>
                  <a:pt x="886" y="1004"/>
                  <a:pt x="950" y="927"/>
                </a:cubicBezTo>
                <a:cubicBezTo>
                  <a:pt x="964" y="931"/>
                  <a:pt x="982" y="920"/>
                  <a:pt x="986" y="903"/>
                </a:cubicBezTo>
                <a:cubicBezTo>
                  <a:pt x="1029" y="876"/>
                  <a:pt x="1050" y="828"/>
                  <a:pt x="1086" y="795"/>
                </a:cubicBezTo>
                <a:cubicBezTo>
                  <a:pt x="1114" y="721"/>
                  <a:pt x="1154" y="682"/>
                  <a:pt x="1158" y="587"/>
                </a:cubicBezTo>
                <a:cubicBezTo>
                  <a:pt x="1161" y="585"/>
                  <a:pt x="1164" y="583"/>
                  <a:pt x="1170" y="583"/>
                </a:cubicBezTo>
                <a:cubicBezTo>
                  <a:pt x="1157" y="576"/>
                  <a:pt x="1174" y="546"/>
                  <a:pt x="1158" y="535"/>
                </a:cubicBezTo>
                <a:cubicBezTo>
                  <a:pt x="1181" y="470"/>
                  <a:pt x="1158" y="419"/>
                  <a:pt x="1150" y="359"/>
                </a:cubicBezTo>
                <a:cubicBezTo>
                  <a:pt x="1144" y="354"/>
                  <a:pt x="1140" y="347"/>
                  <a:pt x="1130" y="347"/>
                </a:cubicBezTo>
                <a:cubicBezTo>
                  <a:pt x="1125" y="327"/>
                  <a:pt x="1127" y="305"/>
                  <a:pt x="1122" y="295"/>
                </a:cubicBezTo>
                <a:cubicBezTo>
                  <a:pt x="1113" y="278"/>
                  <a:pt x="1100" y="277"/>
                  <a:pt x="1094" y="271"/>
                </a:cubicBezTo>
                <a:cubicBezTo>
                  <a:pt x="1086" y="263"/>
                  <a:pt x="1095" y="255"/>
                  <a:pt x="1082" y="251"/>
                </a:cubicBezTo>
                <a:cubicBezTo>
                  <a:pt x="1071" y="248"/>
                  <a:pt x="1058" y="258"/>
                  <a:pt x="1046" y="255"/>
                </a:cubicBezTo>
                <a:cubicBezTo>
                  <a:pt x="1017" y="247"/>
                  <a:pt x="1001" y="217"/>
                  <a:pt x="986" y="187"/>
                </a:cubicBezTo>
                <a:cubicBezTo>
                  <a:pt x="970" y="181"/>
                  <a:pt x="967" y="160"/>
                  <a:pt x="946" y="159"/>
                </a:cubicBezTo>
                <a:cubicBezTo>
                  <a:pt x="949" y="146"/>
                  <a:pt x="954" y="127"/>
                  <a:pt x="942" y="115"/>
                </a:cubicBezTo>
                <a:cubicBezTo>
                  <a:pt x="954" y="93"/>
                  <a:pt x="958" y="99"/>
                  <a:pt x="950" y="75"/>
                </a:cubicBezTo>
                <a:cubicBezTo>
                  <a:pt x="988" y="34"/>
                  <a:pt x="1038" y="62"/>
                  <a:pt x="1074" y="27"/>
                </a:cubicBezTo>
                <a:cubicBezTo>
                  <a:pt x="1099" y="40"/>
                  <a:pt x="1112" y="23"/>
                  <a:pt x="1130" y="31"/>
                </a:cubicBezTo>
                <a:cubicBezTo>
                  <a:pt x="1133" y="31"/>
                  <a:pt x="1133" y="15"/>
                  <a:pt x="1130" y="15"/>
                </a:cubicBezTo>
                <a:cubicBezTo>
                  <a:pt x="1136" y="0"/>
                  <a:pt x="1136" y="24"/>
                  <a:pt x="1146" y="19"/>
                </a:cubicBezTo>
                <a:cubicBezTo>
                  <a:pt x="1158" y="16"/>
                  <a:pt x="1137" y="13"/>
                  <a:pt x="1142" y="3"/>
                </a:cubicBezTo>
                <a:cubicBezTo>
                  <a:pt x="1148" y="9"/>
                  <a:pt x="1161" y="8"/>
                  <a:pt x="1158" y="23"/>
                </a:cubicBezTo>
                <a:cubicBezTo>
                  <a:pt x="1205" y="19"/>
                  <a:pt x="1219" y="86"/>
                  <a:pt x="1270" y="83"/>
                </a:cubicBezTo>
                <a:cubicBezTo>
                  <a:pt x="1277" y="96"/>
                  <a:pt x="1309" y="101"/>
                  <a:pt x="1298" y="119"/>
                </a:cubicBezTo>
                <a:cubicBezTo>
                  <a:pt x="1314" y="119"/>
                  <a:pt x="1325" y="124"/>
                  <a:pt x="1330" y="135"/>
                </a:cubicBezTo>
                <a:cubicBezTo>
                  <a:pt x="1334" y="132"/>
                  <a:pt x="1334" y="126"/>
                  <a:pt x="1342" y="127"/>
                </a:cubicBezTo>
                <a:cubicBezTo>
                  <a:pt x="1339" y="142"/>
                  <a:pt x="1367" y="134"/>
                  <a:pt x="1354" y="147"/>
                </a:cubicBezTo>
                <a:cubicBezTo>
                  <a:pt x="1380" y="132"/>
                  <a:pt x="1371" y="175"/>
                  <a:pt x="1390" y="179"/>
                </a:cubicBezTo>
                <a:cubicBezTo>
                  <a:pt x="1391" y="195"/>
                  <a:pt x="1380" y="210"/>
                  <a:pt x="1394" y="215"/>
                </a:cubicBezTo>
                <a:cubicBezTo>
                  <a:pt x="1391" y="221"/>
                  <a:pt x="1381" y="221"/>
                  <a:pt x="1374" y="223"/>
                </a:cubicBezTo>
                <a:cubicBezTo>
                  <a:pt x="1375" y="228"/>
                  <a:pt x="1381" y="226"/>
                  <a:pt x="1386" y="227"/>
                </a:cubicBezTo>
                <a:cubicBezTo>
                  <a:pt x="1384" y="232"/>
                  <a:pt x="1381" y="235"/>
                  <a:pt x="1374" y="235"/>
                </a:cubicBezTo>
                <a:cubicBezTo>
                  <a:pt x="1382" y="245"/>
                  <a:pt x="1395" y="271"/>
                  <a:pt x="1382" y="287"/>
                </a:cubicBezTo>
                <a:cubicBezTo>
                  <a:pt x="1383" y="295"/>
                  <a:pt x="1393" y="295"/>
                  <a:pt x="1398" y="299"/>
                </a:cubicBezTo>
                <a:cubicBezTo>
                  <a:pt x="1391" y="317"/>
                  <a:pt x="1395" y="341"/>
                  <a:pt x="1398" y="347"/>
                </a:cubicBezTo>
                <a:cubicBezTo>
                  <a:pt x="1392" y="437"/>
                  <a:pt x="1420" y="534"/>
                  <a:pt x="1382" y="623"/>
                </a:cubicBezTo>
                <a:cubicBezTo>
                  <a:pt x="1385" y="630"/>
                  <a:pt x="1389" y="638"/>
                  <a:pt x="1390" y="647"/>
                </a:cubicBezTo>
                <a:cubicBezTo>
                  <a:pt x="1374" y="673"/>
                  <a:pt x="1368" y="708"/>
                  <a:pt x="1354" y="735"/>
                </a:cubicBezTo>
                <a:cubicBezTo>
                  <a:pt x="1354" y="739"/>
                  <a:pt x="1359" y="738"/>
                  <a:pt x="1362" y="739"/>
                </a:cubicBezTo>
                <a:cubicBezTo>
                  <a:pt x="1336" y="808"/>
                  <a:pt x="1303" y="869"/>
                  <a:pt x="1258" y="919"/>
                </a:cubicBezTo>
                <a:cubicBezTo>
                  <a:pt x="1261" y="923"/>
                  <a:pt x="1262" y="928"/>
                  <a:pt x="1262" y="935"/>
                </a:cubicBezTo>
                <a:cubicBezTo>
                  <a:pt x="1258" y="935"/>
                  <a:pt x="1254" y="935"/>
                  <a:pt x="1250" y="935"/>
                </a:cubicBezTo>
                <a:cubicBezTo>
                  <a:pt x="1216" y="995"/>
                  <a:pt x="1167" y="1039"/>
                  <a:pt x="1106" y="1071"/>
                </a:cubicBezTo>
                <a:cubicBezTo>
                  <a:pt x="1088" y="1122"/>
                  <a:pt x="1003" y="1136"/>
                  <a:pt x="942" y="1167"/>
                </a:cubicBezTo>
                <a:cubicBezTo>
                  <a:pt x="937" y="1170"/>
                  <a:pt x="936" y="1180"/>
                  <a:pt x="930" y="1183"/>
                </a:cubicBezTo>
                <a:cubicBezTo>
                  <a:pt x="903" y="1198"/>
                  <a:pt x="805" y="1222"/>
                  <a:pt x="814" y="1207"/>
                </a:cubicBezTo>
                <a:close/>
                <a:moveTo>
                  <a:pt x="98" y="391"/>
                </a:moveTo>
                <a:cubicBezTo>
                  <a:pt x="110" y="386"/>
                  <a:pt x="104" y="418"/>
                  <a:pt x="90" y="411"/>
                </a:cubicBezTo>
                <a:cubicBezTo>
                  <a:pt x="86" y="429"/>
                  <a:pt x="97" y="431"/>
                  <a:pt x="98" y="443"/>
                </a:cubicBezTo>
                <a:cubicBezTo>
                  <a:pt x="90" y="446"/>
                  <a:pt x="95" y="455"/>
                  <a:pt x="86" y="447"/>
                </a:cubicBezTo>
                <a:cubicBezTo>
                  <a:pt x="97" y="462"/>
                  <a:pt x="80" y="484"/>
                  <a:pt x="94" y="491"/>
                </a:cubicBezTo>
                <a:cubicBezTo>
                  <a:pt x="98" y="450"/>
                  <a:pt x="114" y="400"/>
                  <a:pt x="114" y="367"/>
                </a:cubicBezTo>
                <a:cubicBezTo>
                  <a:pt x="91" y="367"/>
                  <a:pt x="114" y="387"/>
                  <a:pt x="98" y="391"/>
                </a:cubicBezTo>
                <a:close/>
                <a:moveTo>
                  <a:pt x="118" y="367"/>
                </a:moveTo>
                <a:cubicBezTo>
                  <a:pt x="113" y="357"/>
                  <a:pt x="130" y="350"/>
                  <a:pt x="118" y="347"/>
                </a:cubicBezTo>
                <a:cubicBezTo>
                  <a:pt x="117" y="352"/>
                  <a:pt x="112" y="351"/>
                  <a:pt x="106" y="351"/>
                </a:cubicBezTo>
                <a:cubicBezTo>
                  <a:pt x="103" y="364"/>
                  <a:pt x="112" y="364"/>
                  <a:pt x="118" y="367"/>
                </a:cubicBezTo>
                <a:close/>
                <a:moveTo>
                  <a:pt x="346" y="987"/>
                </a:moveTo>
                <a:cubicBezTo>
                  <a:pt x="330" y="979"/>
                  <a:pt x="339" y="960"/>
                  <a:pt x="310" y="959"/>
                </a:cubicBezTo>
                <a:cubicBezTo>
                  <a:pt x="316" y="972"/>
                  <a:pt x="338" y="990"/>
                  <a:pt x="346" y="987"/>
                </a:cubicBezTo>
                <a:close/>
                <a:moveTo>
                  <a:pt x="366" y="999"/>
                </a:moveTo>
                <a:cubicBezTo>
                  <a:pt x="373" y="1015"/>
                  <a:pt x="396" y="1023"/>
                  <a:pt x="410" y="1011"/>
                </a:cubicBezTo>
                <a:cubicBezTo>
                  <a:pt x="394" y="1010"/>
                  <a:pt x="385" y="985"/>
                  <a:pt x="366" y="999"/>
                </a:cubicBezTo>
                <a:close/>
                <a:moveTo>
                  <a:pt x="478" y="1043"/>
                </a:moveTo>
                <a:cubicBezTo>
                  <a:pt x="456" y="1046"/>
                  <a:pt x="450" y="1021"/>
                  <a:pt x="418" y="1023"/>
                </a:cubicBezTo>
                <a:cubicBezTo>
                  <a:pt x="427" y="1045"/>
                  <a:pt x="460" y="1050"/>
                  <a:pt x="478" y="1043"/>
                </a:cubicBezTo>
                <a:close/>
                <a:moveTo>
                  <a:pt x="874" y="1191"/>
                </a:moveTo>
                <a:cubicBezTo>
                  <a:pt x="884" y="1189"/>
                  <a:pt x="889" y="1182"/>
                  <a:pt x="894" y="1175"/>
                </a:cubicBezTo>
                <a:cubicBezTo>
                  <a:pt x="881" y="1174"/>
                  <a:pt x="875" y="1180"/>
                  <a:pt x="874" y="1191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" name="文本框 299015">
            <a:extLst>
              <a:ext uri="{FF2B5EF4-FFF2-40B4-BE49-F238E27FC236}">
                <a16:creationId xmlns:a16="http://schemas.microsoft.com/office/drawing/2014/main" id="{E892D1F1-4976-46B3-9E0D-26C96D695A47}"/>
              </a:ext>
            </a:extLst>
          </p:cNvPr>
          <p:cNvSpPr txBox="1"/>
          <p:nvPr/>
        </p:nvSpPr>
        <p:spPr>
          <a:xfrm>
            <a:off x="1407682" y="1342925"/>
            <a:ext cx="2305878" cy="523220"/>
          </a:xfrm>
          <a:prstGeom prst="rect">
            <a:avLst/>
          </a:prstGeom>
          <a:noFill/>
          <a:ln w="9525">
            <a:noFill/>
          </a:ln>
        </p:spPr>
        <p:txBody>
          <a:bodyPr wrap="square" rtlCol="0" anchor="t">
            <a:spAutoFit/>
          </a:bodyPr>
          <a:lstStyle/>
          <a:p>
            <a:pPr eaLnBrk="1" fontAlgn="auto" hangingPunct="1">
              <a:defRPr/>
            </a:pPr>
            <a:r>
              <a:rPr lang="zh-CN" altLang="en-US" sz="2800" b="1" spc="133" noProof="1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  废相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65360" y="388818"/>
            <a:ext cx="2748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spc="133" noProof="1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   </a:t>
            </a:r>
            <a:r>
              <a:rPr lang="zh-CN" altLang="en-US" sz="2800" b="1" spc="133" noProof="1">
                <a:solidFill>
                  <a:srgbClr val="FF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变与不变</a:t>
            </a:r>
            <a:endParaRPr lang="en-US" altLang="zh-CN" sz="2800" b="1" spc="133" noProof="1">
              <a:solidFill>
                <a:srgbClr val="FF000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sz="2800" b="1" dirty="0">
                <a:solidFill>
                  <a:srgbClr val="B3310D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明朝的专制政治</a:t>
            </a:r>
          </a:p>
        </p:txBody>
      </p:sp>
      <p:sp>
        <p:nvSpPr>
          <p:cNvPr id="7" name="圆角矩形 40">
            <a:extLst>
              <a:ext uri="{FF2B5EF4-FFF2-40B4-BE49-F238E27FC236}">
                <a16:creationId xmlns:a16="http://schemas.microsoft.com/office/drawing/2014/main" id="{44D3207A-5B3E-4FC8-8FE7-4A9E4CF8AB3E}"/>
              </a:ext>
            </a:extLst>
          </p:cNvPr>
          <p:cNvSpPr/>
          <p:nvPr/>
        </p:nvSpPr>
        <p:spPr>
          <a:xfrm>
            <a:off x="5003801" y="733701"/>
            <a:ext cx="6960402" cy="1804749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FF0000"/>
            </a:solidFill>
          </a:ln>
        </p:spPr>
        <p:txBody>
          <a:bodyPr wrap="square" anchor="t">
            <a:spAutoFit/>
          </a:bodyPr>
          <a:lstStyle/>
          <a:p>
            <a:pPr algn="just"/>
            <a:r>
              <a:rPr lang="zh-CN" altLang="en-US" sz="2400" b="1">
                <a:latin typeface="黑体" panose="02010609060101010101" pitchFamily="49" charset="-122"/>
                <a:ea typeface="黑体" panose="02010609060101010101" pitchFamily="49" charset="-122"/>
              </a:rPr>
              <a:t>    以后</a:t>
            </a:r>
            <a:r>
              <a:rPr lang="zh-CN" altLang="en-US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子孙做皇帝时，并不许立丞相。臣下敢有奏请立者，文武群臣即时劾奏，将犯人凌迟，全家处死。</a:t>
            </a:r>
            <a:endParaRPr lang="en-US" altLang="zh-CN" sz="24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just"/>
            <a:r>
              <a:rPr lang="en-US" altLang="zh-CN" sz="24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itchFamily="2" charset="-122"/>
              </a:rPr>
              <a:t>                           </a:t>
            </a:r>
            <a:r>
              <a:rPr lang="zh-CN" altLang="en-US" sz="24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—《皇明祖训》</a:t>
            </a:r>
            <a:r>
              <a:rPr lang="zh-CN" altLang="en-US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                </a:t>
            </a:r>
            <a:endParaRPr lang="en-US" altLang="zh-CN" sz="2800" b="1" dirty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  <a:sym typeface="宋体" pitchFamily="2" charset="-122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4342E917-A9F8-4DBB-92A4-385349F29E1C}"/>
              </a:ext>
            </a:extLst>
          </p:cNvPr>
          <p:cNvSpPr/>
          <p:nvPr/>
        </p:nvSpPr>
        <p:spPr>
          <a:xfrm>
            <a:off x="5188017" y="2980832"/>
            <a:ext cx="6776185" cy="26219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indent="457200" algn="just" fontAlgn="auto"/>
            <a:r>
              <a:rPr lang="zh-CN" altLang="en-US" sz="24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自古三公论道，六卿分职，并不曾设立丞相。</a:t>
            </a:r>
            <a:endParaRPr lang="en-US" altLang="zh-CN" sz="2400" b="1" dirty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indent="457200" algn="just" fontAlgn="auto"/>
            <a:r>
              <a:rPr lang="zh-CN" altLang="en-US" sz="24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自秦始置丞相，不旋踵而亡。</a:t>
            </a:r>
            <a:endParaRPr lang="en-US" altLang="zh-CN" sz="2400" b="1" dirty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indent="457200" algn="just" fontAlgn="auto"/>
            <a:r>
              <a:rPr lang="zh-CN" altLang="en-US" sz="24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汉、唐、宋因之，虽有贤相，</a:t>
            </a:r>
            <a:endParaRPr lang="en-US" altLang="zh-CN" sz="2400" b="1" dirty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indent="457200" algn="just" fontAlgn="auto"/>
            <a:r>
              <a:rPr lang="zh-CN" altLang="en-US" sz="24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然其间所用者多有小人，专权乱政</a:t>
            </a:r>
            <a:r>
              <a:rPr lang="zh-CN" altLang="en-US" sz="24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……</a:t>
            </a:r>
            <a:endParaRPr lang="en-US" altLang="zh-CN" sz="2400" b="1" dirty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  <a:p>
            <a:pPr indent="457200" algn="just" fontAlgn="auto"/>
            <a:r>
              <a:rPr lang="zh-CN" altLang="en-US" sz="24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事皆朝廷总之，所以稳当。                                   </a:t>
            </a:r>
            <a:endParaRPr lang="en-US" altLang="zh-CN" sz="2400" b="1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  <a:p>
            <a:pPr indent="457200" algn="just" fontAlgn="auto"/>
            <a:r>
              <a:rPr lang="en-US" altLang="zh-CN" sz="24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                     </a:t>
            </a:r>
            <a:r>
              <a:rPr lang="zh-CN" altLang="zh-CN" sz="24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— </a:t>
            </a:r>
            <a:r>
              <a:rPr lang="zh-CN" altLang="en-US" sz="24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《皇明祖训》</a:t>
            </a:r>
            <a:endParaRPr lang="en-US" altLang="zh-CN" sz="2400" b="1" dirty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  <a:p>
            <a:pPr indent="457200" algn="just" fontAlgn="auto"/>
            <a:r>
              <a:rPr lang="en-US" altLang="zh-CN" sz="24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                  </a:t>
            </a:r>
            <a:r>
              <a:rPr lang="zh-CN" altLang="en-US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en-US" altLang="zh-CN" sz="24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                                                                  </a:t>
            </a:r>
            <a:endParaRPr lang="zh-CN" altLang="en-US" sz="24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986A5169-91EB-4A36-87A6-78C7CFC284C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64000"/>
                    </a14:imgEffect>
                    <a14:imgEffect>
                      <a14:brightnessContrast bright="10000" contrast="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42" t="2084" r="1878"/>
          <a:stretch/>
        </p:blipFill>
        <p:spPr>
          <a:xfrm>
            <a:off x="486442" y="2676318"/>
            <a:ext cx="4034779" cy="3262443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A166C995-4E61-4050-ABA5-CE1FC63FD807}"/>
              </a:ext>
            </a:extLst>
          </p:cNvPr>
          <p:cNvSpPr txBox="1"/>
          <p:nvPr/>
        </p:nvSpPr>
        <p:spPr>
          <a:xfrm>
            <a:off x="3938332" y="4485857"/>
            <a:ext cx="8177541" cy="830997"/>
          </a:xfrm>
          <a:prstGeom prst="rect">
            <a:avLst/>
          </a:prstGeom>
          <a:solidFill>
            <a:schemeClr val="bg2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indent="457200" algn="just" fontAlgn="auto"/>
            <a:r>
              <a:rPr lang="zh-CN" altLang="en-US" sz="4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事皆朝廷总之，所以稳当。                                   </a:t>
            </a:r>
            <a:endParaRPr lang="en-US" altLang="zh-CN" sz="48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807509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>
            <a:extLst>
              <a:ext uri="{FF2B5EF4-FFF2-40B4-BE49-F238E27FC236}">
                <a16:creationId xmlns:a16="http://schemas.microsoft.com/office/drawing/2014/main" id="{C092D3E3-E3EE-4D12-A207-1ADBE3B7D2D9}"/>
              </a:ext>
            </a:extLst>
          </p:cNvPr>
          <p:cNvGrpSpPr/>
          <p:nvPr/>
        </p:nvGrpSpPr>
        <p:grpSpPr>
          <a:xfrm>
            <a:off x="272939" y="3372942"/>
            <a:ext cx="6784588" cy="1191923"/>
            <a:chOff x="349496" y="3061054"/>
            <a:chExt cx="3586400" cy="1585411"/>
          </a:xfrm>
        </p:grpSpPr>
        <p:sp>
          <p:nvSpPr>
            <p:cNvPr id="5" name="矩形: 圆角 4">
              <a:extLst>
                <a:ext uri="{FF2B5EF4-FFF2-40B4-BE49-F238E27FC236}">
                  <a16:creationId xmlns:a16="http://schemas.microsoft.com/office/drawing/2014/main" id="{E7D5B23D-8879-4848-BF20-838769A1F785}"/>
                </a:ext>
              </a:extLst>
            </p:cNvPr>
            <p:cNvSpPr/>
            <p:nvPr/>
          </p:nvSpPr>
          <p:spPr>
            <a:xfrm>
              <a:off x="349496" y="3061054"/>
              <a:ext cx="3586400" cy="1403276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9" name="文本框 11">
              <a:extLst>
                <a:ext uri="{FF2B5EF4-FFF2-40B4-BE49-F238E27FC236}">
                  <a16:creationId xmlns:a16="http://schemas.microsoft.com/office/drawing/2014/main" id="{EC8C60A8-2B5F-429E-82A8-368E26705C8A}"/>
                </a:ext>
              </a:extLst>
            </p:cNvPr>
            <p:cNvSpPr txBox="1"/>
            <p:nvPr/>
          </p:nvSpPr>
          <p:spPr>
            <a:xfrm>
              <a:off x="349496" y="3131750"/>
              <a:ext cx="3448596" cy="151471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2800" b="1" dirty="0">
                  <a:effectLst/>
                  <a:latin typeface="黑体" panose="02010609060101010101" pitchFamily="49" charset="-122"/>
                  <a:ea typeface="黑体" panose="02010609060101010101" pitchFamily="49" charset="-122"/>
                  <a:cs typeface="Times New Roman" panose="02020603050405020304" pitchFamily="18" charset="0"/>
                </a:rPr>
                <a:t>   </a:t>
              </a:r>
              <a:r>
                <a:rPr lang="zh-CN" altLang="zh-CN" sz="2800" b="1" dirty="0">
                  <a:effectLst/>
                  <a:latin typeface="黑体" panose="02010609060101010101" pitchFamily="49" charset="-122"/>
                  <a:ea typeface="黑体" panose="02010609060101010101" pitchFamily="49" charset="-122"/>
                  <a:cs typeface="Times New Roman" panose="02020603050405020304" pitchFamily="18" charset="0"/>
                </a:rPr>
                <a:t>人主以一身统御天下，不可无辅臣</a:t>
              </a:r>
              <a:r>
                <a:rPr lang="zh-CN" altLang="en-US" sz="2800" b="1" dirty="0">
                  <a:latin typeface="黑体" panose="02010609060101010101" pitchFamily="49" charset="-122"/>
                  <a:ea typeface="黑体" panose="02010609060101010101" pitchFamily="49" charset="-122"/>
                  <a:cs typeface="Times New Roman" panose="02020603050405020304" pitchFamily="18" charset="0"/>
                </a:rPr>
                <a:t>。</a:t>
              </a:r>
              <a:endParaRPr lang="en-US" altLang="zh-CN" sz="2800" b="1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endParaRPr>
            </a:p>
            <a:p>
              <a:r>
                <a:rPr lang="en-US" altLang="zh-CN" sz="2000" b="1" dirty="0">
                  <a:latin typeface="黑体" panose="02010609060101010101" pitchFamily="49" charset="-122"/>
                  <a:ea typeface="黑体" panose="02010609060101010101" pitchFamily="49" charset="-122"/>
                  <a:cs typeface="Times New Roman" panose="02020603050405020304" pitchFamily="18" charset="0"/>
                </a:rPr>
                <a:t>                          —</a:t>
              </a:r>
              <a:r>
                <a:rPr lang="zh-CN" altLang="zh-CN" sz="2000" b="1" dirty="0">
                  <a:latin typeface="黑体" panose="02010609060101010101" pitchFamily="49" charset="-122"/>
                  <a:ea typeface="黑体" panose="02010609060101010101" pitchFamily="49" charset="-122"/>
                  <a:cs typeface="Times New Roman" panose="02020603050405020304" pitchFamily="18" charset="0"/>
                </a:rPr>
                <a:t>《明太祖实录》卷</a:t>
              </a:r>
              <a:r>
                <a:rPr lang="en-US" altLang="zh-CN" sz="2000" b="1" dirty="0">
                  <a:latin typeface="黑体" panose="02010609060101010101" pitchFamily="49" charset="-122"/>
                  <a:ea typeface="黑体" panose="02010609060101010101" pitchFamily="49" charset="-122"/>
                  <a:cs typeface="Times New Roman" panose="02020603050405020304" pitchFamily="18" charset="0"/>
                </a:rPr>
                <a:t>133</a:t>
              </a:r>
              <a:endParaRPr lang="en-US" altLang="zh-CN" sz="2000" b="1" dirty="0"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endParaRPr>
            </a:p>
            <a:p>
              <a:r>
                <a:rPr lang="en-US" altLang="zh-CN" sz="2000" b="1" dirty="0">
                  <a:effectLst/>
                  <a:latin typeface="黑体" panose="02010609060101010101" pitchFamily="49" charset="-122"/>
                  <a:ea typeface="黑体" panose="02010609060101010101" pitchFamily="49" charset="-122"/>
                  <a:cs typeface="Times New Roman" panose="02020603050405020304" pitchFamily="18" charset="0"/>
                </a:rPr>
                <a:t>                                                    </a:t>
              </a:r>
              <a:endParaRPr lang="zh-CN" altLang="en-US" sz="2000" b="1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grpSp>
        <p:nvGrpSpPr>
          <p:cNvPr id="26" name="组合 25">
            <a:extLst>
              <a:ext uri="{FF2B5EF4-FFF2-40B4-BE49-F238E27FC236}">
                <a16:creationId xmlns:a16="http://schemas.microsoft.com/office/drawing/2014/main" id="{CFEC837F-6572-4DB7-B065-38C5F64C3313}"/>
              </a:ext>
            </a:extLst>
          </p:cNvPr>
          <p:cNvGrpSpPr/>
          <p:nvPr/>
        </p:nvGrpSpPr>
        <p:grpSpPr>
          <a:xfrm>
            <a:off x="272939" y="4985271"/>
            <a:ext cx="6687046" cy="1535470"/>
            <a:chOff x="4694466" y="2091944"/>
            <a:chExt cx="6687046" cy="1837299"/>
          </a:xfrm>
        </p:grpSpPr>
        <p:sp>
          <p:nvSpPr>
            <p:cNvPr id="3" name="矩形: 圆角 2">
              <a:extLst>
                <a:ext uri="{FF2B5EF4-FFF2-40B4-BE49-F238E27FC236}">
                  <a16:creationId xmlns:a16="http://schemas.microsoft.com/office/drawing/2014/main" id="{30AF59E2-B25A-462C-AE43-65F2BFE544D1}"/>
                </a:ext>
              </a:extLst>
            </p:cNvPr>
            <p:cNvSpPr/>
            <p:nvPr/>
          </p:nvSpPr>
          <p:spPr>
            <a:xfrm>
              <a:off x="4694466" y="2091944"/>
              <a:ext cx="6687046" cy="1692770"/>
            </a:xfrm>
            <a:prstGeom prst="roundRect">
              <a:avLst>
                <a:gd name="adj" fmla="val 40218"/>
              </a:avLst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indent="266700" algn="just"/>
              <a:endParaRPr lang="zh-CN" altLang="en-US" b="1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id="{93B5EC5E-2294-492E-926C-072A2D3816B3}"/>
                </a:ext>
              </a:extLst>
            </p:cNvPr>
            <p:cNvSpPr txBox="1"/>
            <p:nvPr/>
          </p:nvSpPr>
          <p:spPr>
            <a:xfrm>
              <a:off x="4804443" y="2492964"/>
              <a:ext cx="6170257" cy="143627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 sz="2400" b="1" kern="100" dirty="0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楷体" panose="02010609060101010101" pitchFamily="49" charset="-122"/>
                </a:rPr>
                <a:t>   </a:t>
              </a:r>
              <a:r>
                <a:rPr lang="zh-CN" altLang="en-US" sz="2800" b="1" dirty="0">
                  <a:latin typeface="黑体" panose="02010609060101010101" pitchFamily="49" charset="-122"/>
                  <a:ea typeface="黑体" panose="02010609060101010101" pitchFamily="49" charset="-122"/>
                  <a:cs typeface="Times New Roman" panose="02020603050405020304" pitchFamily="18" charset="0"/>
                </a:rPr>
                <a:t>诸人皆老儒，起田家，淳朴无他长。</a:t>
              </a:r>
              <a:endParaRPr lang="en-US" altLang="zh-CN" sz="2800" b="1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endParaRPr>
            </a:p>
            <a:p>
              <a:pPr algn="just"/>
              <a:r>
                <a:rPr lang="en-US" altLang="zh-CN" sz="2400" b="1" kern="100">
                  <a:latin typeface="黑体" panose="02010609060101010101" pitchFamily="49" charset="-122"/>
                  <a:ea typeface="黑体" panose="02010609060101010101" pitchFamily="49" charset="-122"/>
                  <a:cs typeface="Times New Roman" panose="02020603050405020304" pitchFamily="18" charset="0"/>
                </a:rPr>
                <a:t>                     </a:t>
              </a:r>
              <a:r>
                <a:rPr lang="en-US" altLang="zh-CN" sz="2000" b="1">
                  <a:latin typeface="黑体" panose="02010609060101010101" pitchFamily="49" charset="-122"/>
                  <a:ea typeface="黑体" panose="02010609060101010101" pitchFamily="49" charset="-122"/>
                  <a:cs typeface="Times New Roman" panose="02020603050405020304" pitchFamily="18" charset="0"/>
                </a:rPr>
                <a:t>— </a:t>
              </a:r>
              <a:r>
                <a:rPr lang="en-US" altLang="zh-CN" sz="2000" b="1" kern="100" dirty="0">
                  <a:latin typeface="黑体" panose="02010609060101010101" pitchFamily="49" charset="-122"/>
                  <a:ea typeface="黑体" panose="02010609060101010101" pitchFamily="49" charset="-122"/>
                  <a:cs typeface="楷体" panose="02010609060101010101" pitchFamily="49" charset="-122"/>
                </a:rPr>
                <a:t>《</a:t>
              </a:r>
              <a:r>
                <a:rPr lang="zh-CN" altLang="en-US" sz="2000" b="1" kern="100" dirty="0">
                  <a:latin typeface="黑体" panose="02010609060101010101" pitchFamily="49" charset="-122"/>
                  <a:ea typeface="黑体" panose="02010609060101010101" pitchFamily="49" charset="-122"/>
                  <a:cs typeface="楷体" panose="02010609060101010101" pitchFamily="49" charset="-122"/>
                </a:rPr>
                <a:t>明史</a:t>
              </a:r>
              <a:r>
                <a:rPr lang="en-US" altLang="zh-CN" sz="2000" b="1" kern="100" dirty="0">
                  <a:latin typeface="黑体" panose="02010609060101010101" pitchFamily="49" charset="-122"/>
                  <a:ea typeface="黑体" panose="02010609060101010101" pitchFamily="49" charset="-122"/>
                  <a:cs typeface="楷体" panose="02010609060101010101" pitchFamily="49" charset="-122"/>
                </a:rPr>
                <a:t>》</a:t>
              </a:r>
              <a:r>
                <a:rPr lang="zh-CN" altLang="en-US" sz="2000" b="1" kern="100" dirty="0">
                  <a:latin typeface="黑体" panose="02010609060101010101" pitchFamily="49" charset="-122"/>
                  <a:ea typeface="黑体" panose="02010609060101010101" pitchFamily="49" charset="-122"/>
                  <a:cs typeface="楷体" panose="02010609060101010101" pitchFamily="49" charset="-122"/>
                </a:rPr>
                <a:t>卷</a:t>
              </a:r>
              <a:r>
                <a:rPr lang="en-US" altLang="zh-CN" sz="2000" b="1" kern="100" dirty="0">
                  <a:latin typeface="黑体" panose="02010609060101010101" pitchFamily="49" charset="-122"/>
                  <a:ea typeface="黑体" panose="02010609060101010101" pitchFamily="49" charset="-122"/>
                  <a:cs typeface="楷体" panose="02010609060101010101" pitchFamily="49" charset="-122"/>
                </a:rPr>
                <a:t>137</a:t>
              </a:r>
              <a:endParaRPr lang="zh-CN" altLang="en-US" sz="2000" b="1" kern="100" dirty="0">
                <a:latin typeface="黑体" panose="02010609060101010101" pitchFamily="49" charset="-122"/>
                <a:ea typeface="黑体" panose="02010609060101010101" pitchFamily="49" charset="-122"/>
                <a:cs typeface="楷体" panose="02010609060101010101" pitchFamily="49" charset="-122"/>
              </a:endParaRPr>
            </a:p>
            <a:p>
              <a:pPr algn="just"/>
              <a:endParaRPr lang="zh-CN" altLang="en-US" sz="2000" b="1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sp>
        <p:nvSpPr>
          <p:cNvPr id="35" name="文本框 34">
            <a:extLst>
              <a:ext uri="{FF2B5EF4-FFF2-40B4-BE49-F238E27FC236}">
                <a16:creationId xmlns:a16="http://schemas.microsoft.com/office/drawing/2014/main" id="{A0D8E941-C8F3-44AB-AFEA-7ED7AFC838C0}"/>
              </a:ext>
            </a:extLst>
          </p:cNvPr>
          <p:cNvSpPr txBox="1"/>
          <p:nvPr/>
        </p:nvSpPr>
        <p:spPr>
          <a:xfrm>
            <a:off x="1227936" y="2366714"/>
            <a:ext cx="552535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32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事皆朝廷总之，所以稳当 </a:t>
            </a:r>
            <a:endParaRPr lang="zh-CN" altLang="en-US" sz="32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F70F2C83-93F2-486F-900E-7C5133C49AED}"/>
              </a:ext>
            </a:extLst>
          </p:cNvPr>
          <p:cNvGrpSpPr/>
          <p:nvPr/>
        </p:nvGrpSpPr>
        <p:grpSpPr>
          <a:xfrm>
            <a:off x="1679216" y="217488"/>
            <a:ext cx="4637467" cy="1953291"/>
            <a:chOff x="166976" y="137902"/>
            <a:chExt cx="4637467" cy="1953291"/>
          </a:xfrm>
        </p:grpSpPr>
        <p:sp>
          <p:nvSpPr>
            <p:cNvPr id="6" name="Freeform 227"/>
            <p:cNvSpPr>
              <a:spLocks noEditPoints="1"/>
            </p:cNvSpPr>
            <p:nvPr/>
          </p:nvSpPr>
          <p:spPr bwMode="auto">
            <a:xfrm>
              <a:off x="166976" y="137902"/>
              <a:ext cx="4637467" cy="1953291"/>
            </a:xfrm>
            <a:custGeom>
              <a:avLst/>
              <a:gdLst>
                <a:gd name="T0" fmla="*/ 726 w 1420"/>
                <a:gd name="T1" fmla="*/ 1231 h 1245"/>
                <a:gd name="T2" fmla="*/ 526 w 1420"/>
                <a:gd name="T3" fmla="*/ 1219 h 1245"/>
                <a:gd name="T4" fmla="*/ 482 w 1420"/>
                <a:gd name="T5" fmla="*/ 1191 h 1245"/>
                <a:gd name="T6" fmla="*/ 742 w 1420"/>
                <a:gd name="T7" fmla="*/ 1215 h 1245"/>
                <a:gd name="T8" fmla="*/ 830 w 1420"/>
                <a:gd name="T9" fmla="*/ 1179 h 1245"/>
                <a:gd name="T10" fmla="*/ 414 w 1420"/>
                <a:gd name="T11" fmla="*/ 1131 h 1245"/>
                <a:gd name="T12" fmla="*/ 362 w 1420"/>
                <a:gd name="T13" fmla="*/ 1107 h 1245"/>
                <a:gd name="T14" fmla="*/ 354 w 1420"/>
                <a:gd name="T15" fmla="*/ 1099 h 1245"/>
                <a:gd name="T16" fmla="*/ 70 w 1420"/>
                <a:gd name="T17" fmla="*/ 795 h 1245"/>
                <a:gd name="T18" fmla="*/ 34 w 1420"/>
                <a:gd name="T19" fmla="*/ 763 h 1245"/>
                <a:gd name="T20" fmla="*/ 170 w 1420"/>
                <a:gd name="T21" fmla="*/ 99 h 1245"/>
                <a:gd name="T22" fmla="*/ 326 w 1420"/>
                <a:gd name="T23" fmla="*/ 11 h 1245"/>
                <a:gd name="T24" fmla="*/ 126 w 1420"/>
                <a:gd name="T25" fmla="*/ 303 h 1245"/>
                <a:gd name="T26" fmla="*/ 174 w 1420"/>
                <a:gd name="T27" fmla="*/ 239 h 1245"/>
                <a:gd name="T28" fmla="*/ 126 w 1420"/>
                <a:gd name="T29" fmla="*/ 635 h 1245"/>
                <a:gd name="T30" fmla="*/ 194 w 1420"/>
                <a:gd name="T31" fmla="*/ 775 h 1245"/>
                <a:gd name="T32" fmla="*/ 202 w 1420"/>
                <a:gd name="T33" fmla="*/ 807 h 1245"/>
                <a:gd name="T34" fmla="*/ 270 w 1420"/>
                <a:gd name="T35" fmla="*/ 887 h 1245"/>
                <a:gd name="T36" fmla="*/ 390 w 1420"/>
                <a:gd name="T37" fmla="*/ 967 h 1245"/>
                <a:gd name="T38" fmla="*/ 494 w 1420"/>
                <a:gd name="T39" fmla="*/ 1019 h 1245"/>
                <a:gd name="T40" fmla="*/ 986 w 1420"/>
                <a:gd name="T41" fmla="*/ 903 h 1245"/>
                <a:gd name="T42" fmla="*/ 1170 w 1420"/>
                <a:gd name="T43" fmla="*/ 583 h 1245"/>
                <a:gd name="T44" fmla="*/ 1130 w 1420"/>
                <a:gd name="T45" fmla="*/ 347 h 1245"/>
                <a:gd name="T46" fmla="*/ 1082 w 1420"/>
                <a:gd name="T47" fmla="*/ 251 h 1245"/>
                <a:gd name="T48" fmla="*/ 946 w 1420"/>
                <a:gd name="T49" fmla="*/ 159 h 1245"/>
                <a:gd name="T50" fmla="*/ 1074 w 1420"/>
                <a:gd name="T51" fmla="*/ 27 h 1245"/>
                <a:gd name="T52" fmla="*/ 1146 w 1420"/>
                <a:gd name="T53" fmla="*/ 19 h 1245"/>
                <a:gd name="T54" fmla="*/ 1270 w 1420"/>
                <a:gd name="T55" fmla="*/ 83 h 1245"/>
                <a:gd name="T56" fmla="*/ 1342 w 1420"/>
                <a:gd name="T57" fmla="*/ 127 h 1245"/>
                <a:gd name="T58" fmla="*/ 1394 w 1420"/>
                <a:gd name="T59" fmla="*/ 215 h 1245"/>
                <a:gd name="T60" fmla="*/ 1374 w 1420"/>
                <a:gd name="T61" fmla="*/ 235 h 1245"/>
                <a:gd name="T62" fmla="*/ 1398 w 1420"/>
                <a:gd name="T63" fmla="*/ 347 h 1245"/>
                <a:gd name="T64" fmla="*/ 1354 w 1420"/>
                <a:gd name="T65" fmla="*/ 735 h 1245"/>
                <a:gd name="T66" fmla="*/ 1262 w 1420"/>
                <a:gd name="T67" fmla="*/ 935 h 1245"/>
                <a:gd name="T68" fmla="*/ 942 w 1420"/>
                <a:gd name="T69" fmla="*/ 1167 h 1245"/>
                <a:gd name="T70" fmla="*/ 98 w 1420"/>
                <a:gd name="T71" fmla="*/ 391 h 1245"/>
                <a:gd name="T72" fmla="*/ 86 w 1420"/>
                <a:gd name="T73" fmla="*/ 447 h 1245"/>
                <a:gd name="T74" fmla="*/ 98 w 1420"/>
                <a:gd name="T75" fmla="*/ 391 h 1245"/>
                <a:gd name="T76" fmla="*/ 106 w 1420"/>
                <a:gd name="T77" fmla="*/ 351 h 1245"/>
                <a:gd name="T78" fmla="*/ 310 w 1420"/>
                <a:gd name="T79" fmla="*/ 959 h 1245"/>
                <a:gd name="T80" fmla="*/ 410 w 1420"/>
                <a:gd name="T81" fmla="*/ 1011 h 1245"/>
                <a:gd name="T82" fmla="*/ 418 w 1420"/>
                <a:gd name="T83" fmla="*/ 1023 h 1245"/>
                <a:gd name="T84" fmla="*/ 894 w 1420"/>
                <a:gd name="T85" fmla="*/ 1175 h 1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420" h="1245">
                  <a:moveTo>
                    <a:pt x="814" y="1207"/>
                  </a:moveTo>
                  <a:cubicBezTo>
                    <a:pt x="805" y="1208"/>
                    <a:pt x="795" y="1210"/>
                    <a:pt x="798" y="1223"/>
                  </a:cubicBezTo>
                  <a:cubicBezTo>
                    <a:pt x="769" y="1228"/>
                    <a:pt x="742" y="1221"/>
                    <a:pt x="726" y="1231"/>
                  </a:cubicBezTo>
                  <a:cubicBezTo>
                    <a:pt x="722" y="1226"/>
                    <a:pt x="722" y="1216"/>
                    <a:pt x="718" y="1211"/>
                  </a:cubicBezTo>
                  <a:cubicBezTo>
                    <a:pt x="708" y="1211"/>
                    <a:pt x="708" y="1227"/>
                    <a:pt x="718" y="1227"/>
                  </a:cubicBezTo>
                  <a:cubicBezTo>
                    <a:pt x="662" y="1245"/>
                    <a:pt x="580" y="1235"/>
                    <a:pt x="526" y="1219"/>
                  </a:cubicBezTo>
                  <a:cubicBezTo>
                    <a:pt x="519" y="1212"/>
                    <a:pt x="529" y="1209"/>
                    <a:pt x="526" y="1195"/>
                  </a:cubicBezTo>
                  <a:cubicBezTo>
                    <a:pt x="510" y="1206"/>
                    <a:pt x="489" y="1215"/>
                    <a:pt x="470" y="1203"/>
                  </a:cubicBezTo>
                  <a:cubicBezTo>
                    <a:pt x="468" y="1193"/>
                    <a:pt x="488" y="1205"/>
                    <a:pt x="482" y="1191"/>
                  </a:cubicBezTo>
                  <a:cubicBezTo>
                    <a:pt x="500" y="1188"/>
                    <a:pt x="515" y="1203"/>
                    <a:pt x="522" y="1187"/>
                  </a:cubicBezTo>
                  <a:cubicBezTo>
                    <a:pt x="629" y="1199"/>
                    <a:pt x="716" y="1213"/>
                    <a:pt x="810" y="1195"/>
                  </a:cubicBezTo>
                  <a:cubicBezTo>
                    <a:pt x="796" y="1207"/>
                    <a:pt x="747" y="1197"/>
                    <a:pt x="742" y="1215"/>
                  </a:cubicBezTo>
                  <a:cubicBezTo>
                    <a:pt x="769" y="1217"/>
                    <a:pt x="789" y="1201"/>
                    <a:pt x="830" y="1203"/>
                  </a:cubicBezTo>
                  <a:cubicBezTo>
                    <a:pt x="836" y="1193"/>
                    <a:pt x="818" y="1197"/>
                    <a:pt x="818" y="1195"/>
                  </a:cubicBezTo>
                  <a:cubicBezTo>
                    <a:pt x="816" y="1188"/>
                    <a:pt x="842" y="1173"/>
                    <a:pt x="830" y="1179"/>
                  </a:cubicBezTo>
                  <a:cubicBezTo>
                    <a:pt x="845" y="1172"/>
                    <a:pt x="846" y="1174"/>
                    <a:pt x="862" y="1175"/>
                  </a:cubicBezTo>
                  <a:cubicBezTo>
                    <a:pt x="862" y="1170"/>
                    <a:pt x="862" y="1164"/>
                    <a:pt x="862" y="1159"/>
                  </a:cubicBezTo>
                  <a:cubicBezTo>
                    <a:pt x="716" y="1202"/>
                    <a:pt x="531" y="1195"/>
                    <a:pt x="414" y="1131"/>
                  </a:cubicBezTo>
                  <a:cubicBezTo>
                    <a:pt x="409" y="1122"/>
                    <a:pt x="410" y="1109"/>
                    <a:pt x="402" y="1103"/>
                  </a:cubicBezTo>
                  <a:cubicBezTo>
                    <a:pt x="395" y="1111"/>
                    <a:pt x="402" y="1115"/>
                    <a:pt x="402" y="1127"/>
                  </a:cubicBezTo>
                  <a:cubicBezTo>
                    <a:pt x="389" y="1113"/>
                    <a:pt x="378" y="1120"/>
                    <a:pt x="362" y="1107"/>
                  </a:cubicBezTo>
                  <a:cubicBezTo>
                    <a:pt x="367" y="1097"/>
                    <a:pt x="370" y="1094"/>
                    <a:pt x="382" y="1099"/>
                  </a:cubicBezTo>
                  <a:cubicBezTo>
                    <a:pt x="380" y="1087"/>
                    <a:pt x="365" y="1090"/>
                    <a:pt x="362" y="1079"/>
                  </a:cubicBezTo>
                  <a:cubicBezTo>
                    <a:pt x="355" y="1085"/>
                    <a:pt x="365" y="1092"/>
                    <a:pt x="354" y="1099"/>
                  </a:cubicBezTo>
                  <a:cubicBezTo>
                    <a:pt x="336" y="1086"/>
                    <a:pt x="304" y="1073"/>
                    <a:pt x="318" y="1059"/>
                  </a:cubicBezTo>
                  <a:cubicBezTo>
                    <a:pt x="242" y="1011"/>
                    <a:pt x="184" y="945"/>
                    <a:pt x="118" y="887"/>
                  </a:cubicBezTo>
                  <a:cubicBezTo>
                    <a:pt x="120" y="854"/>
                    <a:pt x="81" y="828"/>
                    <a:pt x="70" y="795"/>
                  </a:cubicBezTo>
                  <a:cubicBezTo>
                    <a:pt x="64" y="802"/>
                    <a:pt x="54" y="794"/>
                    <a:pt x="46" y="791"/>
                  </a:cubicBezTo>
                  <a:cubicBezTo>
                    <a:pt x="65" y="787"/>
                    <a:pt x="54" y="768"/>
                    <a:pt x="54" y="751"/>
                  </a:cubicBezTo>
                  <a:cubicBezTo>
                    <a:pt x="47" y="739"/>
                    <a:pt x="46" y="766"/>
                    <a:pt x="34" y="763"/>
                  </a:cubicBezTo>
                  <a:cubicBezTo>
                    <a:pt x="21" y="749"/>
                    <a:pt x="41" y="743"/>
                    <a:pt x="50" y="739"/>
                  </a:cubicBezTo>
                  <a:cubicBezTo>
                    <a:pt x="0" y="638"/>
                    <a:pt x="3" y="461"/>
                    <a:pt x="42" y="331"/>
                  </a:cubicBezTo>
                  <a:cubicBezTo>
                    <a:pt x="69" y="242"/>
                    <a:pt x="118" y="169"/>
                    <a:pt x="170" y="99"/>
                  </a:cubicBezTo>
                  <a:cubicBezTo>
                    <a:pt x="199" y="91"/>
                    <a:pt x="233" y="56"/>
                    <a:pt x="262" y="35"/>
                  </a:cubicBezTo>
                  <a:cubicBezTo>
                    <a:pt x="274" y="41"/>
                    <a:pt x="254" y="48"/>
                    <a:pt x="254" y="55"/>
                  </a:cubicBezTo>
                  <a:cubicBezTo>
                    <a:pt x="282" y="45"/>
                    <a:pt x="306" y="15"/>
                    <a:pt x="326" y="11"/>
                  </a:cubicBezTo>
                  <a:cubicBezTo>
                    <a:pt x="337" y="19"/>
                    <a:pt x="316" y="31"/>
                    <a:pt x="306" y="31"/>
                  </a:cubicBezTo>
                  <a:cubicBezTo>
                    <a:pt x="223" y="106"/>
                    <a:pt x="156" y="205"/>
                    <a:pt x="114" y="315"/>
                  </a:cubicBezTo>
                  <a:cubicBezTo>
                    <a:pt x="116" y="325"/>
                    <a:pt x="122" y="305"/>
                    <a:pt x="126" y="303"/>
                  </a:cubicBezTo>
                  <a:cubicBezTo>
                    <a:pt x="132" y="318"/>
                    <a:pt x="121" y="327"/>
                    <a:pt x="118" y="343"/>
                  </a:cubicBezTo>
                  <a:cubicBezTo>
                    <a:pt x="140" y="324"/>
                    <a:pt x="138" y="280"/>
                    <a:pt x="166" y="267"/>
                  </a:cubicBezTo>
                  <a:cubicBezTo>
                    <a:pt x="151" y="261"/>
                    <a:pt x="168" y="233"/>
                    <a:pt x="174" y="239"/>
                  </a:cubicBezTo>
                  <a:cubicBezTo>
                    <a:pt x="183" y="252"/>
                    <a:pt x="167" y="259"/>
                    <a:pt x="162" y="271"/>
                  </a:cubicBezTo>
                  <a:cubicBezTo>
                    <a:pt x="144" y="319"/>
                    <a:pt x="120" y="392"/>
                    <a:pt x="114" y="447"/>
                  </a:cubicBezTo>
                  <a:cubicBezTo>
                    <a:pt x="106" y="515"/>
                    <a:pt x="122" y="572"/>
                    <a:pt x="126" y="635"/>
                  </a:cubicBezTo>
                  <a:cubicBezTo>
                    <a:pt x="140" y="646"/>
                    <a:pt x="156" y="673"/>
                    <a:pt x="146" y="695"/>
                  </a:cubicBezTo>
                  <a:cubicBezTo>
                    <a:pt x="157" y="704"/>
                    <a:pt x="160" y="721"/>
                    <a:pt x="174" y="727"/>
                  </a:cubicBezTo>
                  <a:cubicBezTo>
                    <a:pt x="162" y="753"/>
                    <a:pt x="190" y="753"/>
                    <a:pt x="194" y="775"/>
                  </a:cubicBezTo>
                  <a:cubicBezTo>
                    <a:pt x="190" y="775"/>
                    <a:pt x="186" y="775"/>
                    <a:pt x="182" y="775"/>
                  </a:cubicBezTo>
                  <a:cubicBezTo>
                    <a:pt x="185" y="790"/>
                    <a:pt x="194" y="773"/>
                    <a:pt x="202" y="783"/>
                  </a:cubicBezTo>
                  <a:cubicBezTo>
                    <a:pt x="204" y="796"/>
                    <a:pt x="193" y="799"/>
                    <a:pt x="202" y="807"/>
                  </a:cubicBezTo>
                  <a:cubicBezTo>
                    <a:pt x="202" y="815"/>
                    <a:pt x="217" y="801"/>
                    <a:pt x="222" y="811"/>
                  </a:cubicBezTo>
                  <a:cubicBezTo>
                    <a:pt x="220" y="819"/>
                    <a:pt x="216" y="819"/>
                    <a:pt x="210" y="815"/>
                  </a:cubicBezTo>
                  <a:cubicBezTo>
                    <a:pt x="230" y="838"/>
                    <a:pt x="277" y="851"/>
                    <a:pt x="270" y="887"/>
                  </a:cubicBezTo>
                  <a:cubicBezTo>
                    <a:pt x="278" y="891"/>
                    <a:pt x="293" y="884"/>
                    <a:pt x="298" y="899"/>
                  </a:cubicBezTo>
                  <a:cubicBezTo>
                    <a:pt x="301" y="912"/>
                    <a:pt x="290" y="905"/>
                    <a:pt x="286" y="903"/>
                  </a:cubicBezTo>
                  <a:cubicBezTo>
                    <a:pt x="326" y="919"/>
                    <a:pt x="355" y="946"/>
                    <a:pt x="390" y="967"/>
                  </a:cubicBezTo>
                  <a:cubicBezTo>
                    <a:pt x="390" y="971"/>
                    <a:pt x="385" y="970"/>
                    <a:pt x="382" y="971"/>
                  </a:cubicBezTo>
                  <a:cubicBezTo>
                    <a:pt x="394" y="975"/>
                    <a:pt x="428" y="977"/>
                    <a:pt x="434" y="999"/>
                  </a:cubicBezTo>
                  <a:cubicBezTo>
                    <a:pt x="455" y="992"/>
                    <a:pt x="484" y="1002"/>
                    <a:pt x="494" y="1019"/>
                  </a:cubicBezTo>
                  <a:cubicBezTo>
                    <a:pt x="542" y="1020"/>
                    <a:pt x="610" y="1031"/>
                    <a:pt x="650" y="1043"/>
                  </a:cubicBezTo>
                  <a:cubicBezTo>
                    <a:pt x="750" y="1013"/>
                    <a:pt x="886" y="1004"/>
                    <a:pt x="950" y="927"/>
                  </a:cubicBezTo>
                  <a:cubicBezTo>
                    <a:pt x="964" y="931"/>
                    <a:pt x="982" y="920"/>
                    <a:pt x="986" y="903"/>
                  </a:cubicBezTo>
                  <a:cubicBezTo>
                    <a:pt x="1029" y="876"/>
                    <a:pt x="1050" y="828"/>
                    <a:pt x="1086" y="795"/>
                  </a:cubicBezTo>
                  <a:cubicBezTo>
                    <a:pt x="1114" y="721"/>
                    <a:pt x="1154" y="682"/>
                    <a:pt x="1158" y="587"/>
                  </a:cubicBezTo>
                  <a:cubicBezTo>
                    <a:pt x="1161" y="585"/>
                    <a:pt x="1164" y="583"/>
                    <a:pt x="1170" y="583"/>
                  </a:cubicBezTo>
                  <a:cubicBezTo>
                    <a:pt x="1157" y="576"/>
                    <a:pt x="1174" y="546"/>
                    <a:pt x="1158" y="535"/>
                  </a:cubicBezTo>
                  <a:cubicBezTo>
                    <a:pt x="1181" y="470"/>
                    <a:pt x="1158" y="419"/>
                    <a:pt x="1150" y="359"/>
                  </a:cubicBezTo>
                  <a:cubicBezTo>
                    <a:pt x="1144" y="354"/>
                    <a:pt x="1140" y="347"/>
                    <a:pt x="1130" y="347"/>
                  </a:cubicBezTo>
                  <a:cubicBezTo>
                    <a:pt x="1125" y="327"/>
                    <a:pt x="1127" y="305"/>
                    <a:pt x="1122" y="295"/>
                  </a:cubicBezTo>
                  <a:cubicBezTo>
                    <a:pt x="1113" y="278"/>
                    <a:pt x="1100" y="277"/>
                    <a:pt x="1094" y="271"/>
                  </a:cubicBezTo>
                  <a:cubicBezTo>
                    <a:pt x="1086" y="263"/>
                    <a:pt x="1095" y="255"/>
                    <a:pt x="1082" y="251"/>
                  </a:cubicBezTo>
                  <a:cubicBezTo>
                    <a:pt x="1071" y="248"/>
                    <a:pt x="1058" y="258"/>
                    <a:pt x="1046" y="255"/>
                  </a:cubicBezTo>
                  <a:cubicBezTo>
                    <a:pt x="1017" y="247"/>
                    <a:pt x="1001" y="217"/>
                    <a:pt x="986" y="187"/>
                  </a:cubicBezTo>
                  <a:cubicBezTo>
                    <a:pt x="970" y="181"/>
                    <a:pt x="967" y="160"/>
                    <a:pt x="946" y="159"/>
                  </a:cubicBezTo>
                  <a:cubicBezTo>
                    <a:pt x="949" y="146"/>
                    <a:pt x="954" y="127"/>
                    <a:pt x="942" y="115"/>
                  </a:cubicBezTo>
                  <a:cubicBezTo>
                    <a:pt x="954" y="93"/>
                    <a:pt x="958" y="99"/>
                    <a:pt x="950" y="75"/>
                  </a:cubicBezTo>
                  <a:cubicBezTo>
                    <a:pt x="988" y="34"/>
                    <a:pt x="1038" y="62"/>
                    <a:pt x="1074" y="27"/>
                  </a:cubicBezTo>
                  <a:cubicBezTo>
                    <a:pt x="1099" y="40"/>
                    <a:pt x="1112" y="23"/>
                    <a:pt x="1130" y="31"/>
                  </a:cubicBezTo>
                  <a:cubicBezTo>
                    <a:pt x="1133" y="31"/>
                    <a:pt x="1133" y="15"/>
                    <a:pt x="1130" y="15"/>
                  </a:cubicBezTo>
                  <a:cubicBezTo>
                    <a:pt x="1136" y="0"/>
                    <a:pt x="1136" y="24"/>
                    <a:pt x="1146" y="19"/>
                  </a:cubicBezTo>
                  <a:cubicBezTo>
                    <a:pt x="1158" y="16"/>
                    <a:pt x="1137" y="13"/>
                    <a:pt x="1142" y="3"/>
                  </a:cubicBezTo>
                  <a:cubicBezTo>
                    <a:pt x="1148" y="9"/>
                    <a:pt x="1161" y="8"/>
                    <a:pt x="1158" y="23"/>
                  </a:cubicBezTo>
                  <a:cubicBezTo>
                    <a:pt x="1205" y="19"/>
                    <a:pt x="1219" y="86"/>
                    <a:pt x="1270" y="83"/>
                  </a:cubicBezTo>
                  <a:cubicBezTo>
                    <a:pt x="1277" y="96"/>
                    <a:pt x="1309" y="101"/>
                    <a:pt x="1298" y="119"/>
                  </a:cubicBezTo>
                  <a:cubicBezTo>
                    <a:pt x="1314" y="119"/>
                    <a:pt x="1325" y="124"/>
                    <a:pt x="1330" y="135"/>
                  </a:cubicBezTo>
                  <a:cubicBezTo>
                    <a:pt x="1334" y="132"/>
                    <a:pt x="1334" y="126"/>
                    <a:pt x="1342" y="127"/>
                  </a:cubicBezTo>
                  <a:cubicBezTo>
                    <a:pt x="1339" y="142"/>
                    <a:pt x="1367" y="134"/>
                    <a:pt x="1354" y="147"/>
                  </a:cubicBezTo>
                  <a:cubicBezTo>
                    <a:pt x="1380" y="132"/>
                    <a:pt x="1371" y="175"/>
                    <a:pt x="1390" y="179"/>
                  </a:cubicBezTo>
                  <a:cubicBezTo>
                    <a:pt x="1391" y="195"/>
                    <a:pt x="1380" y="210"/>
                    <a:pt x="1394" y="215"/>
                  </a:cubicBezTo>
                  <a:cubicBezTo>
                    <a:pt x="1391" y="221"/>
                    <a:pt x="1381" y="221"/>
                    <a:pt x="1374" y="223"/>
                  </a:cubicBezTo>
                  <a:cubicBezTo>
                    <a:pt x="1375" y="228"/>
                    <a:pt x="1381" y="226"/>
                    <a:pt x="1386" y="227"/>
                  </a:cubicBezTo>
                  <a:cubicBezTo>
                    <a:pt x="1384" y="232"/>
                    <a:pt x="1381" y="235"/>
                    <a:pt x="1374" y="235"/>
                  </a:cubicBezTo>
                  <a:cubicBezTo>
                    <a:pt x="1382" y="245"/>
                    <a:pt x="1395" y="271"/>
                    <a:pt x="1382" y="287"/>
                  </a:cubicBezTo>
                  <a:cubicBezTo>
                    <a:pt x="1383" y="295"/>
                    <a:pt x="1393" y="295"/>
                    <a:pt x="1398" y="299"/>
                  </a:cubicBezTo>
                  <a:cubicBezTo>
                    <a:pt x="1391" y="317"/>
                    <a:pt x="1395" y="341"/>
                    <a:pt x="1398" y="347"/>
                  </a:cubicBezTo>
                  <a:cubicBezTo>
                    <a:pt x="1392" y="437"/>
                    <a:pt x="1420" y="534"/>
                    <a:pt x="1382" y="623"/>
                  </a:cubicBezTo>
                  <a:cubicBezTo>
                    <a:pt x="1385" y="630"/>
                    <a:pt x="1389" y="638"/>
                    <a:pt x="1390" y="647"/>
                  </a:cubicBezTo>
                  <a:cubicBezTo>
                    <a:pt x="1374" y="673"/>
                    <a:pt x="1368" y="708"/>
                    <a:pt x="1354" y="735"/>
                  </a:cubicBezTo>
                  <a:cubicBezTo>
                    <a:pt x="1354" y="739"/>
                    <a:pt x="1359" y="738"/>
                    <a:pt x="1362" y="739"/>
                  </a:cubicBezTo>
                  <a:cubicBezTo>
                    <a:pt x="1336" y="808"/>
                    <a:pt x="1303" y="869"/>
                    <a:pt x="1258" y="919"/>
                  </a:cubicBezTo>
                  <a:cubicBezTo>
                    <a:pt x="1261" y="923"/>
                    <a:pt x="1262" y="928"/>
                    <a:pt x="1262" y="935"/>
                  </a:cubicBezTo>
                  <a:cubicBezTo>
                    <a:pt x="1258" y="935"/>
                    <a:pt x="1254" y="935"/>
                    <a:pt x="1250" y="935"/>
                  </a:cubicBezTo>
                  <a:cubicBezTo>
                    <a:pt x="1216" y="995"/>
                    <a:pt x="1167" y="1039"/>
                    <a:pt x="1106" y="1071"/>
                  </a:cubicBezTo>
                  <a:cubicBezTo>
                    <a:pt x="1088" y="1122"/>
                    <a:pt x="1003" y="1136"/>
                    <a:pt x="942" y="1167"/>
                  </a:cubicBezTo>
                  <a:cubicBezTo>
                    <a:pt x="937" y="1170"/>
                    <a:pt x="936" y="1180"/>
                    <a:pt x="930" y="1183"/>
                  </a:cubicBezTo>
                  <a:cubicBezTo>
                    <a:pt x="903" y="1198"/>
                    <a:pt x="805" y="1222"/>
                    <a:pt x="814" y="1207"/>
                  </a:cubicBezTo>
                  <a:close/>
                  <a:moveTo>
                    <a:pt x="98" y="391"/>
                  </a:moveTo>
                  <a:cubicBezTo>
                    <a:pt x="110" y="386"/>
                    <a:pt x="104" y="418"/>
                    <a:pt x="90" y="411"/>
                  </a:cubicBezTo>
                  <a:cubicBezTo>
                    <a:pt x="86" y="429"/>
                    <a:pt x="97" y="431"/>
                    <a:pt x="98" y="443"/>
                  </a:cubicBezTo>
                  <a:cubicBezTo>
                    <a:pt x="90" y="446"/>
                    <a:pt x="95" y="455"/>
                    <a:pt x="86" y="447"/>
                  </a:cubicBezTo>
                  <a:cubicBezTo>
                    <a:pt x="97" y="462"/>
                    <a:pt x="80" y="484"/>
                    <a:pt x="94" y="491"/>
                  </a:cubicBezTo>
                  <a:cubicBezTo>
                    <a:pt x="98" y="450"/>
                    <a:pt x="114" y="400"/>
                    <a:pt x="114" y="367"/>
                  </a:cubicBezTo>
                  <a:cubicBezTo>
                    <a:pt x="91" y="367"/>
                    <a:pt x="114" y="387"/>
                    <a:pt x="98" y="391"/>
                  </a:cubicBezTo>
                  <a:close/>
                  <a:moveTo>
                    <a:pt x="118" y="367"/>
                  </a:moveTo>
                  <a:cubicBezTo>
                    <a:pt x="113" y="357"/>
                    <a:pt x="130" y="350"/>
                    <a:pt x="118" y="347"/>
                  </a:cubicBezTo>
                  <a:cubicBezTo>
                    <a:pt x="117" y="352"/>
                    <a:pt x="112" y="351"/>
                    <a:pt x="106" y="351"/>
                  </a:cubicBezTo>
                  <a:cubicBezTo>
                    <a:pt x="103" y="364"/>
                    <a:pt x="112" y="364"/>
                    <a:pt x="118" y="367"/>
                  </a:cubicBezTo>
                  <a:close/>
                  <a:moveTo>
                    <a:pt x="346" y="987"/>
                  </a:moveTo>
                  <a:cubicBezTo>
                    <a:pt x="330" y="979"/>
                    <a:pt x="339" y="960"/>
                    <a:pt x="310" y="959"/>
                  </a:cubicBezTo>
                  <a:cubicBezTo>
                    <a:pt x="316" y="972"/>
                    <a:pt x="338" y="990"/>
                    <a:pt x="346" y="987"/>
                  </a:cubicBezTo>
                  <a:close/>
                  <a:moveTo>
                    <a:pt x="366" y="999"/>
                  </a:moveTo>
                  <a:cubicBezTo>
                    <a:pt x="373" y="1015"/>
                    <a:pt x="396" y="1023"/>
                    <a:pt x="410" y="1011"/>
                  </a:cubicBezTo>
                  <a:cubicBezTo>
                    <a:pt x="394" y="1010"/>
                    <a:pt x="385" y="985"/>
                    <a:pt x="366" y="999"/>
                  </a:cubicBezTo>
                  <a:close/>
                  <a:moveTo>
                    <a:pt x="478" y="1043"/>
                  </a:moveTo>
                  <a:cubicBezTo>
                    <a:pt x="456" y="1046"/>
                    <a:pt x="450" y="1021"/>
                    <a:pt x="418" y="1023"/>
                  </a:cubicBezTo>
                  <a:cubicBezTo>
                    <a:pt x="427" y="1045"/>
                    <a:pt x="460" y="1050"/>
                    <a:pt x="478" y="1043"/>
                  </a:cubicBezTo>
                  <a:close/>
                  <a:moveTo>
                    <a:pt x="874" y="1191"/>
                  </a:moveTo>
                  <a:cubicBezTo>
                    <a:pt x="884" y="1189"/>
                    <a:pt x="889" y="1182"/>
                    <a:pt x="894" y="1175"/>
                  </a:cubicBezTo>
                  <a:cubicBezTo>
                    <a:pt x="881" y="1174"/>
                    <a:pt x="875" y="1180"/>
                    <a:pt x="874" y="1191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b="1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4" name="文本框 299015">
              <a:extLst>
                <a:ext uri="{FF2B5EF4-FFF2-40B4-BE49-F238E27FC236}">
                  <a16:creationId xmlns:a16="http://schemas.microsoft.com/office/drawing/2014/main" id="{E892D1F1-4976-46B3-9E0D-26C96D695A47}"/>
                </a:ext>
              </a:extLst>
            </p:cNvPr>
            <p:cNvSpPr txBox="1"/>
            <p:nvPr/>
          </p:nvSpPr>
          <p:spPr>
            <a:xfrm>
              <a:off x="1284846" y="1079650"/>
              <a:ext cx="2896176" cy="52322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rtlCol="0" anchor="t">
              <a:spAutoFit/>
            </a:bodyPr>
            <a:lstStyle/>
            <a:p>
              <a:pPr eaLnBrk="1" fontAlgn="auto" hangingPunct="1">
                <a:defRPr/>
              </a:pPr>
              <a:r>
                <a:rPr lang="zh-CN" altLang="en-US" sz="2800" b="1" spc="133" noProof="1"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  <a:latin typeface="黑体" panose="02010609060101010101" pitchFamily="49" charset="-122"/>
                  <a:ea typeface="黑体" panose="02010609060101010101" pitchFamily="49" charset="-122"/>
                </a:rPr>
                <a:t>废相</a:t>
              </a:r>
              <a:r>
                <a:rPr lang="en-US" altLang="zh-CN" sz="2800" b="1" spc="133" noProof="1"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  <a:latin typeface="黑体" panose="02010609060101010101" pitchFamily="49" charset="-122"/>
                  <a:ea typeface="黑体" panose="02010609060101010101" pitchFamily="49" charset="-122"/>
                </a:rPr>
                <a:t>·</a:t>
              </a:r>
              <a:r>
                <a:rPr lang="zh-CN" altLang="en-US" sz="2800" b="1" spc="133" noProof="1"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  <a:latin typeface="黑体" panose="02010609060101010101" pitchFamily="49" charset="-122"/>
                  <a:ea typeface="黑体" panose="02010609060101010101" pitchFamily="49" charset="-122"/>
                </a:rPr>
                <a:t>内阁</a:t>
              </a:r>
            </a:p>
          </p:txBody>
        </p:sp>
        <p:sp>
          <p:nvSpPr>
            <p:cNvPr id="16" name="TextBox 7">
              <a:extLst>
                <a:ext uri="{FF2B5EF4-FFF2-40B4-BE49-F238E27FC236}">
                  <a16:creationId xmlns:a16="http://schemas.microsoft.com/office/drawing/2014/main" id="{DA6CA8DD-2B96-4CC5-BC8B-BF4457914213}"/>
                </a:ext>
              </a:extLst>
            </p:cNvPr>
            <p:cNvSpPr txBox="1"/>
            <p:nvPr/>
          </p:nvSpPr>
          <p:spPr>
            <a:xfrm>
              <a:off x="727028" y="160440"/>
              <a:ext cx="2981371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spc="133" noProof="1"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  <a:latin typeface="黑体" panose="02010609060101010101" pitchFamily="49" charset="-122"/>
                  <a:ea typeface="黑体" panose="02010609060101010101" pitchFamily="49" charset="-122"/>
                </a:rPr>
                <a:t>   </a:t>
              </a:r>
              <a:r>
                <a:rPr lang="zh-CN" altLang="en-US" sz="2800" b="1" spc="133" noProof="1">
                  <a:solidFill>
                    <a:srgbClr val="FF0000"/>
                  </a:solidFill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  <a:latin typeface="黑体" panose="02010609060101010101" pitchFamily="49" charset="-122"/>
                  <a:ea typeface="黑体" panose="02010609060101010101" pitchFamily="49" charset="-122"/>
                </a:rPr>
                <a:t>变与不变</a:t>
              </a:r>
              <a:endParaRPr lang="en-US" altLang="zh-CN" sz="2800" b="1" spc="133" noProof="1">
                <a:solidFill>
                  <a:srgbClr val="FF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endParaRPr>
            </a:p>
            <a:p>
              <a:r>
                <a:rPr lang="zh-CN" altLang="en-US" sz="2800" b="1" dirty="0">
                  <a:solidFill>
                    <a:srgbClr val="B3310D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 明朝的专制政治</a:t>
              </a:r>
            </a:p>
          </p:txBody>
        </p:sp>
      </p:grp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6C4CE0C8-2631-44D5-BD78-3B30670FFF21}"/>
              </a:ext>
            </a:extLst>
          </p:cNvPr>
          <p:cNvGrpSpPr/>
          <p:nvPr/>
        </p:nvGrpSpPr>
        <p:grpSpPr>
          <a:xfrm>
            <a:off x="7222778" y="1744765"/>
            <a:ext cx="4586306" cy="3992972"/>
            <a:chOff x="3962522" y="2483018"/>
            <a:chExt cx="4586306" cy="3992972"/>
          </a:xfrm>
        </p:grpSpPr>
        <p:sp>
          <p:nvSpPr>
            <p:cNvPr id="15" name="Text Box 22">
              <a:extLst>
                <a:ext uri="{FF2B5EF4-FFF2-40B4-BE49-F238E27FC236}">
                  <a16:creationId xmlns:a16="http://schemas.microsoft.com/office/drawing/2014/main" id="{06410E8D-C059-4054-9A88-F69C776E964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94364" y="2483018"/>
              <a:ext cx="3536382" cy="519113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zh-CN" sz="2800" b="1" dirty="0">
                  <a:solidFill>
                    <a:srgbClr val="FFFF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 </a:t>
              </a:r>
              <a:r>
                <a:rPr lang="zh-CN" altLang="en-US" sz="2800" b="1" dirty="0">
                  <a:solidFill>
                    <a:srgbClr val="FFFF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皇 帝</a:t>
              </a:r>
            </a:p>
          </p:txBody>
        </p:sp>
        <p:grpSp>
          <p:nvGrpSpPr>
            <p:cNvPr id="18" name="Group 24">
              <a:extLst>
                <a:ext uri="{FF2B5EF4-FFF2-40B4-BE49-F238E27FC236}">
                  <a16:creationId xmlns:a16="http://schemas.microsoft.com/office/drawing/2014/main" id="{E5A319DA-2CB3-4FC6-9350-54AA8A14F97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962522" y="2972384"/>
              <a:ext cx="4586306" cy="3503606"/>
              <a:chOff x="90" y="-783"/>
              <a:chExt cx="2167" cy="2087"/>
            </a:xfrm>
          </p:grpSpPr>
          <p:grpSp>
            <p:nvGrpSpPr>
              <p:cNvPr id="21" name="Group 25">
                <a:extLst>
                  <a:ext uri="{FF2B5EF4-FFF2-40B4-BE49-F238E27FC236}">
                    <a16:creationId xmlns:a16="http://schemas.microsoft.com/office/drawing/2014/main" id="{C9767805-D50E-4E4A-97C8-E57B36ADA55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74" y="-783"/>
                <a:ext cx="1951" cy="1308"/>
                <a:chOff x="0" y="-850"/>
                <a:chExt cx="2532" cy="1420"/>
              </a:xfrm>
            </p:grpSpPr>
            <p:grpSp>
              <p:nvGrpSpPr>
                <p:cNvPr id="29" name="Group 26">
                  <a:extLst>
                    <a:ext uri="{FF2B5EF4-FFF2-40B4-BE49-F238E27FC236}">
                      <a16:creationId xmlns:a16="http://schemas.microsoft.com/office/drawing/2014/main" id="{00C2CAB6-6926-4C90-B57A-F60ED31EF16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0" y="317"/>
                  <a:ext cx="2532" cy="253"/>
                  <a:chOff x="0" y="0"/>
                  <a:chExt cx="2532" cy="253"/>
                </a:xfrm>
              </p:grpSpPr>
              <p:sp>
                <p:nvSpPr>
                  <p:cNvPr id="31" name="Line 27">
                    <a:extLst>
                      <a:ext uri="{FF2B5EF4-FFF2-40B4-BE49-F238E27FC236}">
                        <a16:creationId xmlns:a16="http://schemas.microsoft.com/office/drawing/2014/main" id="{7D26F406-D469-4FBA-A004-18108AC6FC08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0" y="0"/>
                    <a:ext cx="2532" cy="0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 b="1">
                      <a:latin typeface="黑体" panose="02010609060101010101" pitchFamily="49" charset="-122"/>
                      <a:ea typeface="黑体" panose="02010609060101010101" pitchFamily="49" charset="-122"/>
                    </a:endParaRPr>
                  </a:p>
                </p:txBody>
              </p:sp>
              <p:sp>
                <p:nvSpPr>
                  <p:cNvPr id="32" name="Line 28">
                    <a:extLst>
                      <a:ext uri="{FF2B5EF4-FFF2-40B4-BE49-F238E27FC236}">
                        <a16:creationId xmlns:a16="http://schemas.microsoft.com/office/drawing/2014/main" id="{B5071C55-2542-4B59-B251-A3199B393121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0" y="0"/>
                    <a:ext cx="0" cy="253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 b="1">
                      <a:latin typeface="黑体" panose="02010609060101010101" pitchFamily="49" charset="-122"/>
                      <a:ea typeface="黑体" panose="02010609060101010101" pitchFamily="49" charset="-122"/>
                    </a:endParaRPr>
                  </a:p>
                </p:txBody>
              </p:sp>
              <p:sp>
                <p:nvSpPr>
                  <p:cNvPr id="33" name="Line 29">
                    <a:extLst>
                      <a:ext uri="{FF2B5EF4-FFF2-40B4-BE49-F238E27FC236}">
                        <a16:creationId xmlns:a16="http://schemas.microsoft.com/office/drawing/2014/main" id="{A2ED91BA-184C-451C-9963-6702C21FE4BB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2532" y="0"/>
                    <a:ext cx="0" cy="253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 b="1">
                      <a:latin typeface="黑体" panose="02010609060101010101" pitchFamily="49" charset="-122"/>
                      <a:ea typeface="黑体" panose="02010609060101010101" pitchFamily="49" charset="-122"/>
                    </a:endParaRPr>
                  </a:p>
                </p:txBody>
              </p:sp>
              <p:sp>
                <p:nvSpPr>
                  <p:cNvPr id="34" name="Line 30">
                    <a:extLst>
                      <a:ext uri="{FF2B5EF4-FFF2-40B4-BE49-F238E27FC236}">
                        <a16:creationId xmlns:a16="http://schemas.microsoft.com/office/drawing/2014/main" id="{83EA9DA3-689A-47D0-BA63-8BBF899508F5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507" y="0"/>
                    <a:ext cx="0" cy="253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 b="1">
                      <a:latin typeface="黑体" panose="02010609060101010101" pitchFamily="49" charset="-122"/>
                      <a:ea typeface="黑体" panose="02010609060101010101" pitchFamily="49" charset="-122"/>
                    </a:endParaRPr>
                  </a:p>
                </p:txBody>
              </p:sp>
              <p:sp>
                <p:nvSpPr>
                  <p:cNvPr id="36" name="Line 31">
                    <a:extLst>
                      <a:ext uri="{FF2B5EF4-FFF2-40B4-BE49-F238E27FC236}">
                        <a16:creationId xmlns:a16="http://schemas.microsoft.com/office/drawing/2014/main" id="{927B35FD-97DC-403F-AC5D-6A970978F9CC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989" y="0"/>
                    <a:ext cx="0" cy="253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 b="1">
                      <a:latin typeface="黑体" panose="02010609060101010101" pitchFamily="49" charset="-122"/>
                      <a:ea typeface="黑体" panose="02010609060101010101" pitchFamily="49" charset="-122"/>
                    </a:endParaRPr>
                  </a:p>
                </p:txBody>
              </p:sp>
              <p:sp>
                <p:nvSpPr>
                  <p:cNvPr id="37" name="Line 32">
                    <a:extLst>
                      <a:ext uri="{FF2B5EF4-FFF2-40B4-BE49-F238E27FC236}">
                        <a16:creationId xmlns:a16="http://schemas.microsoft.com/office/drawing/2014/main" id="{4B40B384-1B41-455D-BAC0-F4B2F9B4EFDF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013" y="0"/>
                    <a:ext cx="0" cy="253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 b="1">
                      <a:latin typeface="黑体" panose="02010609060101010101" pitchFamily="49" charset="-122"/>
                      <a:ea typeface="黑体" panose="02010609060101010101" pitchFamily="49" charset="-122"/>
                    </a:endParaRPr>
                  </a:p>
                </p:txBody>
              </p:sp>
              <p:sp>
                <p:nvSpPr>
                  <p:cNvPr id="38" name="Line 33">
                    <a:extLst>
                      <a:ext uri="{FF2B5EF4-FFF2-40B4-BE49-F238E27FC236}">
                        <a16:creationId xmlns:a16="http://schemas.microsoft.com/office/drawing/2014/main" id="{AC4297FA-07B9-4AE3-A653-455302B70D91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519" y="0"/>
                    <a:ext cx="0" cy="253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 b="1">
                      <a:latin typeface="黑体" panose="02010609060101010101" pitchFamily="49" charset="-122"/>
                      <a:ea typeface="黑体" panose="02010609060101010101" pitchFamily="49" charset="-122"/>
                    </a:endParaRPr>
                  </a:p>
                </p:txBody>
              </p:sp>
            </p:grpSp>
            <p:sp>
              <p:nvSpPr>
                <p:cNvPr id="30" name="Line 34">
                  <a:extLst>
                    <a:ext uri="{FF2B5EF4-FFF2-40B4-BE49-F238E27FC236}">
                      <a16:creationId xmlns:a16="http://schemas.microsoft.com/office/drawing/2014/main" id="{7EF06153-0AD6-4601-916A-DACC4947331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36" y="-850"/>
                  <a:ext cx="0" cy="1168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 b="1" dirty="0">
                    <a:latin typeface="黑体" panose="02010609060101010101" pitchFamily="49" charset="-122"/>
                    <a:ea typeface="黑体" panose="02010609060101010101" pitchFamily="49" charset="-122"/>
                  </a:endParaRPr>
                </a:p>
              </p:txBody>
            </p:sp>
          </p:grpSp>
          <p:sp>
            <p:nvSpPr>
              <p:cNvPr id="22" name="Text Box 35">
                <a:extLst>
                  <a:ext uri="{FF2B5EF4-FFF2-40B4-BE49-F238E27FC236}">
                    <a16:creationId xmlns:a16="http://schemas.microsoft.com/office/drawing/2014/main" id="{6A29BF57-87E2-4EF9-A145-F43C834A010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0" y="544"/>
                <a:ext cx="262" cy="760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2"/>
                </a:solidFill>
                <a:miter lim="800000"/>
                <a:headEnd/>
                <a:tailEnd/>
              </a:ln>
            </p:spPr>
            <p:txBody>
              <a:bodyPr vert="eaVert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zh-CN" altLang="en-US" sz="2400" b="1">
                    <a:latin typeface="黑体" panose="02010609060101010101" pitchFamily="49" charset="-122"/>
                    <a:ea typeface="黑体" panose="02010609060101010101" pitchFamily="49" charset="-122"/>
                  </a:rPr>
                  <a:t>吏　部</a:t>
                </a:r>
              </a:p>
            </p:txBody>
          </p:sp>
          <p:sp>
            <p:nvSpPr>
              <p:cNvPr id="23" name="Text Box 36">
                <a:extLst>
                  <a:ext uri="{FF2B5EF4-FFF2-40B4-BE49-F238E27FC236}">
                    <a16:creationId xmlns:a16="http://schemas.microsoft.com/office/drawing/2014/main" id="{9B8C7D91-31F4-40B0-8E93-6D8EA340EA6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53" y="544"/>
                <a:ext cx="262" cy="760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2"/>
                </a:solidFill>
                <a:miter lim="800000"/>
                <a:headEnd/>
                <a:tailEnd/>
              </a:ln>
            </p:spPr>
            <p:txBody>
              <a:bodyPr vert="eaVert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zh-CN" altLang="en-US" sz="2400" b="1" dirty="0">
                    <a:latin typeface="黑体" panose="02010609060101010101" pitchFamily="49" charset="-122"/>
                    <a:ea typeface="黑体" panose="02010609060101010101" pitchFamily="49" charset="-122"/>
                  </a:rPr>
                  <a:t>户　部</a:t>
                </a:r>
              </a:p>
            </p:txBody>
          </p:sp>
          <p:sp>
            <p:nvSpPr>
              <p:cNvPr id="24" name="Text Box 37">
                <a:extLst>
                  <a:ext uri="{FF2B5EF4-FFF2-40B4-BE49-F238E27FC236}">
                    <a16:creationId xmlns:a16="http://schemas.microsoft.com/office/drawing/2014/main" id="{075D2EE0-7090-43C7-87F1-8991D3A2B51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54" y="544"/>
                <a:ext cx="262" cy="760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2"/>
                </a:solidFill>
                <a:miter lim="800000"/>
                <a:headEnd/>
                <a:tailEnd/>
              </a:ln>
            </p:spPr>
            <p:txBody>
              <a:bodyPr vert="eaVert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zh-CN" altLang="en-US" sz="2400" b="1">
                    <a:latin typeface="黑体" panose="02010609060101010101" pitchFamily="49" charset="-122"/>
                    <a:ea typeface="黑体" panose="02010609060101010101" pitchFamily="49" charset="-122"/>
                  </a:rPr>
                  <a:t>礼　部</a:t>
                </a:r>
              </a:p>
            </p:txBody>
          </p:sp>
          <p:sp>
            <p:nvSpPr>
              <p:cNvPr id="25" name="Text Box 38">
                <a:extLst>
                  <a:ext uri="{FF2B5EF4-FFF2-40B4-BE49-F238E27FC236}">
                    <a16:creationId xmlns:a16="http://schemas.microsoft.com/office/drawing/2014/main" id="{A5B63398-A916-4850-A8EC-5B40D2D435E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224" y="544"/>
                <a:ext cx="262" cy="760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2"/>
                </a:solidFill>
                <a:miter lim="800000"/>
                <a:headEnd/>
                <a:tailEnd/>
              </a:ln>
            </p:spPr>
            <p:txBody>
              <a:bodyPr vert="eaVert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zh-CN" altLang="en-US" sz="2400" b="1" dirty="0">
                    <a:latin typeface="黑体" panose="02010609060101010101" pitchFamily="49" charset="-122"/>
                    <a:ea typeface="黑体" panose="02010609060101010101" pitchFamily="49" charset="-122"/>
                  </a:rPr>
                  <a:t>兵　部</a:t>
                </a:r>
              </a:p>
            </p:txBody>
          </p:sp>
          <p:sp>
            <p:nvSpPr>
              <p:cNvPr id="27" name="Text Box 39">
                <a:extLst>
                  <a:ext uri="{FF2B5EF4-FFF2-40B4-BE49-F238E27FC236}">
                    <a16:creationId xmlns:a16="http://schemas.microsoft.com/office/drawing/2014/main" id="{8F1F06E2-F24E-4786-A24D-83109DE66EF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587" y="544"/>
                <a:ext cx="262" cy="760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2"/>
                </a:solidFill>
                <a:miter lim="800000"/>
                <a:headEnd/>
                <a:tailEnd/>
              </a:ln>
            </p:spPr>
            <p:txBody>
              <a:bodyPr vert="eaVert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zh-CN" altLang="en-US" sz="2400" b="1" dirty="0">
                    <a:latin typeface="黑体" panose="02010609060101010101" pitchFamily="49" charset="-122"/>
                    <a:ea typeface="黑体" panose="02010609060101010101" pitchFamily="49" charset="-122"/>
                  </a:rPr>
                  <a:t>刑　部</a:t>
                </a:r>
              </a:p>
            </p:txBody>
          </p:sp>
          <p:sp>
            <p:nvSpPr>
              <p:cNvPr id="28" name="Text Box 40">
                <a:extLst>
                  <a:ext uri="{FF2B5EF4-FFF2-40B4-BE49-F238E27FC236}">
                    <a16:creationId xmlns:a16="http://schemas.microsoft.com/office/drawing/2014/main" id="{66DFB0B3-68C4-4DE6-8E9D-67A5B698137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995" y="544"/>
                <a:ext cx="262" cy="760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2"/>
                </a:solidFill>
                <a:miter lim="800000"/>
                <a:headEnd/>
                <a:tailEnd/>
              </a:ln>
            </p:spPr>
            <p:txBody>
              <a:bodyPr vert="eaVert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zh-CN" altLang="en-US" sz="2400" b="1">
                    <a:latin typeface="黑体" panose="02010609060101010101" pitchFamily="49" charset="-122"/>
                    <a:ea typeface="黑体" panose="02010609060101010101" pitchFamily="49" charset="-122"/>
                  </a:rPr>
                  <a:t>工　部</a:t>
                </a:r>
              </a:p>
            </p:txBody>
          </p:sp>
        </p:grpSp>
        <p:sp>
          <p:nvSpPr>
            <p:cNvPr id="19" name="Text Box 22">
              <a:extLst>
                <a:ext uri="{FF2B5EF4-FFF2-40B4-BE49-F238E27FC236}">
                  <a16:creationId xmlns:a16="http://schemas.microsoft.com/office/drawing/2014/main" id="{6EA1F90E-B843-4867-9652-70C91929EB8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73736" y="3560713"/>
              <a:ext cx="1268669" cy="519112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800" b="1">
                  <a:solidFill>
                    <a:srgbClr val="FFFF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 </a:t>
              </a:r>
              <a:r>
                <a:rPr lang="zh-CN" altLang="en-US" sz="2800" b="1">
                  <a:solidFill>
                    <a:srgbClr val="FFFF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内阁</a:t>
              </a:r>
            </a:p>
          </p:txBody>
        </p:sp>
        <p:cxnSp>
          <p:nvCxnSpPr>
            <p:cNvPr id="20" name="直接连接符 19">
              <a:extLst>
                <a:ext uri="{FF2B5EF4-FFF2-40B4-BE49-F238E27FC236}">
                  <a16:creationId xmlns:a16="http://schemas.microsoft.com/office/drawing/2014/main" id="{FEE4C84B-50CC-42BE-A1B1-BDBC31699FDE}"/>
                </a:ext>
              </a:extLst>
            </p:cNvPr>
            <p:cNvCxnSpPr/>
            <p:nvPr/>
          </p:nvCxnSpPr>
          <p:spPr>
            <a:xfrm>
              <a:off x="6155957" y="3767754"/>
              <a:ext cx="617779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978349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>
            <a:extLst>
              <a:ext uri="{FF2B5EF4-FFF2-40B4-BE49-F238E27FC236}">
                <a16:creationId xmlns:a16="http://schemas.microsoft.com/office/drawing/2014/main" id="{6FE42CB2-ABAE-4ED5-BBC2-F6793572565C}"/>
              </a:ext>
            </a:extLst>
          </p:cNvPr>
          <p:cNvSpPr txBox="1"/>
          <p:nvPr/>
        </p:nvSpPr>
        <p:spPr>
          <a:xfrm>
            <a:off x="4062488" y="2626057"/>
            <a:ext cx="435194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事皆朝廷总之，所以稳当</a:t>
            </a:r>
            <a:endParaRPr lang="zh-CN" altLang="en-US" sz="28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20" name="组合 19">
            <a:extLst>
              <a:ext uri="{FF2B5EF4-FFF2-40B4-BE49-F238E27FC236}">
                <a16:creationId xmlns:a16="http://schemas.microsoft.com/office/drawing/2014/main" id="{A0D5B1DA-5112-4754-BCEC-08DE5196170A}"/>
              </a:ext>
            </a:extLst>
          </p:cNvPr>
          <p:cNvGrpSpPr/>
          <p:nvPr/>
        </p:nvGrpSpPr>
        <p:grpSpPr>
          <a:xfrm>
            <a:off x="6398481" y="3280854"/>
            <a:ext cx="5374390" cy="3105021"/>
            <a:chOff x="5768670" y="991394"/>
            <a:chExt cx="4031311" cy="2907657"/>
          </a:xfrm>
        </p:grpSpPr>
        <p:sp>
          <p:nvSpPr>
            <p:cNvPr id="18" name="矩形: 圆角 17">
              <a:extLst>
                <a:ext uri="{FF2B5EF4-FFF2-40B4-BE49-F238E27FC236}">
                  <a16:creationId xmlns:a16="http://schemas.microsoft.com/office/drawing/2014/main" id="{575B8B5D-D429-4C4F-9573-6C3462A58A86}"/>
                </a:ext>
              </a:extLst>
            </p:cNvPr>
            <p:cNvSpPr/>
            <p:nvPr/>
          </p:nvSpPr>
          <p:spPr>
            <a:xfrm>
              <a:off x="5768670" y="991394"/>
              <a:ext cx="4031311" cy="2530417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14" name="Rectangle 5">
              <a:extLst>
                <a:ext uri="{FF2B5EF4-FFF2-40B4-BE49-F238E27FC236}">
                  <a16:creationId xmlns:a16="http://schemas.microsoft.com/office/drawing/2014/main" id="{4D20D638-55A8-416C-902C-DFD6F1B757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07818" y="1132202"/>
              <a:ext cx="3753015" cy="27668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algn="just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kumimoji="0" lang="zh-CN" altLang="en-US" sz="24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黑体" panose="02010609060101010101" pitchFamily="49" charset="-122"/>
                  <a:ea typeface="黑体" panose="02010609060101010101" pitchFamily="49" charset="-122"/>
                  <a:cs typeface="宋体" panose="02010600030101010101" pitchFamily="2" charset="-122"/>
                </a:rPr>
                <a:t>    明万历年间，神宗下令工部铸钱供内府用，内阁首辅张居正“以利不胜费止之”。</a:t>
              </a:r>
              <a:r>
                <a:rPr lang="zh-CN" altLang="en-US" sz="2400" b="1" dirty="0">
                  <a:solidFill>
                    <a:srgbClr val="000000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宋体" panose="02010600030101010101" pitchFamily="2" charset="-122"/>
                </a:rPr>
                <a:t>神宗向户部索求十万金，张居正面谏力争，“得停发太仓银十万两”</a:t>
              </a:r>
              <a:r>
                <a:rPr lang="zh-CN" altLang="en-US" sz="2400" b="1" dirty="0">
                  <a:latin typeface="黑体" panose="02010609060101010101" pitchFamily="49" charset="-122"/>
                  <a:ea typeface="黑体" panose="02010609060101010101" pitchFamily="49" charset="-122"/>
                </a:rPr>
                <a:t> 。</a:t>
              </a:r>
              <a:endParaRPr lang="en-US" altLang="zh-CN" sz="2400" b="1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  <a:p>
              <a:pPr algn="just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400" b="1">
                  <a:latin typeface="黑体" panose="02010609060101010101" pitchFamily="49" charset="-122"/>
                  <a:ea typeface="黑体" panose="02010609060101010101" pitchFamily="49" charset="-122"/>
                </a:rPr>
                <a:t>             </a:t>
              </a:r>
              <a:r>
                <a:rPr lang="en-US" altLang="zh-CN" b="1" dirty="0">
                  <a:latin typeface="黑体" panose="02010609060101010101" pitchFamily="49" charset="-122"/>
                  <a:ea typeface="黑体" panose="02010609060101010101" pitchFamily="49" charset="-122"/>
                </a:rPr>
                <a:t>——</a:t>
              </a:r>
              <a:r>
                <a:rPr lang="zh-CN" altLang="en-US" b="1" dirty="0">
                  <a:latin typeface="黑体" panose="02010609060101010101" pitchFamily="49" charset="-122"/>
                  <a:ea typeface="黑体" panose="02010609060101010101" pitchFamily="49" charset="-122"/>
                </a:rPr>
                <a:t>据</a:t>
              </a:r>
              <a:r>
                <a:rPr lang="en-US" altLang="zh-CN" b="1" dirty="0">
                  <a:latin typeface="黑体" panose="02010609060101010101" pitchFamily="49" charset="-122"/>
                  <a:ea typeface="黑体" panose="02010609060101010101" pitchFamily="49" charset="-122"/>
                </a:rPr>
                <a:t>《</a:t>
              </a:r>
              <a:r>
                <a:rPr lang="zh-CN" altLang="en-US" b="1" dirty="0">
                  <a:latin typeface="黑体" panose="02010609060101010101" pitchFamily="49" charset="-122"/>
                  <a:ea typeface="黑体" panose="02010609060101010101" pitchFamily="49" charset="-122"/>
                </a:rPr>
                <a:t>明史</a:t>
              </a:r>
              <a:r>
                <a:rPr lang="en-US" altLang="zh-CN" b="1" dirty="0">
                  <a:latin typeface="黑体" panose="02010609060101010101" pitchFamily="49" charset="-122"/>
                  <a:ea typeface="黑体" panose="02010609060101010101" pitchFamily="49" charset="-122"/>
                </a:rPr>
                <a:t>》</a:t>
              </a:r>
              <a:r>
                <a:rPr lang="zh-CN" altLang="en-US" b="1" dirty="0">
                  <a:latin typeface="黑体" panose="02010609060101010101" pitchFamily="49" charset="-122"/>
                  <a:ea typeface="黑体" panose="02010609060101010101" pitchFamily="49" charset="-122"/>
                </a:rPr>
                <a:t>卷</a:t>
              </a:r>
              <a:r>
                <a:rPr lang="en-US" altLang="zh-CN" b="1" dirty="0">
                  <a:latin typeface="黑体" panose="02010609060101010101" pitchFamily="49" charset="-122"/>
                  <a:ea typeface="黑体" panose="02010609060101010101" pitchFamily="49" charset="-122"/>
                </a:rPr>
                <a:t>134</a:t>
              </a:r>
              <a:r>
                <a:rPr lang="zh-CN" altLang="en-US" b="1" dirty="0">
                  <a:latin typeface="黑体" panose="02010609060101010101" pitchFamily="49" charset="-122"/>
                  <a:ea typeface="黑体" panose="02010609060101010101" pitchFamily="49" charset="-122"/>
                </a:rPr>
                <a:t>，</a:t>
              </a:r>
              <a:r>
                <a:rPr lang="en-US" altLang="zh-CN" b="1" dirty="0">
                  <a:latin typeface="黑体" panose="02010609060101010101" pitchFamily="49" charset="-122"/>
                  <a:ea typeface="黑体" panose="02010609060101010101" pitchFamily="49" charset="-122"/>
                </a:rPr>
                <a:t>213</a:t>
              </a:r>
              <a:endParaRPr lang="zh-CN" altLang="en-US" b="1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  <a:p>
              <a:pPr algn="just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 b="1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pic>
        <p:nvPicPr>
          <p:cNvPr id="1028" name="Picture 4">
            <a:extLst>
              <a:ext uri="{FF2B5EF4-FFF2-40B4-BE49-F238E27FC236}">
                <a16:creationId xmlns:a16="http://schemas.microsoft.com/office/drawing/2014/main" id="{D381CA31-A011-46D5-A2B6-15255C3BF9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9752" y="2286001"/>
            <a:ext cx="46797" cy="4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3" name="组合 22">
            <a:extLst>
              <a:ext uri="{FF2B5EF4-FFF2-40B4-BE49-F238E27FC236}">
                <a16:creationId xmlns:a16="http://schemas.microsoft.com/office/drawing/2014/main" id="{78457188-7742-4A25-8508-61208CD6C276}"/>
              </a:ext>
            </a:extLst>
          </p:cNvPr>
          <p:cNvGrpSpPr/>
          <p:nvPr/>
        </p:nvGrpSpPr>
        <p:grpSpPr>
          <a:xfrm>
            <a:off x="695302" y="3410242"/>
            <a:ext cx="5374390" cy="2563571"/>
            <a:chOff x="5744072" y="1114547"/>
            <a:chExt cx="4055909" cy="2407264"/>
          </a:xfrm>
        </p:grpSpPr>
        <p:sp>
          <p:nvSpPr>
            <p:cNvPr id="24" name="矩形: 圆角 23">
              <a:extLst>
                <a:ext uri="{FF2B5EF4-FFF2-40B4-BE49-F238E27FC236}">
                  <a16:creationId xmlns:a16="http://schemas.microsoft.com/office/drawing/2014/main" id="{DEA49EDE-9CD1-4999-933B-6632A76878B7}"/>
                </a:ext>
              </a:extLst>
            </p:cNvPr>
            <p:cNvSpPr/>
            <p:nvPr/>
          </p:nvSpPr>
          <p:spPr>
            <a:xfrm>
              <a:off x="5768670" y="1114547"/>
              <a:ext cx="4031311" cy="2407264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25" name="Rectangle 5">
              <a:extLst>
                <a:ext uri="{FF2B5EF4-FFF2-40B4-BE49-F238E27FC236}">
                  <a16:creationId xmlns:a16="http://schemas.microsoft.com/office/drawing/2014/main" id="{3D714867-C44D-43D6-94B8-90056F3C7B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44072" y="1221317"/>
              <a:ext cx="4018413" cy="20808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algn="just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400" b="1" dirty="0">
                  <a:solidFill>
                    <a:srgbClr val="00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    </a:t>
              </a:r>
              <a:r>
                <a:rPr lang="zh-CN" altLang="zh-CN" sz="2400" b="1" dirty="0">
                  <a:solidFill>
                    <a:srgbClr val="00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明万历十五年，顾宪成等人奏疏忤旨，神宗要求内阁拟票重罚。内阁首辅申时行等只拟罚俸，神宗震怒，令</a:t>
              </a:r>
              <a:r>
                <a:rPr lang="en-US" altLang="zh-CN" sz="2400" b="1" dirty="0">
                  <a:solidFill>
                    <a:srgbClr val="00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“</a:t>
              </a:r>
              <a:r>
                <a:rPr lang="zh-CN" altLang="zh-CN" sz="2400" b="1" dirty="0">
                  <a:solidFill>
                    <a:srgbClr val="00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还改票来！</a:t>
              </a:r>
              <a:r>
                <a:rPr lang="en-US" altLang="zh-CN" sz="2400" b="1" dirty="0">
                  <a:solidFill>
                    <a:srgbClr val="00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”</a:t>
              </a:r>
              <a:r>
                <a:rPr lang="zh-CN" altLang="zh-CN" sz="2400" b="1" dirty="0">
                  <a:solidFill>
                    <a:srgbClr val="00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申时行只得遵旨。</a:t>
              </a:r>
              <a:endParaRPr lang="en-US" altLang="zh-CN" sz="24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  <a:p>
              <a:pPr algn="just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400" b="1" dirty="0">
                  <a:solidFill>
                    <a:srgbClr val="00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 </a:t>
              </a:r>
              <a:r>
                <a:rPr lang="en-US" altLang="zh-CN" b="1" dirty="0">
                  <a:latin typeface="黑体" panose="02010609060101010101" pitchFamily="49" charset="-122"/>
                  <a:ea typeface="黑体" panose="02010609060101010101" pitchFamily="49" charset="-122"/>
                </a:rPr>
                <a:t>——</a:t>
              </a:r>
              <a:r>
                <a:rPr lang="zh-CN" altLang="en-US" b="1" dirty="0">
                  <a:latin typeface="黑体" panose="02010609060101010101" pitchFamily="49" charset="-122"/>
                  <a:ea typeface="黑体" panose="02010609060101010101" pitchFamily="49" charset="-122"/>
                </a:rPr>
                <a:t>据樊树志</a:t>
              </a:r>
              <a:r>
                <a:rPr lang="en-US" altLang="zh-CN" b="1" dirty="0">
                  <a:latin typeface="黑体" panose="02010609060101010101" pitchFamily="49" charset="-122"/>
                  <a:ea typeface="黑体" panose="02010609060101010101" pitchFamily="49" charset="-122"/>
                </a:rPr>
                <a:t>《</a:t>
              </a:r>
              <a:r>
                <a:rPr lang="zh-CN" altLang="en-US" b="1" dirty="0">
                  <a:latin typeface="黑体" panose="02010609060101010101" pitchFamily="49" charset="-122"/>
                  <a:ea typeface="黑体" panose="02010609060101010101" pitchFamily="49" charset="-122"/>
                </a:rPr>
                <a:t>晚明史</a:t>
              </a:r>
              <a:r>
                <a:rPr lang="en-US" altLang="zh-CN" b="1" dirty="0">
                  <a:latin typeface="黑体" panose="02010609060101010101" pitchFamily="49" charset="-122"/>
                  <a:ea typeface="黑体" panose="02010609060101010101" pitchFamily="49" charset="-122"/>
                </a:rPr>
                <a:t>1573-1644</a:t>
              </a:r>
              <a:r>
                <a:rPr lang="zh-CN" altLang="en-US" b="1" dirty="0">
                  <a:latin typeface="黑体" panose="02010609060101010101" pitchFamily="49" charset="-122"/>
                  <a:ea typeface="黑体" panose="02010609060101010101" pitchFamily="49" charset="-122"/>
                </a:rPr>
                <a:t>（上）</a:t>
              </a:r>
              <a:r>
                <a:rPr lang="en-US" altLang="zh-CN" b="1" dirty="0">
                  <a:latin typeface="黑体" panose="02010609060101010101" pitchFamily="49" charset="-122"/>
                  <a:ea typeface="黑体" panose="02010609060101010101" pitchFamily="49" charset="-122"/>
                </a:rPr>
                <a:t>》,</a:t>
              </a:r>
              <a:r>
                <a:rPr lang="zh-CN" altLang="en-US" b="1" dirty="0">
                  <a:latin typeface="黑体" panose="02010609060101010101" pitchFamily="49" charset="-122"/>
                  <a:ea typeface="黑体" panose="02010609060101010101" pitchFamily="49" charset="-122"/>
                </a:rPr>
                <a:t>复旦大学出版社，</a:t>
              </a:r>
              <a:r>
                <a:rPr lang="en-US" altLang="zh-CN" b="1" dirty="0">
                  <a:latin typeface="黑体" panose="02010609060101010101" pitchFamily="49" charset="-122"/>
                  <a:ea typeface="黑体" panose="02010609060101010101" pitchFamily="49" charset="-122"/>
                </a:rPr>
                <a:t>2015</a:t>
              </a:r>
              <a:r>
                <a:rPr lang="zh-CN" altLang="en-US" b="1" dirty="0">
                  <a:latin typeface="黑体" panose="02010609060101010101" pitchFamily="49" charset="-122"/>
                  <a:ea typeface="黑体" panose="02010609060101010101" pitchFamily="49" charset="-122"/>
                </a:rPr>
                <a:t>年版。</a:t>
              </a:r>
              <a:endParaRPr lang="zh-CN" altLang="en-US" sz="24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pic>
        <p:nvPicPr>
          <p:cNvPr id="1032" name="Picture 8">
            <a:extLst>
              <a:ext uri="{FF2B5EF4-FFF2-40B4-BE49-F238E27FC236}">
                <a16:creationId xmlns:a16="http://schemas.microsoft.com/office/drawing/2014/main" id="{F9EED45C-DB10-4B78-8057-202C44B298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5013" y="371638"/>
            <a:ext cx="2649889" cy="1814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id="{104AB2BE-D49B-40E9-9D7A-5F45A3E0D6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2183" y="335342"/>
            <a:ext cx="2030467" cy="1689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>
            <a:extLst>
              <a:ext uri="{FF2B5EF4-FFF2-40B4-BE49-F238E27FC236}">
                <a16:creationId xmlns:a16="http://schemas.microsoft.com/office/drawing/2014/main" id="{B686923D-C44A-4346-A976-694AF7EBA3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7590" y="190939"/>
            <a:ext cx="1575346" cy="2070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Freeform 227">
            <a:extLst>
              <a:ext uri="{FF2B5EF4-FFF2-40B4-BE49-F238E27FC236}">
                <a16:creationId xmlns:a16="http://schemas.microsoft.com/office/drawing/2014/main" id="{B555381E-F243-4BCE-B612-9666732C9924}"/>
              </a:ext>
            </a:extLst>
          </p:cNvPr>
          <p:cNvSpPr>
            <a:spLocks noEditPoints="1"/>
          </p:cNvSpPr>
          <p:nvPr/>
        </p:nvSpPr>
        <p:spPr bwMode="auto">
          <a:xfrm>
            <a:off x="166976" y="137902"/>
            <a:ext cx="4637467" cy="1953291"/>
          </a:xfrm>
          <a:custGeom>
            <a:avLst/>
            <a:gdLst>
              <a:gd name="T0" fmla="*/ 726 w 1420"/>
              <a:gd name="T1" fmla="*/ 1231 h 1245"/>
              <a:gd name="T2" fmla="*/ 526 w 1420"/>
              <a:gd name="T3" fmla="*/ 1219 h 1245"/>
              <a:gd name="T4" fmla="*/ 482 w 1420"/>
              <a:gd name="T5" fmla="*/ 1191 h 1245"/>
              <a:gd name="T6" fmla="*/ 742 w 1420"/>
              <a:gd name="T7" fmla="*/ 1215 h 1245"/>
              <a:gd name="T8" fmla="*/ 830 w 1420"/>
              <a:gd name="T9" fmla="*/ 1179 h 1245"/>
              <a:gd name="T10" fmla="*/ 414 w 1420"/>
              <a:gd name="T11" fmla="*/ 1131 h 1245"/>
              <a:gd name="T12" fmla="*/ 362 w 1420"/>
              <a:gd name="T13" fmla="*/ 1107 h 1245"/>
              <a:gd name="T14" fmla="*/ 354 w 1420"/>
              <a:gd name="T15" fmla="*/ 1099 h 1245"/>
              <a:gd name="T16" fmla="*/ 70 w 1420"/>
              <a:gd name="T17" fmla="*/ 795 h 1245"/>
              <a:gd name="T18" fmla="*/ 34 w 1420"/>
              <a:gd name="T19" fmla="*/ 763 h 1245"/>
              <a:gd name="T20" fmla="*/ 170 w 1420"/>
              <a:gd name="T21" fmla="*/ 99 h 1245"/>
              <a:gd name="T22" fmla="*/ 326 w 1420"/>
              <a:gd name="T23" fmla="*/ 11 h 1245"/>
              <a:gd name="T24" fmla="*/ 126 w 1420"/>
              <a:gd name="T25" fmla="*/ 303 h 1245"/>
              <a:gd name="T26" fmla="*/ 174 w 1420"/>
              <a:gd name="T27" fmla="*/ 239 h 1245"/>
              <a:gd name="T28" fmla="*/ 126 w 1420"/>
              <a:gd name="T29" fmla="*/ 635 h 1245"/>
              <a:gd name="T30" fmla="*/ 194 w 1420"/>
              <a:gd name="T31" fmla="*/ 775 h 1245"/>
              <a:gd name="T32" fmla="*/ 202 w 1420"/>
              <a:gd name="T33" fmla="*/ 807 h 1245"/>
              <a:gd name="T34" fmla="*/ 270 w 1420"/>
              <a:gd name="T35" fmla="*/ 887 h 1245"/>
              <a:gd name="T36" fmla="*/ 390 w 1420"/>
              <a:gd name="T37" fmla="*/ 967 h 1245"/>
              <a:gd name="T38" fmla="*/ 494 w 1420"/>
              <a:gd name="T39" fmla="*/ 1019 h 1245"/>
              <a:gd name="T40" fmla="*/ 986 w 1420"/>
              <a:gd name="T41" fmla="*/ 903 h 1245"/>
              <a:gd name="T42" fmla="*/ 1170 w 1420"/>
              <a:gd name="T43" fmla="*/ 583 h 1245"/>
              <a:gd name="T44" fmla="*/ 1130 w 1420"/>
              <a:gd name="T45" fmla="*/ 347 h 1245"/>
              <a:gd name="T46" fmla="*/ 1082 w 1420"/>
              <a:gd name="T47" fmla="*/ 251 h 1245"/>
              <a:gd name="T48" fmla="*/ 946 w 1420"/>
              <a:gd name="T49" fmla="*/ 159 h 1245"/>
              <a:gd name="T50" fmla="*/ 1074 w 1420"/>
              <a:gd name="T51" fmla="*/ 27 h 1245"/>
              <a:gd name="T52" fmla="*/ 1146 w 1420"/>
              <a:gd name="T53" fmla="*/ 19 h 1245"/>
              <a:gd name="T54" fmla="*/ 1270 w 1420"/>
              <a:gd name="T55" fmla="*/ 83 h 1245"/>
              <a:gd name="T56" fmla="*/ 1342 w 1420"/>
              <a:gd name="T57" fmla="*/ 127 h 1245"/>
              <a:gd name="T58" fmla="*/ 1394 w 1420"/>
              <a:gd name="T59" fmla="*/ 215 h 1245"/>
              <a:gd name="T60" fmla="*/ 1374 w 1420"/>
              <a:gd name="T61" fmla="*/ 235 h 1245"/>
              <a:gd name="T62" fmla="*/ 1398 w 1420"/>
              <a:gd name="T63" fmla="*/ 347 h 1245"/>
              <a:gd name="T64" fmla="*/ 1354 w 1420"/>
              <a:gd name="T65" fmla="*/ 735 h 1245"/>
              <a:gd name="T66" fmla="*/ 1262 w 1420"/>
              <a:gd name="T67" fmla="*/ 935 h 1245"/>
              <a:gd name="T68" fmla="*/ 942 w 1420"/>
              <a:gd name="T69" fmla="*/ 1167 h 1245"/>
              <a:gd name="T70" fmla="*/ 98 w 1420"/>
              <a:gd name="T71" fmla="*/ 391 h 1245"/>
              <a:gd name="T72" fmla="*/ 86 w 1420"/>
              <a:gd name="T73" fmla="*/ 447 h 1245"/>
              <a:gd name="T74" fmla="*/ 98 w 1420"/>
              <a:gd name="T75" fmla="*/ 391 h 1245"/>
              <a:gd name="T76" fmla="*/ 106 w 1420"/>
              <a:gd name="T77" fmla="*/ 351 h 1245"/>
              <a:gd name="T78" fmla="*/ 310 w 1420"/>
              <a:gd name="T79" fmla="*/ 959 h 1245"/>
              <a:gd name="T80" fmla="*/ 410 w 1420"/>
              <a:gd name="T81" fmla="*/ 1011 h 1245"/>
              <a:gd name="T82" fmla="*/ 418 w 1420"/>
              <a:gd name="T83" fmla="*/ 1023 h 1245"/>
              <a:gd name="T84" fmla="*/ 894 w 1420"/>
              <a:gd name="T85" fmla="*/ 1175 h 12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420" h="1245">
                <a:moveTo>
                  <a:pt x="814" y="1207"/>
                </a:moveTo>
                <a:cubicBezTo>
                  <a:pt x="805" y="1208"/>
                  <a:pt x="795" y="1210"/>
                  <a:pt x="798" y="1223"/>
                </a:cubicBezTo>
                <a:cubicBezTo>
                  <a:pt x="769" y="1228"/>
                  <a:pt x="742" y="1221"/>
                  <a:pt x="726" y="1231"/>
                </a:cubicBezTo>
                <a:cubicBezTo>
                  <a:pt x="722" y="1226"/>
                  <a:pt x="722" y="1216"/>
                  <a:pt x="718" y="1211"/>
                </a:cubicBezTo>
                <a:cubicBezTo>
                  <a:pt x="708" y="1211"/>
                  <a:pt x="708" y="1227"/>
                  <a:pt x="718" y="1227"/>
                </a:cubicBezTo>
                <a:cubicBezTo>
                  <a:pt x="662" y="1245"/>
                  <a:pt x="580" y="1235"/>
                  <a:pt x="526" y="1219"/>
                </a:cubicBezTo>
                <a:cubicBezTo>
                  <a:pt x="519" y="1212"/>
                  <a:pt x="529" y="1209"/>
                  <a:pt x="526" y="1195"/>
                </a:cubicBezTo>
                <a:cubicBezTo>
                  <a:pt x="510" y="1206"/>
                  <a:pt x="489" y="1215"/>
                  <a:pt x="470" y="1203"/>
                </a:cubicBezTo>
                <a:cubicBezTo>
                  <a:pt x="468" y="1193"/>
                  <a:pt x="488" y="1205"/>
                  <a:pt x="482" y="1191"/>
                </a:cubicBezTo>
                <a:cubicBezTo>
                  <a:pt x="500" y="1188"/>
                  <a:pt x="515" y="1203"/>
                  <a:pt x="522" y="1187"/>
                </a:cubicBezTo>
                <a:cubicBezTo>
                  <a:pt x="629" y="1199"/>
                  <a:pt x="716" y="1213"/>
                  <a:pt x="810" y="1195"/>
                </a:cubicBezTo>
                <a:cubicBezTo>
                  <a:pt x="796" y="1207"/>
                  <a:pt x="747" y="1197"/>
                  <a:pt x="742" y="1215"/>
                </a:cubicBezTo>
                <a:cubicBezTo>
                  <a:pt x="769" y="1217"/>
                  <a:pt x="789" y="1201"/>
                  <a:pt x="830" y="1203"/>
                </a:cubicBezTo>
                <a:cubicBezTo>
                  <a:pt x="836" y="1193"/>
                  <a:pt x="818" y="1197"/>
                  <a:pt x="818" y="1195"/>
                </a:cubicBezTo>
                <a:cubicBezTo>
                  <a:pt x="816" y="1188"/>
                  <a:pt x="842" y="1173"/>
                  <a:pt x="830" y="1179"/>
                </a:cubicBezTo>
                <a:cubicBezTo>
                  <a:pt x="845" y="1172"/>
                  <a:pt x="846" y="1174"/>
                  <a:pt x="862" y="1175"/>
                </a:cubicBezTo>
                <a:cubicBezTo>
                  <a:pt x="862" y="1170"/>
                  <a:pt x="862" y="1164"/>
                  <a:pt x="862" y="1159"/>
                </a:cubicBezTo>
                <a:cubicBezTo>
                  <a:pt x="716" y="1202"/>
                  <a:pt x="531" y="1195"/>
                  <a:pt x="414" y="1131"/>
                </a:cubicBezTo>
                <a:cubicBezTo>
                  <a:pt x="409" y="1122"/>
                  <a:pt x="410" y="1109"/>
                  <a:pt x="402" y="1103"/>
                </a:cubicBezTo>
                <a:cubicBezTo>
                  <a:pt x="395" y="1111"/>
                  <a:pt x="402" y="1115"/>
                  <a:pt x="402" y="1127"/>
                </a:cubicBezTo>
                <a:cubicBezTo>
                  <a:pt x="389" y="1113"/>
                  <a:pt x="378" y="1120"/>
                  <a:pt x="362" y="1107"/>
                </a:cubicBezTo>
                <a:cubicBezTo>
                  <a:pt x="367" y="1097"/>
                  <a:pt x="370" y="1094"/>
                  <a:pt x="382" y="1099"/>
                </a:cubicBezTo>
                <a:cubicBezTo>
                  <a:pt x="380" y="1087"/>
                  <a:pt x="365" y="1090"/>
                  <a:pt x="362" y="1079"/>
                </a:cubicBezTo>
                <a:cubicBezTo>
                  <a:pt x="355" y="1085"/>
                  <a:pt x="365" y="1092"/>
                  <a:pt x="354" y="1099"/>
                </a:cubicBezTo>
                <a:cubicBezTo>
                  <a:pt x="336" y="1086"/>
                  <a:pt x="304" y="1073"/>
                  <a:pt x="318" y="1059"/>
                </a:cubicBezTo>
                <a:cubicBezTo>
                  <a:pt x="242" y="1011"/>
                  <a:pt x="184" y="945"/>
                  <a:pt x="118" y="887"/>
                </a:cubicBezTo>
                <a:cubicBezTo>
                  <a:pt x="120" y="854"/>
                  <a:pt x="81" y="828"/>
                  <a:pt x="70" y="795"/>
                </a:cubicBezTo>
                <a:cubicBezTo>
                  <a:pt x="64" y="802"/>
                  <a:pt x="54" y="794"/>
                  <a:pt x="46" y="791"/>
                </a:cubicBezTo>
                <a:cubicBezTo>
                  <a:pt x="65" y="787"/>
                  <a:pt x="54" y="768"/>
                  <a:pt x="54" y="751"/>
                </a:cubicBezTo>
                <a:cubicBezTo>
                  <a:pt x="47" y="739"/>
                  <a:pt x="46" y="766"/>
                  <a:pt x="34" y="763"/>
                </a:cubicBezTo>
                <a:cubicBezTo>
                  <a:pt x="21" y="749"/>
                  <a:pt x="41" y="743"/>
                  <a:pt x="50" y="739"/>
                </a:cubicBezTo>
                <a:cubicBezTo>
                  <a:pt x="0" y="638"/>
                  <a:pt x="3" y="461"/>
                  <a:pt x="42" y="331"/>
                </a:cubicBezTo>
                <a:cubicBezTo>
                  <a:pt x="69" y="242"/>
                  <a:pt x="118" y="169"/>
                  <a:pt x="170" y="99"/>
                </a:cubicBezTo>
                <a:cubicBezTo>
                  <a:pt x="199" y="91"/>
                  <a:pt x="233" y="56"/>
                  <a:pt x="262" y="35"/>
                </a:cubicBezTo>
                <a:cubicBezTo>
                  <a:pt x="274" y="41"/>
                  <a:pt x="254" y="48"/>
                  <a:pt x="254" y="55"/>
                </a:cubicBezTo>
                <a:cubicBezTo>
                  <a:pt x="282" y="45"/>
                  <a:pt x="306" y="15"/>
                  <a:pt x="326" y="11"/>
                </a:cubicBezTo>
                <a:cubicBezTo>
                  <a:pt x="337" y="19"/>
                  <a:pt x="316" y="31"/>
                  <a:pt x="306" y="31"/>
                </a:cubicBezTo>
                <a:cubicBezTo>
                  <a:pt x="223" y="106"/>
                  <a:pt x="156" y="205"/>
                  <a:pt x="114" y="315"/>
                </a:cubicBezTo>
                <a:cubicBezTo>
                  <a:pt x="116" y="325"/>
                  <a:pt x="122" y="305"/>
                  <a:pt x="126" y="303"/>
                </a:cubicBezTo>
                <a:cubicBezTo>
                  <a:pt x="132" y="318"/>
                  <a:pt x="121" y="327"/>
                  <a:pt x="118" y="343"/>
                </a:cubicBezTo>
                <a:cubicBezTo>
                  <a:pt x="140" y="324"/>
                  <a:pt x="138" y="280"/>
                  <a:pt x="166" y="267"/>
                </a:cubicBezTo>
                <a:cubicBezTo>
                  <a:pt x="151" y="261"/>
                  <a:pt x="168" y="233"/>
                  <a:pt x="174" y="239"/>
                </a:cubicBezTo>
                <a:cubicBezTo>
                  <a:pt x="183" y="252"/>
                  <a:pt x="167" y="259"/>
                  <a:pt x="162" y="271"/>
                </a:cubicBezTo>
                <a:cubicBezTo>
                  <a:pt x="144" y="319"/>
                  <a:pt x="120" y="392"/>
                  <a:pt x="114" y="447"/>
                </a:cubicBezTo>
                <a:cubicBezTo>
                  <a:pt x="106" y="515"/>
                  <a:pt x="122" y="572"/>
                  <a:pt x="126" y="635"/>
                </a:cubicBezTo>
                <a:cubicBezTo>
                  <a:pt x="140" y="646"/>
                  <a:pt x="156" y="673"/>
                  <a:pt x="146" y="695"/>
                </a:cubicBezTo>
                <a:cubicBezTo>
                  <a:pt x="157" y="704"/>
                  <a:pt x="160" y="721"/>
                  <a:pt x="174" y="727"/>
                </a:cubicBezTo>
                <a:cubicBezTo>
                  <a:pt x="162" y="753"/>
                  <a:pt x="190" y="753"/>
                  <a:pt x="194" y="775"/>
                </a:cubicBezTo>
                <a:cubicBezTo>
                  <a:pt x="190" y="775"/>
                  <a:pt x="186" y="775"/>
                  <a:pt x="182" y="775"/>
                </a:cubicBezTo>
                <a:cubicBezTo>
                  <a:pt x="185" y="790"/>
                  <a:pt x="194" y="773"/>
                  <a:pt x="202" y="783"/>
                </a:cubicBezTo>
                <a:cubicBezTo>
                  <a:pt x="204" y="796"/>
                  <a:pt x="193" y="799"/>
                  <a:pt x="202" y="807"/>
                </a:cubicBezTo>
                <a:cubicBezTo>
                  <a:pt x="202" y="815"/>
                  <a:pt x="217" y="801"/>
                  <a:pt x="222" y="811"/>
                </a:cubicBezTo>
                <a:cubicBezTo>
                  <a:pt x="220" y="819"/>
                  <a:pt x="216" y="819"/>
                  <a:pt x="210" y="815"/>
                </a:cubicBezTo>
                <a:cubicBezTo>
                  <a:pt x="230" y="838"/>
                  <a:pt x="277" y="851"/>
                  <a:pt x="270" y="887"/>
                </a:cubicBezTo>
                <a:cubicBezTo>
                  <a:pt x="278" y="891"/>
                  <a:pt x="293" y="884"/>
                  <a:pt x="298" y="899"/>
                </a:cubicBezTo>
                <a:cubicBezTo>
                  <a:pt x="301" y="912"/>
                  <a:pt x="290" y="905"/>
                  <a:pt x="286" y="903"/>
                </a:cubicBezTo>
                <a:cubicBezTo>
                  <a:pt x="326" y="919"/>
                  <a:pt x="355" y="946"/>
                  <a:pt x="390" y="967"/>
                </a:cubicBezTo>
                <a:cubicBezTo>
                  <a:pt x="390" y="971"/>
                  <a:pt x="385" y="970"/>
                  <a:pt x="382" y="971"/>
                </a:cubicBezTo>
                <a:cubicBezTo>
                  <a:pt x="394" y="975"/>
                  <a:pt x="428" y="977"/>
                  <a:pt x="434" y="999"/>
                </a:cubicBezTo>
                <a:cubicBezTo>
                  <a:pt x="455" y="992"/>
                  <a:pt x="484" y="1002"/>
                  <a:pt x="494" y="1019"/>
                </a:cubicBezTo>
                <a:cubicBezTo>
                  <a:pt x="542" y="1020"/>
                  <a:pt x="610" y="1031"/>
                  <a:pt x="650" y="1043"/>
                </a:cubicBezTo>
                <a:cubicBezTo>
                  <a:pt x="750" y="1013"/>
                  <a:pt x="886" y="1004"/>
                  <a:pt x="950" y="927"/>
                </a:cubicBezTo>
                <a:cubicBezTo>
                  <a:pt x="964" y="931"/>
                  <a:pt x="982" y="920"/>
                  <a:pt x="986" y="903"/>
                </a:cubicBezTo>
                <a:cubicBezTo>
                  <a:pt x="1029" y="876"/>
                  <a:pt x="1050" y="828"/>
                  <a:pt x="1086" y="795"/>
                </a:cubicBezTo>
                <a:cubicBezTo>
                  <a:pt x="1114" y="721"/>
                  <a:pt x="1154" y="682"/>
                  <a:pt x="1158" y="587"/>
                </a:cubicBezTo>
                <a:cubicBezTo>
                  <a:pt x="1161" y="585"/>
                  <a:pt x="1164" y="583"/>
                  <a:pt x="1170" y="583"/>
                </a:cubicBezTo>
                <a:cubicBezTo>
                  <a:pt x="1157" y="576"/>
                  <a:pt x="1174" y="546"/>
                  <a:pt x="1158" y="535"/>
                </a:cubicBezTo>
                <a:cubicBezTo>
                  <a:pt x="1181" y="470"/>
                  <a:pt x="1158" y="419"/>
                  <a:pt x="1150" y="359"/>
                </a:cubicBezTo>
                <a:cubicBezTo>
                  <a:pt x="1144" y="354"/>
                  <a:pt x="1140" y="347"/>
                  <a:pt x="1130" y="347"/>
                </a:cubicBezTo>
                <a:cubicBezTo>
                  <a:pt x="1125" y="327"/>
                  <a:pt x="1127" y="305"/>
                  <a:pt x="1122" y="295"/>
                </a:cubicBezTo>
                <a:cubicBezTo>
                  <a:pt x="1113" y="278"/>
                  <a:pt x="1100" y="277"/>
                  <a:pt x="1094" y="271"/>
                </a:cubicBezTo>
                <a:cubicBezTo>
                  <a:pt x="1086" y="263"/>
                  <a:pt x="1095" y="255"/>
                  <a:pt x="1082" y="251"/>
                </a:cubicBezTo>
                <a:cubicBezTo>
                  <a:pt x="1071" y="248"/>
                  <a:pt x="1058" y="258"/>
                  <a:pt x="1046" y="255"/>
                </a:cubicBezTo>
                <a:cubicBezTo>
                  <a:pt x="1017" y="247"/>
                  <a:pt x="1001" y="217"/>
                  <a:pt x="986" y="187"/>
                </a:cubicBezTo>
                <a:cubicBezTo>
                  <a:pt x="970" y="181"/>
                  <a:pt x="967" y="160"/>
                  <a:pt x="946" y="159"/>
                </a:cubicBezTo>
                <a:cubicBezTo>
                  <a:pt x="949" y="146"/>
                  <a:pt x="954" y="127"/>
                  <a:pt x="942" y="115"/>
                </a:cubicBezTo>
                <a:cubicBezTo>
                  <a:pt x="954" y="93"/>
                  <a:pt x="958" y="99"/>
                  <a:pt x="950" y="75"/>
                </a:cubicBezTo>
                <a:cubicBezTo>
                  <a:pt x="988" y="34"/>
                  <a:pt x="1038" y="62"/>
                  <a:pt x="1074" y="27"/>
                </a:cubicBezTo>
                <a:cubicBezTo>
                  <a:pt x="1099" y="40"/>
                  <a:pt x="1112" y="23"/>
                  <a:pt x="1130" y="31"/>
                </a:cubicBezTo>
                <a:cubicBezTo>
                  <a:pt x="1133" y="31"/>
                  <a:pt x="1133" y="15"/>
                  <a:pt x="1130" y="15"/>
                </a:cubicBezTo>
                <a:cubicBezTo>
                  <a:pt x="1136" y="0"/>
                  <a:pt x="1136" y="24"/>
                  <a:pt x="1146" y="19"/>
                </a:cubicBezTo>
                <a:cubicBezTo>
                  <a:pt x="1158" y="16"/>
                  <a:pt x="1137" y="13"/>
                  <a:pt x="1142" y="3"/>
                </a:cubicBezTo>
                <a:cubicBezTo>
                  <a:pt x="1148" y="9"/>
                  <a:pt x="1161" y="8"/>
                  <a:pt x="1158" y="23"/>
                </a:cubicBezTo>
                <a:cubicBezTo>
                  <a:pt x="1205" y="19"/>
                  <a:pt x="1219" y="86"/>
                  <a:pt x="1270" y="83"/>
                </a:cubicBezTo>
                <a:cubicBezTo>
                  <a:pt x="1277" y="96"/>
                  <a:pt x="1309" y="101"/>
                  <a:pt x="1298" y="119"/>
                </a:cubicBezTo>
                <a:cubicBezTo>
                  <a:pt x="1314" y="119"/>
                  <a:pt x="1325" y="124"/>
                  <a:pt x="1330" y="135"/>
                </a:cubicBezTo>
                <a:cubicBezTo>
                  <a:pt x="1334" y="132"/>
                  <a:pt x="1334" y="126"/>
                  <a:pt x="1342" y="127"/>
                </a:cubicBezTo>
                <a:cubicBezTo>
                  <a:pt x="1339" y="142"/>
                  <a:pt x="1367" y="134"/>
                  <a:pt x="1354" y="147"/>
                </a:cubicBezTo>
                <a:cubicBezTo>
                  <a:pt x="1380" y="132"/>
                  <a:pt x="1371" y="175"/>
                  <a:pt x="1390" y="179"/>
                </a:cubicBezTo>
                <a:cubicBezTo>
                  <a:pt x="1391" y="195"/>
                  <a:pt x="1380" y="210"/>
                  <a:pt x="1394" y="215"/>
                </a:cubicBezTo>
                <a:cubicBezTo>
                  <a:pt x="1391" y="221"/>
                  <a:pt x="1381" y="221"/>
                  <a:pt x="1374" y="223"/>
                </a:cubicBezTo>
                <a:cubicBezTo>
                  <a:pt x="1375" y="228"/>
                  <a:pt x="1381" y="226"/>
                  <a:pt x="1386" y="227"/>
                </a:cubicBezTo>
                <a:cubicBezTo>
                  <a:pt x="1384" y="232"/>
                  <a:pt x="1381" y="235"/>
                  <a:pt x="1374" y="235"/>
                </a:cubicBezTo>
                <a:cubicBezTo>
                  <a:pt x="1382" y="245"/>
                  <a:pt x="1395" y="271"/>
                  <a:pt x="1382" y="287"/>
                </a:cubicBezTo>
                <a:cubicBezTo>
                  <a:pt x="1383" y="295"/>
                  <a:pt x="1393" y="295"/>
                  <a:pt x="1398" y="299"/>
                </a:cubicBezTo>
                <a:cubicBezTo>
                  <a:pt x="1391" y="317"/>
                  <a:pt x="1395" y="341"/>
                  <a:pt x="1398" y="347"/>
                </a:cubicBezTo>
                <a:cubicBezTo>
                  <a:pt x="1392" y="437"/>
                  <a:pt x="1420" y="534"/>
                  <a:pt x="1382" y="623"/>
                </a:cubicBezTo>
                <a:cubicBezTo>
                  <a:pt x="1385" y="630"/>
                  <a:pt x="1389" y="638"/>
                  <a:pt x="1390" y="647"/>
                </a:cubicBezTo>
                <a:cubicBezTo>
                  <a:pt x="1374" y="673"/>
                  <a:pt x="1368" y="708"/>
                  <a:pt x="1354" y="735"/>
                </a:cubicBezTo>
                <a:cubicBezTo>
                  <a:pt x="1354" y="739"/>
                  <a:pt x="1359" y="738"/>
                  <a:pt x="1362" y="739"/>
                </a:cubicBezTo>
                <a:cubicBezTo>
                  <a:pt x="1336" y="808"/>
                  <a:pt x="1303" y="869"/>
                  <a:pt x="1258" y="919"/>
                </a:cubicBezTo>
                <a:cubicBezTo>
                  <a:pt x="1261" y="923"/>
                  <a:pt x="1262" y="928"/>
                  <a:pt x="1262" y="935"/>
                </a:cubicBezTo>
                <a:cubicBezTo>
                  <a:pt x="1258" y="935"/>
                  <a:pt x="1254" y="935"/>
                  <a:pt x="1250" y="935"/>
                </a:cubicBezTo>
                <a:cubicBezTo>
                  <a:pt x="1216" y="995"/>
                  <a:pt x="1167" y="1039"/>
                  <a:pt x="1106" y="1071"/>
                </a:cubicBezTo>
                <a:cubicBezTo>
                  <a:pt x="1088" y="1122"/>
                  <a:pt x="1003" y="1136"/>
                  <a:pt x="942" y="1167"/>
                </a:cubicBezTo>
                <a:cubicBezTo>
                  <a:pt x="937" y="1170"/>
                  <a:pt x="936" y="1180"/>
                  <a:pt x="930" y="1183"/>
                </a:cubicBezTo>
                <a:cubicBezTo>
                  <a:pt x="903" y="1198"/>
                  <a:pt x="805" y="1222"/>
                  <a:pt x="814" y="1207"/>
                </a:cubicBezTo>
                <a:close/>
                <a:moveTo>
                  <a:pt x="98" y="391"/>
                </a:moveTo>
                <a:cubicBezTo>
                  <a:pt x="110" y="386"/>
                  <a:pt x="104" y="418"/>
                  <a:pt x="90" y="411"/>
                </a:cubicBezTo>
                <a:cubicBezTo>
                  <a:pt x="86" y="429"/>
                  <a:pt x="97" y="431"/>
                  <a:pt x="98" y="443"/>
                </a:cubicBezTo>
                <a:cubicBezTo>
                  <a:pt x="90" y="446"/>
                  <a:pt x="95" y="455"/>
                  <a:pt x="86" y="447"/>
                </a:cubicBezTo>
                <a:cubicBezTo>
                  <a:pt x="97" y="462"/>
                  <a:pt x="80" y="484"/>
                  <a:pt x="94" y="491"/>
                </a:cubicBezTo>
                <a:cubicBezTo>
                  <a:pt x="98" y="450"/>
                  <a:pt x="114" y="400"/>
                  <a:pt x="114" y="367"/>
                </a:cubicBezTo>
                <a:cubicBezTo>
                  <a:pt x="91" y="367"/>
                  <a:pt x="114" y="387"/>
                  <a:pt x="98" y="391"/>
                </a:cubicBezTo>
                <a:close/>
                <a:moveTo>
                  <a:pt x="118" y="367"/>
                </a:moveTo>
                <a:cubicBezTo>
                  <a:pt x="113" y="357"/>
                  <a:pt x="130" y="350"/>
                  <a:pt x="118" y="347"/>
                </a:cubicBezTo>
                <a:cubicBezTo>
                  <a:pt x="117" y="352"/>
                  <a:pt x="112" y="351"/>
                  <a:pt x="106" y="351"/>
                </a:cubicBezTo>
                <a:cubicBezTo>
                  <a:pt x="103" y="364"/>
                  <a:pt x="112" y="364"/>
                  <a:pt x="118" y="367"/>
                </a:cubicBezTo>
                <a:close/>
                <a:moveTo>
                  <a:pt x="346" y="987"/>
                </a:moveTo>
                <a:cubicBezTo>
                  <a:pt x="330" y="979"/>
                  <a:pt x="339" y="960"/>
                  <a:pt x="310" y="959"/>
                </a:cubicBezTo>
                <a:cubicBezTo>
                  <a:pt x="316" y="972"/>
                  <a:pt x="338" y="990"/>
                  <a:pt x="346" y="987"/>
                </a:cubicBezTo>
                <a:close/>
                <a:moveTo>
                  <a:pt x="366" y="999"/>
                </a:moveTo>
                <a:cubicBezTo>
                  <a:pt x="373" y="1015"/>
                  <a:pt x="396" y="1023"/>
                  <a:pt x="410" y="1011"/>
                </a:cubicBezTo>
                <a:cubicBezTo>
                  <a:pt x="394" y="1010"/>
                  <a:pt x="385" y="985"/>
                  <a:pt x="366" y="999"/>
                </a:cubicBezTo>
                <a:close/>
                <a:moveTo>
                  <a:pt x="478" y="1043"/>
                </a:moveTo>
                <a:cubicBezTo>
                  <a:pt x="456" y="1046"/>
                  <a:pt x="450" y="1021"/>
                  <a:pt x="418" y="1023"/>
                </a:cubicBezTo>
                <a:cubicBezTo>
                  <a:pt x="427" y="1045"/>
                  <a:pt x="460" y="1050"/>
                  <a:pt x="478" y="1043"/>
                </a:cubicBezTo>
                <a:close/>
                <a:moveTo>
                  <a:pt x="874" y="1191"/>
                </a:moveTo>
                <a:cubicBezTo>
                  <a:pt x="884" y="1189"/>
                  <a:pt x="889" y="1182"/>
                  <a:pt x="894" y="1175"/>
                </a:cubicBezTo>
                <a:cubicBezTo>
                  <a:pt x="881" y="1174"/>
                  <a:pt x="875" y="1180"/>
                  <a:pt x="874" y="1191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7" name="文本框 299015">
            <a:extLst>
              <a:ext uri="{FF2B5EF4-FFF2-40B4-BE49-F238E27FC236}">
                <a16:creationId xmlns:a16="http://schemas.microsoft.com/office/drawing/2014/main" id="{543A9FFB-B6FF-4E81-A541-C1CBDD9F3B7D}"/>
              </a:ext>
            </a:extLst>
          </p:cNvPr>
          <p:cNvSpPr txBox="1"/>
          <p:nvPr/>
        </p:nvSpPr>
        <p:spPr>
          <a:xfrm>
            <a:off x="1325418" y="974123"/>
            <a:ext cx="2896176" cy="523220"/>
          </a:xfrm>
          <a:prstGeom prst="rect">
            <a:avLst/>
          </a:prstGeom>
          <a:noFill/>
          <a:ln w="9525">
            <a:noFill/>
          </a:ln>
        </p:spPr>
        <p:txBody>
          <a:bodyPr wrap="square" rtlCol="0" anchor="t">
            <a:spAutoFit/>
          </a:bodyPr>
          <a:lstStyle/>
          <a:p>
            <a:pPr>
              <a:defRPr/>
            </a:pPr>
            <a:r>
              <a:rPr lang="zh-CN" altLang="en-US" sz="2800" b="1" spc="133" noProof="1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废相</a:t>
            </a:r>
            <a:r>
              <a:rPr lang="en-US" altLang="zh-CN" sz="2800" b="1" spc="133" noProof="1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·</a:t>
            </a:r>
            <a:r>
              <a:rPr lang="zh-CN" altLang="en-US" sz="2800" b="1" spc="133" noProof="1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内阁</a:t>
            </a:r>
          </a:p>
        </p:txBody>
      </p:sp>
      <p:sp>
        <p:nvSpPr>
          <p:cNvPr id="28" name="TextBox 7">
            <a:extLst>
              <a:ext uri="{FF2B5EF4-FFF2-40B4-BE49-F238E27FC236}">
                <a16:creationId xmlns:a16="http://schemas.microsoft.com/office/drawing/2014/main" id="{04B88F91-0919-48DA-A491-D20675A8D5CF}"/>
              </a:ext>
            </a:extLst>
          </p:cNvPr>
          <p:cNvSpPr txBox="1"/>
          <p:nvPr/>
        </p:nvSpPr>
        <p:spPr>
          <a:xfrm>
            <a:off x="890544" y="60950"/>
            <a:ext cx="2748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spc="133" noProof="1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    </a:t>
            </a:r>
            <a:r>
              <a:rPr lang="zh-CN" altLang="en-US" sz="2800" b="1" spc="133" noProof="1">
                <a:solidFill>
                  <a:srgbClr val="FF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变与不变</a:t>
            </a:r>
            <a:endParaRPr lang="en-US" altLang="zh-CN" sz="2800" b="1" spc="133" noProof="1">
              <a:solidFill>
                <a:srgbClr val="FF000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sz="2800" b="1" dirty="0">
                <a:solidFill>
                  <a:srgbClr val="B3310D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明朝的专制政治</a:t>
            </a:r>
          </a:p>
        </p:txBody>
      </p:sp>
      <p:grpSp>
        <p:nvGrpSpPr>
          <p:cNvPr id="29" name="组合 28">
            <a:extLst>
              <a:ext uri="{FF2B5EF4-FFF2-40B4-BE49-F238E27FC236}">
                <a16:creationId xmlns:a16="http://schemas.microsoft.com/office/drawing/2014/main" id="{C1F722BA-6772-4A6F-AAB1-93196546D959}"/>
              </a:ext>
            </a:extLst>
          </p:cNvPr>
          <p:cNvGrpSpPr/>
          <p:nvPr/>
        </p:nvGrpSpPr>
        <p:grpSpPr>
          <a:xfrm>
            <a:off x="181297" y="89877"/>
            <a:ext cx="11829406" cy="2214557"/>
            <a:chOff x="5768669" y="1114547"/>
            <a:chExt cx="7585498" cy="2407264"/>
          </a:xfrm>
        </p:grpSpPr>
        <p:sp>
          <p:nvSpPr>
            <p:cNvPr id="30" name="矩形: 圆角 29">
              <a:extLst>
                <a:ext uri="{FF2B5EF4-FFF2-40B4-BE49-F238E27FC236}">
                  <a16:creationId xmlns:a16="http://schemas.microsoft.com/office/drawing/2014/main" id="{0D83629A-E5C4-4F07-A344-FA2FD386E359}"/>
                </a:ext>
              </a:extLst>
            </p:cNvPr>
            <p:cNvSpPr/>
            <p:nvPr/>
          </p:nvSpPr>
          <p:spPr>
            <a:xfrm>
              <a:off x="5768669" y="1114547"/>
              <a:ext cx="7585498" cy="2407264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31" name="Rectangle 5">
              <a:extLst>
                <a:ext uri="{FF2B5EF4-FFF2-40B4-BE49-F238E27FC236}">
                  <a16:creationId xmlns:a16="http://schemas.microsoft.com/office/drawing/2014/main" id="{108FB582-1E92-4095-B25C-7158767684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49661" y="1736765"/>
              <a:ext cx="7390645" cy="12378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algn="just"/>
              <a:r>
                <a:rPr lang="zh-CN" altLang="en-US" sz="2400" b="1" i="0" dirty="0">
                  <a:effectLst/>
                  <a:latin typeface="黑体" panose="02010609060101010101" pitchFamily="49" charset="-122"/>
                  <a:ea typeface="黑体" panose="02010609060101010101" pitchFamily="49" charset="-122"/>
                </a:rPr>
                <a:t>    内阁只是皇帝的私人办公厅</a:t>
              </a:r>
              <a:r>
                <a:rPr lang="en-US" altLang="zh-CN" sz="2400" b="1" i="0" dirty="0">
                  <a:effectLst/>
                  <a:latin typeface="黑体" panose="02010609060101010101" pitchFamily="49" charset="-122"/>
                  <a:ea typeface="黑体" panose="02010609060101010101" pitchFamily="49" charset="-122"/>
                </a:rPr>
                <a:t>……</a:t>
              </a:r>
              <a:r>
                <a:rPr lang="zh-CN" altLang="en-US" sz="2400" b="1" i="0" dirty="0">
                  <a:effectLst/>
                  <a:latin typeface="黑体" panose="02010609060101010101" pitchFamily="49" charset="-122"/>
                  <a:ea typeface="黑体" panose="02010609060101010101" pitchFamily="49" charset="-122"/>
                </a:rPr>
                <a:t>内阁学士也只是皇帝的内廷秘书，不是外朝正式宰相之职，于是</a:t>
              </a:r>
              <a:r>
                <a:rPr lang="zh-CN" altLang="en-US" sz="2400" b="1" i="0" dirty="0">
                  <a:solidFill>
                    <a:srgbClr val="C00000"/>
                  </a:solidFill>
                  <a:effectLst/>
                  <a:latin typeface="黑体" panose="02010609060101010101" pitchFamily="49" charset="-122"/>
                  <a:ea typeface="黑体" panose="02010609060101010101" pitchFamily="49" charset="-122"/>
                </a:rPr>
                <a:t>皇帝在法理上变成在政府里的真正领袖。</a:t>
              </a:r>
              <a:endParaRPr lang="en-US" altLang="zh-CN" sz="2400" b="1" i="0" dirty="0">
                <a:solidFill>
                  <a:srgbClr val="C00000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endParaRPr>
            </a:p>
            <a:p>
              <a:pPr algn="just"/>
              <a:r>
                <a:rPr lang="en-US" altLang="zh-CN" sz="2000" b="1" dirty="0">
                  <a:latin typeface="黑体" panose="02010609060101010101" pitchFamily="49" charset="-122"/>
                  <a:ea typeface="黑体" panose="02010609060101010101" pitchFamily="49" charset="-122"/>
                </a:rPr>
                <a:t>                 —</a:t>
              </a:r>
              <a:r>
                <a:rPr lang="zh-CN" altLang="en-US" sz="2000" b="1" dirty="0">
                  <a:latin typeface="黑体" panose="02010609060101010101" pitchFamily="49" charset="-122"/>
                  <a:ea typeface="黑体" panose="02010609060101010101" pitchFamily="49" charset="-122"/>
                </a:rPr>
                <a:t>钱穆：</a:t>
              </a:r>
              <a:r>
                <a:rPr lang="en-US" altLang="zh-CN" sz="2000" b="1" dirty="0">
                  <a:latin typeface="黑体" panose="02010609060101010101" pitchFamily="49" charset="-122"/>
                  <a:ea typeface="黑体" panose="02010609060101010101" pitchFamily="49" charset="-122"/>
                </a:rPr>
                <a:t>《</a:t>
              </a:r>
              <a:r>
                <a:rPr lang="zh-CN" altLang="en-US" sz="2000" b="1" dirty="0">
                  <a:latin typeface="黑体" panose="02010609060101010101" pitchFamily="49" charset="-122"/>
                  <a:ea typeface="黑体" panose="02010609060101010101" pitchFamily="49" charset="-122"/>
                </a:rPr>
                <a:t>国史新论（第</a:t>
              </a:r>
              <a:r>
                <a:rPr lang="en-US" altLang="zh-CN" sz="2000" b="1" dirty="0">
                  <a:latin typeface="黑体" panose="02010609060101010101" pitchFamily="49" charset="-122"/>
                  <a:ea typeface="黑体" panose="02010609060101010101" pitchFamily="49" charset="-122"/>
                </a:rPr>
                <a:t>3</a:t>
              </a:r>
              <a:r>
                <a:rPr lang="zh-CN" altLang="en-US" sz="2000" b="1" dirty="0">
                  <a:latin typeface="黑体" panose="02010609060101010101" pitchFamily="49" charset="-122"/>
                  <a:ea typeface="黑体" panose="02010609060101010101" pitchFamily="49" charset="-122"/>
                </a:rPr>
                <a:t>版）</a:t>
              </a:r>
              <a:r>
                <a:rPr lang="en-US" altLang="zh-CN" sz="2000" b="1" dirty="0">
                  <a:latin typeface="黑体" panose="02010609060101010101" pitchFamily="49" charset="-122"/>
                  <a:ea typeface="黑体" panose="02010609060101010101" pitchFamily="49" charset="-122"/>
                </a:rPr>
                <a:t>》</a:t>
              </a:r>
              <a:r>
                <a:rPr lang="zh-CN" altLang="en-US" sz="2000" b="1" dirty="0">
                  <a:latin typeface="黑体" panose="02010609060101010101" pitchFamily="49" charset="-122"/>
                  <a:ea typeface="黑体" panose="02010609060101010101" pitchFamily="49" charset="-122"/>
                </a:rPr>
                <a:t>，生活</a:t>
              </a:r>
              <a:r>
                <a:rPr lang="en-US" altLang="zh-CN" sz="2000" b="1" dirty="0">
                  <a:latin typeface="黑体" panose="02010609060101010101" pitchFamily="49" charset="-122"/>
                  <a:ea typeface="黑体" panose="02010609060101010101" pitchFamily="49" charset="-122"/>
                </a:rPr>
                <a:t>•</a:t>
              </a:r>
              <a:r>
                <a:rPr lang="zh-CN" altLang="en-US" sz="2000" b="1" dirty="0">
                  <a:latin typeface="黑体" panose="02010609060101010101" pitchFamily="49" charset="-122"/>
                  <a:ea typeface="黑体" panose="02010609060101010101" pitchFamily="49" charset="-122"/>
                </a:rPr>
                <a:t>读书</a:t>
              </a:r>
              <a:r>
                <a:rPr lang="en-US" altLang="zh-CN" sz="2000" b="1" dirty="0">
                  <a:latin typeface="黑体" panose="02010609060101010101" pitchFamily="49" charset="-122"/>
                  <a:ea typeface="黑体" panose="02010609060101010101" pitchFamily="49" charset="-122"/>
                </a:rPr>
                <a:t>•</a:t>
              </a:r>
              <a:r>
                <a:rPr lang="zh-CN" altLang="en-US" sz="2000" b="1" dirty="0">
                  <a:latin typeface="黑体" panose="02010609060101010101" pitchFamily="49" charset="-122"/>
                  <a:ea typeface="黑体" panose="02010609060101010101" pitchFamily="49" charset="-122"/>
                </a:rPr>
                <a:t>新知三联书店</a:t>
              </a:r>
              <a:r>
                <a:rPr lang="en-US" altLang="zh-CN" sz="2000" b="1" dirty="0">
                  <a:latin typeface="黑体" panose="02010609060101010101" pitchFamily="49" charset="-122"/>
                  <a:ea typeface="黑体" panose="02010609060101010101" pitchFamily="49" charset="-122"/>
                </a:rPr>
                <a:t>2012</a:t>
              </a:r>
              <a:r>
                <a:rPr lang="zh-CN" altLang="en-US" sz="2000" b="1" dirty="0">
                  <a:latin typeface="黑体" panose="02010609060101010101" pitchFamily="49" charset="-122"/>
                  <a:ea typeface="黑体" panose="02010609060101010101" pitchFamily="49" charset="-122"/>
                </a:rPr>
                <a:t>年版。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17918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227"/>
          <p:cNvSpPr>
            <a:spLocks noEditPoints="1"/>
          </p:cNvSpPr>
          <p:nvPr/>
        </p:nvSpPr>
        <p:spPr bwMode="auto">
          <a:xfrm>
            <a:off x="166976" y="137902"/>
            <a:ext cx="4637467" cy="1953291"/>
          </a:xfrm>
          <a:custGeom>
            <a:avLst/>
            <a:gdLst>
              <a:gd name="T0" fmla="*/ 726 w 1420"/>
              <a:gd name="T1" fmla="*/ 1231 h 1245"/>
              <a:gd name="T2" fmla="*/ 526 w 1420"/>
              <a:gd name="T3" fmla="*/ 1219 h 1245"/>
              <a:gd name="T4" fmla="*/ 482 w 1420"/>
              <a:gd name="T5" fmla="*/ 1191 h 1245"/>
              <a:gd name="T6" fmla="*/ 742 w 1420"/>
              <a:gd name="T7" fmla="*/ 1215 h 1245"/>
              <a:gd name="T8" fmla="*/ 830 w 1420"/>
              <a:gd name="T9" fmla="*/ 1179 h 1245"/>
              <a:gd name="T10" fmla="*/ 414 w 1420"/>
              <a:gd name="T11" fmla="*/ 1131 h 1245"/>
              <a:gd name="T12" fmla="*/ 362 w 1420"/>
              <a:gd name="T13" fmla="*/ 1107 h 1245"/>
              <a:gd name="T14" fmla="*/ 354 w 1420"/>
              <a:gd name="T15" fmla="*/ 1099 h 1245"/>
              <a:gd name="T16" fmla="*/ 70 w 1420"/>
              <a:gd name="T17" fmla="*/ 795 h 1245"/>
              <a:gd name="T18" fmla="*/ 34 w 1420"/>
              <a:gd name="T19" fmla="*/ 763 h 1245"/>
              <a:gd name="T20" fmla="*/ 170 w 1420"/>
              <a:gd name="T21" fmla="*/ 99 h 1245"/>
              <a:gd name="T22" fmla="*/ 326 w 1420"/>
              <a:gd name="T23" fmla="*/ 11 h 1245"/>
              <a:gd name="T24" fmla="*/ 126 w 1420"/>
              <a:gd name="T25" fmla="*/ 303 h 1245"/>
              <a:gd name="T26" fmla="*/ 174 w 1420"/>
              <a:gd name="T27" fmla="*/ 239 h 1245"/>
              <a:gd name="T28" fmla="*/ 126 w 1420"/>
              <a:gd name="T29" fmla="*/ 635 h 1245"/>
              <a:gd name="T30" fmla="*/ 194 w 1420"/>
              <a:gd name="T31" fmla="*/ 775 h 1245"/>
              <a:gd name="T32" fmla="*/ 202 w 1420"/>
              <a:gd name="T33" fmla="*/ 807 h 1245"/>
              <a:gd name="T34" fmla="*/ 270 w 1420"/>
              <a:gd name="T35" fmla="*/ 887 h 1245"/>
              <a:gd name="T36" fmla="*/ 390 w 1420"/>
              <a:gd name="T37" fmla="*/ 967 h 1245"/>
              <a:gd name="T38" fmla="*/ 494 w 1420"/>
              <a:gd name="T39" fmla="*/ 1019 h 1245"/>
              <a:gd name="T40" fmla="*/ 986 w 1420"/>
              <a:gd name="T41" fmla="*/ 903 h 1245"/>
              <a:gd name="T42" fmla="*/ 1170 w 1420"/>
              <a:gd name="T43" fmla="*/ 583 h 1245"/>
              <a:gd name="T44" fmla="*/ 1130 w 1420"/>
              <a:gd name="T45" fmla="*/ 347 h 1245"/>
              <a:gd name="T46" fmla="*/ 1082 w 1420"/>
              <a:gd name="T47" fmla="*/ 251 h 1245"/>
              <a:gd name="T48" fmla="*/ 946 w 1420"/>
              <a:gd name="T49" fmla="*/ 159 h 1245"/>
              <a:gd name="T50" fmla="*/ 1074 w 1420"/>
              <a:gd name="T51" fmla="*/ 27 h 1245"/>
              <a:gd name="T52" fmla="*/ 1146 w 1420"/>
              <a:gd name="T53" fmla="*/ 19 h 1245"/>
              <a:gd name="T54" fmla="*/ 1270 w 1420"/>
              <a:gd name="T55" fmla="*/ 83 h 1245"/>
              <a:gd name="T56" fmla="*/ 1342 w 1420"/>
              <a:gd name="T57" fmla="*/ 127 h 1245"/>
              <a:gd name="T58" fmla="*/ 1394 w 1420"/>
              <a:gd name="T59" fmla="*/ 215 h 1245"/>
              <a:gd name="T60" fmla="*/ 1374 w 1420"/>
              <a:gd name="T61" fmla="*/ 235 h 1245"/>
              <a:gd name="T62" fmla="*/ 1398 w 1420"/>
              <a:gd name="T63" fmla="*/ 347 h 1245"/>
              <a:gd name="T64" fmla="*/ 1354 w 1420"/>
              <a:gd name="T65" fmla="*/ 735 h 1245"/>
              <a:gd name="T66" fmla="*/ 1262 w 1420"/>
              <a:gd name="T67" fmla="*/ 935 h 1245"/>
              <a:gd name="T68" fmla="*/ 942 w 1420"/>
              <a:gd name="T69" fmla="*/ 1167 h 1245"/>
              <a:gd name="T70" fmla="*/ 98 w 1420"/>
              <a:gd name="T71" fmla="*/ 391 h 1245"/>
              <a:gd name="T72" fmla="*/ 86 w 1420"/>
              <a:gd name="T73" fmla="*/ 447 h 1245"/>
              <a:gd name="T74" fmla="*/ 98 w 1420"/>
              <a:gd name="T75" fmla="*/ 391 h 1245"/>
              <a:gd name="T76" fmla="*/ 106 w 1420"/>
              <a:gd name="T77" fmla="*/ 351 h 1245"/>
              <a:gd name="T78" fmla="*/ 310 w 1420"/>
              <a:gd name="T79" fmla="*/ 959 h 1245"/>
              <a:gd name="T80" fmla="*/ 410 w 1420"/>
              <a:gd name="T81" fmla="*/ 1011 h 1245"/>
              <a:gd name="T82" fmla="*/ 418 w 1420"/>
              <a:gd name="T83" fmla="*/ 1023 h 1245"/>
              <a:gd name="T84" fmla="*/ 894 w 1420"/>
              <a:gd name="T85" fmla="*/ 1175 h 12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420" h="1245">
                <a:moveTo>
                  <a:pt x="814" y="1207"/>
                </a:moveTo>
                <a:cubicBezTo>
                  <a:pt x="805" y="1208"/>
                  <a:pt x="795" y="1210"/>
                  <a:pt x="798" y="1223"/>
                </a:cubicBezTo>
                <a:cubicBezTo>
                  <a:pt x="769" y="1228"/>
                  <a:pt x="742" y="1221"/>
                  <a:pt x="726" y="1231"/>
                </a:cubicBezTo>
                <a:cubicBezTo>
                  <a:pt x="722" y="1226"/>
                  <a:pt x="722" y="1216"/>
                  <a:pt x="718" y="1211"/>
                </a:cubicBezTo>
                <a:cubicBezTo>
                  <a:pt x="708" y="1211"/>
                  <a:pt x="708" y="1227"/>
                  <a:pt x="718" y="1227"/>
                </a:cubicBezTo>
                <a:cubicBezTo>
                  <a:pt x="662" y="1245"/>
                  <a:pt x="580" y="1235"/>
                  <a:pt x="526" y="1219"/>
                </a:cubicBezTo>
                <a:cubicBezTo>
                  <a:pt x="519" y="1212"/>
                  <a:pt x="529" y="1209"/>
                  <a:pt x="526" y="1195"/>
                </a:cubicBezTo>
                <a:cubicBezTo>
                  <a:pt x="510" y="1206"/>
                  <a:pt x="489" y="1215"/>
                  <a:pt x="470" y="1203"/>
                </a:cubicBezTo>
                <a:cubicBezTo>
                  <a:pt x="468" y="1193"/>
                  <a:pt x="488" y="1205"/>
                  <a:pt x="482" y="1191"/>
                </a:cubicBezTo>
                <a:cubicBezTo>
                  <a:pt x="500" y="1188"/>
                  <a:pt x="515" y="1203"/>
                  <a:pt x="522" y="1187"/>
                </a:cubicBezTo>
                <a:cubicBezTo>
                  <a:pt x="629" y="1199"/>
                  <a:pt x="716" y="1213"/>
                  <a:pt x="810" y="1195"/>
                </a:cubicBezTo>
                <a:cubicBezTo>
                  <a:pt x="796" y="1207"/>
                  <a:pt x="747" y="1197"/>
                  <a:pt x="742" y="1215"/>
                </a:cubicBezTo>
                <a:cubicBezTo>
                  <a:pt x="769" y="1217"/>
                  <a:pt x="789" y="1201"/>
                  <a:pt x="830" y="1203"/>
                </a:cubicBezTo>
                <a:cubicBezTo>
                  <a:pt x="836" y="1193"/>
                  <a:pt x="818" y="1197"/>
                  <a:pt x="818" y="1195"/>
                </a:cubicBezTo>
                <a:cubicBezTo>
                  <a:pt x="816" y="1188"/>
                  <a:pt x="842" y="1173"/>
                  <a:pt x="830" y="1179"/>
                </a:cubicBezTo>
                <a:cubicBezTo>
                  <a:pt x="845" y="1172"/>
                  <a:pt x="846" y="1174"/>
                  <a:pt x="862" y="1175"/>
                </a:cubicBezTo>
                <a:cubicBezTo>
                  <a:pt x="862" y="1170"/>
                  <a:pt x="862" y="1164"/>
                  <a:pt x="862" y="1159"/>
                </a:cubicBezTo>
                <a:cubicBezTo>
                  <a:pt x="716" y="1202"/>
                  <a:pt x="531" y="1195"/>
                  <a:pt x="414" y="1131"/>
                </a:cubicBezTo>
                <a:cubicBezTo>
                  <a:pt x="409" y="1122"/>
                  <a:pt x="410" y="1109"/>
                  <a:pt x="402" y="1103"/>
                </a:cubicBezTo>
                <a:cubicBezTo>
                  <a:pt x="395" y="1111"/>
                  <a:pt x="402" y="1115"/>
                  <a:pt x="402" y="1127"/>
                </a:cubicBezTo>
                <a:cubicBezTo>
                  <a:pt x="389" y="1113"/>
                  <a:pt x="378" y="1120"/>
                  <a:pt x="362" y="1107"/>
                </a:cubicBezTo>
                <a:cubicBezTo>
                  <a:pt x="367" y="1097"/>
                  <a:pt x="370" y="1094"/>
                  <a:pt x="382" y="1099"/>
                </a:cubicBezTo>
                <a:cubicBezTo>
                  <a:pt x="380" y="1087"/>
                  <a:pt x="365" y="1090"/>
                  <a:pt x="362" y="1079"/>
                </a:cubicBezTo>
                <a:cubicBezTo>
                  <a:pt x="355" y="1085"/>
                  <a:pt x="365" y="1092"/>
                  <a:pt x="354" y="1099"/>
                </a:cubicBezTo>
                <a:cubicBezTo>
                  <a:pt x="336" y="1086"/>
                  <a:pt x="304" y="1073"/>
                  <a:pt x="318" y="1059"/>
                </a:cubicBezTo>
                <a:cubicBezTo>
                  <a:pt x="242" y="1011"/>
                  <a:pt x="184" y="945"/>
                  <a:pt x="118" y="887"/>
                </a:cubicBezTo>
                <a:cubicBezTo>
                  <a:pt x="120" y="854"/>
                  <a:pt x="81" y="828"/>
                  <a:pt x="70" y="795"/>
                </a:cubicBezTo>
                <a:cubicBezTo>
                  <a:pt x="64" y="802"/>
                  <a:pt x="54" y="794"/>
                  <a:pt x="46" y="791"/>
                </a:cubicBezTo>
                <a:cubicBezTo>
                  <a:pt x="65" y="787"/>
                  <a:pt x="54" y="768"/>
                  <a:pt x="54" y="751"/>
                </a:cubicBezTo>
                <a:cubicBezTo>
                  <a:pt x="47" y="739"/>
                  <a:pt x="46" y="766"/>
                  <a:pt x="34" y="763"/>
                </a:cubicBezTo>
                <a:cubicBezTo>
                  <a:pt x="21" y="749"/>
                  <a:pt x="41" y="743"/>
                  <a:pt x="50" y="739"/>
                </a:cubicBezTo>
                <a:cubicBezTo>
                  <a:pt x="0" y="638"/>
                  <a:pt x="3" y="461"/>
                  <a:pt x="42" y="331"/>
                </a:cubicBezTo>
                <a:cubicBezTo>
                  <a:pt x="69" y="242"/>
                  <a:pt x="118" y="169"/>
                  <a:pt x="170" y="99"/>
                </a:cubicBezTo>
                <a:cubicBezTo>
                  <a:pt x="199" y="91"/>
                  <a:pt x="233" y="56"/>
                  <a:pt x="262" y="35"/>
                </a:cubicBezTo>
                <a:cubicBezTo>
                  <a:pt x="274" y="41"/>
                  <a:pt x="254" y="48"/>
                  <a:pt x="254" y="55"/>
                </a:cubicBezTo>
                <a:cubicBezTo>
                  <a:pt x="282" y="45"/>
                  <a:pt x="306" y="15"/>
                  <a:pt x="326" y="11"/>
                </a:cubicBezTo>
                <a:cubicBezTo>
                  <a:pt x="337" y="19"/>
                  <a:pt x="316" y="31"/>
                  <a:pt x="306" y="31"/>
                </a:cubicBezTo>
                <a:cubicBezTo>
                  <a:pt x="223" y="106"/>
                  <a:pt x="156" y="205"/>
                  <a:pt x="114" y="315"/>
                </a:cubicBezTo>
                <a:cubicBezTo>
                  <a:pt x="116" y="325"/>
                  <a:pt x="122" y="305"/>
                  <a:pt x="126" y="303"/>
                </a:cubicBezTo>
                <a:cubicBezTo>
                  <a:pt x="132" y="318"/>
                  <a:pt x="121" y="327"/>
                  <a:pt x="118" y="343"/>
                </a:cubicBezTo>
                <a:cubicBezTo>
                  <a:pt x="140" y="324"/>
                  <a:pt x="138" y="280"/>
                  <a:pt x="166" y="267"/>
                </a:cubicBezTo>
                <a:cubicBezTo>
                  <a:pt x="151" y="261"/>
                  <a:pt x="168" y="233"/>
                  <a:pt x="174" y="239"/>
                </a:cubicBezTo>
                <a:cubicBezTo>
                  <a:pt x="183" y="252"/>
                  <a:pt x="167" y="259"/>
                  <a:pt x="162" y="271"/>
                </a:cubicBezTo>
                <a:cubicBezTo>
                  <a:pt x="144" y="319"/>
                  <a:pt x="120" y="392"/>
                  <a:pt x="114" y="447"/>
                </a:cubicBezTo>
                <a:cubicBezTo>
                  <a:pt x="106" y="515"/>
                  <a:pt x="122" y="572"/>
                  <a:pt x="126" y="635"/>
                </a:cubicBezTo>
                <a:cubicBezTo>
                  <a:pt x="140" y="646"/>
                  <a:pt x="156" y="673"/>
                  <a:pt x="146" y="695"/>
                </a:cubicBezTo>
                <a:cubicBezTo>
                  <a:pt x="157" y="704"/>
                  <a:pt x="160" y="721"/>
                  <a:pt x="174" y="727"/>
                </a:cubicBezTo>
                <a:cubicBezTo>
                  <a:pt x="162" y="753"/>
                  <a:pt x="190" y="753"/>
                  <a:pt x="194" y="775"/>
                </a:cubicBezTo>
                <a:cubicBezTo>
                  <a:pt x="190" y="775"/>
                  <a:pt x="186" y="775"/>
                  <a:pt x="182" y="775"/>
                </a:cubicBezTo>
                <a:cubicBezTo>
                  <a:pt x="185" y="790"/>
                  <a:pt x="194" y="773"/>
                  <a:pt x="202" y="783"/>
                </a:cubicBezTo>
                <a:cubicBezTo>
                  <a:pt x="204" y="796"/>
                  <a:pt x="193" y="799"/>
                  <a:pt x="202" y="807"/>
                </a:cubicBezTo>
                <a:cubicBezTo>
                  <a:pt x="202" y="815"/>
                  <a:pt x="217" y="801"/>
                  <a:pt x="222" y="811"/>
                </a:cubicBezTo>
                <a:cubicBezTo>
                  <a:pt x="220" y="819"/>
                  <a:pt x="216" y="819"/>
                  <a:pt x="210" y="815"/>
                </a:cubicBezTo>
                <a:cubicBezTo>
                  <a:pt x="230" y="838"/>
                  <a:pt x="277" y="851"/>
                  <a:pt x="270" y="887"/>
                </a:cubicBezTo>
                <a:cubicBezTo>
                  <a:pt x="278" y="891"/>
                  <a:pt x="293" y="884"/>
                  <a:pt x="298" y="899"/>
                </a:cubicBezTo>
                <a:cubicBezTo>
                  <a:pt x="301" y="912"/>
                  <a:pt x="290" y="905"/>
                  <a:pt x="286" y="903"/>
                </a:cubicBezTo>
                <a:cubicBezTo>
                  <a:pt x="326" y="919"/>
                  <a:pt x="355" y="946"/>
                  <a:pt x="390" y="967"/>
                </a:cubicBezTo>
                <a:cubicBezTo>
                  <a:pt x="390" y="971"/>
                  <a:pt x="385" y="970"/>
                  <a:pt x="382" y="971"/>
                </a:cubicBezTo>
                <a:cubicBezTo>
                  <a:pt x="394" y="975"/>
                  <a:pt x="428" y="977"/>
                  <a:pt x="434" y="999"/>
                </a:cubicBezTo>
                <a:cubicBezTo>
                  <a:pt x="455" y="992"/>
                  <a:pt x="484" y="1002"/>
                  <a:pt x="494" y="1019"/>
                </a:cubicBezTo>
                <a:cubicBezTo>
                  <a:pt x="542" y="1020"/>
                  <a:pt x="610" y="1031"/>
                  <a:pt x="650" y="1043"/>
                </a:cubicBezTo>
                <a:cubicBezTo>
                  <a:pt x="750" y="1013"/>
                  <a:pt x="886" y="1004"/>
                  <a:pt x="950" y="927"/>
                </a:cubicBezTo>
                <a:cubicBezTo>
                  <a:pt x="964" y="931"/>
                  <a:pt x="982" y="920"/>
                  <a:pt x="986" y="903"/>
                </a:cubicBezTo>
                <a:cubicBezTo>
                  <a:pt x="1029" y="876"/>
                  <a:pt x="1050" y="828"/>
                  <a:pt x="1086" y="795"/>
                </a:cubicBezTo>
                <a:cubicBezTo>
                  <a:pt x="1114" y="721"/>
                  <a:pt x="1154" y="682"/>
                  <a:pt x="1158" y="587"/>
                </a:cubicBezTo>
                <a:cubicBezTo>
                  <a:pt x="1161" y="585"/>
                  <a:pt x="1164" y="583"/>
                  <a:pt x="1170" y="583"/>
                </a:cubicBezTo>
                <a:cubicBezTo>
                  <a:pt x="1157" y="576"/>
                  <a:pt x="1174" y="546"/>
                  <a:pt x="1158" y="535"/>
                </a:cubicBezTo>
                <a:cubicBezTo>
                  <a:pt x="1181" y="470"/>
                  <a:pt x="1158" y="419"/>
                  <a:pt x="1150" y="359"/>
                </a:cubicBezTo>
                <a:cubicBezTo>
                  <a:pt x="1144" y="354"/>
                  <a:pt x="1140" y="347"/>
                  <a:pt x="1130" y="347"/>
                </a:cubicBezTo>
                <a:cubicBezTo>
                  <a:pt x="1125" y="327"/>
                  <a:pt x="1127" y="305"/>
                  <a:pt x="1122" y="295"/>
                </a:cubicBezTo>
                <a:cubicBezTo>
                  <a:pt x="1113" y="278"/>
                  <a:pt x="1100" y="277"/>
                  <a:pt x="1094" y="271"/>
                </a:cubicBezTo>
                <a:cubicBezTo>
                  <a:pt x="1086" y="263"/>
                  <a:pt x="1095" y="255"/>
                  <a:pt x="1082" y="251"/>
                </a:cubicBezTo>
                <a:cubicBezTo>
                  <a:pt x="1071" y="248"/>
                  <a:pt x="1058" y="258"/>
                  <a:pt x="1046" y="255"/>
                </a:cubicBezTo>
                <a:cubicBezTo>
                  <a:pt x="1017" y="247"/>
                  <a:pt x="1001" y="217"/>
                  <a:pt x="986" y="187"/>
                </a:cubicBezTo>
                <a:cubicBezTo>
                  <a:pt x="970" y="181"/>
                  <a:pt x="967" y="160"/>
                  <a:pt x="946" y="159"/>
                </a:cubicBezTo>
                <a:cubicBezTo>
                  <a:pt x="949" y="146"/>
                  <a:pt x="954" y="127"/>
                  <a:pt x="942" y="115"/>
                </a:cubicBezTo>
                <a:cubicBezTo>
                  <a:pt x="954" y="93"/>
                  <a:pt x="958" y="99"/>
                  <a:pt x="950" y="75"/>
                </a:cubicBezTo>
                <a:cubicBezTo>
                  <a:pt x="988" y="34"/>
                  <a:pt x="1038" y="62"/>
                  <a:pt x="1074" y="27"/>
                </a:cubicBezTo>
                <a:cubicBezTo>
                  <a:pt x="1099" y="40"/>
                  <a:pt x="1112" y="23"/>
                  <a:pt x="1130" y="31"/>
                </a:cubicBezTo>
                <a:cubicBezTo>
                  <a:pt x="1133" y="31"/>
                  <a:pt x="1133" y="15"/>
                  <a:pt x="1130" y="15"/>
                </a:cubicBezTo>
                <a:cubicBezTo>
                  <a:pt x="1136" y="0"/>
                  <a:pt x="1136" y="24"/>
                  <a:pt x="1146" y="19"/>
                </a:cubicBezTo>
                <a:cubicBezTo>
                  <a:pt x="1158" y="16"/>
                  <a:pt x="1137" y="13"/>
                  <a:pt x="1142" y="3"/>
                </a:cubicBezTo>
                <a:cubicBezTo>
                  <a:pt x="1148" y="9"/>
                  <a:pt x="1161" y="8"/>
                  <a:pt x="1158" y="23"/>
                </a:cubicBezTo>
                <a:cubicBezTo>
                  <a:pt x="1205" y="19"/>
                  <a:pt x="1219" y="86"/>
                  <a:pt x="1270" y="83"/>
                </a:cubicBezTo>
                <a:cubicBezTo>
                  <a:pt x="1277" y="96"/>
                  <a:pt x="1309" y="101"/>
                  <a:pt x="1298" y="119"/>
                </a:cubicBezTo>
                <a:cubicBezTo>
                  <a:pt x="1314" y="119"/>
                  <a:pt x="1325" y="124"/>
                  <a:pt x="1330" y="135"/>
                </a:cubicBezTo>
                <a:cubicBezTo>
                  <a:pt x="1334" y="132"/>
                  <a:pt x="1334" y="126"/>
                  <a:pt x="1342" y="127"/>
                </a:cubicBezTo>
                <a:cubicBezTo>
                  <a:pt x="1339" y="142"/>
                  <a:pt x="1367" y="134"/>
                  <a:pt x="1354" y="147"/>
                </a:cubicBezTo>
                <a:cubicBezTo>
                  <a:pt x="1380" y="132"/>
                  <a:pt x="1371" y="175"/>
                  <a:pt x="1390" y="179"/>
                </a:cubicBezTo>
                <a:cubicBezTo>
                  <a:pt x="1391" y="195"/>
                  <a:pt x="1380" y="210"/>
                  <a:pt x="1394" y="215"/>
                </a:cubicBezTo>
                <a:cubicBezTo>
                  <a:pt x="1391" y="221"/>
                  <a:pt x="1381" y="221"/>
                  <a:pt x="1374" y="223"/>
                </a:cubicBezTo>
                <a:cubicBezTo>
                  <a:pt x="1375" y="228"/>
                  <a:pt x="1381" y="226"/>
                  <a:pt x="1386" y="227"/>
                </a:cubicBezTo>
                <a:cubicBezTo>
                  <a:pt x="1384" y="232"/>
                  <a:pt x="1381" y="235"/>
                  <a:pt x="1374" y="235"/>
                </a:cubicBezTo>
                <a:cubicBezTo>
                  <a:pt x="1382" y="245"/>
                  <a:pt x="1395" y="271"/>
                  <a:pt x="1382" y="287"/>
                </a:cubicBezTo>
                <a:cubicBezTo>
                  <a:pt x="1383" y="295"/>
                  <a:pt x="1393" y="295"/>
                  <a:pt x="1398" y="299"/>
                </a:cubicBezTo>
                <a:cubicBezTo>
                  <a:pt x="1391" y="317"/>
                  <a:pt x="1395" y="341"/>
                  <a:pt x="1398" y="347"/>
                </a:cubicBezTo>
                <a:cubicBezTo>
                  <a:pt x="1392" y="437"/>
                  <a:pt x="1420" y="534"/>
                  <a:pt x="1382" y="623"/>
                </a:cubicBezTo>
                <a:cubicBezTo>
                  <a:pt x="1385" y="630"/>
                  <a:pt x="1389" y="638"/>
                  <a:pt x="1390" y="647"/>
                </a:cubicBezTo>
                <a:cubicBezTo>
                  <a:pt x="1374" y="673"/>
                  <a:pt x="1368" y="708"/>
                  <a:pt x="1354" y="735"/>
                </a:cubicBezTo>
                <a:cubicBezTo>
                  <a:pt x="1354" y="739"/>
                  <a:pt x="1359" y="738"/>
                  <a:pt x="1362" y="739"/>
                </a:cubicBezTo>
                <a:cubicBezTo>
                  <a:pt x="1336" y="808"/>
                  <a:pt x="1303" y="869"/>
                  <a:pt x="1258" y="919"/>
                </a:cubicBezTo>
                <a:cubicBezTo>
                  <a:pt x="1261" y="923"/>
                  <a:pt x="1262" y="928"/>
                  <a:pt x="1262" y="935"/>
                </a:cubicBezTo>
                <a:cubicBezTo>
                  <a:pt x="1258" y="935"/>
                  <a:pt x="1254" y="935"/>
                  <a:pt x="1250" y="935"/>
                </a:cubicBezTo>
                <a:cubicBezTo>
                  <a:pt x="1216" y="995"/>
                  <a:pt x="1167" y="1039"/>
                  <a:pt x="1106" y="1071"/>
                </a:cubicBezTo>
                <a:cubicBezTo>
                  <a:pt x="1088" y="1122"/>
                  <a:pt x="1003" y="1136"/>
                  <a:pt x="942" y="1167"/>
                </a:cubicBezTo>
                <a:cubicBezTo>
                  <a:pt x="937" y="1170"/>
                  <a:pt x="936" y="1180"/>
                  <a:pt x="930" y="1183"/>
                </a:cubicBezTo>
                <a:cubicBezTo>
                  <a:pt x="903" y="1198"/>
                  <a:pt x="805" y="1222"/>
                  <a:pt x="814" y="1207"/>
                </a:cubicBezTo>
                <a:close/>
                <a:moveTo>
                  <a:pt x="98" y="391"/>
                </a:moveTo>
                <a:cubicBezTo>
                  <a:pt x="110" y="386"/>
                  <a:pt x="104" y="418"/>
                  <a:pt x="90" y="411"/>
                </a:cubicBezTo>
                <a:cubicBezTo>
                  <a:pt x="86" y="429"/>
                  <a:pt x="97" y="431"/>
                  <a:pt x="98" y="443"/>
                </a:cubicBezTo>
                <a:cubicBezTo>
                  <a:pt x="90" y="446"/>
                  <a:pt x="95" y="455"/>
                  <a:pt x="86" y="447"/>
                </a:cubicBezTo>
                <a:cubicBezTo>
                  <a:pt x="97" y="462"/>
                  <a:pt x="80" y="484"/>
                  <a:pt x="94" y="491"/>
                </a:cubicBezTo>
                <a:cubicBezTo>
                  <a:pt x="98" y="450"/>
                  <a:pt x="114" y="400"/>
                  <a:pt x="114" y="367"/>
                </a:cubicBezTo>
                <a:cubicBezTo>
                  <a:pt x="91" y="367"/>
                  <a:pt x="114" y="387"/>
                  <a:pt x="98" y="391"/>
                </a:cubicBezTo>
                <a:close/>
                <a:moveTo>
                  <a:pt x="118" y="367"/>
                </a:moveTo>
                <a:cubicBezTo>
                  <a:pt x="113" y="357"/>
                  <a:pt x="130" y="350"/>
                  <a:pt x="118" y="347"/>
                </a:cubicBezTo>
                <a:cubicBezTo>
                  <a:pt x="117" y="352"/>
                  <a:pt x="112" y="351"/>
                  <a:pt x="106" y="351"/>
                </a:cubicBezTo>
                <a:cubicBezTo>
                  <a:pt x="103" y="364"/>
                  <a:pt x="112" y="364"/>
                  <a:pt x="118" y="367"/>
                </a:cubicBezTo>
                <a:close/>
                <a:moveTo>
                  <a:pt x="346" y="987"/>
                </a:moveTo>
                <a:cubicBezTo>
                  <a:pt x="330" y="979"/>
                  <a:pt x="339" y="960"/>
                  <a:pt x="310" y="959"/>
                </a:cubicBezTo>
                <a:cubicBezTo>
                  <a:pt x="316" y="972"/>
                  <a:pt x="338" y="990"/>
                  <a:pt x="346" y="987"/>
                </a:cubicBezTo>
                <a:close/>
                <a:moveTo>
                  <a:pt x="366" y="999"/>
                </a:moveTo>
                <a:cubicBezTo>
                  <a:pt x="373" y="1015"/>
                  <a:pt x="396" y="1023"/>
                  <a:pt x="410" y="1011"/>
                </a:cubicBezTo>
                <a:cubicBezTo>
                  <a:pt x="394" y="1010"/>
                  <a:pt x="385" y="985"/>
                  <a:pt x="366" y="999"/>
                </a:cubicBezTo>
                <a:close/>
                <a:moveTo>
                  <a:pt x="478" y="1043"/>
                </a:moveTo>
                <a:cubicBezTo>
                  <a:pt x="456" y="1046"/>
                  <a:pt x="450" y="1021"/>
                  <a:pt x="418" y="1023"/>
                </a:cubicBezTo>
                <a:cubicBezTo>
                  <a:pt x="427" y="1045"/>
                  <a:pt x="460" y="1050"/>
                  <a:pt x="478" y="1043"/>
                </a:cubicBezTo>
                <a:close/>
                <a:moveTo>
                  <a:pt x="874" y="1191"/>
                </a:moveTo>
                <a:cubicBezTo>
                  <a:pt x="884" y="1189"/>
                  <a:pt x="889" y="1182"/>
                  <a:pt x="894" y="1175"/>
                </a:cubicBezTo>
                <a:cubicBezTo>
                  <a:pt x="881" y="1174"/>
                  <a:pt x="875" y="1180"/>
                  <a:pt x="874" y="1191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6" name="TextBox 7">
            <a:extLst>
              <a:ext uri="{FF2B5EF4-FFF2-40B4-BE49-F238E27FC236}">
                <a16:creationId xmlns:a16="http://schemas.microsoft.com/office/drawing/2014/main" id="{DA6CA8DD-2B96-4CC5-BC8B-BF4457914213}"/>
              </a:ext>
            </a:extLst>
          </p:cNvPr>
          <p:cNvSpPr txBox="1"/>
          <p:nvPr/>
        </p:nvSpPr>
        <p:spPr>
          <a:xfrm>
            <a:off x="890544" y="60950"/>
            <a:ext cx="2748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spc="133" noProof="1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   </a:t>
            </a:r>
            <a:r>
              <a:rPr lang="zh-CN" altLang="en-US" sz="2800" b="1" spc="133" noProof="1">
                <a:solidFill>
                  <a:srgbClr val="FF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变与不变</a:t>
            </a:r>
            <a:endParaRPr lang="en-US" altLang="zh-CN" sz="2800" b="1" spc="133" noProof="1">
              <a:solidFill>
                <a:srgbClr val="FF000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sz="2800" b="1" dirty="0">
                <a:solidFill>
                  <a:srgbClr val="B3310D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明朝的专制政治</a:t>
            </a:r>
          </a:p>
        </p:txBody>
      </p:sp>
      <p:pic>
        <p:nvPicPr>
          <p:cNvPr id="17" name="Picture 2">
            <a:extLst>
              <a:ext uri="{FF2B5EF4-FFF2-40B4-BE49-F238E27FC236}">
                <a16:creationId xmlns:a16="http://schemas.microsoft.com/office/drawing/2014/main" id="{8756B058-294E-419E-BDBC-77492FB074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7603" y="714666"/>
            <a:ext cx="2796521" cy="3350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文本框 18">
            <a:extLst>
              <a:ext uri="{FF2B5EF4-FFF2-40B4-BE49-F238E27FC236}">
                <a16:creationId xmlns:a16="http://schemas.microsoft.com/office/drawing/2014/main" id="{FF7CEA2B-698A-4BCC-AB17-6ECDC82B2FFB}"/>
              </a:ext>
            </a:extLst>
          </p:cNvPr>
          <p:cNvSpPr txBox="1"/>
          <p:nvPr/>
        </p:nvSpPr>
        <p:spPr>
          <a:xfrm>
            <a:off x="4286708" y="4279308"/>
            <a:ext cx="7503694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                 </a:t>
            </a:r>
            <a:r>
              <a:rPr lang="zh-CN" altLang="en-US" sz="24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“罔上负恩，谋国不忠。”</a:t>
            </a:r>
            <a:r>
              <a:rPr lang="en-US" altLang="zh-CN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    </a:t>
            </a:r>
            <a:r>
              <a:rPr lang="en-US" altLang="zh-CN" sz="24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                            </a:t>
            </a:r>
          </a:p>
          <a:p>
            <a:r>
              <a:rPr lang="en-US" altLang="zh-CN" sz="24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            </a:t>
            </a:r>
          </a:p>
          <a:p>
            <a:r>
              <a:rPr lang="en-US" altLang="zh-CN" sz="24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             </a:t>
            </a:r>
            <a:r>
              <a:rPr lang="zh-CN" altLang="en-US" sz="24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“本当剖棺戮尸而姑免之”</a:t>
            </a:r>
          </a:p>
          <a:p>
            <a:endParaRPr lang="en-US" altLang="zh-CN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endParaRPr lang="zh-CN" altLang="en-US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5B7DFA17-66AE-4AAE-AC3B-E406C689DB3E}"/>
              </a:ext>
            </a:extLst>
          </p:cNvPr>
          <p:cNvSpPr txBox="1"/>
          <p:nvPr/>
        </p:nvSpPr>
        <p:spPr>
          <a:xfrm>
            <a:off x="269550" y="5696218"/>
            <a:ext cx="401715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zh-CN" altLang="en-US" sz="2000" b="1" i="0" dirty="0">
                <a:solidFill>
                  <a:srgbClr val="333333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    以施政的成绩而论，他不仅是明朝的唯一大政治家，也是汉朝以来所少有的。</a:t>
            </a:r>
            <a:endParaRPr lang="zh-CN" altLang="en-US" sz="2000" b="1" dirty="0">
              <a:solidFill>
                <a:srgbClr val="333333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AFD812EE-F745-41C1-8EB6-A210F91A895D}"/>
              </a:ext>
            </a:extLst>
          </p:cNvPr>
          <p:cNvSpPr txBox="1"/>
          <p:nvPr/>
        </p:nvSpPr>
        <p:spPr>
          <a:xfrm>
            <a:off x="166975" y="1106954"/>
            <a:ext cx="4637467" cy="4001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zh-CN" altLang="zh-CN" sz="2000" b="1" dirty="0"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纵观全明一朝，不过一帝一臣可传世</a:t>
            </a:r>
            <a:endParaRPr lang="zh-CN" altLang="en-US" sz="20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2056" name="Picture 8">
            <a:extLst>
              <a:ext uri="{FF2B5EF4-FFF2-40B4-BE49-F238E27FC236}">
                <a16:creationId xmlns:a16="http://schemas.microsoft.com/office/drawing/2014/main" id="{35CEC08C-7C71-4ACD-BBFF-E6CDEFABFB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7228" y="712865"/>
            <a:ext cx="2796521" cy="3350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46862EB3-6802-44AA-B953-2BEA5DE77A08}"/>
              </a:ext>
            </a:extLst>
          </p:cNvPr>
          <p:cNvSpPr txBox="1"/>
          <p:nvPr/>
        </p:nvSpPr>
        <p:spPr>
          <a:xfrm>
            <a:off x="6096000" y="146118"/>
            <a:ext cx="633429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b="1" i="0" dirty="0"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“愿以深心奉尘刹，不予自身求利益。”</a:t>
            </a:r>
            <a:endParaRPr lang="zh-CN" altLang="en-US" sz="24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9091C94F-E789-4010-B6C2-A6E38686124C}"/>
              </a:ext>
            </a:extLst>
          </p:cNvPr>
          <p:cNvSpPr txBox="1"/>
          <p:nvPr/>
        </p:nvSpPr>
        <p:spPr>
          <a:xfrm>
            <a:off x="324028" y="2077716"/>
            <a:ext cx="435194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事皆朝廷总之，所以稳当</a:t>
            </a:r>
            <a:endParaRPr lang="zh-CN" altLang="en-US" sz="28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21446678-F3D1-4BFC-B9F8-548069015EE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11" t="7365" r="16777" b="3513"/>
          <a:stretch/>
        </p:blipFill>
        <p:spPr bwMode="auto">
          <a:xfrm>
            <a:off x="1252254" y="2810634"/>
            <a:ext cx="2051750" cy="2765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0" name="组合 19">
            <a:extLst>
              <a:ext uri="{FF2B5EF4-FFF2-40B4-BE49-F238E27FC236}">
                <a16:creationId xmlns:a16="http://schemas.microsoft.com/office/drawing/2014/main" id="{77DFBCF8-40A1-4AED-9D18-BD695A2D8ABE}"/>
              </a:ext>
            </a:extLst>
          </p:cNvPr>
          <p:cNvGrpSpPr/>
          <p:nvPr/>
        </p:nvGrpSpPr>
        <p:grpSpPr>
          <a:xfrm>
            <a:off x="269550" y="5247276"/>
            <a:ext cx="11780850" cy="1692335"/>
            <a:chOff x="1602138" y="2152121"/>
            <a:chExt cx="9597491" cy="4026905"/>
          </a:xfrm>
        </p:grpSpPr>
        <p:grpSp>
          <p:nvGrpSpPr>
            <p:cNvPr id="21" name="组合 20">
              <a:extLst>
                <a:ext uri="{FF2B5EF4-FFF2-40B4-BE49-F238E27FC236}">
                  <a16:creationId xmlns:a16="http://schemas.microsoft.com/office/drawing/2014/main" id="{51040D64-9D15-44DD-B8FB-9A1F4E987821}"/>
                </a:ext>
              </a:extLst>
            </p:cNvPr>
            <p:cNvGrpSpPr/>
            <p:nvPr/>
          </p:nvGrpSpPr>
          <p:grpSpPr>
            <a:xfrm>
              <a:off x="1602138" y="2152121"/>
              <a:ext cx="9279293" cy="3349139"/>
              <a:chOff x="-7017966" y="1559801"/>
              <a:chExt cx="15447659" cy="2447955"/>
            </a:xfrm>
          </p:grpSpPr>
          <p:grpSp>
            <p:nvGrpSpPr>
              <p:cNvPr id="24" name="组合 23">
                <a:extLst>
                  <a:ext uri="{FF2B5EF4-FFF2-40B4-BE49-F238E27FC236}">
                    <a16:creationId xmlns:a16="http://schemas.microsoft.com/office/drawing/2014/main" id="{88CF45D7-4745-45C3-A6B3-7372547B54A3}"/>
                  </a:ext>
                </a:extLst>
              </p:cNvPr>
              <p:cNvGrpSpPr/>
              <p:nvPr/>
            </p:nvGrpSpPr>
            <p:grpSpPr>
              <a:xfrm>
                <a:off x="-7017966" y="1559801"/>
                <a:ext cx="15447659" cy="2447955"/>
                <a:chOff x="-1768236" y="1888850"/>
                <a:chExt cx="15419162" cy="2846608"/>
              </a:xfrm>
            </p:grpSpPr>
            <p:sp>
              <p:nvSpPr>
                <p:cNvPr id="27" name="矩形: 圆角 26">
                  <a:extLst>
                    <a:ext uri="{FF2B5EF4-FFF2-40B4-BE49-F238E27FC236}">
                      <a16:creationId xmlns:a16="http://schemas.microsoft.com/office/drawing/2014/main" id="{B013A107-8EAE-40CF-87E2-5EFAAEF3024D}"/>
                    </a:ext>
                  </a:extLst>
                </p:cNvPr>
                <p:cNvSpPr/>
                <p:nvPr/>
              </p:nvSpPr>
              <p:spPr>
                <a:xfrm>
                  <a:off x="-1768236" y="2712545"/>
                  <a:ext cx="15419162" cy="2022913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b="1">
                    <a:latin typeface="黑体" panose="02010609060101010101" pitchFamily="49" charset="-122"/>
                    <a:ea typeface="黑体" panose="02010609060101010101" pitchFamily="49" charset="-122"/>
                  </a:endParaRPr>
                </a:p>
              </p:txBody>
            </p:sp>
            <p:sp>
              <p:nvSpPr>
                <p:cNvPr id="28" name="Rectangle 5">
                  <a:extLst>
                    <a:ext uri="{FF2B5EF4-FFF2-40B4-BE49-F238E27FC236}">
                      <a16:creationId xmlns:a16="http://schemas.microsoft.com/office/drawing/2014/main" id="{E12C1C4A-048F-451F-B5DC-2E98F9BADF0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849660" y="1888850"/>
                  <a:ext cx="7390645" cy="93369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just"/>
                  <a:r>
                    <a:rPr lang="zh-CN" altLang="en-US" sz="2400" b="1" i="0" dirty="0">
                      <a:solidFill>
                        <a:srgbClr val="42515A"/>
                      </a:solidFill>
                      <a:effectLst/>
                      <a:latin typeface="黑体" panose="02010609060101010101" pitchFamily="49" charset="-122"/>
                      <a:ea typeface="黑体" panose="02010609060101010101" pitchFamily="49" charset="-122"/>
                    </a:rPr>
                    <a:t>    </a:t>
                  </a:r>
                  <a:endParaRPr kumimoji="0" lang="zh-CN" altLang="en-US" sz="20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黑体" panose="02010609060101010101" pitchFamily="49" charset="-122"/>
                    <a:ea typeface="黑体" panose="02010609060101010101" pitchFamily="49" charset="-122"/>
                  </a:endParaRPr>
                </a:p>
              </p:txBody>
            </p:sp>
          </p:grpSp>
          <p:sp>
            <p:nvSpPr>
              <p:cNvPr id="26" name="文本框 25">
                <a:extLst>
                  <a:ext uri="{FF2B5EF4-FFF2-40B4-BE49-F238E27FC236}">
                    <a16:creationId xmlns:a16="http://schemas.microsoft.com/office/drawing/2014/main" id="{3ED7BCFE-1C84-461C-9ADF-5C01606C85ED}"/>
                  </a:ext>
                </a:extLst>
              </p:cNvPr>
              <p:cNvSpPr txBox="1"/>
              <p:nvPr/>
            </p:nvSpPr>
            <p:spPr>
              <a:xfrm>
                <a:off x="617291" y="2132374"/>
                <a:ext cx="7523943" cy="8029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zh-CN" altLang="en-US" sz="2400" b="1" dirty="0">
                    <a:solidFill>
                      <a:srgbClr val="42515A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   </a:t>
                </a:r>
                <a:endParaRPr lang="zh-CN" altLang="en-US" sz="2000" b="1" dirty="0">
                  <a:solidFill>
                    <a:srgbClr val="42515A"/>
                  </a:solidFill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</p:grpSp>
        <p:sp>
          <p:nvSpPr>
            <p:cNvPr id="22" name="文本框 21">
              <a:extLst>
                <a:ext uri="{FF2B5EF4-FFF2-40B4-BE49-F238E27FC236}">
                  <a16:creationId xmlns:a16="http://schemas.microsoft.com/office/drawing/2014/main" id="{991AA33F-411E-4B91-91A0-05AB20A67AD1}"/>
                </a:ext>
              </a:extLst>
            </p:cNvPr>
            <p:cNvSpPr txBox="1"/>
            <p:nvPr/>
          </p:nvSpPr>
          <p:spPr>
            <a:xfrm>
              <a:off x="2181564" y="3469320"/>
              <a:ext cx="9018065" cy="270970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zh-CN"/>
              </a:defPPr>
            </a:lstStyle>
            <a:p>
              <a:r>
                <a:rPr lang="zh-CN" altLang="en-US" sz="2400" b="1" dirty="0">
                  <a:latin typeface="黑体" panose="02010609060101010101" pitchFamily="49" charset="-122"/>
                  <a:ea typeface="黑体" panose="02010609060101010101" pitchFamily="49" charset="-122"/>
                </a:rPr>
                <a:t>殆张居正时，部权尽归内阁，逡巡请事如属吏，</a:t>
              </a:r>
              <a:r>
                <a:rPr lang="zh-CN" altLang="en-US" sz="2400" b="1" dirty="0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祖制由此变。</a:t>
              </a:r>
              <a:endParaRPr lang="en-US" altLang="zh-CN" sz="24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  <a:p>
              <a:r>
                <a:rPr lang="en-US" altLang="zh-CN" sz="2400" b="1" dirty="0">
                  <a:latin typeface="黑体" panose="02010609060101010101" pitchFamily="49" charset="-122"/>
                  <a:ea typeface="黑体" panose="02010609060101010101" pitchFamily="49" charset="-122"/>
                </a:rPr>
                <a:t>       </a:t>
              </a:r>
              <a:r>
                <a:rPr lang="zh-CN" altLang="en-US" sz="2400" b="1" dirty="0">
                  <a:latin typeface="黑体" panose="02010609060101010101" pitchFamily="49" charset="-122"/>
                  <a:ea typeface="黑体" panose="02010609060101010101" pitchFamily="49" charset="-122"/>
                </a:rPr>
                <a:t>                                        </a:t>
              </a:r>
              <a:r>
                <a:rPr lang="en-US" altLang="zh-CN" sz="2000" b="1" dirty="0">
                  <a:latin typeface="黑体" panose="02010609060101010101" pitchFamily="49" charset="-122"/>
                  <a:ea typeface="黑体" panose="02010609060101010101" pitchFamily="49" charset="-122"/>
                </a:rPr>
                <a:t>—— 《</a:t>
              </a:r>
              <a:r>
                <a:rPr lang="zh-CN" altLang="en-US" sz="2000" b="1" dirty="0">
                  <a:latin typeface="黑体" panose="02010609060101010101" pitchFamily="49" charset="-122"/>
                  <a:ea typeface="黑体" panose="02010609060101010101" pitchFamily="49" charset="-122"/>
                </a:rPr>
                <a:t>明史</a:t>
              </a:r>
              <a:r>
                <a:rPr lang="en-US" altLang="zh-CN" sz="2000" b="1" dirty="0">
                  <a:latin typeface="黑体" panose="02010609060101010101" pitchFamily="49" charset="-122"/>
                  <a:ea typeface="黑体" panose="02010609060101010101" pitchFamily="49" charset="-122"/>
                </a:rPr>
                <a:t>》</a:t>
              </a:r>
              <a:r>
                <a:rPr lang="zh-CN" altLang="en-US" sz="2000" b="1" dirty="0">
                  <a:latin typeface="黑体" panose="02010609060101010101" pitchFamily="49" charset="-122"/>
                  <a:ea typeface="黑体" panose="02010609060101010101" pitchFamily="49" charset="-122"/>
                </a:rPr>
                <a:t>卷</a:t>
              </a:r>
              <a:r>
                <a:rPr lang="en-US" altLang="zh-CN" sz="2000" b="1" dirty="0">
                  <a:latin typeface="黑体" panose="02010609060101010101" pitchFamily="49" charset="-122"/>
                  <a:ea typeface="黑体" panose="02010609060101010101" pitchFamily="49" charset="-122"/>
                </a:rPr>
                <a:t>225</a:t>
              </a:r>
              <a:endParaRPr lang="zh-CN" altLang="en-US" sz="2000" b="1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  <a:p>
              <a:endParaRPr lang="zh-CN" altLang="en-US" sz="2000" b="1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83722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>
            <a:extLst>
              <a:ext uri="{FF2B5EF4-FFF2-40B4-BE49-F238E27FC236}">
                <a16:creationId xmlns:a16="http://schemas.microsoft.com/office/drawing/2014/main" id="{5C065266-00AB-42B4-BBAC-960CB0D39A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9843" y="2982063"/>
            <a:ext cx="5203861" cy="2785410"/>
          </a:xfrm>
          <a:prstGeom prst="rect">
            <a:avLst/>
          </a:prstGeom>
        </p:spPr>
      </p:pic>
      <p:sp>
        <p:nvSpPr>
          <p:cNvPr id="6" name="Freeform 227"/>
          <p:cNvSpPr>
            <a:spLocks noEditPoints="1"/>
          </p:cNvSpPr>
          <p:nvPr/>
        </p:nvSpPr>
        <p:spPr bwMode="auto">
          <a:xfrm>
            <a:off x="-11534" y="253317"/>
            <a:ext cx="5336275" cy="2155905"/>
          </a:xfrm>
          <a:custGeom>
            <a:avLst/>
            <a:gdLst>
              <a:gd name="T0" fmla="*/ 726 w 1420"/>
              <a:gd name="T1" fmla="*/ 1231 h 1245"/>
              <a:gd name="T2" fmla="*/ 526 w 1420"/>
              <a:gd name="T3" fmla="*/ 1219 h 1245"/>
              <a:gd name="T4" fmla="*/ 482 w 1420"/>
              <a:gd name="T5" fmla="*/ 1191 h 1245"/>
              <a:gd name="T6" fmla="*/ 742 w 1420"/>
              <a:gd name="T7" fmla="*/ 1215 h 1245"/>
              <a:gd name="T8" fmla="*/ 830 w 1420"/>
              <a:gd name="T9" fmla="*/ 1179 h 1245"/>
              <a:gd name="T10" fmla="*/ 414 w 1420"/>
              <a:gd name="T11" fmla="*/ 1131 h 1245"/>
              <a:gd name="T12" fmla="*/ 362 w 1420"/>
              <a:gd name="T13" fmla="*/ 1107 h 1245"/>
              <a:gd name="T14" fmla="*/ 354 w 1420"/>
              <a:gd name="T15" fmla="*/ 1099 h 1245"/>
              <a:gd name="T16" fmla="*/ 70 w 1420"/>
              <a:gd name="T17" fmla="*/ 795 h 1245"/>
              <a:gd name="T18" fmla="*/ 34 w 1420"/>
              <a:gd name="T19" fmla="*/ 763 h 1245"/>
              <a:gd name="T20" fmla="*/ 170 w 1420"/>
              <a:gd name="T21" fmla="*/ 99 h 1245"/>
              <a:gd name="T22" fmla="*/ 326 w 1420"/>
              <a:gd name="T23" fmla="*/ 11 h 1245"/>
              <a:gd name="T24" fmla="*/ 126 w 1420"/>
              <a:gd name="T25" fmla="*/ 303 h 1245"/>
              <a:gd name="T26" fmla="*/ 174 w 1420"/>
              <a:gd name="T27" fmla="*/ 239 h 1245"/>
              <a:gd name="T28" fmla="*/ 126 w 1420"/>
              <a:gd name="T29" fmla="*/ 635 h 1245"/>
              <a:gd name="T30" fmla="*/ 194 w 1420"/>
              <a:gd name="T31" fmla="*/ 775 h 1245"/>
              <a:gd name="T32" fmla="*/ 202 w 1420"/>
              <a:gd name="T33" fmla="*/ 807 h 1245"/>
              <a:gd name="T34" fmla="*/ 270 w 1420"/>
              <a:gd name="T35" fmla="*/ 887 h 1245"/>
              <a:gd name="T36" fmla="*/ 390 w 1420"/>
              <a:gd name="T37" fmla="*/ 967 h 1245"/>
              <a:gd name="T38" fmla="*/ 494 w 1420"/>
              <a:gd name="T39" fmla="*/ 1019 h 1245"/>
              <a:gd name="T40" fmla="*/ 986 w 1420"/>
              <a:gd name="T41" fmla="*/ 903 h 1245"/>
              <a:gd name="T42" fmla="*/ 1170 w 1420"/>
              <a:gd name="T43" fmla="*/ 583 h 1245"/>
              <a:gd name="T44" fmla="*/ 1130 w 1420"/>
              <a:gd name="T45" fmla="*/ 347 h 1245"/>
              <a:gd name="T46" fmla="*/ 1082 w 1420"/>
              <a:gd name="T47" fmla="*/ 251 h 1245"/>
              <a:gd name="T48" fmla="*/ 946 w 1420"/>
              <a:gd name="T49" fmla="*/ 159 h 1245"/>
              <a:gd name="T50" fmla="*/ 1074 w 1420"/>
              <a:gd name="T51" fmla="*/ 27 h 1245"/>
              <a:gd name="T52" fmla="*/ 1146 w 1420"/>
              <a:gd name="T53" fmla="*/ 19 h 1245"/>
              <a:gd name="T54" fmla="*/ 1270 w 1420"/>
              <a:gd name="T55" fmla="*/ 83 h 1245"/>
              <a:gd name="T56" fmla="*/ 1342 w 1420"/>
              <a:gd name="T57" fmla="*/ 127 h 1245"/>
              <a:gd name="T58" fmla="*/ 1394 w 1420"/>
              <a:gd name="T59" fmla="*/ 215 h 1245"/>
              <a:gd name="T60" fmla="*/ 1374 w 1420"/>
              <a:gd name="T61" fmla="*/ 235 h 1245"/>
              <a:gd name="T62" fmla="*/ 1398 w 1420"/>
              <a:gd name="T63" fmla="*/ 347 h 1245"/>
              <a:gd name="T64" fmla="*/ 1354 w 1420"/>
              <a:gd name="T65" fmla="*/ 735 h 1245"/>
              <a:gd name="T66" fmla="*/ 1262 w 1420"/>
              <a:gd name="T67" fmla="*/ 935 h 1245"/>
              <a:gd name="T68" fmla="*/ 942 w 1420"/>
              <a:gd name="T69" fmla="*/ 1167 h 1245"/>
              <a:gd name="T70" fmla="*/ 98 w 1420"/>
              <a:gd name="T71" fmla="*/ 391 h 1245"/>
              <a:gd name="T72" fmla="*/ 86 w 1420"/>
              <a:gd name="T73" fmla="*/ 447 h 1245"/>
              <a:gd name="T74" fmla="*/ 98 w 1420"/>
              <a:gd name="T75" fmla="*/ 391 h 1245"/>
              <a:gd name="T76" fmla="*/ 106 w 1420"/>
              <a:gd name="T77" fmla="*/ 351 h 1245"/>
              <a:gd name="T78" fmla="*/ 310 w 1420"/>
              <a:gd name="T79" fmla="*/ 959 h 1245"/>
              <a:gd name="T80" fmla="*/ 410 w 1420"/>
              <a:gd name="T81" fmla="*/ 1011 h 1245"/>
              <a:gd name="T82" fmla="*/ 418 w 1420"/>
              <a:gd name="T83" fmla="*/ 1023 h 1245"/>
              <a:gd name="T84" fmla="*/ 894 w 1420"/>
              <a:gd name="T85" fmla="*/ 1175 h 12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420" h="1245">
                <a:moveTo>
                  <a:pt x="814" y="1207"/>
                </a:moveTo>
                <a:cubicBezTo>
                  <a:pt x="805" y="1208"/>
                  <a:pt x="795" y="1210"/>
                  <a:pt x="798" y="1223"/>
                </a:cubicBezTo>
                <a:cubicBezTo>
                  <a:pt x="769" y="1228"/>
                  <a:pt x="742" y="1221"/>
                  <a:pt x="726" y="1231"/>
                </a:cubicBezTo>
                <a:cubicBezTo>
                  <a:pt x="722" y="1226"/>
                  <a:pt x="722" y="1216"/>
                  <a:pt x="718" y="1211"/>
                </a:cubicBezTo>
                <a:cubicBezTo>
                  <a:pt x="708" y="1211"/>
                  <a:pt x="708" y="1227"/>
                  <a:pt x="718" y="1227"/>
                </a:cubicBezTo>
                <a:cubicBezTo>
                  <a:pt x="662" y="1245"/>
                  <a:pt x="580" y="1235"/>
                  <a:pt x="526" y="1219"/>
                </a:cubicBezTo>
                <a:cubicBezTo>
                  <a:pt x="519" y="1212"/>
                  <a:pt x="529" y="1209"/>
                  <a:pt x="526" y="1195"/>
                </a:cubicBezTo>
                <a:cubicBezTo>
                  <a:pt x="510" y="1206"/>
                  <a:pt x="489" y="1215"/>
                  <a:pt x="470" y="1203"/>
                </a:cubicBezTo>
                <a:cubicBezTo>
                  <a:pt x="468" y="1193"/>
                  <a:pt x="488" y="1205"/>
                  <a:pt x="482" y="1191"/>
                </a:cubicBezTo>
                <a:cubicBezTo>
                  <a:pt x="500" y="1188"/>
                  <a:pt x="515" y="1203"/>
                  <a:pt x="522" y="1187"/>
                </a:cubicBezTo>
                <a:cubicBezTo>
                  <a:pt x="629" y="1199"/>
                  <a:pt x="716" y="1213"/>
                  <a:pt x="810" y="1195"/>
                </a:cubicBezTo>
                <a:cubicBezTo>
                  <a:pt x="796" y="1207"/>
                  <a:pt x="747" y="1197"/>
                  <a:pt x="742" y="1215"/>
                </a:cubicBezTo>
                <a:cubicBezTo>
                  <a:pt x="769" y="1217"/>
                  <a:pt x="789" y="1201"/>
                  <a:pt x="830" y="1203"/>
                </a:cubicBezTo>
                <a:cubicBezTo>
                  <a:pt x="836" y="1193"/>
                  <a:pt x="818" y="1197"/>
                  <a:pt x="818" y="1195"/>
                </a:cubicBezTo>
                <a:cubicBezTo>
                  <a:pt x="816" y="1188"/>
                  <a:pt x="842" y="1173"/>
                  <a:pt x="830" y="1179"/>
                </a:cubicBezTo>
                <a:cubicBezTo>
                  <a:pt x="845" y="1172"/>
                  <a:pt x="846" y="1174"/>
                  <a:pt x="862" y="1175"/>
                </a:cubicBezTo>
                <a:cubicBezTo>
                  <a:pt x="862" y="1170"/>
                  <a:pt x="862" y="1164"/>
                  <a:pt x="862" y="1159"/>
                </a:cubicBezTo>
                <a:cubicBezTo>
                  <a:pt x="716" y="1202"/>
                  <a:pt x="531" y="1195"/>
                  <a:pt x="414" y="1131"/>
                </a:cubicBezTo>
                <a:cubicBezTo>
                  <a:pt x="409" y="1122"/>
                  <a:pt x="410" y="1109"/>
                  <a:pt x="402" y="1103"/>
                </a:cubicBezTo>
                <a:cubicBezTo>
                  <a:pt x="395" y="1111"/>
                  <a:pt x="402" y="1115"/>
                  <a:pt x="402" y="1127"/>
                </a:cubicBezTo>
                <a:cubicBezTo>
                  <a:pt x="389" y="1113"/>
                  <a:pt x="378" y="1120"/>
                  <a:pt x="362" y="1107"/>
                </a:cubicBezTo>
                <a:cubicBezTo>
                  <a:pt x="367" y="1097"/>
                  <a:pt x="370" y="1094"/>
                  <a:pt x="382" y="1099"/>
                </a:cubicBezTo>
                <a:cubicBezTo>
                  <a:pt x="380" y="1087"/>
                  <a:pt x="365" y="1090"/>
                  <a:pt x="362" y="1079"/>
                </a:cubicBezTo>
                <a:cubicBezTo>
                  <a:pt x="355" y="1085"/>
                  <a:pt x="365" y="1092"/>
                  <a:pt x="354" y="1099"/>
                </a:cubicBezTo>
                <a:cubicBezTo>
                  <a:pt x="336" y="1086"/>
                  <a:pt x="304" y="1073"/>
                  <a:pt x="318" y="1059"/>
                </a:cubicBezTo>
                <a:cubicBezTo>
                  <a:pt x="242" y="1011"/>
                  <a:pt x="184" y="945"/>
                  <a:pt x="118" y="887"/>
                </a:cubicBezTo>
                <a:cubicBezTo>
                  <a:pt x="120" y="854"/>
                  <a:pt x="81" y="828"/>
                  <a:pt x="70" y="795"/>
                </a:cubicBezTo>
                <a:cubicBezTo>
                  <a:pt x="64" y="802"/>
                  <a:pt x="54" y="794"/>
                  <a:pt x="46" y="791"/>
                </a:cubicBezTo>
                <a:cubicBezTo>
                  <a:pt x="65" y="787"/>
                  <a:pt x="54" y="768"/>
                  <a:pt x="54" y="751"/>
                </a:cubicBezTo>
                <a:cubicBezTo>
                  <a:pt x="47" y="739"/>
                  <a:pt x="46" y="766"/>
                  <a:pt x="34" y="763"/>
                </a:cubicBezTo>
                <a:cubicBezTo>
                  <a:pt x="21" y="749"/>
                  <a:pt x="41" y="743"/>
                  <a:pt x="50" y="739"/>
                </a:cubicBezTo>
                <a:cubicBezTo>
                  <a:pt x="0" y="638"/>
                  <a:pt x="3" y="461"/>
                  <a:pt x="42" y="331"/>
                </a:cubicBezTo>
                <a:cubicBezTo>
                  <a:pt x="69" y="242"/>
                  <a:pt x="118" y="169"/>
                  <a:pt x="170" y="99"/>
                </a:cubicBezTo>
                <a:cubicBezTo>
                  <a:pt x="199" y="91"/>
                  <a:pt x="233" y="56"/>
                  <a:pt x="262" y="35"/>
                </a:cubicBezTo>
                <a:cubicBezTo>
                  <a:pt x="274" y="41"/>
                  <a:pt x="254" y="48"/>
                  <a:pt x="254" y="55"/>
                </a:cubicBezTo>
                <a:cubicBezTo>
                  <a:pt x="282" y="45"/>
                  <a:pt x="306" y="15"/>
                  <a:pt x="326" y="11"/>
                </a:cubicBezTo>
                <a:cubicBezTo>
                  <a:pt x="337" y="19"/>
                  <a:pt x="316" y="31"/>
                  <a:pt x="306" y="31"/>
                </a:cubicBezTo>
                <a:cubicBezTo>
                  <a:pt x="223" y="106"/>
                  <a:pt x="156" y="205"/>
                  <a:pt x="114" y="315"/>
                </a:cubicBezTo>
                <a:cubicBezTo>
                  <a:pt x="116" y="325"/>
                  <a:pt x="122" y="305"/>
                  <a:pt x="126" y="303"/>
                </a:cubicBezTo>
                <a:cubicBezTo>
                  <a:pt x="132" y="318"/>
                  <a:pt x="121" y="327"/>
                  <a:pt x="118" y="343"/>
                </a:cubicBezTo>
                <a:cubicBezTo>
                  <a:pt x="140" y="324"/>
                  <a:pt x="138" y="280"/>
                  <a:pt x="166" y="267"/>
                </a:cubicBezTo>
                <a:cubicBezTo>
                  <a:pt x="151" y="261"/>
                  <a:pt x="168" y="233"/>
                  <a:pt x="174" y="239"/>
                </a:cubicBezTo>
                <a:cubicBezTo>
                  <a:pt x="183" y="252"/>
                  <a:pt x="167" y="259"/>
                  <a:pt x="162" y="271"/>
                </a:cubicBezTo>
                <a:cubicBezTo>
                  <a:pt x="144" y="319"/>
                  <a:pt x="120" y="392"/>
                  <a:pt x="114" y="447"/>
                </a:cubicBezTo>
                <a:cubicBezTo>
                  <a:pt x="106" y="515"/>
                  <a:pt x="122" y="572"/>
                  <a:pt x="126" y="635"/>
                </a:cubicBezTo>
                <a:cubicBezTo>
                  <a:pt x="140" y="646"/>
                  <a:pt x="156" y="673"/>
                  <a:pt x="146" y="695"/>
                </a:cubicBezTo>
                <a:cubicBezTo>
                  <a:pt x="157" y="704"/>
                  <a:pt x="160" y="721"/>
                  <a:pt x="174" y="727"/>
                </a:cubicBezTo>
                <a:cubicBezTo>
                  <a:pt x="162" y="753"/>
                  <a:pt x="190" y="753"/>
                  <a:pt x="194" y="775"/>
                </a:cubicBezTo>
                <a:cubicBezTo>
                  <a:pt x="190" y="775"/>
                  <a:pt x="186" y="775"/>
                  <a:pt x="182" y="775"/>
                </a:cubicBezTo>
                <a:cubicBezTo>
                  <a:pt x="185" y="790"/>
                  <a:pt x="194" y="773"/>
                  <a:pt x="202" y="783"/>
                </a:cubicBezTo>
                <a:cubicBezTo>
                  <a:pt x="204" y="796"/>
                  <a:pt x="193" y="799"/>
                  <a:pt x="202" y="807"/>
                </a:cubicBezTo>
                <a:cubicBezTo>
                  <a:pt x="202" y="815"/>
                  <a:pt x="217" y="801"/>
                  <a:pt x="222" y="811"/>
                </a:cubicBezTo>
                <a:cubicBezTo>
                  <a:pt x="220" y="819"/>
                  <a:pt x="216" y="819"/>
                  <a:pt x="210" y="815"/>
                </a:cubicBezTo>
                <a:cubicBezTo>
                  <a:pt x="230" y="838"/>
                  <a:pt x="277" y="851"/>
                  <a:pt x="270" y="887"/>
                </a:cubicBezTo>
                <a:cubicBezTo>
                  <a:pt x="278" y="891"/>
                  <a:pt x="293" y="884"/>
                  <a:pt x="298" y="899"/>
                </a:cubicBezTo>
                <a:cubicBezTo>
                  <a:pt x="301" y="912"/>
                  <a:pt x="290" y="905"/>
                  <a:pt x="286" y="903"/>
                </a:cubicBezTo>
                <a:cubicBezTo>
                  <a:pt x="326" y="919"/>
                  <a:pt x="355" y="946"/>
                  <a:pt x="390" y="967"/>
                </a:cubicBezTo>
                <a:cubicBezTo>
                  <a:pt x="390" y="971"/>
                  <a:pt x="385" y="970"/>
                  <a:pt x="382" y="971"/>
                </a:cubicBezTo>
                <a:cubicBezTo>
                  <a:pt x="394" y="975"/>
                  <a:pt x="428" y="977"/>
                  <a:pt x="434" y="999"/>
                </a:cubicBezTo>
                <a:cubicBezTo>
                  <a:pt x="455" y="992"/>
                  <a:pt x="484" y="1002"/>
                  <a:pt x="494" y="1019"/>
                </a:cubicBezTo>
                <a:cubicBezTo>
                  <a:pt x="542" y="1020"/>
                  <a:pt x="610" y="1031"/>
                  <a:pt x="650" y="1043"/>
                </a:cubicBezTo>
                <a:cubicBezTo>
                  <a:pt x="750" y="1013"/>
                  <a:pt x="886" y="1004"/>
                  <a:pt x="950" y="927"/>
                </a:cubicBezTo>
                <a:cubicBezTo>
                  <a:pt x="964" y="931"/>
                  <a:pt x="982" y="920"/>
                  <a:pt x="986" y="903"/>
                </a:cubicBezTo>
                <a:cubicBezTo>
                  <a:pt x="1029" y="876"/>
                  <a:pt x="1050" y="828"/>
                  <a:pt x="1086" y="795"/>
                </a:cubicBezTo>
                <a:cubicBezTo>
                  <a:pt x="1114" y="721"/>
                  <a:pt x="1154" y="682"/>
                  <a:pt x="1158" y="587"/>
                </a:cubicBezTo>
                <a:cubicBezTo>
                  <a:pt x="1161" y="585"/>
                  <a:pt x="1164" y="583"/>
                  <a:pt x="1170" y="583"/>
                </a:cubicBezTo>
                <a:cubicBezTo>
                  <a:pt x="1157" y="576"/>
                  <a:pt x="1174" y="546"/>
                  <a:pt x="1158" y="535"/>
                </a:cubicBezTo>
                <a:cubicBezTo>
                  <a:pt x="1181" y="470"/>
                  <a:pt x="1158" y="419"/>
                  <a:pt x="1150" y="359"/>
                </a:cubicBezTo>
                <a:cubicBezTo>
                  <a:pt x="1144" y="354"/>
                  <a:pt x="1140" y="347"/>
                  <a:pt x="1130" y="347"/>
                </a:cubicBezTo>
                <a:cubicBezTo>
                  <a:pt x="1125" y="327"/>
                  <a:pt x="1127" y="305"/>
                  <a:pt x="1122" y="295"/>
                </a:cubicBezTo>
                <a:cubicBezTo>
                  <a:pt x="1113" y="278"/>
                  <a:pt x="1100" y="277"/>
                  <a:pt x="1094" y="271"/>
                </a:cubicBezTo>
                <a:cubicBezTo>
                  <a:pt x="1086" y="263"/>
                  <a:pt x="1095" y="255"/>
                  <a:pt x="1082" y="251"/>
                </a:cubicBezTo>
                <a:cubicBezTo>
                  <a:pt x="1071" y="248"/>
                  <a:pt x="1058" y="258"/>
                  <a:pt x="1046" y="255"/>
                </a:cubicBezTo>
                <a:cubicBezTo>
                  <a:pt x="1017" y="247"/>
                  <a:pt x="1001" y="217"/>
                  <a:pt x="986" y="187"/>
                </a:cubicBezTo>
                <a:cubicBezTo>
                  <a:pt x="970" y="181"/>
                  <a:pt x="967" y="160"/>
                  <a:pt x="946" y="159"/>
                </a:cubicBezTo>
                <a:cubicBezTo>
                  <a:pt x="949" y="146"/>
                  <a:pt x="954" y="127"/>
                  <a:pt x="942" y="115"/>
                </a:cubicBezTo>
                <a:cubicBezTo>
                  <a:pt x="954" y="93"/>
                  <a:pt x="958" y="99"/>
                  <a:pt x="950" y="75"/>
                </a:cubicBezTo>
                <a:cubicBezTo>
                  <a:pt x="988" y="34"/>
                  <a:pt x="1038" y="62"/>
                  <a:pt x="1074" y="27"/>
                </a:cubicBezTo>
                <a:cubicBezTo>
                  <a:pt x="1099" y="40"/>
                  <a:pt x="1112" y="23"/>
                  <a:pt x="1130" y="31"/>
                </a:cubicBezTo>
                <a:cubicBezTo>
                  <a:pt x="1133" y="31"/>
                  <a:pt x="1133" y="15"/>
                  <a:pt x="1130" y="15"/>
                </a:cubicBezTo>
                <a:cubicBezTo>
                  <a:pt x="1136" y="0"/>
                  <a:pt x="1136" y="24"/>
                  <a:pt x="1146" y="19"/>
                </a:cubicBezTo>
                <a:cubicBezTo>
                  <a:pt x="1158" y="16"/>
                  <a:pt x="1137" y="13"/>
                  <a:pt x="1142" y="3"/>
                </a:cubicBezTo>
                <a:cubicBezTo>
                  <a:pt x="1148" y="9"/>
                  <a:pt x="1161" y="8"/>
                  <a:pt x="1158" y="23"/>
                </a:cubicBezTo>
                <a:cubicBezTo>
                  <a:pt x="1205" y="19"/>
                  <a:pt x="1219" y="86"/>
                  <a:pt x="1270" y="83"/>
                </a:cubicBezTo>
                <a:cubicBezTo>
                  <a:pt x="1277" y="96"/>
                  <a:pt x="1309" y="101"/>
                  <a:pt x="1298" y="119"/>
                </a:cubicBezTo>
                <a:cubicBezTo>
                  <a:pt x="1314" y="119"/>
                  <a:pt x="1325" y="124"/>
                  <a:pt x="1330" y="135"/>
                </a:cubicBezTo>
                <a:cubicBezTo>
                  <a:pt x="1334" y="132"/>
                  <a:pt x="1334" y="126"/>
                  <a:pt x="1342" y="127"/>
                </a:cubicBezTo>
                <a:cubicBezTo>
                  <a:pt x="1339" y="142"/>
                  <a:pt x="1367" y="134"/>
                  <a:pt x="1354" y="147"/>
                </a:cubicBezTo>
                <a:cubicBezTo>
                  <a:pt x="1380" y="132"/>
                  <a:pt x="1371" y="175"/>
                  <a:pt x="1390" y="179"/>
                </a:cubicBezTo>
                <a:cubicBezTo>
                  <a:pt x="1391" y="195"/>
                  <a:pt x="1380" y="210"/>
                  <a:pt x="1394" y="215"/>
                </a:cubicBezTo>
                <a:cubicBezTo>
                  <a:pt x="1391" y="221"/>
                  <a:pt x="1381" y="221"/>
                  <a:pt x="1374" y="223"/>
                </a:cubicBezTo>
                <a:cubicBezTo>
                  <a:pt x="1375" y="228"/>
                  <a:pt x="1381" y="226"/>
                  <a:pt x="1386" y="227"/>
                </a:cubicBezTo>
                <a:cubicBezTo>
                  <a:pt x="1384" y="232"/>
                  <a:pt x="1381" y="235"/>
                  <a:pt x="1374" y="235"/>
                </a:cubicBezTo>
                <a:cubicBezTo>
                  <a:pt x="1382" y="245"/>
                  <a:pt x="1395" y="271"/>
                  <a:pt x="1382" y="287"/>
                </a:cubicBezTo>
                <a:cubicBezTo>
                  <a:pt x="1383" y="295"/>
                  <a:pt x="1393" y="295"/>
                  <a:pt x="1398" y="299"/>
                </a:cubicBezTo>
                <a:cubicBezTo>
                  <a:pt x="1391" y="317"/>
                  <a:pt x="1395" y="341"/>
                  <a:pt x="1398" y="347"/>
                </a:cubicBezTo>
                <a:cubicBezTo>
                  <a:pt x="1392" y="437"/>
                  <a:pt x="1420" y="534"/>
                  <a:pt x="1382" y="623"/>
                </a:cubicBezTo>
                <a:cubicBezTo>
                  <a:pt x="1385" y="630"/>
                  <a:pt x="1389" y="638"/>
                  <a:pt x="1390" y="647"/>
                </a:cubicBezTo>
                <a:cubicBezTo>
                  <a:pt x="1374" y="673"/>
                  <a:pt x="1368" y="708"/>
                  <a:pt x="1354" y="735"/>
                </a:cubicBezTo>
                <a:cubicBezTo>
                  <a:pt x="1354" y="739"/>
                  <a:pt x="1359" y="738"/>
                  <a:pt x="1362" y="739"/>
                </a:cubicBezTo>
                <a:cubicBezTo>
                  <a:pt x="1336" y="808"/>
                  <a:pt x="1303" y="869"/>
                  <a:pt x="1258" y="919"/>
                </a:cubicBezTo>
                <a:cubicBezTo>
                  <a:pt x="1261" y="923"/>
                  <a:pt x="1262" y="928"/>
                  <a:pt x="1262" y="935"/>
                </a:cubicBezTo>
                <a:cubicBezTo>
                  <a:pt x="1258" y="935"/>
                  <a:pt x="1254" y="935"/>
                  <a:pt x="1250" y="935"/>
                </a:cubicBezTo>
                <a:cubicBezTo>
                  <a:pt x="1216" y="995"/>
                  <a:pt x="1167" y="1039"/>
                  <a:pt x="1106" y="1071"/>
                </a:cubicBezTo>
                <a:cubicBezTo>
                  <a:pt x="1088" y="1122"/>
                  <a:pt x="1003" y="1136"/>
                  <a:pt x="942" y="1167"/>
                </a:cubicBezTo>
                <a:cubicBezTo>
                  <a:pt x="937" y="1170"/>
                  <a:pt x="936" y="1180"/>
                  <a:pt x="930" y="1183"/>
                </a:cubicBezTo>
                <a:cubicBezTo>
                  <a:pt x="903" y="1198"/>
                  <a:pt x="805" y="1222"/>
                  <a:pt x="814" y="1207"/>
                </a:cubicBezTo>
                <a:close/>
                <a:moveTo>
                  <a:pt x="98" y="391"/>
                </a:moveTo>
                <a:cubicBezTo>
                  <a:pt x="110" y="386"/>
                  <a:pt x="104" y="418"/>
                  <a:pt x="90" y="411"/>
                </a:cubicBezTo>
                <a:cubicBezTo>
                  <a:pt x="86" y="429"/>
                  <a:pt x="97" y="431"/>
                  <a:pt x="98" y="443"/>
                </a:cubicBezTo>
                <a:cubicBezTo>
                  <a:pt x="90" y="446"/>
                  <a:pt x="95" y="455"/>
                  <a:pt x="86" y="447"/>
                </a:cubicBezTo>
                <a:cubicBezTo>
                  <a:pt x="97" y="462"/>
                  <a:pt x="80" y="484"/>
                  <a:pt x="94" y="491"/>
                </a:cubicBezTo>
                <a:cubicBezTo>
                  <a:pt x="98" y="450"/>
                  <a:pt x="114" y="400"/>
                  <a:pt x="114" y="367"/>
                </a:cubicBezTo>
                <a:cubicBezTo>
                  <a:pt x="91" y="367"/>
                  <a:pt x="114" y="387"/>
                  <a:pt x="98" y="391"/>
                </a:cubicBezTo>
                <a:close/>
                <a:moveTo>
                  <a:pt x="118" y="367"/>
                </a:moveTo>
                <a:cubicBezTo>
                  <a:pt x="113" y="357"/>
                  <a:pt x="130" y="350"/>
                  <a:pt x="118" y="347"/>
                </a:cubicBezTo>
                <a:cubicBezTo>
                  <a:pt x="117" y="352"/>
                  <a:pt x="112" y="351"/>
                  <a:pt x="106" y="351"/>
                </a:cubicBezTo>
                <a:cubicBezTo>
                  <a:pt x="103" y="364"/>
                  <a:pt x="112" y="364"/>
                  <a:pt x="118" y="367"/>
                </a:cubicBezTo>
                <a:close/>
                <a:moveTo>
                  <a:pt x="346" y="987"/>
                </a:moveTo>
                <a:cubicBezTo>
                  <a:pt x="330" y="979"/>
                  <a:pt x="339" y="960"/>
                  <a:pt x="310" y="959"/>
                </a:cubicBezTo>
                <a:cubicBezTo>
                  <a:pt x="316" y="972"/>
                  <a:pt x="338" y="990"/>
                  <a:pt x="346" y="987"/>
                </a:cubicBezTo>
                <a:close/>
                <a:moveTo>
                  <a:pt x="366" y="999"/>
                </a:moveTo>
                <a:cubicBezTo>
                  <a:pt x="373" y="1015"/>
                  <a:pt x="396" y="1023"/>
                  <a:pt x="410" y="1011"/>
                </a:cubicBezTo>
                <a:cubicBezTo>
                  <a:pt x="394" y="1010"/>
                  <a:pt x="385" y="985"/>
                  <a:pt x="366" y="999"/>
                </a:cubicBezTo>
                <a:close/>
                <a:moveTo>
                  <a:pt x="478" y="1043"/>
                </a:moveTo>
                <a:cubicBezTo>
                  <a:pt x="456" y="1046"/>
                  <a:pt x="450" y="1021"/>
                  <a:pt x="418" y="1023"/>
                </a:cubicBezTo>
                <a:cubicBezTo>
                  <a:pt x="427" y="1045"/>
                  <a:pt x="460" y="1050"/>
                  <a:pt x="478" y="1043"/>
                </a:cubicBezTo>
                <a:close/>
                <a:moveTo>
                  <a:pt x="874" y="1191"/>
                </a:moveTo>
                <a:cubicBezTo>
                  <a:pt x="884" y="1189"/>
                  <a:pt x="889" y="1182"/>
                  <a:pt x="894" y="1175"/>
                </a:cubicBezTo>
                <a:cubicBezTo>
                  <a:pt x="881" y="1174"/>
                  <a:pt x="875" y="1180"/>
                  <a:pt x="874" y="1191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" name="文本框 299015">
            <a:extLst>
              <a:ext uri="{FF2B5EF4-FFF2-40B4-BE49-F238E27FC236}">
                <a16:creationId xmlns:a16="http://schemas.microsoft.com/office/drawing/2014/main" id="{E892D1F1-4976-46B3-9E0D-26C96D695A47}"/>
              </a:ext>
            </a:extLst>
          </p:cNvPr>
          <p:cNvSpPr txBox="1"/>
          <p:nvPr/>
        </p:nvSpPr>
        <p:spPr>
          <a:xfrm>
            <a:off x="637906" y="1193399"/>
            <a:ext cx="4140200" cy="523220"/>
          </a:xfrm>
          <a:prstGeom prst="rect">
            <a:avLst/>
          </a:prstGeom>
          <a:noFill/>
          <a:ln w="9525">
            <a:noFill/>
          </a:ln>
        </p:spPr>
        <p:txBody>
          <a:bodyPr wrap="square" rtlCol="0" anchor="t">
            <a:spAutoFit/>
          </a:bodyPr>
          <a:lstStyle/>
          <a:p>
            <a:pPr>
              <a:defRPr/>
            </a:pPr>
            <a:r>
              <a:rPr lang="zh-CN" altLang="en-US" sz="2800" b="1" spc="133" noProof="1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废相</a:t>
            </a:r>
            <a:r>
              <a:rPr lang="en-US" altLang="zh-CN" sz="2800" b="1" spc="133" noProof="1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·</a:t>
            </a:r>
            <a:r>
              <a:rPr lang="zh-CN" altLang="en-US" sz="2800" b="1" spc="133" noProof="1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内阁</a:t>
            </a:r>
            <a:r>
              <a:rPr lang="en-US" altLang="zh-CN" sz="2800" b="1" spc="133" noProof="1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·</a:t>
            </a:r>
            <a:r>
              <a:rPr lang="zh-CN" altLang="en-US" sz="2800" b="1" spc="133" noProof="1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司礼监</a:t>
            </a:r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1F1E6E4D-43F2-4BCA-82B7-37786CBABC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529" y="3159633"/>
            <a:ext cx="1876507" cy="2740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>
            <a:extLst>
              <a:ext uri="{FF2B5EF4-FFF2-40B4-BE49-F238E27FC236}">
                <a16:creationId xmlns:a16="http://schemas.microsoft.com/office/drawing/2014/main" id="{7DB95586-8609-4846-A385-084E690129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8006" y="3173350"/>
            <a:ext cx="1955202" cy="2727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文本框 23">
            <a:extLst>
              <a:ext uri="{FF2B5EF4-FFF2-40B4-BE49-F238E27FC236}">
                <a16:creationId xmlns:a16="http://schemas.microsoft.com/office/drawing/2014/main" id="{0A6809A0-F566-4B8B-AA16-CF1B2DB68985}"/>
              </a:ext>
            </a:extLst>
          </p:cNvPr>
          <p:cNvSpPr txBox="1"/>
          <p:nvPr/>
        </p:nvSpPr>
        <p:spPr>
          <a:xfrm>
            <a:off x="6096000" y="1293658"/>
            <a:ext cx="500770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32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事皆朝廷总之，所以稳当</a:t>
            </a:r>
            <a:endParaRPr lang="zh-CN" altLang="en-US" sz="32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4" name="TextBox 7">
            <a:extLst>
              <a:ext uri="{FF2B5EF4-FFF2-40B4-BE49-F238E27FC236}">
                <a16:creationId xmlns:a16="http://schemas.microsoft.com/office/drawing/2014/main" id="{973CD9E0-9987-4A08-B2DF-0BC5CD30EDB7}"/>
              </a:ext>
            </a:extLst>
          </p:cNvPr>
          <p:cNvSpPr txBox="1"/>
          <p:nvPr/>
        </p:nvSpPr>
        <p:spPr>
          <a:xfrm>
            <a:off x="1087074" y="289129"/>
            <a:ext cx="2748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spc="133" noProof="1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  </a:t>
            </a:r>
            <a:r>
              <a:rPr lang="zh-CN" altLang="en-US" sz="2800" b="1" spc="133" noProof="1">
                <a:solidFill>
                  <a:srgbClr val="FF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变与不变</a:t>
            </a:r>
            <a:endParaRPr lang="en-US" altLang="zh-CN" sz="2800" b="1" spc="133" noProof="1">
              <a:solidFill>
                <a:srgbClr val="FF000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sz="2800" b="1" dirty="0">
                <a:solidFill>
                  <a:srgbClr val="B3310D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明朝的专制政治</a:t>
            </a:r>
          </a:p>
        </p:txBody>
      </p:sp>
      <p:sp>
        <p:nvSpPr>
          <p:cNvPr id="13" name="流程图: 可选过程 12">
            <a:extLst>
              <a:ext uri="{FF2B5EF4-FFF2-40B4-BE49-F238E27FC236}">
                <a16:creationId xmlns:a16="http://schemas.microsoft.com/office/drawing/2014/main" id="{09519888-E89A-4112-AD4D-3312353553B1}"/>
              </a:ext>
            </a:extLst>
          </p:cNvPr>
          <p:cNvSpPr/>
          <p:nvPr/>
        </p:nvSpPr>
        <p:spPr>
          <a:xfrm>
            <a:off x="383892" y="2882605"/>
            <a:ext cx="4648228" cy="3308670"/>
          </a:xfrm>
          <a:prstGeom prst="flowChartAlternateProcess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24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明代内阁和司礼监所分配的权力是动态的</a:t>
            </a:r>
            <a:r>
              <a:rPr lang="en-US" altLang="zh-CN" sz="24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,</a:t>
            </a:r>
            <a:r>
              <a:rPr lang="zh-CN" altLang="en-US" sz="24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有利于皇权的稳固与政治的稳定，但同时，开启了明代宦官擅权与明代“党争”的开端，决定了明代政治的走向。</a:t>
            </a:r>
            <a:endParaRPr lang="en-US" altLang="zh-CN" sz="2400" b="1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—</a:t>
            </a:r>
            <a:r>
              <a:rPr lang="zh-CN" altLang="en-US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据刘晓东：</a:t>
            </a:r>
            <a:r>
              <a:rPr lang="en-US" altLang="zh-CN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《</a:t>
            </a:r>
            <a:r>
              <a:rPr lang="zh-CN" altLang="en-US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监阁共理与相权游移</a:t>
            </a:r>
            <a:r>
              <a:rPr lang="en-US" altLang="zh-CN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—</a:t>
            </a:r>
            <a:r>
              <a:rPr lang="zh-CN" altLang="en-US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明代监阁体制探赜</a:t>
            </a:r>
            <a:r>
              <a:rPr lang="en-US" altLang="zh-CN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》</a:t>
            </a:r>
          </a:p>
        </p:txBody>
      </p:sp>
    </p:spTree>
    <p:extLst>
      <p:ext uri="{BB962C8B-B14F-4D97-AF65-F5344CB8AC3E}">
        <p14:creationId xmlns:p14="http://schemas.microsoft.com/office/powerpoint/2010/main" val="3481631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E01209B5-D2A3-4766-831C-82351C9B72E2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2716"/>
            <a:ext cx="12237791" cy="2198670"/>
          </a:xfrm>
          <a:prstGeom prst="rect">
            <a:avLst/>
          </a:prstGeom>
          <a:solidFill>
            <a:srgbClr val="C00000"/>
          </a:solidFill>
        </p:spPr>
      </p:pic>
      <p:sp>
        <p:nvSpPr>
          <p:cNvPr id="2" name="TextBox 7">
            <a:extLst>
              <a:ext uri="{FF2B5EF4-FFF2-40B4-BE49-F238E27FC236}">
                <a16:creationId xmlns:a16="http://schemas.microsoft.com/office/drawing/2014/main" id="{9B30179E-F5F4-4F12-A32B-B9CD0763B5BF}"/>
              </a:ext>
            </a:extLst>
          </p:cNvPr>
          <p:cNvSpPr txBox="1"/>
          <p:nvPr/>
        </p:nvSpPr>
        <p:spPr>
          <a:xfrm>
            <a:off x="4524638" y="382789"/>
            <a:ext cx="2790561" cy="181588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spc="133" noProof="1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变与不变</a:t>
            </a:r>
            <a:endParaRPr lang="en-US" altLang="zh-CN" sz="2800" b="1" spc="133" noProof="1">
              <a:solidFill>
                <a:srgbClr val="C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ctr"/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明朝的专制政治</a:t>
            </a:r>
            <a:endParaRPr lang="en-US" altLang="zh-CN" sz="28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ctr"/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变</a:t>
            </a:r>
            <a:r>
              <a:rPr lang="en-US" altLang="zh-CN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……</a:t>
            </a:r>
          </a:p>
          <a:p>
            <a:pPr algn="ctr"/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  不变</a:t>
            </a:r>
            <a:r>
              <a:rPr lang="en-US" altLang="zh-CN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……</a:t>
            </a:r>
            <a:endParaRPr lang="zh-CN" altLang="en-US" sz="2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959D9A9A-38E3-45F1-84F3-33288FFE1BE6}"/>
              </a:ext>
            </a:extLst>
          </p:cNvPr>
          <p:cNvSpPr txBox="1"/>
          <p:nvPr/>
        </p:nvSpPr>
        <p:spPr>
          <a:xfrm>
            <a:off x="7759496" y="3300173"/>
            <a:ext cx="3422465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zh-CN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权力运行的机制</a:t>
            </a:r>
            <a:endParaRPr lang="en-US" altLang="zh-CN" sz="28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cs typeface="宋体" panose="02010600030101010101" pitchFamily="2" charset="-122"/>
            </a:endParaRPr>
          </a:p>
          <a:p>
            <a:endParaRPr lang="en-US" altLang="zh-CN" sz="2800" b="1" dirty="0">
              <a:solidFill>
                <a:srgbClr val="FF0000"/>
              </a:solidFill>
              <a:effectLst/>
              <a:latin typeface="黑体" panose="02010609060101010101" pitchFamily="49" charset="-122"/>
              <a:ea typeface="黑体" panose="02010609060101010101" pitchFamily="49" charset="-122"/>
              <a:cs typeface="宋体" panose="02010600030101010101" pitchFamily="2" charset="-122"/>
            </a:endParaRPr>
          </a:p>
          <a:p>
            <a:r>
              <a:rPr lang="zh-CN" altLang="zh-CN" sz="2800" b="1" dirty="0">
                <a:solidFill>
                  <a:srgbClr val="FF0000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皇权强化的实质</a:t>
            </a:r>
            <a:endParaRPr lang="en-US" altLang="zh-CN" sz="2800" b="1" dirty="0">
              <a:solidFill>
                <a:srgbClr val="FF0000"/>
              </a:solidFill>
              <a:effectLst/>
              <a:latin typeface="黑体" panose="02010609060101010101" pitchFamily="49" charset="-122"/>
              <a:ea typeface="黑体" panose="02010609060101010101" pitchFamily="49" charset="-122"/>
              <a:cs typeface="宋体" panose="02010600030101010101" pitchFamily="2" charset="-122"/>
            </a:endParaRPr>
          </a:p>
          <a:p>
            <a:endParaRPr lang="en-US" altLang="zh-CN" sz="2800" b="1" dirty="0">
              <a:solidFill>
                <a:srgbClr val="FF0000"/>
              </a:solidFill>
              <a:effectLst/>
              <a:latin typeface="黑体" panose="02010609060101010101" pitchFamily="49" charset="-122"/>
              <a:ea typeface="黑体" panose="02010609060101010101" pitchFamily="49" charset="-122"/>
              <a:cs typeface="宋体" panose="02010600030101010101" pitchFamily="2" charset="-122"/>
            </a:endParaRPr>
          </a:p>
          <a:p>
            <a:r>
              <a:rPr lang="zh-CN" altLang="zh-CN" sz="2800" b="1" dirty="0">
                <a:solidFill>
                  <a:srgbClr val="FF0000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巩固统治的目的</a:t>
            </a:r>
            <a:endParaRPr lang="zh-CN" altLang="en-US" sz="28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A72036F7-5E0D-4CB2-A92B-D34155022CA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9" t="1724" r="2351" b="2229"/>
          <a:stretch/>
        </p:blipFill>
        <p:spPr bwMode="auto">
          <a:xfrm>
            <a:off x="193158" y="2438593"/>
            <a:ext cx="6294385" cy="4006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组合 3">
            <a:extLst>
              <a:ext uri="{FF2B5EF4-FFF2-40B4-BE49-F238E27FC236}">
                <a16:creationId xmlns:a16="http://schemas.microsoft.com/office/drawing/2014/main" id="{3C8EC49E-84ED-44B6-854F-828F4DF6A7C2}"/>
              </a:ext>
            </a:extLst>
          </p:cNvPr>
          <p:cNvGrpSpPr/>
          <p:nvPr/>
        </p:nvGrpSpPr>
        <p:grpSpPr>
          <a:xfrm>
            <a:off x="0" y="19509"/>
            <a:ext cx="12260683" cy="6818981"/>
            <a:chOff x="12672434" y="-1609256"/>
            <a:chExt cx="6547964" cy="4322198"/>
          </a:xfrm>
        </p:grpSpPr>
        <p:sp>
          <p:nvSpPr>
            <p:cNvPr id="9" name="文本框 3">
              <a:extLst>
                <a:ext uri="{FF2B5EF4-FFF2-40B4-BE49-F238E27FC236}">
                  <a16:creationId xmlns:a16="http://schemas.microsoft.com/office/drawing/2014/main" id="{FF74AE79-773C-488D-8502-36BB4106A1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684660" y="2381300"/>
              <a:ext cx="6535738" cy="331642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89A4A7"/>
              </a:solidFill>
              <a:round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altLang="zh-CN" sz="2400" b="1" dirty="0">
                  <a:latin typeface="黑体" panose="02010609060101010101" pitchFamily="49" charset="-122"/>
                  <a:ea typeface="黑体" panose="02010609060101010101" pitchFamily="49" charset="-122"/>
                </a:rPr>
                <a:t>              </a:t>
              </a:r>
              <a:r>
                <a:rPr lang="en-US" altLang="zh-CN" sz="2800" b="1" dirty="0">
                  <a:latin typeface="黑体" panose="02010609060101010101" pitchFamily="49" charset="-122"/>
                  <a:ea typeface="黑体" panose="02010609060101010101" pitchFamily="49" charset="-122"/>
                </a:rPr>
                <a:t>—</a:t>
              </a:r>
              <a:r>
                <a:rPr lang="zh-CN" altLang="en-US" sz="2800" b="1" dirty="0">
                  <a:latin typeface="黑体" panose="02010609060101010101" pitchFamily="49" charset="-122"/>
                  <a:ea typeface="黑体" panose="02010609060101010101" pitchFamily="49" charset="-122"/>
                </a:rPr>
                <a:t>电视剧《大明王朝</a:t>
              </a:r>
              <a:r>
                <a:rPr lang="en-US" altLang="zh-CN" sz="2800" b="1" dirty="0">
                  <a:latin typeface="黑体" panose="02010609060101010101" pitchFamily="49" charset="-122"/>
                  <a:ea typeface="黑体" panose="02010609060101010101" pitchFamily="49" charset="-122"/>
                </a:rPr>
                <a:t>1566</a:t>
              </a:r>
              <a:r>
                <a:rPr lang="zh-CN" altLang="en-US" sz="2800" b="1" dirty="0">
                  <a:latin typeface="黑体" panose="02010609060101010101" pitchFamily="49" charset="-122"/>
                  <a:ea typeface="黑体" panose="02010609060101010101" pitchFamily="49" charset="-122"/>
                </a:rPr>
                <a:t>》中</a:t>
              </a:r>
              <a:r>
                <a:rPr lang="zh-CN" altLang="en-US" sz="2800" b="1" dirty="0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内阁首辅严嵩</a:t>
              </a:r>
              <a:r>
                <a:rPr lang="zh-CN" altLang="en-US" sz="2800" b="1" dirty="0">
                  <a:latin typeface="黑体" panose="02010609060101010101" pitchFamily="49" charset="-122"/>
                  <a:ea typeface="黑体" panose="02010609060101010101" pitchFamily="49" charset="-122"/>
                </a:rPr>
                <a:t>的台词</a:t>
              </a:r>
            </a:p>
          </p:txBody>
        </p:sp>
        <p:pic>
          <p:nvPicPr>
            <p:cNvPr id="7" name="图片 1">
              <a:extLst>
                <a:ext uri="{FF2B5EF4-FFF2-40B4-BE49-F238E27FC236}">
                  <a16:creationId xmlns:a16="http://schemas.microsoft.com/office/drawing/2014/main" id="{0F184ABF-20C3-4BC7-950B-DA71339BA7D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672434" y="-1609256"/>
              <a:ext cx="6535738" cy="39905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435873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4" descr="1551196036(1)">
            <a:extLst>
              <a:ext uri="{FF2B5EF4-FFF2-40B4-BE49-F238E27FC236}">
                <a16:creationId xmlns:a16="http://schemas.microsoft.com/office/drawing/2014/main" id="{2CD2A7AC-145C-4901-BBB4-AB657E096A78}"/>
              </a:ext>
            </a:extLst>
          </p:cNvPr>
          <p:cNvPicPr>
            <a:picLocks noGrp="1" noChangeAspect="1" noChangeArrowheads="1"/>
          </p:cNvPicPr>
          <p:nvPr>
            <p:ph idx="1"/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72" y="80581"/>
            <a:ext cx="8595360" cy="6777419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组合 7">
            <a:extLst>
              <a:ext uri="{FF2B5EF4-FFF2-40B4-BE49-F238E27FC236}">
                <a16:creationId xmlns:a16="http://schemas.microsoft.com/office/drawing/2014/main" id="{700509A0-8786-4AC7-95DE-0EF14D8F6017}"/>
              </a:ext>
            </a:extLst>
          </p:cNvPr>
          <p:cNvGrpSpPr/>
          <p:nvPr/>
        </p:nvGrpSpPr>
        <p:grpSpPr>
          <a:xfrm>
            <a:off x="8759084" y="617738"/>
            <a:ext cx="3562185" cy="1953291"/>
            <a:chOff x="9128290" y="299686"/>
            <a:chExt cx="3212134" cy="1953291"/>
          </a:xfrm>
        </p:grpSpPr>
        <p:sp>
          <p:nvSpPr>
            <p:cNvPr id="5" name="Freeform 227">
              <a:extLst>
                <a:ext uri="{FF2B5EF4-FFF2-40B4-BE49-F238E27FC236}">
                  <a16:creationId xmlns:a16="http://schemas.microsoft.com/office/drawing/2014/main" id="{8A49C790-E0FC-4C45-8F16-225BA09B3B4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128290" y="299686"/>
              <a:ext cx="3212134" cy="1953291"/>
            </a:xfrm>
            <a:custGeom>
              <a:avLst/>
              <a:gdLst>
                <a:gd name="T0" fmla="*/ 726 w 1420"/>
                <a:gd name="T1" fmla="*/ 1231 h 1245"/>
                <a:gd name="T2" fmla="*/ 526 w 1420"/>
                <a:gd name="T3" fmla="*/ 1219 h 1245"/>
                <a:gd name="T4" fmla="*/ 482 w 1420"/>
                <a:gd name="T5" fmla="*/ 1191 h 1245"/>
                <a:gd name="T6" fmla="*/ 742 w 1420"/>
                <a:gd name="T7" fmla="*/ 1215 h 1245"/>
                <a:gd name="T8" fmla="*/ 830 w 1420"/>
                <a:gd name="T9" fmla="*/ 1179 h 1245"/>
                <a:gd name="T10" fmla="*/ 414 w 1420"/>
                <a:gd name="T11" fmla="*/ 1131 h 1245"/>
                <a:gd name="T12" fmla="*/ 362 w 1420"/>
                <a:gd name="T13" fmla="*/ 1107 h 1245"/>
                <a:gd name="T14" fmla="*/ 354 w 1420"/>
                <a:gd name="T15" fmla="*/ 1099 h 1245"/>
                <a:gd name="T16" fmla="*/ 70 w 1420"/>
                <a:gd name="T17" fmla="*/ 795 h 1245"/>
                <a:gd name="T18" fmla="*/ 34 w 1420"/>
                <a:gd name="T19" fmla="*/ 763 h 1245"/>
                <a:gd name="T20" fmla="*/ 170 w 1420"/>
                <a:gd name="T21" fmla="*/ 99 h 1245"/>
                <a:gd name="T22" fmla="*/ 326 w 1420"/>
                <a:gd name="T23" fmla="*/ 11 h 1245"/>
                <a:gd name="T24" fmla="*/ 126 w 1420"/>
                <a:gd name="T25" fmla="*/ 303 h 1245"/>
                <a:gd name="T26" fmla="*/ 174 w 1420"/>
                <a:gd name="T27" fmla="*/ 239 h 1245"/>
                <a:gd name="T28" fmla="*/ 126 w 1420"/>
                <a:gd name="T29" fmla="*/ 635 h 1245"/>
                <a:gd name="T30" fmla="*/ 194 w 1420"/>
                <a:gd name="T31" fmla="*/ 775 h 1245"/>
                <a:gd name="T32" fmla="*/ 202 w 1420"/>
                <a:gd name="T33" fmla="*/ 807 h 1245"/>
                <a:gd name="T34" fmla="*/ 270 w 1420"/>
                <a:gd name="T35" fmla="*/ 887 h 1245"/>
                <a:gd name="T36" fmla="*/ 390 w 1420"/>
                <a:gd name="T37" fmla="*/ 967 h 1245"/>
                <a:gd name="T38" fmla="*/ 494 w 1420"/>
                <a:gd name="T39" fmla="*/ 1019 h 1245"/>
                <a:gd name="T40" fmla="*/ 986 w 1420"/>
                <a:gd name="T41" fmla="*/ 903 h 1245"/>
                <a:gd name="T42" fmla="*/ 1170 w 1420"/>
                <a:gd name="T43" fmla="*/ 583 h 1245"/>
                <a:gd name="T44" fmla="*/ 1130 w 1420"/>
                <a:gd name="T45" fmla="*/ 347 h 1245"/>
                <a:gd name="T46" fmla="*/ 1082 w 1420"/>
                <a:gd name="T47" fmla="*/ 251 h 1245"/>
                <a:gd name="T48" fmla="*/ 946 w 1420"/>
                <a:gd name="T49" fmla="*/ 159 h 1245"/>
                <a:gd name="T50" fmla="*/ 1074 w 1420"/>
                <a:gd name="T51" fmla="*/ 27 h 1245"/>
                <a:gd name="T52" fmla="*/ 1146 w 1420"/>
                <a:gd name="T53" fmla="*/ 19 h 1245"/>
                <a:gd name="T54" fmla="*/ 1270 w 1420"/>
                <a:gd name="T55" fmla="*/ 83 h 1245"/>
                <a:gd name="T56" fmla="*/ 1342 w 1420"/>
                <a:gd name="T57" fmla="*/ 127 h 1245"/>
                <a:gd name="T58" fmla="*/ 1394 w 1420"/>
                <a:gd name="T59" fmla="*/ 215 h 1245"/>
                <a:gd name="T60" fmla="*/ 1374 w 1420"/>
                <a:gd name="T61" fmla="*/ 235 h 1245"/>
                <a:gd name="T62" fmla="*/ 1398 w 1420"/>
                <a:gd name="T63" fmla="*/ 347 h 1245"/>
                <a:gd name="T64" fmla="*/ 1354 w 1420"/>
                <a:gd name="T65" fmla="*/ 735 h 1245"/>
                <a:gd name="T66" fmla="*/ 1262 w 1420"/>
                <a:gd name="T67" fmla="*/ 935 h 1245"/>
                <a:gd name="T68" fmla="*/ 942 w 1420"/>
                <a:gd name="T69" fmla="*/ 1167 h 1245"/>
                <a:gd name="T70" fmla="*/ 98 w 1420"/>
                <a:gd name="T71" fmla="*/ 391 h 1245"/>
                <a:gd name="T72" fmla="*/ 86 w 1420"/>
                <a:gd name="T73" fmla="*/ 447 h 1245"/>
                <a:gd name="T74" fmla="*/ 98 w 1420"/>
                <a:gd name="T75" fmla="*/ 391 h 1245"/>
                <a:gd name="T76" fmla="*/ 106 w 1420"/>
                <a:gd name="T77" fmla="*/ 351 h 1245"/>
                <a:gd name="T78" fmla="*/ 310 w 1420"/>
                <a:gd name="T79" fmla="*/ 959 h 1245"/>
                <a:gd name="T80" fmla="*/ 410 w 1420"/>
                <a:gd name="T81" fmla="*/ 1011 h 1245"/>
                <a:gd name="T82" fmla="*/ 418 w 1420"/>
                <a:gd name="T83" fmla="*/ 1023 h 1245"/>
                <a:gd name="T84" fmla="*/ 894 w 1420"/>
                <a:gd name="T85" fmla="*/ 1175 h 1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420" h="1245">
                  <a:moveTo>
                    <a:pt x="814" y="1207"/>
                  </a:moveTo>
                  <a:cubicBezTo>
                    <a:pt x="805" y="1208"/>
                    <a:pt x="795" y="1210"/>
                    <a:pt x="798" y="1223"/>
                  </a:cubicBezTo>
                  <a:cubicBezTo>
                    <a:pt x="769" y="1228"/>
                    <a:pt x="742" y="1221"/>
                    <a:pt x="726" y="1231"/>
                  </a:cubicBezTo>
                  <a:cubicBezTo>
                    <a:pt x="722" y="1226"/>
                    <a:pt x="722" y="1216"/>
                    <a:pt x="718" y="1211"/>
                  </a:cubicBezTo>
                  <a:cubicBezTo>
                    <a:pt x="708" y="1211"/>
                    <a:pt x="708" y="1227"/>
                    <a:pt x="718" y="1227"/>
                  </a:cubicBezTo>
                  <a:cubicBezTo>
                    <a:pt x="662" y="1245"/>
                    <a:pt x="580" y="1235"/>
                    <a:pt x="526" y="1219"/>
                  </a:cubicBezTo>
                  <a:cubicBezTo>
                    <a:pt x="519" y="1212"/>
                    <a:pt x="529" y="1209"/>
                    <a:pt x="526" y="1195"/>
                  </a:cubicBezTo>
                  <a:cubicBezTo>
                    <a:pt x="510" y="1206"/>
                    <a:pt x="489" y="1215"/>
                    <a:pt x="470" y="1203"/>
                  </a:cubicBezTo>
                  <a:cubicBezTo>
                    <a:pt x="468" y="1193"/>
                    <a:pt x="488" y="1205"/>
                    <a:pt x="482" y="1191"/>
                  </a:cubicBezTo>
                  <a:cubicBezTo>
                    <a:pt x="500" y="1188"/>
                    <a:pt x="515" y="1203"/>
                    <a:pt x="522" y="1187"/>
                  </a:cubicBezTo>
                  <a:cubicBezTo>
                    <a:pt x="629" y="1199"/>
                    <a:pt x="716" y="1213"/>
                    <a:pt x="810" y="1195"/>
                  </a:cubicBezTo>
                  <a:cubicBezTo>
                    <a:pt x="796" y="1207"/>
                    <a:pt x="747" y="1197"/>
                    <a:pt x="742" y="1215"/>
                  </a:cubicBezTo>
                  <a:cubicBezTo>
                    <a:pt x="769" y="1217"/>
                    <a:pt x="789" y="1201"/>
                    <a:pt x="830" y="1203"/>
                  </a:cubicBezTo>
                  <a:cubicBezTo>
                    <a:pt x="836" y="1193"/>
                    <a:pt x="818" y="1197"/>
                    <a:pt x="818" y="1195"/>
                  </a:cubicBezTo>
                  <a:cubicBezTo>
                    <a:pt x="816" y="1188"/>
                    <a:pt x="842" y="1173"/>
                    <a:pt x="830" y="1179"/>
                  </a:cubicBezTo>
                  <a:cubicBezTo>
                    <a:pt x="845" y="1172"/>
                    <a:pt x="846" y="1174"/>
                    <a:pt x="862" y="1175"/>
                  </a:cubicBezTo>
                  <a:cubicBezTo>
                    <a:pt x="862" y="1170"/>
                    <a:pt x="862" y="1164"/>
                    <a:pt x="862" y="1159"/>
                  </a:cubicBezTo>
                  <a:cubicBezTo>
                    <a:pt x="716" y="1202"/>
                    <a:pt x="531" y="1195"/>
                    <a:pt x="414" y="1131"/>
                  </a:cubicBezTo>
                  <a:cubicBezTo>
                    <a:pt x="409" y="1122"/>
                    <a:pt x="410" y="1109"/>
                    <a:pt x="402" y="1103"/>
                  </a:cubicBezTo>
                  <a:cubicBezTo>
                    <a:pt x="395" y="1111"/>
                    <a:pt x="402" y="1115"/>
                    <a:pt x="402" y="1127"/>
                  </a:cubicBezTo>
                  <a:cubicBezTo>
                    <a:pt x="389" y="1113"/>
                    <a:pt x="378" y="1120"/>
                    <a:pt x="362" y="1107"/>
                  </a:cubicBezTo>
                  <a:cubicBezTo>
                    <a:pt x="367" y="1097"/>
                    <a:pt x="370" y="1094"/>
                    <a:pt x="382" y="1099"/>
                  </a:cubicBezTo>
                  <a:cubicBezTo>
                    <a:pt x="380" y="1087"/>
                    <a:pt x="365" y="1090"/>
                    <a:pt x="362" y="1079"/>
                  </a:cubicBezTo>
                  <a:cubicBezTo>
                    <a:pt x="355" y="1085"/>
                    <a:pt x="365" y="1092"/>
                    <a:pt x="354" y="1099"/>
                  </a:cubicBezTo>
                  <a:cubicBezTo>
                    <a:pt x="336" y="1086"/>
                    <a:pt x="304" y="1073"/>
                    <a:pt x="318" y="1059"/>
                  </a:cubicBezTo>
                  <a:cubicBezTo>
                    <a:pt x="242" y="1011"/>
                    <a:pt x="184" y="945"/>
                    <a:pt x="118" y="887"/>
                  </a:cubicBezTo>
                  <a:cubicBezTo>
                    <a:pt x="120" y="854"/>
                    <a:pt x="81" y="828"/>
                    <a:pt x="70" y="795"/>
                  </a:cubicBezTo>
                  <a:cubicBezTo>
                    <a:pt x="64" y="802"/>
                    <a:pt x="54" y="794"/>
                    <a:pt x="46" y="791"/>
                  </a:cubicBezTo>
                  <a:cubicBezTo>
                    <a:pt x="65" y="787"/>
                    <a:pt x="54" y="768"/>
                    <a:pt x="54" y="751"/>
                  </a:cubicBezTo>
                  <a:cubicBezTo>
                    <a:pt x="47" y="739"/>
                    <a:pt x="46" y="766"/>
                    <a:pt x="34" y="763"/>
                  </a:cubicBezTo>
                  <a:cubicBezTo>
                    <a:pt x="21" y="749"/>
                    <a:pt x="41" y="743"/>
                    <a:pt x="50" y="739"/>
                  </a:cubicBezTo>
                  <a:cubicBezTo>
                    <a:pt x="0" y="638"/>
                    <a:pt x="3" y="461"/>
                    <a:pt x="42" y="331"/>
                  </a:cubicBezTo>
                  <a:cubicBezTo>
                    <a:pt x="69" y="242"/>
                    <a:pt x="118" y="169"/>
                    <a:pt x="170" y="99"/>
                  </a:cubicBezTo>
                  <a:cubicBezTo>
                    <a:pt x="199" y="91"/>
                    <a:pt x="233" y="56"/>
                    <a:pt x="262" y="35"/>
                  </a:cubicBezTo>
                  <a:cubicBezTo>
                    <a:pt x="274" y="41"/>
                    <a:pt x="254" y="48"/>
                    <a:pt x="254" y="55"/>
                  </a:cubicBezTo>
                  <a:cubicBezTo>
                    <a:pt x="282" y="45"/>
                    <a:pt x="306" y="15"/>
                    <a:pt x="326" y="11"/>
                  </a:cubicBezTo>
                  <a:cubicBezTo>
                    <a:pt x="337" y="19"/>
                    <a:pt x="316" y="31"/>
                    <a:pt x="306" y="31"/>
                  </a:cubicBezTo>
                  <a:cubicBezTo>
                    <a:pt x="223" y="106"/>
                    <a:pt x="156" y="205"/>
                    <a:pt x="114" y="315"/>
                  </a:cubicBezTo>
                  <a:cubicBezTo>
                    <a:pt x="116" y="325"/>
                    <a:pt x="122" y="305"/>
                    <a:pt x="126" y="303"/>
                  </a:cubicBezTo>
                  <a:cubicBezTo>
                    <a:pt x="132" y="318"/>
                    <a:pt x="121" y="327"/>
                    <a:pt x="118" y="343"/>
                  </a:cubicBezTo>
                  <a:cubicBezTo>
                    <a:pt x="140" y="324"/>
                    <a:pt x="138" y="280"/>
                    <a:pt x="166" y="267"/>
                  </a:cubicBezTo>
                  <a:cubicBezTo>
                    <a:pt x="151" y="261"/>
                    <a:pt x="168" y="233"/>
                    <a:pt x="174" y="239"/>
                  </a:cubicBezTo>
                  <a:cubicBezTo>
                    <a:pt x="183" y="252"/>
                    <a:pt x="167" y="259"/>
                    <a:pt x="162" y="271"/>
                  </a:cubicBezTo>
                  <a:cubicBezTo>
                    <a:pt x="144" y="319"/>
                    <a:pt x="120" y="392"/>
                    <a:pt x="114" y="447"/>
                  </a:cubicBezTo>
                  <a:cubicBezTo>
                    <a:pt x="106" y="515"/>
                    <a:pt x="122" y="572"/>
                    <a:pt x="126" y="635"/>
                  </a:cubicBezTo>
                  <a:cubicBezTo>
                    <a:pt x="140" y="646"/>
                    <a:pt x="156" y="673"/>
                    <a:pt x="146" y="695"/>
                  </a:cubicBezTo>
                  <a:cubicBezTo>
                    <a:pt x="157" y="704"/>
                    <a:pt x="160" y="721"/>
                    <a:pt x="174" y="727"/>
                  </a:cubicBezTo>
                  <a:cubicBezTo>
                    <a:pt x="162" y="753"/>
                    <a:pt x="190" y="753"/>
                    <a:pt x="194" y="775"/>
                  </a:cubicBezTo>
                  <a:cubicBezTo>
                    <a:pt x="190" y="775"/>
                    <a:pt x="186" y="775"/>
                    <a:pt x="182" y="775"/>
                  </a:cubicBezTo>
                  <a:cubicBezTo>
                    <a:pt x="185" y="790"/>
                    <a:pt x="194" y="773"/>
                    <a:pt x="202" y="783"/>
                  </a:cubicBezTo>
                  <a:cubicBezTo>
                    <a:pt x="204" y="796"/>
                    <a:pt x="193" y="799"/>
                    <a:pt x="202" y="807"/>
                  </a:cubicBezTo>
                  <a:cubicBezTo>
                    <a:pt x="202" y="815"/>
                    <a:pt x="217" y="801"/>
                    <a:pt x="222" y="811"/>
                  </a:cubicBezTo>
                  <a:cubicBezTo>
                    <a:pt x="220" y="819"/>
                    <a:pt x="216" y="819"/>
                    <a:pt x="210" y="815"/>
                  </a:cubicBezTo>
                  <a:cubicBezTo>
                    <a:pt x="230" y="838"/>
                    <a:pt x="277" y="851"/>
                    <a:pt x="270" y="887"/>
                  </a:cubicBezTo>
                  <a:cubicBezTo>
                    <a:pt x="278" y="891"/>
                    <a:pt x="293" y="884"/>
                    <a:pt x="298" y="899"/>
                  </a:cubicBezTo>
                  <a:cubicBezTo>
                    <a:pt x="301" y="912"/>
                    <a:pt x="290" y="905"/>
                    <a:pt x="286" y="903"/>
                  </a:cubicBezTo>
                  <a:cubicBezTo>
                    <a:pt x="326" y="919"/>
                    <a:pt x="355" y="946"/>
                    <a:pt x="390" y="967"/>
                  </a:cubicBezTo>
                  <a:cubicBezTo>
                    <a:pt x="390" y="971"/>
                    <a:pt x="385" y="970"/>
                    <a:pt x="382" y="971"/>
                  </a:cubicBezTo>
                  <a:cubicBezTo>
                    <a:pt x="394" y="975"/>
                    <a:pt x="428" y="977"/>
                    <a:pt x="434" y="999"/>
                  </a:cubicBezTo>
                  <a:cubicBezTo>
                    <a:pt x="455" y="992"/>
                    <a:pt x="484" y="1002"/>
                    <a:pt x="494" y="1019"/>
                  </a:cubicBezTo>
                  <a:cubicBezTo>
                    <a:pt x="542" y="1020"/>
                    <a:pt x="610" y="1031"/>
                    <a:pt x="650" y="1043"/>
                  </a:cubicBezTo>
                  <a:cubicBezTo>
                    <a:pt x="750" y="1013"/>
                    <a:pt x="886" y="1004"/>
                    <a:pt x="950" y="927"/>
                  </a:cubicBezTo>
                  <a:cubicBezTo>
                    <a:pt x="964" y="931"/>
                    <a:pt x="982" y="920"/>
                    <a:pt x="986" y="903"/>
                  </a:cubicBezTo>
                  <a:cubicBezTo>
                    <a:pt x="1029" y="876"/>
                    <a:pt x="1050" y="828"/>
                    <a:pt x="1086" y="795"/>
                  </a:cubicBezTo>
                  <a:cubicBezTo>
                    <a:pt x="1114" y="721"/>
                    <a:pt x="1154" y="682"/>
                    <a:pt x="1158" y="587"/>
                  </a:cubicBezTo>
                  <a:cubicBezTo>
                    <a:pt x="1161" y="585"/>
                    <a:pt x="1164" y="583"/>
                    <a:pt x="1170" y="583"/>
                  </a:cubicBezTo>
                  <a:cubicBezTo>
                    <a:pt x="1157" y="576"/>
                    <a:pt x="1174" y="546"/>
                    <a:pt x="1158" y="535"/>
                  </a:cubicBezTo>
                  <a:cubicBezTo>
                    <a:pt x="1181" y="470"/>
                    <a:pt x="1158" y="419"/>
                    <a:pt x="1150" y="359"/>
                  </a:cubicBezTo>
                  <a:cubicBezTo>
                    <a:pt x="1144" y="354"/>
                    <a:pt x="1140" y="347"/>
                    <a:pt x="1130" y="347"/>
                  </a:cubicBezTo>
                  <a:cubicBezTo>
                    <a:pt x="1125" y="327"/>
                    <a:pt x="1127" y="305"/>
                    <a:pt x="1122" y="295"/>
                  </a:cubicBezTo>
                  <a:cubicBezTo>
                    <a:pt x="1113" y="278"/>
                    <a:pt x="1100" y="277"/>
                    <a:pt x="1094" y="271"/>
                  </a:cubicBezTo>
                  <a:cubicBezTo>
                    <a:pt x="1086" y="263"/>
                    <a:pt x="1095" y="255"/>
                    <a:pt x="1082" y="251"/>
                  </a:cubicBezTo>
                  <a:cubicBezTo>
                    <a:pt x="1071" y="248"/>
                    <a:pt x="1058" y="258"/>
                    <a:pt x="1046" y="255"/>
                  </a:cubicBezTo>
                  <a:cubicBezTo>
                    <a:pt x="1017" y="247"/>
                    <a:pt x="1001" y="217"/>
                    <a:pt x="986" y="187"/>
                  </a:cubicBezTo>
                  <a:cubicBezTo>
                    <a:pt x="970" y="181"/>
                    <a:pt x="967" y="160"/>
                    <a:pt x="946" y="159"/>
                  </a:cubicBezTo>
                  <a:cubicBezTo>
                    <a:pt x="949" y="146"/>
                    <a:pt x="954" y="127"/>
                    <a:pt x="942" y="115"/>
                  </a:cubicBezTo>
                  <a:cubicBezTo>
                    <a:pt x="954" y="93"/>
                    <a:pt x="958" y="99"/>
                    <a:pt x="950" y="75"/>
                  </a:cubicBezTo>
                  <a:cubicBezTo>
                    <a:pt x="988" y="34"/>
                    <a:pt x="1038" y="62"/>
                    <a:pt x="1074" y="27"/>
                  </a:cubicBezTo>
                  <a:cubicBezTo>
                    <a:pt x="1099" y="40"/>
                    <a:pt x="1112" y="23"/>
                    <a:pt x="1130" y="31"/>
                  </a:cubicBezTo>
                  <a:cubicBezTo>
                    <a:pt x="1133" y="31"/>
                    <a:pt x="1133" y="15"/>
                    <a:pt x="1130" y="15"/>
                  </a:cubicBezTo>
                  <a:cubicBezTo>
                    <a:pt x="1136" y="0"/>
                    <a:pt x="1136" y="24"/>
                    <a:pt x="1146" y="19"/>
                  </a:cubicBezTo>
                  <a:cubicBezTo>
                    <a:pt x="1158" y="16"/>
                    <a:pt x="1137" y="13"/>
                    <a:pt x="1142" y="3"/>
                  </a:cubicBezTo>
                  <a:cubicBezTo>
                    <a:pt x="1148" y="9"/>
                    <a:pt x="1161" y="8"/>
                    <a:pt x="1158" y="23"/>
                  </a:cubicBezTo>
                  <a:cubicBezTo>
                    <a:pt x="1205" y="19"/>
                    <a:pt x="1219" y="86"/>
                    <a:pt x="1270" y="83"/>
                  </a:cubicBezTo>
                  <a:cubicBezTo>
                    <a:pt x="1277" y="96"/>
                    <a:pt x="1309" y="101"/>
                    <a:pt x="1298" y="119"/>
                  </a:cubicBezTo>
                  <a:cubicBezTo>
                    <a:pt x="1314" y="119"/>
                    <a:pt x="1325" y="124"/>
                    <a:pt x="1330" y="135"/>
                  </a:cubicBezTo>
                  <a:cubicBezTo>
                    <a:pt x="1334" y="132"/>
                    <a:pt x="1334" y="126"/>
                    <a:pt x="1342" y="127"/>
                  </a:cubicBezTo>
                  <a:cubicBezTo>
                    <a:pt x="1339" y="142"/>
                    <a:pt x="1367" y="134"/>
                    <a:pt x="1354" y="147"/>
                  </a:cubicBezTo>
                  <a:cubicBezTo>
                    <a:pt x="1380" y="132"/>
                    <a:pt x="1371" y="175"/>
                    <a:pt x="1390" y="179"/>
                  </a:cubicBezTo>
                  <a:cubicBezTo>
                    <a:pt x="1391" y="195"/>
                    <a:pt x="1380" y="210"/>
                    <a:pt x="1394" y="215"/>
                  </a:cubicBezTo>
                  <a:cubicBezTo>
                    <a:pt x="1391" y="221"/>
                    <a:pt x="1381" y="221"/>
                    <a:pt x="1374" y="223"/>
                  </a:cubicBezTo>
                  <a:cubicBezTo>
                    <a:pt x="1375" y="228"/>
                    <a:pt x="1381" y="226"/>
                    <a:pt x="1386" y="227"/>
                  </a:cubicBezTo>
                  <a:cubicBezTo>
                    <a:pt x="1384" y="232"/>
                    <a:pt x="1381" y="235"/>
                    <a:pt x="1374" y="235"/>
                  </a:cubicBezTo>
                  <a:cubicBezTo>
                    <a:pt x="1382" y="245"/>
                    <a:pt x="1395" y="271"/>
                    <a:pt x="1382" y="287"/>
                  </a:cubicBezTo>
                  <a:cubicBezTo>
                    <a:pt x="1383" y="295"/>
                    <a:pt x="1393" y="295"/>
                    <a:pt x="1398" y="299"/>
                  </a:cubicBezTo>
                  <a:cubicBezTo>
                    <a:pt x="1391" y="317"/>
                    <a:pt x="1395" y="341"/>
                    <a:pt x="1398" y="347"/>
                  </a:cubicBezTo>
                  <a:cubicBezTo>
                    <a:pt x="1392" y="437"/>
                    <a:pt x="1420" y="534"/>
                    <a:pt x="1382" y="623"/>
                  </a:cubicBezTo>
                  <a:cubicBezTo>
                    <a:pt x="1385" y="630"/>
                    <a:pt x="1389" y="638"/>
                    <a:pt x="1390" y="647"/>
                  </a:cubicBezTo>
                  <a:cubicBezTo>
                    <a:pt x="1374" y="673"/>
                    <a:pt x="1368" y="708"/>
                    <a:pt x="1354" y="735"/>
                  </a:cubicBezTo>
                  <a:cubicBezTo>
                    <a:pt x="1354" y="739"/>
                    <a:pt x="1359" y="738"/>
                    <a:pt x="1362" y="739"/>
                  </a:cubicBezTo>
                  <a:cubicBezTo>
                    <a:pt x="1336" y="808"/>
                    <a:pt x="1303" y="869"/>
                    <a:pt x="1258" y="919"/>
                  </a:cubicBezTo>
                  <a:cubicBezTo>
                    <a:pt x="1261" y="923"/>
                    <a:pt x="1262" y="928"/>
                    <a:pt x="1262" y="935"/>
                  </a:cubicBezTo>
                  <a:cubicBezTo>
                    <a:pt x="1258" y="935"/>
                    <a:pt x="1254" y="935"/>
                    <a:pt x="1250" y="935"/>
                  </a:cubicBezTo>
                  <a:cubicBezTo>
                    <a:pt x="1216" y="995"/>
                    <a:pt x="1167" y="1039"/>
                    <a:pt x="1106" y="1071"/>
                  </a:cubicBezTo>
                  <a:cubicBezTo>
                    <a:pt x="1088" y="1122"/>
                    <a:pt x="1003" y="1136"/>
                    <a:pt x="942" y="1167"/>
                  </a:cubicBezTo>
                  <a:cubicBezTo>
                    <a:pt x="937" y="1170"/>
                    <a:pt x="936" y="1180"/>
                    <a:pt x="930" y="1183"/>
                  </a:cubicBezTo>
                  <a:cubicBezTo>
                    <a:pt x="903" y="1198"/>
                    <a:pt x="805" y="1222"/>
                    <a:pt x="814" y="1207"/>
                  </a:cubicBezTo>
                  <a:close/>
                  <a:moveTo>
                    <a:pt x="98" y="391"/>
                  </a:moveTo>
                  <a:cubicBezTo>
                    <a:pt x="110" y="386"/>
                    <a:pt x="104" y="418"/>
                    <a:pt x="90" y="411"/>
                  </a:cubicBezTo>
                  <a:cubicBezTo>
                    <a:pt x="86" y="429"/>
                    <a:pt x="97" y="431"/>
                    <a:pt x="98" y="443"/>
                  </a:cubicBezTo>
                  <a:cubicBezTo>
                    <a:pt x="90" y="446"/>
                    <a:pt x="95" y="455"/>
                    <a:pt x="86" y="447"/>
                  </a:cubicBezTo>
                  <a:cubicBezTo>
                    <a:pt x="97" y="462"/>
                    <a:pt x="80" y="484"/>
                    <a:pt x="94" y="491"/>
                  </a:cubicBezTo>
                  <a:cubicBezTo>
                    <a:pt x="98" y="450"/>
                    <a:pt x="114" y="400"/>
                    <a:pt x="114" y="367"/>
                  </a:cubicBezTo>
                  <a:cubicBezTo>
                    <a:pt x="91" y="367"/>
                    <a:pt x="114" y="387"/>
                    <a:pt x="98" y="391"/>
                  </a:cubicBezTo>
                  <a:close/>
                  <a:moveTo>
                    <a:pt x="118" y="367"/>
                  </a:moveTo>
                  <a:cubicBezTo>
                    <a:pt x="113" y="357"/>
                    <a:pt x="130" y="350"/>
                    <a:pt x="118" y="347"/>
                  </a:cubicBezTo>
                  <a:cubicBezTo>
                    <a:pt x="117" y="352"/>
                    <a:pt x="112" y="351"/>
                    <a:pt x="106" y="351"/>
                  </a:cubicBezTo>
                  <a:cubicBezTo>
                    <a:pt x="103" y="364"/>
                    <a:pt x="112" y="364"/>
                    <a:pt x="118" y="367"/>
                  </a:cubicBezTo>
                  <a:close/>
                  <a:moveTo>
                    <a:pt x="346" y="987"/>
                  </a:moveTo>
                  <a:cubicBezTo>
                    <a:pt x="330" y="979"/>
                    <a:pt x="339" y="960"/>
                    <a:pt x="310" y="959"/>
                  </a:cubicBezTo>
                  <a:cubicBezTo>
                    <a:pt x="316" y="972"/>
                    <a:pt x="338" y="990"/>
                    <a:pt x="346" y="987"/>
                  </a:cubicBezTo>
                  <a:close/>
                  <a:moveTo>
                    <a:pt x="366" y="999"/>
                  </a:moveTo>
                  <a:cubicBezTo>
                    <a:pt x="373" y="1015"/>
                    <a:pt x="396" y="1023"/>
                    <a:pt x="410" y="1011"/>
                  </a:cubicBezTo>
                  <a:cubicBezTo>
                    <a:pt x="394" y="1010"/>
                    <a:pt x="385" y="985"/>
                    <a:pt x="366" y="999"/>
                  </a:cubicBezTo>
                  <a:close/>
                  <a:moveTo>
                    <a:pt x="478" y="1043"/>
                  </a:moveTo>
                  <a:cubicBezTo>
                    <a:pt x="456" y="1046"/>
                    <a:pt x="450" y="1021"/>
                    <a:pt x="418" y="1023"/>
                  </a:cubicBezTo>
                  <a:cubicBezTo>
                    <a:pt x="427" y="1045"/>
                    <a:pt x="460" y="1050"/>
                    <a:pt x="478" y="1043"/>
                  </a:cubicBezTo>
                  <a:close/>
                  <a:moveTo>
                    <a:pt x="874" y="1191"/>
                  </a:moveTo>
                  <a:cubicBezTo>
                    <a:pt x="884" y="1189"/>
                    <a:pt x="889" y="1182"/>
                    <a:pt x="894" y="1175"/>
                  </a:cubicBezTo>
                  <a:cubicBezTo>
                    <a:pt x="881" y="1174"/>
                    <a:pt x="875" y="1180"/>
                    <a:pt x="874" y="1191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b="1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6" name="文本框 299015">
              <a:extLst>
                <a:ext uri="{FF2B5EF4-FFF2-40B4-BE49-F238E27FC236}">
                  <a16:creationId xmlns:a16="http://schemas.microsoft.com/office/drawing/2014/main" id="{BCA7B07A-FE91-4E7A-A432-0348475F8F43}"/>
                </a:ext>
              </a:extLst>
            </p:cNvPr>
            <p:cNvSpPr txBox="1"/>
            <p:nvPr/>
          </p:nvSpPr>
          <p:spPr>
            <a:xfrm>
              <a:off x="9357405" y="466581"/>
              <a:ext cx="2878372" cy="95410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rtlCol="0" anchor="t">
              <a:spAutoFit/>
            </a:bodyPr>
            <a:lstStyle/>
            <a:p>
              <a:pPr algn="just" eaLnBrk="1" fontAlgn="auto" hangingPunct="1">
                <a:defRPr/>
              </a:pPr>
              <a:r>
                <a:rPr lang="zh-CN" altLang="en-US" sz="2800" b="1" noProof="1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   稳与不稳</a:t>
              </a:r>
              <a:endParaRPr lang="en-US" altLang="zh-CN" sz="2800" b="1" noProof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  <a:p>
              <a:pPr algn="just" eaLnBrk="1" fontAlgn="auto" hangingPunct="1">
                <a:defRPr/>
              </a:pPr>
              <a:r>
                <a:rPr lang="zh-CN" altLang="en-US" sz="2800" b="1" noProof="1">
                  <a:solidFill>
                    <a:srgbClr val="B3310D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明朝的边疆经略</a:t>
              </a:r>
            </a:p>
          </p:txBody>
        </p:sp>
      </p:grpSp>
      <p:pic>
        <p:nvPicPr>
          <p:cNvPr id="1026" name="Picture 2">
            <a:extLst>
              <a:ext uri="{FF2B5EF4-FFF2-40B4-BE49-F238E27FC236}">
                <a16:creationId xmlns:a16="http://schemas.microsoft.com/office/drawing/2014/main" id="{E7D1DB09-8108-4AD7-A8A6-F2BC9B0AA10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93"/>
          <a:stretch/>
        </p:blipFill>
        <p:spPr bwMode="auto">
          <a:xfrm>
            <a:off x="9013167" y="3029447"/>
            <a:ext cx="2889575" cy="1531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E1105176-00F6-430E-96E3-3CDBD836C2E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21"/>
          <a:stretch/>
        </p:blipFill>
        <p:spPr bwMode="auto">
          <a:xfrm>
            <a:off x="9013168" y="5025223"/>
            <a:ext cx="2889575" cy="1400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616947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F3B035EF-0B83-478A-8929-521C91196E7E"/>
  <p:tag name="ISPRING_SCORM_RATE_SLIDES" val="1"/>
  <p:tag name="ISPRINGONLINEFOLDERID" val="0"/>
  <p:tag name="ISPRINGONLINEFOLDERPATH" val="Content List"/>
  <p:tag name="ISPRINGCLOUDFOLDERID" val="0"/>
  <p:tag name="ISPRINGCLOUDFOLDERPATH" val="Content List"/>
  <p:tag name="ISPRING_PLAYERS_CUSTOMIZATION" val="UEsDBBQAAgAIAHqXgku27fNMcQQAAAQRAAAdAAAAdW5pdmVyc2FsL2NvbW1vbl9tZXNzYWdlcy5sbmetWM1u20YQvgfIOywIBGiB1kkKJAgCW8aKXEuEKVIhV5bdoiDW5FpaeMl1+KPEPeVVeukb9NRD36WXom/R2SVlW/kBSduAJGiXmm9mZ+abmdX+4cdMog0vSqHyA+vl3gsL8TxRqchXB9aCHv34xkJlxfKUSZXzAytXFjocPX2yL1m+qtmKw/enTxDaz3hZwrIc6dXtGon0wJqPYzuYzbF/FnvBJIjH7sQa2Sq7Yvk18tRKfffT6zcfX756/f3+81auD0w0w563C4QM0qsXPYB8GgZeDGjEi31ySq2R/hwmFyyo5/rEGrVfhknPQ3JijfRnp9wiDIlP48hzHRK7UewH1PjCI5Q41uhM1WjNNhxVCm0E/4CqNYc4VqLgqJQiNQ8SBRt5zbuUOcEMu34ckoiGrk3dwLdGkSqK6x8MLKurtSpAXYlSUbJzyVOjEzLGPL8qeAmqWQUZheBVrQX8UmVM5HudqkO8dP1JTIPAi2LiO9sda0TyFDkF02oGooQ4IiEAFKzkxT1kY5NlRhxhKYchTN3J1IM31SZMxWot4V0NtWNOIAZznndJQY6QELIripZB6GingSrE0BUryw+qSHfy426guoBd3w4gBW16B5xqjC0wxFhA3SgKnlRdYDMSRXhC4nFwCokMvAuGSATHQLfjIRJnJAKKkKhLxscn7gTrhNcU2+b/ll8J0+ksrxFLEpDT7tsIVZewo10KLDBMK/eGqYnIuwWEzcXeN2jcoIJ3zWolNhzsKFJedCqCymITR2fRu4X7c3yEXY84MaSVEyxjakqe1pixa5SrCrF0w/KEo3OesBpy/RqepSI1z3Scjf73tfgNsaqtKs/aguQ75PTZUHt2athXzKpLsKmqeHZVdanWDmvNv48VOqe/aUKfo99Pf2QTH4du8DiRKUVWy6bqPjg+N5YNjVGnEQ/0VP9oPbYlUVNbxy4UrLFQ/SUIdFPdP6AByv5Srn8EiuZNiYYa7uYXA3T6QQvgK3RfjBNw1Y4JJ+DCAfJLMo5cCrPRkp+XouocOwwbmwB9PbQJzHmSV/yWjOf8QsGEIznbNNMHdCET6c6A3hludloFdakHJvsAuGqSByClyMD+tAfmYka2HmgK/M5JlqqWqSGvFJemyINv64x/OTZdFCozu5KV2+RtmszhQ6xoDhc2SucD2v8N/3rH5w797h+liODQnsY29m2iB33NVdlTCCigXeHRKPbwWIsDFzJWJWtopheqztOeQM2s7pAjDGDtmSPOimT9z6c/emJ8Zkmzi9rdt4NAgNi6CpIbsF98VfHy1y4Qise7cmbRR6q922zl/v37r/9+/7NT0IUkfJQrBGs6S6Yy2Nrr1gs53sYMU4rt6QxoEJmsV3UBk9sQhBkOj6GUmSHcGs1YcQl1kColB6EYT+v8q4Zpv71d1pUUOR8i+7BOog9M3XmMHcdctYF7UiSXTctM4UKRtHduCXfuvmD2FPtQZj/D46moBgKazrQtQsDzZn3L8s2XjepmVZr/K/af3/n74n9QSwMEFAACAAgAepeCS03wALexAwAAOQ8AACcAAAB1bml2ZXJzYWwvZmxhc2hfcHVibGlzaGluZ19zZXR0aW5ncy54bWzlV19vGjkQf+dTWHvqY9kkTZo0WoiqBFRUAlzY3rVPkVkPrBuvvV3bUPp0n+Y+2H2SG6+BwEHbpT2qShWKwOOZ3/yfiaOrj5kgUyg0V7IRHNePAgIyUYzLSSN4E7efXgREGyoZFUpCI5AqIFfNWpTbkeA6HYIxyKoJwkh9mZtGkBqTX4bhbDarc50X7lYJaxBf1xOVhXkBGqSBIswFneOXmeeggwVCBQD8y5RciDVrNUIij3SrmBVAOEPLJXdOUdEWVKdB6NlGNHmYFMpKdq2EKkgxGTWC39on7rPk8VA3PAPpYqKbSHRkc0kZ484KKob8E5AU+CRFc89PAzLjzKSN4OTUoSB3uI1SYnvXqUO5VhgDaRbwGRjKqKH+6PUZ+Gj0kuBJbC5pxpMYb4jzvxHcxPfDbuemdd/rx63h/av4tutt2EMobr2N9xCKO3G3VYn/1btB667b6b2+j/v9btwZPEphiDY8jMLNEEQYKmWLBFYRiExqs5GkXGDR/ScuGgyWraDFBGLV5piVMRUaAvI+h8nvlgpu5ljdR1jdDwD5S51DYu5cHhqBKSwEj3AeEA3D5KxyfPZilePziw3XQ6/90a2dVkbUGJqkWA1IK02LwnXSkm2s5IZr7kxGSrCVQ5CNgPVoBms1Pnzgso2cxwEZYxIEuvqy4FQEhBt0PVkJazvShpuyl9rrnASxsOmB3A63QpGktNAbEV9F3VVy0vxTWcHIXFki+AMQowjmzmb4KwWyXvJkXKispGJTGqIFR41TDjNgVz6QHvBzit6hisyiJE6AXIDxGj5Y/omMYKwKxAU6xXmBdK49fn0v4Jxq/QhKlzY+8YXf6d203j5xDlI2pTLZExwTDlluDoJP50Qqs5TDcCTUaiiTwjgr76r4Vv/2NGieWeHT/H8nYw36gCk5jJZ9EvNVCyqrTem0bETXXCU0tiDHlHhMvEhwXHBpoSpgQiVRUswJTXAka9fWU66sRopvYA+tv91CL0+4LE8THG2osWBQVII8Oj55dnr2/PzixWU9/Oevv59+UWixrAaCOnV+W11/dr19ReoLS25Ltq2KzNUc29K6exMvFsz2CI5Ctxp2b4pyof2Mi6L/JsY4tarkc3DX+qMKXw8DVqnkWsNKcP0qXP3XVbju/BIcrC3ASibg0Jz4IYBjU/CMY7kcrAV+SEF+178uvpoPU5A/b8i+p4d/lYj50+r9sPFgiMKdby13k3HJM4yj2zerB1rz7PQInyA7r2o1RNt87jZr/wJQSwMEFAACAAgAepeCSzgBcUK0AgAAVAoAACEAAAB1bml2ZXJzYWwvZmxhc2hfc2tpbl9zZXR0aW5ncy54bWyVVm1v2jAQ/r5fgdh30nUvbJKL1FImVWJrtVZ8d5IjsXDsyHbo+PfzK3EggQyrEn7ueXzn891RJHeELT5MJijjlItXUIqwQhokYBOS303TRinOZhlnCpiaMS4qTKeLjz/tByWWeU3F9yDGarY4g9bN3H7GSLyPr3OzhgQZr2rMDmte8FmKs10heMPyq6GVhxoEJWynmTc/5svVoANKpHpSUHViWn03a5ykFiAlmJC+rcy6qqI4BRo83djPSE3r6vLtT2R7IomysvtPZg3JalzASZJvzRrmM316VzA367JAwV+lqZ9vzRqkUnwA0T388YtZgwpeN/X/1EgteGES2tVcfsSjhnKc6/YzUd2YdVVgLmQcXX0Fnx5718eI5L/GfY9MuwpOX0xeTwaCefSUwkKJBlASds4mS/7+3CjdH8EeIy3nRcf8ghsZs1qs5f2Bd8LyiOSBlrHhtKlg6cKNiF285S+XD3ZSLLaYSs89YlGAAvYejCJswZb5W2f1jBmBLfOVkhyeGT2c0U8tThNe+AH7t7ycfG0FhvU25CvsgtV4Wpu+lZFrDwROxXNYSBPOG6nAvBpKLOZCSs5iQgzvSYEV4eyX4aUHexmJkhODL7T+skKKKAp91WZj1DM6fi+77xajt3ar0f0mtJdz+4nSI/xuipXCWVnp3yQ5nXid7hGdmGnSrzBDUtNBPLEtjzTW95CowmIH4o1zOtYN4wrk2OO5a60hOkqiHKCkP8vIH9KXftZUKYiVfjUCoWy6mOOVpCip/lMbAu+QdwUDRqdUpT6OYXKsygjwJQBYZOWxANzOmaqGKkJhD6H1I8DeeOhqSOoiHaq3e7WGrYorziOjStJPirZUYl7X0CPY6Lj6Fc4youwVTqW9WqfzwxCOju7M5TDOTPXFJAf4auocre3nSdSg+W/yH1BLAwQUAAIACAB6l4JLOD/HHIQDAABKDgAAJgAAAHVuaXZlcnNhbC9odG1sX3B1Ymxpc2hpbmdfc2V0dGluZ3MueG1s3Vdfb9MwEH/vp7CCeKTZxmBjSjuhLdUqylrW8O9pcuNrY+bYIbZbyhOfhg/GJ+Ect91Kx0gRQwhVU5fz3e/ufnfnS6PjT7kgUyg1V7IV7DZ3AgIyVYzLSSt4nXQeHQZEGyoZFUpCK5AqIMftRlTYkeA6G4IxqKoJwkh9VJhWkBlTHIXhbDZrcl2U7lQJaxBfN1OVh0UJGqSBMiwEneOXmReggwVCDQD8y5VcmLUbDUIij/RSMSuAcIaRS+6SouLM5CIIvdaIpleTUlnJTpRQJSkno1bwoLPnPksdj3TKc5COEt1GoRObI8oYd0FQMeSfgWTAJxlGe7AfkBlnJmsFe/sOBbXDTZQK22dOHcqJQgqkWcDnYCijhvpH78/AJ6OXAi9ic0lzniZ4Qlz6reA0uRz2uqfx5Xk/iYeXZ8nLno9hC6MkfpdsYZR0k15cS//s/SC+6HXPX1wm/X4v6Q6urZCitQyjcJ2CCKlStkxhxUBkMpuPJOUCe+4HXjQY7FpBywkkqsOxKmMqNATkQwGTV5YKbubY3DvY3FcAxXNdQGouXB1agSktBNdwHhADw+Ksavzk2arGB4drqYfe+3Vat0YZUWNommE3oKwKLQpvipZqYyXXUnPPZKQEWyU0RpYF5vK85FQEhBvMLV2dGseA6XCB/Dvb3eZYmo3k0oyWeo3DFY+uN9P2W2UFI3NlieBXQIwiWA2b438ZkJtNTMalyiupoNoQLTgDMuUwA3bsqfGAP3P0Hl3kFi1xpAsBxnv4aPlnMoKxKhEX6BQvAJRz7fGbWwEXVOtrULqM8aFv5e75afzuoUuQsimV6ZbgWELIC3Mv+HROpDJLO6QjpVZDVRTGWXVWJ7fm75dB89wKX+Y/XYwb0PdYkvvxsk1hfhlBbbcZnVaD6IargsYR5FgSj4kHKY47lxbqAqZUEiXFnNAUL1ntxnrKldUo8QPsofXvR+jtCZfV0wT3MXosGZS1IHd29x7vP3l6cPjsqBl++/L10Z1Gi/UzENS58/vn5KcL6xdWd6ytDduOKnPXc2zD6+27dbEyNq/gKHQX9u13f7Wi/s7V33+dYOZxnQoNLuI3dfTOkYJaTRQPa8H162j1X9TRuvBrbXBjpdUKAa/BiR9rvAgFzzk2wL019V9psbtfL3wD/qEW+3dJuHPO/lsO/NPqPXztxTsKb/3N0kD5+u+/duM7UEsDBBQAAgAIAHqXgkvQmuqLlwEAAB4GAAAfAAAAdW5pdmVyc2FsL2h0bWxfc2tpbl9zZXR0aW5ncy5qc42UTU8CMRCG7/yKTb0agviBejOCiQkHE7kZD2UZlg3dtmnLChL+uzsFYdudFTuX7Ztn3+lMM912kmqxlCWPydZ/+/1buPcaoObMCi5DXbToBerMinwGk7wAkUtgEVL+/nqUdyeCMmbSm04372hra35MEbQmNENoltBKQvsitDVqcy5sXfwOCjsUtS+o1uXpyjklu6mSDqTrSmUK7hl28eJXvb4IViWYM+icpxCYDvxqI0+OtwOMOpeqQnO5GatMdac8XWZGreSsLf9io8FU973cA72HwfMosBO5da8Oijjx6B6jndQGrIVD3rsRBgkLPgVR8+359QcaGDcLiugyt7n7pZ+uMOq05hk0u9THCDFZeTW4AUaTc7B2e+K6jxEQgm/ANKyGNxgBqPRK/+MCtVEZdqSBNnt+RIXis1xmh9Q9DJLDw6JtW/dOhfrjD1kwQioaoQUxkUXbu0FNfTy5jpxcG6UdU78KSpSUqChRU2J5FIPzuPglwf1HwrhzPF0U1QNRvY1VJ7hZgpkoJaoCPs8dNc7V2f0AUEsDBBQAAgAIAHqXgks9PC/RwQAAAOUBAAAaAAAAdW5pdmVyc2FsL2kxOG5fcHJlc2V0cy54bWydkbEKwjAQhvc+RbjdxG6lJHUT3Bx0lpqmGmkvJZdaH9+UinSRgEMg//F9PyQnd6++Y0/jyTpUkPMtMIPaNRZvCs6n/aYARqHGpu4cGgXogO2qTNq8wKM3ZAKxWIGk4B7CUAoxTRO3NPjYQK4bQywmrl0v4ukditkUw6LC4pb2L/szgyrLGJPX0XbhgFW8x7QgjLxWMDsXjdxi60D8AhqTAEyqwVACaH0CeAwJwI8rQIrvm+ekRwrxo2KQYrWeKnsDUEsDBBQAAgAIAHqXgkvZnKM3dAAAAHQAAAAcAAAAdW5pdmVyc2FsL2xvY2FsX3NldHRpbmdzLnhtbLOxr8jNUShLLSrOzM+zVTLUM1BSSM1Lzk/JzEu3VQoNcdO1UFIoLknMS0nMyc9LtVXKy1dSsLfjssnJT07MCU4tKQEqLFYoyEmsTC0KSc0FMkpS/RJzgSpfzJj4or/9acfsZy39zyatfTZl39OZK5T07bgAUEsDBBQAAgAIAESUV0cjtE77+wIAALAIAAAUAAAAdW5pdmVyc2FsL3BsYXllci54bWytVd9P2zAQfi7S/ofI79gtHQOqBMSQ0B7GhNSx7a0yiZt4TeLMdgjlr9/Zzu+lbEh7aJWc7/vufPfdxb96zlLviUnFRR6gBZ4jj+WhiHgeB+jh6+3xObq6fHfkFyndM+nxKEBlzg2ApsiLmAolLzSA76lOAtQzYGBGXiG5kFzvgfsUuNtIJ0v07mgGLrkKUKJ1sSKkqirMFSDyWIm0NCQKhyIjhWSK5ZpJ4tJAXoNd6b+j4ZeJnOh9wVQPWei3B65JWo5nxQck1RILGZOT+XxBftx9XocJy+gxz5WmeciQB5Wc2VI+0nB3J6IyZcrYZr5Lcs20NklY28zXK744zz0lwwA5h03GlKIxUzjNY0QclkyA/W1KVVLzqAGt4VU7XvNav4153zRutnOkcy7Kx5SrBI76kM46CfTJMKqf2etaBT00Cro1TMiT7FfJJYvs67dWjPMFcgFbxdk8sapCOICnWxpqIfc3AAMV1R3EbdOwaxq2oJYDt9HXHQVqbrtlVJeSNaWa+U88YuILlZIaWVxqWTKfjIw1lgzBPnFXrpvUNcRPdJae/kNvjN+oNT/Va52xgP/RmE9A1NaE5xF7vuXgo1kGNdUMim1sWBcpNjG7nFT5mPV0PTC5HOumwEU8TWXMYAwjqinp7OQQlEmqwCUs5QjbOzgITnicpPDTkwzj04M0GZW7SYbewUFwKsLdBLQ1t2Uk4zqOxNQqyCcT68QPS6VFxl+sPAd7Rq+sDl8buebouuDtwdn8j1EcxGgGc4smVpd56u2r5vDezKlWnc+mcJaBWmEemC4L59XMQlmMfCK2pWWqb/o5NfuwBx3lPDUd01zfQe+iWvMX5lU8Ml+6xdLUJGFGMwH6cL7sMUA/YbsMwlvToYhbkTd1wJjYN/dvK9ps+bp1ruuHOuxDDZ84qxzGzdRHUEcsRZlHox7iovuIqBR22rVk1EvZFm60OAGRiiJA7+GhvvPF6UV35bPFRYO1ed27wC6XN6z0OuFOQaTWdXsRv94N8PgbUEsDBBQAAgAIAHqXgktfiFvqaggAAJEgAAApAAAAdW5pdmVyc2FsL3NraW5fY3VzdG9taXphdGlvbl9zZXR0aW5ncy54bWy1Wktv48gRvudXNBQskACB9aBeDjQK+GjZxMiUVqTtmQSBQIltiTDJVsiWZrzQIYcFNrdFghwS5JRLkEuOOQVI/kuAnWz+RaqbpEXKkkzaE3FsDKvrq6quVz/kXnTvBuo6YtR3v7KZSwOTMOYGi6j/A4R6c+rRcBySiLCouqPcuoFDP+jBHeU0oEbMDhw7dFQ+GvVraCA+qNuRu1oX3ppKs4E6TdzAXaThlgpj55J2LqkwpjXqaq+6JyKWG5I5Cdhhqb1qbvQpQA8iEjI9cMjHvpTnzg7lZ3AR2o4LfFG/3eTPNtW61Zr8Qc16q9PC24YsSVIbqS2trtW2nc55R64jXGu2atJW6TakhoTqrVb9vL2tdxotCd4G522Q0sTnbdTsNJsNbdvADUAjWVa0hrrtSOf1ugzacPdc3Q4GSqdWQ/V6XWpq21ZbGig1BNwSyJClLnegpEmK1N7KilzvSmigDpRBc4s13FZbqNvA7Vpt21QUqVbbOXc3u6y7dtTC00nd+YzAgyE4OMpzq3oguXrzdRgCs0X8lWczggLbJ28q3//ht99/+813v/nTp6+//fS7v336/T+/++NfK0mKinROAalleWpMBDIX1z8orVcVYymjsC1bHFk6cp03ldmaMRqczWnAwOCzgIa+7VX6P4zzJ5ldESTdkLAM7s6ek526jvgUhSW6IKfhOQWaU39lBw9DuqBnM3t+vwjpOnAKmbl8WJHQc4N74K6dd1R8UpHnRkxnxM/Zh7v8KQ5bQc+KCDevjflTCOnZM+KlGmviUwK3U/m8R/agGzdymYDKdf6cgq7sBdkLQIM/pzEBaMmDOvx5HsTIRwbsEm8Bp3V49gMJ80rilnkSRVfrVdl8WoV0wZ2dxz0f6EecR6EDBQtuYY0/hUB8glxhoSglbhPz1/YYk9f9XtLzQQsEN9tcEpIQOVam6uhqLBvvp8PRxWiq6BeVvhpXJeJl+aNGu/ux3mr/uFdNcAUlmVfycJiXhYSwVq2YLMOajIZTEIiHUwO/syp9/rs0dHRtDXUDV/rJf0oLGE/wTaXPfxeBXk8m2LCm5lDX8FQ3p8bIEn4ZYgtrlf57ukZLe0MQo2jjkg+ILQmC9uyGBEWe64gB3rLdYE0K6NNGV7JuTCfYtCa6aukjo9I3aRg+/ERIttdsCcmztCPkuJE984gj1EKKiHHeXkC72KMh+MeWLnBS33aDsyLaJ/KtblxMrdFoaE6xoaWUSh8HDtJCm2sqL2gim3gCMkIb1vKXwaci+4QEJHteaSGX+sXlEH4sbsilu1h68MNeYM0YQ0jGJCgAhMTBE8g607wdTTTuQ1CIbLSyo+gDDZ1c0mRDV0C2bqgjSE3Vysi3uJhUNgTeDeaQOmTOCsi7wqYpX+CpMnoHOQ61OSoJGr2FknxbEvQem1BD2CwAM+Qb/ULmFcHLMC2QtAbnNs937wHZ8znguDc3Ll1HQOEehjIR1RidldZk4i+vIZC6PDxS7bFgcLZ4W7gbAqaEDixzBXRBG1KxxrPry2v959OBrA+xNoV000a3U0t0Sa7Utx9QQBmynY0dzAmakbm9hkp4gDHHdcQYj7ww4Vdr9ytks6T/fJG0LkPD7754gUm5hnfAMtgxgzLYpqzYc9q525IZvNAQnutHrSjigBebYKrYkCf66POEKHL9tRd36c8RqEfjygbrWTte76/iYfs/GGPGLVjRoaMpLi0FwrAS8yUHFk+vFFA3BqBuHPdzaPj8lFpKgDFKZBgUvULMDXguZ8gNeLSciFusmLoFm61bMuOnjwJgUatx1A7Hm58RPQKH9MdSnZE7Cvslj9ibeCMDa5cIf5EoZ7ZKuaXF0q0hGG6AzEWcVCDVc31+hiom9voKp66IV4PcfG7p2nNEdXvuvVgRwM9rnzzdh92F1BdUz47SvI4XpZ+90pB4ipNY77jcBuKxQAvHKlOfr4qYieWJejlVZUPF/ETB69krjoPq4D4ZWuZ0KCtcApSJb7P5ElbhO37OKy4rPhFoeCCDvGTyJrHD+fLfv/5LcTF79sRUlFB/WlYOFD/vmvhR3i8Mykj0ywJyLFnJQ8VLQWByoEqh//nXP/77578XweqQn5/lxGLHq5JPfX7DVUg1VEASRdmyZPXyCorEFDVB1yFsBUsKuZInb6Hvia1+pX9lh/fQNy1KvbKChON5arLSNuxOuGvmuQEpCX/1QsQnb+njqaxp4ugPJeq58/t49XXg/JLc8iGPLsrIUy9lA5rznkjiuKy8TLG2pU0LOkL8vusHm4NL3SNhd5/i2dDCWe56JmAh9cb8YuvpTS4w8Hs4SOM+C/mJPn3LckRL+iGJXcKVpexzjsGEMd8qZnh3tH3uCS8dJ8OaEPb5bqgHi4IaTybDnqfvo1RVEde+/TvbixLEI+2J4XDGSoYylu+I+/wG+cie8GeI+/wmX1BGcKh7AtofySLTqzjFDrP0IoEDHhKIFpXwpG95Hm7BkF/JRhmTEkKe06cO6Yt10XJ9ktQyp2UNrh6xuBc8bl2uOGb2IKYd8a8ccgO73K2eTt4ec5lHjme2mAfUXzb64v1Q+ic8h/I//upg3xkxFbGHFXlTgUOIPV/yNh9VUCLjTYW7M/5+5hhulTYz3ssySGHNaagvmrno5aVUBryFl1NF41I/DepVn/ipVz0VoV4i9ngAg7U/IyGGHHBJmpx5WpZ7md6C3YjNaB52ZDCLZ0sQHcDpKMVkCLm0Ehuqx6SK37IMsK1krkc2JG1UGULGN6en34ugOE7ntsyG5I5lszuhlC6CpNPtUjHLnR84ChOnsYO4eKRk0TF7FonpH+hW6dKTUXZgNUrbNM/3LGtMyGXuAWXAeywAvWp2lYUu9eRb1n0aQEHe0b86+B9QSwMEFAACAAgAepeCS+9ftoEPFgAASHUAABcAAAB1bml2ZXJzYWwvdW5pdmVyc2FsLnBuZ+3da1hSWb8AcMtuY95mpryUik3TZbqZ42ipKdplmrLUMk0zJcUkw2sGKAiUltpU+nbzUipdpsy8kJriDdE0qZykJhUShYzUhAAVN6Cw4dCpec/M1Puc53w437bPI4rutX9rr73W2v/1/8A64+u93chgkYGenp7Rjl+27tXTm9Wup6ffOW+O7i/3W/1v6H7MSNy7fbNeRZfVqO7NLJTnbk89vcrs+eqw2br3X8X/EpSop2fc9uF7BjPuboSe3vGBHVs99yWFigd8zq7BDXQMyq6mzGjWo6XOT1iKWnFztdFW332b32wO95hn4BmybcGZuq++yzu9c8GpX+bN+vrS7p9s897fHDcBlYXKTr8fSqf3+4OoBlWzsdVPxYThyX0Ih5ey+lLVJo4RiS7rcm3cwEtCKvrQ1AGQNHRlvxpraHHoxIw5/3ip6PIQBfc03Es2Irsd0Y6PwLVTQvf1rd73Iz4/1iIw/HrffhXGvJ2HF6213zV6+AvH1EXp97QI2Wk4PlFxB/582ennmMsRnx11yLbNo+b+XGDTTlxSh7WEhIU7tOjpG67/y4tHw8mjYSYkrYo/P9w740vVyVzvu/a9J37h5Phqwd+KfiyfM8NzF3j+LqP5/mFiWCK5kWH59/JyS9P2Wfae575w4h9tM2fAZvM2H1ryeZN57jL9tv3zpjy5Uj/VYmzP63K9AL3PTvi/QQaHZkMQBEEQBEEQBEEQBEEQBEEQBEEQBEEQBEEQBEEQBEEQBEEQBEEQBEEQBEEQBEEQBEEQBEEQBEEQBEEQBEEQBEEQBEEQBEEQBEEQBEEQBEEQBEEQBEEQBEEQBEEQBEEQBEEQBEEQBEEQBEEQBEEQBEEQBEEQBEEQBEEQBEEQBEEQBEEQBEEQBEEQBP3/QWOv48gqblcc8wsf/X7I9tEJ2+XzDG5+4XPfL8/wNFSuHPvhNpcZ1RP2j3KHeLpymV+F/+dywrrTpz4DdXXcZYr8vCI3DeeFt2w/SZsZOOOzKnroGmOW/Req/vSE7ZyUBUmrTyw88X+Aog3C4xigXDI1QuG7gZMvG5kwcori8dJsJf2NRbd9KXI/837WUP3TScf+OAUmugsDUxLKTP92iS2jhoZkCX04YM+z6yS4oj+xtMGTqAacxGIqaFFQda3MODyueWpY4oWYvqhX+90JsX4gsyprtIRhGyoAsRXIRCFSClIk1wqRIs6Pf206h7FpEZX/docrUJ1AjHYTYQqD3zti3vx+MZuBS+nIpRqHs9xVZRbY3yx6NwdZv6zB9feJECIQew8puwUDj+xn5Fox7VIG5zeyQwlicoWqFAEeVTyLI8kkChxDNbBNin7CH3EB497ZMdQTKqamGA6Ozs0Cx0glomfWrAZWH6jIZaiH9NnBBEaXpXMH/0XjWp9N4+2xfGby3WIkJagBWONLu6VNTnhHFIutkX/uVRCpj/nm8Vp4mtiVP+WtQHU1dDlSvq6V1rKJhPeXzgTMrQwuO68wuvOhCcYO6ur7K9LvwpstsOnnIYZBx/ph7ilKOLs0L4AcOn6bRH67FFav4i+TsjDG5Ot7mM2bA61lLJK8GqdlZKFPl2MR3YdhKg4zEhlJDwkp5tVWsCW5x/ZcKDldM62lq6Kf/tIYk6G2VsV6EcsA+8tDfq9cgfzbXqyZGFdjbcGoJbYe+funJmdHX+94uYKSMhGJ9EWb0VXvmrkdJVpNQ3b2VJVfaRqnBN7SreCnEd8NsVMOmoCcjDjEjBtvtoPSi7YBqPTdsy+4LD1isaQvaBOzqZzHnky7aNbQN15SfWtVag+ZdqJ7XakySOEP4rb9jqXUXO+t2G/TZ5m2MC8ddY6obIMVnTsqjhk5Fw26CpFHUN9LGtcC9htYxQbhIxurjz8Juh6bMfdds82/u4fKsFu0K0TGavKKI0hlh0ZV9cOiHuKAq7GXnXl7lnqSWX4/hxcWTKUB2JCH3Bgwr5hX4VYTHdVy7/qPpJ28bhUmnTPV7EkrXmIszTDYDvAFvkE37hbS/cOqt1F/PdhGi7NZtfU8S34UNbPLucChCpDeZVAL5LFeZyPpXNzjEZZz15qQY2Z3uQnNLOqWpqRgxbef+m1/xkl8TImXsh6wot3ApbASFktU0sBp/FE60j93fngq5xF5PHBmshiTM6fSRR+lnt4rYJR+t8t1fpRYHA8CJovuSBrN2jsSjli035l5QFUtdy+u4M/3Tvy5L6ZvGreGvlbnZ1YmEqtFAz/TkODIDmleQ7/9pz0zTgav9/WhNA6xjRbDjSUDqBF8fwqf7OOGqcKtyTm4TjdDpXLIT8f6V3R2o7fUiAJWlnY+ui9zz6t7YOuE2mpKiBhn5/A2lCYS2waOuWIdGKSxNNgajZLt/nx0wDuXokBfFIiTPu6pEU+eEzu17W2xjb6irFCUIFumdmO5Kfpb93yYrZ20z7EVPqm8FWBOZ27BkgCfKwWEwspfw4ADEV6h8cROscxJxt8nispum+ecYlQ5LRtk2Ljofhm0Ly+uM9YOPZcvCgdQYuBxH6Cgp3Pcl2ZorL3iOomUJXK6lBineLqa+l6jZMIltT9fL1J4TR1wwLjewXN6BfcnH+0lMDuHFIrr/ZW49x/35thIOWmOSBl/Q85xkws4RVSklpir0YTiR2+n3eTQZ1XGEUXBjRTwPQrHIE9covRvOz14sgIO03q84N2pCGZwuT5gXEhoHCL3PB+nIvQNAXwx2GOCbePaN3mDySppCUPmu9KNkxFKeidGx8E1g3FKkiIE+5hPfsd0B+ReqYH1R6jOTiTYwtBVmTXkw1UanEWgd8I1OkvRXN+bUPFLj+TaoF/A6vQecG9r1bZOs8fpdvfgKdfw8LZ3/kvQSieBh1MTDP/zgbpgGc4QsY/8JKaeais/H5eCVHyYs/QpcqAmoXMEz5LnKJxxwcI5LDpjLQ2pxsSJ7C14d3ji+KkpmyOuvVmOHztpbtTrbq3BVA6TMpJ0rYiZ2J/uNe2aoykFEpniMs9o4dy78rats6lhx0uqjToulFUEs0v5KlLPECAXT/vhAhub1qGl0kIc75URoik5qbAh9EMbqHwXfGqDxhrbgFZk0vIX3eOFhFUHCfciQtzVAwRyBi+Dp9EyLNmVFcXf90rNWnTTw7yedaUOjD6KCWIf41EVlj5IZL/xDwm4Ec1nvOYQdsYM1NaQtxP2gA0DXrGdzStxd/PrqYsBzEQ5jYfXeoWB2hKH9qNjdzuP7uIoHirpXN08sB90E1AHBPHkp7YB/O1CwsBV7qbmWGlSnfpHWF4jot/u40AtYHnQ07t7mcF+K+oMfbIsKSf8sqNKLc/BBM8Kf/PLJnJVefhhD9dXKI5HDmmNG9KLz6qr6WZuVFcPfrUDGKFfShMqe8YtKBH7pDRNk80tqWtJVGflEZriX+xvXdGmaPhvD2AFwrQK/WBGuv09DQFhes3gsMCf5GVaylDQGKBYZTqcyjGLoNNGW90nJ3h8xuREsPOW988Fo2KW4llXZTMD6abAhG00fu+69F7RTme1PwJRHL5H6h46DZQ0F3crLsrRq04VCg0rpzl91PG6qkk5TQRkZXRKpYkP/93568j6QN8eNAxxHmbuXfj2j5vPm7+NF46L+598JybW5rywyc3KGJSvOVuPqharOHhNrVVuyaXLQnvN2KxbvCeegAW5H7Mqy4jb1XzpqjEx51Gv7uqCTRfDzg1aA2cR6jcSzgM8nqLrNN5xNAw/aG7wayP+nbmq550mdGIiZVLVfN9KJN00iVTIFdrdncT4QkVr90j8YvsO/YfdmJHm0fOMQSDlvepAlXSxqD41UMVz3OQEeKD4QQkZm56PWtvlIkZGrqmegR0fYwJ+Sym1Ge9rWMo8JOD5LolWotZmGsGqA5qOsv51ZAn6XrAhTFDTejxJ7k+PAe8xfw0mhUosX024cwWj08o+Lmt2JVHKoO8m9gMb62a3JijRTFzKN905XPeUa1UvXN0FnSyz9r7W/FVkZLxiYfsiTnriqN/y7ITtFXRBb6jW92BqoPasrE/VDli/9NqwHsDcKgT8+esVsylOqYasq1cJIUxewsbvM2scHnZoXQF3Wn/WeNRYTVbPBu2WIpdXjdbrFDVpn4KvvUZWAsSVAqGRuKwcf27jwnYhi3tmk3iUSLft7bq6qINqxq/VLN1FVxE7WWDbyXrg6lrPMo0EaxXs9YpNznqxJx0W9+qdNczzPUN77203OrNm5IFZZqqLue5EGQzRt8j5m1CZblXv6sq3iadtbNfHW+mruqaFxIHF7qfv01IBCdXLONyPVm6jtppwCacLBicESqyV9fZPWzixWm7AcTSH9lX9D9gr4m6UznkWZlpKmQpeaoEoplNKUKsNl/q6lpa5OUW3vtvH+p5zLOUAp5QbwLxO17zqrh7pgEk3Hq2ZF8heXJTg1BRS7LKlTJNVQ3mJct1SduX5IPp4TdofRZHH+D750fGLT4Utq+AKf7gkLQx1UTueokur1lLyxDG9NzVtMM19lZzGICrObFKHkANyy4nkCjKRv3IAxaxnyWdX8mRq7tmjtZiSwhuYMofq4a4D1mSiC2AZ7sWoLU8+P4+ULWAnHLf6NBjc9L1ghBjLfdz5D2mHHNTbf1u1oMdhWXr2qDAhEpxSnsoffIVY+1uPtrbYy9vxwm3YftbkHwoHjXOze7o8gc10xqUHSt9eH/RbNtKld9YwXNxl91PbUIqSeqVmZx/pumUotTBmvYY9d7jo1/qhbQDXJElg/gIdOKuy0zh8YePTVyh3Wf4Au1leM+Dn4wac5Ge7yTkSP8p09wDmVCVXNcxRDb+eABRTS1CZNbQYk5kX0wKJ2qt4g6H+oIiyCpowzzny4+QVYZGkHmeau3XeNW9PR2WeX9ym/OFSufM5ypIXhKcRA+mDZ5/RLp3q0H4juJrZk9g8TDSaO2xGPYCzVFy+vTZCObFKnI8TcI/fsw1wwjNHeEU/Bs0NU6btWX1WfLo3vW5R3aoqMb68Ocsk0i5z4WRJ8YYut8NVdO3gS2KHZ/TBbSKGSTL+9xw/VS/vRbC7vRxc339z6HbBEjmbocEo6lnE2P0vSptbfgdJw/koSYUfu5wWRLAKgQsWl6um6KpkIdpD1eeMM5hUxvTl16pCNz7ANRFMjtzx9ofNrRvPD2e6+8VInIzn5oQtQFMda4ewk1m5ncTC8D+DHMexh/PtrJZligngvRK2KTo7iql9+vYiu3VRUVTtpP1kP7KTBzYMjWjCOIuLBh2By090g95NRgUu9MZ3lL/d51kWPZnFousCsCT/bcGz0PB2Q23PaeyJDJ/qEtHClpLigm5Pqr47aU+DQbTf4L3TNGxyaa1Asce0j2vCOp6Hp6RyCNTZWIpPfll1qw1x8gXdPtriibABcELDww7y085+r+/HH0vXXgyXRl1qM++lTLvweWRp3jqww13TbG8sF4u6nWGHuvmOmyIBkKppJMIWtKfsHp3COS/9eH9Tnre89IETfReICl85Kqi7aim4DF1MoLuShO/RqPQeriI0g6aoo6FuKOSJK+iGcbIx+xRVIHelO+6Yb81VuYlXTexLd8n4etKvtgHL8cxI4US1LpDKcV0+GlPbn4zmDQcyjyEmG3RhxESnHd9t4TF+fphfLvHNtxQOqAuseKAEx5Cpnma1mpCVbY3FHdNuZMOjZ4JkjuHChkTEhvTV7IMLSln1ZkQhWUGPPyLFVkxN+/MPKR7d8XPDVOMWZ+yJVrugBDSxtUmuqjXz05R30agJlHMJsGC5Ta5/9yvzO8KEye4dG8QwHjqbPOKdYzm30mCruAEduh/bGd+n4hSvo7jYAOfqB8/AE1dY1Yi67Uu0cJtWrsrSffcDa/4WwSFVoHDk3I+VQ4mbTVVShkv97C57fmRnIW04JgsTbGef2XN2iI1OP39rP3GvZiKX0aQaCH1NSCqkkoDSRjvyVGc458qj+2brH90nmR7UXdxuU7SPAo0wOQpEaWfqwj6C+AQ2WYr5Bk9LFLOp2HRp/0ysxKG9j7/BPS1mXdeHpy1o2v5pUTI6J5QI9KR1fROsUk7sreA38u2GsEUybNPkH17XwgOtvXSL8Eal3fd0n2kf8vRLnPa7jvVY/3wbypQ/2anJuzBgajybfFAXPsfKd1XzRrylE0T+46MDR6m31ysWhWLu9Cq37WTVHI+ZWp7yePwdSBRkbgRczomJk7F/rYWhOkahlrEQalYVnZmJtpMOSNF8fg1C+wpFGbBqm1U5/0zY6fsfntBUS7wUSVaODWoLrJ0UPz0eD4qAge+2z/6QLFCxXKqGDSsHR58svJrhc6PsuZ92QBM1ugxBwFMEXjymfUXiPa69eVvBkuGM/CLnXIeHH3MBJH0f96mIfQtEyRs7kG/QyTCAujOWeC/CNavLtPFfK3v/e/mYiu98tTQ1cBh9PfnpW9Dt8AQH4YNH8LNAxQDbb3kuyUr3MDoGt7L/c7UntUySPdtggnervJ3NWjeEp6vAvbEjzrFMEVW3RDmzLTXPFju+ja7Y8WGA4MuLxoPCBeyvZZefiIyjUjmjaZxm84fw3g310666yutWkqDb0nWoj+mYkwf1gUV7mfho/Ki0eET9R5y2MpZ/1q6ZA1rexJUJj328ZTZuj3Xzdffbs0KtegROhv/ao4XBQ6pC92lfbIcBl3f45E9efpJfvKs3cSIb2I2WgGuSeQzuBZUeTQHwh6L/TGhYbmQKHvnB14VOaAi83KZsNKPrIgWGZ0bJ/JazKrsRKusHcrmd85bwUWsXHB1N5+dYXUNop9k4T6RVE14LPvEhHVOAUjLCtPGhrfwaXz0cubS3sitF9aFSY0ePCf2ei2SNmiweewOtTX+g6Os/b4uePmB4vQZ+FvESEDlW47tELuxJ+3J6OQamyGq92rmfsiRnbyibZ59xUJt3OlHSxehVxYxWTr0xZ9QR3lcyzbZXNsTSn131MWMDu51eeLht0C4wWSckVny4ykGZ3biMxfzd7SPUaVSA3+r2FqVBNokvUs5TgRHNMiZqNK95ODESY9qIifCSZCJDRxbghAtOoJv4vVbXPuwouZ+6TH6FmnI4bgHhfx4ZsidvGjoZls4BWQv/mlQr4Hqcv8uefn+XWBg2yupgKxO1F5v3wrRX7YkljT2eZbzxkpzpZXPf5FRUyw3P3MYJ+4GKURL3WPSq+B7RmR6/R0Iy0ydfPc1mkBQ/NTbsMpQ9m3rOWhHHMv2Lkot6fZUkCfljQ68mukAzTp0q6F/Q3queXUFIRtjGgu7Jg6fNsR+SQZLBtgyY8kNkMjDNlApkzsx/ZAB1QyKV8zujYk6Wnc3n+cGWmEUfcpWoXfb//I+e/p45s+xf32pZraIFyQeokv3/yH86zrFR6zqD+datX0gHnjg5T7/noY1aANNmKg+x921m+1+x/Pwg7k++a9+3MrRgnOeuGZH/aTfMVgmcUbAMe+2R3xMs48fPK6qNu74oEGyYHw6IKFo1auvsUy3mM7+QomR51FDlItA2gDxGJYNohaRRaoD0vvClXTjrvtL/uH8oCLO7LTyT9KbnvZ7ua8c2760Vmw+l/hdQSwMEFAACAAgAepeCSzeoczFKAAAAawAAABsAAAB1bml2ZXJzYWwvdW5pdmVyc2FsLnBuZy54bWyzsa/IzVEoSy0qzszPs1Uy1DNQsrfj5bIpKEoty0wtV6gAigEFIUBJoRLINUJwyzNTSjJAKizNEIIZqZnpGSW2ShaW5nBBfaCZAFBLAQIAABQAAgAIAHqXgku27fNMcQQAAAQRAAAdAAAAAAAAAAEAAAAAAAAAAAB1bml2ZXJzYWwvY29tbW9uX21lc3NhZ2VzLmxuZ1BLAQIAABQAAgAIAHqXgktN8AC3sQMAADkPAAAnAAAAAAAAAAEAAAAAAKwEAAB1bml2ZXJzYWwvZmxhc2hfcHVibGlzaGluZ19zZXR0aW5ncy54bWxQSwECAAAUAAIACAB6l4JLOAFxQrQCAABUCgAAIQAAAAAAAAABAAAAAACiCAAAdW5pdmVyc2FsL2ZsYXNoX3NraW5fc2V0dGluZ3MueG1sUEsBAgAAFAACAAgAepeCSzg/xxyEAwAASg4AACYAAAAAAAAAAQAAAAAAlQsAAHVuaXZlcnNhbC9odG1sX3B1Ymxpc2hpbmdfc2V0dGluZ3MueG1sUEsBAgAAFAACAAgAepeCS9Ca6ouXAQAAHgYAAB8AAAAAAAAAAQAAAAAAXQ8AAHVuaXZlcnNhbC9odG1sX3NraW5fc2V0dGluZ3MuanNQSwECAAAUAAIACAB6l4JLPTwv0cEAAADlAQAAGgAAAAAAAAABAAAAAAAxEQAAdW5pdmVyc2FsL2kxOG5fcHJlc2V0cy54bWxQSwECAAAUAAIACAB6l4JL2ZyjN3QAAAB0AAAAHAAAAAAAAAABAAAAAAAqEgAAdW5pdmVyc2FsL2xvY2FsX3NldHRpbmdzLnhtbFBLAQIAABQAAgAIAESUV0cjtE77+wIAALAIAAAUAAAAAAAAAAEAAAAAANgSAAB1bml2ZXJzYWwvcGxheWVyLnhtbFBLAQIAABQAAgAIAHqXgktfiFvqaggAAJEgAAApAAAAAAAAAAEAAAAAAAUWAAB1bml2ZXJzYWwvc2tpbl9jdXN0b21pemF0aW9uX3NldHRpbmdzLnhtbFBLAQIAABQAAgAIAHqXgkvvX7aBDxYAAEh1AAAXAAAAAAAAAAAAAAAAALYeAAB1bml2ZXJzYWwvdW5pdmVyc2FsLnBuZ1BLAQIAABQAAgAIAHqXgks3qHMxSgAAAGsAAAAbAAAAAAAAAAEAAAAAAPo0AAB1bml2ZXJzYWwvdW5pdmVyc2FsLnBuZy54bWxQSwUGAAAAAAsACwBJAwAAfTUAAAAA"/>
  <p:tag name="ISPRING_PRESENTATION_TITLE" val="【古风屋檐】中国风小房年终总结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KSO_WM_SCREEN_THEME_FLAG" val="Dlrq25wU2PGuGg5bbmjbDJwBMagL4AC5xo2CxlAebHLdE/NUWnbfXkrTDs46Fy38LbGZIW2e7anMwL9i/JwPAhJ+2g8zL2JBagOhcvozFo4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5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9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6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5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9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8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9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5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2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4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5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6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8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2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3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"/>
</p:tagLst>
</file>

<file path=ppt/theme/theme1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15451</TotalTime>
  <Words>2291</Words>
  <PresentationFormat>宽屏</PresentationFormat>
  <Paragraphs>209</Paragraphs>
  <Slides>17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5" baseType="lpstr">
      <vt:lpstr>等线</vt:lpstr>
      <vt:lpstr>等线 Light</vt:lpstr>
      <vt:lpstr>黑体</vt:lpstr>
      <vt:lpstr>华文行楷</vt:lpstr>
      <vt:lpstr>华文中宋</vt:lpstr>
      <vt:lpstr>Arial</vt:lpstr>
      <vt:lpstr>Calibri</vt:lpstr>
      <vt:lpstr>第一PPT，www.1ppt.com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2017-11-16T02:03:00Z</dcterms:created>
  <dcterms:modified xsi:type="dcterms:W3CDTF">2021-10-17T03:09:43Z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2052-11.1.0.9584</vt:lpwstr>
  </property>
</Properties>
</file>