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heme/theme2.xml" ContentType="application/vnd.openxmlformats-officedocument.theme+xml"/>
  <Override PartName="/ppt/tags/tag6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69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tags/tag79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sldIdLst>
    <p:sldId id="478" r:id="rId2"/>
    <p:sldId id="480" r:id="rId3"/>
    <p:sldId id="505" r:id="rId4"/>
    <p:sldId id="482" r:id="rId5"/>
    <p:sldId id="508" r:id="rId6"/>
    <p:sldId id="485" r:id="rId7"/>
    <p:sldId id="509" r:id="rId8"/>
    <p:sldId id="510" r:id="rId9"/>
    <p:sldId id="511" r:id="rId10"/>
    <p:sldId id="512" r:id="rId11"/>
    <p:sldId id="513" r:id="rId12"/>
    <p:sldId id="489" r:id="rId13"/>
    <p:sldId id="515" r:id="rId14"/>
    <p:sldId id="517" r:id="rId15"/>
    <p:sldId id="492" r:id="rId16"/>
    <p:sldId id="520" r:id="rId17"/>
    <p:sldId id="523" r:id="rId18"/>
    <p:sldId id="524" r:id="rId19"/>
    <p:sldId id="493" r:id="rId20"/>
    <p:sldId id="525" r:id="rId21"/>
    <p:sldId id="526" r:id="rId22"/>
    <p:sldId id="527" r:id="rId23"/>
    <p:sldId id="499" r:id="rId24"/>
    <p:sldId id="530" r:id="rId25"/>
    <p:sldId id="531" r:id="rId26"/>
    <p:sldId id="500" r:id="rId27"/>
    <p:sldId id="501" r:id="rId28"/>
    <p:sldId id="532" r:id="rId29"/>
    <p:sldId id="533" r:id="rId30"/>
    <p:sldId id="497" r:id="rId31"/>
    <p:sldId id="535" r:id="rId32"/>
    <p:sldId id="536" r:id="rId33"/>
    <p:sldId id="477" r:id="rId34"/>
    <p:sldId id="479" r:id="rId3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>
        <p:scale>
          <a:sx n="55" d="100"/>
          <a:sy n="55" d="100"/>
        </p:scale>
        <p:origin x="-1061" y="-274"/>
      </p:cViewPr>
      <p:guideLst>
        <p:guide orient="horz" pos="2126"/>
        <p:guide pos="383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7.xml" Id="rId8" /><Relationship Type="http://schemas.openxmlformats.org/officeDocument/2006/relationships/slide" Target="slides/slide12.xml" Id="rId13" /><Relationship Type="http://schemas.openxmlformats.org/officeDocument/2006/relationships/slide" Target="slides/slide17.xml" Id="rId18" /><Relationship Type="http://schemas.openxmlformats.org/officeDocument/2006/relationships/slide" Target="slides/slide25.xml" Id="rId26" /><Relationship Type="http://schemas.openxmlformats.org/officeDocument/2006/relationships/theme" Target="theme/theme1.xml" Id="rId39" /><Relationship Type="http://schemas.openxmlformats.org/officeDocument/2006/relationships/slide" Target="slides/slide2.xml" Id="rId3" /><Relationship Type="http://schemas.openxmlformats.org/officeDocument/2006/relationships/slide" Target="slides/slide20.xml" Id="rId21" /><Relationship Type="http://schemas.openxmlformats.org/officeDocument/2006/relationships/slide" Target="slides/slide33.xml" Id="rId34" /><Relationship Type="http://schemas.openxmlformats.org/officeDocument/2006/relationships/slide" Target="slides/slide6.xml" Id="rId7" /><Relationship Type="http://schemas.openxmlformats.org/officeDocument/2006/relationships/slide" Target="slides/slide11.xml" Id="rId12" /><Relationship Type="http://schemas.openxmlformats.org/officeDocument/2006/relationships/slide" Target="slides/slide16.xml" Id="rId17" /><Relationship Type="http://schemas.openxmlformats.org/officeDocument/2006/relationships/slide" Target="slides/slide24.xml" Id="rId25" /><Relationship Type="http://schemas.openxmlformats.org/officeDocument/2006/relationships/slide" Target="slides/slide32.xml" Id="rId33" /><Relationship Type="http://schemas.openxmlformats.org/officeDocument/2006/relationships/viewProps" Target="viewProps.xml" Id="rId38" /><Relationship Type="http://schemas.openxmlformats.org/officeDocument/2006/relationships/slide" Target="slides/slide1.xml" Id="rId2" /><Relationship Type="http://schemas.openxmlformats.org/officeDocument/2006/relationships/slide" Target="slides/slide15.xml" Id="rId16" /><Relationship Type="http://schemas.openxmlformats.org/officeDocument/2006/relationships/slide" Target="slides/slide19.xml" Id="rId20" /><Relationship Type="http://schemas.openxmlformats.org/officeDocument/2006/relationships/slide" Target="slides/slide28.xml" Id="rId29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slide" Target="slides/slide10.xml" Id="rId11" /><Relationship Type="http://schemas.openxmlformats.org/officeDocument/2006/relationships/slide" Target="slides/slide23.xml" Id="rId24" /><Relationship Type="http://schemas.openxmlformats.org/officeDocument/2006/relationships/slide" Target="slides/slide31.xml" Id="rId32" /><Relationship Type="http://schemas.openxmlformats.org/officeDocument/2006/relationships/presProps" Target="presProps.xml" Id="rId37" /><Relationship Type="http://schemas.openxmlformats.org/officeDocument/2006/relationships/tableStyles" Target="tableStyles.xml" Id="rId40" /><Relationship Type="http://schemas.openxmlformats.org/officeDocument/2006/relationships/slide" Target="slides/slide4.xml" Id="rId5" /><Relationship Type="http://schemas.openxmlformats.org/officeDocument/2006/relationships/slide" Target="slides/slide14.xml" Id="rId15" /><Relationship Type="http://schemas.openxmlformats.org/officeDocument/2006/relationships/slide" Target="slides/slide22.xml" Id="rId23" /><Relationship Type="http://schemas.openxmlformats.org/officeDocument/2006/relationships/slide" Target="slides/slide27.xml" Id="rId28" /><Relationship Type="http://schemas.openxmlformats.org/officeDocument/2006/relationships/notesMaster" Target="notesMasters/notesMaster1.xml" Id="rId36" /><Relationship Type="http://schemas.openxmlformats.org/officeDocument/2006/relationships/slide" Target="slides/slide9.xml" Id="rId10" /><Relationship Type="http://schemas.openxmlformats.org/officeDocument/2006/relationships/slide" Target="slides/slide18.xml" Id="rId19" /><Relationship Type="http://schemas.openxmlformats.org/officeDocument/2006/relationships/slide" Target="slides/slide30.xml" Id="rId31" /><Relationship Type="http://schemas.openxmlformats.org/officeDocument/2006/relationships/slide" Target="slides/slide3.xml" Id="rId4" /><Relationship Type="http://schemas.openxmlformats.org/officeDocument/2006/relationships/slide" Target="slides/slide8.xml" Id="rId9" /><Relationship Type="http://schemas.openxmlformats.org/officeDocument/2006/relationships/slide" Target="slides/slide13.xml" Id="rId14" /><Relationship Type="http://schemas.openxmlformats.org/officeDocument/2006/relationships/slide" Target="slides/slide21.xml" Id="rId22" /><Relationship Type="http://schemas.openxmlformats.org/officeDocument/2006/relationships/slide" Target="slides/slide26.xml" Id="rId27" /><Relationship Type="http://schemas.openxmlformats.org/officeDocument/2006/relationships/slide" Target="slides/slide29.xml" Id="rId30" /><Relationship Type="http://schemas.openxmlformats.org/officeDocument/2006/relationships/slide" Target="slides/slide34.xml" Id="rId35" /><Relationship Type="http://schemas.openxmlformats.org/officeDocument/2006/relationships/tags" Target="/ppt/tags/tag79.xml" Id="R6bff4e288d3242e2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2022/2/3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8239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1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1455108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4C0D5ABF-CCA5-402C-8046-9E1DDF392B13}" type="slidenum">
              <a:rPr lang="zh-CN" altLang="en-US" sz="1200" b="0"/>
              <a:t>17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61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1456132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D2DE3432-0DFE-4409-828D-93FF343FF554}" type="slidenum">
              <a:rPr lang="zh-CN" altLang="en-US" sz="1200" b="0"/>
              <a:t>18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b="1" dirty="0" smtClean="0">
                <a:latin typeface="宋体" panose="02010600030101010101" pitchFamily="2" charset="-122"/>
                <a:sym typeface="宋体" panose="02010600030101010101" pitchFamily="2" charset="-122"/>
              </a:rPr>
              <a:t>结合</a:t>
            </a:r>
            <a:r>
              <a:rPr lang="en-US" altLang="zh-CN" sz="1200" b="1" dirty="0" smtClean="0">
                <a:latin typeface="宋体" panose="02010600030101010101" pitchFamily="2" charset="-122"/>
                <a:sym typeface="宋体" panose="02010600030101010101" pitchFamily="2" charset="-122"/>
              </a:rPr>
              <a:t>61</a:t>
            </a:r>
            <a:r>
              <a:rPr lang="zh-CN" altLang="en-US" sz="1200" b="1" dirty="0" smtClean="0">
                <a:latin typeface="宋体" panose="02010600030101010101" pitchFamily="2" charset="-122"/>
                <a:sym typeface="宋体" panose="02010600030101010101" pitchFamily="2" charset="-122"/>
              </a:rPr>
              <a:t>页材料：那些赶忙建筑起来的、太小而不够人口居住的工人棚屋绵延在纱厂的周图，几乎把旧城围绕起来。在城市的最外面东南方，不久也建筑起一些四周有花园的漂亮别墅，那里住着新贵族，棉业富豪。</a:t>
            </a:r>
            <a:r>
              <a:rPr lang="en-US" altLang="zh-CN" sz="1200" b="1" dirty="0" smtClean="0">
                <a:latin typeface="宋体" panose="02010600030101010101" pitchFamily="2" charset="-122"/>
                <a:sym typeface="宋体" panose="02010600030101010101" pitchFamily="2" charset="-122"/>
              </a:rPr>
              <a:t>——</a:t>
            </a:r>
            <a:r>
              <a:rPr lang="zh-CN" altLang="en-US" sz="1200" b="1" dirty="0" smtClean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保 尔 ·芒图著 ，扬人根等译《十八世纪产业革命一英国近代大工业初期的概况》</a:t>
            </a:r>
            <a:endParaRPr lang="zh-CN" altLang="en-US" sz="1200" dirty="0" smtClean="0"/>
          </a:p>
          <a:p>
            <a:r>
              <a:rPr lang="en-US" altLang="zh-CN" dirty="0" smtClean="0"/>
              <a:t>64</a:t>
            </a:r>
            <a:r>
              <a:rPr lang="zh-CN" altLang="en-US" dirty="0" smtClean="0"/>
              <a:t>页</a:t>
            </a:r>
            <a:r>
              <a:rPr lang="en-US" altLang="zh-CN" dirty="0" smtClean="0"/>
              <a:t>《</a:t>
            </a:r>
            <a:r>
              <a:rPr lang="zh-CN" altLang="en-US" dirty="0" smtClean="0"/>
              <a:t>史料阅读</a:t>
            </a:r>
            <a:r>
              <a:rPr lang="en-US" altLang="zh-CN" dirty="0" smtClean="0"/>
              <a:t>》</a:t>
            </a:r>
            <a:r>
              <a:rPr lang="zh-CN" altLang="en-US" dirty="0" smtClean="0"/>
              <a:t>再次说明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1" dirty="0" smtClean="0"/>
              <a:t> 而城市化发展的同时也带来了环境污染，贫富分化等问题，随着城市化的发展，城市化中出现的问题将逐步得到解决。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 smtClean="0"/>
              <a:t>设问：</a:t>
            </a:r>
            <a:r>
              <a:rPr lang="en-US" altLang="zh-CN" sz="1200" b="1" dirty="0" smtClean="0">
                <a:solidFill>
                  <a:srgbClr val="0000FF"/>
                </a:solidFill>
                <a:latin typeface="华文中宋" pitchFamily="2" charset="-122"/>
                <a:ea typeface="华文中宋" pitchFamily="2" charset="-122"/>
              </a:rPr>
              <a:t>1</a:t>
            </a:r>
            <a:r>
              <a:rPr lang="zh-CN" altLang="en-US" sz="1200" b="1" dirty="0" smtClean="0">
                <a:solidFill>
                  <a:srgbClr val="0000FF"/>
                </a:solidFill>
                <a:latin typeface="华文中宋" pitchFamily="2" charset="-122"/>
                <a:ea typeface="华文中宋" pitchFamily="2" charset="-122"/>
              </a:rPr>
              <a:t> 城市化开始于什么时候？有城市就有城市化，只是古代城市化率较低。</a:t>
            </a:r>
            <a:r>
              <a:rPr lang="en-US" altLang="zh-CN" sz="1200" b="1" dirty="0" smtClean="0">
                <a:solidFill>
                  <a:srgbClr val="0000FF"/>
                </a:solidFill>
                <a:latin typeface="华文中宋" pitchFamily="2" charset="-122"/>
                <a:ea typeface="华文中宋" pitchFamily="2" charset="-122"/>
              </a:rPr>
              <a:t>2 </a:t>
            </a:r>
            <a:r>
              <a:rPr lang="zh-CN" altLang="en-US" sz="1200" b="1" dirty="0" smtClean="0">
                <a:solidFill>
                  <a:srgbClr val="0000FF"/>
                </a:solidFill>
                <a:latin typeface="华文中宋" pitchFamily="2" charset="-122"/>
                <a:ea typeface="华文中宋" pitchFamily="2" charset="-122"/>
              </a:rPr>
              <a:t>城市化最重要的标志是什么？城市人口的占比。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AC421-2545-4F84-A527-1B9B71781843}" type="slidenum">
              <a:rPr lang="zh-CN" altLang="en-US" smtClean="0"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多金又浪漫的黄教主给了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Baby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一个万千女人心中的梦幻婚礼，而在此之前，他早已为她挑选了一个奢华现代的家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——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四季汇酒店公寓。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“四季汇”位于二十一世纪中心大厦顶端的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42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层至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55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层，隔窗西望，金茂大厦、上海环球金融中心、东方明珠塔、陆家嘴绿地和黄浦江璀璨美景尽收眼帘。室内设计由国际著名设计师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George </a:t>
            </a:r>
            <a:r>
              <a:rPr lang="en-US" altLang="zh-CN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Yabu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和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Glenn </a:t>
            </a:r>
            <a:r>
              <a:rPr lang="en-US" altLang="zh-CN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Pushelberg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亲自操刀，结合纽约曼哈顿都市豪宅和中国独特的文化韵味，大招了非常灵动的生活场景。黄教主和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baby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的这套豪宅面积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650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平方米左右，据说购置的时候价值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亿！而现在四季汇的二手房均价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180000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元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平方米左右，这套豪宅目前价值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1.2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亿。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5" Type="http://schemas.openxmlformats.org/officeDocument/2006/relationships/image" Target="../media/image2.jpeg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2022/2/3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2022/2/3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0"/>
            <a:ext cx="122936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2022/2/3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2022/2/3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2022/2/3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2022/2/3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6.xml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4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0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78.xml"/><Relationship Id="rId3" Type="http://schemas.openxmlformats.org/officeDocument/2006/relationships/tags" Target="../tags/tag73.xml"/><Relationship Id="rId7" Type="http://schemas.openxmlformats.org/officeDocument/2006/relationships/tags" Target="../tags/tag77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9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矩形 35"/>
          <p:cNvSpPr>
            <a:spLocks noChangeArrowheads="1"/>
          </p:cNvSpPr>
          <p:nvPr/>
        </p:nvSpPr>
        <p:spPr bwMode="auto">
          <a:xfrm>
            <a:off x="5741034" y="3048829"/>
            <a:ext cx="645096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4800" b="1" spc="-100" dirty="0" smtClean="0">
                <a:solidFill>
                  <a:srgbClr val="002060"/>
                </a:solidFill>
                <a:latin typeface="方正姚体" pitchFamily="2" charset="-122"/>
                <a:ea typeface="方正姚体" pitchFamily="2" charset="-122"/>
                <a:sym typeface="+mn-ea"/>
              </a:rPr>
              <a:t>近代以来的城市化进程</a:t>
            </a:r>
            <a:endParaRPr lang="en-US" altLang="zh-CN" sz="4800" b="1" spc="-100" dirty="0">
              <a:solidFill>
                <a:srgbClr val="002060"/>
              </a:solidFill>
              <a:latin typeface="方正姚体" pitchFamily="2" charset="-122"/>
              <a:ea typeface="方正姚体" pitchFamily="2" charset="-122"/>
              <a:sym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776970" y="394563"/>
            <a:ext cx="1225671" cy="3565285"/>
            <a:chOff x="10929379" y="889904"/>
            <a:chExt cx="919480" cy="1992628"/>
          </a:xfrm>
        </p:grpSpPr>
        <p:pic>
          <p:nvPicPr>
            <p:cNvPr id="4" name="PA_图片 27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29379" y="889904"/>
              <a:ext cx="919480" cy="1892935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11073667" y="1272283"/>
              <a:ext cx="630905" cy="1610249"/>
            </a:xfrm>
            <a:prstGeom prst="rect">
              <a:avLst/>
            </a:prstGeom>
          </p:spPr>
          <p:txBody>
            <a:bodyPr vert="eaVert" wrap="square" anchor="ctr">
              <a:spAutoFit/>
            </a:bodyPr>
            <a:lstStyle/>
            <a:p>
              <a:r>
                <a:rPr lang="zh-CN" altLang="en-US" sz="4265" b="1" dirty="0" smtClean="0">
                  <a:solidFill>
                    <a:schemeClr val="bg1"/>
                  </a:solidFill>
                  <a:latin typeface="方正姚体" pitchFamily="2" charset="-122"/>
                  <a:ea typeface="方正姚体" pitchFamily="2" charset="-122"/>
                </a:rPr>
                <a:t>第十一课</a:t>
              </a:r>
              <a:endParaRPr lang="zh-CN" altLang="en-US" sz="4265" b="1" dirty="0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142504" y="5089544"/>
            <a:ext cx="118396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8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【课程标准】</a:t>
            </a:r>
            <a:r>
              <a:rPr lang="zh-CN" altLang="en-US" sz="28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了解近代以来城市化进程中人们居住条件和生活环境的改善及问题。</a:t>
            </a:r>
            <a:endParaRPr lang="zh-CN" altLang="en-US" sz="2800" dirty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03" y="904367"/>
            <a:ext cx="4726379" cy="34082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11139" y="4273472"/>
            <a:ext cx="56927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湖北省汉川市第二中学       魏开方</a:t>
            </a:r>
            <a:endParaRPr lang="zh-CN" altLang="en-US" sz="2400" b="1" dirty="0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矩形 1"/>
          <p:cNvSpPr/>
          <p:nvPr/>
        </p:nvSpPr>
        <p:spPr>
          <a:xfrm>
            <a:off x="68580" y="774065"/>
            <a:ext cx="11993880" cy="332398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材料</a:t>
            </a:r>
            <a:r>
              <a:rPr lang="zh-CN" altLang="zh-CN" sz="20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一</a:t>
            </a:r>
            <a:r>
              <a:rPr lang="en-US" altLang="zh-CN" sz="20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:</a:t>
            </a:r>
            <a:r>
              <a:rPr lang="zh-CN" altLang="en-US" sz="20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在此期间，城镇人口由1843年的2072万人，至1894年增至2351万人，从占总人口的5．1％上升至6％。至1949年增至5766万人，从占总人口的5．1％上升至10．6％……从五口通商始，至甲午战争前，全国通商口岸34个。这些口岸一直是被迫开放的……中国各地工厂有外资工厂、官办和商办工厂、民族资本主义工厂三大类</a:t>
            </a:r>
            <a:r>
              <a:rPr lang="zh-CN" altLang="zh-CN" sz="20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0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   </a:t>
            </a:r>
            <a:r>
              <a:rPr lang="zh-CN" altLang="en-US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                  ——</a:t>
            </a:r>
            <a:r>
              <a:rPr lang="zh-CN" altLang="en-US" sz="20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皮明庥《洋务运动与中国城市化、城市近代化》</a:t>
            </a:r>
            <a:endParaRPr lang="zh-CN" altLang="zh-CN" sz="2000" b="1" dirty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</a:rPr>
              <a:t>材料</a:t>
            </a:r>
            <a:r>
              <a:rPr lang="zh-CN" altLang="en-US" sz="20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</a:rPr>
              <a:t>二:</a:t>
            </a:r>
            <a:r>
              <a:rPr lang="zh-CN" altLang="en-US" sz="20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20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时至今日，农村破产日益剧烈，农民痛苦日益深刻，……农民莫不纷纷离村，徙居城市。</a:t>
            </a:r>
            <a:r>
              <a:rPr lang="zh-CN" altLang="en-US" sz="20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endParaRPr lang="en-US" altLang="zh-CN" sz="2000" b="1" dirty="0" smtClean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            </a:t>
            </a:r>
            <a:r>
              <a:rPr lang="zh-CN" altLang="en-US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——</a:t>
            </a:r>
            <a:r>
              <a:rPr lang="zh-CN" altLang="en-US" sz="20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《新中华杂志》，第九期（1933年）董汝舟《中国农民离村问题之检讨</a:t>
            </a:r>
            <a:r>
              <a:rPr lang="zh-CN" altLang="zh-CN" sz="20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</a:p>
        </p:txBody>
      </p:sp>
      <p:sp>
        <p:nvSpPr>
          <p:cNvPr id="16394" name="文本框 4"/>
          <p:cNvSpPr txBox="1"/>
          <p:nvPr/>
        </p:nvSpPr>
        <p:spPr>
          <a:xfrm>
            <a:off x="182341" y="4628833"/>
            <a:ext cx="4708314" cy="19389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pitchFamily="2" charset="2"/>
              </a:rPr>
              <a:t>原因：</a:t>
            </a:r>
            <a:endParaRPr lang="en-US" altLang="zh-CN" sz="2000" b="1" dirty="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altLang="zh-CN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列强</a:t>
            </a:r>
            <a:r>
              <a:rPr lang="zh-CN" altLang="zh-CN" sz="20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侵略下工业文明对中国的冲击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altLang="zh-CN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洋务运动</a:t>
            </a:r>
            <a:r>
              <a:rPr lang="zh-CN" altLang="zh-CN" sz="20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和民族资本主义的推动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altLang="zh-CN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自然经济</a:t>
            </a:r>
            <a:r>
              <a:rPr lang="zh-CN" altLang="zh-CN" sz="20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的解体和商品经济</a:t>
            </a:r>
            <a:r>
              <a:rPr lang="zh-CN" altLang="zh-CN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活跃</a:t>
            </a:r>
            <a:endParaRPr lang="zh-CN" altLang="zh-CN" sz="2000" b="1" dirty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文本框 8"/>
          <p:cNvSpPr txBox="1"/>
          <p:nvPr/>
        </p:nvSpPr>
        <p:spPr>
          <a:xfrm>
            <a:off x="5684618" y="4338381"/>
            <a:ext cx="6377842" cy="240065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特点：</a:t>
            </a:r>
            <a:endParaRPr lang="en-US" altLang="zh-CN" sz="2000" b="1" dirty="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  <a:r>
              <a:rPr lang="zh-CN" altLang="zh-CN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起步</a:t>
            </a:r>
            <a:r>
              <a:rPr lang="zh-CN" altLang="zh-CN" sz="20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晚，发展缓慢</a:t>
            </a:r>
            <a:r>
              <a:rPr lang="zh-CN" altLang="zh-CN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；</a:t>
            </a:r>
            <a:endParaRPr lang="en-US" altLang="zh-CN" sz="2000" b="1" dirty="0" smtClean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  <a:r>
              <a:rPr lang="zh-CN" altLang="en-US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  <a:sym typeface="+mn-ea"/>
              </a:rPr>
              <a:t>具有</a:t>
            </a:r>
            <a:r>
              <a:rPr lang="zh-CN" altLang="en-US" sz="20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  <a:sym typeface="+mn-ea"/>
              </a:rPr>
              <a:t>半殖民地特</a:t>
            </a:r>
            <a:r>
              <a:rPr lang="zh-CN" altLang="en-US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  <a:sym typeface="+mn-ea"/>
              </a:rPr>
              <a:t>征；</a:t>
            </a:r>
            <a:endParaRPr lang="en-US" altLang="zh-CN" sz="2000" b="1" dirty="0" smtClean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  <a:cs typeface="楷体" panose="02010609060101010101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  <a:sym typeface="+mn-ea"/>
              </a:rPr>
              <a:t>（</a:t>
            </a:r>
            <a:r>
              <a:rPr lang="en-US" altLang="zh-CN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  <a:sym typeface="+mn-ea"/>
              </a:rPr>
              <a:t>3</a:t>
            </a:r>
            <a:r>
              <a:rPr lang="zh-CN" altLang="en-US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  <a:sym typeface="+mn-ea"/>
              </a:rPr>
              <a:t>）受</a:t>
            </a:r>
            <a:r>
              <a:rPr lang="zh-CN" altLang="en-US" sz="20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  <a:sym typeface="+mn-ea"/>
              </a:rPr>
              <a:t>西方工业文明影响</a:t>
            </a:r>
            <a:r>
              <a:rPr lang="zh-CN" altLang="en-US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  <a:sym typeface="+mn-ea"/>
              </a:rPr>
              <a:t>大；</a:t>
            </a:r>
            <a:endParaRPr lang="en-US" altLang="zh-CN" sz="2000" b="1" dirty="0" smtClean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  <a:cs typeface="楷体" panose="02010609060101010101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（</a:t>
            </a:r>
            <a:r>
              <a:rPr lang="en-US" altLang="zh-CN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4</a:t>
            </a:r>
            <a:r>
              <a:rPr lang="zh-CN" altLang="en-US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）</a:t>
            </a:r>
            <a:r>
              <a:rPr lang="zh-CN" altLang="zh-CN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主要</a:t>
            </a:r>
            <a:r>
              <a:rPr lang="zh-CN" altLang="zh-CN" sz="20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分布在东南沿海地区</a:t>
            </a:r>
            <a:r>
              <a:rPr lang="zh-CN" altLang="zh-CN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、长江</a:t>
            </a:r>
            <a:r>
              <a:rPr lang="zh-CN" altLang="zh-CN" sz="20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流域和平津等</a:t>
            </a:r>
            <a:r>
              <a:rPr lang="zh-CN" altLang="zh-CN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地</a:t>
            </a:r>
            <a:r>
              <a:rPr lang="zh-CN" altLang="en-US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。</a:t>
            </a:r>
            <a:endParaRPr lang="zh-CN" altLang="zh-CN" sz="2000" b="1" dirty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  <a:cs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8803" y="3938271"/>
            <a:ext cx="8262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</a:t>
            </a:r>
            <a:r>
              <a:rPr lang="zh-CN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问题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：</a:t>
            </a:r>
            <a:r>
              <a:rPr lang="zh-CN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根据材料</a:t>
            </a:r>
            <a:r>
              <a:rPr lang="zh-CN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概括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近代中国城市化的原因和特点</a:t>
            </a:r>
            <a:r>
              <a:rPr lang="zh-CN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</a:t>
            </a:r>
            <a:endParaRPr lang="zh-CN" altLang="zh-CN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34290" y="756920"/>
            <a:ext cx="12160885" cy="31750"/>
          </a:xfrm>
          <a:prstGeom prst="line">
            <a:avLst/>
          </a:prstGeom>
          <a:ln w="28575" cmpd="sng">
            <a:solidFill>
              <a:srgbClr val="00206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0" y="55415"/>
            <a:ext cx="416011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indent="266700"/>
            <a:r>
              <a:rPr lang="zh-CN" altLang="en-US" sz="36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一、城市化的演进</a:t>
            </a:r>
            <a:endParaRPr lang="zh-CN" altLang="en-US" sz="3600" b="1" dirty="0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4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8945" y="831368"/>
            <a:ext cx="4807528" cy="2536421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 flipV="1">
            <a:off x="34290" y="756920"/>
            <a:ext cx="12160885" cy="31750"/>
          </a:xfrm>
          <a:prstGeom prst="line">
            <a:avLst/>
          </a:prstGeom>
          <a:ln w="28575" cmpd="sng">
            <a:solidFill>
              <a:srgbClr val="00206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0" y="55415"/>
            <a:ext cx="416011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indent="266700"/>
            <a:r>
              <a:rPr lang="zh-CN" altLang="en-US" sz="36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一、城市化的演进</a:t>
            </a:r>
            <a:endParaRPr lang="zh-CN" altLang="en-US" sz="3600" b="1" dirty="0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4290" y="1453247"/>
            <a:ext cx="37433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（</a:t>
            </a:r>
            <a:r>
              <a:rPr lang="en-US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2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）现代中国的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城市化：</a:t>
            </a:r>
            <a:endParaRPr lang="en-US" altLang="zh-CN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9" name="文本框 5"/>
          <p:cNvSpPr txBox="1"/>
          <p:nvPr/>
        </p:nvSpPr>
        <p:spPr>
          <a:xfrm>
            <a:off x="34290" y="849609"/>
            <a:ext cx="5281996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buClr>
                <a:schemeClr val="bg1"/>
              </a:buClr>
            </a:pPr>
            <a:r>
              <a:rPr lang="en-US" altLang="zh-CN" sz="28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4</a:t>
            </a:r>
            <a:r>
              <a:rPr lang="zh-CN" altLang="en-US" sz="28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、中国城市化的历程</a:t>
            </a:r>
            <a:endParaRPr lang="zh-CN" altLang="en-US" sz="2800" b="1" dirty="0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945" y="3496216"/>
            <a:ext cx="4807528" cy="3153966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207816" y="2125867"/>
            <a:ext cx="6677891" cy="4524315"/>
          </a:xfrm>
          <a:prstGeom prst="rect">
            <a:avLst/>
          </a:prstGeom>
          <a:solidFill>
            <a:srgbClr val="FDF1EA"/>
          </a:solidFill>
        </p:spPr>
        <p:txBody>
          <a:bodyPr wrap="square">
            <a:spAutoFit/>
          </a:bodyPr>
          <a:lstStyle/>
          <a:p>
            <a:pPr algn="just">
              <a:lnSpc>
                <a:spcPct val="160000"/>
              </a:lnSpc>
            </a:pPr>
            <a:r>
              <a:rPr lang="zh-CN" altLang="en-US" sz="20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中华人民共和国成立后，城市化进入新阶段</a:t>
            </a:r>
            <a:r>
              <a:rPr lang="zh-CN" altLang="en-US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。</a:t>
            </a:r>
            <a:endParaRPr lang="en-US" altLang="zh-CN" sz="2000" b="1" dirty="0" smtClean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  <a:cs typeface="+mn-ea"/>
            </a:endParaRPr>
          </a:p>
          <a:p>
            <a:pPr algn="just">
              <a:lnSpc>
                <a:spcPct val="160000"/>
              </a:lnSpc>
            </a:pPr>
            <a:r>
              <a:rPr lang="en-US" altLang="zh-CN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1949</a:t>
            </a:r>
            <a:r>
              <a:rPr lang="zh-CN" altLang="en-US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年</a:t>
            </a:r>
            <a:r>
              <a:rPr lang="en-US" altLang="zh-CN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—1960</a:t>
            </a:r>
            <a:r>
              <a:rPr lang="zh-CN" altLang="en-US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年，中国城镇人口占全国总人口的比例由</a:t>
            </a:r>
            <a:r>
              <a:rPr lang="en-US" altLang="zh-CN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10.6%</a:t>
            </a:r>
            <a:r>
              <a:rPr lang="zh-CN" altLang="en-US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提高到</a:t>
            </a:r>
            <a:r>
              <a:rPr lang="en-US" altLang="zh-CN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19.7%</a:t>
            </a:r>
            <a:r>
              <a:rPr lang="zh-CN" altLang="en-US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；</a:t>
            </a:r>
            <a:endParaRPr lang="en-US" altLang="zh-CN" sz="2000" b="1" dirty="0" smtClean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  <a:cs typeface="+mn-ea"/>
            </a:endParaRPr>
          </a:p>
          <a:p>
            <a:pPr algn="just">
              <a:lnSpc>
                <a:spcPct val="16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1978年后，城市化进程加快</a:t>
            </a:r>
            <a:r>
              <a:rPr lang="zh-CN" altLang="en-US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。</a:t>
            </a:r>
            <a:r>
              <a:rPr lang="zh-CN" altLang="en-US" sz="20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21世纪以来，城市化迅猛发展。</a:t>
            </a:r>
            <a:r>
              <a:rPr lang="en-US" altLang="zh-CN" sz="20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2011</a:t>
            </a:r>
            <a:r>
              <a:rPr lang="zh-CN" altLang="en-US" sz="20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年，中国城镇人口超过总人口一半</a:t>
            </a:r>
            <a:r>
              <a:rPr lang="zh-CN" altLang="en-US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000" b="1" dirty="0" smtClean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>
              <a:lnSpc>
                <a:spcPct val="160000"/>
              </a:lnSpc>
            </a:pPr>
            <a:r>
              <a:rPr lang="zh-CN" altLang="en-US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P62</a:t>
            </a:r>
            <a:r>
              <a:rPr lang="zh-CN" altLang="en-US" sz="20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第</a:t>
            </a:r>
            <a:r>
              <a:rPr lang="en-US" altLang="zh-CN" sz="20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0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段最后</a:t>
            </a:r>
            <a:r>
              <a:rPr lang="en-US" altLang="zh-CN" sz="20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句）</a:t>
            </a:r>
            <a:endParaRPr lang="zh-CN" altLang="en-US" sz="2000" b="1" dirty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>
              <a:lnSpc>
                <a:spcPct val="16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中国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城镇化率由1978年的17.9%提高到2017年的58.5%，城镇常住人口由1978年的1.7亿增长到8.1亿人，城市数量由193个增加到657个</a:t>
            </a:r>
            <a:r>
              <a:rPr lang="zh-CN" altLang="en-US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0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055" y="3837708"/>
            <a:ext cx="5036795" cy="2757055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 flipV="1">
            <a:off x="34290" y="756920"/>
            <a:ext cx="12160885" cy="31750"/>
          </a:xfrm>
          <a:prstGeom prst="line">
            <a:avLst/>
          </a:prstGeom>
          <a:ln w="28575" cmpd="sng">
            <a:solidFill>
              <a:srgbClr val="00206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0" y="55415"/>
            <a:ext cx="50846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6700"/>
            <a:r>
              <a:rPr lang="zh-CN" altLang="en-US" sz="3600" b="1" dirty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二</a:t>
            </a:r>
            <a:r>
              <a:rPr lang="zh-CN" altLang="en-US" sz="36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、居住条件的改善</a:t>
            </a:r>
            <a:endParaRPr lang="zh-CN" altLang="en-US" sz="3600" b="1" dirty="0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836" y="1046018"/>
            <a:ext cx="4584777" cy="250074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836" y="3837710"/>
            <a:ext cx="4584777" cy="2757054"/>
          </a:xfrm>
          <a:prstGeom prst="rect">
            <a:avLst/>
          </a:prstGeom>
        </p:spPr>
      </p:pic>
      <p:pic>
        <p:nvPicPr>
          <p:cNvPr id="12" name="图片 11" descr="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7056" y="1003914"/>
            <a:ext cx="5036794" cy="25849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/>
        </p:nvCxnSpPr>
        <p:spPr>
          <a:xfrm flipV="1">
            <a:off x="0" y="772795"/>
            <a:ext cx="12160885" cy="31750"/>
          </a:xfrm>
          <a:prstGeom prst="line">
            <a:avLst/>
          </a:prstGeom>
          <a:ln w="28575" cmpd="sng">
            <a:solidFill>
              <a:srgbClr val="00206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0" y="55415"/>
            <a:ext cx="50846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6700"/>
            <a:r>
              <a:rPr lang="zh-CN" altLang="en-US" sz="3600" b="1" dirty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二</a:t>
            </a:r>
            <a:r>
              <a:rPr lang="zh-CN" altLang="en-US" sz="36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、居住条件的改善</a:t>
            </a:r>
            <a:endParaRPr lang="zh-CN" altLang="en-US" sz="3600" b="1" dirty="0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8491" y="804545"/>
            <a:ext cx="71281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1</a:t>
            </a:r>
            <a:r>
              <a:rPr lang="zh-CN" altLang="en-US" sz="3200" b="1" dirty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、</a:t>
            </a:r>
            <a:r>
              <a:rPr lang="zh-CN" altLang="en-US" sz="32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城市</a:t>
            </a:r>
            <a:r>
              <a:rPr lang="zh-CN" altLang="en-US" sz="3200" b="1" dirty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的</a:t>
            </a:r>
            <a:r>
              <a:rPr lang="zh-CN" altLang="en-US" sz="32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发展，建筑技术的进步</a:t>
            </a:r>
            <a:endParaRPr lang="zh-CN" altLang="en-US" sz="3200" b="1" dirty="0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07587" y="4819651"/>
            <a:ext cx="1159648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</a:rPr>
              <a:t>（</a:t>
            </a:r>
            <a:r>
              <a:rPr lang="en-US" altLang="zh-CN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</a:rPr>
              <a:t>1</a:t>
            </a:r>
            <a:r>
              <a:rPr lang="zh-CN" altLang="en-US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</a:rPr>
              <a:t>）19世纪50年代</a:t>
            </a:r>
            <a:r>
              <a:rPr lang="zh-CN" altLang="en-US" sz="20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</a:rPr>
              <a:t>，美国人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</a:rPr>
              <a:t>发明了电梯</a:t>
            </a:r>
            <a:r>
              <a:rPr lang="zh-CN" altLang="en-US" sz="20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</a:rPr>
              <a:t>，并在楼房住宅中普及，使人们的生活更加便捷。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</a:rPr>
              <a:t>（</a:t>
            </a:r>
            <a:r>
              <a:rPr lang="en-US" altLang="zh-CN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</a:rPr>
              <a:t>2</a:t>
            </a:r>
            <a:r>
              <a:rPr lang="zh-CN" altLang="en-US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</a:rPr>
              <a:t>）19世纪70年代</a:t>
            </a:r>
            <a:r>
              <a:rPr lang="zh-CN" altLang="en-US" sz="20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</a:rPr>
              <a:t>，比利时首次使用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</a:rPr>
              <a:t>钢筋混凝土技术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</a:rPr>
              <a:t>。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</a:rPr>
              <a:t>（</a:t>
            </a:r>
            <a:r>
              <a:rPr lang="en-US" altLang="zh-CN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</a:rPr>
              <a:t>3</a:t>
            </a:r>
            <a:r>
              <a:rPr lang="zh-CN" altLang="en-US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</a:rPr>
              <a:t>）20世纪</a:t>
            </a:r>
            <a:r>
              <a:rPr lang="zh-CN" altLang="en-US" sz="20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</a:rPr>
              <a:t>以来，集中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</a:rPr>
              <a:t>供暖和制冷</a:t>
            </a:r>
            <a:r>
              <a:rPr lang="zh-CN" altLang="en-US" sz="20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</a:rPr>
              <a:t>得到推广，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</a:rPr>
              <a:t>私人卫生间</a:t>
            </a:r>
            <a:r>
              <a:rPr lang="zh-CN" altLang="en-US" sz="20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</a:rPr>
              <a:t>等快速普及。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420577" y="1635542"/>
            <a:ext cx="4000006" cy="3020147"/>
            <a:chOff x="2206831" y="2089786"/>
            <a:chExt cx="4000006" cy="2834028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/>
            <a:srcRect l="4059" r="40253"/>
            <a:stretch>
              <a:fillRect/>
            </a:stretch>
          </p:blipFill>
          <p:spPr>
            <a:xfrm>
              <a:off x="2206831" y="2089786"/>
              <a:ext cx="4000006" cy="2433918"/>
            </a:xfrm>
            <a:prstGeom prst="rect">
              <a:avLst/>
            </a:prstGeom>
          </p:spPr>
        </p:pic>
        <p:sp>
          <p:nvSpPr>
            <p:cNvPr id="17" name="矩形 16"/>
            <p:cNvSpPr/>
            <p:nvPr/>
          </p:nvSpPr>
          <p:spPr>
            <a:xfrm>
              <a:off x="2371106" y="4523704"/>
              <a:ext cx="367145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b="1" dirty="0" smtClean="0">
                  <a:solidFill>
                    <a:srgbClr val="00206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美国人</a:t>
              </a:r>
              <a:r>
                <a:rPr lang="en-US" altLang="zh-CN" sz="2000" b="1" dirty="0" smtClean="0">
                  <a:solidFill>
                    <a:srgbClr val="00206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19</a:t>
              </a:r>
              <a:r>
                <a:rPr lang="zh-CN" altLang="en-US" sz="2000" b="1" dirty="0" smtClean="0">
                  <a:solidFill>
                    <a:srgbClr val="00206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世纪使用的电梯</a:t>
              </a:r>
              <a:endParaRPr lang="zh-CN" altLang="en-US" sz="20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3452" y="1635542"/>
            <a:ext cx="3533470" cy="3184109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4613881" y="1635542"/>
            <a:ext cx="3601865" cy="3174357"/>
            <a:chOff x="4613881" y="2060958"/>
            <a:chExt cx="3601865" cy="2748941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13881" y="2060958"/>
              <a:ext cx="3601865" cy="2232475"/>
            </a:xfrm>
            <a:prstGeom prst="rect">
              <a:avLst/>
            </a:prstGeom>
          </p:spPr>
        </p:pic>
        <p:sp>
          <p:nvSpPr>
            <p:cNvPr id="21" name="文本框 4"/>
            <p:cNvSpPr txBox="1"/>
            <p:nvPr/>
          </p:nvSpPr>
          <p:spPr>
            <a:xfrm>
              <a:off x="5084618" y="4409789"/>
              <a:ext cx="26882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 smtClean="0">
                  <a:solidFill>
                    <a:srgbClr val="00206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钢筋混凝土</a:t>
              </a:r>
              <a:endParaRPr lang="zh-CN" altLang="en-US" sz="20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 flipV="1">
            <a:off x="34290" y="756920"/>
            <a:ext cx="12160885" cy="31750"/>
          </a:xfrm>
          <a:prstGeom prst="line">
            <a:avLst/>
          </a:prstGeom>
          <a:ln w="28575" cmpd="sng">
            <a:solidFill>
              <a:srgbClr val="00206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0" y="55415"/>
            <a:ext cx="50846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6700"/>
            <a:r>
              <a:rPr lang="zh-CN" altLang="en-US" sz="3600" b="1" dirty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二</a:t>
            </a:r>
            <a:r>
              <a:rPr lang="zh-CN" altLang="en-US" sz="36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、居住条件的改善</a:t>
            </a:r>
            <a:endParaRPr lang="zh-CN" altLang="en-US" sz="3600" b="1" dirty="0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1696665"/>
            <a:ext cx="635230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）社区功能发展：</a:t>
            </a:r>
            <a:r>
              <a:rPr lang="zh-CN" altLang="en-US" sz="20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第二次世界大战后，城市中的社区蓬勃发展，社区的功能也从最早的慈善救济发展到教育、医疗、服务、娱乐、绿化等各个方面</a:t>
            </a:r>
            <a:r>
              <a:rPr lang="zh-CN" altLang="en-US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000" b="1" dirty="0" smtClean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</a:rPr>
              <a:t>（</a:t>
            </a:r>
            <a:r>
              <a:rPr lang="en-US" altLang="zh-CN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</a:rPr>
              <a:t>2</a:t>
            </a:r>
            <a:r>
              <a:rPr lang="zh-CN" altLang="en-US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</a:rPr>
              <a:t>）购物中心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</a:rPr>
              <a:t>：</a:t>
            </a:r>
            <a:r>
              <a:rPr lang="zh-CN" altLang="en-US" sz="20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</a:rPr>
              <a:t>仓储式商场、超市、购物中心等纷纷出现，很多购物中心将商品销售、金融服务、餐饮和娱乐休闲等功能整合一起。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  <a:sym typeface="+mn-ea"/>
              </a:rPr>
              <a:t>（</a:t>
            </a:r>
            <a:r>
              <a:rPr lang="en-US" altLang="zh-CN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  <a:sym typeface="+mn-ea"/>
              </a:rPr>
              <a:t>3</a:t>
            </a:r>
            <a:r>
              <a:rPr lang="zh-CN" altLang="en-US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  <a:sym typeface="+mn-ea"/>
              </a:rPr>
              <a:t>）休闲娱乐：</a:t>
            </a:r>
            <a:r>
              <a:rPr lang="zh-CN" altLang="zh-CN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  <a:sym typeface="+mn-ea"/>
              </a:rPr>
              <a:t>娱乐</a:t>
            </a:r>
            <a:r>
              <a:rPr lang="zh-CN" altLang="zh-CN" sz="20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  <a:sym typeface="+mn-ea"/>
              </a:rPr>
              <a:t>休闲场所、体育中心、官员、广场等设施</a:t>
            </a:r>
            <a:r>
              <a:rPr lang="zh-CN" altLang="en-US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  <a:sym typeface="+mn-ea"/>
              </a:rPr>
              <a:t>增多</a:t>
            </a:r>
            <a:r>
              <a:rPr lang="zh-CN" altLang="en-US" sz="20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  <a:sym typeface="+mn-ea"/>
              </a:rPr>
              <a:t>，</a:t>
            </a:r>
            <a:r>
              <a:rPr lang="zh-CN" altLang="en-US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  <a:sym typeface="+mn-ea"/>
              </a:rPr>
              <a:t>城市</a:t>
            </a:r>
            <a:r>
              <a:rPr lang="zh-CN" altLang="en-US" sz="20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  <a:sym typeface="+mn-ea"/>
              </a:rPr>
              <a:t>绿化面积越来越大；</a:t>
            </a:r>
            <a:endParaRPr lang="zh-CN" altLang="zh-CN" sz="2000" b="1" dirty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  <a:cs typeface="黑体" panose="02010609060101010101" pitchFamily="2" charset="-122"/>
              <a:sym typeface="+mn-ea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</a:rPr>
              <a:t>（</a:t>
            </a:r>
            <a:r>
              <a:rPr lang="en-US" altLang="zh-CN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</a:rPr>
              <a:t>4</a:t>
            </a:r>
            <a:r>
              <a:rPr lang="zh-CN" altLang="en-US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</a:rPr>
              <a:t>）文化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</a:rPr>
              <a:t>娱乐：</a:t>
            </a:r>
            <a:r>
              <a:rPr lang="zh-CN" altLang="en-US" sz="20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</a:rPr>
              <a:t>城市中图书馆、博物馆、影剧院、体育场馆的数量越来越多，居民的文化娱乐生活更加多样</a:t>
            </a:r>
            <a:r>
              <a:rPr lang="zh-CN" altLang="en-US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</a:rPr>
              <a:t>。</a:t>
            </a:r>
            <a:endParaRPr lang="zh-CN" altLang="en-US" sz="2000" b="1" dirty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  <a:cs typeface="黑体" panose="02010609060101010101" pitchFamily="2" charset="-122"/>
            </a:endParaRPr>
          </a:p>
        </p:txBody>
      </p:sp>
      <p:pic>
        <p:nvPicPr>
          <p:cNvPr id="11" name="图片 10" descr="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799" y="970240"/>
            <a:ext cx="2907476" cy="2664024"/>
          </a:xfrm>
          <a:prstGeom prst="rect">
            <a:avLst/>
          </a:prstGeom>
        </p:spPr>
      </p:pic>
      <p:pic>
        <p:nvPicPr>
          <p:cNvPr id="12" name="图片 11" descr="12"/>
          <p:cNvPicPr>
            <a:picLocks noChangeAspect="1"/>
          </p:cNvPicPr>
          <p:nvPr/>
        </p:nvPicPr>
        <p:blipFill>
          <a:blip r:embed="rId4"/>
          <a:srcRect r="-123" b="3986"/>
          <a:stretch>
            <a:fillRect/>
          </a:stretch>
        </p:blipFill>
        <p:spPr>
          <a:xfrm>
            <a:off x="9462655" y="970240"/>
            <a:ext cx="2576945" cy="271723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48491" y="804545"/>
            <a:ext cx="56595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2</a:t>
            </a:r>
            <a:r>
              <a:rPr lang="zh-CN" altLang="en-US" sz="32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、城市生活服务的完善</a:t>
            </a:r>
            <a:endParaRPr lang="zh-CN" altLang="en-US" sz="3200" b="1" dirty="0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799" y="4051156"/>
            <a:ext cx="5638801" cy="2668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27" y="3673324"/>
            <a:ext cx="5239832" cy="263035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724400" y="6318540"/>
            <a:ext cx="30064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发达的上海地铁</a:t>
            </a:r>
            <a:endParaRPr lang="zh-CN" altLang="en-US" sz="2400" b="1" dirty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34290" y="756920"/>
            <a:ext cx="12160885" cy="31750"/>
          </a:xfrm>
          <a:prstGeom prst="line">
            <a:avLst/>
          </a:prstGeom>
          <a:ln w="28575" cmpd="sng">
            <a:solidFill>
              <a:srgbClr val="00206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0" y="55415"/>
            <a:ext cx="50846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6700"/>
            <a:r>
              <a:rPr lang="zh-CN" altLang="en-US" sz="36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三、基础设施的发展</a:t>
            </a:r>
            <a:endParaRPr lang="zh-CN" altLang="en-US" sz="3600" b="1" dirty="0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717" y="3688182"/>
            <a:ext cx="5126182" cy="2630358"/>
          </a:xfrm>
          <a:prstGeom prst="rect">
            <a:avLst/>
          </a:prstGeom>
        </p:spPr>
      </p:pic>
      <p:pic>
        <p:nvPicPr>
          <p:cNvPr id="9" name="内容占位符 3" descr="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8617" y="926292"/>
            <a:ext cx="5224319" cy="2426508"/>
          </a:xfrm>
          <a:prstGeom prst="rect">
            <a:avLst/>
          </a:prstGeom>
        </p:spPr>
      </p:pic>
      <p:pic>
        <p:nvPicPr>
          <p:cNvPr id="10" name="图片 9" descr="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627" y="1066801"/>
            <a:ext cx="5239832" cy="22859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519" y="1122537"/>
            <a:ext cx="4235600" cy="2674902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0" y="55415"/>
            <a:ext cx="50846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6700"/>
            <a:r>
              <a:rPr lang="zh-CN" altLang="en-US" sz="36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三、基础设施的发展</a:t>
            </a:r>
            <a:endParaRPr lang="zh-CN" altLang="en-US" sz="3600" b="1" dirty="0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34290" y="756920"/>
            <a:ext cx="12160885" cy="31750"/>
          </a:xfrm>
          <a:prstGeom prst="line">
            <a:avLst/>
          </a:prstGeom>
          <a:ln w="28575" cmpd="sng">
            <a:solidFill>
              <a:srgbClr val="00206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48491" y="804545"/>
            <a:ext cx="1669473" cy="630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1</a:t>
            </a:r>
            <a:r>
              <a:rPr lang="zh-CN" altLang="en-US" sz="28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、原因</a:t>
            </a:r>
            <a:endParaRPr lang="zh-CN" altLang="en-US" sz="2800" b="1" dirty="0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64238" y="1434506"/>
            <a:ext cx="75742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  <a:sym typeface="+mn-ea"/>
              </a:rPr>
              <a:t>城市经济的发展、规模的扩大以及功能的增加，对城市基础设施建设提出更高的要求。</a:t>
            </a:r>
          </a:p>
        </p:txBody>
      </p:sp>
      <p:sp>
        <p:nvSpPr>
          <p:cNvPr id="12" name="矩形 11"/>
          <p:cNvSpPr/>
          <p:nvPr/>
        </p:nvSpPr>
        <p:spPr>
          <a:xfrm>
            <a:off x="83128" y="2459988"/>
            <a:ext cx="5320145" cy="630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2</a:t>
            </a:r>
            <a:r>
              <a:rPr lang="zh-CN" altLang="en-US" sz="28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、发展历程</a:t>
            </a:r>
            <a:endParaRPr lang="zh-CN" altLang="en-US" sz="2800" b="1" dirty="0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3128" y="3681492"/>
            <a:ext cx="7612955" cy="2790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</a:rPr>
              <a:t>①水网：</a:t>
            </a:r>
            <a:r>
              <a:rPr lang="zh-CN" altLang="en-US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</a:rPr>
              <a:t>钢铁</a:t>
            </a:r>
            <a:r>
              <a:rPr lang="zh-CN" altLang="en-US" sz="20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</a:rPr>
              <a:t>管道用于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</a:rPr>
              <a:t>水网建设</a:t>
            </a:r>
            <a:r>
              <a:rPr lang="zh-CN" altLang="en-US" sz="20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</a:rPr>
              <a:t>，自来水与排水系统逐渐普及到百姓家中。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</a:rPr>
              <a:t>②照明：煤气灯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</a:rPr>
              <a:t>、电灯</a:t>
            </a:r>
            <a:r>
              <a:rPr lang="zh-CN" altLang="en-US" sz="20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</a:rPr>
              <a:t>的出现创造了新的城市夜生活方式</a:t>
            </a:r>
            <a:r>
              <a:rPr lang="zh-CN" altLang="en-US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</a:rPr>
              <a:t>。</a:t>
            </a:r>
            <a:endParaRPr lang="en-US" altLang="zh-CN" sz="2000" b="1" dirty="0" smtClean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  <a:cs typeface="黑体" panose="02010609060101010101" pitchFamily="2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③通信：电报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、电话</a:t>
            </a:r>
            <a:r>
              <a:rPr lang="zh-CN" altLang="en-US" sz="20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逐渐普及，便利了人们的通信联系。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④交通：</a:t>
            </a:r>
            <a:r>
              <a:rPr lang="zh-CN" altLang="en-US" sz="20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由火车、汽车和</a:t>
            </a:r>
            <a:r>
              <a:rPr lang="zh-CN" altLang="en-US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地铁等组成城市</a:t>
            </a:r>
            <a:r>
              <a:rPr lang="zh-CN" altLang="en-US" sz="20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公共</a:t>
            </a:r>
            <a:r>
              <a:rPr lang="zh-CN" altLang="en-US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交通网，</a:t>
            </a:r>
            <a:r>
              <a:rPr lang="zh-CN" altLang="en-US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城市交通</a:t>
            </a:r>
            <a:r>
              <a:rPr lang="zh-CN" altLang="en-US" sz="20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呈现多样化、立体化趋势，便利了人们的出行</a:t>
            </a:r>
            <a:r>
              <a:rPr lang="zh-CN" altLang="en-US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000" b="1" dirty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3128" y="3203529"/>
            <a:ext cx="2196435" cy="4766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</a:rPr>
              <a:t>（</a:t>
            </a:r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</a:rPr>
              <a:t>）西方国家</a:t>
            </a:r>
            <a:endParaRPr lang="en-US" altLang="zh-CN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黑体" panose="02010609060101010101" pitchFamily="2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578" y="4045527"/>
            <a:ext cx="4353481" cy="25681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118" y="955675"/>
            <a:ext cx="4698153" cy="27368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9118" y="3938746"/>
            <a:ext cx="4698153" cy="273367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94577" y="2496311"/>
            <a:ext cx="6728638" cy="3329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rPr>
              <a:t>特点：</a:t>
            </a:r>
            <a:r>
              <a:rPr lang="zh-CN" altLang="zh-CN" sz="2400" b="1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rPr>
              <a:t>中国</a:t>
            </a:r>
            <a:r>
              <a:rPr lang="zh-CN" altLang="zh-CN" sz="2400" b="1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rPr>
              <a:t>近代城市基础设施建设主要集中在一些经济相对发达的城市</a:t>
            </a:r>
            <a:r>
              <a:rPr lang="en-US" altLang="zh-CN" sz="2400" b="1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rPr>
              <a:t>,</a:t>
            </a:r>
            <a:r>
              <a:rPr lang="zh-CN" altLang="zh-CN" sz="2400" b="1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rPr>
              <a:t>尤其是</a:t>
            </a:r>
            <a:r>
              <a:rPr lang="zh-CN" altLang="zh-CN" sz="24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rPr>
              <a:t>通商口岸</a:t>
            </a:r>
            <a:r>
              <a:rPr lang="zh-CN" altLang="zh-CN" sz="2400" b="1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rPr>
              <a:t>。</a:t>
            </a:r>
            <a:endParaRPr lang="en-US" altLang="zh-CN" sz="2400" b="1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rPr>
              <a:t>表现：</a:t>
            </a:r>
            <a:r>
              <a:rPr lang="en-US" altLang="zh-CN" sz="2400" b="1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rPr>
              <a:t>1864</a:t>
            </a:r>
            <a:r>
              <a:rPr lang="zh-CN" altLang="zh-CN" sz="2400" b="1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rPr>
              <a:t>年</a:t>
            </a:r>
            <a:r>
              <a:rPr lang="en-US" altLang="zh-CN" sz="2400" b="1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rPr>
              <a:t>,</a:t>
            </a:r>
            <a:r>
              <a:rPr lang="zh-CN" altLang="zh-CN" sz="2400" b="1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rPr>
              <a:t>上海煤气公司成立。此后，自来水、电力、公路、电报、电话等事业逐渐发展</a:t>
            </a:r>
            <a:r>
              <a:rPr lang="zh-CN" altLang="zh-CN" sz="2400" b="1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rPr>
              <a:t>，</a:t>
            </a:r>
            <a:endParaRPr lang="en-US" altLang="zh-CN" sz="2400" b="1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rPr>
              <a:t>问题：</a:t>
            </a:r>
            <a:r>
              <a:rPr lang="zh-CN" altLang="zh-CN" sz="2400" b="1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rPr>
              <a:t>城市</a:t>
            </a:r>
            <a:r>
              <a:rPr lang="zh-CN" altLang="zh-CN" sz="2400" b="1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rPr>
              <a:t>基础设施建设水平依然有限</a:t>
            </a:r>
            <a:r>
              <a:rPr lang="en-US" altLang="zh-CN" sz="2400" b="1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rPr>
              <a:t>,</a:t>
            </a:r>
            <a:r>
              <a:rPr lang="zh-CN" altLang="zh-CN" sz="2400" b="1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rPr>
              <a:t>且很不平衡。</a:t>
            </a:r>
            <a:endParaRPr lang="zh-CN" altLang="en-US" sz="2400" b="1" dirty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  <a:cs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94577" y="1683617"/>
            <a:ext cx="1731564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 rtlCol="0" anchor="t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①近代中国</a:t>
            </a: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34290" y="756920"/>
            <a:ext cx="12160885" cy="31750"/>
          </a:xfrm>
          <a:prstGeom prst="line">
            <a:avLst/>
          </a:prstGeom>
          <a:ln w="28575" cmpd="sng">
            <a:solidFill>
              <a:srgbClr val="00206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0" y="55415"/>
            <a:ext cx="50846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6700"/>
            <a:r>
              <a:rPr lang="zh-CN" altLang="en-US" sz="36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三、基础设施的发展</a:t>
            </a:r>
            <a:endParaRPr lang="zh-CN" altLang="en-US" sz="3600" b="1" dirty="0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3128" y="959731"/>
            <a:ext cx="500149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</a:rPr>
              <a:t>（</a:t>
            </a:r>
            <a:r>
              <a:rPr lang="en-US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</a:rPr>
              <a:t>2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</a:rPr>
              <a:t>）中国城市基础设施的发展</a:t>
            </a:r>
            <a:endParaRPr lang="en-US" altLang="zh-CN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黑体" panose="02010609060101010101" pitchFamily="2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0" y="2448049"/>
            <a:ext cx="752301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88085" algn="l"/>
                <a:tab pos="2163445" algn="l"/>
                <a:tab pos="3142615" algn="l"/>
                <a:tab pos="4190365" algn="l"/>
              </a:tabLst>
              <a:defRPr/>
            </a:pPr>
            <a:r>
              <a:rPr lang="zh-CN" altLang="en-US" sz="2400" b="1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原因：</a:t>
            </a:r>
            <a:r>
              <a:rPr lang="zh-CN" altLang="zh-CN" sz="2400" b="1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中华人民共和国</a:t>
            </a:r>
            <a:r>
              <a:rPr lang="zh-CN" altLang="zh-CN" sz="2400" b="1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成立以后</a:t>
            </a:r>
            <a:r>
              <a:rPr lang="en-US" altLang="zh-CN" sz="2400" b="1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,</a:t>
            </a:r>
            <a:r>
              <a:rPr lang="zh-CN" altLang="zh-CN" sz="2400" b="1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尤其是改革开放以来</a:t>
            </a:r>
            <a:r>
              <a:rPr lang="en-US" altLang="zh-CN" sz="2400" b="1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,</a:t>
            </a:r>
            <a:r>
              <a:rPr lang="zh-CN" altLang="en-US" sz="2400" b="1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国家经济飞速</a:t>
            </a:r>
            <a:r>
              <a:rPr lang="zh-CN" altLang="en-US" sz="2400" b="1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发展</a:t>
            </a:r>
            <a:r>
              <a:rPr lang="zh-CN" altLang="en-US" sz="24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，</a:t>
            </a:r>
            <a:r>
              <a:rPr lang="zh-CN" altLang="zh-CN" sz="2400" b="1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城市</a:t>
            </a:r>
            <a:r>
              <a:rPr lang="zh-CN" altLang="zh-CN" sz="2400" b="1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的基础设施建设不断改进</a:t>
            </a:r>
            <a:r>
              <a:rPr lang="zh-CN" altLang="zh-CN" sz="2400" b="1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。</a:t>
            </a:r>
            <a:endParaRPr lang="en-US" altLang="zh-CN" sz="2400" b="1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0" marR="0" lvl="0" indent="0" algn="l" defTabSz="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88085" algn="l"/>
                <a:tab pos="2163445" algn="l"/>
                <a:tab pos="3142615" algn="l"/>
                <a:tab pos="4190365" algn="l"/>
              </a:tabLst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表现：</a:t>
            </a:r>
            <a:r>
              <a:rPr lang="zh-CN" altLang="zh-CN" sz="2400" b="1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自来水</a:t>
            </a:r>
            <a:r>
              <a:rPr lang="zh-CN" altLang="zh-CN" sz="2400" b="1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、天然气等通到家家户户，污水、垃圾处理设施逐步标准化和环保</a:t>
            </a:r>
            <a:r>
              <a:rPr lang="zh-CN" altLang="zh-CN" sz="2400" b="1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化</a:t>
            </a:r>
            <a:r>
              <a:rPr lang="zh-CN" altLang="en-US" sz="24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；</a:t>
            </a:r>
            <a:endParaRPr lang="en-US" altLang="zh-CN" sz="2400" b="1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0" marR="0" lvl="0" indent="0" algn="l" defTabSz="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88085" algn="l"/>
                <a:tab pos="2163445" algn="l"/>
                <a:tab pos="3142615" algn="l"/>
                <a:tab pos="4190365" algn="l"/>
              </a:tabLst>
              <a:defRPr/>
            </a:pPr>
            <a:r>
              <a:rPr lang="en-US" altLang="zh-CN" sz="24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    </a:t>
            </a:r>
            <a:r>
              <a:rPr lang="zh-CN" altLang="zh-CN" sz="2400" b="1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城市道路</a:t>
            </a:r>
            <a:r>
              <a:rPr lang="zh-CN" altLang="zh-CN" sz="2400" b="1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四通八达，人们可以乘坐公共汽车、电车、地铁等多种交通工具出行。</a:t>
            </a:r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34290" y="756920"/>
            <a:ext cx="12160885" cy="31750"/>
          </a:xfrm>
          <a:prstGeom prst="line">
            <a:avLst/>
          </a:prstGeom>
          <a:ln w="28575" cmpd="sng">
            <a:solidFill>
              <a:srgbClr val="00206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0" y="55415"/>
            <a:ext cx="50846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6700"/>
            <a:r>
              <a:rPr lang="zh-CN" altLang="en-US" sz="36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三、基础设施的发展</a:t>
            </a:r>
            <a:endParaRPr lang="zh-CN" altLang="en-US" sz="3600" b="1" dirty="0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3128" y="959731"/>
            <a:ext cx="500149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</a:rPr>
              <a:t>（</a:t>
            </a:r>
            <a:r>
              <a:rPr lang="en-US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</a:rPr>
              <a:t>2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</a:rPr>
              <a:t>）中国城市基础设施的发展</a:t>
            </a:r>
            <a:endParaRPr lang="en-US" altLang="zh-CN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黑体" panose="02010609060101010101" pitchFamily="2" charset="-122"/>
            </a:endParaRPr>
          </a:p>
        </p:txBody>
      </p:sp>
      <p:sp>
        <p:nvSpPr>
          <p:cNvPr id="9" name="文本框 4"/>
          <p:cNvSpPr txBox="1"/>
          <p:nvPr/>
        </p:nvSpPr>
        <p:spPr>
          <a:xfrm>
            <a:off x="294577" y="1683617"/>
            <a:ext cx="1731564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 rtlCol="0" anchor="t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②现代中国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7786255" y="959731"/>
            <a:ext cx="4281054" cy="2500047"/>
            <a:chOff x="7786255" y="959731"/>
            <a:chExt cx="4281054" cy="2500047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6255" y="959731"/>
              <a:ext cx="4281054" cy="1995056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8866235" y="3059668"/>
              <a:ext cx="212109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rgbClr val="00206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上海大型立交桥 </a:t>
              </a:r>
              <a:endParaRPr lang="zh-CN" altLang="en-US" sz="2000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7786255" y="3646084"/>
            <a:ext cx="4281054" cy="2441955"/>
            <a:chOff x="7786255" y="3646084"/>
            <a:chExt cx="4281054" cy="2441955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6255" y="3646084"/>
              <a:ext cx="4281054" cy="1962670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8072072" y="5687929"/>
              <a:ext cx="391211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b="1" dirty="0" smtClean="0">
                  <a:solidFill>
                    <a:srgbClr val="00206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丰富多彩的上海夜生活</a:t>
              </a:r>
              <a:endParaRPr lang="zh-CN" altLang="en-US" sz="20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584834" y="942935"/>
          <a:ext cx="11059795" cy="37961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26401"/>
                <a:gridCol w="9733394"/>
              </a:tblGrid>
              <a:tr h="733465"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endParaRPr lang="en-US" altLang="zh-CN" sz="2000" b="1" i="0" kern="1200" dirty="0" smtClean="0">
                        <a:solidFill>
                          <a:srgbClr val="00206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  <a:p>
                      <a:pPr indent="0" algn="l">
                        <a:buNone/>
                      </a:pPr>
                      <a:r>
                        <a:rPr lang="zh-CN" altLang="en-US" sz="2000" b="1" i="0" kern="1200" dirty="0" smtClean="0">
                          <a:solidFill>
                            <a:srgbClr val="00206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清朝末期</a:t>
                      </a:r>
                      <a:endParaRPr lang="en-US" altLang="en-US" sz="2000" b="1" dirty="0">
                        <a:solidFill>
                          <a:srgbClr val="00206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zh-CN" sz="2000" b="1" i="0" kern="1200" dirty="0" smtClean="0">
                        <a:solidFill>
                          <a:srgbClr val="00206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  <a:p>
                      <a:pPr indent="0">
                        <a:buNone/>
                      </a:pPr>
                      <a:r>
                        <a:rPr lang="zh-CN" altLang="en-US" sz="2000" b="1" i="0" kern="1200" dirty="0" smtClean="0">
                          <a:solidFill>
                            <a:srgbClr val="00206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有轨电车出现， 最初在租界内运行，后来运行范围扩大。</a:t>
                      </a:r>
                      <a:endParaRPr lang="en-US" altLang="zh-CN" sz="2000" b="1" i="0" kern="1200" dirty="0" smtClean="0">
                        <a:solidFill>
                          <a:srgbClr val="00206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7320"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endParaRPr lang="en-US" sz="2000" b="1" dirty="0" smtClean="0">
                        <a:solidFill>
                          <a:srgbClr val="00206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 algn="l">
                        <a:buNone/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1924</a:t>
                      </a:r>
                      <a:r>
                        <a:rPr lang="zh-CN" altLang="en-US" sz="2000" b="1" dirty="0" smtClean="0">
                          <a:solidFill>
                            <a:srgbClr val="00206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年</a:t>
                      </a:r>
                      <a:endParaRPr lang="en-US" altLang="en-US" sz="2000" b="1" dirty="0">
                        <a:solidFill>
                          <a:srgbClr val="00206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zh-CN" sz="2000" b="1" dirty="0" smtClean="0">
                        <a:solidFill>
                          <a:srgbClr val="00206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zh-CN" altLang="en-US" sz="2000" b="1" dirty="0" smtClean="0">
                          <a:solidFill>
                            <a:srgbClr val="00206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上海开始有公共汽车运行</a:t>
                      </a:r>
                      <a:endParaRPr lang="en-US" altLang="zh-CN" sz="2000" b="1" dirty="0" smtClean="0">
                        <a:solidFill>
                          <a:srgbClr val="00206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83262"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endParaRPr lang="en-US" altLang="zh-CN" sz="2000" b="1" i="0" kern="1200" dirty="0" smtClean="0">
                        <a:solidFill>
                          <a:srgbClr val="00206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  <a:p>
                      <a:pPr indent="0" algn="l">
                        <a:buNone/>
                      </a:pPr>
                      <a:r>
                        <a:rPr lang="en-US" altLang="zh-CN" sz="2000" b="1" i="0" kern="1200" dirty="0" smtClean="0">
                          <a:solidFill>
                            <a:srgbClr val="00206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1993</a:t>
                      </a:r>
                      <a:r>
                        <a:rPr lang="zh-CN" altLang="en-US" sz="2000" b="1" i="0" kern="1200" dirty="0" smtClean="0">
                          <a:solidFill>
                            <a:srgbClr val="00206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年</a:t>
                      </a:r>
                      <a:r>
                        <a:rPr lang="en-US" altLang="zh-CN" sz="2000" b="1" i="0" kern="1200" dirty="0" smtClean="0">
                          <a:solidFill>
                            <a:srgbClr val="00206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5</a:t>
                      </a:r>
                      <a:r>
                        <a:rPr lang="zh-CN" altLang="en-US" sz="2000" b="1" i="0" kern="1200" dirty="0" smtClean="0">
                          <a:solidFill>
                            <a:srgbClr val="00206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月</a:t>
                      </a:r>
                      <a:endParaRPr lang="en-US" altLang="en-US" sz="2000" b="1" dirty="0">
                        <a:solidFill>
                          <a:srgbClr val="00206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b="1" i="0" kern="1200" dirty="0" smtClean="0">
                          <a:solidFill>
                            <a:srgbClr val="00206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上海地铁</a:t>
                      </a:r>
                      <a:r>
                        <a:rPr lang="en-US" altLang="zh-CN" sz="2000" b="1" i="0" kern="1200" dirty="0" smtClean="0">
                          <a:solidFill>
                            <a:srgbClr val="00206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1</a:t>
                      </a:r>
                      <a:r>
                        <a:rPr lang="zh-CN" altLang="en-US" sz="2000" b="1" i="0" kern="1200" dirty="0" smtClean="0">
                          <a:solidFill>
                            <a:srgbClr val="00206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号线开始运行。截止至</a:t>
                      </a:r>
                      <a:r>
                        <a:rPr lang="en-US" altLang="zh-CN" sz="2000" b="1" i="0" kern="1200" dirty="0" smtClean="0">
                          <a:solidFill>
                            <a:srgbClr val="00206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2021</a:t>
                      </a:r>
                      <a:r>
                        <a:rPr lang="zh-CN" altLang="en-US" sz="2000" b="1" i="0" kern="1200" dirty="0" smtClean="0">
                          <a:solidFill>
                            <a:srgbClr val="00206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年</a:t>
                      </a:r>
                      <a:r>
                        <a:rPr lang="en-US" altLang="zh-CN" sz="2000" b="1" i="0" kern="1200" dirty="0" smtClean="0">
                          <a:solidFill>
                            <a:srgbClr val="00206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1</a:t>
                      </a:r>
                      <a:r>
                        <a:rPr lang="zh-CN" altLang="en-US" sz="2000" b="1" i="0" kern="1200" dirty="0" smtClean="0">
                          <a:solidFill>
                            <a:srgbClr val="00206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月</a:t>
                      </a:r>
                      <a:r>
                        <a:rPr lang="en-US" altLang="zh-CN" sz="2000" b="1" i="0" kern="1200" dirty="0" smtClean="0">
                          <a:solidFill>
                            <a:srgbClr val="00206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23</a:t>
                      </a:r>
                      <a:r>
                        <a:rPr lang="zh-CN" altLang="en-US" sz="2000" b="1" i="0" kern="1200" dirty="0" smtClean="0">
                          <a:solidFill>
                            <a:srgbClr val="00206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日，上海地铁运营里程为</a:t>
                      </a:r>
                      <a:r>
                        <a:rPr lang="en-US" altLang="zh-CN" sz="2000" b="1" i="0" kern="1200" dirty="0" smtClean="0">
                          <a:solidFill>
                            <a:srgbClr val="00206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772</a:t>
                      </a:r>
                      <a:r>
                        <a:rPr lang="zh-CN" altLang="en-US" sz="2000" b="1" i="0" kern="1200" dirty="0" smtClean="0">
                          <a:solidFill>
                            <a:srgbClr val="00206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千米，位于中国内地第一名。根据规划，上海市城市轨道交通</a:t>
                      </a:r>
                      <a:r>
                        <a:rPr lang="en-US" altLang="zh-CN" sz="2000" b="1" i="0" kern="1200" dirty="0" smtClean="0">
                          <a:solidFill>
                            <a:srgbClr val="00206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2030</a:t>
                      </a:r>
                      <a:r>
                        <a:rPr lang="zh-CN" altLang="en-US" sz="2000" b="1" i="0" kern="1200" dirty="0" smtClean="0">
                          <a:solidFill>
                            <a:srgbClr val="00206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年线网总长度约</a:t>
                      </a:r>
                      <a:r>
                        <a:rPr lang="en-US" altLang="zh-CN" sz="2000" b="1" i="0" kern="1200" dirty="0" smtClean="0">
                          <a:solidFill>
                            <a:srgbClr val="00206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1642</a:t>
                      </a:r>
                      <a:r>
                        <a:rPr lang="zh-CN" altLang="en-US" sz="2000" b="1" i="0" kern="1200" dirty="0" smtClean="0">
                          <a:solidFill>
                            <a:srgbClr val="00206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公里，其中地铁线</a:t>
                      </a:r>
                      <a:r>
                        <a:rPr lang="en-US" altLang="zh-CN" sz="2000" b="1" i="0" kern="1200" dirty="0" smtClean="0">
                          <a:solidFill>
                            <a:srgbClr val="00206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1055</a:t>
                      </a:r>
                      <a:r>
                        <a:rPr lang="zh-CN" altLang="en-US" sz="2000" b="1" i="0" kern="1200" dirty="0" smtClean="0">
                          <a:solidFill>
                            <a:srgbClr val="00206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公里，市域铁路</a:t>
                      </a:r>
                      <a:r>
                        <a:rPr lang="en-US" altLang="zh-CN" sz="2000" b="1" i="0" kern="1200" dirty="0" smtClean="0">
                          <a:solidFill>
                            <a:srgbClr val="00206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587</a:t>
                      </a:r>
                      <a:r>
                        <a:rPr lang="zh-CN" altLang="en-US" sz="2000" b="1" i="0" kern="1200" dirty="0" smtClean="0">
                          <a:solidFill>
                            <a:srgbClr val="00206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公里。</a:t>
                      </a:r>
                      <a:endParaRPr lang="en-US" altLang="en-US" sz="2000" b="1" dirty="0" smtClean="0">
                        <a:solidFill>
                          <a:srgbClr val="00206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2098"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endParaRPr lang="en-US" altLang="en-US" sz="2000" b="1" dirty="0" smtClean="0">
                        <a:solidFill>
                          <a:srgbClr val="00206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 algn="l">
                        <a:buNone/>
                      </a:pPr>
                      <a:r>
                        <a:rPr lang="en-US" altLang="en-US" sz="2000" b="1" dirty="0" smtClean="0">
                          <a:solidFill>
                            <a:srgbClr val="00206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2015</a:t>
                      </a:r>
                      <a:r>
                        <a:rPr lang="zh-CN" altLang="en-US" sz="2000" b="1" dirty="0" smtClean="0">
                          <a:solidFill>
                            <a:srgbClr val="00206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年</a:t>
                      </a:r>
                      <a:endParaRPr lang="en-US" altLang="en-US" sz="2000" b="1" dirty="0">
                        <a:solidFill>
                          <a:srgbClr val="00206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zh-CN" sz="2000" b="1" dirty="0" smtClean="0">
                        <a:solidFill>
                          <a:srgbClr val="00206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zh-CN" altLang="en-US" sz="2000" b="1" dirty="0" smtClean="0">
                          <a:solidFill>
                            <a:srgbClr val="00206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上海市共享单车投入使用，受到极大欢迎。</a:t>
                      </a:r>
                      <a:endParaRPr lang="en-US" altLang="zh-CN" sz="2000" b="1" dirty="0" smtClean="0">
                        <a:solidFill>
                          <a:srgbClr val="00206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152400" y="4852938"/>
            <a:ext cx="11059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以上海城市交通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为例，分析公共基础设施建设对社会生活有哪些意义？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52400" y="5471698"/>
            <a:ext cx="100861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4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、为</a:t>
            </a:r>
            <a:r>
              <a:rPr lang="zh-CN" altLang="en-US" sz="24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工业发展</a:t>
            </a:r>
            <a:r>
              <a:rPr lang="zh-CN" altLang="en-US" sz="24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创造条件，</a:t>
            </a:r>
            <a:r>
              <a:rPr lang="zh-CN" altLang="en-US" sz="24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促进城市规模扩大，加速城市化进程</a:t>
            </a:r>
            <a:r>
              <a:rPr lang="zh-CN" altLang="en-US" sz="24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；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4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、为人们出行提供便利，缩短</a:t>
            </a:r>
            <a:r>
              <a:rPr lang="zh-CN" altLang="en-US" sz="24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时空距离</a:t>
            </a:r>
            <a:r>
              <a:rPr lang="zh-CN" altLang="en-US" sz="24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，促进人民</a:t>
            </a:r>
            <a:r>
              <a:rPr lang="zh-CN" altLang="en-US" sz="24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生活水平提高</a:t>
            </a:r>
            <a:endParaRPr lang="zh-CN" altLang="en-US" sz="2400" b="1" dirty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34290" y="756920"/>
            <a:ext cx="12160885" cy="31750"/>
          </a:xfrm>
          <a:prstGeom prst="line">
            <a:avLst/>
          </a:prstGeom>
          <a:ln w="28575" cmpd="sng">
            <a:solidFill>
              <a:srgbClr val="00206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34290" y="110589"/>
            <a:ext cx="34359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6700"/>
            <a:r>
              <a:rPr lang="zh-CN" altLang="en-US" sz="36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问题探究</a:t>
            </a:r>
            <a:endParaRPr lang="zh-CN" altLang="en-US" sz="3600" b="1" dirty="0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235" y="268403"/>
            <a:ext cx="799902" cy="1851074"/>
            <a:chOff x="11571416" y="3959358"/>
            <a:chExt cx="620584" cy="1723139"/>
          </a:xfrm>
        </p:grpSpPr>
        <p:sp>
          <p:nvSpPr>
            <p:cNvPr id="13" name="矩形 12"/>
            <p:cNvSpPr/>
            <p:nvPr/>
          </p:nvSpPr>
          <p:spPr>
            <a:xfrm>
              <a:off x="11571416" y="3959358"/>
              <a:ext cx="620584" cy="1723137"/>
            </a:xfrm>
            <a:prstGeom prst="rect">
              <a:avLst/>
            </a:prstGeom>
            <a:solidFill>
              <a:srgbClr val="3E41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11571416" y="5115169"/>
              <a:ext cx="620584" cy="567328"/>
            </a:xfrm>
            <a:prstGeom prst="rect">
              <a:avLst/>
            </a:prstGeom>
            <a:solidFill>
              <a:srgbClr val="CF0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TextBox 12"/>
          <p:cNvSpPr txBox="1"/>
          <p:nvPr/>
        </p:nvSpPr>
        <p:spPr>
          <a:xfrm>
            <a:off x="1032569" y="449083"/>
            <a:ext cx="618815" cy="1938020"/>
          </a:xfrm>
          <a:prstGeom prst="rect">
            <a:avLst/>
          </a:prstGeom>
          <a:noFill/>
        </p:spPr>
        <p:txBody>
          <a:bodyPr wrap="square" lIns="91449" tIns="45724" rIns="91449" bIns="45724" rtlCol="0" anchor="ctr">
            <a:spAutoFit/>
          </a:bodyPr>
          <a:lstStyle>
            <a:defPPr>
              <a:defRPr lang="zh-CN"/>
            </a:defPPr>
            <a:lvl1pPr algn="ctr">
              <a:defRPr sz="6000" b="1"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algn="r"/>
            <a:r>
              <a:rPr lang="zh-CN" altLang="en-US" dirty="0">
                <a:solidFill>
                  <a:srgbClr val="002060"/>
                </a:solidFill>
              </a:rPr>
              <a:t>目录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2405052" y="916760"/>
            <a:ext cx="8642350" cy="1002665"/>
            <a:chOff x="4779" y="1319"/>
            <a:chExt cx="13610" cy="1579"/>
          </a:xfrm>
        </p:grpSpPr>
        <p:sp>
          <p:nvSpPr>
            <p:cNvPr id="21" name="Oval 5"/>
            <p:cNvSpPr>
              <a:spLocks noChangeArrowheads="1"/>
            </p:cNvSpPr>
            <p:nvPr/>
          </p:nvSpPr>
          <p:spPr bwMode="auto">
            <a:xfrm>
              <a:off x="4779" y="1319"/>
              <a:ext cx="1396" cy="1401"/>
            </a:xfrm>
            <a:prstGeom prst="ellipse">
              <a:avLst/>
            </a:prstGeom>
            <a:solidFill>
              <a:srgbClr val="3E4150"/>
            </a:solidFill>
            <a:ln w="9525">
              <a:noFill/>
              <a:round/>
            </a:ln>
          </p:spPr>
          <p:txBody>
            <a:bodyPr vert="horz" wrap="square" lIns="91438" tIns="45719" rIns="91438" bIns="45719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标题 7"/>
            <p:cNvSpPr>
              <a:spLocks noGrp="1"/>
            </p:cNvSpPr>
            <p:nvPr/>
          </p:nvSpPr>
          <p:spPr>
            <a:xfrm>
              <a:off x="6474" y="1500"/>
              <a:ext cx="11915" cy="1398"/>
            </a:xfrm>
            <a:prstGeom prst="rect">
              <a:avLst/>
            </a:prstGeom>
          </p:spPr>
          <p:txBody>
            <a:bodyPr vert="horz" lIns="91417" tIns="45708" rIns="91417" bIns="45708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3730" b="1" dirty="0" smtClean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城市化的演进</a:t>
              </a:r>
              <a:endParaRPr lang="zh-CN" altLang="en-US" sz="373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4824" y="1411"/>
              <a:ext cx="1195" cy="11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265" b="1" dirty="0">
                  <a:solidFill>
                    <a:schemeClr val="bg1"/>
                  </a:solidFill>
                  <a:latin typeface="Kristen ITC" panose="03050502040202030202" pitchFamily="66" charset="0"/>
                </a:rPr>
                <a:t>01</a:t>
              </a:r>
              <a:endParaRPr lang="zh-CN" altLang="en-US" sz="4265" b="1" dirty="0">
                <a:solidFill>
                  <a:schemeClr val="bg1"/>
                </a:solidFill>
                <a:latin typeface="Kristen ITC" panose="03050502040202030202" pitchFamily="66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433627" y="2437262"/>
            <a:ext cx="7849594" cy="889635"/>
            <a:chOff x="4780" y="3204"/>
            <a:chExt cx="11576" cy="1401"/>
          </a:xfrm>
        </p:grpSpPr>
        <p:sp>
          <p:nvSpPr>
            <p:cNvPr id="28" name="Oval 5"/>
            <p:cNvSpPr>
              <a:spLocks noChangeArrowheads="1"/>
            </p:cNvSpPr>
            <p:nvPr/>
          </p:nvSpPr>
          <p:spPr bwMode="auto">
            <a:xfrm>
              <a:off x="4780" y="3204"/>
              <a:ext cx="1396" cy="1401"/>
            </a:xfrm>
            <a:prstGeom prst="ellipse">
              <a:avLst/>
            </a:prstGeom>
            <a:solidFill>
              <a:srgbClr val="3E4150"/>
            </a:solidFill>
            <a:ln w="9525">
              <a:noFill/>
              <a:round/>
            </a:ln>
          </p:spPr>
          <p:txBody>
            <a:bodyPr vert="horz" wrap="square" lIns="91438" tIns="45719" rIns="91438" bIns="45719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标题 1"/>
            <p:cNvSpPr>
              <a:spLocks noGrp="1"/>
            </p:cNvSpPr>
            <p:nvPr/>
          </p:nvSpPr>
          <p:spPr>
            <a:xfrm>
              <a:off x="6197" y="3247"/>
              <a:ext cx="10159" cy="1178"/>
            </a:xfrm>
            <a:prstGeom prst="rect">
              <a:avLst/>
            </a:prstGeom>
          </p:spPr>
          <p:txBody>
            <a:bodyPr vert="horz" lIns="91417" tIns="45708" rIns="91417" bIns="45708" rtlCol="0" anchor="ctr">
              <a:noAutofit/>
            </a:bodyPr>
            <a:lstStyle>
              <a:lvl1pPr algn="ctr" defTabSz="964565" rtl="0" eaLnBrk="1" latinLnBrk="0" hangingPunct="1">
                <a:spcBef>
                  <a:spcPct val="0"/>
                </a:spcBef>
                <a:buNone/>
                <a:defRPr sz="4640" kern="1200">
                  <a:solidFill>
                    <a:sysClr val="windowText" lastClr="000000"/>
                  </a:solidFill>
                  <a:latin typeface="Calibri" panose="020F0502020204030204"/>
                  <a:ea typeface="+mn-ea"/>
                  <a:cs typeface="+mn-ea"/>
                </a:defRPr>
              </a:lvl1pPr>
            </a:lstStyle>
            <a:p>
              <a:pPr algn="l">
                <a:lnSpc>
                  <a:spcPct val="90000"/>
                </a:lnSpc>
              </a:pPr>
              <a:r>
                <a:rPr lang="zh-CN" altLang="en-US" sz="373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居住</a:t>
              </a:r>
              <a:r>
                <a:rPr lang="zh-CN" altLang="en-US" sz="3730" b="1" dirty="0" smtClean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条件的改善</a:t>
              </a:r>
              <a:endParaRPr lang="zh-CN" altLang="en-US" sz="373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4814" y="3290"/>
              <a:ext cx="1229" cy="1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265" b="1" dirty="0">
                  <a:solidFill>
                    <a:schemeClr val="bg1"/>
                  </a:solidFill>
                  <a:latin typeface="Kristen ITC" panose="03050502040202030202" pitchFamily="66" charset="0"/>
                </a:rPr>
                <a:t>02</a:t>
              </a:r>
              <a:endParaRPr lang="zh-CN" altLang="en-US" sz="4265" b="1" dirty="0">
                <a:solidFill>
                  <a:schemeClr val="bg1"/>
                </a:solidFill>
                <a:latin typeface="Kristen ITC" panose="03050502040202030202" pitchFamily="66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2433627" y="4074803"/>
            <a:ext cx="7849594" cy="889635"/>
            <a:chOff x="4780" y="3204"/>
            <a:chExt cx="11576" cy="1401"/>
          </a:xfrm>
        </p:grpSpPr>
        <p:sp>
          <p:nvSpPr>
            <p:cNvPr id="18" name="Oval 5"/>
            <p:cNvSpPr>
              <a:spLocks noChangeArrowheads="1"/>
            </p:cNvSpPr>
            <p:nvPr/>
          </p:nvSpPr>
          <p:spPr bwMode="auto">
            <a:xfrm>
              <a:off x="4780" y="3204"/>
              <a:ext cx="1396" cy="1401"/>
            </a:xfrm>
            <a:prstGeom prst="ellipse">
              <a:avLst/>
            </a:prstGeom>
            <a:solidFill>
              <a:srgbClr val="3E4150"/>
            </a:solidFill>
            <a:ln w="9525">
              <a:noFill/>
              <a:round/>
            </a:ln>
          </p:spPr>
          <p:txBody>
            <a:bodyPr vert="horz" wrap="square" lIns="91438" tIns="45719" rIns="91438" bIns="45719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标题 1"/>
            <p:cNvSpPr>
              <a:spLocks noGrp="1"/>
            </p:cNvSpPr>
            <p:nvPr/>
          </p:nvSpPr>
          <p:spPr>
            <a:xfrm>
              <a:off x="6197" y="3247"/>
              <a:ext cx="10159" cy="1178"/>
            </a:xfrm>
            <a:prstGeom prst="rect">
              <a:avLst/>
            </a:prstGeom>
          </p:spPr>
          <p:txBody>
            <a:bodyPr vert="horz" lIns="91417" tIns="45708" rIns="91417" bIns="45708" rtlCol="0" anchor="ctr">
              <a:noAutofit/>
            </a:bodyPr>
            <a:lstStyle>
              <a:lvl1pPr algn="ctr" defTabSz="964565" rtl="0" eaLnBrk="1" latinLnBrk="0" hangingPunct="1">
                <a:spcBef>
                  <a:spcPct val="0"/>
                </a:spcBef>
                <a:buNone/>
                <a:defRPr sz="4640" kern="1200">
                  <a:solidFill>
                    <a:sysClr val="windowText" lastClr="000000"/>
                  </a:solidFill>
                  <a:latin typeface="Calibri" panose="020F0502020204030204"/>
                  <a:ea typeface="+mn-ea"/>
                  <a:cs typeface="+mn-ea"/>
                </a:defRPr>
              </a:lvl1pPr>
            </a:lstStyle>
            <a:p>
              <a:pPr algn="l">
                <a:lnSpc>
                  <a:spcPct val="90000"/>
                </a:lnSpc>
              </a:pPr>
              <a:r>
                <a:rPr lang="zh-CN" altLang="en-US" sz="373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基础</a:t>
              </a:r>
              <a:r>
                <a:rPr lang="zh-CN" altLang="en-US" sz="3730" b="1" dirty="0" smtClean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设施的发展</a:t>
              </a:r>
              <a:endParaRPr lang="zh-CN" altLang="en-US" sz="373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sp>
          <p:nvSpPr>
            <p:cNvPr id="20" name="文本框 23"/>
            <p:cNvSpPr txBox="1"/>
            <p:nvPr/>
          </p:nvSpPr>
          <p:spPr>
            <a:xfrm>
              <a:off x="4814" y="3290"/>
              <a:ext cx="1229" cy="1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265" b="1" dirty="0" smtClean="0">
                  <a:solidFill>
                    <a:schemeClr val="bg1"/>
                  </a:solidFill>
                  <a:latin typeface="Kristen ITC" panose="03050502040202030202" pitchFamily="66" charset="0"/>
                </a:rPr>
                <a:t>03</a:t>
              </a:r>
              <a:endParaRPr lang="zh-CN" altLang="en-US" sz="4265" b="1" dirty="0">
                <a:solidFill>
                  <a:schemeClr val="bg1"/>
                </a:solidFill>
                <a:latin typeface="Kristen ITC" panose="03050502040202030202" pitchFamily="66" charset="0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2405052" y="5533489"/>
            <a:ext cx="7849594" cy="889635"/>
            <a:chOff x="4780" y="3204"/>
            <a:chExt cx="11576" cy="1401"/>
          </a:xfrm>
        </p:grpSpPr>
        <p:sp>
          <p:nvSpPr>
            <p:cNvPr id="23" name="Oval 5"/>
            <p:cNvSpPr>
              <a:spLocks noChangeArrowheads="1"/>
            </p:cNvSpPr>
            <p:nvPr/>
          </p:nvSpPr>
          <p:spPr bwMode="auto">
            <a:xfrm>
              <a:off x="4780" y="3204"/>
              <a:ext cx="1396" cy="1401"/>
            </a:xfrm>
            <a:prstGeom prst="ellipse">
              <a:avLst/>
            </a:prstGeom>
            <a:solidFill>
              <a:srgbClr val="3E4150"/>
            </a:solidFill>
            <a:ln w="9525">
              <a:noFill/>
              <a:round/>
            </a:ln>
          </p:spPr>
          <p:txBody>
            <a:bodyPr vert="horz" wrap="square" lIns="91438" tIns="45719" rIns="91438" bIns="45719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标题 1"/>
            <p:cNvSpPr>
              <a:spLocks noGrp="1"/>
            </p:cNvSpPr>
            <p:nvPr/>
          </p:nvSpPr>
          <p:spPr>
            <a:xfrm>
              <a:off x="6197" y="3247"/>
              <a:ext cx="10159" cy="1178"/>
            </a:xfrm>
            <a:prstGeom prst="rect">
              <a:avLst/>
            </a:prstGeom>
          </p:spPr>
          <p:txBody>
            <a:bodyPr vert="horz" lIns="91417" tIns="45708" rIns="91417" bIns="45708" rtlCol="0" anchor="ctr">
              <a:noAutofit/>
            </a:bodyPr>
            <a:lstStyle>
              <a:lvl1pPr algn="ctr" defTabSz="964565" rtl="0" eaLnBrk="1" latinLnBrk="0" hangingPunct="1">
                <a:spcBef>
                  <a:spcPct val="0"/>
                </a:spcBef>
                <a:buNone/>
                <a:defRPr sz="4640" kern="1200">
                  <a:solidFill>
                    <a:sysClr val="windowText" lastClr="000000"/>
                  </a:solidFill>
                  <a:latin typeface="Calibri" panose="020F0502020204030204"/>
                  <a:ea typeface="+mn-ea"/>
                  <a:cs typeface="+mn-ea"/>
                </a:defRPr>
              </a:lvl1pPr>
            </a:lstStyle>
            <a:p>
              <a:pPr algn="l">
                <a:lnSpc>
                  <a:spcPct val="90000"/>
                </a:lnSpc>
              </a:pPr>
              <a:r>
                <a:rPr lang="zh-CN" altLang="en-US" sz="3730" b="1" dirty="0" smtClean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城市化进程中的问题</a:t>
              </a:r>
              <a:endParaRPr lang="zh-CN" altLang="en-US" sz="373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sp>
          <p:nvSpPr>
            <p:cNvPr id="26" name="文本框 23"/>
            <p:cNvSpPr txBox="1"/>
            <p:nvPr/>
          </p:nvSpPr>
          <p:spPr>
            <a:xfrm>
              <a:off x="4814" y="3290"/>
              <a:ext cx="1229" cy="1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265" b="1" dirty="0" smtClean="0">
                  <a:solidFill>
                    <a:schemeClr val="bg1"/>
                  </a:solidFill>
                  <a:latin typeface="Kristen ITC" panose="03050502040202030202" pitchFamily="66" charset="0"/>
                </a:rPr>
                <a:t>04</a:t>
              </a:r>
              <a:endParaRPr lang="zh-CN" altLang="en-US" sz="4265" b="1" dirty="0">
                <a:solidFill>
                  <a:schemeClr val="bg1"/>
                </a:solidFill>
                <a:latin typeface="Kristen ITC" panose="03050502040202030202" pitchFamily="66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图片 37891" descr="127517544 - 副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324" y="1690182"/>
            <a:ext cx="4664075" cy="21202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3" name="图片 37892" descr="09-05-06-56-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325" y="4073453"/>
            <a:ext cx="4549775" cy="219360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6" name="图片 37895" descr="2011092713252382146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9931" y="1564452"/>
            <a:ext cx="4747895" cy="22459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5" name="图片 37894" descr="880283_1200x1000_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6582" y="4020546"/>
            <a:ext cx="4974591" cy="2309813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8" name="直接连接符 7"/>
          <p:cNvCxnSpPr/>
          <p:nvPr/>
        </p:nvCxnSpPr>
        <p:spPr>
          <a:xfrm flipV="1">
            <a:off x="34290" y="756920"/>
            <a:ext cx="12160885" cy="31750"/>
          </a:xfrm>
          <a:prstGeom prst="line">
            <a:avLst/>
          </a:prstGeom>
          <a:ln w="28575" cmpd="sng">
            <a:solidFill>
              <a:srgbClr val="00206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0" y="55415"/>
            <a:ext cx="63315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6700"/>
            <a:r>
              <a:rPr lang="zh-CN" altLang="en-US" sz="3600" b="1" dirty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四</a:t>
            </a:r>
            <a:r>
              <a:rPr lang="zh-CN" altLang="en-US" sz="36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、城市化进程中的问题</a:t>
            </a:r>
            <a:endParaRPr lang="zh-CN" altLang="en-US" sz="3600" b="1" dirty="0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4036" y="979677"/>
            <a:ext cx="6192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solidFill>
                  <a:srgbClr val="FF0000"/>
                </a:solidFill>
                <a:latin typeface="Edwardian Script ITC" pitchFamily="66" charset="0"/>
                <a:ea typeface="叶根友毛笔行书2.0版" pitchFamily="2" charset="-122"/>
              </a:rPr>
              <a:t>城市化也带来许多问题</a:t>
            </a:r>
            <a:endParaRPr lang="zh-CN" altLang="en-US" sz="3200" dirty="0">
              <a:solidFill>
                <a:srgbClr val="FF0000"/>
              </a:solidFill>
              <a:latin typeface="Edwardian Script ITC" pitchFamily="66" charset="0"/>
              <a:ea typeface="叶根友毛笔行书2.0版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1"/>
          <p:cNvSpPr>
            <a:spLocks noChangeArrowheads="1"/>
          </p:cNvSpPr>
          <p:nvPr/>
        </p:nvSpPr>
        <p:spPr bwMode="gray">
          <a:xfrm>
            <a:off x="480753" y="5398308"/>
            <a:ext cx="11267901" cy="1005840"/>
          </a:xfrm>
          <a:prstGeom prst="roundRect">
            <a:avLst>
              <a:gd name="adj" fmla="val 11505"/>
            </a:avLst>
          </a:prstGeom>
          <a:noFill/>
          <a:ln w="15875" cap="flat" cmpd="sng" algn="ctr">
            <a:solidFill>
              <a:srgbClr val="FF3300"/>
            </a:solidFill>
            <a:prstDash val="solid"/>
          </a:ln>
          <a:effectLst/>
        </p:spPr>
        <p:txBody>
          <a:bodyPr lIns="62126" tIns="31062" rIns="62126" bIns="31062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 b="1" dirty="0">
                <a:solidFill>
                  <a:srgbClr val="FF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（</a:t>
            </a:r>
            <a:r>
              <a:rPr lang="en-US" altLang="zh-CN" sz="2600" b="1" dirty="0">
                <a:solidFill>
                  <a:srgbClr val="FF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1</a:t>
            </a:r>
            <a:r>
              <a:rPr lang="zh-CN" altLang="en-US" sz="2600" b="1" dirty="0" smtClean="0">
                <a:solidFill>
                  <a:srgbClr val="FF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）环境污染：</a:t>
            </a:r>
            <a:r>
              <a:rPr lang="zh-CN" altLang="en-US" sz="2600" b="1" dirty="0" smtClean="0">
                <a:solidFill>
                  <a:srgbClr val="00206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工业</a:t>
            </a:r>
            <a:r>
              <a:rPr lang="zh-CN" altLang="en-US" sz="2600" b="1" dirty="0">
                <a:solidFill>
                  <a:srgbClr val="00206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废气、汽车尾气导致空气污染；生活与工业废水造成水源污染</a:t>
            </a:r>
            <a:r>
              <a:rPr lang="zh-CN" altLang="en-US" sz="2600" b="1" dirty="0" smtClean="0">
                <a:solidFill>
                  <a:srgbClr val="00206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。</a:t>
            </a:r>
          </a:p>
        </p:txBody>
      </p:sp>
      <p:pic>
        <p:nvPicPr>
          <p:cNvPr id="4" name="图片 3" descr="工业革命污染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404" y="1240383"/>
            <a:ext cx="5612124" cy="3105785"/>
          </a:xfrm>
          <a:prstGeom prst="rect">
            <a:avLst/>
          </a:prstGeom>
        </p:spPr>
      </p:pic>
      <p:pic>
        <p:nvPicPr>
          <p:cNvPr id="5" name="图片 4" descr="泰晤士河污染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2582" y="1240382"/>
            <a:ext cx="4946073" cy="3094990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 flipV="1">
            <a:off x="34290" y="756920"/>
            <a:ext cx="12160885" cy="31750"/>
          </a:xfrm>
          <a:prstGeom prst="line">
            <a:avLst/>
          </a:prstGeom>
          <a:ln w="28575" cmpd="sng">
            <a:solidFill>
              <a:srgbClr val="00206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0" y="55415"/>
            <a:ext cx="63315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6700"/>
            <a:r>
              <a:rPr lang="zh-CN" altLang="en-US" sz="3600" b="1" dirty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四</a:t>
            </a:r>
            <a:r>
              <a:rPr lang="zh-CN" altLang="en-US" sz="36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、城市化进程中的问题</a:t>
            </a:r>
            <a:endParaRPr lang="zh-CN" altLang="en-US" sz="3600" b="1" dirty="0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1"/>
          <p:cNvSpPr>
            <a:spLocks noChangeArrowheads="1"/>
          </p:cNvSpPr>
          <p:nvPr/>
        </p:nvSpPr>
        <p:spPr bwMode="gray">
          <a:xfrm>
            <a:off x="420368" y="5299400"/>
            <a:ext cx="11623887" cy="1077565"/>
          </a:xfrm>
          <a:prstGeom prst="roundRect">
            <a:avLst>
              <a:gd name="adj" fmla="val 11505"/>
            </a:avLst>
          </a:prstGeom>
          <a:noFill/>
          <a:ln w="15875" cap="flat" cmpd="sng" algn="ctr">
            <a:solidFill>
              <a:srgbClr val="FF0000"/>
            </a:solidFill>
            <a:prstDash val="solid"/>
          </a:ln>
          <a:effectLst/>
        </p:spPr>
        <p:txBody>
          <a:bodyPr lIns="62126" tIns="31062" rIns="62126" bIns="31062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 b="1" dirty="0">
                <a:solidFill>
                  <a:srgbClr val="FF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（</a:t>
            </a:r>
            <a:r>
              <a:rPr lang="en-US" altLang="zh-CN" sz="2600" b="1" dirty="0">
                <a:solidFill>
                  <a:srgbClr val="FF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2</a:t>
            </a:r>
            <a:r>
              <a:rPr lang="zh-CN" altLang="en-US" sz="2600" b="1" dirty="0" smtClean="0">
                <a:solidFill>
                  <a:srgbClr val="FF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）</a:t>
            </a:r>
            <a:r>
              <a:rPr lang="zh-CN" altLang="en-US" sz="2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贫富</a:t>
            </a:r>
            <a:r>
              <a:rPr lang="zh-CN" altLang="en-US" sz="26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分化严重：</a:t>
            </a:r>
            <a:r>
              <a:rPr lang="zh-CN" altLang="en-US" sz="2600" b="1" dirty="0" smtClean="0">
                <a:solidFill>
                  <a:srgbClr val="00206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工业化</a:t>
            </a:r>
            <a:r>
              <a:rPr lang="zh-CN" altLang="en-US" sz="2600" b="1" dirty="0">
                <a:solidFill>
                  <a:srgbClr val="00206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、城市化带来了巨大的社会财富，这些财富聚集在少数资本家手中，工人阶级生活贫困</a:t>
            </a:r>
            <a:r>
              <a:rPr lang="zh-CN" altLang="en-US" sz="2600" b="1" dirty="0" smtClean="0">
                <a:solidFill>
                  <a:srgbClr val="00206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。</a:t>
            </a: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34290" y="756920"/>
            <a:ext cx="12160885" cy="31750"/>
          </a:xfrm>
          <a:prstGeom prst="line">
            <a:avLst/>
          </a:prstGeom>
          <a:ln w="28575" cmpd="sng">
            <a:solidFill>
              <a:srgbClr val="00206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0" y="55415"/>
            <a:ext cx="63315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6700"/>
            <a:r>
              <a:rPr lang="zh-CN" altLang="en-US" sz="3600" b="1" dirty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四</a:t>
            </a:r>
            <a:r>
              <a:rPr lang="zh-CN" altLang="en-US" sz="36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、城市化进程中的问题</a:t>
            </a:r>
            <a:endParaRPr lang="zh-CN" altLang="en-US" sz="3600" b="1" dirty="0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88713" y="1144270"/>
            <a:ext cx="11623887" cy="3826489"/>
            <a:chOff x="288713" y="1144270"/>
            <a:chExt cx="11623887" cy="3826489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85467" y="1144270"/>
              <a:ext cx="5427133" cy="324231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8713" y="1156336"/>
              <a:ext cx="5943600" cy="3218815"/>
            </a:xfrm>
            <a:prstGeom prst="rect">
              <a:avLst/>
            </a:prstGeom>
          </p:spPr>
        </p:pic>
        <p:sp>
          <p:nvSpPr>
            <p:cNvPr id="9" name="文本框 2"/>
            <p:cNvSpPr txBox="1"/>
            <p:nvPr/>
          </p:nvSpPr>
          <p:spPr>
            <a:xfrm>
              <a:off x="2342985" y="4570649"/>
              <a:ext cx="7258215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>
                <a:buClr>
                  <a:schemeClr val="bg1"/>
                </a:buClr>
              </a:pPr>
              <a:r>
                <a:rPr lang="zh-CN" altLang="en-US" sz="2000" b="1" dirty="0" smtClean="0">
                  <a:solidFill>
                    <a:srgbClr val="002060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城市中工人住房拥挤昏暗，</a:t>
              </a:r>
              <a:r>
                <a:rPr lang="zh-CN" altLang="en-US" sz="2000" b="1" dirty="0">
                  <a:solidFill>
                    <a:srgbClr val="002060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居住条件恶劣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723672" y="1129430"/>
            <a:ext cx="10829568" cy="4322808"/>
            <a:chOff x="723672" y="1129430"/>
            <a:chExt cx="10829568" cy="4322808"/>
          </a:xfrm>
        </p:grpSpPr>
        <p:pic>
          <p:nvPicPr>
            <p:cNvPr id="2" name="图片 16" descr="中学历史教学园地（www.zxls.com）——全国文章总量、访问量最大的历史教学网站。"/>
            <p:cNvPicPr>
              <a:picLocks noChangeAspect="1" noChangeArrowheads="1"/>
            </p:cNvPicPr>
            <p:nvPr/>
          </p:nvPicPr>
          <p:blipFill>
            <a:blip r:embed="rId3">
              <a:lum brigh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273" y="1129430"/>
              <a:ext cx="10721967" cy="37130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3"/>
            <p:cNvSpPr>
              <a:spLocks noChangeArrowheads="1"/>
            </p:cNvSpPr>
            <p:nvPr/>
          </p:nvSpPr>
          <p:spPr bwMode="auto">
            <a:xfrm>
              <a:off x="723672" y="4990573"/>
              <a:ext cx="10782119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spAutoFit/>
            </a:bodyPr>
            <a:lstStyle/>
            <a:p>
              <a:pPr marL="0" marR="0" lvl="0" indent="66675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24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图</a:t>
              </a:r>
              <a:r>
                <a:rPr kumimoji="0" lang="zh-CN" altLang="zh-CN" sz="24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  <a:r>
                <a:rPr kumimoji="0" lang="zh-CN" sz="24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：</a:t>
              </a:r>
              <a:r>
                <a:rPr kumimoji="0" lang="zh-CN" altLang="zh-CN" sz="24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《</a:t>
              </a:r>
              <a:r>
                <a:rPr kumimoji="0" lang="zh-CN" sz="24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大霍乱的温床</a:t>
              </a:r>
              <a:r>
                <a:rPr kumimoji="0" lang="zh-CN" altLang="zh-CN" sz="24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》</a:t>
              </a:r>
              <a:r>
                <a:rPr kumimoji="0" lang="zh-CN" sz="24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（</a:t>
              </a:r>
              <a:r>
                <a:rPr kumimoji="0" lang="zh-CN" altLang="zh-CN" sz="24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1852</a:t>
              </a:r>
              <a:r>
                <a:rPr kumimoji="0" lang="zh-CN" sz="24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年） </a:t>
              </a:r>
              <a:r>
                <a:rPr kumimoji="0" lang="en-US" altLang="zh-CN" sz="24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   </a:t>
              </a:r>
              <a:r>
                <a:rPr kumimoji="0" lang="zh-CN" sz="24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图</a:t>
              </a:r>
              <a:r>
                <a:rPr kumimoji="0" lang="zh-CN" altLang="zh-CN" sz="24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kumimoji="0" lang="zh-CN" sz="24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：</a:t>
              </a:r>
              <a:r>
                <a:rPr kumimoji="0" lang="zh-CN" altLang="zh-CN" sz="24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《</a:t>
              </a:r>
              <a:r>
                <a:rPr kumimoji="0" lang="zh-CN" sz="24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红磨坊街的舞会</a:t>
              </a:r>
              <a:r>
                <a:rPr kumimoji="0" lang="zh-CN" altLang="zh-CN" sz="24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》</a:t>
              </a:r>
              <a:r>
                <a:rPr kumimoji="0" lang="zh-CN" sz="24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（</a:t>
              </a:r>
              <a:r>
                <a:rPr kumimoji="0" lang="zh-CN" altLang="zh-CN" sz="24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1876</a:t>
              </a:r>
              <a:r>
                <a:rPr kumimoji="0" lang="zh-CN" sz="24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年）</a:t>
              </a:r>
              <a:endParaRPr kumimoji="0" lang="zh-CN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4" name="文本框 5"/>
          <p:cNvSpPr txBox="1"/>
          <p:nvPr/>
        </p:nvSpPr>
        <p:spPr>
          <a:xfrm>
            <a:off x="990849" y="5792965"/>
            <a:ext cx="6739987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200" b="1"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r>
              <a:rPr lang="zh-CN" altLang="en-US" sz="28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疾病和瘟疫流行；贫富差距</a:t>
            </a:r>
            <a:endParaRPr lang="zh-CN" altLang="en-US" sz="28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34290" y="756920"/>
            <a:ext cx="12160885" cy="31750"/>
          </a:xfrm>
          <a:prstGeom prst="line">
            <a:avLst/>
          </a:prstGeom>
          <a:ln w="28575" cmpd="sng">
            <a:solidFill>
              <a:srgbClr val="00206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0" y="55415"/>
            <a:ext cx="63315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6700"/>
            <a:r>
              <a:rPr lang="zh-CN" altLang="en-US" sz="3600" b="1" dirty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四</a:t>
            </a:r>
            <a:r>
              <a:rPr lang="zh-CN" altLang="en-US" sz="36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、城市化进程中的问题</a:t>
            </a:r>
            <a:endParaRPr lang="zh-CN" altLang="en-US" sz="3600" b="1" dirty="0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1"/>
          <p:cNvSpPr>
            <a:spLocks noChangeArrowheads="1"/>
          </p:cNvSpPr>
          <p:nvPr/>
        </p:nvSpPr>
        <p:spPr bwMode="gray">
          <a:xfrm>
            <a:off x="203738" y="4941743"/>
            <a:ext cx="11413067" cy="1597660"/>
          </a:xfrm>
          <a:prstGeom prst="roundRect">
            <a:avLst>
              <a:gd name="adj" fmla="val 11505"/>
            </a:avLst>
          </a:prstGeom>
          <a:noFill/>
          <a:ln w="19050" cap="flat" cmpd="sng" algn="ctr">
            <a:solidFill>
              <a:srgbClr val="FF0000"/>
            </a:solidFill>
            <a:prstDash val="solid"/>
          </a:ln>
          <a:effectLst/>
        </p:spPr>
        <p:txBody>
          <a:bodyPr lIns="62126" tIns="31062" rIns="62126" bIns="31062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 b="1" dirty="0">
                <a:solidFill>
                  <a:srgbClr val="FF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（</a:t>
            </a:r>
            <a:r>
              <a:rPr lang="en-US" altLang="zh-CN" sz="2600" b="1" dirty="0">
                <a:solidFill>
                  <a:srgbClr val="FF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3</a:t>
            </a:r>
            <a:r>
              <a:rPr lang="zh-CN" altLang="en-US" sz="2600" b="1" dirty="0" smtClean="0">
                <a:solidFill>
                  <a:srgbClr val="FF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）交通拥堵：</a:t>
            </a:r>
            <a:r>
              <a:rPr lang="zh-CN" altLang="en-US" sz="2600" b="1" dirty="0" smtClean="0">
                <a:solidFill>
                  <a:srgbClr val="00206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私人</a:t>
            </a:r>
            <a:r>
              <a:rPr lang="zh-CN" altLang="en-US" sz="2600" b="1" dirty="0">
                <a:solidFill>
                  <a:srgbClr val="00206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汽车的普及，使交通拥堵成为城市的普遍问题。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 b="1" dirty="0">
                <a:solidFill>
                  <a:srgbClr val="00206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随着城市的发展，居住区与工作区逐渐分隔，为解决远距离出行的交通问题，人们越来越依赖汽车。</a:t>
            </a:r>
          </a:p>
        </p:txBody>
      </p:sp>
      <p:pic>
        <p:nvPicPr>
          <p:cNvPr id="2" name="图片 1" descr="城市拥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981" y="1376393"/>
            <a:ext cx="5575300" cy="2761615"/>
          </a:xfrm>
          <a:prstGeom prst="rect">
            <a:avLst/>
          </a:prstGeom>
        </p:spPr>
      </p:pic>
      <p:pic>
        <p:nvPicPr>
          <p:cNvPr id="4" name="图片 3" descr="城市拥堵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4167" y="1376393"/>
            <a:ext cx="5746327" cy="2761615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 flipV="1">
            <a:off x="34290" y="756920"/>
            <a:ext cx="12160885" cy="31750"/>
          </a:xfrm>
          <a:prstGeom prst="line">
            <a:avLst/>
          </a:prstGeom>
          <a:ln w="28575" cmpd="sng">
            <a:solidFill>
              <a:srgbClr val="00206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0" y="55415"/>
            <a:ext cx="63315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6700"/>
            <a:r>
              <a:rPr lang="zh-CN" altLang="en-US" sz="3600" b="1" dirty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四</a:t>
            </a:r>
            <a:r>
              <a:rPr lang="zh-CN" altLang="en-US" sz="36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、城市化进程中的问题</a:t>
            </a:r>
            <a:endParaRPr lang="zh-CN" altLang="en-US" sz="3600" b="1" dirty="0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1"/>
          <p:cNvSpPr>
            <a:spLocks noChangeArrowheads="1"/>
          </p:cNvSpPr>
          <p:nvPr/>
        </p:nvSpPr>
        <p:spPr bwMode="gray">
          <a:xfrm>
            <a:off x="289561" y="5091085"/>
            <a:ext cx="11442700" cy="1350645"/>
          </a:xfrm>
          <a:prstGeom prst="roundRect">
            <a:avLst>
              <a:gd name="adj" fmla="val 11505"/>
            </a:avLst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lIns="62126" tIns="31062" rIns="62126" bIns="31062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（</a:t>
            </a:r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4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）社会问题：</a:t>
            </a:r>
            <a:r>
              <a:rPr lang="zh-CN" altLang="en-US" sz="24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发展</a:t>
            </a:r>
            <a:r>
              <a:rPr lang="zh-CN" altLang="en-US" sz="24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中国国家同样经历着环境污染、交通拥堵信服矛盾等问题。与此同时，犯罪率上升、失业者增加等社会问题也日益突出。</a:t>
            </a:r>
          </a:p>
        </p:txBody>
      </p:sp>
      <p:pic>
        <p:nvPicPr>
          <p:cNvPr id="5" name="图片 4" descr="犯罪率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3914" y="1231900"/>
            <a:ext cx="7026487" cy="2983230"/>
          </a:xfrm>
          <a:prstGeom prst="rect">
            <a:avLst/>
          </a:prstGeom>
        </p:spPr>
      </p:pic>
      <p:pic>
        <p:nvPicPr>
          <p:cNvPr id="6" name="图片 5" descr="贫富差距"/>
          <p:cNvPicPr>
            <a:picLocks noChangeAspect="1"/>
          </p:cNvPicPr>
          <p:nvPr/>
        </p:nvPicPr>
        <p:blipFill>
          <a:blip r:embed="rId4"/>
          <a:srcRect r="8337"/>
          <a:stretch>
            <a:fillRect/>
          </a:stretch>
        </p:blipFill>
        <p:spPr>
          <a:xfrm>
            <a:off x="146473" y="1304926"/>
            <a:ext cx="4793827" cy="2910205"/>
          </a:xfrm>
          <a:prstGeom prst="rect">
            <a:avLst/>
          </a:prstGeom>
        </p:spPr>
      </p:pic>
      <p:cxnSp>
        <p:nvCxnSpPr>
          <p:cNvPr id="7" name="直接连接符 6"/>
          <p:cNvCxnSpPr/>
          <p:nvPr/>
        </p:nvCxnSpPr>
        <p:spPr>
          <a:xfrm flipV="1">
            <a:off x="34290" y="756920"/>
            <a:ext cx="12160885" cy="31750"/>
          </a:xfrm>
          <a:prstGeom prst="line">
            <a:avLst/>
          </a:prstGeom>
          <a:ln w="28575" cmpd="sng">
            <a:solidFill>
              <a:srgbClr val="00206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0" y="55415"/>
            <a:ext cx="63315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6700"/>
            <a:r>
              <a:rPr lang="zh-CN" altLang="en-US" sz="3600" b="1" dirty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四</a:t>
            </a:r>
            <a:r>
              <a:rPr lang="zh-CN" altLang="en-US" sz="36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、城市化进程中的问题</a:t>
            </a:r>
            <a:endParaRPr lang="zh-CN" altLang="en-US" sz="3600" b="1" dirty="0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4954513" y="1974935"/>
            <a:ext cx="2111832" cy="2111832"/>
            <a:chOff x="3141578" y="726222"/>
            <a:chExt cx="2111832" cy="2111832"/>
          </a:xfrm>
        </p:grpSpPr>
        <p:sp>
          <p:nvSpPr>
            <p:cNvPr id="12" name="椭圆 11"/>
            <p:cNvSpPr/>
            <p:nvPr/>
          </p:nvSpPr>
          <p:spPr>
            <a:xfrm>
              <a:off x="3141578" y="726222"/>
              <a:ext cx="2111832" cy="2111832"/>
            </a:xfrm>
            <a:prstGeom prst="ellipse">
              <a:avLst/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3" name="椭圆 4"/>
            <p:cNvSpPr/>
            <p:nvPr/>
          </p:nvSpPr>
          <p:spPr>
            <a:xfrm>
              <a:off x="3450849" y="1035493"/>
              <a:ext cx="1493290" cy="14932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58420" tIns="58420" rIns="58420" bIns="58420" numCol="1" spcCol="1270" anchor="ctr" anchorCtr="0">
              <a:noAutofit/>
            </a:bodyPr>
            <a:lstStyle/>
            <a:p>
              <a:pPr lvl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4600" b="1" kern="1200" dirty="0">
                  <a:solidFill>
                    <a:srgbClr val="FF0000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城市病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549840" y="1076392"/>
            <a:ext cx="1055916" cy="1055916"/>
            <a:chOff x="1557704" y="376"/>
            <a:chExt cx="1055916" cy="1055916"/>
          </a:xfrm>
        </p:grpSpPr>
        <p:sp>
          <p:nvSpPr>
            <p:cNvPr id="15" name="椭圆 14"/>
            <p:cNvSpPr/>
            <p:nvPr/>
          </p:nvSpPr>
          <p:spPr>
            <a:xfrm>
              <a:off x="1557704" y="376"/>
              <a:ext cx="1055916" cy="1055916"/>
            </a:xfrm>
            <a:prstGeom prst="ellipse">
              <a:avLst/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6" name="椭圆 4"/>
            <p:cNvSpPr/>
            <p:nvPr/>
          </p:nvSpPr>
          <p:spPr>
            <a:xfrm>
              <a:off x="1712339" y="155011"/>
              <a:ext cx="746646" cy="7466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300" b="1" kern="1200" dirty="0">
                  <a:solidFill>
                    <a:srgbClr val="002060"/>
                  </a:solidFill>
                </a:rPr>
                <a:t>环境污染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911710" y="2562060"/>
            <a:ext cx="1055916" cy="1055916"/>
            <a:chOff x="2932993" y="1375665"/>
            <a:chExt cx="1055916" cy="1055916"/>
          </a:xfrm>
        </p:grpSpPr>
        <p:sp>
          <p:nvSpPr>
            <p:cNvPr id="18" name="椭圆 17"/>
            <p:cNvSpPr/>
            <p:nvPr/>
          </p:nvSpPr>
          <p:spPr>
            <a:xfrm>
              <a:off x="2932993" y="1375665"/>
              <a:ext cx="1055916" cy="1055916"/>
            </a:xfrm>
            <a:prstGeom prst="ellipse">
              <a:avLst/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9" name="椭圆 4"/>
            <p:cNvSpPr/>
            <p:nvPr/>
          </p:nvSpPr>
          <p:spPr>
            <a:xfrm>
              <a:off x="3087628" y="1530300"/>
              <a:ext cx="746646" cy="7466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300" b="1" kern="1200" dirty="0">
                  <a:solidFill>
                    <a:srgbClr val="002060"/>
                  </a:solidFill>
                </a:rPr>
                <a:t>贫富矛盾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586774" y="3892286"/>
            <a:ext cx="1055916" cy="1055916"/>
            <a:chOff x="1557704" y="2750954"/>
            <a:chExt cx="1055916" cy="1055916"/>
          </a:xfrm>
        </p:grpSpPr>
        <p:sp>
          <p:nvSpPr>
            <p:cNvPr id="21" name="椭圆 20"/>
            <p:cNvSpPr/>
            <p:nvPr/>
          </p:nvSpPr>
          <p:spPr>
            <a:xfrm>
              <a:off x="1557704" y="2750954"/>
              <a:ext cx="1055916" cy="1055916"/>
            </a:xfrm>
            <a:prstGeom prst="ellipse">
              <a:avLst/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2" name="椭圆 4"/>
            <p:cNvSpPr/>
            <p:nvPr/>
          </p:nvSpPr>
          <p:spPr>
            <a:xfrm>
              <a:off x="1712339" y="2905589"/>
              <a:ext cx="746646" cy="7466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300" b="1" kern="1200" dirty="0">
                  <a:solidFill>
                    <a:srgbClr val="002060"/>
                  </a:solidFill>
                </a:rPr>
                <a:t>社会问题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118328" y="2766645"/>
            <a:ext cx="1055916" cy="1055916"/>
            <a:chOff x="182415" y="1375665"/>
            <a:chExt cx="1055916" cy="1055916"/>
          </a:xfrm>
        </p:grpSpPr>
        <p:sp>
          <p:nvSpPr>
            <p:cNvPr id="24" name="椭圆 23"/>
            <p:cNvSpPr/>
            <p:nvPr/>
          </p:nvSpPr>
          <p:spPr>
            <a:xfrm>
              <a:off x="182415" y="1375665"/>
              <a:ext cx="1055916" cy="1055916"/>
            </a:xfrm>
            <a:prstGeom prst="ellipse">
              <a:avLst/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5" name="椭圆 4"/>
            <p:cNvSpPr/>
            <p:nvPr/>
          </p:nvSpPr>
          <p:spPr>
            <a:xfrm>
              <a:off x="337050" y="1530300"/>
              <a:ext cx="746646" cy="7466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300" b="1" kern="1200" dirty="0">
                  <a:solidFill>
                    <a:srgbClr val="002060"/>
                  </a:solidFill>
                </a:rPr>
                <a:t>交通拥堵</a:t>
              </a:r>
            </a:p>
          </p:txBody>
        </p:sp>
      </p:grpSp>
      <p:pic>
        <p:nvPicPr>
          <p:cNvPr id="27" name="图片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66" y="1159370"/>
            <a:ext cx="3849834" cy="1838874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9353783" y="3030851"/>
            <a:ext cx="1217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城市拥堵</a:t>
            </a:r>
            <a:endParaRPr lang="zh-CN" altLang="en-US" sz="2000" b="1" dirty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9" name="标题 1"/>
          <p:cNvSpPr txBox="1"/>
          <p:nvPr/>
        </p:nvSpPr>
        <p:spPr>
          <a:xfrm>
            <a:off x="256304" y="6085894"/>
            <a:ext cx="10744205" cy="6473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【</a:t>
            </a:r>
            <a:r>
              <a:rPr lang="en-US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P64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思考点】：根据所学，你怎样看待城市化和城市化进程中的问题？     </a:t>
            </a:r>
          </a:p>
        </p:txBody>
      </p:sp>
      <p:cxnSp>
        <p:nvCxnSpPr>
          <p:cNvPr id="26" name="直接连接符 25"/>
          <p:cNvCxnSpPr/>
          <p:nvPr/>
        </p:nvCxnSpPr>
        <p:spPr>
          <a:xfrm flipV="1">
            <a:off x="34290" y="756920"/>
            <a:ext cx="12160885" cy="31750"/>
          </a:xfrm>
          <a:prstGeom prst="line">
            <a:avLst/>
          </a:prstGeom>
          <a:ln w="28575" cmpd="sng">
            <a:solidFill>
              <a:srgbClr val="00206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0" y="55415"/>
            <a:ext cx="63315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6700"/>
            <a:r>
              <a:rPr lang="zh-CN" altLang="en-US" sz="3600" b="1" dirty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四</a:t>
            </a:r>
            <a:r>
              <a:rPr lang="zh-CN" altLang="en-US" sz="36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、城市化进程中的问题</a:t>
            </a:r>
            <a:endParaRPr lang="zh-CN" altLang="en-US" sz="3600" b="1" dirty="0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pic>
        <p:nvPicPr>
          <p:cNvPr id="31" name="图片 30" descr="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927" y="1159371"/>
            <a:ext cx="3885035" cy="2212196"/>
          </a:xfrm>
          <a:prstGeom prst="rect">
            <a:avLst/>
          </a:prstGeom>
        </p:spPr>
      </p:pic>
      <p:sp>
        <p:nvSpPr>
          <p:cNvPr id="32" name="矩形 31"/>
          <p:cNvSpPr/>
          <p:nvPr/>
        </p:nvSpPr>
        <p:spPr>
          <a:xfrm>
            <a:off x="822162" y="3395773"/>
            <a:ext cx="25074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社区一站式服务中心</a:t>
            </a:r>
            <a:endParaRPr lang="zh-CN" altLang="en-US" sz="2000" b="1" dirty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66" y="3526202"/>
            <a:ext cx="3849834" cy="2140009"/>
          </a:xfrm>
          <a:prstGeom prst="rect">
            <a:avLst/>
          </a:prstGeom>
        </p:spPr>
      </p:pic>
      <p:sp>
        <p:nvSpPr>
          <p:cNvPr id="34" name="矩形 33"/>
          <p:cNvSpPr/>
          <p:nvPr/>
        </p:nvSpPr>
        <p:spPr>
          <a:xfrm>
            <a:off x="8607585" y="5685784"/>
            <a:ext cx="19912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城市中的贫民窟</a:t>
            </a:r>
            <a:endParaRPr lang="zh-CN" altLang="en-US" sz="2000" b="1" dirty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5" name="图片 34" descr="09-05-06-56-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927" y="3892286"/>
            <a:ext cx="3950846" cy="1773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" name="矩形 35"/>
          <p:cNvSpPr/>
          <p:nvPr/>
        </p:nvSpPr>
        <p:spPr>
          <a:xfrm>
            <a:off x="822162" y="5685784"/>
            <a:ext cx="27655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城市河流中的生活垃圾</a:t>
            </a:r>
            <a:endParaRPr lang="zh-CN" altLang="en-US" sz="2000" b="1" dirty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"/>
          <p:cNvSpPr txBox="1"/>
          <p:nvPr/>
        </p:nvSpPr>
        <p:spPr>
          <a:xfrm>
            <a:off x="283122" y="2132305"/>
            <a:ext cx="11472545" cy="2221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002060"/>
                </a:solidFill>
              </a:rPr>
              <a:t>         </a:t>
            </a:r>
            <a:r>
              <a:rPr lang="zh-CN" altLang="en-US" sz="24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城市化经历漫长过程</a:t>
            </a:r>
            <a:r>
              <a:rPr lang="zh-CN" altLang="en-US" sz="24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，近代以来的城市化与工业革命</a:t>
            </a:r>
            <a:r>
              <a:rPr lang="zh-CN" altLang="en-US" sz="24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密切相关。</a:t>
            </a:r>
            <a:r>
              <a:rPr lang="zh-CN" altLang="en-US" sz="24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伴随着工业经济发展，人口从乡村大量流向城市，城市规模越来越大，设施不断完善，城市化得到不断发展。城市化的发展改变了人口的结构、社会结构和人类的生活方式，提高了人们的生活质量</a:t>
            </a:r>
            <a:r>
              <a:rPr lang="zh-CN" altLang="en-US" sz="24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400" b="1" dirty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标题 1"/>
          <p:cNvSpPr txBox="1"/>
          <p:nvPr/>
        </p:nvSpPr>
        <p:spPr>
          <a:xfrm>
            <a:off x="359407" y="987722"/>
            <a:ext cx="10965614" cy="7969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【</a:t>
            </a:r>
            <a:r>
              <a:rPr lang="en-US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P64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思考点】：根据所学，你怎样看待城市化和城市化进程中的问题？           </a:t>
            </a:r>
          </a:p>
        </p:txBody>
      </p:sp>
      <p:sp>
        <p:nvSpPr>
          <p:cNvPr id="4" name="矩形 3"/>
          <p:cNvSpPr/>
          <p:nvPr/>
        </p:nvSpPr>
        <p:spPr>
          <a:xfrm>
            <a:off x="359407" y="4690837"/>
            <a:ext cx="11319974" cy="1113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而城市化同时</a:t>
            </a:r>
            <a:r>
              <a:rPr lang="zh-CN" altLang="en-US" sz="24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也</a:t>
            </a:r>
            <a:r>
              <a:rPr lang="zh-CN" altLang="en-US" sz="24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带来环境污染</a:t>
            </a:r>
            <a:r>
              <a:rPr lang="zh-CN" altLang="en-US" sz="24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，贫富分化等问题，随着</a:t>
            </a:r>
            <a:r>
              <a:rPr lang="zh-CN" altLang="en-US" sz="24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城市化发展，人们治理理念和手段进步，问题</a:t>
            </a:r>
            <a:r>
              <a:rPr lang="zh-CN" altLang="en-US" sz="24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将逐步得到解决。</a:t>
            </a:r>
            <a:endParaRPr lang="zh-CN" altLang="en-US" sz="2400" dirty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34290" y="756920"/>
            <a:ext cx="12160885" cy="31750"/>
          </a:xfrm>
          <a:prstGeom prst="line">
            <a:avLst/>
          </a:prstGeom>
          <a:ln w="28575" cmpd="sng">
            <a:solidFill>
              <a:srgbClr val="00206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0" y="55415"/>
            <a:ext cx="63315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6700"/>
            <a:r>
              <a:rPr lang="zh-CN" altLang="en-US" sz="3600" b="1" dirty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四</a:t>
            </a:r>
            <a:r>
              <a:rPr lang="zh-CN" altLang="en-US" sz="36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、城市化进程中的问题</a:t>
            </a:r>
            <a:endParaRPr lang="zh-CN" altLang="en-US" sz="3600" b="1" dirty="0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84480" y="1169456"/>
            <a:ext cx="11907520" cy="341632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 anchor="t">
            <a:spAutoFit/>
          </a:bodyPr>
          <a:lstStyle/>
          <a:p>
            <a:pPr marL="0" lvl="0" indent="0" defTabSz="0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tabLst>
                <a:tab pos="1187450" algn="l"/>
                <a:tab pos="2162175" algn="l"/>
                <a:tab pos="3141980" algn="l"/>
                <a:tab pos="4189730" algn="l"/>
              </a:tabLst>
            </a:pPr>
            <a:r>
              <a:rPr lang="zh-CN" altLang="zh-CN" sz="2400" b="1" dirty="0">
                <a:solidFill>
                  <a:srgbClr val="00206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材料一　工业革命时期的英国固然是开天辟地的</a:t>
            </a:r>
            <a:r>
              <a:rPr lang="en-US" altLang="zh-CN" sz="2400" b="1" dirty="0">
                <a:solidFill>
                  <a:srgbClr val="00206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,</a:t>
            </a:r>
            <a:r>
              <a:rPr lang="zh-CN" altLang="zh-CN" sz="2400" b="1" dirty="0">
                <a:solidFill>
                  <a:srgbClr val="00206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政治上和经济上都得到空前的变革和发展。……工业化过程中不可避免地带动了城市化。英国城市人口飞速增长</a:t>
            </a:r>
            <a:r>
              <a:rPr lang="en-US" altLang="zh-CN" sz="2400" b="1" dirty="0">
                <a:solidFill>
                  <a:srgbClr val="00206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,</a:t>
            </a:r>
            <a:r>
              <a:rPr lang="zh-CN" altLang="zh-CN" sz="2400" b="1" dirty="0">
                <a:solidFill>
                  <a:srgbClr val="00206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随之而来的还有英国城市环境的恶化……</a:t>
            </a:r>
            <a:r>
              <a:rPr lang="en-US" altLang="zh-CN" sz="2400" b="1" dirty="0">
                <a:solidFill>
                  <a:srgbClr val="00206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(</a:t>
            </a:r>
            <a:r>
              <a:rPr lang="zh-CN" altLang="zh-CN" sz="2400" b="1" dirty="0">
                <a:solidFill>
                  <a:srgbClr val="00206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这个</a:t>
            </a:r>
            <a:r>
              <a:rPr lang="en-US" altLang="zh-CN" sz="2400" b="1" dirty="0">
                <a:solidFill>
                  <a:srgbClr val="00206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)“</a:t>
            </a:r>
            <a:r>
              <a:rPr lang="zh-CN" altLang="zh-CN" sz="2400" b="1" dirty="0">
                <a:solidFill>
                  <a:srgbClr val="00206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自由国度</a:t>
            </a:r>
            <a:r>
              <a:rPr lang="en-US" altLang="zh-CN" sz="2400" b="1" dirty="0">
                <a:solidFill>
                  <a:srgbClr val="00206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”</a:t>
            </a:r>
            <a:r>
              <a:rPr lang="zh-CN" altLang="zh-CN" sz="2400" b="1" dirty="0">
                <a:solidFill>
                  <a:srgbClr val="00206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的环境观念普遍歪曲甚至空白。中等阶层……不顾城市环境和大众的生存</a:t>
            </a:r>
            <a:r>
              <a:rPr lang="en-US" altLang="zh-CN" sz="2400" b="1" dirty="0">
                <a:solidFill>
                  <a:srgbClr val="00206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,</a:t>
            </a:r>
            <a:r>
              <a:rPr lang="zh-CN" altLang="zh-CN" sz="2400" b="1" dirty="0">
                <a:solidFill>
                  <a:srgbClr val="00206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盲目放肆地开发</a:t>
            </a:r>
            <a:r>
              <a:rPr lang="en-US" altLang="zh-CN" sz="2400" b="1" dirty="0">
                <a:solidFill>
                  <a:srgbClr val="00206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,</a:t>
            </a:r>
            <a:r>
              <a:rPr lang="zh-CN" altLang="zh-CN" sz="2400" b="1" dirty="0">
                <a:solidFill>
                  <a:srgbClr val="00206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贪婪地消耗着地球上的不可再生资源和人们宝贵的生命。</a:t>
            </a:r>
          </a:p>
          <a:p>
            <a:pPr marL="0" lvl="0" indent="0" defTabSz="0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tabLst>
                <a:tab pos="1187450" algn="l"/>
                <a:tab pos="2162175" algn="l"/>
                <a:tab pos="3141980" algn="l"/>
                <a:tab pos="4189730" algn="l"/>
              </a:tabLst>
            </a:pPr>
            <a:r>
              <a:rPr lang="en-US" altLang="zh-CN" sz="2400" b="1" dirty="0" smtClean="0">
                <a:solidFill>
                  <a:srgbClr val="00206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          ——</a:t>
            </a:r>
            <a:r>
              <a:rPr lang="zh-CN" altLang="zh-CN" sz="2400" b="1" dirty="0">
                <a:solidFill>
                  <a:srgbClr val="00206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摘编自汤艳梅《工业革命时期的英国城市环境观念及其影响》</a:t>
            </a:r>
            <a:endParaRPr lang="zh-CN" altLang="zh-CN" sz="2800" b="1" dirty="0">
              <a:solidFill>
                <a:srgbClr val="002060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49776" y="4816535"/>
            <a:ext cx="11586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(1)</a:t>
            </a:r>
            <a:r>
              <a:rPr lang="zh-CN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根据材料一</a:t>
            </a:r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,</a:t>
            </a:r>
            <a:r>
              <a:rPr lang="zh-CN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概括指出</a:t>
            </a:r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19</a:t>
            </a:r>
            <a:r>
              <a:rPr lang="zh-CN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世纪英国城市化问题产生的原因。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TextBox 13"/>
          <p:cNvSpPr txBox="1"/>
          <p:nvPr/>
        </p:nvSpPr>
        <p:spPr>
          <a:xfrm>
            <a:off x="34290" y="200045"/>
            <a:ext cx="3070095" cy="5232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FF3300"/>
            </a:solidFill>
          </a:ln>
        </p:spPr>
        <p:txBody>
          <a:bodyPr wrap="none" lIns="91452" tIns="45725" rIns="91452" bIns="45725" rtlCol="0">
            <a:spAutoFit/>
          </a:bodyPr>
          <a:lstStyle/>
          <a:p>
            <a:pPr algn="l"/>
            <a:r>
              <a:rPr lang="zh-CN" sz="28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  <a:cs typeface="黑体" panose="02010609060101010101" pitchFamily="2" charset="-122"/>
              </a:rPr>
              <a:t>史料史证能力训练</a:t>
            </a:r>
            <a:endParaRPr lang="zh-CN" sz="2800" b="1" dirty="0">
              <a:solidFill>
                <a:srgbClr val="FF0000"/>
              </a:solidFill>
              <a:latin typeface="方正姚体" pitchFamily="2" charset="-122"/>
              <a:ea typeface="方正姚体" pitchFamily="2" charset="-122"/>
              <a:cs typeface="黑体" panose="0201060906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06502" y="5482807"/>
            <a:ext cx="11529907" cy="11137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lvl="0" indent="0" defTabSz="0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tabLst>
                <a:tab pos="1187450" algn="l"/>
                <a:tab pos="2162175" algn="l"/>
                <a:tab pos="3141980" algn="l"/>
                <a:tab pos="4189730" algn="l"/>
              </a:tabLst>
            </a:pPr>
            <a:r>
              <a:rPr lang="en-US" altLang="zh-CN" sz="24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(1)</a:t>
            </a:r>
            <a:r>
              <a:rPr lang="zh-CN" altLang="zh-CN" sz="24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原因</a:t>
            </a:r>
            <a:r>
              <a:rPr lang="zh-CN" altLang="en-US" sz="24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：</a:t>
            </a:r>
            <a:r>
              <a:rPr lang="zh-CN" altLang="zh-CN" sz="24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城市人口</a:t>
            </a:r>
            <a:r>
              <a:rPr lang="zh-CN" altLang="zh-CN" sz="24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增长</a:t>
            </a:r>
            <a:r>
              <a:rPr lang="zh-CN" altLang="zh-CN" sz="24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迅猛</a:t>
            </a:r>
            <a:r>
              <a:rPr lang="zh-CN" altLang="en-US" sz="24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；</a:t>
            </a:r>
            <a:r>
              <a:rPr lang="zh-CN" altLang="zh-CN" sz="24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工业化</a:t>
            </a:r>
            <a:r>
              <a:rPr lang="zh-CN" altLang="zh-CN" sz="24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推动城市化带来的</a:t>
            </a:r>
            <a:r>
              <a:rPr lang="zh-CN" altLang="zh-CN" sz="24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环境污染</a:t>
            </a:r>
            <a:r>
              <a:rPr lang="zh-CN" altLang="en-US" sz="24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；</a:t>
            </a:r>
            <a:r>
              <a:rPr lang="zh-CN" altLang="zh-CN" sz="24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环保</a:t>
            </a:r>
            <a:r>
              <a:rPr lang="zh-CN" altLang="zh-CN" sz="24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观念</a:t>
            </a:r>
            <a:r>
              <a:rPr lang="zh-CN" altLang="zh-CN" sz="24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缺乏</a:t>
            </a:r>
            <a:r>
              <a:rPr lang="zh-CN" altLang="en-US" sz="24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；</a:t>
            </a:r>
            <a:r>
              <a:rPr lang="zh-CN" altLang="zh-CN" sz="24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资产阶级</a:t>
            </a:r>
            <a:r>
              <a:rPr lang="zh-CN" altLang="zh-CN" sz="24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盲目开发</a:t>
            </a:r>
            <a:r>
              <a:rPr lang="en-US" altLang="zh-CN" sz="24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,</a:t>
            </a:r>
            <a:r>
              <a:rPr lang="zh-CN" altLang="zh-CN" sz="24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破坏环境。</a:t>
            </a:r>
            <a:endParaRPr lang="zh-CN" altLang="en-US" sz="2400" b="1" dirty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34290" y="756920"/>
            <a:ext cx="12160885" cy="31750"/>
          </a:xfrm>
          <a:prstGeom prst="line">
            <a:avLst/>
          </a:prstGeom>
          <a:ln w="28575" cmpd="sng">
            <a:solidFill>
              <a:srgbClr val="00206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09045" y="1092234"/>
            <a:ext cx="11411373" cy="222176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 anchor="t">
            <a:spAutoFit/>
          </a:bodyPr>
          <a:lstStyle/>
          <a:p>
            <a:pPr marL="0" lvl="0" indent="0" defTabSz="0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tabLst>
                <a:tab pos="1187450" algn="l"/>
                <a:tab pos="2162175" algn="l"/>
                <a:tab pos="3141980" algn="l"/>
                <a:tab pos="4189730" algn="l"/>
              </a:tabLst>
            </a:pPr>
            <a:r>
              <a:rPr lang="zh-CN" altLang="zh-CN" sz="24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材料二　</a:t>
            </a:r>
            <a:r>
              <a:rPr lang="en-US" altLang="zh-CN" sz="24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(</a:t>
            </a:r>
            <a:r>
              <a:rPr lang="zh-CN" altLang="zh-CN" sz="24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英国</a:t>
            </a:r>
            <a:r>
              <a:rPr lang="en-US" altLang="zh-CN" sz="24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)</a:t>
            </a:r>
            <a:r>
              <a:rPr lang="zh-CN" altLang="zh-CN" sz="24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政府陆续颁布了《控制公害法》《公共卫生法》《放射性物质法》等法律</a:t>
            </a:r>
            <a:r>
              <a:rPr lang="en-US" altLang="zh-CN" sz="24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,</a:t>
            </a:r>
            <a:r>
              <a:rPr lang="zh-CN" altLang="zh-CN" sz="24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并大力推动能源结构调整。……在节能环保方面表现出色的企业和政府机构还会被授予绿色奖章。</a:t>
            </a:r>
            <a:endParaRPr lang="zh-CN" altLang="zh-CN" sz="2400" b="1" dirty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lvl="0" indent="0" algn="r" defTabSz="0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tabLst>
                <a:tab pos="1187450" algn="l"/>
                <a:tab pos="2162175" algn="l"/>
                <a:tab pos="3141980" algn="l"/>
                <a:tab pos="4189730" algn="l"/>
              </a:tabLst>
            </a:pPr>
            <a:r>
              <a:rPr lang="en-US" altLang="zh-CN" sz="24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——</a:t>
            </a:r>
            <a:r>
              <a:rPr lang="zh-CN" altLang="zh-CN" sz="24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摘编自《三个</a:t>
            </a:r>
            <a:r>
              <a:rPr lang="en-US" altLang="zh-CN" sz="24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“</a:t>
            </a:r>
            <a:r>
              <a:rPr lang="zh-CN" altLang="zh-CN" sz="24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雾都</a:t>
            </a:r>
            <a:r>
              <a:rPr lang="en-US" altLang="zh-CN" sz="24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”</a:t>
            </a:r>
            <a:r>
              <a:rPr lang="zh-CN" altLang="zh-CN" sz="24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如何走出</a:t>
            </a:r>
            <a:r>
              <a:rPr lang="en-US" altLang="zh-CN" sz="24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“</a:t>
            </a:r>
            <a:r>
              <a:rPr lang="zh-CN" altLang="zh-CN" sz="24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霾伏</a:t>
            </a:r>
            <a:r>
              <a:rPr lang="en-US" altLang="zh-CN" sz="24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”?</a:t>
            </a:r>
            <a:r>
              <a:rPr lang="zh-CN" altLang="zh-CN" sz="24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》</a:t>
            </a:r>
            <a:endParaRPr lang="zh-CN" altLang="zh-CN" sz="2400" b="1" dirty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27765" y="4649735"/>
            <a:ext cx="11573933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FF0000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US" altLang="zh-CN" sz="24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  <a:sym typeface="+mn-ea"/>
              </a:rPr>
              <a:t>(2)</a:t>
            </a:r>
            <a:r>
              <a:rPr lang="zh-CN" altLang="zh-CN" sz="24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  <a:sym typeface="+mn-ea"/>
              </a:rPr>
              <a:t>举措</a:t>
            </a:r>
            <a:r>
              <a:rPr lang="zh-CN" altLang="en-US" sz="24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  <a:sym typeface="+mn-ea"/>
              </a:rPr>
              <a:t>：</a:t>
            </a:r>
            <a:r>
              <a:rPr lang="zh-CN" altLang="zh-CN" sz="24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  <a:sym typeface="+mn-ea"/>
              </a:rPr>
              <a:t>依法治污</a:t>
            </a:r>
            <a:r>
              <a:rPr lang="zh-CN" altLang="en-US" sz="24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  <a:sym typeface="+mn-ea"/>
              </a:rPr>
              <a:t>；</a:t>
            </a:r>
            <a:r>
              <a:rPr lang="zh-CN" altLang="zh-CN" sz="24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  <a:sym typeface="+mn-ea"/>
              </a:rPr>
              <a:t>调整</a:t>
            </a:r>
            <a:r>
              <a:rPr lang="zh-CN" altLang="zh-CN" sz="24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  <a:sym typeface="+mn-ea"/>
              </a:rPr>
              <a:t>能源</a:t>
            </a:r>
            <a:r>
              <a:rPr lang="zh-CN" altLang="zh-CN" sz="24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  <a:sym typeface="+mn-ea"/>
              </a:rPr>
              <a:t>结构</a:t>
            </a:r>
            <a:r>
              <a:rPr lang="zh-CN" altLang="en-US" sz="24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  <a:sym typeface="+mn-ea"/>
              </a:rPr>
              <a:t>；</a:t>
            </a:r>
            <a:r>
              <a:rPr lang="zh-CN" altLang="zh-CN" sz="24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  <a:sym typeface="+mn-ea"/>
              </a:rPr>
              <a:t>培养</a:t>
            </a:r>
            <a:r>
              <a:rPr lang="zh-CN" altLang="zh-CN" sz="24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  <a:sym typeface="+mn-ea"/>
              </a:rPr>
              <a:t>环保</a:t>
            </a:r>
            <a:r>
              <a:rPr lang="zh-CN" altLang="zh-CN" sz="24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  <a:sym typeface="+mn-ea"/>
              </a:rPr>
              <a:t>意识</a:t>
            </a:r>
            <a:r>
              <a:rPr lang="zh-CN" altLang="en-US" sz="24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  <a:sym typeface="+mn-ea"/>
              </a:rPr>
              <a:t>；</a:t>
            </a:r>
            <a:r>
              <a:rPr lang="zh-CN" altLang="zh-CN" sz="24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  <a:sym typeface="+mn-ea"/>
              </a:rPr>
              <a:t>加强</a:t>
            </a:r>
            <a:r>
              <a:rPr lang="zh-CN" altLang="zh-CN" sz="24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  <a:sym typeface="+mn-ea"/>
              </a:rPr>
              <a:t>政府监管。</a:t>
            </a:r>
            <a:endParaRPr lang="zh-CN" altLang="en-US" sz="2400" b="1" dirty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  <a:cs typeface="黑体" panose="02010609060101010101" pitchFamily="2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34290" y="756920"/>
            <a:ext cx="12160885" cy="31750"/>
          </a:xfrm>
          <a:prstGeom prst="line">
            <a:avLst/>
          </a:prstGeom>
          <a:ln w="28575" cmpd="sng">
            <a:solidFill>
              <a:srgbClr val="00206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13"/>
          <p:cNvSpPr txBox="1"/>
          <p:nvPr/>
        </p:nvSpPr>
        <p:spPr>
          <a:xfrm>
            <a:off x="34290" y="200045"/>
            <a:ext cx="3070095" cy="5232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FF3300"/>
            </a:solidFill>
          </a:ln>
        </p:spPr>
        <p:txBody>
          <a:bodyPr wrap="none" lIns="91452" tIns="45725" rIns="91452" bIns="45725" rtlCol="0">
            <a:spAutoFit/>
          </a:bodyPr>
          <a:lstStyle/>
          <a:p>
            <a:pPr algn="l"/>
            <a:r>
              <a:rPr lang="zh-CN" sz="28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  <a:cs typeface="黑体" panose="02010609060101010101" pitchFamily="2" charset="-122"/>
              </a:rPr>
              <a:t>史料史证能力训练</a:t>
            </a:r>
            <a:endParaRPr lang="zh-CN" sz="2800" b="1" dirty="0">
              <a:solidFill>
                <a:srgbClr val="FF0000"/>
              </a:solidFill>
              <a:latin typeface="方正姚体" pitchFamily="2" charset="-122"/>
              <a:ea typeface="方正姚体" pitchFamily="2" charset="-122"/>
              <a:cs typeface="黑体" panose="0201060906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09045" y="3687944"/>
            <a:ext cx="10764982" cy="476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0">
              <a:lnSpc>
                <a:spcPct val="120000"/>
              </a:lnSpc>
              <a:spcBef>
                <a:spcPct val="0"/>
              </a:spcBef>
              <a:tabLst>
                <a:tab pos="1187450" algn="l"/>
                <a:tab pos="2162175" algn="l"/>
                <a:tab pos="3141980" algn="l"/>
                <a:tab pos="4189730" algn="l"/>
              </a:tabLst>
            </a:pPr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(2)</a:t>
            </a:r>
            <a:r>
              <a:rPr lang="zh-CN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根据材料二</a:t>
            </a:r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,</a:t>
            </a:r>
            <a:r>
              <a:rPr lang="zh-CN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指出英国政府为解决城市化问题而采取的举措。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548640" y="3140711"/>
            <a:ext cx="11146367" cy="854075"/>
            <a:chOff x="648" y="4928"/>
            <a:chExt cx="13165" cy="1345"/>
          </a:xfrm>
        </p:grpSpPr>
        <p:grpSp>
          <p:nvGrpSpPr>
            <p:cNvPr id="10" name="组合 9"/>
            <p:cNvGrpSpPr/>
            <p:nvPr/>
          </p:nvGrpSpPr>
          <p:grpSpPr>
            <a:xfrm>
              <a:off x="648" y="4928"/>
              <a:ext cx="13068" cy="485"/>
              <a:chOff x="648" y="4928"/>
              <a:chExt cx="13068" cy="485"/>
            </a:xfrm>
          </p:grpSpPr>
          <p:sp>
            <p:nvSpPr>
              <p:cNvPr id="2" name="右箭头 1"/>
              <p:cNvSpPr/>
              <p:nvPr/>
            </p:nvSpPr>
            <p:spPr>
              <a:xfrm>
                <a:off x="648" y="5064"/>
                <a:ext cx="13068" cy="244"/>
              </a:xfrm>
              <a:prstGeom prst="rightArrow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十字星 2"/>
              <p:cNvSpPr/>
              <p:nvPr/>
            </p:nvSpPr>
            <p:spPr>
              <a:xfrm>
                <a:off x="1304" y="4946"/>
                <a:ext cx="340" cy="454"/>
              </a:xfrm>
              <a:prstGeom prst="star4">
                <a:avLst/>
              </a:prstGeom>
              <a:solidFill>
                <a:srgbClr val="FF33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十字星 3"/>
              <p:cNvSpPr/>
              <p:nvPr/>
            </p:nvSpPr>
            <p:spPr>
              <a:xfrm>
                <a:off x="12656" y="4946"/>
                <a:ext cx="340" cy="454"/>
              </a:xfrm>
              <a:prstGeom prst="star4">
                <a:avLst/>
              </a:prstGeom>
              <a:solidFill>
                <a:srgbClr val="FF33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" name="十字星 4"/>
              <p:cNvSpPr/>
              <p:nvPr/>
            </p:nvSpPr>
            <p:spPr>
              <a:xfrm>
                <a:off x="7524" y="4928"/>
                <a:ext cx="340" cy="454"/>
              </a:xfrm>
              <a:prstGeom prst="star4">
                <a:avLst/>
              </a:prstGeom>
              <a:solidFill>
                <a:srgbClr val="FF33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十字星 5"/>
              <p:cNvSpPr/>
              <p:nvPr/>
            </p:nvSpPr>
            <p:spPr>
              <a:xfrm>
                <a:off x="3213" y="4959"/>
                <a:ext cx="340" cy="454"/>
              </a:xfrm>
              <a:prstGeom prst="star4">
                <a:avLst/>
              </a:prstGeom>
              <a:solidFill>
                <a:srgbClr val="FF33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十字星 6"/>
              <p:cNvSpPr/>
              <p:nvPr/>
            </p:nvSpPr>
            <p:spPr>
              <a:xfrm>
                <a:off x="5274" y="4946"/>
                <a:ext cx="340" cy="454"/>
              </a:xfrm>
              <a:prstGeom prst="star4">
                <a:avLst/>
              </a:prstGeom>
              <a:solidFill>
                <a:srgbClr val="FF33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十字星 7"/>
              <p:cNvSpPr/>
              <p:nvPr/>
            </p:nvSpPr>
            <p:spPr>
              <a:xfrm>
                <a:off x="9061" y="4946"/>
                <a:ext cx="340" cy="454"/>
              </a:xfrm>
              <a:prstGeom prst="star4">
                <a:avLst/>
              </a:prstGeom>
              <a:solidFill>
                <a:srgbClr val="FF33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十字星 8"/>
              <p:cNvSpPr/>
              <p:nvPr/>
            </p:nvSpPr>
            <p:spPr>
              <a:xfrm>
                <a:off x="10859" y="4946"/>
                <a:ext cx="340" cy="454"/>
              </a:xfrm>
              <a:prstGeom prst="star4">
                <a:avLst/>
              </a:prstGeom>
              <a:solidFill>
                <a:srgbClr val="FF33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" name="文本框 10"/>
            <p:cNvSpPr txBox="1"/>
            <p:nvPr/>
          </p:nvSpPr>
          <p:spPr>
            <a:xfrm>
              <a:off x="648" y="5596"/>
              <a:ext cx="1670" cy="67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58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200" b="1" dirty="0">
                  <a:solidFill>
                    <a:srgbClr val="FF0000"/>
                  </a:solidFill>
                  <a:uFillTx/>
                </a:rPr>
                <a:t>1765</a:t>
              </a:r>
              <a:r>
                <a:rPr lang="zh-CN" altLang="en-US" sz="2200" b="1" dirty="0">
                  <a:solidFill>
                    <a:srgbClr val="FF0000"/>
                  </a:solidFill>
                  <a:uFillTx/>
                </a:rPr>
                <a:t>年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2651" y="5596"/>
              <a:ext cx="1634" cy="67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58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200" b="1" dirty="0">
                  <a:solidFill>
                    <a:srgbClr val="FF0000"/>
                  </a:solidFill>
                  <a:uFillTx/>
                </a:rPr>
                <a:t>1840</a:t>
              </a:r>
              <a:r>
                <a:rPr lang="zh-CN" altLang="en-US" sz="2200" b="1" dirty="0">
                  <a:solidFill>
                    <a:srgbClr val="FF0000"/>
                  </a:solidFill>
                  <a:uFillTx/>
                </a:rPr>
                <a:t>年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4710" y="5596"/>
              <a:ext cx="1634" cy="67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58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200" b="1" dirty="0">
                  <a:solidFill>
                    <a:srgbClr val="FF0000"/>
                  </a:solidFill>
                  <a:uFillTx/>
                </a:rPr>
                <a:t>1851</a:t>
              </a:r>
              <a:r>
                <a:rPr lang="zh-CN" altLang="en-US" sz="2200" b="1" dirty="0">
                  <a:solidFill>
                    <a:srgbClr val="FF0000"/>
                  </a:solidFill>
                  <a:uFillTx/>
                </a:rPr>
                <a:t>年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6688" y="5596"/>
              <a:ext cx="1634" cy="67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58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200" b="1" dirty="0">
                  <a:solidFill>
                    <a:srgbClr val="FF0000"/>
                  </a:solidFill>
                  <a:uFillTx/>
                </a:rPr>
                <a:t>1945</a:t>
              </a:r>
              <a:r>
                <a:rPr lang="zh-CN" altLang="en-US" sz="2200" b="1" dirty="0">
                  <a:solidFill>
                    <a:srgbClr val="FF0000"/>
                  </a:solidFill>
                  <a:uFillTx/>
                </a:rPr>
                <a:t>年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8552" y="5596"/>
              <a:ext cx="1634" cy="67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58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200" b="1" dirty="0">
                  <a:solidFill>
                    <a:srgbClr val="FF0000"/>
                  </a:solidFill>
                  <a:uFillTx/>
                </a:rPr>
                <a:t>1949</a:t>
              </a:r>
              <a:r>
                <a:rPr lang="zh-CN" altLang="en-US" sz="2200" b="1" dirty="0">
                  <a:solidFill>
                    <a:srgbClr val="FF0000"/>
                  </a:solidFill>
                  <a:uFillTx/>
                </a:rPr>
                <a:t>年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0419" y="5596"/>
              <a:ext cx="1634" cy="67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58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200" b="1" dirty="0">
                  <a:solidFill>
                    <a:srgbClr val="FF0000"/>
                  </a:solidFill>
                  <a:uFillTx/>
                </a:rPr>
                <a:t>1978</a:t>
              </a:r>
              <a:r>
                <a:rPr lang="zh-CN" altLang="en-US" sz="2200" b="1" dirty="0">
                  <a:solidFill>
                    <a:srgbClr val="FF0000"/>
                  </a:solidFill>
                  <a:uFillTx/>
                </a:rPr>
                <a:t>年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2179" y="5596"/>
              <a:ext cx="1634" cy="67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58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200" b="1" dirty="0">
                  <a:solidFill>
                    <a:srgbClr val="FF0000"/>
                  </a:solidFill>
                  <a:uFillTx/>
                </a:rPr>
                <a:t>2000</a:t>
              </a:r>
              <a:r>
                <a:rPr lang="zh-CN" altLang="en-US" sz="2200" b="1" dirty="0">
                  <a:solidFill>
                    <a:srgbClr val="FF0000"/>
                  </a:solidFill>
                  <a:uFillTx/>
                </a:rPr>
                <a:t>年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97087" y="1321435"/>
            <a:ext cx="1916007" cy="1819275"/>
            <a:chOff x="422" y="2081"/>
            <a:chExt cx="2263" cy="2865"/>
          </a:xfrm>
        </p:grpSpPr>
        <p:sp>
          <p:nvSpPr>
            <p:cNvPr id="18" name="上下箭头 17"/>
            <p:cNvSpPr/>
            <p:nvPr/>
          </p:nvSpPr>
          <p:spPr>
            <a:xfrm>
              <a:off x="1367" y="3296"/>
              <a:ext cx="120" cy="1650"/>
            </a:xfrm>
            <a:prstGeom prst="upDownArrow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422" y="2081"/>
              <a:ext cx="2263" cy="121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2200" b="1" dirty="0">
                  <a:solidFill>
                    <a:srgbClr val="002060"/>
                  </a:solidFill>
                  <a:uFillTx/>
                  <a:latin typeface="宋体" panose="02010600030101010101" pitchFamily="2" charset="-122"/>
                  <a:ea typeface="宋体" panose="02010600030101010101" pitchFamily="2" charset="-122"/>
                </a:rPr>
                <a:t>工业革命推动了城市化进程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690197" y="1410336"/>
            <a:ext cx="1916007" cy="1816735"/>
            <a:chOff x="422" y="1553"/>
            <a:chExt cx="2263" cy="2861"/>
          </a:xfrm>
        </p:grpSpPr>
        <p:sp>
          <p:nvSpPr>
            <p:cNvPr id="23" name="上下箭头 22"/>
            <p:cNvSpPr/>
            <p:nvPr/>
          </p:nvSpPr>
          <p:spPr>
            <a:xfrm>
              <a:off x="1425" y="2764"/>
              <a:ext cx="120" cy="1650"/>
            </a:xfrm>
            <a:prstGeom prst="upDownArrow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422" y="1553"/>
              <a:ext cx="2263" cy="121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2200" b="1" dirty="0">
                  <a:solidFill>
                    <a:srgbClr val="002060"/>
                  </a:solidFill>
                  <a:uFillTx/>
                  <a:latin typeface="宋体" panose="02010600030101010101" pitchFamily="2" charset="-122"/>
                  <a:ea typeface="宋体" panose="02010600030101010101" pitchFamily="2" charset="-122"/>
                </a:rPr>
                <a:t>英国成为第一个城市化国家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906693" y="3304541"/>
            <a:ext cx="1916007" cy="2705735"/>
            <a:chOff x="2252" y="5204"/>
            <a:chExt cx="2263" cy="4261"/>
          </a:xfrm>
        </p:grpSpPr>
        <p:sp>
          <p:nvSpPr>
            <p:cNvPr id="25" name="上下箭头 24"/>
            <p:cNvSpPr/>
            <p:nvPr/>
          </p:nvSpPr>
          <p:spPr>
            <a:xfrm>
              <a:off x="3324" y="5204"/>
              <a:ext cx="59" cy="3049"/>
            </a:xfrm>
            <a:prstGeom prst="upDownArrow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2252" y="8253"/>
              <a:ext cx="2263" cy="121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2200" b="1" dirty="0">
                  <a:solidFill>
                    <a:srgbClr val="002060"/>
                  </a:solidFill>
                  <a:uFillTx/>
                  <a:latin typeface="宋体" panose="02010600030101010101" pitchFamily="2" charset="-122"/>
                  <a:ea typeface="宋体" panose="02010600030101010101" pitchFamily="2" charset="-122"/>
                </a:rPr>
                <a:t>中国近代城市化起步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770881" y="1410970"/>
            <a:ext cx="1794087" cy="1816100"/>
            <a:chOff x="550" y="2086"/>
            <a:chExt cx="2119" cy="2860"/>
          </a:xfrm>
        </p:grpSpPr>
        <p:sp>
          <p:nvSpPr>
            <p:cNvPr id="29" name="上下箭头 28"/>
            <p:cNvSpPr/>
            <p:nvPr/>
          </p:nvSpPr>
          <p:spPr>
            <a:xfrm>
              <a:off x="1367" y="3296"/>
              <a:ext cx="120" cy="1650"/>
            </a:xfrm>
            <a:prstGeom prst="upDownArrow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550" y="2086"/>
              <a:ext cx="2119" cy="121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2200" b="1" dirty="0">
                  <a:solidFill>
                    <a:srgbClr val="002060"/>
                  </a:solidFill>
                  <a:uFillTx/>
                  <a:latin typeface="宋体" panose="02010600030101010101" pitchFamily="2" charset="-122"/>
                  <a:ea typeface="宋体" panose="02010600030101010101" pitchFamily="2" charset="-122"/>
                </a:rPr>
                <a:t>城市化进程加快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857154" y="3429000"/>
            <a:ext cx="1916007" cy="2569845"/>
            <a:chOff x="2252" y="5418"/>
            <a:chExt cx="2263" cy="4047"/>
          </a:xfrm>
        </p:grpSpPr>
        <p:sp>
          <p:nvSpPr>
            <p:cNvPr id="32" name="上下箭头 31"/>
            <p:cNvSpPr/>
            <p:nvPr/>
          </p:nvSpPr>
          <p:spPr>
            <a:xfrm>
              <a:off x="3324" y="5418"/>
              <a:ext cx="119" cy="2835"/>
            </a:xfrm>
            <a:prstGeom prst="upDownArrow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2252" y="8253"/>
              <a:ext cx="2263" cy="121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2200" b="1" dirty="0">
                  <a:solidFill>
                    <a:srgbClr val="002060"/>
                  </a:solidFill>
                  <a:uFillTx/>
                  <a:latin typeface="宋体" panose="02010600030101010101" pitchFamily="2" charset="-122"/>
                  <a:ea typeface="宋体" panose="02010600030101010101" pitchFamily="2" charset="-122"/>
                </a:rPr>
                <a:t>中国进入城市化新阶段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8482360" y="3304540"/>
            <a:ext cx="1794087" cy="1786255"/>
            <a:chOff x="362" y="485"/>
            <a:chExt cx="2119" cy="2813"/>
          </a:xfrm>
        </p:grpSpPr>
        <p:sp>
          <p:nvSpPr>
            <p:cNvPr id="35" name="上下箭头 34"/>
            <p:cNvSpPr/>
            <p:nvPr/>
          </p:nvSpPr>
          <p:spPr>
            <a:xfrm flipH="1">
              <a:off x="1368" y="485"/>
              <a:ext cx="54" cy="1601"/>
            </a:xfrm>
            <a:prstGeom prst="upDownArrow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362" y="2086"/>
              <a:ext cx="2119" cy="121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2200" b="1" dirty="0">
                  <a:solidFill>
                    <a:srgbClr val="002060"/>
                  </a:solidFill>
                  <a:uFillTx/>
                  <a:latin typeface="宋体" panose="02010600030101010101" pitchFamily="2" charset="-122"/>
                  <a:ea typeface="宋体" panose="02010600030101010101" pitchFamily="2" charset="-122"/>
                </a:rPr>
                <a:t>中国城市化进程加快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9889914" y="3448685"/>
            <a:ext cx="1916007" cy="2569845"/>
            <a:chOff x="2252" y="5418"/>
            <a:chExt cx="2263" cy="4047"/>
          </a:xfrm>
        </p:grpSpPr>
        <p:sp>
          <p:nvSpPr>
            <p:cNvPr id="38" name="上下箭头 37"/>
            <p:cNvSpPr/>
            <p:nvPr/>
          </p:nvSpPr>
          <p:spPr>
            <a:xfrm>
              <a:off x="3324" y="5418"/>
              <a:ext cx="119" cy="2835"/>
            </a:xfrm>
            <a:prstGeom prst="upDownArrow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2252" y="8253"/>
              <a:ext cx="2263" cy="121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2200" b="1" dirty="0">
                  <a:solidFill>
                    <a:srgbClr val="002060"/>
                  </a:solidFill>
                  <a:uFillTx/>
                  <a:latin typeface="宋体" panose="02010600030101010101" pitchFamily="2" charset="-122"/>
                  <a:ea typeface="宋体" panose="02010600030101010101" pitchFamily="2" charset="-122"/>
                </a:rPr>
                <a:t>中国城市化发展迅猛</a:t>
              </a:r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93865" y="37383"/>
            <a:ext cx="3376507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zh-CN" altLang="en-US" sz="3600" b="1" dirty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【时空坐标】</a:t>
            </a:r>
          </a:p>
        </p:txBody>
      </p:sp>
      <p:cxnSp>
        <p:nvCxnSpPr>
          <p:cNvPr id="41" name="直接连接符 40"/>
          <p:cNvCxnSpPr/>
          <p:nvPr/>
        </p:nvCxnSpPr>
        <p:spPr>
          <a:xfrm flipV="1">
            <a:off x="34290" y="756920"/>
            <a:ext cx="12160885" cy="31750"/>
          </a:xfrm>
          <a:prstGeom prst="line">
            <a:avLst/>
          </a:prstGeom>
          <a:ln w="28575" cmpd="sng">
            <a:solidFill>
              <a:srgbClr val="00206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94824" y="3203872"/>
            <a:ext cx="8641357" cy="1113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为了进一步佐证，检索到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以上</a:t>
            </a:r>
            <a:r>
              <a:rPr kumimoji="0" lang="zh-CN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三份资料，请对其史料价值作出评估与说明。</a:t>
            </a:r>
            <a:endParaRPr kumimoji="0" lang="zh-CN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94825" y="4453482"/>
            <a:ext cx="87049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4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altLang="zh-CN" sz="24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是</a:t>
            </a:r>
            <a:r>
              <a:rPr lang="zh-CN" altLang="zh-CN" sz="24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文学作品，属于二手史料，有虚构，但有一定史料价值</a:t>
            </a:r>
            <a:r>
              <a:rPr lang="zh-CN" altLang="zh-CN" sz="24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；</a:t>
            </a:r>
            <a:endParaRPr lang="en-US" altLang="zh-CN" sz="2400" b="1" dirty="0" smtClean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4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altLang="zh-CN" sz="24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是</a:t>
            </a:r>
            <a:r>
              <a:rPr lang="zh-CN" altLang="zh-CN" sz="24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原始档案，属于一手史料，有较高史料价值</a:t>
            </a:r>
            <a:r>
              <a:rPr lang="zh-CN" altLang="zh-CN" sz="24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；</a:t>
            </a:r>
            <a:endParaRPr lang="en-US" altLang="zh-CN" sz="2400" b="1" dirty="0" smtClean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4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altLang="zh-CN" sz="24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学术</a:t>
            </a:r>
            <a:r>
              <a:rPr lang="zh-CN" altLang="zh-CN" sz="24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作品，属于二手史料，有一定史料价值，需要鉴别。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503" y="3760755"/>
            <a:ext cx="2624282" cy="249555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9899085" y="6256305"/>
            <a:ext cx="1422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雾都孤儿</a:t>
            </a:r>
            <a:endParaRPr lang="zh-CN" altLang="en-US" sz="2400" b="1" dirty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5188" y="913694"/>
            <a:ext cx="2792913" cy="2652125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 flipV="1">
            <a:off x="34290" y="756920"/>
            <a:ext cx="12160885" cy="31750"/>
          </a:xfrm>
          <a:prstGeom prst="line">
            <a:avLst/>
          </a:prstGeom>
          <a:ln w="28575" cmpd="sng">
            <a:solidFill>
              <a:srgbClr val="00206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0" y="55415"/>
            <a:ext cx="63315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6700"/>
            <a:r>
              <a:rPr lang="zh-CN" altLang="en-US" sz="3600" b="1" dirty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四</a:t>
            </a:r>
            <a:r>
              <a:rPr lang="zh-CN" altLang="en-US" sz="36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、城市化进程中的问题</a:t>
            </a:r>
            <a:endParaRPr lang="zh-CN" altLang="en-US" sz="3600" b="1" dirty="0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94825" y="1063487"/>
            <a:ext cx="887688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0320"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400" b="1" kern="100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 b="1" kern="100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400" b="1" kern="100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altLang="zh-CN" sz="2400" b="1" kern="100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英国</a:t>
            </a:r>
            <a:r>
              <a:rPr lang="zh-CN" altLang="zh-CN" sz="2400" b="1" kern="100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作家狄更斯的小说《雾都孤儿》（1838年）</a:t>
            </a:r>
          </a:p>
          <a:p>
            <a:pPr marR="20320"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400" b="1" kern="100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 b="1" kern="100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400" b="1" kern="100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altLang="zh-CN" sz="2400" b="1" kern="100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伦敦</a:t>
            </a:r>
            <a:r>
              <a:rPr lang="zh-CN" altLang="zh-CN" sz="2400" b="1" kern="100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1830年至1850年的市政档案文件</a:t>
            </a:r>
          </a:p>
          <a:p>
            <a:pPr marR="20320"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400" b="1" kern="100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 b="1" kern="100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400" b="1" kern="100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altLang="zh-CN" sz="2400" b="1" kern="100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道伊斯·沃尔夫</a:t>
            </a:r>
            <a:r>
              <a:rPr lang="zh-CN" altLang="zh-CN" sz="2400" b="1" kern="100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编：《维多利亚时代的城市》（1973年）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455" y="3553129"/>
            <a:ext cx="5388612" cy="3207889"/>
          </a:xfrm>
          <a:prstGeom prst="rect">
            <a:avLst/>
          </a:prstGeom>
        </p:spPr>
      </p:pic>
      <p:sp>
        <p:nvSpPr>
          <p:cNvPr id="11267" name="文本框 11266"/>
          <p:cNvSpPr txBox="1"/>
          <p:nvPr/>
        </p:nvSpPr>
        <p:spPr>
          <a:xfrm>
            <a:off x="34290" y="1843758"/>
            <a:ext cx="6370320" cy="429348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600" b="1" dirty="0" smtClean="0">
                <a:solidFill>
                  <a:srgbClr val="00206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600" b="1" dirty="0" smtClean="0">
                <a:solidFill>
                  <a:srgbClr val="00206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600" b="1" dirty="0" smtClean="0">
                <a:solidFill>
                  <a:srgbClr val="00206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）分散城市职能，建设卫星城，开发新区，有效控制城市中心区规模；</a:t>
            </a:r>
            <a:endParaRPr lang="en-US" altLang="zh-CN" sz="2600" b="1" dirty="0" smtClean="0">
              <a:solidFill>
                <a:srgbClr val="002060"/>
              </a:solidFill>
              <a:uFillTx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6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6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6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）改善城市交通设施和居住条件，缓解城市交通和住房压力；（</a:t>
            </a:r>
            <a:r>
              <a:rPr lang="zh-CN" alt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ea typeface="楷体_GB2312" pitchFamily="49" charset="-122"/>
              </a:rPr>
              <a:t>以</a:t>
            </a:r>
            <a:r>
              <a:rPr lang="zh-CN" altLang="en-US" sz="2600" b="1" dirty="0">
                <a:solidFill>
                  <a:srgbClr val="002060"/>
                </a:solidFill>
                <a:latin typeface="Arial" panose="020B0604020202020204" pitchFamily="34" charset="0"/>
                <a:ea typeface="楷体_GB2312" pitchFamily="49" charset="-122"/>
              </a:rPr>
              <a:t>人为本，改善人居环境</a:t>
            </a:r>
            <a:r>
              <a:rPr lang="zh-CN" alt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ea typeface="楷体_GB2312" pitchFamily="49" charset="-122"/>
              </a:rPr>
              <a:t>。）</a:t>
            </a:r>
            <a:endParaRPr lang="zh-CN" altLang="en-US" sz="2600" b="1" dirty="0">
              <a:solidFill>
                <a:srgbClr val="002060"/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600" b="1" dirty="0" smtClean="0">
                <a:solidFill>
                  <a:srgbClr val="00206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600" b="1" dirty="0" smtClean="0">
                <a:solidFill>
                  <a:srgbClr val="00206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600" b="1" dirty="0" smtClean="0">
                <a:solidFill>
                  <a:srgbClr val="00206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）加强城市的绿化和美化，综合治理城市环境，维护城市生态平衡。</a:t>
            </a:r>
            <a:endParaRPr lang="en-US" altLang="zh-CN" sz="2600" b="1" dirty="0" smtClean="0">
              <a:solidFill>
                <a:srgbClr val="002060"/>
              </a:solidFill>
              <a:uFillTx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rcRect t="10100" r="41"/>
          <a:stretch>
            <a:fillRect/>
          </a:stretch>
        </p:blipFill>
        <p:spPr>
          <a:xfrm>
            <a:off x="6719455" y="942975"/>
            <a:ext cx="5388611" cy="2438876"/>
          </a:xfrm>
          <a:prstGeom prst="rect">
            <a:avLst/>
          </a:prstGeom>
        </p:spPr>
      </p:pic>
      <p:cxnSp>
        <p:nvCxnSpPr>
          <p:cNvPr id="7" name="直接连接符 6"/>
          <p:cNvCxnSpPr/>
          <p:nvPr/>
        </p:nvCxnSpPr>
        <p:spPr>
          <a:xfrm flipV="1">
            <a:off x="34290" y="756920"/>
            <a:ext cx="12160885" cy="31750"/>
          </a:xfrm>
          <a:prstGeom prst="line">
            <a:avLst/>
          </a:prstGeom>
          <a:ln w="28575" cmpd="sng">
            <a:solidFill>
              <a:srgbClr val="00206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0" y="55415"/>
            <a:ext cx="63315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6700"/>
            <a:r>
              <a:rPr lang="zh-CN" altLang="en-US" sz="3600" b="1" dirty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四</a:t>
            </a:r>
            <a:r>
              <a:rPr lang="zh-CN" altLang="en-US" sz="36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、城市化进程中的问题</a:t>
            </a:r>
            <a:endParaRPr lang="zh-CN" altLang="en-US" sz="3600" b="1" dirty="0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4290" y="1094496"/>
            <a:ext cx="44251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6700"/>
            <a:r>
              <a:rPr lang="zh-CN" altLang="en-US" sz="36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解决措施：</a:t>
            </a:r>
            <a:endParaRPr lang="zh-CN" altLang="en-US" sz="3600" b="1" dirty="0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C:/Users/HP/AppData/Local/Temp/kaimatting/20201009162857/output_aiMatting_20201009162938.pngoutput_aiMatting_2020100916293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35527" y="1070928"/>
            <a:ext cx="6842167" cy="5565399"/>
          </a:xfrm>
          <a:prstGeom prst="rect">
            <a:avLst/>
          </a:prstGeom>
        </p:spPr>
      </p:pic>
      <p:sp>
        <p:nvSpPr>
          <p:cNvPr id="178180" name="文本占位符 178179"/>
          <p:cNvSpPr txBox="1">
            <a:spLocks noGrp="1"/>
          </p:cNvSpPr>
          <p:nvPr/>
        </p:nvSpPr>
        <p:spPr>
          <a:xfrm>
            <a:off x="4643252" y="814569"/>
            <a:ext cx="7327075" cy="25058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wrap="square" lIns="68580" tIns="34290" rIns="68580" bIns="34290" rtlCol="0" anchor="t">
            <a:sp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algn="l">
              <a:lnSpc>
                <a:spcPct val="150000"/>
              </a:lnSpc>
              <a:buClrTx/>
              <a:buSzTx/>
              <a:buFontTx/>
              <a:buNone/>
            </a:pPr>
            <a:r>
              <a:rPr lang="en-US" altLang="zh-CN" sz="2000" spc="0" dirty="0">
                <a:solidFill>
                  <a:srgbClr val="002060"/>
                </a:solidFill>
                <a:sym typeface="+mn-ea"/>
              </a:rPr>
              <a:t>       </a:t>
            </a:r>
            <a:r>
              <a:rPr lang="en-US" altLang="zh-CN" sz="2000" b="1" spc="0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按照建设中国特色社会主义五位一体总体布局，顺应发展规律，因势利导，趋利避害，积极稳妥扎实有序推进城镇化，对全面建成小康社会、加快社会主义现代化建设进程、实现中华民族伟大复兴的中国梦，具有重大现实意义和深远历史意义。   </a:t>
            </a:r>
          </a:p>
          <a:p>
            <a:pPr marL="0" lvl="0" algn="l">
              <a:lnSpc>
                <a:spcPct val="150000"/>
              </a:lnSpc>
              <a:buClrTx/>
              <a:buSzTx/>
              <a:buFontTx/>
              <a:buNone/>
            </a:pPr>
            <a:r>
              <a:rPr lang="en-US" altLang="zh-CN" sz="2000" b="1" spc="0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——</a:t>
            </a:r>
            <a:r>
              <a:rPr lang="en-US" altLang="zh-CN" sz="2000" b="1" spc="0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国家新型城镇化规划（2014－2020年）</a:t>
            </a: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34290" y="756920"/>
            <a:ext cx="12160885" cy="31750"/>
          </a:xfrm>
          <a:prstGeom prst="line">
            <a:avLst/>
          </a:prstGeom>
          <a:ln w="28575" cmpd="sng">
            <a:solidFill>
              <a:srgbClr val="00206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文本框 1"/>
          <p:cNvSpPr txBox="1"/>
          <p:nvPr/>
        </p:nvSpPr>
        <p:spPr>
          <a:xfrm>
            <a:off x="4643252" y="3731100"/>
            <a:ext cx="7465323" cy="19389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</a:rPr>
              <a:t>习近平</a:t>
            </a:r>
            <a:r>
              <a:rPr lang="zh-CN" altLang="en-US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</a:rPr>
              <a:t>：</a:t>
            </a:r>
            <a:endParaRPr lang="en-US" altLang="zh-CN" sz="2000" b="1" dirty="0" smtClean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</a:rPr>
              <a:t>  “</a:t>
            </a:r>
            <a:r>
              <a:rPr lang="zh-CN" altLang="en-US" sz="20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</a:rPr>
              <a:t>城镇化是现代化的必由之路”，新型城镇化建设，要“以人的城镇化为核心”</a:t>
            </a:r>
            <a:r>
              <a:rPr lang="zh-CN" altLang="en-US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</a:rPr>
              <a:t>。</a:t>
            </a:r>
            <a:endParaRPr lang="en-US" altLang="zh-CN" sz="2000" b="1" dirty="0" smtClean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</a:rPr>
              <a:t>  “人民</a:t>
            </a:r>
            <a:r>
              <a:rPr lang="zh-CN" altLang="en-US" sz="20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</a:rPr>
              <a:t>对美好生活的向往，就是我们奋斗的目标</a:t>
            </a:r>
            <a:r>
              <a:rPr lang="zh-CN" altLang="en-US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</a:rPr>
              <a:t>！”</a:t>
            </a:r>
            <a:endParaRPr lang="zh-CN" altLang="en-US" sz="2000" b="1" dirty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  <a:cs typeface="楷体" panose="02010609060101010101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55415"/>
            <a:ext cx="6331527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6700"/>
            <a:r>
              <a:rPr lang="zh-CN" altLang="en-US" sz="36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中国现代城镇化的规划</a:t>
            </a:r>
            <a:endParaRPr lang="zh-CN" altLang="en-US" sz="3600" b="1" dirty="0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298700" y="845185"/>
            <a:ext cx="4142105" cy="1476375"/>
          </a:xfrm>
          <a:prstGeom prst="rect">
            <a:avLst/>
          </a:prstGeom>
          <a:noFill/>
          <a:ln w="25400" cmpd="sng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0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居住条件改善，生活更舒适</a:t>
            </a:r>
          </a:p>
          <a:p>
            <a:pPr fontAlgn="auto">
              <a:lnSpc>
                <a:spcPct val="150000"/>
              </a:lnSpc>
            </a:pPr>
            <a:r>
              <a:rPr lang="zh-CN" altLang="en-US" sz="20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提供更便捷、丰富的生活服务</a:t>
            </a:r>
          </a:p>
          <a:p>
            <a:pPr fontAlgn="auto">
              <a:lnSpc>
                <a:spcPct val="150000"/>
              </a:lnSpc>
            </a:pPr>
            <a:r>
              <a:rPr lang="zh-CN" altLang="en-US" sz="20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基础设施的发展，提高了生活质量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247900" y="5300980"/>
            <a:ext cx="3881755" cy="1476375"/>
          </a:xfrm>
          <a:prstGeom prst="rect">
            <a:avLst/>
          </a:prstGeom>
          <a:noFill/>
          <a:ln w="25400" cmpd="sng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0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环境污染、</a:t>
            </a:r>
            <a:r>
              <a:rPr lang="zh-CN" altLang="en-US" sz="20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贫富矛盾</a:t>
            </a:r>
            <a:r>
              <a:rPr lang="zh-CN" altLang="en-US" sz="20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</a:p>
          <a:p>
            <a:pPr fontAlgn="auto">
              <a:lnSpc>
                <a:spcPct val="150000"/>
              </a:lnSpc>
            </a:pPr>
            <a:r>
              <a:rPr lang="zh-CN" altLang="en-US" sz="20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交通堵塞</a:t>
            </a:r>
            <a:r>
              <a:rPr lang="zh-CN" altLang="en-US" sz="20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、人口拥挤、</a:t>
            </a:r>
          </a:p>
          <a:p>
            <a:pPr fontAlgn="auto">
              <a:lnSpc>
                <a:spcPct val="150000"/>
              </a:lnSpc>
            </a:pPr>
            <a:r>
              <a:rPr lang="zh-CN" altLang="en-US" sz="20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犯罪率上升、失业者增加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411855" y="3401695"/>
            <a:ext cx="1554480" cy="706755"/>
          </a:xfrm>
          <a:prstGeom prst="rect">
            <a:avLst/>
          </a:prstGeom>
          <a:noFill/>
          <a:ln w="25400" cmpd="sng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近代以来的</a:t>
            </a:r>
          </a:p>
          <a:p>
            <a:r>
              <a:rPr lang="zh-CN" altLang="en-US" sz="20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城市化进程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93725" y="3485515"/>
            <a:ext cx="1476375" cy="398780"/>
          </a:xfrm>
          <a:prstGeom prst="rect">
            <a:avLst/>
          </a:prstGeom>
          <a:noFill/>
          <a:ln w="25400" cmpd="sng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工业革命</a:t>
            </a:r>
          </a:p>
        </p:txBody>
      </p:sp>
      <p:sp>
        <p:nvSpPr>
          <p:cNvPr id="12" name="左箭头 11"/>
          <p:cNvSpPr/>
          <p:nvPr>
            <p:custDataLst>
              <p:tags r:id="rId2"/>
            </p:custDataLst>
          </p:nvPr>
        </p:nvSpPr>
        <p:spPr>
          <a:xfrm flipH="1" flipV="1">
            <a:off x="2298700" y="3532505"/>
            <a:ext cx="921385" cy="459105"/>
          </a:xfrm>
          <a:prstGeom prst="leftArrow">
            <a:avLst/>
          </a:prstGeom>
          <a:solidFill>
            <a:srgbClr val="FFFF00"/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8" name="下箭头 7"/>
          <p:cNvSpPr/>
          <p:nvPr/>
        </p:nvSpPr>
        <p:spPr>
          <a:xfrm>
            <a:off x="3994785" y="4246880"/>
            <a:ext cx="389255" cy="975916"/>
          </a:xfrm>
          <a:prstGeom prst="downArrow">
            <a:avLst/>
          </a:prstGeom>
          <a:solidFill>
            <a:srgbClr val="FFFF00"/>
          </a:solidFill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上箭头 8"/>
          <p:cNvSpPr/>
          <p:nvPr/>
        </p:nvSpPr>
        <p:spPr>
          <a:xfrm>
            <a:off x="3994785" y="2378075"/>
            <a:ext cx="389255" cy="924560"/>
          </a:xfrm>
          <a:prstGeom prst="upArrow">
            <a:avLst/>
          </a:prstGeom>
          <a:solidFill>
            <a:srgbClr val="FFFF00"/>
          </a:solidFill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4291965" y="4427855"/>
            <a:ext cx="551815" cy="8731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问题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291965" y="2378075"/>
            <a:ext cx="551815" cy="8731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影响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138680" y="3137535"/>
            <a:ext cx="12744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推动</a:t>
            </a:r>
          </a:p>
        </p:txBody>
      </p:sp>
      <p:sp>
        <p:nvSpPr>
          <p:cNvPr id="15" name="左箭头 14"/>
          <p:cNvSpPr/>
          <p:nvPr>
            <p:custDataLst>
              <p:tags r:id="rId3"/>
            </p:custDataLst>
          </p:nvPr>
        </p:nvSpPr>
        <p:spPr>
          <a:xfrm flipH="1" flipV="1">
            <a:off x="5126181" y="3532503"/>
            <a:ext cx="1610533" cy="459105"/>
          </a:xfrm>
          <a:prstGeom prst="leftArrow">
            <a:avLst/>
          </a:prstGeom>
          <a:solidFill>
            <a:srgbClr val="FFFF00"/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16" name="文本框 15"/>
          <p:cNvSpPr txBox="1"/>
          <p:nvPr/>
        </p:nvSpPr>
        <p:spPr>
          <a:xfrm>
            <a:off x="5458460" y="3072130"/>
            <a:ext cx="12744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发展</a:t>
            </a:r>
          </a:p>
        </p:txBody>
      </p:sp>
      <p:sp>
        <p:nvSpPr>
          <p:cNvPr id="17" name="左大括号 16"/>
          <p:cNvSpPr/>
          <p:nvPr>
            <p:custDataLst>
              <p:tags r:id="rId4"/>
            </p:custDataLst>
          </p:nvPr>
        </p:nvSpPr>
        <p:spPr>
          <a:xfrm>
            <a:off x="7003415" y="1148080"/>
            <a:ext cx="161290" cy="5220970"/>
          </a:xfrm>
          <a:prstGeom prst="leftBrac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32" name="文本框 31"/>
          <p:cNvSpPr txBox="1"/>
          <p:nvPr>
            <p:custDataLst>
              <p:tags r:id="rId5"/>
            </p:custDataLst>
          </p:nvPr>
        </p:nvSpPr>
        <p:spPr>
          <a:xfrm>
            <a:off x="7164705" y="996950"/>
            <a:ext cx="3778250" cy="10147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zh-CN" sz="2000" b="1" dirty="0">
                <a:solidFill>
                  <a:srgbClr val="00206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  <a:sym typeface="+mn-ea"/>
              </a:rPr>
              <a:t>英国成为世界上第一个城市人口超过总人口</a:t>
            </a:r>
            <a:r>
              <a:rPr lang="en-US" altLang="zh-CN" sz="2000" b="1" dirty="0">
                <a:solidFill>
                  <a:srgbClr val="00206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  <a:sym typeface="+mn-ea"/>
              </a:rPr>
              <a:t>50%</a:t>
            </a:r>
            <a:r>
              <a:rPr lang="zh-CN" altLang="en-US" sz="2000" b="1" dirty="0">
                <a:solidFill>
                  <a:srgbClr val="00206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  <a:sym typeface="+mn-ea"/>
              </a:rPr>
              <a:t>的国家</a:t>
            </a:r>
          </a:p>
        </p:txBody>
      </p:sp>
      <p:sp>
        <p:nvSpPr>
          <p:cNvPr id="18" name="文本框 17"/>
          <p:cNvSpPr txBox="1"/>
          <p:nvPr>
            <p:custDataLst>
              <p:tags r:id="rId6"/>
            </p:custDataLst>
          </p:nvPr>
        </p:nvSpPr>
        <p:spPr>
          <a:xfrm>
            <a:off x="7159625" y="2639695"/>
            <a:ext cx="3804920" cy="10147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zh-CN" sz="2000" b="1" dirty="0">
                <a:solidFill>
                  <a:srgbClr val="00206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  <a:sym typeface="+mn-ea"/>
              </a:rPr>
              <a:t>其他资本主义国家加快城市化步伐</a:t>
            </a:r>
          </a:p>
        </p:txBody>
      </p:sp>
      <p:sp>
        <p:nvSpPr>
          <p:cNvPr id="19" name="文本框 18"/>
          <p:cNvSpPr txBox="1"/>
          <p:nvPr>
            <p:custDataLst>
              <p:tags r:id="rId7"/>
            </p:custDataLst>
          </p:nvPr>
        </p:nvSpPr>
        <p:spPr>
          <a:xfrm>
            <a:off x="7243658" y="4208066"/>
            <a:ext cx="3697393" cy="10147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zh-CN" sz="2000" b="1" dirty="0">
                <a:solidFill>
                  <a:srgbClr val="00206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  <a:sym typeface="+mn-ea"/>
              </a:rPr>
              <a:t>二战后发展中国家城市化建设加快</a:t>
            </a:r>
          </a:p>
        </p:txBody>
      </p:sp>
      <p:sp>
        <p:nvSpPr>
          <p:cNvPr id="20" name="文本框 19"/>
          <p:cNvSpPr txBox="1"/>
          <p:nvPr>
            <p:custDataLst>
              <p:tags r:id="rId8"/>
            </p:custDataLst>
          </p:nvPr>
        </p:nvSpPr>
        <p:spPr>
          <a:xfrm>
            <a:off x="7270328" y="5970191"/>
            <a:ext cx="3697393" cy="3987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zh-CN" sz="2000" b="1" dirty="0">
                <a:solidFill>
                  <a:srgbClr val="00206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  <a:sym typeface="+mn-ea"/>
              </a:rPr>
              <a:t>中国的城市化（近代、现代）</a:t>
            </a:r>
          </a:p>
        </p:txBody>
      </p:sp>
      <p:cxnSp>
        <p:nvCxnSpPr>
          <p:cNvPr id="21" name="直接连接符 20"/>
          <p:cNvCxnSpPr/>
          <p:nvPr/>
        </p:nvCxnSpPr>
        <p:spPr>
          <a:xfrm flipV="1">
            <a:off x="34290" y="756920"/>
            <a:ext cx="12160885" cy="31750"/>
          </a:xfrm>
          <a:prstGeom prst="line">
            <a:avLst/>
          </a:prstGeom>
          <a:ln w="28575" cmpd="sng">
            <a:solidFill>
              <a:srgbClr val="00206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0" y="55245"/>
            <a:ext cx="3220720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6700"/>
            <a:r>
              <a:rPr lang="zh-CN" altLang="en-US" sz="3600" b="1" dirty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知识体系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1190845" y="3594752"/>
            <a:ext cx="5689600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>
              <a:defRPr/>
            </a:pPr>
            <a:r>
              <a:rPr lang="zh-CN" altLang="en-US" sz="6400" b="1" dirty="0">
                <a:solidFill>
                  <a:srgbClr val="00206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感谢您的观看！</a:t>
            </a: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1291566" y="1961655"/>
            <a:ext cx="2301912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8800" dirty="0" smtClean="0">
                <a:solidFill>
                  <a:srgbClr val="002060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20</a:t>
            </a:r>
            <a:r>
              <a:rPr lang="en-US" altLang="zh-CN" sz="8800" dirty="0" smtClean="0">
                <a:solidFill>
                  <a:srgbClr val="C00000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22</a:t>
            </a:r>
            <a:endParaRPr lang="en-US" altLang="zh-CN" sz="8800" dirty="0">
              <a:solidFill>
                <a:srgbClr val="C00000"/>
              </a:solidFill>
              <a:latin typeface="Impact" panose="020B0806030902050204" pitchFamily="34" charset="0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68825" y="4936522"/>
            <a:ext cx="5811778" cy="664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73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you for watching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55415"/>
            <a:ext cx="416011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indent="266700"/>
            <a:r>
              <a:rPr lang="zh-CN" altLang="en-US" sz="36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一、城市化的演进</a:t>
            </a:r>
            <a:endParaRPr lang="zh-CN" altLang="en-US" sz="3600" b="1" dirty="0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3" name="文本框 1"/>
          <p:cNvSpPr txBox="1"/>
          <p:nvPr/>
        </p:nvSpPr>
        <p:spPr>
          <a:xfrm>
            <a:off x="6435666" y="1100859"/>
            <a:ext cx="5409969" cy="4708981"/>
          </a:xfrm>
          <a:prstGeom prst="rect">
            <a:avLst/>
          </a:prstGeom>
          <a:solidFill>
            <a:srgbClr val="FDF1EA"/>
          </a:solidFill>
          <a:ln w="9525">
            <a:solidFill>
              <a:srgbClr val="0033CC"/>
            </a:solidFill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0033CC"/>
                </a:solidFill>
                <a:latin typeface="深海之鱼愿你喜" charset="-122"/>
                <a:ea typeface="深海之鱼愿你喜" charset="-122"/>
                <a:sym typeface="微软雅黑" panose="020B0503020204020204" pitchFamily="34" charset="-122"/>
              </a:rPr>
              <a:t>　</a:t>
            </a:r>
            <a:r>
              <a:rPr lang="zh-CN" altLang="en-US" sz="3200" b="1" dirty="0" smtClean="0">
                <a:solidFill>
                  <a:srgbClr val="0033CC"/>
                </a:solidFill>
                <a:latin typeface="深海之鱼愿你喜" charset="-122"/>
                <a:ea typeface="深海之鱼愿你喜" charset="-122"/>
                <a:sym typeface="微软雅黑" panose="020B0503020204020204" pitchFamily="34" charset="-122"/>
              </a:rPr>
              <a:t> </a:t>
            </a:r>
            <a:r>
              <a:rPr lang="zh-CN" altLang="en-US" sz="24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pitchFamily="34" charset="-122"/>
              </a:rPr>
              <a:t>城市化</a:t>
            </a:r>
            <a:r>
              <a:rPr lang="zh-CN" altLang="en-US" sz="24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pitchFamily="34" charset="-122"/>
              </a:rPr>
              <a:t>(城镇化)是一个变传统的乡村社会为现代的城市社会的自然历史过程。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pitchFamily="34" charset="-122"/>
              </a:rPr>
              <a:t>　　其主要表现是：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pitchFamily="34" charset="-122"/>
              </a:rPr>
              <a:t>农村人口不断地向城市地区集中，城市数目增多，城市人口在该国总人口中的比重不断上升，同时农村生活方式向城市生活方式转变。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pitchFamily="34" charset="-122"/>
              </a:rPr>
              <a:t>       ——王旭《美国城市史》</a:t>
            </a:r>
          </a:p>
        </p:txBody>
      </p:sp>
      <p:sp>
        <p:nvSpPr>
          <p:cNvPr id="4" name="文本框 4"/>
          <p:cNvSpPr txBox="1"/>
          <p:nvPr/>
        </p:nvSpPr>
        <p:spPr>
          <a:xfrm>
            <a:off x="418653" y="1157067"/>
            <a:ext cx="4610547" cy="565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endParaRPr lang="zh-CN" altLang="en-US" sz="2800" b="1" dirty="0">
              <a:solidFill>
                <a:srgbClr val="0000FF"/>
              </a:solidFill>
              <a:latin typeface="华文中宋" pitchFamily="2" charset="-122"/>
              <a:ea typeface="华文中宋" pitchFamily="2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34290" y="756920"/>
            <a:ext cx="12160885" cy="31750"/>
          </a:xfrm>
          <a:prstGeom prst="line">
            <a:avLst/>
          </a:prstGeom>
          <a:ln w="28575" cmpd="sng">
            <a:solidFill>
              <a:srgbClr val="00206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>
            <a:off x="418653" y="1322676"/>
            <a:ext cx="5562600" cy="4716234"/>
            <a:chOff x="418653" y="1322676"/>
            <a:chExt cx="5562600" cy="4716234"/>
          </a:xfrm>
        </p:grpSpPr>
        <p:pic>
          <p:nvPicPr>
            <p:cNvPr id="1026" name="Picture 2" descr="http://img2.ali213.net/picfile/News/2015/05/13/584_201505132313223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653" y="1322676"/>
              <a:ext cx="5562600" cy="40100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540327" y="5638800"/>
              <a:ext cx="49599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 smtClean="0">
                  <a:solidFill>
                    <a:srgbClr val="002060"/>
                  </a:solidFill>
                  <a:latin typeface="宋体" pitchFamily="2" charset="-122"/>
                  <a:ea typeface="宋体" pitchFamily="2" charset="-122"/>
                </a:rPr>
                <a:t>工业革命时期的伦敦</a:t>
              </a:r>
              <a:endParaRPr lang="zh-CN" altLang="en-US" sz="20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  <p:bldLst>
      <p:bldP spid="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21673" y="1783624"/>
            <a:ext cx="11707091" cy="20313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33CC"/>
            </a:solidFill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33CC"/>
                </a:solidFill>
                <a:latin typeface="深海之鱼愿你喜" charset="-122"/>
                <a:ea typeface="深海之鱼愿你喜" charset="-122"/>
                <a:sym typeface="微软雅黑" panose="020B0503020204020204" pitchFamily="34" charset="-122"/>
              </a:rPr>
              <a:t>　</a:t>
            </a:r>
            <a:r>
              <a:rPr lang="zh-CN" altLang="en-US" sz="20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pitchFamily="34" charset="-122"/>
              </a:rPr>
              <a:t>城市化(城镇化)是一</a:t>
            </a:r>
            <a:r>
              <a:rPr lang="zh-CN" altLang="en-US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pitchFamily="34" charset="-122"/>
              </a:rPr>
              <a:t>个变传统</a:t>
            </a:r>
            <a:r>
              <a:rPr lang="zh-CN" altLang="en-US" sz="20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pitchFamily="34" charset="-122"/>
              </a:rPr>
              <a:t>的乡村社会为现代的城市社会的自然历史过程。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pitchFamily="34" charset="-122"/>
              </a:rPr>
              <a:t>　　其主要表现是：农村人口不断地向城市地区集中，城市数目增多，城市人口在该国总人口中的比重不断上升，同时农村生活方式向城市生活方式转变。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pitchFamily="34" charset="-122"/>
              </a:rPr>
              <a:t>    </a:t>
            </a:r>
            <a:r>
              <a:rPr lang="zh-CN" altLang="en-US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pitchFamily="34" charset="-122"/>
              </a:rPr>
              <a:t>                                                          ——</a:t>
            </a:r>
            <a:r>
              <a:rPr lang="zh-CN" altLang="en-US" sz="20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pitchFamily="34" charset="-122"/>
              </a:rPr>
              <a:t>王旭《美国城市史》</a:t>
            </a:r>
          </a:p>
        </p:txBody>
      </p:sp>
      <p:sp>
        <p:nvSpPr>
          <p:cNvPr id="18" name="TextBox 13"/>
          <p:cNvSpPr txBox="1"/>
          <p:nvPr/>
        </p:nvSpPr>
        <p:spPr>
          <a:xfrm>
            <a:off x="100428" y="1038870"/>
            <a:ext cx="3586422" cy="523230"/>
          </a:xfrm>
          <a:prstGeom prst="rect">
            <a:avLst/>
          </a:prstGeom>
          <a:noFill/>
          <a:ln w="15875">
            <a:noFill/>
          </a:ln>
        </p:spPr>
        <p:txBody>
          <a:bodyPr wrap="square" lIns="91452" tIns="45725" rIns="91452" bIns="45725" rtlCol="0">
            <a:spAutoFit/>
          </a:bodyPr>
          <a:lstStyle/>
          <a:p>
            <a:pPr algn="l"/>
            <a:r>
              <a:rPr lang="en-US" altLang="zh-CN" sz="2800" b="1" dirty="0" smtClean="0">
                <a:solidFill>
                  <a:srgbClr val="FF0000"/>
                </a:solidFill>
                <a:uFillTx/>
                <a:latin typeface="方正姚体" pitchFamily="2" charset="-122"/>
                <a:ea typeface="方正姚体" pitchFamily="2" charset="-122"/>
                <a:sym typeface="+mn-ea"/>
              </a:rPr>
              <a:t>1</a:t>
            </a:r>
            <a:r>
              <a:rPr lang="zh-CN" altLang="en-US" sz="2800" b="1" dirty="0" smtClean="0">
                <a:solidFill>
                  <a:srgbClr val="FF0000"/>
                </a:solidFill>
                <a:uFillTx/>
                <a:latin typeface="方正姚体" pitchFamily="2" charset="-122"/>
                <a:ea typeface="方正姚体" pitchFamily="2" charset="-122"/>
                <a:sym typeface="+mn-ea"/>
              </a:rPr>
              <a:t>、</a:t>
            </a:r>
            <a:r>
              <a:rPr lang="zh-CN" sz="2800" b="1" dirty="0" smtClean="0">
                <a:solidFill>
                  <a:srgbClr val="FF0000"/>
                </a:solidFill>
                <a:uFillTx/>
                <a:latin typeface="方正姚体" pitchFamily="2" charset="-122"/>
                <a:ea typeface="方正姚体" pitchFamily="2" charset="-122"/>
                <a:sym typeface="+mn-ea"/>
              </a:rPr>
              <a:t>城</a:t>
            </a:r>
            <a:r>
              <a:rPr lang="zh-CN" sz="2800" b="1" dirty="0">
                <a:solidFill>
                  <a:srgbClr val="FF0000"/>
                </a:solidFill>
                <a:uFillTx/>
                <a:latin typeface="方正姚体" pitchFamily="2" charset="-122"/>
                <a:ea typeface="方正姚体" pitchFamily="2" charset="-122"/>
                <a:sym typeface="+mn-ea"/>
              </a:rPr>
              <a:t>市化的含义</a:t>
            </a:r>
            <a:endParaRPr lang="zh-CN" altLang="en-US" sz="2800" b="1" dirty="0">
              <a:solidFill>
                <a:srgbClr val="FF0000"/>
              </a:solidFill>
              <a:uFillTx/>
              <a:latin typeface="方正姚体" pitchFamily="2" charset="-122"/>
              <a:ea typeface="方正姚体" pitchFamily="2" charset="-122"/>
              <a:sym typeface="+mn-ea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flipV="1">
            <a:off x="34290" y="756920"/>
            <a:ext cx="12160885" cy="31750"/>
          </a:xfrm>
          <a:prstGeom prst="line">
            <a:avLst/>
          </a:prstGeom>
          <a:ln w="28575" cmpd="sng">
            <a:solidFill>
              <a:srgbClr val="00206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0" y="55415"/>
            <a:ext cx="416011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indent="266700"/>
            <a:r>
              <a:rPr lang="zh-CN" altLang="en-US" sz="36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一、城市化的演进</a:t>
            </a:r>
            <a:endParaRPr lang="zh-CN" altLang="en-US" sz="3600" b="1" dirty="0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804083" y="4212255"/>
            <a:ext cx="3519054" cy="2278766"/>
            <a:chOff x="1053465" y="1538328"/>
            <a:chExt cx="3519054" cy="2278766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465" y="1538328"/>
              <a:ext cx="3519054" cy="1769627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714774" y="3355429"/>
              <a:ext cx="219643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rgbClr val="00206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传统乡村社会 </a:t>
              </a:r>
              <a:endParaRPr lang="zh-CN" altLang="en-US" sz="2400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16" name="右箭头 15"/>
          <p:cNvSpPr/>
          <p:nvPr/>
        </p:nvSpPr>
        <p:spPr>
          <a:xfrm>
            <a:off x="5001491" y="4807343"/>
            <a:ext cx="2313709" cy="858981"/>
          </a:xfrm>
          <a:prstGeom prst="rightArrow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25"/>
          <p:cNvSpPr txBox="1"/>
          <p:nvPr>
            <p:custDataLst>
              <p:tags r:id="rId1"/>
            </p:custDataLst>
          </p:nvPr>
        </p:nvSpPr>
        <p:spPr>
          <a:xfrm>
            <a:off x="5081195" y="4212255"/>
            <a:ext cx="198804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漫长的过程</a:t>
            </a:r>
            <a:endParaRPr lang="zh-CN" altLang="en-US" sz="2800" b="1" dirty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" name="文本框 25"/>
          <p:cNvSpPr txBox="1"/>
          <p:nvPr>
            <p:custDataLst>
              <p:tags r:id="rId2"/>
            </p:custDataLst>
          </p:nvPr>
        </p:nvSpPr>
        <p:spPr>
          <a:xfrm>
            <a:off x="5001491" y="5666324"/>
            <a:ext cx="234872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工业革命推动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7817579" y="4212255"/>
            <a:ext cx="3441077" cy="2254914"/>
            <a:chOff x="7675751" y="1538327"/>
            <a:chExt cx="3441077" cy="2254914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5751" y="1538327"/>
              <a:ext cx="3441077" cy="1769627"/>
            </a:xfrm>
            <a:prstGeom prst="rect">
              <a:avLst/>
            </a:prstGeom>
          </p:spPr>
        </p:pic>
        <p:sp>
          <p:nvSpPr>
            <p:cNvPr id="22" name="文本框 2"/>
            <p:cNvSpPr txBox="1"/>
            <p:nvPr/>
          </p:nvSpPr>
          <p:spPr>
            <a:xfrm>
              <a:off x="8131810" y="3331576"/>
              <a:ext cx="2812617" cy="46166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2400" b="1" dirty="0" smtClean="0">
                  <a:solidFill>
                    <a:srgbClr val="00206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现代城市社会</a:t>
              </a:r>
              <a:endParaRPr lang="zh-CN" altLang="en-US" sz="24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2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374881" y="1837657"/>
            <a:ext cx="2174240" cy="943610"/>
            <a:chOff x="874" y="6294"/>
            <a:chExt cx="3424" cy="148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0" name="六边形 9"/>
            <p:cNvSpPr/>
            <p:nvPr/>
          </p:nvSpPr>
          <p:spPr>
            <a:xfrm>
              <a:off x="874" y="6294"/>
              <a:ext cx="2075" cy="1486"/>
            </a:xfrm>
            <a:prstGeom prst="hexagon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 dirty="0">
                  <a:solidFill>
                    <a:srgbClr val="FF0000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工业</a:t>
              </a:r>
              <a:endParaRPr lang="en-US" altLang="zh-CN" sz="24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r>
                <a:rPr lang="zh-CN" altLang="en-US" sz="2400" b="1" dirty="0">
                  <a:solidFill>
                    <a:srgbClr val="FF0000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革命</a:t>
              </a:r>
            </a:p>
          </p:txBody>
        </p:sp>
        <p:sp>
          <p:nvSpPr>
            <p:cNvPr id="11" name="箭头: 右 2"/>
            <p:cNvSpPr/>
            <p:nvPr/>
          </p:nvSpPr>
          <p:spPr>
            <a:xfrm>
              <a:off x="3184" y="6642"/>
              <a:ext cx="1115" cy="790"/>
            </a:xfrm>
            <a:prstGeom prst="rightArrow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2583348" y="1844724"/>
            <a:ext cx="2978785" cy="943610"/>
            <a:chOff x="4299" y="6294"/>
            <a:chExt cx="4691" cy="148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3" name="六边形 12"/>
            <p:cNvSpPr/>
            <p:nvPr/>
          </p:nvSpPr>
          <p:spPr>
            <a:xfrm>
              <a:off x="4299" y="6294"/>
              <a:ext cx="3577" cy="1486"/>
            </a:xfrm>
            <a:prstGeom prst="hexagon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 dirty="0">
                  <a:solidFill>
                    <a:srgbClr val="FF0000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工业</a:t>
              </a:r>
              <a:r>
                <a:rPr lang="zh-CN" altLang="en-US" sz="2400" b="1" dirty="0" smtClean="0">
                  <a:solidFill>
                    <a:srgbClr val="FF0000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生产向城市集中</a:t>
              </a:r>
              <a:endParaRPr lang="zh-CN" altLang="en-US" sz="24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14" name="箭头: 右 7"/>
            <p:cNvSpPr/>
            <p:nvPr/>
          </p:nvSpPr>
          <p:spPr>
            <a:xfrm>
              <a:off x="7876" y="6642"/>
              <a:ext cx="1115" cy="790"/>
            </a:xfrm>
            <a:prstGeom prst="rightArrow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</p:grpSp>
      <p:sp>
        <p:nvSpPr>
          <p:cNvPr id="15" name="六边形 14"/>
          <p:cNvSpPr/>
          <p:nvPr/>
        </p:nvSpPr>
        <p:spPr>
          <a:xfrm>
            <a:off x="9211050" y="1148085"/>
            <a:ext cx="1972471" cy="943897"/>
          </a:xfrm>
          <a:prstGeom prst="hexagon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劳动力与</a:t>
            </a:r>
            <a:endParaRPr lang="en-US" altLang="zh-CN" sz="2400" b="1" dirty="0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消费市场</a:t>
            </a:r>
          </a:p>
        </p:txBody>
      </p:sp>
      <p:sp>
        <p:nvSpPr>
          <p:cNvPr id="16" name="六边形 15"/>
          <p:cNvSpPr/>
          <p:nvPr/>
        </p:nvSpPr>
        <p:spPr>
          <a:xfrm>
            <a:off x="9211050" y="2320113"/>
            <a:ext cx="1964631" cy="943897"/>
          </a:xfrm>
          <a:prstGeom prst="hexagon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城市设施</a:t>
            </a:r>
            <a:endParaRPr lang="en-US" altLang="zh-CN" sz="2400" b="1" dirty="0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服务需求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5562768" y="1531587"/>
            <a:ext cx="3488055" cy="1511300"/>
            <a:chOff x="8991" y="5940"/>
            <a:chExt cx="5493" cy="2380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8" name="六边形 17"/>
            <p:cNvSpPr/>
            <p:nvPr/>
          </p:nvSpPr>
          <p:spPr>
            <a:xfrm>
              <a:off x="8991" y="6439"/>
              <a:ext cx="3577" cy="1486"/>
            </a:xfrm>
            <a:prstGeom prst="hexagon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 dirty="0">
                  <a:solidFill>
                    <a:srgbClr val="FF0000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乡村人口向城市转移</a:t>
              </a:r>
            </a:p>
          </p:txBody>
        </p:sp>
        <p:sp>
          <p:nvSpPr>
            <p:cNvPr id="19" name="箭头: 圆角右 8"/>
            <p:cNvSpPr/>
            <p:nvPr/>
          </p:nvSpPr>
          <p:spPr>
            <a:xfrm>
              <a:off x="12806" y="5940"/>
              <a:ext cx="1678" cy="1416"/>
            </a:xfrm>
            <a:prstGeom prst="bentArrow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0" name="箭头: 右 10"/>
            <p:cNvSpPr/>
            <p:nvPr/>
          </p:nvSpPr>
          <p:spPr>
            <a:xfrm>
              <a:off x="12860" y="7530"/>
              <a:ext cx="1624" cy="790"/>
            </a:xfrm>
            <a:prstGeom prst="rightArrow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</p:grpSp>
      <p:cxnSp>
        <p:nvCxnSpPr>
          <p:cNvPr id="23" name="直接连接符 22"/>
          <p:cNvCxnSpPr/>
          <p:nvPr/>
        </p:nvCxnSpPr>
        <p:spPr>
          <a:xfrm flipV="1">
            <a:off x="34290" y="756920"/>
            <a:ext cx="12160885" cy="31750"/>
          </a:xfrm>
          <a:prstGeom prst="line">
            <a:avLst/>
          </a:prstGeom>
          <a:ln w="28575" cmpd="sng">
            <a:solidFill>
              <a:srgbClr val="00206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0" y="55415"/>
            <a:ext cx="416011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indent="266700"/>
            <a:r>
              <a:rPr lang="zh-CN" altLang="en-US" sz="36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一、城市化的演进</a:t>
            </a:r>
            <a:endParaRPr lang="zh-CN" altLang="en-US" sz="3600" b="1" dirty="0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100428" y="886470"/>
            <a:ext cx="3586422" cy="523230"/>
          </a:xfrm>
          <a:prstGeom prst="rect">
            <a:avLst/>
          </a:prstGeom>
          <a:noFill/>
          <a:ln w="15875">
            <a:noFill/>
          </a:ln>
        </p:spPr>
        <p:txBody>
          <a:bodyPr wrap="square" lIns="91452" tIns="45725" rIns="91452" bIns="45725" rtlCol="0">
            <a:spAutoFit/>
          </a:bodyPr>
          <a:lstStyle/>
          <a:p>
            <a:pPr algn="l"/>
            <a:r>
              <a:rPr lang="en-US" altLang="zh-CN" sz="2800" b="1" dirty="0" smtClean="0">
                <a:solidFill>
                  <a:srgbClr val="FF0000"/>
                </a:solidFill>
                <a:uFillTx/>
                <a:latin typeface="方正姚体" pitchFamily="2" charset="-122"/>
                <a:ea typeface="方正姚体" pitchFamily="2" charset="-122"/>
                <a:sym typeface="+mn-ea"/>
              </a:rPr>
              <a:t>2</a:t>
            </a:r>
            <a:r>
              <a:rPr lang="zh-CN" altLang="en-US" sz="2800" b="1" dirty="0" smtClean="0">
                <a:solidFill>
                  <a:srgbClr val="FF0000"/>
                </a:solidFill>
                <a:uFillTx/>
                <a:latin typeface="方正姚体" pitchFamily="2" charset="-122"/>
                <a:ea typeface="方正姚体" pitchFamily="2" charset="-122"/>
                <a:sym typeface="+mn-ea"/>
              </a:rPr>
              <a:t>、</a:t>
            </a:r>
            <a:r>
              <a:rPr lang="zh-CN" sz="2800" b="1" dirty="0" smtClean="0">
                <a:solidFill>
                  <a:srgbClr val="FF0000"/>
                </a:solidFill>
                <a:uFillTx/>
                <a:latin typeface="方正姚体" pitchFamily="2" charset="-122"/>
                <a:ea typeface="方正姚体" pitchFamily="2" charset="-122"/>
                <a:sym typeface="+mn-ea"/>
              </a:rPr>
              <a:t>城</a:t>
            </a:r>
            <a:r>
              <a:rPr lang="zh-CN" sz="2800" b="1" dirty="0">
                <a:solidFill>
                  <a:srgbClr val="FF0000"/>
                </a:solidFill>
                <a:uFillTx/>
                <a:latin typeface="方正姚体" pitchFamily="2" charset="-122"/>
                <a:ea typeface="方正姚体" pitchFamily="2" charset="-122"/>
                <a:sym typeface="+mn-ea"/>
              </a:rPr>
              <a:t>市化</a:t>
            </a:r>
            <a:r>
              <a:rPr lang="zh-CN" sz="2800" b="1" dirty="0" smtClean="0">
                <a:solidFill>
                  <a:srgbClr val="FF0000"/>
                </a:solidFill>
                <a:uFillTx/>
                <a:latin typeface="方正姚体" pitchFamily="2" charset="-122"/>
                <a:ea typeface="方正姚体" pitchFamily="2" charset="-122"/>
                <a:sym typeface="+mn-ea"/>
              </a:rPr>
              <a:t>的</a:t>
            </a:r>
            <a:r>
              <a:rPr lang="zh-CN" altLang="en-US" sz="2800" b="1" dirty="0" smtClean="0">
                <a:solidFill>
                  <a:srgbClr val="FF0000"/>
                </a:solidFill>
                <a:uFillTx/>
                <a:latin typeface="方正姚体" pitchFamily="2" charset="-122"/>
                <a:ea typeface="方正姚体" pitchFamily="2" charset="-122"/>
                <a:sym typeface="+mn-ea"/>
              </a:rPr>
              <a:t>背景</a:t>
            </a:r>
            <a:endParaRPr lang="zh-CN" altLang="en-US" sz="2800" b="1" dirty="0">
              <a:solidFill>
                <a:srgbClr val="FF0000"/>
              </a:solidFill>
              <a:uFillTx/>
              <a:latin typeface="方正姚体" pitchFamily="2" charset="-122"/>
              <a:ea typeface="方正姚体" pitchFamily="2" charset="-122"/>
              <a:sym typeface="+mn-ea"/>
            </a:endParaRPr>
          </a:p>
        </p:txBody>
      </p:sp>
      <p:sp>
        <p:nvSpPr>
          <p:cNvPr id="28" name="文本框 5"/>
          <p:cNvSpPr txBox="1"/>
          <p:nvPr/>
        </p:nvSpPr>
        <p:spPr>
          <a:xfrm>
            <a:off x="79713" y="3470297"/>
            <a:ext cx="5281996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buClr>
                <a:schemeClr val="bg1"/>
              </a:buClr>
            </a:pPr>
            <a:r>
              <a:rPr lang="en-US" altLang="zh-CN" sz="28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3</a:t>
            </a:r>
            <a:r>
              <a:rPr lang="zh-CN" altLang="en-US" sz="28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、世界城市化的历程</a:t>
            </a:r>
            <a:endParaRPr lang="zh-CN" altLang="en-US" sz="2800" b="1" dirty="0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686866" y="4243530"/>
            <a:ext cx="2786380" cy="1651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</a:ln>
        </p:spPr>
        <p:txBody>
          <a:bodyPr wrap="none" anchor="ctr"/>
          <a:lstStyle/>
          <a:p>
            <a:pPr algn="ctr">
              <a:buClr>
                <a:schemeClr val="bg1"/>
              </a:buClr>
            </a:pPr>
            <a:r>
              <a:rPr lang="en-US" altLang="zh-CN" sz="20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1730</a:t>
            </a:r>
            <a:r>
              <a:rPr lang="en-US" altLang="zh-CN" sz="20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—</a:t>
            </a:r>
            <a:r>
              <a:rPr lang="en-US" altLang="zh-CN" sz="20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1851</a:t>
            </a:r>
          </a:p>
          <a:p>
            <a:pPr algn="ctr">
              <a:buClr>
                <a:schemeClr val="bg1"/>
              </a:buClr>
            </a:pPr>
            <a:r>
              <a:rPr lang="zh-CN" altLang="en-US" sz="20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世界城市化兴起</a:t>
            </a:r>
          </a:p>
        </p:txBody>
      </p:sp>
      <p:sp>
        <p:nvSpPr>
          <p:cNvPr id="30" name="椭圆 29"/>
          <p:cNvSpPr/>
          <p:nvPr/>
        </p:nvSpPr>
        <p:spPr>
          <a:xfrm>
            <a:off x="4569565" y="4081184"/>
            <a:ext cx="3090333" cy="153479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</a:ln>
        </p:spPr>
        <p:txBody>
          <a:bodyPr wrap="none" anchor="ctr"/>
          <a:lstStyle/>
          <a:p>
            <a:pPr algn="ctr">
              <a:buClr>
                <a:schemeClr val="bg1"/>
              </a:buClr>
            </a:pPr>
            <a:r>
              <a:rPr lang="en-US" altLang="zh-CN" sz="20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1851</a:t>
            </a:r>
            <a:r>
              <a:rPr lang="en-US" altLang="zh-CN" sz="20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—</a:t>
            </a:r>
            <a:r>
              <a:rPr lang="en-US" altLang="zh-CN" sz="20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1950</a:t>
            </a:r>
          </a:p>
          <a:p>
            <a:pPr algn="ctr">
              <a:buClr>
                <a:schemeClr val="bg1"/>
              </a:buClr>
            </a:pPr>
            <a:r>
              <a:rPr lang="zh-CN" altLang="ko-KR" sz="20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欧洲和</a:t>
            </a:r>
            <a:r>
              <a:rPr lang="zh-CN" altLang="ko-KR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北美发达国家</a:t>
            </a:r>
            <a:endParaRPr lang="zh-CN" altLang="ko-KR" sz="2000" b="1" dirty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>
              <a:buClr>
                <a:schemeClr val="bg1"/>
              </a:buClr>
            </a:pPr>
            <a:r>
              <a:rPr lang="zh-CN" altLang="ko-KR" sz="20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基本实现城市化</a:t>
            </a:r>
          </a:p>
        </p:txBody>
      </p:sp>
      <p:sp>
        <p:nvSpPr>
          <p:cNvPr id="31" name="椭圆 30"/>
          <p:cNvSpPr/>
          <p:nvPr/>
        </p:nvSpPr>
        <p:spPr>
          <a:xfrm>
            <a:off x="8448479" y="3750349"/>
            <a:ext cx="2873587" cy="186563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</p:spPr>
        <p:txBody>
          <a:bodyPr wrap="none" anchor="ctr"/>
          <a:lstStyle/>
          <a:p>
            <a:pPr algn="ctr">
              <a:buClr>
                <a:schemeClr val="bg1"/>
              </a:buClr>
            </a:pPr>
            <a:r>
              <a:rPr lang="en-US" altLang="zh-CN" sz="20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1950—1990</a:t>
            </a:r>
          </a:p>
          <a:p>
            <a:pPr algn="ctr">
              <a:buClr>
                <a:schemeClr val="bg1"/>
              </a:buClr>
            </a:pPr>
            <a:r>
              <a:rPr lang="zh-CN" altLang="ko-KR" sz="20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世界广大国家</a:t>
            </a:r>
          </a:p>
          <a:p>
            <a:pPr algn="ctr">
              <a:buClr>
                <a:schemeClr val="bg1"/>
              </a:buClr>
            </a:pPr>
            <a:r>
              <a:rPr lang="zh-CN" altLang="ko-KR" sz="20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向城市化迈进</a:t>
            </a:r>
          </a:p>
        </p:txBody>
      </p:sp>
      <p:sp>
        <p:nvSpPr>
          <p:cNvPr id="32" name=" 160"/>
          <p:cNvSpPr/>
          <p:nvPr/>
        </p:nvSpPr>
        <p:spPr>
          <a:xfrm>
            <a:off x="2840182" y="5334000"/>
            <a:ext cx="1620981" cy="526181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" name=" 160"/>
          <p:cNvSpPr/>
          <p:nvPr/>
        </p:nvSpPr>
        <p:spPr>
          <a:xfrm>
            <a:off x="6874246" y="5333999"/>
            <a:ext cx="1620981" cy="526181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4" name="文本框 5"/>
          <p:cNvSpPr txBox="1"/>
          <p:nvPr/>
        </p:nvSpPr>
        <p:spPr>
          <a:xfrm>
            <a:off x="3330129" y="953961"/>
            <a:ext cx="5888016" cy="46166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200" b="1"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r>
              <a:rPr lang="zh-CN" altLang="en-US" sz="20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学习聚焦：</a:t>
            </a:r>
            <a:r>
              <a:rPr lang="zh-CN" altLang="en-US" sz="2000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工业化推动了人类社会城市化的进程。</a:t>
            </a:r>
            <a:endParaRPr lang="zh-CN" altLang="en-US" sz="2000" dirty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8" grpId="1"/>
      <p:bldP spid="29" grpId="1" animBg="1"/>
      <p:bldP spid="29" grpId="2" animBg="1"/>
      <p:bldP spid="30" grpId="1" animBg="1"/>
      <p:bldP spid="30" grpId="2" animBg="1"/>
      <p:bldP spid="31" grpId="1" animBg="1"/>
      <p:bldP spid="31" grpId="2" animBg="1"/>
      <p:bldP spid="32" grpId="0" animBg="1"/>
      <p:bldP spid="33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38973" y="2399542"/>
            <a:ext cx="6002017" cy="2221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</a:t>
            </a:r>
            <a:r>
              <a:rPr lang="zh-CN" altLang="en-US" sz="24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英国</a:t>
            </a:r>
            <a:r>
              <a:rPr lang="zh-CN" altLang="en-US" sz="24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的城市化伴随着工业革命展开， 到1851年，英国成为当时世界上第一个城市人口超过总人口50%的国家。之后，其他资本主义国家也加快了城市化步伐。</a:t>
            </a:r>
            <a:endParaRPr lang="zh-CN" altLang="en-US" sz="2400" b="1" dirty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392330" y="820309"/>
            <a:ext cx="5593080" cy="2690244"/>
            <a:chOff x="6392330" y="1029623"/>
            <a:chExt cx="5593080" cy="2690244"/>
          </a:xfrm>
        </p:grpSpPr>
        <p:pic>
          <p:nvPicPr>
            <p:cNvPr id="9" name="Object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2330" y="1029623"/>
              <a:ext cx="5593080" cy="2437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矩形 9"/>
            <p:cNvSpPr/>
            <p:nvPr/>
          </p:nvSpPr>
          <p:spPr>
            <a:xfrm>
              <a:off x="6889745" y="3319757"/>
              <a:ext cx="4598247" cy="40011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5875">
              <a:solidFill>
                <a:srgbClr val="FF3300"/>
              </a:solidFill>
              <a:bevel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zh-CN" altLang="en-US" sz="2000" b="1" dirty="0">
                  <a:solidFill>
                    <a:srgbClr val="00206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英国农村人口和城市人口比较</a:t>
              </a:r>
            </a:p>
          </p:txBody>
        </p:sp>
      </p:grpSp>
      <p:cxnSp>
        <p:nvCxnSpPr>
          <p:cNvPr id="11" name="直接连接符 10"/>
          <p:cNvCxnSpPr/>
          <p:nvPr/>
        </p:nvCxnSpPr>
        <p:spPr>
          <a:xfrm flipV="1">
            <a:off x="34290" y="756920"/>
            <a:ext cx="12160885" cy="31750"/>
          </a:xfrm>
          <a:prstGeom prst="line">
            <a:avLst/>
          </a:prstGeom>
          <a:ln w="28575" cmpd="sng">
            <a:solidFill>
              <a:srgbClr val="00206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0" y="55415"/>
            <a:ext cx="416011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indent="266700"/>
            <a:r>
              <a:rPr lang="zh-CN" altLang="en-US" sz="36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一、城市化的演进</a:t>
            </a:r>
            <a:endParaRPr lang="zh-CN" altLang="en-US" sz="3600" b="1" dirty="0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9745" y="3830703"/>
            <a:ext cx="5095664" cy="287489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矩形 6"/>
          <p:cNvSpPr/>
          <p:nvPr/>
        </p:nvSpPr>
        <p:spPr>
          <a:xfrm>
            <a:off x="115408" y="1559248"/>
            <a:ext cx="31245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（</a:t>
            </a:r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）英国的城市化：</a:t>
            </a:r>
            <a:endParaRPr lang="en-US" altLang="zh-CN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9" name="文本框 5"/>
          <p:cNvSpPr txBox="1"/>
          <p:nvPr/>
        </p:nvSpPr>
        <p:spPr>
          <a:xfrm>
            <a:off x="34290" y="849609"/>
            <a:ext cx="5281996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buClr>
                <a:schemeClr val="bg1"/>
              </a:buClr>
            </a:pPr>
            <a:r>
              <a:rPr lang="en-US" altLang="zh-CN" sz="28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3</a:t>
            </a:r>
            <a:r>
              <a:rPr lang="zh-CN" altLang="en-US" sz="28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、</a:t>
            </a:r>
            <a:r>
              <a:rPr lang="zh-CN" altLang="en-US" sz="2800" b="1" dirty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世界</a:t>
            </a:r>
            <a:r>
              <a:rPr lang="zh-CN" altLang="en-US" sz="28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城市化的历程</a:t>
            </a:r>
            <a:endParaRPr lang="zh-CN" altLang="en-US" sz="2800" b="1" dirty="0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 flipV="1">
            <a:off x="34290" y="756920"/>
            <a:ext cx="12160885" cy="31750"/>
          </a:xfrm>
          <a:prstGeom prst="line">
            <a:avLst/>
          </a:prstGeom>
          <a:ln w="28575" cmpd="sng">
            <a:solidFill>
              <a:srgbClr val="00206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0" y="55415"/>
            <a:ext cx="416011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indent="266700"/>
            <a:r>
              <a:rPr lang="zh-CN" altLang="en-US" sz="36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一、城市化的演进</a:t>
            </a:r>
            <a:endParaRPr lang="zh-CN" altLang="en-US" sz="3600" b="1" dirty="0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732" y="1552843"/>
            <a:ext cx="5924550" cy="3218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6"/>
          <p:cNvSpPr/>
          <p:nvPr/>
        </p:nvSpPr>
        <p:spPr>
          <a:xfrm>
            <a:off x="119291" y="2547078"/>
            <a:ext cx="586587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第二次世界大战</a:t>
            </a:r>
            <a:r>
              <a:rPr lang="zh-CN" altLang="en-US" sz="24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后，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发达国家</a:t>
            </a:r>
            <a:r>
              <a:rPr lang="zh-CN" altLang="en-US" sz="24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城市化水平进一步提高，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发展中国家</a:t>
            </a:r>
            <a:r>
              <a:rPr lang="zh-CN" altLang="en-US" sz="24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城市化速度加快</a:t>
            </a:r>
            <a:r>
              <a:rPr lang="zh-CN" altLang="en-US" sz="24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400" b="1" dirty="0" smtClean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24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城市化</a:t>
            </a:r>
            <a:r>
              <a:rPr lang="zh-CN" altLang="en-US" sz="24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成为衡量国家现代化水平的重要标志。</a:t>
            </a:r>
            <a:endParaRPr lang="zh-CN" altLang="en-US" sz="2000" b="1" dirty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4290" y="1518817"/>
            <a:ext cx="43620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（</a:t>
            </a:r>
            <a:r>
              <a:rPr lang="en-US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2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）世界其他国家的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城市化：</a:t>
            </a:r>
            <a:endParaRPr lang="en-US" altLang="zh-CN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2" name="文本框 5"/>
          <p:cNvSpPr txBox="1"/>
          <p:nvPr/>
        </p:nvSpPr>
        <p:spPr>
          <a:xfrm>
            <a:off x="34290" y="849609"/>
            <a:ext cx="5281996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buClr>
                <a:schemeClr val="bg1"/>
              </a:buClr>
            </a:pPr>
            <a:r>
              <a:rPr lang="en-US" altLang="zh-CN" sz="28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3</a:t>
            </a:r>
            <a:r>
              <a:rPr lang="zh-CN" altLang="en-US" sz="28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、</a:t>
            </a:r>
            <a:r>
              <a:rPr lang="zh-CN" altLang="en-US" sz="2800" b="1" dirty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世界</a:t>
            </a:r>
            <a:r>
              <a:rPr lang="zh-CN" altLang="en-US" sz="28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城市化的历程</a:t>
            </a:r>
            <a:endParaRPr lang="zh-CN" altLang="en-US" sz="2800" b="1" dirty="0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19291" y="5889907"/>
            <a:ext cx="1178288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CN" altLang="en-US" sz="3200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近代</a:t>
            </a:r>
            <a:r>
              <a:rPr lang="zh-CN" altLang="en-US" sz="3200" dirty="0" smtClean="0">
                <a:latin typeface="方正姚体" pitchFamily="2" charset="-122"/>
                <a:ea typeface="方正姚体" pitchFamily="2" charset="-122"/>
              </a:rPr>
              <a:t>城市化</a:t>
            </a:r>
            <a:r>
              <a:rPr lang="zh-CN" altLang="en-US" sz="3200" dirty="0">
                <a:latin typeface="方正姚体" pitchFamily="2" charset="-122"/>
                <a:ea typeface="方正姚体" pitchFamily="2" charset="-122"/>
              </a:rPr>
              <a:t>成为衡量国家现代化水平的重要</a:t>
            </a:r>
            <a:r>
              <a:rPr lang="zh-CN" altLang="en-US" sz="3200" dirty="0" smtClean="0">
                <a:latin typeface="方正姚体" pitchFamily="2" charset="-122"/>
                <a:ea typeface="方正姚体" pitchFamily="2" charset="-122"/>
              </a:rPr>
              <a:t>标志。</a:t>
            </a:r>
            <a:r>
              <a:rPr lang="en-US" altLang="zh-CN" sz="2400" dirty="0">
                <a:latin typeface="方正姚体" pitchFamily="2" charset="-122"/>
                <a:ea typeface="方正姚体" pitchFamily="2" charset="-122"/>
              </a:rPr>
              <a:t>(P61</a:t>
            </a:r>
            <a:r>
              <a:rPr lang="zh-CN" altLang="en-US" sz="2400" dirty="0">
                <a:latin typeface="方正姚体" pitchFamily="2" charset="-122"/>
                <a:ea typeface="方正姚体" pitchFamily="2" charset="-122"/>
              </a:rPr>
              <a:t>最后</a:t>
            </a:r>
            <a:r>
              <a:rPr lang="en-US" altLang="zh-CN" sz="2400" dirty="0" smtClean="0">
                <a:latin typeface="方正姚体" pitchFamily="2" charset="-122"/>
                <a:ea typeface="方正姚体" pitchFamily="2" charset="-122"/>
              </a:rPr>
              <a:t>1</a:t>
            </a:r>
            <a:r>
              <a:rPr lang="zh-CN" altLang="en-US" sz="2400" dirty="0" smtClean="0">
                <a:latin typeface="方正姚体" pitchFamily="2" charset="-122"/>
                <a:ea typeface="方正姚体" pitchFamily="2" charset="-122"/>
              </a:rPr>
              <a:t>句</a:t>
            </a:r>
            <a:r>
              <a:rPr lang="en-US" altLang="zh-CN" sz="2400" dirty="0">
                <a:latin typeface="方正姚体" pitchFamily="2" charset="-122"/>
                <a:ea typeface="方正姚体" pitchFamily="2" charset="-122"/>
              </a:rPr>
              <a:t>)</a:t>
            </a:r>
            <a:endParaRPr lang="zh-CN" altLang="en-US" sz="2400" dirty="0">
              <a:latin typeface="方正姚体" pitchFamily="2" charset="-122"/>
              <a:ea typeface="方正姚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70563" y="2326192"/>
            <a:ext cx="70135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①背景：</a:t>
            </a:r>
            <a:r>
              <a:rPr lang="zh-CN" altLang="en-US" sz="24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鸦片战争</a:t>
            </a:r>
            <a:r>
              <a:rPr lang="zh-CN" altLang="en-US" sz="24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后，西方列强与清政府签订一系列不平等条约，中国沿海城市上海、天津、广州等成为通商口岸，逐渐发展起资本主义工商业。</a:t>
            </a:r>
            <a:endParaRPr lang="zh-CN" altLang="en-US" sz="2000" dirty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71127" y="4695294"/>
            <a:ext cx="6812990" cy="1667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②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影响：</a:t>
            </a:r>
            <a:r>
              <a:rPr lang="zh-CN" altLang="en-US" sz="2400" b="1" dirty="0" smtClean="0">
                <a:solidFill>
                  <a:srgbClr val="00206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近代化</a:t>
            </a:r>
            <a:r>
              <a:rPr lang="zh-CN" altLang="en-US" sz="2400" b="1" dirty="0">
                <a:solidFill>
                  <a:srgbClr val="00206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性质的工商业城市陆续出现、发展、壮大，吸引了大量乡村人口进城，开启了近代中国城市化的进程。</a:t>
            </a:r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34290" y="756920"/>
            <a:ext cx="12160885" cy="31750"/>
          </a:xfrm>
          <a:prstGeom prst="line">
            <a:avLst/>
          </a:prstGeom>
          <a:ln w="28575" cmpd="sng">
            <a:solidFill>
              <a:srgbClr val="00206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0" y="55415"/>
            <a:ext cx="416011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indent="266700"/>
            <a:r>
              <a:rPr lang="zh-CN" altLang="en-US" sz="36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一、城市化的演进</a:t>
            </a:r>
            <a:endParaRPr lang="zh-CN" altLang="en-US" sz="3600" b="1" dirty="0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4290" y="1532671"/>
            <a:ext cx="37433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（</a:t>
            </a:r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1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）近代中国的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城市化：</a:t>
            </a:r>
            <a:endParaRPr lang="en-US" altLang="zh-CN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7273636" y="1552843"/>
            <a:ext cx="4405745" cy="4437998"/>
            <a:chOff x="7273636" y="1552843"/>
            <a:chExt cx="4405745" cy="4437998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3636" y="1552843"/>
              <a:ext cx="4405745" cy="3810000"/>
            </a:xfrm>
            <a:prstGeom prst="rect">
              <a:avLst/>
            </a:prstGeom>
          </p:spPr>
        </p:pic>
        <p:sp>
          <p:nvSpPr>
            <p:cNvPr id="15" name="文本框 2"/>
            <p:cNvSpPr txBox="1"/>
            <p:nvPr/>
          </p:nvSpPr>
          <p:spPr>
            <a:xfrm>
              <a:off x="8257596" y="5529176"/>
              <a:ext cx="2437823" cy="46166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2400" b="1" dirty="0" smtClean="0">
                  <a:solidFill>
                    <a:srgbClr val="00206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近代上海租界</a:t>
              </a:r>
              <a:endParaRPr lang="zh-CN" altLang="en-US" sz="24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16" name="文本框 5"/>
          <p:cNvSpPr txBox="1"/>
          <p:nvPr/>
        </p:nvSpPr>
        <p:spPr>
          <a:xfrm>
            <a:off x="34290" y="849609"/>
            <a:ext cx="5281996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buClr>
                <a:schemeClr val="bg1"/>
              </a:buClr>
            </a:pPr>
            <a:r>
              <a:rPr lang="en-US" altLang="zh-CN" sz="28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4</a:t>
            </a:r>
            <a:r>
              <a:rPr lang="zh-CN" altLang="en-US" sz="28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、中国城市化的历程</a:t>
            </a:r>
            <a:endParaRPr lang="zh-CN" altLang="en-US" sz="2800" b="1" dirty="0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6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  <p:tag name="KSO_WM_SCREEN_THEME_FLAG" val="Dlrq25wU2PGuGg5bbmjbDBwyPAKuVOl9DawNzxqmGHVMNhrTVMS2O5k5K3YyykLoT7M+NAqo3U7Xdp65hLiHKf38SDAVePzaPcYh90P7knM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  <p:tag name="KSO_WM_SCREEN_THEME_FLAG" val="Dlrq25wU2PGuGg5bbmjbDBwyPAKuVOl9DawNzxqmGHVMNhrTVMS2O5k5K3YyykLoT7M+NAqo3U7Xdp65hLiHKf38SDAVePzaPcYh90P7knM=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  <p:tag name="KSO_WM_SCREEN_THEME_FLAG" val="Dlrq25wU2PGuGg5bbmjbDBwyPAKuVOl9DawNzxqmGHVMNhrTVMS2O5k5K3YyykLoT7M+NAqo3U7Xdp65hLiHKf38SDAVePzaPcYh90P7knM=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SCREEN_THEME_FLAG" val="Dlrq25wU2PGuGg5bbmjbDBwyPAKuVOl9DawNzxqmGHVMNhrTVMS2O5k5K3YyykLoT7M+NAqo3U7Xdp65hLiHKf38SDAVePzaPcYh90P7knM=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SCREEN_THEME_FLAG" val="Dlrq25wU2PGuGg5bbmjbDBwyPAKuVOl9DawNzxqmGHVMNhrTVMS2O5k5K3YyykLoT7M+NAqo3U7Xdp65hLiHKf38SDAVePzaPcYh90P7knM=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SCREEN_THEME_FLAG" val="Dlrq25wU2PGuGg5bbmjbDBwyPAKuVOl9DawNzxqmGHVMNhrTVMS2O5k5K3YyykLoT7M+NAqo3U7Xdp65hLiHKf38SDAVePzaPcYh90P7knM=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3550dd53-bd4c-44dc-bc56-73afbf0d4fcf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3395,&quot;width&quot;:19035}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9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9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9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9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9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9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中国风建筑历史企业商务文化PPT模板"/>
  <p:tag name="KSO_WPP_MARK_KEY" val="552adfeb-cfc1-4af0-b60a-855b82f8a713"/>
  <p:tag name="KSO_WM_SCREEN_THEME_FLAG" val="Dlrq25wU2PGuGg5bbmjbDBwyPAKuVOl9DawNzxqmGHVMNhrTVMS2O5k5K3YyykLoT7M+NAqo3U7Xdp65hLiHKf38SDAVePzaPcYh90P7knM=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2606</Words>
  <PresentationFormat>自定义</PresentationFormat>
  <Paragraphs>266</Paragraphs>
  <Slides>34</Slides>
  <Notes>20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35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2019-06-19T02:08:00Z</dcterms:created>
  <dcterms:modified xsi:type="dcterms:W3CDTF">2022-02-03T12:51:29Z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DC298F75BDBD4B6BABA4ABD5DA97B3DD</vt:lpwstr>
  </property>
</Properties>
</file>