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png" ContentType="image/png"/>
  <Default Extension="jpeg" ContentType="image/jpeg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256" r:id="rId3"/>
    <p:sldId id="257" r:id="rId4"/>
    <p:sldId id="273" r:id="rId5"/>
    <p:sldId id="275" r:id="rId6"/>
    <p:sldId id="279" r:id="rId7"/>
    <p:sldId id="281" r:id="rId8"/>
    <p:sldId id="278" r:id="rId9"/>
    <p:sldId id="277" r:id="rId10"/>
    <p:sldId id="286" r:id="rId11"/>
    <p:sldId id="283" r:id="rId12"/>
    <p:sldId id="282" r:id="rId13"/>
    <p:sldId id="285" r:id="rId14"/>
    <p:sldId id="309" r:id="rId15"/>
    <p:sldId id="303" r:id="rId16"/>
    <p:sldId id="304" r:id="rId17"/>
    <p:sldId id="288" r:id="rId18"/>
    <p:sldId id="289" r:id="rId19"/>
    <p:sldId id="290" r:id="rId20"/>
    <p:sldId id="284" r:id="rId21"/>
    <p:sldId id="291" r:id="rId22"/>
    <p:sldId id="294" r:id="rId23"/>
    <p:sldId id="310" r:id="rId24"/>
    <p:sldId id="292" r:id="rId25"/>
    <p:sldId id="305" r:id="rId26"/>
    <p:sldId id="296" r:id="rId27"/>
    <p:sldId id="299" r:id="rId28"/>
    <p:sldId id="274" r:id="rId29"/>
    <p:sldId id="297" r:id="rId30"/>
    <p:sldId id="300" r:id="rId31"/>
    <p:sldId id="298" r:id="rId32"/>
    <p:sldId id="301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8" autoAdjust="0"/>
    <p:restoredTop sz="94660"/>
  </p:normalViewPr>
  <p:slideViewPr>
    <p:cSldViewPr>
      <p:cViewPr varScale="1">
        <p:scale>
          <a:sx n="65" d="100"/>
          <a:sy n="65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notesMaster" Target="notesMasters/notesMaster1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tableStyles" Target="tableStyle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theme" Target="theme/theme1.xml" Id="rId37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viewProps" Target="viewProp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presProps" Target="presProps.xml" Id="rId35" /><Relationship Type="http://schemas.openxmlformats.org/officeDocument/2006/relationships/tags" Target="/ppt/tags/tag1.xml" Id="Re51c6e3401b042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0F77-942A-4829-8FCA-3AD294C3873C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38F7D-4F71-4585-AB6F-EA65FC07E8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8F7D-4F71-4585-AB6F-EA65FC07E85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正如时代周刊所言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082-35E6-41B8-8AC1-0C01381AABF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甘地创立的基于真理的非暴力斗争理论， 不仅是印度人民伟大的思想财富，而且以其广泛的世界影响成为世界人民的宝贵财富。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082-35E6-41B8-8AC1-0C01381AABF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04864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同学们好！</a:t>
            </a:r>
            <a:endParaRPr lang="zh-CN" altLang="en-US" sz="6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8691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嘉善中学                    单云峰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05273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4800" b="1" dirty="0" smtClean="0">
                <a:latin typeface="Times New Roman" pitchFamily="18" charset="0"/>
                <a:ea typeface="黑体" pitchFamily="2" charset="-122"/>
              </a:rPr>
              <a:t>1914</a:t>
            </a:r>
            <a:r>
              <a:rPr kumimoji="1" lang="zh-CN" altLang="en-US" sz="4800" b="1" dirty="0" smtClean="0">
                <a:latin typeface="Times New Roman" pitchFamily="18" charset="0"/>
                <a:ea typeface="黑体" pitchFamily="2" charset="-122"/>
              </a:rPr>
              <a:t>年甘地带着非暴力理论来到了印度，成为印度以民族独立为宗旨的国民大会党的领袖。他曾</a:t>
            </a:r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17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次绝食，</a:t>
            </a:r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18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次进监狱，</a:t>
            </a:r>
            <a:endParaRPr kumimoji="1" lang="en-US" altLang="zh-CN" sz="4800" b="1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  <a:p>
            <a:r>
              <a:rPr kumimoji="1"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4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次遇刺</a:t>
            </a:r>
            <a:r>
              <a:rPr kumimoji="1" lang="zh-CN" altLang="en-US" sz="4800" b="1" dirty="0" smtClean="0">
                <a:latin typeface="Times New Roman" pitchFamily="18" charset="0"/>
                <a:ea typeface="黑体" pitchFamily="2" charset="-122"/>
              </a:rPr>
              <a:t>。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28688" y="0"/>
            <a:ext cx="5605462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非暴力不合作运动</a:t>
            </a:r>
            <a:endParaRPr lang="zh-CN" altLang="en-US" sz="4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98356" name="Group 52"/>
          <p:cNvGraphicFramePr>
            <a:graphicFrameLocks noGrp="1"/>
          </p:cNvGraphicFramePr>
          <p:nvPr/>
        </p:nvGraphicFramePr>
        <p:xfrm>
          <a:off x="228600" y="914400"/>
          <a:ext cx="8686800" cy="5851525"/>
        </p:xfrm>
        <a:graphic>
          <a:graphicData uri="http://schemas.openxmlformats.org/drawingml/2006/table">
            <a:tbl>
              <a:tblPr/>
              <a:tblGrid>
                <a:gridCol w="1828800"/>
                <a:gridCol w="2443163"/>
                <a:gridCol w="2205037"/>
                <a:gridCol w="2209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原因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内容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68263" y="2011363"/>
            <a:ext cx="19891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第一次</a:t>
            </a:r>
          </a:p>
          <a:p>
            <a:pPr algn="ctr"/>
            <a:r>
              <a:rPr kumimoji="1" lang="en-US" altLang="zh-CN" sz="32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(1919-1922)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52400" y="3579813"/>
            <a:ext cx="1905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第二次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36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(1930)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6200" y="5256213"/>
            <a:ext cx="1981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第三次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二战期间</a:t>
            </a:r>
            <a:r>
              <a:rPr kumimoji="1" lang="en-US" altLang="zh-CN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)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239000" y="26146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en-US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458" name="Text Box 37"/>
          <p:cNvSpPr txBox="1">
            <a:spLocks noChangeArrowheads="1"/>
          </p:cNvSpPr>
          <p:nvPr/>
        </p:nvSpPr>
        <p:spPr bwMode="auto">
          <a:xfrm>
            <a:off x="6934200" y="3778252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当局妥协运动停止</a:t>
            </a:r>
          </a:p>
        </p:txBody>
      </p:sp>
      <p:sp>
        <p:nvSpPr>
          <p:cNvPr id="17455" name="Text Box 4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39272" y="5376118"/>
            <a:ext cx="198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推动印度独立要求</a:t>
            </a:r>
            <a:endParaRPr kumimoji="1" lang="zh-CN" altLang="en-US" sz="32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444" name="Line 42"/>
          <p:cNvSpPr>
            <a:spLocks noChangeShapeType="1"/>
          </p:cNvSpPr>
          <p:nvPr/>
        </p:nvSpPr>
        <p:spPr bwMode="auto">
          <a:xfrm>
            <a:off x="228600" y="6781800"/>
            <a:ext cx="86868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5" name="Line 43"/>
          <p:cNvSpPr>
            <a:spLocks noChangeShapeType="1"/>
          </p:cNvSpPr>
          <p:nvPr/>
        </p:nvSpPr>
        <p:spPr bwMode="auto">
          <a:xfrm>
            <a:off x="228600" y="51054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6" name="Line 44"/>
          <p:cNvSpPr>
            <a:spLocks noChangeShapeType="1"/>
          </p:cNvSpPr>
          <p:nvPr/>
        </p:nvSpPr>
        <p:spPr bwMode="auto">
          <a:xfrm>
            <a:off x="228600" y="33528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7" name="Line 45"/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1" name="Text Box 4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2564904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449" name="TextBox 23"/>
          <p:cNvSpPr txBox="1">
            <a:spLocks noChangeArrowheads="1"/>
          </p:cNvSpPr>
          <p:nvPr/>
        </p:nvSpPr>
        <p:spPr bwMode="auto">
          <a:xfrm>
            <a:off x="428625" y="1000125"/>
            <a:ext cx="121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</a:rPr>
              <a:t>时间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2051720" y="1700808"/>
            <a:ext cx="24479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latin typeface="黑体" pitchFamily="2" charset="-122"/>
                <a:ea typeface="黑体" pitchFamily="2" charset="-122"/>
              </a:rPr>
              <a:t>英国殖民当局双面政策；颁布损害印度民主权利的法案</a:t>
            </a:r>
            <a:endParaRPr kumimoji="1" lang="en-US" altLang="zh-CN" sz="28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spcBef>
                <a:spcPct val="50000"/>
              </a:spcBef>
            </a:pPr>
            <a:endParaRPr kumimoji="1" lang="en-US" altLang="zh-CN" sz="28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" name="矩形 25">
            <a:hlinkClick r:id="rId3" action="ppaction://hlinksldjump"/>
          </p:cNvPr>
          <p:cNvSpPr/>
          <p:nvPr/>
        </p:nvSpPr>
        <p:spPr>
          <a:xfrm>
            <a:off x="4427984" y="1899409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文明不服从</a:t>
            </a:r>
            <a:endParaRPr kumimoji="1" lang="en-US" altLang="zh-CN" sz="2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不合作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6876256" y="1916832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发生暴力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运动停止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2057400" y="3503614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英国殖民当局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制定颁布</a:t>
            </a: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食盐专营法</a:t>
            </a:r>
          </a:p>
        </p:txBody>
      </p:sp>
      <p:sp>
        <p:nvSpPr>
          <p:cNvPr id="29" name="Text Box 3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07024" y="3857627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“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食盐进军</a:t>
            </a:r>
            <a:r>
              <a:rPr kumimoji="1" lang="zh-CN" altLang="en-US" sz="28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”（高潮）</a:t>
            </a:r>
            <a:endParaRPr kumimoji="1"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1979712" y="5229200"/>
            <a:ext cx="280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英国殖民势力的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衰落</a:t>
            </a:r>
            <a:r>
              <a:rPr kumimoji="1" lang="zh-CN" altLang="en-US" sz="2800" b="1" dirty="0" smtClean="0">
                <a:latin typeface="黑体" pitchFamily="2" charset="-122"/>
                <a:ea typeface="黑体" pitchFamily="2" charset="-122"/>
              </a:rPr>
              <a:t>；丘吉尔寻求印度帮助</a:t>
            </a:r>
            <a:endParaRPr kumimoji="1" lang="zh-CN" altLang="en-US" sz="28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" name="Text Box 4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5429252"/>
            <a:ext cx="190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“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英国退出印度</a:t>
            </a:r>
            <a:r>
              <a:rPr kumimoji="1" lang="zh-CN" altLang="en-US" sz="3200" b="1" dirty="0">
                <a:solidFill>
                  <a:srgbClr val="FF0000"/>
                </a:solidFill>
                <a:latin typeface="Arial Black" pitchFamily="34" charset="0"/>
                <a:ea typeface="黑体" pitchFamily="2" charset="-122"/>
              </a:rPr>
              <a:t>”</a:t>
            </a:r>
            <a:endParaRPr kumimoji="1" lang="zh-CN" altLang="en-US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8" grpId="0"/>
      <p:bldP spid="17455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4716016" y="1340768"/>
            <a:ext cx="44279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b="1" dirty="0">
                <a:ea typeface="黑体" pitchFamily="49" charset="-122"/>
              </a:rPr>
              <a:t>“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在我看来，土布是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印度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人民团结的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象征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，是印度经济自由和平等的象征。</a:t>
            </a:r>
            <a:r>
              <a:rPr lang="zh-CN" altLang="en-US" sz="3600" b="1" dirty="0">
                <a:ea typeface="黑体" pitchFamily="49" charset="-122"/>
              </a:rPr>
              <a:t>”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               </a:t>
            </a:r>
          </a:p>
          <a:p>
            <a:pPr>
              <a:lnSpc>
                <a:spcPct val="90000"/>
              </a:lnSpc>
            </a:pPr>
            <a:r>
              <a:rPr lang="en-US" altLang="zh-CN" sz="3600" b="1" dirty="0" smtClean="0">
                <a:ea typeface="黑体" pitchFamily="49" charset="-122"/>
              </a:rPr>
              <a:t>                      ——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甘地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708440" y="4870901"/>
            <a:ext cx="5743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如何看待</a:t>
            </a: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回到纺车去</a:t>
            </a:r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124744"/>
            <a:ext cx="4860031" cy="501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anchor="ctr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“一位主张</a:t>
            </a:r>
            <a:r>
              <a:rPr lang="zh-CN" altLang="en-US" sz="4000" b="1" u="sng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的人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，手握食盐，象征印度的荣誉。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紧握盐的手可被砍断，但他决不交出食盐。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”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——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甘地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狱中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致信支持者</a:t>
            </a:r>
            <a:endParaRPr lang="en-US" altLang="zh-CN" sz="40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9" y="1124744"/>
            <a:ext cx="1728193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非暴力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6" descr="890866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0" y="692699"/>
            <a:ext cx="43559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6032912"/>
            <a:ext cx="4536504" cy="4924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600" b="1" dirty="0" smtClean="0">
                <a:latin typeface="黑体" pitchFamily="49" charset="-122"/>
                <a:ea typeface="黑体" pitchFamily="49" charset="-122"/>
              </a:rPr>
              <a:t>甘地带领追随者前往丹地海滨</a:t>
            </a:r>
            <a:endParaRPr lang="zh-CN" altLang="en-US" sz="2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Picture 2" descr="图片1"/>
          <p:cNvPicPr>
            <a:picLocks noChangeAspect="1" noChangeArrowheads="1"/>
          </p:cNvPicPr>
          <p:nvPr/>
        </p:nvPicPr>
        <p:blipFill>
          <a:blip r:embed="rId3" cstate="print"/>
          <a:srcRect l="9045" t="16412" r="55521" b="17453"/>
          <a:stretch>
            <a:fillRect/>
          </a:stretch>
        </p:blipFill>
        <p:spPr bwMode="auto">
          <a:xfrm>
            <a:off x="4788024" y="332656"/>
            <a:ext cx="4355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sj33.cn/uploads/allimg/201207/2012071115453282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07" y="5565"/>
            <a:ext cx="5201088" cy="68524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772816"/>
            <a:ext cx="3851920" cy="35394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——1930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年入选理由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6584" y="807100"/>
            <a:ext cx="3851920" cy="427808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“甘地领导人民反抗英军的统治，还印度人民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以合法的身份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以及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唤醒了他们的民族意识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。”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395536" y="1124744"/>
            <a:ext cx="8496944" cy="2554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0" tIns="45715" rIns="91430" bIns="45715">
            <a:spAutoFit/>
          </a:bodyPr>
          <a:lstStyle/>
          <a:p>
            <a:r>
              <a:rPr lang="zh-CN" altLang="en-US" sz="3200" b="1" dirty="0" smtClean="0"/>
              <a:t>“民主的建立需要非暴力，每个人将会有平等的自由，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每个人都会是自己的主人</a:t>
            </a:r>
            <a:r>
              <a:rPr lang="zh-CN" altLang="en-US" sz="3200" b="1" dirty="0" smtClean="0"/>
              <a:t>。</a:t>
            </a:r>
            <a:r>
              <a:rPr lang="en-US" altLang="zh-CN" sz="3200" b="1" dirty="0" smtClean="0"/>
              <a:t>……</a:t>
            </a:r>
            <a:r>
              <a:rPr lang="zh-CN" altLang="en-US" sz="3200" b="1" dirty="0" smtClean="0"/>
              <a:t>当我可能必须发动生命中最大的战役之时，我不再对任何人心存怨恨。”</a:t>
            </a:r>
          </a:p>
          <a:p>
            <a:r>
              <a:rPr lang="zh-CN" altLang="en-US" sz="3200" b="1" dirty="0" smtClean="0"/>
              <a:t>        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甘地</a:t>
            </a:r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英国退出印度”演讲，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1 942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年</a:t>
            </a:r>
            <a:r>
              <a:rPr lang="en-US" altLang="zh-CN" sz="2800" b="1" dirty="0" smtClean="0"/>
              <a:t>8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8</a:t>
            </a:r>
            <a:r>
              <a:rPr lang="zh-CN" altLang="en-US" sz="2800" b="1" dirty="0" smtClean="0"/>
              <a:t>日</a:t>
            </a:r>
            <a:endParaRPr lang="en-US" altLang="zh-C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97152"/>
            <a:ext cx="7632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第一次真正提出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独立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的要求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1.so.qhimgs1.com/t016e094b59b723086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5" y="476672"/>
            <a:ext cx="3540993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57007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1942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日</a:t>
            </a:r>
            <a:endParaRPr lang="zh-CN" altLang="en-US" sz="2800" b="1" dirty="0"/>
          </a:p>
        </p:txBody>
      </p:sp>
      <p:pic>
        <p:nvPicPr>
          <p:cNvPr id="8200" name="Picture 8" descr="http://www.chinadaily.com.cn/hqjs/zjtw/201109/c4e21dc71107cc528814ced12bf1028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6621" y="0"/>
            <a:ext cx="5377618" cy="6858000"/>
          </a:xfrm>
          <a:prstGeom prst="rect">
            <a:avLst/>
          </a:prstGeom>
          <a:noFill/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600400" y="764704"/>
            <a:ext cx="558011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“为了使人们明白我们想尽一切办法阻止日本侵略，我以个人名义同意，盟军能够以跟我们签订条约的形式保持在印度的驻军，同时可以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将印度作为抵抗日本的基地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。”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       ——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甘地致信蒋介石（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1942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日）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45811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敬意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33569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1948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圣父，您好！”</a:t>
            </a:r>
            <a:r>
              <a:rPr lang="zh-CN" altLang="en-US" sz="3200" b="1" dirty="0" smtClean="0"/>
              <a:t>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0" y="465313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凶手杀死甘地后并没有逃离现场，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而是大声呼喊警察，在原地束手待毙。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149080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n-ea"/>
              </a:rPr>
              <a:t>疑点之三：戈德森为何在行刺后没有逃离案发现场？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3569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1.ssl.qhmsg.com/t01fb9568c9c0283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30" y="476672"/>
            <a:ext cx="4240962" cy="54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1988840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1948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日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17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时</a:t>
            </a:r>
            <a:r>
              <a:rPr lang="en-US" altLang="zh-CN" sz="4000" b="1" dirty="0" smtClean="0">
                <a:latin typeface="黑体" pitchFamily="49" charset="-122"/>
                <a:ea typeface="黑体" pitchFamily="49" charset="-122"/>
              </a:rPr>
              <a:t>17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分</a:t>
            </a:r>
            <a:endParaRPr lang="en-US" altLang="zh-CN" sz="4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甘地被枪杀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/>
              <a:t>1869-1948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04885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在</a:t>
            </a:r>
            <a:r>
              <a:rPr lang="en-US" altLang="zh-CN" sz="3600" b="1" dirty="0" smtClean="0"/>
              <a:t>10</a:t>
            </a:r>
            <a:r>
              <a:rPr lang="zh-CN" altLang="en-US" sz="3600" b="1" dirty="0" smtClean="0"/>
              <a:t>天之前的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月</a:t>
            </a:r>
            <a:r>
              <a:rPr lang="en-US" altLang="zh-CN" sz="3600" b="1" dirty="0" smtClean="0"/>
              <a:t>20</a:t>
            </a:r>
            <a:r>
              <a:rPr lang="zh-CN" altLang="en-US" sz="3600" b="1" dirty="0" smtClean="0"/>
              <a:t>日下午，甘地举行晚祷，戈德森同伙就制造过一起未遂的爆炸案。德里警察很快掌握了暗杀集团的信息。甘地拒绝了警察对其加强安保的措施。 他的理由是：警察不能干预正在做祈祷的信徒。还说：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“神是我的唯一保护人，如果它想结束我的生命，任何人也不能拯救”。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/>
              <a:t>     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r>
              <a:rPr lang="zh-CN" altLang="en-US" sz="3200" b="1" dirty="0" smtClean="0"/>
              <a:t>、冉婷婷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对甘地之死的两个方面的思考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 </a:t>
            </a:r>
            <a:r>
              <a:rPr lang="en-US" altLang="zh-CN" sz="3200" dirty="0" smtClean="0"/>
              <a:t>             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圣父，您好！”</a:t>
            </a:r>
            <a:r>
              <a:rPr lang="zh-CN" altLang="en-US" sz="3200" b="1" dirty="0" smtClean="0"/>
              <a:t>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凶手杀死甘地后并没有逃离现场，而是大声呼喊警察，在原地束手待毙。</a:t>
            </a:r>
            <a:endParaRPr lang="zh-CN" altLang="en-US" sz="32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0" y="1196752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</a:rPr>
              <a:t>1948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年  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915053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n-ea"/>
              </a:rPr>
              <a:t>疑点之四：戈德森为何选择在二战结束后刺杀甘地？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28498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559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672408" y="1700808"/>
            <a:ext cx="547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早年崇拜甘地</a:t>
            </a:r>
            <a:r>
              <a:rPr lang="zh-CN" altLang="en-US" sz="3200" b="1" dirty="0" smtClean="0"/>
              <a:t>，并积极投身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非暴力不合作运动</a:t>
            </a:r>
            <a:r>
              <a:rPr lang="zh-CN" altLang="en-US" sz="3200" b="1" dirty="0" smtClean="0"/>
              <a:t>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8691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22749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刺杀甘地被捕后，在法庭上他表明了刺杀的理由：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甘地成了巴基斯坦的父亲。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260648"/>
            <a:ext cx="8352928" cy="6206255"/>
            <a:chOff x="930" y="572"/>
            <a:chExt cx="3946" cy="3352"/>
          </a:xfrm>
        </p:grpSpPr>
        <p:sp>
          <p:nvSpPr>
            <p:cNvPr id="126979" name="Text Box 3"/>
            <p:cNvSpPr txBox="1">
              <a:spLocks noChangeArrowheads="1"/>
            </p:cNvSpPr>
            <p:nvPr/>
          </p:nvSpPr>
          <p:spPr bwMode="auto">
            <a:xfrm>
              <a:off x="930" y="2976"/>
              <a:ext cx="3946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末任英印总督蒙巴顿将军。他于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1947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年</a:t>
              </a:r>
              <a:r>
                <a:rPr lang="en-US" altLang="zh-CN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8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月提出了 </a:t>
              </a: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“</a:t>
              </a:r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印巴分治”</a:t>
              </a: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方案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,</a:t>
              </a: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即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《</a:t>
              </a:r>
              <a:r>
                <a:rPr lang="zh-CN" alt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蒙巴顿方案</a:t>
              </a:r>
              <a:r>
                <a:rPr lang="en-US" altLang="zh-CN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》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，</a:t>
              </a:r>
              <a:r>
                <a:rPr lang="zh-CN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受到甘地的默许</a:t>
              </a:r>
              <a:r>
                <a:rPr lang="zh-CN" alt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宋体" pitchFamily="2" charset="-122"/>
                </a:rPr>
                <a:t>。</a:t>
              </a:r>
              <a:endPara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endParaRPr>
            </a:p>
          </p:txBody>
        </p:sp>
        <p:pic>
          <p:nvPicPr>
            <p:cNvPr id="21514" name="Picture 4" descr="mengba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2" y="572"/>
              <a:ext cx="1860" cy="2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印巴分治示意图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3572" t="2280" r="4701" b="10197"/>
          <a:stretch>
            <a:fillRect/>
          </a:stretch>
        </p:blipFill>
        <p:spPr bwMode="auto">
          <a:xfrm>
            <a:off x="-181130" y="0"/>
            <a:ext cx="9325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untry1035">
            <a:hlinkClick r:id="" action="ppaction://noaction">
              <a:snd r:embed="rId3" name="arrow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123335"/>
            <a:ext cx="2159868" cy="116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2010077" cy="12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75856" y="332656"/>
            <a:ext cx="1224136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克什米尔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12" y="122055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1948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分，早已潜伏在此的一个印度教极端分子跑到甘地面前，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</a:t>
            </a:r>
            <a:r>
              <a:rPr lang="zh-CN" altLang="en-US" sz="3200" b="1" dirty="0" smtClean="0"/>
              <a:t>”然后猛然推开甘地孙女摩奴，从口袋里掏出手枪，顶在甘地赤裸的胸口连开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甘地在中弹的瞬间，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凶手杀死甘地后并没有逃离现场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，而是大声呼喊警察，在原地束手待毙。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27322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65313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双手合十表示宽容凶手并为刺死他的人祈福。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520" y="170080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一架木纺车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一本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薄伽梵歌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（印度教经典之一）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一只怀表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一个痰孟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一个洗脸盆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4868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甘地的遗物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428257" y="620688"/>
            <a:ext cx="4572198" cy="5617559"/>
            <a:chOff x="305" y="845"/>
            <a:chExt cx="5099" cy="3366"/>
          </a:xfrm>
        </p:grpSpPr>
        <p:pic>
          <p:nvPicPr>
            <p:cNvPr id="5" name="Picture 5" descr="扫描000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 l="16803" t="45436" r="12706" b="25592"/>
            <a:stretch>
              <a:fillRect/>
            </a:stretch>
          </p:blipFill>
          <p:spPr bwMode="auto">
            <a:xfrm>
              <a:off x="385" y="845"/>
              <a:ext cx="4899" cy="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5" y="3381"/>
              <a:ext cx="5099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甘地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的骨灰撒入恒河时，成千上万的印度国民</a:t>
              </a: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站在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黑体" pitchFamily="49" charset="-122"/>
                </a:rPr>
                <a:t>河中向他们的“国父”告别</a:t>
              </a:r>
            </a:p>
          </p:txBody>
        </p:sp>
      </p:grpSp>
      <p:pic>
        <p:nvPicPr>
          <p:cNvPr id="10" name="Picture 5" descr="6B3C66D04D9B63607E437B0613A024EB"/>
          <p:cNvPicPr>
            <a:picLocks noChangeAspect="1" noChangeArrowheads="1"/>
          </p:cNvPicPr>
          <p:nvPr/>
        </p:nvPicPr>
        <p:blipFill>
          <a:blip r:embed="rId3" cstate="print"/>
          <a:srcRect t="4213"/>
          <a:stretch>
            <a:fillRect/>
          </a:stretch>
        </p:blipFill>
        <p:spPr bwMode="auto">
          <a:xfrm>
            <a:off x="0" y="836712"/>
            <a:ext cx="4283968" cy="3816424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5013176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洒满花瓣的圣雄遗体在火化前一刻供人瞻仰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16" y="451698"/>
            <a:ext cx="8892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后代的子孙无法相信，世界上曾经活生生地出现过这样的人物。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just"/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                                                              ——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爱因斯坦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79512" y="2924944"/>
            <a:ext cx="89644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甘地不唯是印度民族运动的先导者，他揭橥爱的真理，主张容忍，抨击暴力，也是这个强权世界一片黑暗中的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明灯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ja-JP" altLang="en-US" sz="3600" b="1" dirty="0" smtClean="0">
                <a:latin typeface="黑体" pitchFamily="49" charset="-122"/>
                <a:ea typeface="黑体" pitchFamily="49" charset="-122"/>
              </a:rPr>
              <a:t>甘地的肉身可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以</a:t>
            </a:r>
            <a:r>
              <a:rPr lang="ja-JP" altLang="en-US" sz="3600" b="1" dirty="0" smtClean="0">
                <a:latin typeface="黑体" pitchFamily="49" charset="-122"/>
                <a:ea typeface="黑体" pitchFamily="49" charset="-122"/>
              </a:rPr>
              <a:t>死亡，但甘地的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精神</a:t>
            </a:r>
            <a:r>
              <a:rPr lang="ja-JP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与理想，将与人类共存在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ja-JP" sz="36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——《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追悼甘地特辑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东方杂志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》1948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endParaRPr lang="ja-JP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1948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跑到甘地面前，他向甘地鞠躬行礼，口中低声说</a:t>
            </a:r>
            <a:r>
              <a:rPr lang="en-US" altLang="zh-CN" sz="3200" b="1" dirty="0" smtClean="0"/>
              <a:t>:“</a:t>
            </a:r>
            <a:r>
              <a:rPr lang="zh-CN" altLang="en-US" sz="3200" b="1" dirty="0" smtClean="0"/>
              <a:t>圣父，您好！”然后猛然推开甘地孙女摩奴，从口袋里掏出手枪，顶在甘地赤裸的胸口连开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23928" y="587727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1.so.qhimgs1.com/t016e094b59b723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5" y="476672"/>
            <a:ext cx="3540993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57007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1942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日</a:t>
            </a:r>
            <a:endParaRPr lang="zh-CN" altLang="en-US" sz="2800" b="1" dirty="0"/>
          </a:p>
        </p:txBody>
      </p:sp>
      <p:pic>
        <p:nvPicPr>
          <p:cNvPr id="8200" name="Picture 8" descr="http://www.chinadaily.com.cn/hqjs/zjtw/201109/c4e21dc71107cc528814ced12bf10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621" y="0"/>
            <a:ext cx="537761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00400" y="764704"/>
            <a:ext cx="558011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“为了使人们明白我们想尽一切办法阻止日本侵略，我以个人名义同意，盟军能够以跟我们签订条约的形式保持在印度的驻军，同时可以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将印度作为抵抗日本的基地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。”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       ——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甘地致信蒋介石（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1942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日）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j33.cn/uploads/allimg/200802/2008022422192210.jpg"/>
          <p:cNvPicPr>
            <a:picLocks noChangeAspect="1" noChangeArrowheads="1"/>
          </p:cNvPicPr>
          <p:nvPr/>
        </p:nvPicPr>
        <p:blipFill>
          <a:blip r:embed="rId3" cstate="print"/>
          <a:srcRect l="2761" t="2336" r="1575" b="10067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pic>
        <p:nvPicPr>
          <p:cNvPr id="11" name="Picture 8" descr="http://photocdn.sohu.com/20111216/Img329309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1763688" cy="22584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496" y="3861048"/>
            <a:ext cx="2051720" cy="707876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马丁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路德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金              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1963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31640" y="3429000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美国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55976" y="3131676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波兰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" name="Picture 6" descr="http://photocdn.sohu.com/20111216/Img329309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80728"/>
            <a:ext cx="1656184" cy="2224328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3995936" y="2132856"/>
            <a:ext cx="136815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 瓦文萨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1981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Picture 4" descr="http://photocdn.sohu.com/20111216/Img329309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836712"/>
            <a:ext cx="1835696" cy="259228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559824" y="3717032"/>
            <a:ext cx="1584176" cy="707876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阿基诺夫人（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1986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04248" y="4293096"/>
            <a:ext cx="43204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菲律宾：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6" name="Picture 10" descr="https://p1.ssl.qhmsg.com/dr/270_500_/t01681bc07e3cf8b332.jpg?size=430x5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573016"/>
            <a:ext cx="1872208" cy="24482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627784" y="6093296"/>
            <a:ext cx="1440160" cy="830987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示威者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2011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27984" y="400506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阿拉伯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26238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“甘地的孩子”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8" name="Picture 2" descr="http://i8.hexunimg.cn/2011-12-16/1364003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77072"/>
            <a:ext cx="1837485" cy="24208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55976" y="5445224"/>
            <a:ext cx="7200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南非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3573016"/>
            <a:ext cx="792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中东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5013176"/>
            <a:ext cx="1584176" cy="1323429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曼德拉、克拉克；拉宾、阿拉法特（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1993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7" grpId="0" animBg="1"/>
      <p:bldP spid="28" grpId="0" animBg="1"/>
      <p:bldP spid="29" grpId="0"/>
      <p:bldP spid="17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谢谢！</a:t>
            </a:r>
            <a:endParaRPr lang="zh-CN" altLang="en-US" sz="6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92696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狂热的印度教徒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356992"/>
            <a:ext cx="511256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疑点之一：印度教徒的戈德森为何会开枪射杀印度教徒的甘地？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7089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3.daxues.cn/754640409371005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0"/>
            <a:ext cx="5214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512" y="5085184"/>
            <a:ext cx="3357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种姓制度</a:t>
            </a:r>
          </a:p>
        </p:txBody>
      </p:sp>
      <p:pic>
        <p:nvPicPr>
          <p:cNvPr id="5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15" y="0"/>
            <a:ext cx="1677021" cy="2197570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>
            <a:off x="2411760" y="836712"/>
            <a:ext cx="3600400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p1.ssl.qhmsg.com/t01fb9568c9c02832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81" y="2348880"/>
            <a:ext cx="1752931" cy="2232248"/>
          </a:xfrm>
          <a:prstGeom prst="rect">
            <a:avLst/>
          </a:prstGeom>
          <a:noFill/>
        </p:spPr>
      </p:pic>
      <p:cxnSp>
        <p:nvCxnSpPr>
          <p:cNvPr id="11" name="直接箭头连接符 10"/>
          <p:cNvCxnSpPr/>
          <p:nvPr/>
        </p:nvCxnSpPr>
        <p:spPr>
          <a:xfrm flipV="1">
            <a:off x="2411760" y="3429000"/>
            <a:ext cx="1935832" cy="838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4" descr="http://img.club.pchome.net/upload/club/other/2015/3/17/pics_beabetterman_1426556383_60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9593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2932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“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印度教</a:t>
            </a:r>
            <a:r>
              <a:rPr lang="en-US" altLang="zh-CN" sz="3600" b="1" dirty="0" smtClean="0"/>
              <a:t>”</a:t>
            </a:r>
            <a:r>
              <a:rPr lang="zh-CN" altLang="en-US" sz="3600" b="1" dirty="0" smtClean="0"/>
              <a:t>是产生于印度的宗教、哲学、和社会习俗的综合称谓。印度教崇拜梵天等主神。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印度教宣扬仁爱、不杀生。</a:t>
            </a:r>
            <a:r>
              <a:rPr lang="zh-CN" altLang="en-US" sz="3600" b="1" dirty="0" smtClean="0"/>
              <a:t>印度教</a:t>
            </a:r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把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种姓制度</a:t>
            </a:r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作为核心教义。</a:t>
            </a:r>
            <a:r>
              <a:rPr lang="zh-CN" altLang="en-US" sz="3600" b="1" dirty="0" smtClean="0"/>
              <a:t>各等级在法律上是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不平等</a:t>
            </a:r>
            <a:r>
              <a:rPr lang="zh-CN" altLang="en-US" sz="3600" b="1" dirty="0" smtClean="0"/>
              <a:t>的。</a:t>
            </a:r>
            <a:endParaRPr lang="en-US" altLang="zh-CN" sz="3600" b="1" dirty="0" smtClean="0"/>
          </a:p>
          <a:p>
            <a:r>
              <a:rPr lang="en-US" altLang="zh-CN" sz="2800" b="1" dirty="0" smtClean="0"/>
              <a:t>                                                              ——</a:t>
            </a:r>
            <a:r>
              <a:rPr lang="zh-CN" altLang="en-US" sz="2800" b="1" dirty="0" smtClean="0"/>
              <a:t>据林太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印度通史</a:t>
            </a:r>
            <a:r>
              <a:rPr lang="en-US" altLang="zh-CN" sz="2800" b="1" dirty="0" smtClean="0"/>
              <a:t>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784972"/>
            <a:ext cx="91440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甘地早年曾前往南非工作。工作之余，甘地喜欢阅读托尔斯泰的著作，对书中以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宗教</a:t>
            </a:r>
            <a:r>
              <a:rPr lang="zh-CN" altLang="en-US" sz="3600" b="1" dirty="0" smtClean="0"/>
              <a:t>之爱改革社会、实现 </a:t>
            </a:r>
            <a:r>
              <a:rPr lang="zh-CN" altLang="en-US" sz="3600" b="1" u="sng" dirty="0" smtClean="0"/>
              <a:t>                   </a:t>
            </a:r>
            <a:r>
              <a:rPr lang="zh-CN" altLang="en-US" sz="3600" b="1" dirty="0" smtClean="0"/>
              <a:t>极为认同。</a:t>
            </a:r>
            <a:endParaRPr lang="en-US" altLang="zh-CN" sz="3600" b="1" dirty="0" smtClean="0"/>
          </a:p>
          <a:p>
            <a:r>
              <a:rPr lang="en-US" altLang="zh-CN" sz="3200" b="1" dirty="0" smtClean="0"/>
              <a:t>                                             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人教版高中历史选修</a:t>
            </a:r>
            <a:r>
              <a:rPr lang="en-US" altLang="zh-CN" sz="2800" b="1" dirty="0" smtClean="0"/>
              <a:t>4  P65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7988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人人平等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212976"/>
            <a:ext cx="27363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非暴力理论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3265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印度教</a:t>
            </a:r>
            <a:r>
              <a:rPr lang="zh-CN" altLang="en-US" sz="3600" b="1" dirty="0" smtClean="0"/>
              <a:t> 观点复杂多样甚至是矛盾的。它有两个文化体系。第一个体系被称为</a:t>
            </a:r>
            <a:r>
              <a:rPr lang="zh-CN" altLang="en-US" sz="3600" b="1" dirty="0" smtClean="0"/>
              <a:t>“</a:t>
            </a:r>
            <a:r>
              <a:rPr lang="zh-CN" altLang="en-US" sz="3600" b="1" dirty="0" smtClean="0"/>
              <a:t>沙</a:t>
            </a:r>
            <a:r>
              <a:rPr lang="zh-CN" altLang="en-US" sz="3600" b="1" dirty="0" smtClean="0"/>
              <a:t>门”</a:t>
            </a:r>
            <a:r>
              <a:rPr lang="zh-CN" altLang="en-US" sz="3600" b="1" dirty="0" smtClean="0"/>
              <a:t>文化，宣扬善恶轮回，要求人们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行善</a:t>
            </a:r>
            <a:r>
              <a:rPr lang="zh-CN" altLang="en-US" sz="3600" b="1" dirty="0" smtClean="0"/>
              <a:t>。另一个是世俗文化，教授人们为了实际的政治可以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采取无情的暴力手段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                   ——</a:t>
            </a:r>
            <a:r>
              <a:rPr lang="zh-CN" altLang="en-US" sz="3600" b="1" dirty="0" smtClean="0"/>
              <a:t>金克木</a:t>
            </a: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论甘地之死</a:t>
            </a:r>
            <a:r>
              <a:rPr lang="en-US" altLang="zh-CN" sz="3600" b="1" dirty="0" smtClean="0"/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4624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还原案发现场</a:t>
            </a:r>
            <a:endParaRPr lang="zh-CN" altLang="en-US" sz="4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9675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1948</a:t>
            </a:r>
            <a:r>
              <a:rPr lang="zh-CN" altLang="en-US" sz="3200" b="1" dirty="0" smtClean="0"/>
              <a:t>年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30</a:t>
            </a:r>
            <a:r>
              <a:rPr lang="zh-CN" altLang="en-US" sz="3200" b="1" dirty="0" smtClean="0"/>
              <a:t>日是星期五，这是耶稣受难日，也是甘地人生的最后一天。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分，甘地在众人的扶持下走向通往祷告会场的草坪。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点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分，早已潜伏在此的一个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印度教极端分子</a:t>
            </a:r>
            <a:r>
              <a:rPr lang="zh-CN" altLang="en-US" sz="3200" b="1" dirty="0" smtClean="0"/>
              <a:t>跑到甘地面前，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他向甘地鞠躬行礼，口中低声说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圣父，您好！”</a:t>
            </a:r>
            <a:r>
              <a:rPr lang="zh-CN" altLang="en-US" sz="3200" b="1" dirty="0" smtClean="0"/>
              <a:t>然后猛然推开甘地孙女摩奴，从口袋里掏出手枪，顶在甘地赤裸的胸口连开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枪。</a:t>
            </a:r>
            <a:endParaRPr lang="en-US" altLang="zh-CN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据徐友珍：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甘地传</a:t>
            </a:r>
            <a:r>
              <a:rPr lang="en-US" altLang="zh-CN" sz="3200" b="1" dirty="0" smtClean="0"/>
              <a:t>》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5700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纳图拉姆</a:t>
            </a:r>
            <a:r>
              <a:rPr lang="zh-CN" altLang="en-US" sz="2800" b="1" dirty="0" smtClean="0">
                <a:sym typeface="Symbol"/>
              </a:rPr>
              <a:t>戈德森</a:t>
            </a:r>
            <a:endParaRPr lang="zh-CN" altLang="en-US" sz="2800" b="1" dirty="0"/>
          </a:p>
        </p:txBody>
      </p:sp>
      <p:pic>
        <p:nvPicPr>
          <p:cNvPr id="1026" name="Picture 2" descr="https://p1.ssl.qhmsg.com/t01ab7d66cc81ed9f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425"/>
            <a:ext cx="3240360" cy="47132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635896" y="623590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一个狂热的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印度教徒</a:t>
            </a:r>
            <a:r>
              <a:rPr lang="zh-CN" altLang="en-US" sz="3200" b="1" dirty="0" smtClean="0"/>
              <a:t>，出身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婆罗门</a:t>
            </a:r>
            <a:r>
              <a:rPr lang="zh-CN" altLang="en-US" sz="3200" b="1" dirty="0" smtClean="0"/>
              <a:t>，他奉行素食，节欲，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3563888" y="1700808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200" b="1" dirty="0" smtClean="0"/>
              <a:t>早年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崇拜</a:t>
            </a:r>
            <a:r>
              <a:rPr lang="zh-CN" altLang="en-US" sz="3200" b="1" dirty="0" smtClean="0"/>
              <a:t>甘地，并积极投身</a:t>
            </a:r>
            <a:endParaRPr lang="en-US" altLang="zh-CN" sz="3200" b="1" dirty="0" smtClean="0"/>
          </a:p>
          <a:p>
            <a:r>
              <a:rPr lang="zh-CN" altLang="en-US" sz="3200" b="1" u="sng" dirty="0" smtClean="0"/>
              <a:t>                          </a:t>
            </a:r>
            <a:r>
              <a:rPr lang="zh-CN" altLang="en-US" sz="3200" b="1" dirty="0" smtClean="0"/>
              <a:t>运动，并因此而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入狱</a:t>
            </a:r>
            <a:r>
              <a:rPr lang="zh-CN" altLang="en-US" sz="3200" b="1" dirty="0" smtClean="0"/>
              <a:t>。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364502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疑点之二：戈德森刺杀甘地之前为何会向甘地行礼？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1409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据徐友珍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甘地传</a:t>
            </a:r>
            <a:r>
              <a:rPr lang="en-US" altLang="zh-CN" sz="2800" b="1" dirty="0" smtClean="0"/>
              <a:t>》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21328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非暴力不合作 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KH23cca9GUVc/iHN9fJ84LVtMCScueoIUu0u/U/C5wst2SGlRUzLp+pK/noPN/SGYeBd+l8UMFvg3sNOAsaPxc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1996</Words>
  <Application>Microsoft Office PowerPoint</Application>
  <PresentationFormat>全屏显示(4:3)</PresentationFormat>
  <Paragraphs>155</Paragraphs>
  <Slides>32</Slides>
  <Notes>3</Notes>
  <HiddenSlides>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79</cp:revision>
  <dcterms:created xsi:type="dcterms:W3CDTF">2018-11-26T06:04:57Z</dcterms:created>
  <dcterms:modified xsi:type="dcterms:W3CDTF">2018-11-28T04:28:25Z</dcterms:modified>
</cp:coreProperties>
</file>