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70" r:id="rId17"/>
    <p:sldId id="271" r:id="rId18"/>
    <p:sldId id="278" r:id="rId19"/>
    <p:sldId id="272" r:id="rId20"/>
    <p:sldId id="273" r:id="rId21"/>
    <p:sldId id="275" r:id="rId22"/>
    <p:sldId id="276" r:id="rId23"/>
    <p:sldId id="274" r:id="rId24"/>
    <p:sldId id="277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7103745" cy="10234295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-pc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7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9535" y="-10160"/>
            <a:ext cx="1659890" cy="3227705"/>
          </a:xfrm>
          <a:prstGeom prst="rect">
            <a:avLst/>
          </a:prstGeom>
        </p:spPr>
      </p:pic>
      <p:pic>
        <p:nvPicPr>
          <p:cNvPr id="9" name="图片 8" descr="花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48825" y="-228600"/>
            <a:ext cx="3294380" cy="16129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6545" y="277495"/>
            <a:ext cx="11598910" cy="6303645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microsoft.com/office/2007/relationships/hdphoto" Target="../media/image7.wdp"/><Relationship Id="rId7" Type="http://schemas.openxmlformats.org/officeDocument/2006/relationships/image" Target="../media/image6.png"/><Relationship Id="rId6" Type="http://schemas.openxmlformats.org/officeDocument/2006/relationships/tags" Target="../tags/tag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12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3.GIF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69595" y="520700"/>
          <a:ext cx="11042650" cy="581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410"/>
                <a:gridCol w="8524240"/>
              </a:tblGrid>
              <a:tr h="8153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专题模块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段考考查重点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772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先秦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中华文明起源地特征；早期国家的特征；春秋战国大变革时代的特征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7787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秦汉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大一统国家建立及巩固的措施、意义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111379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三国两晋南北朝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时代特征：政权分立与民族交融；九品中正制与门阀政治；南北经济发展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772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时代特征；制度创新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7787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辽宋夏金元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宋代政治经济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772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明清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阶段特征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27455" y="1613535"/>
            <a:ext cx="10964545" cy="5000625"/>
          </a:xfrm>
        </p:spPr>
        <p:txBody>
          <a:bodyPr>
            <a:normAutofit lnSpcReduction="10000"/>
          </a:bodyPr>
          <a:p>
            <a:pPr>
              <a:lnSpc>
                <a:spcPct val="110000"/>
              </a:lnSpc>
            </a:pPr>
            <a:r>
              <a:rPr lang="zh-CN" altLang="en-US"/>
              <a:t>提示词：推荐、门第、族姓、族望、</a:t>
            </a:r>
            <a:r>
              <a:rPr lang="zh-CN" altLang="en-US"/>
              <a:t>士族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>
                <a:solidFill>
                  <a:srgbClr val="FF0000"/>
                </a:solidFill>
              </a:rPr>
              <a:t>易错提醒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1</a:t>
            </a:r>
            <a:r>
              <a:rPr lang="zh-CN" altLang="en-US"/>
              <a:t>、九品中正制萌发与曹魏，成熟于西晋，南北朝时期</a:t>
            </a:r>
            <a:r>
              <a:rPr lang="zh-CN" altLang="en-US"/>
              <a:t>盛行。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2</a:t>
            </a:r>
            <a:r>
              <a:rPr lang="zh-CN" altLang="en-US"/>
              <a:t>、选官标准：门第是主要的，但不是</a:t>
            </a:r>
            <a:r>
              <a:rPr lang="zh-CN" altLang="en-US"/>
              <a:t>唯一的。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3</a:t>
            </a:r>
            <a:r>
              <a:rPr lang="zh-CN" altLang="en-US"/>
              <a:t>、曹魏时期发挥过积极作用：对比两汉时期</a:t>
            </a:r>
            <a:r>
              <a:rPr lang="zh-CN" altLang="en-US"/>
              <a:t>的察举制，</a:t>
            </a:r>
            <a:r>
              <a:rPr lang="zh-CN" altLang="en-US"/>
              <a:t>它将选官权收归</a:t>
            </a:r>
            <a:r>
              <a:rPr lang="zh-CN" altLang="en-US"/>
              <a:t>中央，加强中央集权。西晋以后成为维护士族特权但</a:t>
            </a:r>
            <a:r>
              <a:rPr lang="zh-CN" altLang="en-US"/>
              <a:t>工具。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4</a:t>
            </a:r>
            <a:r>
              <a:rPr lang="zh-CN" altLang="en-US"/>
              <a:t>、南北朝时期，皇权并非一直式微，仅东晋时期存在门阀政治，但整个魏晋南北朝时期士族但政治影响力一直</a:t>
            </a:r>
            <a:r>
              <a:rPr lang="zh-CN" altLang="en-US"/>
              <a:t>很大。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5</a:t>
            </a:r>
            <a:r>
              <a:rPr lang="zh-CN" altLang="en-US"/>
              <a:t>、九品中正制并非魏晋南北朝时期唯一但选官方式，如征辟</a:t>
            </a:r>
            <a:r>
              <a:rPr lang="zh-CN" altLang="en-US"/>
              <a:t>制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324485"/>
            <a:ext cx="10515600" cy="1063625"/>
          </a:xfrm>
        </p:spPr>
        <p:txBody>
          <a:bodyPr>
            <a:normAutofit/>
          </a:bodyPr>
          <a:p>
            <a:r>
              <a:rPr lang="zh-CN" altLang="en-US" sz="3200"/>
              <a:t>三国两晋南北朝</a:t>
            </a:r>
            <a:br>
              <a:rPr lang="zh-CN" altLang="en-US" sz="3200"/>
            </a:br>
            <a:r>
              <a:rPr lang="zh-CN" altLang="en-US" sz="3200">
                <a:solidFill>
                  <a:srgbClr val="FF0000"/>
                </a:solidFill>
              </a:rPr>
              <a:t>二、九品中正制与门阀政治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16660" y="1917065"/>
            <a:ext cx="10515600" cy="4351655"/>
          </a:xfrm>
        </p:spPr>
        <p:txBody>
          <a:bodyPr/>
          <a:p>
            <a:pPr>
              <a:lnSpc>
                <a:spcPct val="110000"/>
              </a:lnSpc>
            </a:pPr>
            <a:r>
              <a:rPr lang="zh-CN" altLang="en-US"/>
              <a:t>常考：</a:t>
            </a:r>
            <a:r>
              <a:rPr lang="zh-CN" altLang="en-US">
                <a:solidFill>
                  <a:srgbClr val="FF0000"/>
                </a:solidFill>
              </a:rPr>
              <a:t>南方经济发展的原因</a:t>
            </a:r>
            <a:endParaRPr lang="zh-CN" altLang="en-US"/>
          </a:p>
          <a:p>
            <a:pPr>
              <a:lnSpc>
                <a:spcPct val="110000"/>
              </a:lnSpc>
            </a:pP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易错提醒：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1</a:t>
            </a:r>
            <a:r>
              <a:rPr lang="zh-CN" altLang="en-US"/>
              <a:t>、基本特征：南方初步开发，南方经济迅速发展，北方经济遭到巨大破坏，但北朝统治者常有促进经济恢复措施，北方经济水平仍高于南方，这也是北方统一南方的经济</a:t>
            </a:r>
            <a:r>
              <a:rPr lang="zh-CN" altLang="en-US"/>
              <a:t>基础。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278765"/>
            <a:ext cx="10515600" cy="1063625"/>
          </a:xfrm>
        </p:spPr>
        <p:txBody>
          <a:bodyPr>
            <a:normAutofit/>
          </a:bodyPr>
          <a:p>
            <a:r>
              <a:rPr lang="zh-CN" altLang="en-US" sz="3200"/>
              <a:t>三国两晋南北朝</a:t>
            </a:r>
            <a:br>
              <a:rPr lang="zh-CN" altLang="en-US" sz="3200"/>
            </a:br>
            <a:r>
              <a:rPr lang="zh-CN" altLang="en-US" sz="3200">
                <a:solidFill>
                  <a:srgbClr val="FF0000"/>
                </a:solidFill>
              </a:rPr>
              <a:t>三、南北经济发展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右中括号 1"/>
          <p:cNvSpPr/>
          <p:nvPr/>
        </p:nvSpPr>
        <p:spPr>
          <a:xfrm rot="5400000">
            <a:off x="9794875" y="3851275"/>
            <a:ext cx="352425" cy="2422525"/>
          </a:xfrm>
          <a:prstGeom prst="rightBracket">
            <a:avLst>
              <a:gd name="adj" fmla="val 8337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anchor="ctr" anchorCtr="0"/>
          <a:p>
            <a:pPr algn="ctr"/>
            <a:endParaRPr lang="en-US" altLang="en-US" sz="100" b="1" dirty="0">
              <a:latin typeface="等线" panose="02010600030101010101" charset="-122"/>
            </a:endParaRPr>
          </a:p>
        </p:txBody>
      </p:sp>
      <p:sp>
        <p:nvSpPr>
          <p:cNvPr id="8195" name="右中括号 2"/>
          <p:cNvSpPr/>
          <p:nvPr/>
        </p:nvSpPr>
        <p:spPr>
          <a:xfrm rot="5400000">
            <a:off x="5937250" y="2371725"/>
            <a:ext cx="269875" cy="5427663"/>
          </a:xfrm>
          <a:prstGeom prst="rightBracket">
            <a:avLst>
              <a:gd name="adj" fmla="val 8286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anchor="ctr" anchorCtr="0"/>
          <a:p>
            <a:pPr algn="ctr"/>
            <a:endParaRPr lang="en-US" altLang="en-US" sz="100" b="1" dirty="0">
              <a:latin typeface="等线" panose="02010600030101010101" charset="-122"/>
            </a:endParaRPr>
          </a:p>
        </p:txBody>
      </p:sp>
      <p:sp>
        <p:nvSpPr>
          <p:cNvPr id="8196" name="右中括号 3"/>
          <p:cNvSpPr/>
          <p:nvPr/>
        </p:nvSpPr>
        <p:spPr>
          <a:xfrm rot="5400000">
            <a:off x="2109788" y="3959225"/>
            <a:ext cx="214312" cy="2179638"/>
          </a:xfrm>
          <a:prstGeom prst="rightBracket">
            <a:avLst>
              <a:gd name="adj" fmla="val 8334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anchor="ctr" anchorCtr="0"/>
          <a:p>
            <a:pPr algn="ctr"/>
            <a:endParaRPr lang="en-US" altLang="en-US" sz="100" b="1" dirty="0">
              <a:latin typeface="等线" panose="02010600030101010101" charset="-122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096000" y="4076700"/>
            <a:ext cx="111601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4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755年</a:t>
            </a:r>
            <a:endParaRPr kumimoji="1" lang="en-US" altLang="zh-CN" sz="24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cxnSp>
        <p:nvCxnSpPr>
          <p:cNvPr id="8198" name="Line 10"/>
          <p:cNvCxnSpPr/>
          <p:nvPr/>
        </p:nvCxnSpPr>
        <p:spPr>
          <a:xfrm flipV="1">
            <a:off x="531813" y="3960813"/>
            <a:ext cx="11374437" cy="1111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3071813" y="4005263"/>
            <a:ext cx="137318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4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618年</a:t>
            </a:r>
            <a:endParaRPr kumimoji="1" lang="en-US" altLang="zh-CN" sz="24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cxnSp>
        <p:nvCxnSpPr>
          <p:cNvPr id="8200" name="Line 12"/>
          <p:cNvCxnSpPr/>
          <p:nvPr/>
        </p:nvCxnSpPr>
        <p:spPr>
          <a:xfrm>
            <a:off x="3349625" y="3806825"/>
            <a:ext cx="0" cy="1492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1" name="Line 13"/>
          <p:cNvCxnSpPr/>
          <p:nvPr/>
        </p:nvCxnSpPr>
        <p:spPr>
          <a:xfrm>
            <a:off x="8778875" y="3759200"/>
            <a:ext cx="0" cy="1476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8183563" y="4221163"/>
            <a:ext cx="202406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8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朱温废唐</a:t>
            </a:r>
            <a:endParaRPr kumimoji="1" lang="en-US" altLang="zh-CN" sz="28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cxnSp>
        <p:nvCxnSpPr>
          <p:cNvPr id="8203" name="Line 15"/>
          <p:cNvCxnSpPr/>
          <p:nvPr/>
        </p:nvCxnSpPr>
        <p:spPr>
          <a:xfrm flipV="1">
            <a:off x="3322638" y="2179638"/>
            <a:ext cx="2768600" cy="17764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4" name="Line 16"/>
          <p:cNvCxnSpPr/>
          <p:nvPr/>
        </p:nvCxnSpPr>
        <p:spPr>
          <a:xfrm>
            <a:off x="6065838" y="2190750"/>
            <a:ext cx="2713037" cy="17287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5" name="Line 17"/>
          <p:cNvCxnSpPr/>
          <p:nvPr/>
        </p:nvCxnSpPr>
        <p:spPr>
          <a:xfrm>
            <a:off x="3794125" y="3524250"/>
            <a:ext cx="2190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6" name="Line 18"/>
          <p:cNvCxnSpPr/>
          <p:nvPr/>
        </p:nvCxnSpPr>
        <p:spPr>
          <a:xfrm>
            <a:off x="4800600" y="2882900"/>
            <a:ext cx="2206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7" name="Line 19"/>
          <p:cNvCxnSpPr/>
          <p:nvPr/>
        </p:nvCxnSpPr>
        <p:spPr>
          <a:xfrm>
            <a:off x="6469063" y="2438400"/>
            <a:ext cx="2206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8" name="Line 20"/>
          <p:cNvCxnSpPr/>
          <p:nvPr/>
        </p:nvCxnSpPr>
        <p:spPr>
          <a:xfrm>
            <a:off x="6945313" y="2735263"/>
            <a:ext cx="2206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9" name="Line 21"/>
          <p:cNvCxnSpPr/>
          <p:nvPr/>
        </p:nvCxnSpPr>
        <p:spPr>
          <a:xfrm>
            <a:off x="8191500" y="3524250"/>
            <a:ext cx="2206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31" name="Text Box 22"/>
          <p:cNvSpPr>
            <a:spLocks noChangeArrowheads="1"/>
          </p:cNvSpPr>
          <p:nvPr/>
        </p:nvSpPr>
        <p:spPr bwMode="auto">
          <a:xfrm>
            <a:off x="3143250" y="3068638"/>
            <a:ext cx="2519363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贞观之治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32" name="Text Box 23"/>
          <p:cNvSpPr>
            <a:spLocks noChangeArrowheads="1"/>
          </p:cNvSpPr>
          <p:nvPr/>
        </p:nvSpPr>
        <p:spPr bwMode="auto">
          <a:xfrm>
            <a:off x="4079875" y="2333625"/>
            <a:ext cx="193675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武周政治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33" name="Text Box 24"/>
          <p:cNvSpPr>
            <a:spLocks noChangeArrowheads="1"/>
          </p:cNvSpPr>
          <p:nvPr/>
        </p:nvSpPr>
        <p:spPr bwMode="auto">
          <a:xfrm>
            <a:off x="5448300" y="1628775"/>
            <a:ext cx="165735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开元盛世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34" name="Text Box 25"/>
          <p:cNvSpPr txBox="1">
            <a:spLocks noChangeArrowheads="1"/>
          </p:cNvSpPr>
          <p:nvPr/>
        </p:nvSpPr>
        <p:spPr bwMode="auto">
          <a:xfrm>
            <a:off x="6600825" y="1976438"/>
            <a:ext cx="2608263" cy="52197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en-US" sz="2800" b="1" kern="1200" cap="none" spc="0" normalizeH="0" baseline="0" noProof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安史之乱</a:t>
            </a:r>
            <a:endParaRPr kumimoji="1" lang="en-US" altLang="en-US" sz="2800" b="1" kern="1200" cap="none" spc="0" normalizeH="0" baseline="0" noProof="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7248525" y="2598738"/>
            <a:ext cx="2068513" cy="52197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en-US" sz="2800" b="1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藩镇割据</a:t>
            </a:r>
            <a:endParaRPr kumimoji="1" lang="en-US" altLang="en-US" sz="2800" b="1" kern="1200" cap="none" spc="0" normalizeH="0" baseline="0" noProof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36" name="Text Box 27"/>
          <p:cNvSpPr txBox="1">
            <a:spLocks noChangeArrowheads="1"/>
          </p:cNvSpPr>
          <p:nvPr/>
        </p:nvSpPr>
        <p:spPr bwMode="auto">
          <a:xfrm>
            <a:off x="8328025" y="3213100"/>
            <a:ext cx="2127250" cy="52197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en-US" sz="2800" b="1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黄巢起义</a:t>
            </a:r>
            <a:endParaRPr kumimoji="1" lang="en-US" altLang="en-US" sz="2800" b="1" kern="1200" cap="none" spc="0" normalizeH="0" baseline="0" noProof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cxnSp>
        <p:nvCxnSpPr>
          <p:cNvPr id="8216" name="Line 15"/>
          <p:cNvCxnSpPr/>
          <p:nvPr/>
        </p:nvCxnSpPr>
        <p:spPr>
          <a:xfrm flipV="1">
            <a:off x="1776413" y="3470275"/>
            <a:ext cx="1020762" cy="5111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17" name="Line 16"/>
          <p:cNvCxnSpPr/>
          <p:nvPr/>
        </p:nvCxnSpPr>
        <p:spPr>
          <a:xfrm>
            <a:off x="2797175" y="3470275"/>
            <a:ext cx="517525" cy="4857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39" name="Text Box 11"/>
          <p:cNvSpPr txBox="1">
            <a:spLocks noChangeArrowheads="1"/>
          </p:cNvSpPr>
          <p:nvPr/>
        </p:nvSpPr>
        <p:spPr bwMode="auto">
          <a:xfrm>
            <a:off x="788988" y="3995738"/>
            <a:ext cx="166211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4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581年</a:t>
            </a:r>
            <a:endParaRPr kumimoji="1" lang="en-US" altLang="zh-CN" sz="24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40" name="Text Box 14"/>
          <p:cNvSpPr txBox="1">
            <a:spLocks noChangeArrowheads="1"/>
          </p:cNvSpPr>
          <p:nvPr/>
        </p:nvSpPr>
        <p:spPr bwMode="auto">
          <a:xfrm>
            <a:off x="2711450" y="4437063"/>
            <a:ext cx="20383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en-US" sz="2800" b="1" kern="1200" cap="none" spc="0" normalizeH="0" baseline="0" noProof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唐朝建立</a:t>
            </a:r>
            <a:endParaRPr kumimoji="1" lang="en-US" altLang="en-US" sz="2800" b="1" kern="1200" cap="none" spc="0" normalizeH="0" baseline="0" noProof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41" name="Text Box 14"/>
          <p:cNvSpPr>
            <a:spLocks noChangeArrowheads="1"/>
          </p:cNvSpPr>
          <p:nvPr/>
        </p:nvSpPr>
        <p:spPr bwMode="auto">
          <a:xfrm>
            <a:off x="192088" y="4365625"/>
            <a:ext cx="185102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隋朝建立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42" name="Text Box 22"/>
          <p:cNvSpPr>
            <a:spLocks noChangeArrowheads="1"/>
          </p:cNvSpPr>
          <p:nvPr/>
        </p:nvSpPr>
        <p:spPr bwMode="auto">
          <a:xfrm>
            <a:off x="379413" y="3486150"/>
            <a:ext cx="197167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南北统一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cxnSp>
        <p:nvCxnSpPr>
          <p:cNvPr id="8222" name="Line 28"/>
          <p:cNvCxnSpPr/>
          <p:nvPr/>
        </p:nvCxnSpPr>
        <p:spPr>
          <a:xfrm>
            <a:off x="6264275" y="3844925"/>
            <a:ext cx="0" cy="1968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23" name="object 15"/>
          <p:cNvSpPr/>
          <p:nvPr/>
        </p:nvSpPr>
        <p:spPr>
          <a:xfrm>
            <a:off x="5375275" y="476250"/>
            <a:ext cx="1008063" cy="115252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24" name="object 2"/>
          <p:cNvSpPr/>
          <p:nvPr/>
        </p:nvSpPr>
        <p:spPr>
          <a:xfrm>
            <a:off x="3071813" y="1700213"/>
            <a:ext cx="865187" cy="1223962"/>
          </a:xfrm>
          <a:prstGeom prst="rect">
            <a:avLst/>
          </a:prstGeom>
          <a:blipFill rotWithShape="1">
            <a:blip r:embed="rId2">
              <a:alphaModFix amt="96001"/>
            </a:blip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225" name="直接连接符 9"/>
          <p:cNvCxnSpPr/>
          <p:nvPr/>
        </p:nvCxnSpPr>
        <p:spPr>
          <a:xfrm>
            <a:off x="2719388" y="3965575"/>
            <a:ext cx="1492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26" name="Line 13"/>
          <p:cNvCxnSpPr/>
          <p:nvPr/>
        </p:nvCxnSpPr>
        <p:spPr>
          <a:xfrm>
            <a:off x="11198225" y="3759200"/>
            <a:ext cx="0" cy="1476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48" name="Text Box 14"/>
          <p:cNvSpPr txBox="1">
            <a:spLocks noChangeArrowheads="1"/>
          </p:cNvSpPr>
          <p:nvPr/>
        </p:nvSpPr>
        <p:spPr bwMode="auto">
          <a:xfrm>
            <a:off x="10837863" y="4041775"/>
            <a:ext cx="94996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4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960年</a:t>
            </a:r>
            <a:endParaRPr kumimoji="1" lang="en-US" altLang="zh-CN" sz="24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49" name="Text Box 14"/>
          <p:cNvSpPr>
            <a:spLocks noChangeArrowheads="1"/>
          </p:cNvSpPr>
          <p:nvPr/>
        </p:nvSpPr>
        <p:spPr bwMode="auto">
          <a:xfrm>
            <a:off x="10440988" y="4365625"/>
            <a:ext cx="1751013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北宋建立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51" name="文本框 43"/>
          <p:cNvSpPr txBox="1"/>
          <p:nvPr/>
        </p:nvSpPr>
        <p:spPr>
          <a:xfrm>
            <a:off x="1703388" y="4581525"/>
            <a:ext cx="600075" cy="6451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0" lang="en-US" altLang="en-US" sz="36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等线" panose="02010600030101010101" charset="-122"/>
                <a:sym typeface="Wingdings" panose="05000000000000000000" pitchFamily="2" charset="2"/>
              </a:rPr>
              <a:t>隋</a:t>
            </a:r>
            <a:endParaRPr kumimoji="0" lang="en-US" altLang="en-US" sz="36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53" name="文本框 45"/>
          <p:cNvSpPr txBox="1"/>
          <p:nvPr/>
        </p:nvSpPr>
        <p:spPr>
          <a:xfrm>
            <a:off x="5159375" y="4591050"/>
            <a:ext cx="739775" cy="6451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0" lang="en-US" altLang="en-US" sz="36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等线" panose="02010600030101010101" charset="-122"/>
                <a:sym typeface="Wingdings" panose="05000000000000000000" pitchFamily="2" charset="2"/>
              </a:rPr>
              <a:t>唐</a:t>
            </a:r>
            <a:endParaRPr kumimoji="0" lang="en-US" altLang="en-US" sz="36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55" name="文本框 47"/>
          <p:cNvSpPr>
            <a:spLocks noChangeArrowheads="1"/>
          </p:cNvSpPr>
          <p:nvPr/>
        </p:nvSpPr>
        <p:spPr bwMode="auto">
          <a:xfrm>
            <a:off x="8975725" y="4597400"/>
            <a:ext cx="2449513" cy="645160"/>
          </a:xfrm>
          <a:prstGeom prst="rect">
            <a:avLst/>
          </a:prstGeom>
          <a:noFill/>
          <a:ln w="9525" algn="ctr">
            <a:noFill/>
            <a:rou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等线" panose="02010600030101010101" charset="-122"/>
                <a:sym typeface="Wingdings" panose="05000000000000000000" pitchFamily="2" charset="2"/>
              </a:rPr>
              <a:t>五代十国</a:t>
            </a:r>
            <a:endParaRPr kumimoji="0" lang="en-US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方正舒体" panose="02010601030101010101" pitchFamily="2" charset="-122"/>
              <a:ea typeface="方正舒体" panose="02010601030101010101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58" name="Text Box 11"/>
          <p:cNvSpPr txBox="1">
            <a:spLocks noChangeArrowheads="1"/>
          </p:cNvSpPr>
          <p:nvPr/>
        </p:nvSpPr>
        <p:spPr bwMode="auto">
          <a:xfrm>
            <a:off x="1774825" y="4005263"/>
            <a:ext cx="166211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4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589年</a:t>
            </a:r>
            <a:endParaRPr kumimoji="1" lang="en-US" altLang="zh-CN" sz="24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pic>
        <p:nvPicPr>
          <p:cNvPr id="823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13" y="908050"/>
            <a:ext cx="1071562" cy="1512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36" name="组合 26"/>
          <p:cNvGrpSpPr/>
          <p:nvPr/>
        </p:nvGrpSpPr>
        <p:grpSpPr>
          <a:xfrm>
            <a:off x="1416050" y="2636838"/>
            <a:ext cx="784225" cy="762000"/>
            <a:chOff x="208444" y="1522401"/>
            <a:chExt cx="641986" cy="650597"/>
          </a:xfrm>
        </p:grpSpPr>
        <p:sp>
          <p:nvSpPr>
            <p:cNvPr id="8246" name="椭圆 51"/>
            <p:cNvSpPr/>
            <p:nvPr>
              <p:custDataLst>
                <p:tags r:id="rId4"/>
              </p:custDataLst>
            </p:nvPr>
          </p:nvSpPr>
          <p:spPr>
            <a:xfrm>
              <a:off x="216241" y="1553575"/>
              <a:ext cx="612096" cy="612646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矩形 52"/>
            <p:cNvSpPr/>
            <p:nvPr>
              <p:custDataLst>
                <p:tags r:id="rId5"/>
              </p:custDataLst>
            </p:nvPr>
          </p:nvSpPr>
          <p:spPr>
            <a:xfrm>
              <a:off x="208444" y="1522401"/>
              <a:ext cx="641986" cy="6505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400" b="1" dirty="0">
                  <a:solidFill>
                    <a:schemeClr val="tx1"/>
                  </a:solidFill>
                  <a:latin typeface="方正古隶繁体"/>
                  <a:ea typeface="方正古隶繁体"/>
                </a:rPr>
                <a:t>短</a:t>
              </a:r>
              <a:endParaRPr lang="zh-CN" altLang="en-US" sz="4400" b="1" dirty="0">
                <a:solidFill>
                  <a:schemeClr val="tx1"/>
                </a:solidFill>
                <a:latin typeface="方正古隶繁体"/>
                <a:ea typeface="方正古隶繁体"/>
              </a:endParaRPr>
            </a:p>
          </p:txBody>
        </p:sp>
      </p:grpSp>
      <p:grpSp>
        <p:nvGrpSpPr>
          <p:cNvPr id="8237" name="组合 26"/>
          <p:cNvGrpSpPr/>
          <p:nvPr/>
        </p:nvGrpSpPr>
        <p:grpSpPr>
          <a:xfrm>
            <a:off x="6383338" y="836613"/>
            <a:ext cx="784225" cy="762000"/>
            <a:chOff x="208444" y="1522401"/>
            <a:chExt cx="641986" cy="650597"/>
          </a:xfrm>
        </p:grpSpPr>
        <p:sp>
          <p:nvSpPr>
            <p:cNvPr id="8244" name="椭圆 51"/>
            <p:cNvSpPr/>
            <p:nvPr>
              <p:custDataLst>
                <p:tags r:id="rId6"/>
              </p:custDataLst>
            </p:nvPr>
          </p:nvSpPr>
          <p:spPr>
            <a:xfrm>
              <a:off x="216241" y="1553575"/>
              <a:ext cx="612096" cy="612646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8245" name="矩形 52"/>
            <p:cNvSpPr/>
            <p:nvPr>
              <p:custDataLst>
                <p:tags r:id="rId7"/>
              </p:custDataLst>
            </p:nvPr>
          </p:nvSpPr>
          <p:spPr>
            <a:xfrm>
              <a:off x="208444" y="1522401"/>
              <a:ext cx="641986" cy="6505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400" b="1" dirty="0">
                  <a:solidFill>
                    <a:schemeClr val="tx1"/>
                  </a:solidFill>
                  <a:latin typeface="方正古隶繁体"/>
                  <a:ea typeface="方正古隶繁体"/>
                </a:rPr>
                <a:t>盛</a:t>
              </a:r>
              <a:endParaRPr lang="zh-CN" altLang="en-US" sz="4400" b="1" dirty="0">
                <a:solidFill>
                  <a:schemeClr val="tx1"/>
                </a:solidFill>
                <a:latin typeface="方正古隶繁体"/>
                <a:ea typeface="方正古隶繁体"/>
              </a:endParaRPr>
            </a:p>
          </p:txBody>
        </p:sp>
      </p:grpSp>
      <p:grpSp>
        <p:nvGrpSpPr>
          <p:cNvPr id="8238" name="组合 26"/>
          <p:cNvGrpSpPr/>
          <p:nvPr/>
        </p:nvGrpSpPr>
        <p:grpSpPr>
          <a:xfrm>
            <a:off x="8472488" y="1844675"/>
            <a:ext cx="784225" cy="762000"/>
            <a:chOff x="208444" y="1522401"/>
            <a:chExt cx="641986" cy="650597"/>
          </a:xfrm>
        </p:grpSpPr>
        <p:sp>
          <p:nvSpPr>
            <p:cNvPr id="8242" name="椭圆 51"/>
            <p:cNvSpPr/>
            <p:nvPr>
              <p:custDataLst>
                <p:tags r:id="rId8"/>
              </p:custDataLst>
            </p:nvPr>
          </p:nvSpPr>
          <p:spPr>
            <a:xfrm>
              <a:off x="216241" y="1553576"/>
              <a:ext cx="612096" cy="612646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矩形 52"/>
            <p:cNvSpPr/>
            <p:nvPr>
              <p:custDataLst>
                <p:tags r:id="rId9"/>
              </p:custDataLst>
            </p:nvPr>
          </p:nvSpPr>
          <p:spPr>
            <a:xfrm>
              <a:off x="208444" y="1522401"/>
              <a:ext cx="641986" cy="6505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400" b="1" dirty="0">
                  <a:solidFill>
                    <a:schemeClr val="tx1"/>
                  </a:solidFill>
                  <a:latin typeface="方正古隶繁体"/>
                  <a:ea typeface="方正古隶繁体"/>
                </a:rPr>
                <a:t>乱</a:t>
              </a:r>
              <a:endParaRPr lang="zh-CN" altLang="en-US" sz="4400" b="1" dirty="0">
                <a:solidFill>
                  <a:schemeClr val="tx1"/>
                </a:solidFill>
                <a:latin typeface="方正古隶繁体"/>
                <a:ea typeface="方正古隶繁体"/>
              </a:endParaRPr>
            </a:p>
          </p:txBody>
        </p:sp>
      </p:grp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8328025" y="3981450"/>
            <a:ext cx="94996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907年</a:t>
            </a:r>
            <a:endParaRPr kumimoji="1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8240" name="Text Box 61"/>
          <p:cNvSpPr txBox="1"/>
          <p:nvPr/>
        </p:nvSpPr>
        <p:spPr>
          <a:xfrm>
            <a:off x="2136775" y="2565400"/>
            <a:ext cx="11509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开皇之治</a:t>
            </a:r>
            <a:endParaRPr lang="zh-CN" altLang="en-US" sz="2800" b="1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99565" y="193040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一、时代特征</a:t>
            </a:r>
            <a:endParaRPr lang="zh-CN" altLang="en-US" sz="3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87780" y="2261870"/>
            <a:ext cx="10515600" cy="4351655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altLang="zh-CN"/>
              <a:t>1</a:t>
            </a:r>
            <a:r>
              <a:rPr lang="zh-CN" altLang="en-US"/>
              <a:t>、政治上：国家统一</a:t>
            </a:r>
            <a:r>
              <a:rPr lang="en-US" altLang="zh-CN"/>
              <a:t>,</a:t>
            </a:r>
            <a:r>
              <a:rPr lang="zh-CN" altLang="en-US"/>
              <a:t>社会发展</a:t>
            </a:r>
            <a:r>
              <a:rPr lang="en-US" altLang="zh-CN"/>
              <a:t>,</a:t>
            </a:r>
            <a:r>
              <a:rPr lang="zh-CN" altLang="en-US"/>
              <a:t>出现了</a:t>
            </a:r>
            <a:r>
              <a:rPr lang="en-US" altLang="zh-CN"/>
              <a:t>“____</a:t>
            </a:r>
            <a:r>
              <a:rPr lang="zh-CN" altLang="en-US"/>
              <a:t>之治</a:t>
            </a:r>
            <a:r>
              <a:rPr lang="en-US" altLang="zh-CN"/>
              <a:t>”“</a:t>
            </a:r>
            <a:r>
              <a:rPr lang="zh-CN" altLang="en-US"/>
              <a:t>开元盛世</a:t>
            </a:r>
            <a:r>
              <a:rPr lang="en-US" altLang="zh-CN"/>
              <a:t>”</a:t>
            </a:r>
            <a:r>
              <a:rPr lang="zh-CN" altLang="en-US"/>
              <a:t>的局面；</a:t>
            </a:r>
            <a:r>
              <a:rPr lang="en-US" altLang="zh-CN"/>
              <a:t>_______</a:t>
            </a:r>
            <a:r>
              <a:rPr lang="zh-CN" altLang="en-US"/>
              <a:t>制的发展完善标志着中央官制的成熟，推动了专制主义中央集权制度的发展。废除了</a:t>
            </a:r>
            <a:r>
              <a:rPr lang="en-US" altLang="zh-CN"/>
              <a:t>________,</a:t>
            </a:r>
            <a:r>
              <a:rPr lang="zh-CN" altLang="en-US"/>
              <a:t>创立了以</a:t>
            </a:r>
            <a:r>
              <a:rPr lang="en-US" altLang="zh-CN"/>
              <a:t>_____</a:t>
            </a:r>
            <a:r>
              <a:rPr lang="zh-CN" altLang="en-US"/>
              <a:t>为选官依据的科举制，促进社会风气的形成，成为唐朝长期保持繁荣的重要保障，对后世影响重大。唐后期安史之乱后形成</a:t>
            </a:r>
            <a:r>
              <a:rPr lang="en-US" altLang="zh-CN"/>
              <a:t>____</a:t>
            </a:r>
            <a:r>
              <a:rPr lang="zh-CN" altLang="en-US"/>
              <a:t>局面</a:t>
            </a:r>
            <a:r>
              <a:rPr lang="en-US" altLang="zh-CN"/>
              <a:t>,</a:t>
            </a:r>
            <a:r>
              <a:rPr lang="zh-CN" altLang="en-US"/>
              <a:t>削弱了中央集权。</a:t>
            </a:r>
            <a:endParaRPr lang="zh-CN" altLang="en-US" u="sng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571625" y="217805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一、时代特征</a:t>
            </a:r>
            <a:endParaRPr lang="zh-CN" alt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176655" y="1875790"/>
            <a:ext cx="10515600" cy="4351655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altLang="zh-CN"/>
              <a:t>2</a:t>
            </a:r>
            <a:r>
              <a:rPr lang="zh-CN" altLang="en-US"/>
              <a:t>、经济上：均田制的继续实施及废除，推动了赋税制度的变更，从</a:t>
            </a:r>
            <a:r>
              <a:rPr lang="en-US" altLang="zh-CN"/>
              <a:t>_____</a:t>
            </a:r>
            <a:r>
              <a:rPr lang="zh-CN" altLang="en-US"/>
              <a:t>制到</a:t>
            </a:r>
            <a:r>
              <a:rPr lang="en-US" altLang="zh-CN"/>
              <a:t>______</a:t>
            </a:r>
            <a:r>
              <a:rPr lang="zh-CN" altLang="en-US"/>
              <a:t>法，实现了中国赋税史上的重大改革，以</a:t>
            </a:r>
            <a:r>
              <a:rPr lang="en-US" altLang="zh-CN"/>
              <a:t>____</a:t>
            </a:r>
            <a:r>
              <a:rPr lang="zh-CN" altLang="en-US"/>
              <a:t>为代表的犁耕技术和以</a:t>
            </a:r>
            <a:r>
              <a:rPr lang="en-US" altLang="zh-CN"/>
              <a:t>_____</a:t>
            </a:r>
            <a:r>
              <a:rPr lang="zh-CN" altLang="en-US"/>
              <a:t>为代表的水利事业发展，推动了传统农耕经济走向繁荣。</a:t>
            </a:r>
            <a:r>
              <a:rPr lang="en-US" altLang="zh-CN"/>
              <a:t>_______</a:t>
            </a:r>
            <a:r>
              <a:rPr lang="zh-CN" altLang="en-US"/>
              <a:t>和洛阳成为国际性大都市，</a:t>
            </a:r>
            <a:r>
              <a:rPr lang="en-US" altLang="zh-CN"/>
              <a:t>_</a:t>
            </a:r>
            <a:r>
              <a:rPr lang="zh-CN" altLang="en-US"/>
              <a:t>市坊制度盛行。隋炀帝开通了</a:t>
            </a:r>
            <a:r>
              <a:rPr lang="en-US" altLang="zh-CN"/>
              <a:t>_______</a:t>
            </a:r>
            <a:r>
              <a:rPr lang="zh-CN" altLang="en-US"/>
              <a:t>，促进了</a:t>
            </a:r>
            <a:r>
              <a:rPr lang="en-US" altLang="zh-CN"/>
              <a:t>_____</a:t>
            </a:r>
            <a:r>
              <a:rPr lang="zh-CN" altLang="en-US"/>
              <a:t>经济文化的交流。安史之乱及其后的藩镇割据，使北方民众大量</a:t>
            </a:r>
            <a:r>
              <a:rPr lang="en-US" altLang="zh-CN"/>
              <a:t>______,</a:t>
            </a:r>
            <a:r>
              <a:rPr lang="zh-CN" altLang="en-US"/>
              <a:t>经济重心</a:t>
            </a:r>
            <a:r>
              <a:rPr lang="en-US" altLang="zh-CN"/>
              <a:t>_______.</a:t>
            </a:r>
            <a:r>
              <a:rPr lang="zh-CN" altLang="en-US"/>
              <a:t>对外贸易海陆并举，瓷器开始大量出口。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815465" y="156845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一、时代特征</a:t>
            </a:r>
            <a:endParaRPr lang="zh-CN" alt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50340" y="1819910"/>
            <a:ext cx="10515600" cy="4351655"/>
          </a:xfrm>
        </p:spPr>
        <p:txBody>
          <a:bodyPr/>
          <a:p>
            <a:pPr>
              <a:lnSpc>
                <a:spcPct val="100000"/>
              </a:lnSpc>
            </a:pPr>
            <a:r>
              <a:rPr lang="en-US" altLang="zh-CN"/>
              <a:t>3</a:t>
            </a:r>
            <a:r>
              <a:rPr lang="zh-CN" altLang="en-US"/>
              <a:t>、民族关系上：中央王朝统治者推行</a:t>
            </a:r>
            <a:r>
              <a:rPr lang="en-US" altLang="zh-CN"/>
              <a:t>_____</a:t>
            </a:r>
            <a:r>
              <a:rPr lang="zh-CN" altLang="en-US"/>
              <a:t>的民族政策，加强了对边疆地区的管辖以及内地同边疆地区的经济文化交流，促进了少数民族的</a:t>
            </a:r>
            <a:r>
              <a:rPr lang="en-US" altLang="zh-CN"/>
              <a:t>_____</a:t>
            </a:r>
            <a:r>
              <a:rPr lang="zh-CN" altLang="en-US"/>
              <a:t>和边疆的</a:t>
            </a:r>
            <a:r>
              <a:rPr lang="en-US" altLang="zh-CN"/>
              <a:t>______,</a:t>
            </a:r>
            <a:r>
              <a:rPr lang="zh-CN" altLang="en-US"/>
              <a:t>使统一多民族国家得到进一步发展。</a:t>
            </a:r>
            <a:endParaRPr lang="zh-CN" altLang="en-US"/>
          </a:p>
          <a:p>
            <a:pPr>
              <a:lnSpc>
                <a:spcPct val="100000"/>
              </a:lnSpc>
            </a:pPr>
            <a:endParaRPr lang="zh-CN" altLang="en-US"/>
          </a:p>
          <a:p>
            <a:pPr>
              <a:lnSpc>
                <a:spcPct val="100000"/>
              </a:lnSpc>
            </a:pPr>
            <a:r>
              <a:rPr lang="en-US" altLang="zh-CN"/>
              <a:t>4</a:t>
            </a:r>
            <a:r>
              <a:rPr lang="zh-CN" altLang="en-US"/>
              <a:t>、对外关系上：唐朝对外交通</a:t>
            </a:r>
            <a:r>
              <a:rPr lang="en-US" altLang="zh-CN"/>
              <a:t>______</a:t>
            </a:r>
            <a:r>
              <a:rPr lang="zh-CN" altLang="en-US"/>
              <a:t>，政府对外政策开放，中外人员往来、经贸交易和文化交流频繁，推动中华文化圈形成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581785" y="217805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一、时代特征</a:t>
            </a:r>
            <a:endParaRPr lang="zh-CN" alt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581785" y="21780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一、时代特征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1612900" y="1325880"/>
            <a:ext cx="9432290" cy="4556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400"/>
              <a:t>5</a:t>
            </a:r>
            <a:r>
              <a:rPr lang="zh-CN" altLang="en-US" sz="2400"/>
              <a:t>、文化：全面繁荣、兼收并蓄，世界领先，影响深远。国家统一，政局稳定和经济繁荣为文学艺术和科技发展提供重要保障。唐朝统治者对儒、释、道三教的态度</a:t>
            </a:r>
            <a:r>
              <a:rPr lang="en-US" altLang="zh-CN" sz="2400"/>
              <a:t>——</a:t>
            </a:r>
            <a:r>
              <a:rPr lang="zh-CN" altLang="en-US" sz="2400"/>
              <a:t>尊道、贵儒、礼佛，形成了三教合一的文化氛围，儒家思想的统治地位面临严峻挑战，尽管韩愈大喊振兴儒学，但由于没有跳出汉儒天命观，儒学危机依旧严重。</a:t>
            </a: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1</a:t>
            </a:r>
            <a:r>
              <a:rPr lang="zh-CN" altLang="en-US" sz="2400"/>
              <a:t>、政治上：三省六部制、科举制、道、节度使制度、藩镇割据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2</a:t>
            </a:r>
            <a:r>
              <a:rPr lang="zh-CN" altLang="en-US" sz="2400"/>
              <a:t>、经济上：曲辕犁、筒车、均田制的终结、市坊制度、四大商业都会；草市、夜市、飞钱、市舶司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3</a:t>
            </a:r>
            <a:r>
              <a:rPr lang="zh-CN" altLang="en-US" sz="2400"/>
              <a:t>、思想文化：三教并行、三教合一、雕版印刷术、火药发明和应用、唐诗、绘画。</a:t>
            </a:r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592580" y="1594485"/>
            <a:ext cx="10515600" cy="4351655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、科举制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提示词：人才选拔、社会阶层流动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、两税法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提示词：夏秋两季、人丁、财产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易错提醒：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、科举制创立于隋朝、唐朝完善、宋代极盛。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、两税法扩大了政府财政收入，但并没有真正减轻农民负担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511300" y="268605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二、制度创新</a:t>
            </a:r>
            <a:endParaRPr lang="zh-CN" altLang="en-US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70660" y="1815465"/>
            <a:ext cx="10515600" cy="4351655"/>
          </a:xfrm>
        </p:spPr>
        <p:txBody>
          <a:bodyPr/>
          <a:p>
            <a:r>
              <a:rPr lang="en-US" altLang="zh-CN"/>
              <a:t>3</a:t>
            </a:r>
            <a:r>
              <a:rPr lang="zh-CN" altLang="en-US"/>
              <a:t>、三省六部制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基本分工：中书</a:t>
            </a:r>
            <a:r>
              <a:rPr lang="en-US" altLang="zh-CN"/>
              <a:t>——</a:t>
            </a:r>
            <a:r>
              <a:rPr lang="zh-CN" altLang="en-US"/>
              <a:t>决策；门下</a:t>
            </a:r>
            <a:r>
              <a:rPr lang="en-US" altLang="zh-CN"/>
              <a:t>——</a:t>
            </a:r>
            <a:r>
              <a:rPr lang="zh-CN" altLang="en-US"/>
              <a:t>审议、封驳；尚书</a:t>
            </a:r>
            <a:r>
              <a:rPr lang="en-US" altLang="zh-CN"/>
              <a:t>——</a:t>
            </a:r>
            <a:r>
              <a:rPr lang="zh-CN" altLang="en-US"/>
              <a:t>执行，设政事堂以提高效率</a:t>
            </a:r>
            <a:endParaRPr lang="zh-CN" altLang="en-US"/>
          </a:p>
          <a:p>
            <a:r>
              <a:rPr lang="zh-CN" altLang="en-US"/>
              <a:t>易错提醒：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、该制度为隋朝创立、唐朝完善；三省在魏晋时期已有萌芽</a:t>
            </a:r>
            <a:r>
              <a:rPr lang="en-US" altLang="zh-CN"/>
              <a:t>,</a:t>
            </a:r>
            <a:r>
              <a:rPr lang="zh-CN" altLang="en-US"/>
              <a:t>体现制度的继承性。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、相权程序性分割，皇权加强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、集体决策，一定程度上制约皇权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、机构一体化趋势</a:t>
            </a:r>
            <a:r>
              <a:rPr lang="en-US" altLang="zh-CN"/>
              <a:t>——</a:t>
            </a:r>
            <a:r>
              <a:rPr lang="zh-CN" altLang="en-US"/>
              <a:t>相权强化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217805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二、制度创新</a:t>
            </a:r>
            <a:endParaRPr lang="zh-CN" altLang="en-US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6400" y="501650"/>
            <a:ext cx="10515600" cy="798195"/>
          </a:xfrm>
        </p:spPr>
        <p:txBody>
          <a:bodyPr/>
          <a:p>
            <a:r>
              <a:rPr lang="zh-CN" altLang="en-US" sz="3200"/>
              <a:t>辽宋夏金元阶段特征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67460" y="1612900"/>
            <a:ext cx="10515600" cy="4351655"/>
          </a:xfrm>
        </p:spPr>
        <p:txBody>
          <a:bodyPr>
            <a:normAutofit lnSpcReduction="10000"/>
          </a:bodyPr>
          <a:p>
            <a:pPr>
              <a:lnSpc>
                <a:spcPct val="130000"/>
              </a:lnSpc>
            </a:pPr>
            <a:r>
              <a:rPr lang="en-US" altLang="zh-CN"/>
              <a:t>1</a:t>
            </a:r>
            <a:r>
              <a:rPr lang="zh-CN" altLang="en-US"/>
              <a:t>、政治：辽宋夏金元先后建立政权，元朝结束了多民族政权并立的局面，从若干</a:t>
            </a:r>
            <a:r>
              <a:rPr lang="zh-CN" altLang="en-US">
                <a:solidFill>
                  <a:srgbClr val="FF0000"/>
                </a:solidFill>
              </a:rPr>
              <a:t>民族政权并立</a:t>
            </a:r>
            <a:r>
              <a:rPr lang="zh-CN" altLang="en-US"/>
              <a:t>逐渐走向</a:t>
            </a:r>
            <a:r>
              <a:rPr lang="zh-CN" altLang="en-US">
                <a:solidFill>
                  <a:srgbClr val="FF0000"/>
                </a:solidFill>
              </a:rPr>
              <a:t>统一</a:t>
            </a:r>
            <a:r>
              <a:rPr lang="zh-CN" altLang="en-US"/>
              <a:t>，</a:t>
            </a:r>
            <a:r>
              <a:rPr lang="zh-CN" altLang="en-US">
                <a:solidFill>
                  <a:srgbClr val="FF0000"/>
                </a:solidFill>
              </a:rPr>
              <a:t>中央集权制度</a:t>
            </a:r>
            <a:r>
              <a:rPr lang="zh-CN" altLang="en-US"/>
              <a:t>进一步发展完善；宋与西夏、辽、金的对峙，以和平交往为主流，各民族呈现</a:t>
            </a:r>
            <a:r>
              <a:rPr lang="zh-CN" altLang="en-US">
                <a:solidFill>
                  <a:srgbClr val="FF0000"/>
                </a:solidFill>
              </a:rPr>
              <a:t>互相交融</a:t>
            </a:r>
            <a:r>
              <a:rPr lang="zh-CN" altLang="en-US"/>
              <a:t>的趋势；辽宋夏金元进行相关制度建设，在统一多民族封建国家中做出重要贡献。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en-US" altLang="zh-CN"/>
              <a:t>2</a:t>
            </a:r>
            <a:r>
              <a:rPr lang="zh-CN" altLang="en-US"/>
              <a:t>、经济：封建经济</a:t>
            </a:r>
            <a:r>
              <a:rPr lang="zh-CN" altLang="en-US">
                <a:solidFill>
                  <a:srgbClr val="FF0000"/>
                </a:solidFill>
              </a:rPr>
              <a:t>持续发展</a:t>
            </a:r>
            <a:r>
              <a:rPr lang="zh-CN" altLang="en-US"/>
              <a:t>，商品经济发展水平超过前代；南方经济获得较快发展，</a:t>
            </a:r>
            <a:r>
              <a:rPr lang="zh-CN" altLang="en-US">
                <a:solidFill>
                  <a:srgbClr val="FF0000"/>
                </a:solidFill>
              </a:rPr>
              <a:t>经济重心实现南移</a:t>
            </a:r>
            <a:r>
              <a:rPr lang="zh-CN" altLang="en-US"/>
              <a:t>；封建生产方式向边疆地区扩展。</a:t>
            </a:r>
            <a:r>
              <a:rPr lang="zh-CN" altLang="en-US">
                <a:solidFill>
                  <a:srgbClr val="FF0000"/>
                </a:solidFill>
              </a:rPr>
              <a:t>海外贸易</a:t>
            </a:r>
            <a:r>
              <a:rPr lang="zh-CN" altLang="en-US"/>
              <a:t>繁荣。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24815" y="317500"/>
            <a:ext cx="10857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先秦：一、中华文明起源的特征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3322955" y="2226310"/>
            <a:ext cx="447421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多元一体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9350" y="4285615"/>
            <a:ext cx="96043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易错提醒：</a:t>
            </a:r>
            <a:r>
              <a:rPr lang="en-US" altLang="zh-CN" sz="3200"/>
              <a:t>1</a:t>
            </a:r>
            <a:r>
              <a:rPr lang="zh-CN" altLang="en-US" sz="3200"/>
              <a:t>、聚落定居、陶器制作、农业出现、私有制和阶级分化出现都属于新石器时代</a:t>
            </a:r>
            <a:endParaRPr lang="zh-CN" altLang="en-US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19860" y="1724025"/>
            <a:ext cx="10515600" cy="4351655"/>
          </a:xfrm>
        </p:spPr>
        <p:txBody>
          <a:bodyPr/>
          <a:p>
            <a:pPr>
              <a:lnSpc>
                <a:spcPct val="130000"/>
              </a:lnSpc>
            </a:pPr>
            <a:r>
              <a:rPr lang="en-US" altLang="zh-CN"/>
              <a:t>3</a:t>
            </a:r>
            <a:r>
              <a:rPr lang="zh-CN" altLang="en-US"/>
              <a:t>、封建文化高度繁荣：各民族文化交融；</a:t>
            </a:r>
            <a:r>
              <a:rPr lang="zh-CN" altLang="en-US">
                <a:solidFill>
                  <a:srgbClr val="FF0000"/>
                </a:solidFill>
              </a:rPr>
              <a:t>科技成就突出</a:t>
            </a:r>
            <a:r>
              <a:rPr lang="zh-CN" altLang="en-US"/>
              <a:t>，印刷术、指南针和火药</a:t>
            </a:r>
            <a:r>
              <a:rPr lang="zh-CN" altLang="en-US">
                <a:solidFill>
                  <a:srgbClr val="FF0000"/>
                </a:solidFill>
              </a:rPr>
              <a:t>外传</a:t>
            </a:r>
            <a:r>
              <a:rPr lang="zh-CN" altLang="en-US"/>
              <a:t>；</a:t>
            </a:r>
            <a:r>
              <a:rPr lang="zh-CN" altLang="en-US">
                <a:solidFill>
                  <a:srgbClr val="FF0000"/>
                </a:solidFill>
              </a:rPr>
              <a:t>理学</a:t>
            </a:r>
            <a:r>
              <a:rPr lang="zh-CN" altLang="en-US"/>
              <a:t>有了较大发展；文学艺术逐渐</a:t>
            </a:r>
            <a:r>
              <a:rPr lang="zh-CN" altLang="en-US">
                <a:solidFill>
                  <a:srgbClr val="FF0000"/>
                </a:solidFill>
              </a:rPr>
              <a:t>平民化、通俗化</a:t>
            </a:r>
            <a:r>
              <a:rPr lang="zh-CN" altLang="en-US"/>
              <a:t>，突出代表有宋词、元曲、话本和反映</a:t>
            </a:r>
            <a:r>
              <a:rPr lang="zh-CN" altLang="en-US">
                <a:solidFill>
                  <a:srgbClr val="FF0000"/>
                </a:solidFill>
              </a:rPr>
              <a:t>市民生活</a:t>
            </a:r>
            <a:r>
              <a:rPr lang="zh-CN" altLang="en-US"/>
              <a:t>的绘画，辽宋夏金元都创制自己的文字，各民族共同创造中华文明</a:t>
            </a:r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249805" y="450850"/>
            <a:ext cx="10515600" cy="7981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/>
              <a:t>辽宋夏金元阶段特征</a:t>
            </a:r>
            <a:endParaRPr lang="zh-CN" altLang="en-US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404110" y="248285"/>
            <a:ext cx="10515600" cy="1325880"/>
          </a:xfrm>
        </p:spPr>
        <p:txBody>
          <a:bodyPr/>
          <a:p>
            <a:r>
              <a:rPr lang="zh-CN" altLang="en-US" sz="3200"/>
              <a:t>辽宋夏金元</a:t>
            </a:r>
            <a:r>
              <a:rPr lang="en-US" altLang="zh-CN" sz="3200"/>
              <a:t>   </a:t>
            </a:r>
            <a:r>
              <a:rPr lang="zh-CN" altLang="en-US" sz="3200"/>
              <a:t>一、宋元政治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02970" y="1253490"/>
            <a:ext cx="10515600" cy="4351655"/>
          </a:xfrm>
        </p:spPr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、宋代：加强中央集权：分散机构权力（制约）</a:t>
            </a:r>
            <a:r>
              <a:rPr lang="en-US" altLang="zh-CN"/>
              <a:t>+</a:t>
            </a:r>
            <a:r>
              <a:rPr lang="zh-CN" altLang="en-US"/>
              <a:t>加强地方控制</a:t>
            </a:r>
            <a:r>
              <a:rPr lang="en-US" altLang="zh-CN"/>
              <a:t>+</a:t>
            </a:r>
            <a:r>
              <a:rPr lang="zh-CN" altLang="en-US"/>
              <a:t>重文抑武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3000"/>
                    </a14:imgEffect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 t="8614"/>
          <a:stretch>
            <a:fillRect/>
          </a:stretch>
        </p:blipFill>
        <p:spPr>
          <a:xfrm>
            <a:off x="311150" y="3010535"/>
            <a:ext cx="7028180" cy="3503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2022" t="5613" b="15133"/>
          <a:stretch>
            <a:fillRect/>
          </a:stretch>
        </p:blipFill>
        <p:spPr>
          <a:xfrm>
            <a:off x="7319010" y="2105025"/>
            <a:ext cx="4363720" cy="44640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927225" y="1531620"/>
            <a:ext cx="10515600" cy="4351655"/>
          </a:xfrm>
        </p:spPr>
        <p:txBody>
          <a:bodyPr/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、元朝：行省制与边疆治理</a:t>
            </a:r>
            <a:endParaRPr lang="zh-CN" altLang="en-US"/>
          </a:p>
          <a:p>
            <a:r>
              <a:rPr lang="zh-CN" altLang="en-US"/>
              <a:t>易错提醒：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、腹里（山东、山西、河北）归中书省直辖。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、行省兼有中央派出机构和地方行政机构的双重性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、行省掌握地方军政大权，但行省制有利于加强中央集权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、元朝的民族关系：民族融合与民族矛盾并存。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815465" y="85725"/>
            <a:ext cx="10515600" cy="1325880"/>
          </a:xfrm>
        </p:spPr>
        <p:txBody>
          <a:bodyPr/>
          <a:p>
            <a:r>
              <a:rPr lang="zh-CN" altLang="en-US" sz="3200"/>
              <a:t>辽宋夏金元</a:t>
            </a:r>
            <a:r>
              <a:rPr lang="en-US" altLang="zh-CN" sz="3200"/>
              <a:t>   </a:t>
            </a:r>
            <a:r>
              <a:rPr lang="zh-CN" altLang="en-US" sz="3200"/>
              <a:t>一、宋元政治</a:t>
            </a:r>
            <a:endParaRPr lang="zh-CN" altLang="en-US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1744345" y="1815465"/>
            <a:ext cx="10515600" cy="4351655"/>
          </a:xfrm>
        </p:spPr>
        <p:txBody>
          <a:bodyPr/>
          <a:p>
            <a:r>
              <a:rPr lang="zh-CN" altLang="en-US"/>
              <a:t>易错提醒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、经济重心南移完成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、宋元经济新气象</a:t>
            </a:r>
            <a:endParaRPr lang="zh-CN" altLang="en-US"/>
          </a:p>
          <a:p>
            <a:r>
              <a:rPr lang="zh-CN" altLang="en-US"/>
              <a:t>一年两熟稻麦复种，粮食产量提高</a:t>
            </a:r>
            <a:endParaRPr lang="zh-CN" altLang="en-US"/>
          </a:p>
          <a:p>
            <a:r>
              <a:rPr lang="zh-CN" altLang="en-US"/>
              <a:t>一些地方出现固定种植某些经济作物的农户</a:t>
            </a:r>
            <a:endParaRPr lang="zh-CN" altLang="en-US"/>
          </a:p>
          <a:p>
            <a:r>
              <a:rPr lang="zh-CN" altLang="en-US"/>
              <a:t>棉花种植并推广</a:t>
            </a:r>
            <a:endParaRPr lang="zh-CN" altLang="en-US"/>
          </a:p>
          <a:p>
            <a:r>
              <a:rPr lang="zh-CN" altLang="en-US"/>
              <a:t>纸币出现，城市商业发展打破时间空间限制</a:t>
            </a:r>
            <a:endParaRPr lang="zh-CN" altLang="en-US"/>
          </a:p>
          <a:p>
            <a:r>
              <a:rPr lang="zh-CN" altLang="en-US"/>
              <a:t>外贸税收成为重要财源</a:t>
            </a:r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1676400" y="85725"/>
            <a:ext cx="10515600" cy="1325880"/>
          </a:xfrm>
        </p:spPr>
        <p:txBody>
          <a:bodyPr/>
          <a:p>
            <a:r>
              <a:rPr lang="zh-CN" altLang="en-US" sz="3200"/>
              <a:t>辽宋夏金元</a:t>
            </a:r>
            <a:r>
              <a:rPr lang="en-US" altLang="zh-CN" sz="3200"/>
              <a:t>   </a:t>
            </a:r>
            <a:r>
              <a:rPr lang="zh-CN" altLang="en-US" sz="3200"/>
              <a:t>一、宋元经济</a:t>
            </a:r>
            <a:endParaRPr lang="zh-CN" altLang="en-US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46175" y="258445"/>
            <a:ext cx="9629140" cy="668020"/>
          </a:xfrm>
        </p:spPr>
        <p:txBody>
          <a:bodyPr>
            <a:normAutofit/>
          </a:bodyPr>
          <a:p>
            <a:r>
              <a:rPr lang="zh-CN" altLang="en-US" sz="3555"/>
              <a:t>专题类</a:t>
            </a:r>
            <a:r>
              <a:rPr lang="en-US" altLang="zh-CN" sz="3555"/>
              <a:t> </a:t>
            </a:r>
            <a:r>
              <a:rPr lang="zh-CN" altLang="en-US" sz="3555"/>
              <a:t>一、统一多民族国家的建立与发展</a:t>
            </a:r>
            <a:endParaRPr lang="zh-CN" altLang="en-US" sz="3555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79450" y="1363345"/>
            <a:ext cx="11346815" cy="487489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sz="2400"/>
              <a:t>（一）原因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1</a:t>
            </a:r>
            <a:r>
              <a:rPr lang="zh-CN" altLang="en-US" sz="2400"/>
              <a:t>、秦统一中国的原因</a:t>
            </a:r>
            <a:r>
              <a:rPr lang="en-US" altLang="zh-CN" sz="2400"/>
              <a:t>                                    </a:t>
            </a:r>
            <a:r>
              <a:rPr lang="zh-CN" altLang="en-US" sz="2400"/>
              <a:t>制度原因：不断完善的中央集权制度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2</a:t>
            </a:r>
            <a:r>
              <a:rPr lang="zh-CN" altLang="en-US" sz="2400"/>
              <a:t>、中国古代长期维持统一的原因</a:t>
            </a:r>
            <a:r>
              <a:rPr lang="en-US" altLang="zh-CN" sz="2400"/>
              <a:t>              </a:t>
            </a:r>
            <a:r>
              <a:rPr lang="zh-CN" altLang="en-US" sz="2400"/>
              <a:t>经济原因：小农经济长期占据主导地位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                                                              </a:t>
            </a:r>
            <a:r>
              <a:rPr lang="zh-CN" altLang="en-US" sz="2400"/>
              <a:t>文化原因：统一文字、主流思想的影响、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（二）措施：</a:t>
            </a:r>
            <a:r>
              <a:rPr lang="en-US" altLang="zh-CN" sz="2400"/>
              <a:t>1</a:t>
            </a:r>
            <a:r>
              <a:rPr lang="zh-CN" altLang="en-US" sz="2400"/>
              <a:t>、巩固统一：秦代、汉代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          2</a:t>
            </a:r>
            <a:r>
              <a:rPr lang="zh-CN" altLang="en-US" sz="2400"/>
              <a:t>、民族关系与边疆治理：</a:t>
            </a:r>
            <a:r>
              <a:rPr lang="en-US" altLang="zh-CN" sz="2400"/>
              <a:t>        </a:t>
            </a:r>
            <a:r>
              <a:rPr lang="zh-CN" altLang="en-US" sz="2400"/>
              <a:t>北魏孝文帝改革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                                                                     </a:t>
            </a:r>
            <a:r>
              <a:rPr lang="zh-CN" altLang="en-US" sz="2400"/>
              <a:t>唐代（册封、和亲、会盟、设置机构）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                                                                     </a:t>
            </a:r>
            <a:r>
              <a:rPr lang="zh-CN" altLang="en-US" sz="2400"/>
              <a:t>宋代（战争、合议、榷场互市）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（三）意义：有利于边疆地区的稳定、开发和发展；有利于民族融合；有利于统一多民族国家的巩固与发展</a:t>
            </a:r>
            <a:endParaRPr lang="zh-CN" altLang="en-US" sz="2400"/>
          </a:p>
        </p:txBody>
      </p:sp>
      <p:sp>
        <p:nvSpPr>
          <p:cNvPr id="5" name="左大括号 4"/>
          <p:cNvSpPr/>
          <p:nvPr/>
        </p:nvSpPr>
        <p:spPr>
          <a:xfrm>
            <a:off x="5483225" y="2159000"/>
            <a:ext cx="408305" cy="107632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左大括号 6"/>
          <p:cNvSpPr/>
          <p:nvPr/>
        </p:nvSpPr>
        <p:spPr>
          <a:xfrm>
            <a:off x="5556250" y="3825240"/>
            <a:ext cx="646430" cy="951865"/>
          </a:xfrm>
          <a:prstGeom prst="leftBrace">
            <a:avLst>
              <a:gd name="adj1" fmla="val 8333"/>
              <a:gd name="adj2" fmla="val 2855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08280" y="675005"/>
          <a:ext cx="7808595" cy="605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210"/>
                <a:gridCol w="2682240"/>
              </a:tblGrid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中央官制</a:t>
                      </a:r>
                      <a:endParaRPr lang="zh-CN" altLang="en-US" sz="2400" b="1" spc="13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三公九卿制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汉代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中外朝制度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魏晋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省制雏形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三省六部制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8166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宋代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二府三司制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元代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一省两院制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废丞相、设内阁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军机处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98830" y="0"/>
            <a:ext cx="11393170" cy="995045"/>
          </a:xfrm>
        </p:spPr>
        <p:txBody>
          <a:bodyPr/>
          <a:p>
            <a:r>
              <a:rPr lang="zh-CN" altLang="en-US" sz="3200"/>
              <a:t>二、政治制度的变迁（中央官制、地方官制、选官制度的变迁）</a:t>
            </a:r>
            <a:endParaRPr lang="zh-CN" altLang="en-US" sz="3200"/>
          </a:p>
        </p:txBody>
      </p:sp>
      <p:pic>
        <p:nvPicPr>
          <p:cNvPr id="26662" name="图片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71640" y="1304925"/>
            <a:ext cx="5420360" cy="4734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810" y="995045"/>
            <a:ext cx="6863715" cy="506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 descr="590b3b8ca5a2d81d9a7550dc60038c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800" y="1813560"/>
            <a:ext cx="6562725" cy="42456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3000"/>
                    </a14:imgEffect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 t="8614"/>
          <a:stretch>
            <a:fillRect/>
          </a:stretch>
        </p:blipFill>
        <p:spPr>
          <a:xfrm>
            <a:off x="4792345" y="1677035"/>
            <a:ext cx="7028180" cy="3503930"/>
          </a:xfrm>
          <a:prstGeom prst="rect">
            <a:avLst/>
          </a:prstGeom>
        </p:spPr>
      </p:pic>
      <p:pic>
        <p:nvPicPr>
          <p:cNvPr id="26" name="图片 25" descr="3e1b2640cb08a140c95815ebd659cdc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8230" y="1337310"/>
            <a:ext cx="7059295" cy="4379595"/>
          </a:xfrm>
          <a:prstGeom prst="rect">
            <a:avLst/>
          </a:prstGeom>
        </p:spPr>
      </p:pic>
      <p:pic>
        <p:nvPicPr>
          <p:cNvPr id="27" name="图片 26" descr="89923ab306ff4bcc59e0cdc2883d290a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140" y="1805305"/>
            <a:ext cx="827595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136140" y="145415"/>
          <a:ext cx="8564245" cy="656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390"/>
                <a:gridCol w="3145155"/>
                <a:gridCol w="3822700"/>
              </a:tblGrid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中央官制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地方官制</a:t>
                      </a:r>
                      <a:endParaRPr lang="zh-CN" altLang="en-US" sz="2400" b="1" spc="13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三公九卿制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汉代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中外朝制度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郡国并行制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魏晋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省制雏形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三省六部制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节度使制度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宋代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二府三司制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文官任知州，四监司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元代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一省两院制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行省制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废丞相、设内阁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军机处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009015" y="161925"/>
          <a:ext cx="10173970" cy="651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295"/>
                <a:gridCol w="2901315"/>
                <a:gridCol w="3524885"/>
                <a:gridCol w="2276475"/>
              </a:tblGrid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中央官制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地方官制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选官制度</a:t>
                      </a:r>
                      <a:endParaRPr lang="zh-CN" altLang="en-US" sz="2400" b="1" spc="13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三公九卿制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军功爵制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汉代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中外朝制度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郡国并行制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察举制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魏晋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省制雏形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九品中正制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三省六部制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节度使制度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完善科举制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8705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宋代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二府三司制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文官任知州，四监司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元代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一省两院制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行省制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废丞相、设内阁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军机处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-100330" y="0"/>
          <a:ext cx="12604115" cy="69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3253740"/>
                <a:gridCol w="2404745"/>
                <a:gridCol w="2682240"/>
                <a:gridCol w="2845435"/>
              </a:tblGrid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中央官制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地方官制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选官制度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监察制度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三公九卿制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军功爵制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御使大夫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8813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汉代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中外朝制度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郡国并行制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察举制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设置十三州刺史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魏晋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省制雏形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九品中正制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三省六部制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节度使制度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完善科举制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宋代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二府三司制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文官任知州，四监司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设置通判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元代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一省两院制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行省制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废丞相、设内阁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军机处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37970" y="227965"/>
            <a:ext cx="10515600" cy="1325880"/>
          </a:xfrm>
        </p:spPr>
        <p:txBody>
          <a:bodyPr/>
          <a:p>
            <a:r>
              <a:rPr lang="zh-CN" altLang="en-US"/>
              <a:t>三、中国古代科技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537970" y="1825625"/>
            <a:ext cx="10515600" cy="4351655"/>
          </a:xfrm>
        </p:spPr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、选择题主要考察基本史实：医学、数学、农学、四大发明等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、主观题考法：</a:t>
            </a:r>
            <a:endParaRPr lang="zh-CN" altLang="en-US"/>
          </a:p>
          <a:p>
            <a:r>
              <a:rPr lang="zh-CN" altLang="en-US"/>
              <a:t>中国传统科技的特点、明清时期中国传统科技发展的特征</a:t>
            </a:r>
            <a:endParaRPr lang="zh-CN" altLang="en-US"/>
          </a:p>
          <a:p>
            <a:r>
              <a:rPr lang="zh-CN" altLang="en-US"/>
              <a:t>小切口考法：以科技为入口考察历史阶段特征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58445"/>
            <a:ext cx="10515600" cy="1325880"/>
          </a:xfrm>
        </p:spPr>
        <p:txBody>
          <a:bodyPr/>
          <a:p>
            <a:r>
              <a:rPr lang="zh-CN" altLang="en-US"/>
              <a:t>先秦：二、早期国家都</a:t>
            </a:r>
            <a:r>
              <a:rPr lang="zh-CN" altLang="en-US"/>
              <a:t>特征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612900" y="2071370"/>
            <a:ext cx="10515600" cy="4351655"/>
          </a:xfrm>
        </p:spPr>
        <p:txBody>
          <a:bodyPr>
            <a:normAutofit lnSpcReduction="10000"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、王权与神权都结合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/>
              <a:t>提示词：祭祀、占卜、卜辞、天命、</a:t>
            </a:r>
            <a:r>
              <a:rPr lang="zh-CN" altLang="en-US"/>
              <a:t>鬼神</a:t>
            </a:r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、管理松弛，尚未实现中央集权</a:t>
            </a:r>
            <a:r>
              <a:rPr lang="zh-CN" altLang="en-US"/>
              <a:t>（最高统治集团尚未实现权力都高度</a:t>
            </a:r>
            <a:r>
              <a:rPr lang="zh-CN" altLang="en-US"/>
              <a:t>集中）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提示词：诸侯较大都独立性、方国与王国之间都</a:t>
            </a:r>
            <a:r>
              <a:rPr lang="zh-CN" altLang="en-US"/>
              <a:t>战争</a:t>
            </a:r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、家国同构，以血缘关系为纽带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/>
              <a:t>提示词：宗法、继承、家族、</a:t>
            </a:r>
            <a:r>
              <a:rPr lang="zh-CN" altLang="en-US"/>
              <a:t>世袭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宗法制相关——族谱、长幼、祠堂、</a:t>
            </a:r>
            <a:r>
              <a:rPr lang="zh-CN" altLang="en-US"/>
              <a:t>嫡庶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易错提醒：西周实现了君主专制和中央集权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99440" y="373380"/>
            <a:ext cx="10515600" cy="751205"/>
          </a:xfrm>
        </p:spPr>
        <p:txBody>
          <a:bodyPr>
            <a:normAutofit/>
          </a:bodyPr>
          <a:p>
            <a:r>
              <a:rPr lang="zh-CN" altLang="en-US" sz="3200"/>
              <a:t>先秦：三、春秋战国大变革的时代特征（</a:t>
            </a:r>
            <a:r>
              <a:rPr lang="zh-CN" altLang="en-US" sz="3200">
                <a:solidFill>
                  <a:srgbClr val="FF0000"/>
                </a:solidFill>
              </a:rPr>
              <a:t>以下为必会术语</a:t>
            </a:r>
            <a:r>
              <a:rPr lang="zh-CN" altLang="en-US" sz="3200"/>
              <a:t>）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07135" y="1539875"/>
            <a:ext cx="10515600" cy="5052695"/>
          </a:xfrm>
        </p:spPr>
        <p:txBody>
          <a:bodyPr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、政治</a:t>
            </a:r>
            <a:r>
              <a:rPr lang="zh-CN" altLang="en-US"/>
              <a:t>：周王室衰微，诸侯争霸，兼并战争频繁，社会动荡；分封制崩溃，周礼逐渐瓦解；士阶层活跃并受重用；地主阶级兴起；贵族政治逐渐向官僚政治转型（任官制</a:t>
            </a:r>
            <a:r>
              <a:rPr lang="en-US" altLang="zh-CN"/>
              <a:t>+</a:t>
            </a:r>
            <a:r>
              <a:rPr lang="zh-CN" altLang="en-US"/>
              <a:t>郡县）。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、经济</a:t>
            </a:r>
            <a:r>
              <a:rPr lang="zh-CN" altLang="en-US"/>
              <a:t>：铁犁牛耕出现，生产力提高，井田制瓦解，小农经济产生并</a:t>
            </a:r>
            <a:r>
              <a:rPr lang="zh-CN" altLang="en-US"/>
              <a:t>发展。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、思想文化</a:t>
            </a:r>
            <a:r>
              <a:rPr lang="zh-CN" altLang="en-US"/>
              <a:t>：文化下移，百家争鸣，学术自由与繁荣（共同点：服务现实，为社会寻找</a:t>
            </a:r>
            <a:r>
              <a:rPr lang="zh-CN" altLang="en-US"/>
              <a:t>出路。）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>
                <a:solidFill>
                  <a:srgbClr val="FF0000"/>
                </a:solidFill>
              </a:rPr>
              <a:t>、民族关系</a:t>
            </a:r>
            <a:r>
              <a:rPr lang="zh-CN" altLang="en-US"/>
              <a:t>：华夏认同</a:t>
            </a:r>
            <a:r>
              <a:rPr lang="zh-CN" altLang="en-US"/>
              <a:t>出现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/>
              <a:t>易错提醒：春秋战国时期原因类题目的答案基本都是：生产力的发展（</a:t>
            </a:r>
            <a:r>
              <a:rPr lang="zh-CN" altLang="en-US"/>
              <a:t>铁犁牛耕）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58445"/>
            <a:ext cx="10515600" cy="813435"/>
          </a:xfrm>
        </p:spPr>
        <p:txBody>
          <a:bodyPr/>
          <a:p>
            <a:r>
              <a:rPr lang="zh-CN" altLang="en-US" sz="3200"/>
              <a:t>秦汉：一、大一统国家的建立及巩固的</a:t>
            </a:r>
            <a:r>
              <a:rPr lang="zh-CN" altLang="en-US" sz="3200">
                <a:solidFill>
                  <a:srgbClr val="FF0000"/>
                </a:solidFill>
              </a:rPr>
              <a:t>措施</a:t>
            </a:r>
            <a:r>
              <a:rPr lang="zh-CN" altLang="en-US" sz="3200"/>
              <a:t>、意义、认识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1770380" y="1680845"/>
            <a:ext cx="107238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秦朝</a:t>
            </a:r>
            <a:r>
              <a:rPr lang="zh-CN" altLang="en-US" sz="2800"/>
              <a:t>：</a:t>
            </a:r>
            <a:r>
              <a:rPr lang="en-US" altLang="zh-CN" sz="2800"/>
              <a:t>1</a:t>
            </a:r>
            <a:r>
              <a:rPr lang="zh-CN" altLang="en-US" sz="2800"/>
              <a:t>、创立君主专制中央集权制度</a:t>
            </a:r>
            <a:endParaRPr lang="zh-CN" altLang="en-US" sz="2800"/>
          </a:p>
          <a:p>
            <a:r>
              <a:rPr lang="en-US" altLang="zh-CN" sz="2800"/>
              <a:t>           2</a:t>
            </a:r>
            <a:r>
              <a:rPr lang="zh-CN" altLang="en-US" sz="2800"/>
              <a:t>、其他措施：统一文字、货币、度量衡等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456055" y="3429000"/>
            <a:ext cx="113525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汉朝：</a:t>
            </a:r>
            <a:endParaRPr lang="zh-CN" altLang="en-US" sz="2800"/>
          </a:p>
          <a:p>
            <a:r>
              <a:rPr lang="en-US" altLang="zh-CN" sz="2800"/>
              <a:t>1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政治</a:t>
            </a:r>
            <a:r>
              <a:rPr lang="zh-CN" altLang="en-US" sz="2800"/>
              <a:t>：刺史制度、中外朝制度、任用酷吏、察举制、推恩令</a:t>
            </a:r>
            <a:endParaRPr lang="zh-CN" altLang="en-US" sz="2800"/>
          </a:p>
          <a:p>
            <a:r>
              <a:rPr lang="en-US" altLang="zh-CN" sz="2800"/>
              <a:t>2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经济</a:t>
            </a:r>
            <a:r>
              <a:rPr lang="zh-CN" altLang="en-US" sz="2800"/>
              <a:t>：铸币权收归中央、盐铁官营、均输平准、财产税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思想文化</a:t>
            </a:r>
            <a:r>
              <a:rPr lang="zh-CN" altLang="en-US" sz="2800"/>
              <a:t>：独尊儒术（提示词：董仲舒、五经、以孝治国）</a:t>
            </a:r>
            <a:endParaRPr lang="zh-CN" altLang="en-US" sz="2800"/>
          </a:p>
          <a:p>
            <a:pPr algn="l"/>
            <a:r>
              <a:rPr lang="en-US" altLang="zh-CN" sz="2800"/>
              <a:t>4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开拓疆域：</a:t>
            </a:r>
            <a:r>
              <a:rPr lang="zh-CN" altLang="en-US" sz="2800"/>
              <a:t>北击匈奴，设置西域都护府、河西四郡、开通丝绸之路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80820" y="1988185"/>
            <a:ext cx="10515600" cy="4351655"/>
          </a:xfrm>
        </p:spPr>
        <p:txBody>
          <a:bodyPr/>
          <a:p>
            <a:r>
              <a:rPr lang="zh-CN" altLang="en-US"/>
              <a:t>意义</a:t>
            </a:r>
            <a:r>
              <a:rPr lang="en-US" altLang="zh-CN"/>
              <a:t>/</a:t>
            </a:r>
            <a:r>
              <a:rPr lang="zh-CN" altLang="en-US"/>
              <a:t>认识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、统一中央集权国家的形成是历史发展的必然，也是客观</a:t>
            </a:r>
            <a:r>
              <a:rPr lang="zh-CN" altLang="en-US"/>
              <a:t>需要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、促进了各民族的交往交流交融，推动了统一多民族国家政治、经济、社会的</a:t>
            </a:r>
            <a:r>
              <a:rPr lang="zh-CN" altLang="en-US"/>
              <a:t>发展。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易错</a:t>
            </a:r>
            <a:r>
              <a:rPr lang="zh-CN" altLang="en-US"/>
              <a:t>提醒：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、秦朝郡县制的推广</a:t>
            </a:r>
            <a:r>
              <a:rPr lang="zh-CN" altLang="en-US"/>
              <a:t>标志着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385445" y="187325"/>
            <a:ext cx="10515600" cy="813435"/>
          </a:xfrm>
        </p:spPr>
        <p:txBody>
          <a:bodyPr/>
          <a:p>
            <a:r>
              <a:rPr lang="zh-CN" altLang="en-US" sz="3200"/>
              <a:t>秦汉：一、大一统国家的建立及巩固的措施、</a:t>
            </a:r>
            <a:r>
              <a:rPr lang="zh-CN" altLang="en-US" sz="3200">
                <a:solidFill>
                  <a:srgbClr val="FF0000"/>
                </a:solidFill>
              </a:rPr>
              <a:t>意义</a:t>
            </a:r>
            <a:r>
              <a:rPr lang="zh-CN" altLang="en-US" sz="3200"/>
              <a:t>、认识</a:t>
            </a:r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6459855" y="4776470"/>
            <a:ext cx="4707890" cy="1036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官僚政治取代贵族政治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28800" y="672465"/>
            <a:ext cx="10515600" cy="767080"/>
          </a:xfrm>
        </p:spPr>
        <p:txBody>
          <a:bodyPr/>
          <a:p>
            <a:r>
              <a:rPr lang="zh-CN" altLang="en-US" sz="3200"/>
              <a:t>秦汉阶段特征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115695" y="1378585"/>
            <a:ext cx="10488930" cy="4351655"/>
          </a:xfrm>
        </p:spPr>
        <p:txBody>
          <a:bodyPr>
            <a:normAutofit lnSpcReduction="10000"/>
          </a:bodyPr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FF0000"/>
                </a:solidFill>
              </a:rPr>
              <a:t>政治：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b="1"/>
              <a:t>秦朝</a:t>
            </a:r>
            <a:r>
              <a:rPr lang="en-US" altLang="zh-CN" b="1"/>
              <a:t>________</a:t>
            </a:r>
            <a:r>
              <a:rPr lang="zh-CN" altLang="en-US" b="1"/>
              <a:t>的实现，建立</a:t>
            </a:r>
            <a:r>
              <a:rPr lang="en-US" altLang="zh-CN" b="1"/>
              <a:t>_____</a:t>
            </a:r>
            <a:r>
              <a:rPr lang="zh-CN" altLang="en-US" b="1"/>
              <a:t>制度、</a:t>
            </a:r>
            <a:r>
              <a:rPr lang="en-US" altLang="zh-CN" b="1"/>
              <a:t>______</a:t>
            </a:r>
            <a:r>
              <a:rPr lang="zh-CN" altLang="en-US" b="1"/>
              <a:t>制度和全面推广</a:t>
            </a:r>
            <a:r>
              <a:rPr lang="en-US" altLang="zh-CN" b="1"/>
              <a:t>_______,</a:t>
            </a:r>
            <a:endParaRPr lang="en-US" altLang="zh-CN" b="1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/>
              <a:t>______</a:t>
            </a:r>
            <a:r>
              <a:rPr lang="zh-CN" altLang="en-US" b="1"/>
              <a:t>政治取代贵族</a:t>
            </a:r>
            <a:r>
              <a:rPr lang="zh-CN" altLang="en-US" b="1"/>
              <a:t>政治。</a:t>
            </a:r>
            <a:endParaRPr lang="zh-CN" altLang="en-US" b="1"/>
          </a:p>
          <a:p>
            <a:pPr>
              <a:lnSpc>
                <a:spcPct val="120000"/>
              </a:lnSpc>
            </a:pPr>
            <a:r>
              <a:rPr lang="zh-CN" altLang="en-US" b="1"/>
              <a:t>西汉政治特点：“</a:t>
            </a:r>
            <a:r>
              <a:rPr lang="en-US" altLang="zh-CN" b="1"/>
              <a:t>___________,</a:t>
            </a:r>
            <a:r>
              <a:rPr lang="zh-CN" altLang="en-US" b="1"/>
              <a:t>有所损益”。汉初实行郡国并行制，形成了日后的王国问题。汉武帝实行</a:t>
            </a:r>
            <a:r>
              <a:rPr lang="en-US" altLang="zh-CN" b="1"/>
              <a:t>_______</a:t>
            </a:r>
            <a:r>
              <a:rPr lang="zh-CN" altLang="en-US" b="1"/>
              <a:t>解决王国问题；中央行政创立</a:t>
            </a:r>
            <a:r>
              <a:rPr lang="en-US" altLang="zh-CN" b="1"/>
              <a:t>_____</a:t>
            </a:r>
            <a:r>
              <a:rPr lang="zh-CN" altLang="en-US" b="1"/>
              <a:t>制度</a:t>
            </a:r>
            <a:r>
              <a:rPr lang="en-US" altLang="zh-CN" b="1"/>
              <a:t>,</a:t>
            </a:r>
            <a:r>
              <a:rPr lang="zh-CN" altLang="en-US" b="1"/>
              <a:t>建立</a:t>
            </a:r>
            <a:r>
              <a:rPr lang="en-US" altLang="zh-CN" b="1"/>
              <a:t>______</a:t>
            </a:r>
            <a:r>
              <a:rPr lang="zh-CN" altLang="en-US" b="1"/>
              <a:t>制度负责地方监察，选官制度</a:t>
            </a:r>
            <a:r>
              <a:rPr lang="en-US" altLang="zh-CN" b="1"/>
              <a:t>________</a:t>
            </a:r>
            <a:r>
              <a:rPr lang="zh-CN" altLang="en-US" b="1"/>
              <a:t>等，巩固发展了专制主义中央集权制度</a:t>
            </a:r>
            <a:r>
              <a:rPr lang="en-US" altLang="zh-CN" b="1"/>
              <a:t>/</a:t>
            </a:r>
            <a:endParaRPr lang="en-US" altLang="zh-CN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513205" y="1045845"/>
            <a:ext cx="10434955" cy="5362575"/>
          </a:xfrm>
        </p:spPr>
        <p:txBody>
          <a:bodyPr>
            <a:normAutofit fontScale="90000"/>
          </a:bodyPr>
          <a:p>
            <a:r>
              <a:rPr lang="zh-CN" altLang="en-US" b="1">
                <a:solidFill>
                  <a:srgbClr val="FF0000"/>
                </a:solidFill>
              </a:rPr>
              <a:t>经济：</a:t>
            </a: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/>
              <a:t>以农业为主导等封建经济初步</a:t>
            </a:r>
            <a:r>
              <a:rPr lang="zh-CN" altLang="en-US" b="1"/>
              <a:t>发展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秦朝统一</a:t>
            </a:r>
            <a:r>
              <a:rPr lang="en-US" altLang="zh-CN" b="1"/>
              <a:t>_____</a:t>
            </a:r>
            <a:r>
              <a:rPr lang="zh-CN" altLang="en-US" b="1"/>
              <a:t>、</a:t>
            </a:r>
            <a:r>
              <a:rPr lang="zh-CN" altLang="en-US" b="1"/>
              <a:t>货币；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西汉等休养生息促进经济繁荣</a:t>
            </a:r>
            <a:r>
              <a:rPr lang="en-US" altLang="zh-CN" b="1"/>
              <a:t>,</a:t>
            </a:r>
            <a:r>
              <a:rPr lang="zh-CN" altLang="en-US" b="1"/>
              <a:t>为汉武时期等繁荣奠定</a:t>
            </a:r>
            <a:r>
              <a:rPr lang="zh-CN" altLang="en-US" b="1"/>
              <a:t>基础；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陆上和海上丝绸之路等开辟沟通</a:t>
            </a:r>
            <a:r>
              <a:rPr lang="en-US" altLang="zh-CN" b="1"/>
              <a:t>________</a:t>
            </a:r>
            <a:r>
              <a:rPr lang="zh-CN" altLang="en-US" b="1"/>
              <a:t>贸易</a:t>
            </a:r>
            <a:r>
              <a:rPr lang="zh-CN" altLang="en-US" b="1"/>
              <a:t>往来</a:t>
            </a:r>
            <a:endParaRPr lang="zh-CN" altLang="en-US" b="1"/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思想文化：</a:t>
            </a: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</a:rPr>
              <a:t>秦朝</a:t>
            </a:r>
            <a:r>
              <a:rPr lang="zh-CN" altLang="en-US" b="1"/>
              <a:t>“以法为教、以吏为师”的政策加强了思想控制，焚书坑儒打击了儒家思想；秦朝统一文字推动了文化的交流与</a:t>
            </a:r>
            <a:r>
              <a:rPr lang="zh-CN" altLang="en-US" b="1"/>
              <a:t>发展。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</a:rPr>
              <a:t>西汉</a:t>
            </a:r>
            <a:r>
              <a:rPr lang="zh-CN" altLang="en-US" b="1"/>
              <a:t>初期盛行</a:t>
            </a:r>
            <a:r>
              <a:rPr lang="en-US" altLang="zh-CN" b="1"/>
              <a:t>_______</a:t>
            </a:r>
            <a:r>
              <a:rPr lang="zh-CN" altLang="en-US" b="1"/>
              <a:t>思想；汉武帝时期“</a:t>
            </a:r>
            <a:r>
              <a:rPr lang="en-US" altLang="zh-CN" b="1"/>
              <a:t>_______,______”,</a:t>
            </a:r>
            <a:r>
              <a:rPr lang="zh-CN" altLang="en-US" b="1"/>
              <a:t>使儒家思想成为封建社会的</a:t>
            </a:r>
            <a:r>
              <a:rPr lang="en-US" altLang="zh-CN" b="1"/>
              <a:t>_______</a:t>
            </a:r>
            <a:r>
              <a:rPr lang="zh-CN" altLang="en-US" b="1"/>
              <a:t>意识形态；科技文化迅速发展，尤其是造纸术的改进；东汉时期佛教传入；中医发展成为中华民族的</a:t>
            </a:r>
            <a:r>
              <a:rPr lang="zh-CN" altLang="en-US" b="1"/>
              <a:t>瑰宝</a:t>
            </a:r>
            <a:endParaRPr lang="zh-CN" altLang="en-US" b="1"/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2018665" y="278765"/>
            <a:ext cx="10515600" cy="767080"/>
          </a:xfrm>
        </p:spPr>
        <p:txBody>
          <a:bodyPr/>
          <a:p>
            <a:r>
              <a:rPr lang="zh-CN" altLang="en-US" sz="3200"/>
              <a:t>秦汉阶段特征</a:t>
            </a:r>
            <a:endParaRPr lang="zh-CN" alt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6400" y="431165"/>
            <a:ext cx="10515600" cy="1063625"/>
          </a:xfrm>
        </p:spPr>
        <p:txBody>
          <a:bodyPr>
            <a:normAutofit/>
          </a:bodyPr>
          <a:p>
            <a:r>
              <a:rPr lang="zh-CN" altLang="en-US" sz="3200"/>
              <a:t>三国两晋南北朝</a:t>
            </a:r>
            <a:br>
              <a:rPr lang="zh-CN" altLang="en-US" sz="3200"/>
            </a:br>
            <a:r>
              <a:rPr lang="zh-CN" altLang="en-US" sz="3200">
                <a:solidFill>
                  <a:srgbClr val="FF0000"/>
                </a:solidFill>
              </a:rPr>
              <a:t>一、时代特征：政权分立与民族交融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700" y="2772410"/>
            <a:ext cx="3011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三国——西晋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4546600" y="1748790"/>
            <a:ext cx="35737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十六国与北朝</a:t>
            </a:r>
            <a:endParaRPr lang="zh-CN" altLang="en-US" sz="3200"/>
          </a:p>
          <a:p>
            <a:r>
              <a:rPr lang="zh-CN" altLang="en-US" sz="3200"/>
              <a:t>（北魏）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4546600" y="3797935"/>
            <a:ext cx="2511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东晋与南朝</a:t>
            </a:r>
            <a:endParaRPr lang="zh-CN" altLang="en-US" sz="3200"/>
          </a:p>
        </p:txBody>
      </p:sp>
      <p:sp>
        <p:nvSpPr>
          <p:cNvPr id="11" name="左大括号 10"/>
          <p:cNvSpPr/>
          <p:nvPr/>
        </p:nvSpPr>
        <p:spPr>
          <a:xfrm>
            <a:off x="3472180" y="2060575"/>
            <a:ext cx="1012190" cy="21736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083,&quot;width&quot;:2614}"/>
  <p:tag name="KSO_WM_SCREEN_THEME_FLAG" val="Dlrq25wU2PGuGg5bbmjbDEEz9L87sJIGNPL5llpg0Z8WaBv6Vnnp+LMudiQO5QTgf7PYAFxf/oPjyr8lfJ0O6PAqhvuwmfsvjgfGXch3jCY="/>
</p:tagLst>
</file>

<file path=ppt/tags/tag10.xml><?xml version="1.0" encoding="utf-8"?>
<p:tagLst xmlns:p="http://schemas.openxmlformats.org/presentationml/2006/main">
  <p:tag name="KSO_WM_UNIT_PLACING_PICTURE_USER_VIEWPORT" val="{&quot;height&quot;:5518,&quot;width&quot;:11068}"/>
  <p:tag name="KSO_WM_SCREEN_THEME_FLAG" val="Dlrq25wU2PGuGg5bbmjbDEEz9L87sJIGNPL5llpg0Z8WaBv6Vnnp+LMudiQO5QTgf7PYAFxf/oPjyr8lfJ0O6PAqhvuwmfsvjgfGXch3jCY="/>
</p:tagLst>
</file>

<file path=ppt/tags/tag11.xml><?xml version="1.0" encoding="utf-8"?>
<p:tagLst xmlns:p="http://schemas.openxmlformats.org/presentationml/2006/main">
  <p:tag name="KSO_WM_UNIT_TABLE_BEAUTIFY" val="smartTable{e991c204-eacb-4762-acca-948f2cb1a540}"/>
  <p:tag name="TABLE_RECT" val="200.5*130.967*559*369.65"/>
  <p:tag name="TABLE_EMPHASIZE_COLOR" val="6579300"/>
  <p:tag name="TABLE_ONEKEY_SKIN_IDX" val="0"/>
  <p:tag name="TABLE_SKINIDX" val="-1"/>
  <p:tag name="TABLE_COLORIDX" val="l"/>
  <p:tag name="TABLE_ENDDRAG_ORIGIN_RECT" val="614*471"/>
  <p:tag name="TABLE_ENDDRAG_RECT" val="16*53*614*471"/>
  <p:tag name="KSO_WM_SCREEN_THEME_FLAG" val="Dlrq25wU2PGuGg5bbmjbDEEz9L87sJIGNPL5llpg0Z8WaBv6Vnnp+LMudiQO5QTgf7PYAFxf/oPjyr8lfJ0O6PAqhvuwmfsvjgfGXch3jCY="/>
</p:tagLst>
</file>

<file path=ppt/tags/tag12.xml><?xml version="1.0" encoding="utf-8"?>
<p:tagLst xmlns:p="http://schemas.openxmlformats.org/presentationml/2006/main">
  <p:tag name="AS_UNIQUEID" val="682"/>
  <p:tag name="KSO_WM_SCREEN_THEME_FLAG" val="Dlrq25wU2PGuGg5bbmjbDEEz9L87sJIGNPL5llpg0Z8WaBv6Vnnp+LMudiQO5QTgf7PYAFxf/oPjyr8lfJ0O6PAqhvuwmfsvjgfGXch3jCY="/>
</p:tagLst>
</file>

<file path=ppt/tags/tag13.xml><?xml version="1.0" encoding="utf-8"?>
<p:tagLst xmlns:p="http://schemas.openxmlformats.org/presentationml/2006/main">
  <p:tag name="KSO_WM_UNIT_PLACING_PICTURE_USER_VIEWPORT" val="{&quot;height&quot;:5518,&quot;width&quot;:11068}"/>
  <p:tag name="KSO_WM_SCREEN_THEME_FLAG" val="Dlrq25wU2PGuGg5bbmjbDEEz9L87sJIGNPL5llpg0Z8WaBv6Vnnp+LMudiQO5QTgf7PYAFxf/oPjyr8lfJ0O6PAqhvuwmfsvjgfGXch3jCY="/>
</p:tagLst>
</file>

<file path=ppt/tags/tag14.xml><?xml version="1.0" encoding="utf-8"?>
<p:tagLst xmlns:p="http://schemas.openxmlformats.org/presentationml/2006/main">
  <p:tag name="KSO_WM_UNIT_TABLE_BEAUTIFY" val="smartTable{e991c204-eacb-4762-acca-948f2cb1a540}"/>
  <p:tag name="TABLE_RECT" val="142.25*50.025*675.5*439.95"/>
  <p:tag name="TABLE_EMPHASIZE_COLOR" val="6579300"/>
  <p:tag name="TABLE_ONEKEY_SKIN_IDX" val="0"/>
  <p:tag name="TABLE_SKINIDX" val="-1"/>
  <p:tag name="TABLE_COLORIDX" val="l"/>
  <p:tag name="TABLE_ENDDRAG_ORIGIN_RECT" val="674*516"/>
  <p:tag name="TABLE_ENDDRAG_RECT" val="127*-6*674*516"/>
  <p:tag name="KSO_WM_SCREEN_THEME_FLAG" val="Dlrq25wU2PGuGg5bbmjbDEEz9L87sJIGNPL5llpg0Z8WaBv6Vnnp+LMudiQO5QTgf7PYAFxf/oPjyr8lfJ0O6PAqhvuwmfsvjgfGXch3jCY="/>
</p:tagLst>
</file>

<file path=ppt/tags/tag15.xml><?xml version="1.0" encoding="utf-8"?>
<p:tagLst xmlns:p="http://schemas.openxmlformats.org/presentationml/2006/main">
  <p:tag name="KSO_WM_UNIT_TABLE_BEAUTIFY" val="smartTable{e991c204-eacb-4762-acca-948f2cb1a540}"/>
  <p:tag name="TABLE_RECT" val="108.875*50.025*742.25*439.95"/>
  <p:tag name="TABLE_EMPHASIZE_COLOR" val="6579300"/>
  <p:tag name="TABLE_ONEKEY_SKIN_IDX" val="0"/>
  <p:tag name="TABLE_SKINIDX" val="-1"/>
  <p:tag name="TABLE_COLORIDX" val="l"/>
  <p:tag name="TABLE_ENDDRAG_ORIGIN_RECT" val="801*503"/>
  <p:tag name="TABLE_ENDDRAG_RECT" val="79*12*801*503"/>
  <p:tag name="KSO_WM_SCREEN_THEME_FLAG" val="Dlrq25wU2PGuGg5bbmjbDEEz9L87sJIGNPL5llpg0Z8WaBv6Vnnp+LMudiQO5QTgf7PYAFxf/oPjyr8lfJ0O6PAqhvuwmfsvjgfGXch3jCY="/>
</p:tagLst>
</file>

<file path=ppt/tags/tag16.xml><?xml version="1.0" encoding="utf-8"?>
<p:tagLst xmlns:p="http://schemas.openxmlformats.org/presentationml/2006/main">
  <p:tag name="KSO_WM_UNIT_TABLE_BEAUTIFY" val="smartTable{e991c204-eacb-4762-acca-948f2cb1a540}"/>
  <p:tag name="TABLE_RECT" val="66.35*50.025*827.3*439.95"/>
  <p:tag name="TABLE_EMPHASIZE_COLOR" val="6579300"/>
  <p:tag name="TABLE_ONEKEY_SKIN_IDX" val="0"/>
  <p:tag name="TABLE_SKINIDX" val="-1"/>
  <p:tag name="TABLE_COLORIDX" val="l"/>
  <p:tag name="TABLE_ENDDRAG_ORIGIN_RECT" val="992*548"/>
  <p:tag name="TABLE_ENDDRAG_RECT" val="-7*0*992*548"/>
  <p:tag name="KSO_WM_SCREEN_THEME_FLAG" val="Dlrq25wU2PGuGg5bbmjbDEEz9L87sJIGNPL5llpg0Z8WaBv6Vnnp+LMudiQO5QTgf7PYAFxf/oPjyr8lfJ0O6PAqhvuwmfsvjgfGXch3jCY="/>
</p:tagLst>
</file>

<file path=ppt/tags/tag17.xml><?xml version="1.0" encoding="utf-8"?>
<p:tagLst xmlns:p="http://schemas.openxmlformats.org/presentationml/2006/main">
  <p:tag name="KSO_WPP_MARK_KEY" val="8b3d805c-b641-467b-b3c0-a90f33aeb592"/>
  <p:tag name="COMMONDATA" val="eyJoZGlkIjoiNDdhMmNhZTYyMzIxZjgyY2I1Mjk4OTIzMDQ5NjgxMzUifQ=="/>
  <p:tag name="KSO_WM_SCREEN_THEME_FLAG" val="Dlrq25wU2PGuGg5bbmjbDEEz9L87sJIGNPL5llpg0Z8WaBv6Vnnp+LMudiQO5QTgf7PYAFxf/oPjyr8lfJ0O6PAqhvuwmfsvjgfGXch3jCY="/>
</p:tagLst>
</file>

<file path=ppt/tags/tag2.xml><?xml version="1.0" encoding="utf-8"?>
<p:tagLst xmlns:p="http://schemas.openxmlformats.org/presentationml/2006/main">
  <p:tag name="KSO_WM_UNIT_PLACING_PICTURE_USER_VIEWPORT" val="{&quot;height&quot;:9927,&quot;width&quot;:18266}"/>
  <p:tag name="KSO_WM_SCREEN_THEME_FLAG" val="Dlrq25wU2PGuGg5bbmjbDEEz9L87sJIGNPL5llpg0Z8WaBv6Vnnp+LMudiQO5QTgf7PYAFxf/oPjyr8lfJ0O6PAqhvuwmfsvjgfGXch3jCY="/>
</p:tagLst>
</file>

<file path=ppt/tags/tag3.xml><?xml version="1.0" encoding="utf-8"?>
<p:tagLst xmlns:p="http://schemas.openxmlformats.org/presentationml/2006/main">
  <p:tag name="KSO_WM_UNIT_TABLE_BEAUTIFY" val="smartTable{bf70daf3-72f0-41b4-ad2d-161669356fa3}"/>
  <p:tag name="TABLE_ENDDRAG_ORIGIN_RECT" val="672*343"/>
  <p:tag name="TABLE_ENDDRAG_RECT" val="144*165*672*343"/>
  <p:tag name="TABLE_RECT" val="45.65*41*868.7*458"/>
  <p:tag name="TABLE_EMPHASIZE_COLOR" val="6579300"/>
  <p:tag name="TABLE_ONEKEY_SKIN_IDX" val="0"/>
  <p:tag name="TABLE_SKINIDX" val="-1"/>
  <p:tag name="TABLE_COLORIDX" val="l"/>
  <p:tag name="KSO_WM_SCREEN_THEME_FLAG" val="Dlrq25wU2PGuGg5bbmjbDEEz9L87sJIGNPL5llpg0Z8WaBv6Vnnp+LMudiQO5QTgf7PYAFxf/oPjyr8lfJ0O6PAqhvuwmfsvjgfGXch3jCY="/>
</p:tagLst>
</file>

<file path=ppt/tags/tag4.xml><?xml version="1.0" encoding="utf-8"?>
<p:tagLst xmlns:p="http://schemas.openxmlformats.org/presentationml/2006/main">
  <p:tag name="AS_UNIQUEID" val="182"/>
  <p:tag name="KSO_WM_SCREEN_THEME_FLAG" val="Dlrq25wU2PGuGg5bbmjbDEEz9L87sJIGNPL5llpg0Z8WaBv6Vnnp+LMudiQO5QTgf7PYAFxf/oPjyr8lfJ0O6PAqhvuwmfsvjgfGXch3jCY="/>
</p:tagLst>
</file>

<file path=ppt/tags/tag5.xml><?xml version="1.0" encoding="utf-8"?>
<p:tagLst xmlns:p="http://schemas.openxmlformats.org/presentationml/2006/main">
  <p:tag name="AS_UNIQUEID" val="183"/>
  <p:tag name="KSO_WM_SCREEN_THEME_FLAG" val="Dlrq25wU2PGuGg5bbmjbDEEz9L87sJIGNPL5llpg0Z8WaBv6Vnnp+LMudiQO5QTgf7PYAFxf/oPjyr8lfJ0O6PAqhvuwmfsvjgfGXch3jCY="/>
</p:tagLst>
</file>

<file path=ppt/tags/tag6.xml><?xml version="1.0" encoding="utf-8"?>
<p:tagLst xmlns:p="http://schemas.openxmlformats.org/presentationml/2006/main">
  <p:tag name="AS_UNIQUEID" val="182"/>
  <p:tag name="KSO_WM_SCREEN_THEME_FLAG" val="Dlrq25wU2PGuGg5bbmjbDEEz9L87sJIGNPL5llpg0Z8WaBv6Vnnp+LMudiQO5QTgf7PYAFxf/oPjyr8lfJ0O6PAqhvuwmfsvjgfGXch3jCY="/>
</p:tagLst>
</file>

<file path=ppt/tags/tag7.xml><?xml version="1.0" encoding="utf-8"?>
<p:tagLst xmlns:p="http://schemas.openxmlformats.org/presentationml/2006/main">
  <p:tag name="AS_UNIQUEID" val="183"/>
  <p:tag name="KSO_WM_SCREEN_THEME_FLAG" val="Dlrq25wU2PGuGg5bbmjbDEEz9L87sJIGNPL5llpg0Z8WaBv6Vnnp+LMudiQO5QTgf7PYAFxf/oPjyr8lfJ0O6PAqhvuwmfsvjgfGXch3jCY="/>
</p:tagLst>
</file>

<file path=ppt/tags/tag8.xml><?xml version="1.0" encoding="utf-8"?>
<p:tagLst xmlns:p="http://schemas.openxmlformats.org/presentationml/2006/main">
  <p:tag name="AS_UNIQUEID" val="182"/>
  <p:tag name="KSO_WM_SCREEN_THEME_FLAG" val="Dlrq25wU2PGuGg5bbmjbDEEz9L87sJIGNPL5llpg0Z8WaBv6Vnnp+LMudiQO5QTgf7PYAFxf/oPjyr8lfJ0O6PAqhvuwmfsvjgfGXch3jCY="/>
</p:tagLst>
</file>

<file path=ppt/tags/tag9.xml><?xml version="1.0" encoding="utf-8"?>
<p:tagLst xmlns:p="http://schemas.openxmlformats.org/presentationml/2006/main">
  <p:tag name="AS_UNIQUEID" val="183"/>
  <p:tag name="KSO_WM_SCREEN_THEME_FLAG" val="Dlrq25wU2PGuGg5bbmjbDEEz9L87sJIGNPL5llpg0Z8WaBv6Vnnp+LMudiQO5QTgf7PYAFxf/oPjyr8lfJ0O6PAqhvuwmfsvjgfGXch3jCY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4550</Words>
  <PresentationFormat>宽屏</PresentationFormat>
  <Paragraphs>485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方正清刻本悦宋简体</vt:lpstr>
      <vt:lpstr>微软雅黑</vt:lpstr>
      <vt:lpstr>Calibri</vt:lpstr>
      <vt:lpstr>Arial Unicode MS</vt:lpstr>
      <vt:lpstr>等线</vt:lpstr>
      <vt:lpstr>黑体</vt:lpstr>
      <vt:lpstr>方正舒体</vt:lpstr>
      <vt:lpstr>方正古隶繁体</vt:lpstr>
      <vt:lpstr>新宋体</vt:lpstr>
      <vt:lpstr>Office 主题​​</vt:lpstr>
      <vt:lpstr>PowerPoint 演示文稿</vt:lpstr>
      <vt:lpstr>PowerPoint 演示文稿</vt:lpstr>
      <vt:lpstr>先秦：二、早期国家都特征</vt:lpstr>
      <vt:lpstr>先秦：三、春秋战国大变革的时代特征（以下为必会术语）</vt:lpstr>
      <vt:lpstr>秦汉：一、大一统国家的建立及巩固的措施、意义、认识</vt:lpstr>
      <vt:lpstr>秦汉：一、大一统国家的建立及巩固的措施、意义、认识</vt:lpstr>
      <vt:lpstr>秦汉阶段特征</vt:lpstr>
      <vt:lpstr>秦汉阶段特征</vt:lpstr>
      <vt:lpstr>三国两晋南北朝 一、时代特征：政权分立与民族交融</vt:lpstr>
      <vt:lpstr>三国两晋南北朝 二、九品中正制与门阀政治</vt:lpstr>
      <vt:lpstr>三国两晋南北朝 三、南北经济发展</vt:lpstr>
      <vt:lpstr>隋唐 一、时代特征</vt:lpstr>
      <vt:lpstr>隋唐 一、时代特征</vt:lpstr>
      <vt:lpstr>隋唐 一、时代特征</vt:lpstr>
      <vt:lpstr>隋唐 一、时代特征</vt:lpstr>
      <vt:lpstr>PowerPoint 演示文稿</vt:lpstr>
      <vt:lpstr>隋唐 二、制度创新</vt:lpstr>
      <vt:lpstr>隋唐 二、制度创新</vt:lpstr>
      <vt:lpstr>辽宋夏金元阶段特征</vt:lpstr>
      <vt:lpstr>PowerPoint 演示文稿</vt:lpstr>
      <vt:lpstr>辽宋夏金元   一、宋元政治</vt:lpstr>
      <vt:lpstr>辽宋夏金元   一、宋元政治</vt:lpstr>
      <vt:lpstr>辽宋夏金元   一、宋元经济</vt:lpstr>
      <vt:lpstr>专题类 一、统一多民族国家的建立与发展</vt:lpstr>
      <vt:lpstr>二、政治制度的变迁（中央官制、地方官制、选官制度的变迁）</vt:lpstr>
      <vt:lpstr>PowerPoint 演示文稿</vt:lpstr>
      <vt:lpstr>PowerPoint 演示文稿</vt:lpstr>
      <vt:lpstr>PowerPoint 演示文稿</vt:lpstr>
      <vt:lpstr>三、中国古代科技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2022-10-30T15:35:00Z</dcterms:created>
  <dcterms:modified xsi:type="dcterms:W3CDTF">2022-11-02T01:57:27Z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02A3B37A0E1649149F0A41B3D3E1D6C2</vt:lpwstr>
  </property>
</Properties>
</file>