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gs/tag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91" r:id="rId5"/>
    <p:sldId id="305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  <p:sldId id="301" r:id="rId17"/>
    <p:sldId id="30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方成" initials="方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9C4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commentAuthors" Target="commentAuthors.xml" Id="rId22" /><Relationship Type="http://schemas.openxmlformats.org/officeDocument/2006/relationships/tableStyles" Target="tableStyles.xml" Id="rId21" /><Relationship Type="http://schemas.openxmlformats.org/officeDocument/2006/relationships/viewProps" Target="viewProps.xml" Id="rId20" /><Relationship Type="http://schemas.openxmlformats.org/officeDocument/2006/relationships/theme" Target="theme/theme1.xml" Id="rId2" /><Relationship Type="http://schemas.openxmlformats.org/officeDocument/2006/relationships/presProps" Target="presProps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9.xml" Id="Rb36b067ce2a14da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05FF-4A35-4A60-86CA-387F712A62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BB1F-1D73-40C1-B741-E5F6DA1360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62393" y="1439829"/>
            <a:ext cx="10867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世界殖民体系的瓦解与新兴国家的发展</a:t>
            </a:r>
            <a:endParaRPr lang="zh-CN" altLang="en-US" sz="4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4150" y="5065395"/>
            <a:ext cx="4389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太谷中学</a:t>
            </a:r>
            <a:r>
              <a:rPr lang="en-US" altLang="zh-CN" sz="3600" b="1"/>
              <a:t>     </a:t>
            </a:r>
            <a:r>
              <a:rPr lang="zh-CN" altLang="en-US" sz="3600" b="1"/>
              <a:t>冀嘉彬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676258824,3259537593&amp;fm=214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55" y="319964"/>
            <a:ext cx="7285434" cy="318915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710805" y="98425"/>
            <a:ext cx="4312285" cy="5631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年，埃及收回苏伊士运河主权的正当要求遭到了英法的拒绝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英法联合以色列，向埃及发动进攻，第二次中东战争爆发。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苏联也对英法表示强烈不满，美国总统艾森豪威尔致电英国首相艾登，要求英国立即停火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摘编自选修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教材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《20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世纪战争与和平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1482" y="3775031"/>
            <a:ext cx="689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思考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：二战后独立的亚非国家多为哪两个国家的殖民地？</a:t>
            </a:r>
            <a:endParaRPr lang="zh-CN" altLang="en-US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31481" y="4747339"/>
            <a:ext cx="68195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思考</a:t>
            </a:r>
            <a:r>
              <a:rPr lang="en-US" altLang="zh-CN" sz="2400" b="1" dirty="0"/>
              <a:t>2</a:t>
            </a:r>
            <a:r>
              <a:rPr lang="zh-CN" altLang="en-US" sz="2400" b="1" dirty="0" smtClean="0"/>
              <a:t>：在美苏对峙时期，为什么两国对英法这一军事行动的态度却保持了一致？</a:t>
            </a:r>
            <a:endParaRPr lang="zh-CN" altLang="en-US" sz="2400" b="1" dirty="0"/>
          </a:p>
        </p:txBody>
      </p:sp>
      <p:sp>
        <p:nvSpPr>
          <p:cNvPr id="18" name="矩形 17"/>
          <p:cNvSpPr/>
          <p:nvPr/>
        </p:nvSpPr>
        <p:spPr>
          <a:xfrm>
            <a:off x="631190" y="5718175"/>
            <a:ext cx="11249025" cy="73914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关系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：两极格局为发展中国家的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独立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创造了条件（美苏排挤英法）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45652" y="769432"/>
            <a:ext cx="93002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：赶走英法殖民者后，亚非国家甘心受美苏摆布吗？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5" y="1695450"/>
            <a:ext cx="5313680" cy="2568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7312" r="4822" b="8689"/>
          <a:stretch>
            <a:fillRect/>
          </a:stretch>
        </p:blipFill>
        <p:spPr bwMode="auto">
          <a:xfrm>
            <a:off x="7423150" y="1417320"/>
            <a:ext cx="3074035" cy="31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69875" y="5316855"/>
            <a:ext cx="11651615" cy="635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关系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：第三世界的崛起冲击了两极格局，成为多极化趋势中的重要力量。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二、发展中国家的成就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550" y="3898900"/>
            <a:ext cx="11519535" cy="6540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关系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：两极格局为第三世界的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创造了条件（和平稳定环境）。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6470" y="1049619"/>
            <a:ext cx="10972799" cy="224676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/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美国哈佛大学教授阿基拉艾里伊认为：“我们或许可以争辩，两极体制究竟导致了全球的动荡和不安，抑或发展起一种稳定机制。毕竟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世界出现了某种稳定状态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至少第三次世界大战不会爆发，这部分是因为美苏同时拥有核武器。”</a:t>
            </a:r>
            <a:endParaRPr lang="en-US" altLang="zh-CN" sz="2800" dirty="0" smtClean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/>
            <a:r>
              <a:rPr lang="en-US" altLang="zh-CN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           </a:t>
            </a:r>
            <a:r>
              <a:rPr lang="en-US" altLang="zh-CN" sz="2800" b="1" dirty="0" smtClean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en-US" altLang="zh-CN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——[</a:t>
            </a:r>
            <a:r>
              <a:rPr lang="zh-CN" altLang="en-US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美</a:t>
            </a:r>
            <a:r>
              <a:rPr lang="en-US" altLang="zh-CN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]</a:t>
            </a:r>
            <a:r>
              <a:rPr lang="zh-CN" altLang="en-US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布利特等著</a:t>
            </a:r>
            <a:r>
              <a:rPr lang="en-US" altLang="zh-CN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《20</a:t>
            </a:r>
            <a:r>
              <a:rPr lang="zh-CN" altLang="en-US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世纪史</a:t>
            </a:r>
            <a:r>
              <a:rPr lang="en-US" altLang="zh-CN" sz="28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en-US" altLang="zh-CN" sz="2800" b="1" dirty="0">
              <a:solidFill>
                <a:schemeClr val="dk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二、发展中国家的成就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177" y="607507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表现：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51958" y="1176654"/>
          <a:ext cx="11084560" cy="1473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5480"/>
                <a:gridCol w="7879080"/>
              </a:tblGrid>
              <a:tr h="5289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代表性国家或地区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  取得的成就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</a:endParaRPr>
                    </a:p>
                  </a:txBody>
                  <a:tcPr/>
                </a:tc>
              </a:tr>
              <a:tr h="7747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新加坡、韩国</a:t>
                      </a:r>
                      <a:endParaRPr lang="en-US" altLang="zh-CN" sz="2800" b="1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（“亚洲四小龙”）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795395" y="1661795"/>
            <a:ext cx="80029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sz="28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吸引外国资本，发展</a:t>
            </a:r>
            <a:r>
              <a:rPr lang="en-US" altLang="zh-CN" sz="28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___________</a:t>
            </a:r>
            <a:r>
              <a:rPr lang="zh-CN" altLang="en-US" sz="28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产业，实现了</a:t>
            </a:r>
            <a:endParaRPr lang="zh-CN" altLang="en-US" sz="2800" b="1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pPr algn="l">
              <a:buNone/>
            </a:pPr>
            <a:r>
              <a:rPr lang="zh-CN" altLang="en-US" sz="28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经济高速增长，成为新兴工业化国家。</a:t>
            </a:r>
            <a:endParaRPr lang="zh-CN" altLang="en-US" sz="2800" b="1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69150" y="1630045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劳动密集型</a:t>
            </a:r>
            <a:endParaRPr lang="zh-CN" altLang="en-US" sz="28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95900" y="2748280"/>
            <a:ext cx="6656070" cy="4009390"/>
            <a:chOff x="8340" y="4328"/>
            <a:chExt cx="10482" cy="63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b="29255"/>
            <a:stretch>
              <a:fillRect/>
            </a:stretch>
          </p:blipFill>
          <p:spPr>
            <a:xfrm>
              <a:off x="13392" y="4328"/>
              <a:ext cx="5430" cy="631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0" y="8197"/>
              <a:ext cx="5175" cy="2445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/>
          <p:nvPr/>
        </p:nvCxnSpPr>
        <p:spPr>
          <a:xfrm>
            <a:off x="5960745" y="6433185"/>
            <a:ext cx="200342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39177" y="2748092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挑战：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37335" y="2748280"/>
            <a:ext cx="67481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过分依赖国际资本和国际市场，承受风险的能力较差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9177" y="3920937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对策：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37335" y="3921125"/>
            <a:ext cx="67481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重新调整经济结构，健全政府对金融体系的监管。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二、发展中国家的成就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177" y="607507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表现：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51958" y="1176654"/>
          <a:ext cx="11084560" cy="2068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5480"/>
                <a:gridCol w="7879080"/>
              </a:tblGrid>
              <a:tr h="5289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代表性国家或地区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  取得的成就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</a:endParaRPr>
                    </a:p>
                  </a:txBody>
                  <a:tcPr/>
                </a:tc>
              </a:tr>
              <a:tr h="1539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latin typeface="华文仿宋" panose="02010600040101010101" charset="-122"/>
                          <a:ea typeface="华文仿宋" panose="02010600040101010101" charset="-122"/>
                          <a:sym typeface="+mn-ea"/>
                        </a:rPr>
                        <a:t>拉丁美洲国家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884295" y="1775460"/>
            <a:ext cx="750379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大力发展民族工业，积极促进国家经济合作。</a:t>
            </a:r>
            <a:endParaRPr lang="zh-CN" altLang="en-US" sz="2400" b="1" dirty="0" smtClean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________________________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等国家基本实现工业化，大多数属于中等收入国家。</a:t>
            </a:r>
            <a:endParaRPr lang="zh-CN" altLang="en-US" sz="24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84295" y="2224405"/>
            <a:ext cx="3757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巴西、墨西哥、阿根廷</a:t>
            </a:r>
            <a:endParaRPr lang="zh-CN" altLang="en-US" sz="28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9177" y="3307527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挑战：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78345" y="4078605"/>
            <a:ext cx="4725035" cy="2245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/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在发展中国家中，有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个负债大国，其中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是拉美国家。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1991-1998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年，拉美地区的外债总数由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4524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亿美元增长到</a:t>
            </a:r>
            <a:r>
              <a:rPr lang="en-US" altLang="zh-CN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6978</a:t>
            </a:r>
            <a:r>
              <a:rPr lang="zh-CN" altLang="en-US" sz="28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亿美元。</a:t>
            </a:r>
            <a:endParaRPr lang="zh-CN" altLang="en-US" sz="2800" b="1" dirty="0" smtClean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94460" y="3326765"/>
            <a:ext cx="9993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__________________________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，欠下巨额外债，影响发展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98625" y="3215005"/>
            <a:ext cx="41154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过于依赖出口贸易和外资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9177" y="4014282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对策：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02410" y="4014470"/>
            <a:ext cx="531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进行改革，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90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年代经济繁荣。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4648" y="2617609"/>
            <a:ext cx="8550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+mn-ea"/>
              </a:rPr>
              <a:t>①不平等的的国际经济旧秩序；</a:t>
            </a:r>
            <a:endParaRPr lang="zh-CN" altLang="en-US" sz="2400" b="1" dirty="0">
              <a:solidFill>
                <a:prstClr val="black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+mn-ea"/>
            </a:endParaRPr>
          </a:p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+mn-ea"/>
              </a:rPr>
              <a:t>②殖民主义遗留下来的边界和民族等矛盾；</a:t>
            </a:r>
            <a:endParaRPr lang="en-US" altLang="zh-CN" sz="2400" b="1" dirty="0">
              <a:solidFill>
                <a:prstClr val="black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+mn-ea"/>
              </a:rPr>
              <a:t>③自身政策失误、人口增长过快、社会两极分化、贪污腐败等</a:t>
            </a:r>
            <a:endParaRPr lang="zh-CN" altLang="en-US" sz="2400" b="1" dirty="0">
              <a:solidFill>
                <a:prstClr val="black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三、发展中国家面临的挑战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graphicFrame>
        <p:nvGraphicFramePr>
          <p:cNvPr id="28" name="表格 27"/>
          <p:cNvGraphicFramePr/>
          <p:nvPr>
            <p:custDataLst>
              <p:tags r:id="rId1"/>
            </p:custDataLst>
          </p:nvPr>
        </p:nvGraphicFramePr>
        <p:xfrm>
          <a:off x="442049" y="801370"/>
          <a:ext cx="1103994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/>
                <a:gridCol w="1442085"/>
                <a:gridCol w="8616780"/>
              </a:tblGrid>
              <a:tr h="392853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地区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 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面临问题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</a:endParaRPr>
                    </a:p>
                  </a:txBody>
                  <a:tcPr/>
                </a:tc>
              </a:tr>
              <a:tr h="45720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个性</a:t>
                      </a:r>
                      <a:endParaRPr lang="zh-CN" altLang="en-US" sz="2400" kern="1200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亚洲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过分</a:t>
                      </a:r>
                      <a:r>
                        <a:rPr lang="zh-CN" altLang="en-US" sz="2400" b="1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依赖国际资本和国际</a:t>
                      </a:r>
                      <a:r>
                        <a:rPr lang="zh-CN" altLang="en-US" sz="2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市场，承受金融风险能力较差</a:t>
                      </a:r>
                      <a:endParaRPr lang="zh-CN" altLang="en-US" sz="2400" b="1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站酷快乐体2016修订版" panose="02010600030101010101" pitchFamily="2" charset="-122"/>
                        <a:ea typeface="站酷快乐体2016修订版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369138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非洲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发展</a:t>
                      </a:r>
                      <a:r>
                        <a:rPr lang="zh-CN" altLang="en-US" sz="2400" b="1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最不平衡，多数人口贫困</a:t>
                      </a:r>
                      <a:endParaRPr lang="zh-CN" altLang="en-US" sz="2400" b="1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站酷快乐体2016修订版" panose="02010600030101010101" pitchFamily="2" charset="-122"/>
                        <a:ea typeface="站酷快乐体2016修订版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45720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拉丁美洲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过于</a:t>
                      </a:r>
                      <a:r>
                        <a:rPr lang="zh-CN" altLang="en-US" sz="2400" b="1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依赖出口贸易和</a:t>
                      </a:r>
                      <a:r>
                        <a:rPr lang="zh-CN" altLang="en-US" sz="2400" b="1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站酷快乐体2016修订版" panose="02010600030101010101" pitchFamily="2" charset="-122"/>
                          <a:ea typeface="站酷快乐体2016修订版" panose="02010600030101010101" pitchFamily="2" charset="-122"/>
                          <a:sym typeface="+mn-ea"/>
                        </a:rPr>
                        <a:t>外资</a:t>
                      </a:r>
                      <a:endParaRPr lang="zh-CN" altLang="en-US" sz="2400" b="1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站酷快乐体2016修订版" panose="02010600030101010101" pitchFamily="2" charset="-122"/>
                        <a:ea typeface="站酷快乐体2016修订版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  <a:tr h="76372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共性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站酷快乐体2016修订版" panose="02010600030101010101" pitchFamily="2" charset="-122"/>
                        <a:ea typeface="站酷快乐体2016修订版" panose="02010600030101010101" pitchFamily="2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5" y="3977640"/>
            <a:ext cx="4067175" cy="2635250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33" name="矩形 32"/>
          <p:cNvSpPr/>
          <p:nvPr/>
        </p:nvSpPr>
        <p:spPr>
          <a:xfrm>
            <a:off x="441960" y="5095875"/>
            <a:ext cx="4243070" cy="104648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情况一：初级产品低价，工业成品高价（贸易）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660" y="1684655"/>
            <a:ext cx="6560820" cy="4928235"/>
          </a:xfrm>
          <a:prstGeom prst="rect">
            <a:avLst/>
          </a:prstGeom>
          <a:noFill/>
          <a:ln w="9525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6522720" y="4919345"/>
            <a:ext cx="4243070" cy="104648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情况二：劳动力廉价，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科技高价（生产）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604" y="-30165"/>
            <a:ext cx="12191998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600" y="2180123"/>
            <a:ext cx="1059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人</a:t>
            </a:r>
            <a:r>
              <a:rPr lang="zh-CN" altLang="en-US" sz="32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类命运共同体：旨在追求本国利益</a:t>
            </a:r>
            <a:r>
              <a:rPr lang="zh-CN" altLang="en-US" sz="3200" b="1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时兼</a:t>
            </a:r>
            <a:r>
              <a:rPr lang="zh-CN" altLang="en-US" sz="32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顾他国合理关切，在谋求本国发展中促进各国共同发展</a:t>
            </a:r>
            <a:r>
              <a:rPr lang="zh-CN" altLang="en-US" sz="3200" b="1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。</a:t>
            </a:r>
            <a:endParaRPr lang="en-US" altLang="zh-CN" sz="3200" b="1" dirty="0" smtClean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人</a:t>
            </a:r>
            <a:r>
              <a:rPr lang="zh-CN" altLang="en-US" sz="32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类只有一个地球，各国共处一个世界，要倡导“人类命运共同体”意识。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296" y="59300"/>
            <a:ext cx="4356128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C0504D"/>
              </a:buClr>
            </a:pPr>
            <a:r>
              <a:rPr lang="zh-CN" altLang="en-US" sz="3200" b="1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Bahnschrift Condensed" panose="020B0502040204020203" charset="0"/>
                <a:sym typeface="Arial" panose="020B0604020202020204"/>
              </a:rPr>
              <a:t>何谓</a:t>
            </a:r>
            <a:r>
              <a:rPr lang="en-US" altLang="zh-CN" sz="3200" b="1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Bahnschrift Condensed" panose="020B0502040204020203" charset="0"/>
                <a:sym typeface="Arial" panose="020B0604020202020204"/>
              </a:rPr>
              <a:t>“</a:t>
            </a:r>
            <a:r>
              <a:rPr lang="zh-CN" altLang="en-US" sz="3200" b="1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Bahnschrift Condensed" panose="020B0502040204020203" charset="0"/>
                <a:sym typeface="Arial" panose="020B0604020202020204"/>
              </a:rPr>
              <a:t>发展中国家</a:t>
            </a:r>
            <a:r>
              <a:rPr lang="en-US" altLang="zh-CN" sz="3200" b="1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Bahnschrift Condensed" panose="020B0502040204020203" charset="0"/>
                <a:sym typeface="Arial" panose="020B0604020202020204"/>
              </a:rPr>
              <a:t>”</a:t>
            </a:r>
            <a:r>
              <a:rPr lang="zh-CN" altLang="en-US" sz="3200" b="1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Bahnschrift Condensed" panose="020B0502040204020203" charset="0"/>
                <a:sym typeface="Arial" panose="020B0604020202020204"/>
              </a:rPr>
              <a:t>？</a:t>
            </a:r>
            <a:endParaRPr lang="zh-CN" altLang="en-US" sz="3200" b="1" dirty="0"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Bahnschrift Condensed" panose="020B0502040204020203" charset="0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6141" y="1090947"/>
            <a:ext cx="11478706" cy="95313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b="1" dirty="0">
                <a:latin typeface="+mn-ea"/>
                <a:cs typeface="Times New Roman" panose="02020603050405020304" pitchFamily="18" charset="0"/>
              </a:rPr>
              <a:t>发展中国家，又称</a:t>
            </a:r>
            <a:r>
              <a:rPr lang="zh-CN" altLang="zh-CN" sz="28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第三世界</a:t>
            </a:r>
            <a:r>
              <a:rPr lang="zh-CN" altLang="zh-CN" sz="2800" b="1" dirty="0">
                <a:latin typeface="+mn-ea"/>
                <a:cs typeface="Times New Roman" panose="02020603050405020304" pitchFamily="18" charset="0"/>
              </a:rPr>
              <a:t>，是指取得独立后建立的拥有完整主权的</a:t>
            </a:r>
            <a:r>
              <a:rPr lang="zh-CN" altLang="zh-CN" sz="28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新兴民族国家</a:t>
            </a:r>
            <a:r>
              <a:rPr lang="zh-CN" altLang="zh-CN" sz="2800" b="1" dirty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zh-CN" sz="2800" b="1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3610" y="2609215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 dirty="0">
                <a:effectLst/>
                <a:latin typeface="+mn-ea"/>
                <a:cs typeface="Times New Roman" panose="02020603050405020304" pitchFamily="18" charset="0"/>
              </a:rPr>
              <a:t>如何独立？</a:t>
            </a:r>
            <a:endParaRPr lang="zh-CN" altLang="zh-CN" sz="2800" b="1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94675" y="2609215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 b="1" dirty="0">
                <a:effectLst/>
                <a:latin typeface="+mn-ea"/>
                <a:cs typeface="Times New Roman" panose="02020603050405020304" pitchFamily="18" charset="0"/>
              </a:rPr>
              <a:t>发展状况？</a:t>
            </a:r>
            <a:endParaRPr lang="zh-CN" altLang="zh-CN" sz="2800" b="1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6235" y="3777615"/>
            <a:ext cx="4857115" cy="490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en-US" altLang="zh-CN" sz="2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72580" y="3777615"/>
            <a:ext cx="4857115" cy="490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二、发展中国家的成就</a:t>
            </a:r>
            <a:endParaRPr lang="en-US" altLang="zh-CN" sz="2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72580" y="4831715"/>
            <a:ext cx="4857115" cy="490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7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三、发展中国家面临的挑战</a:t>
            </a:r>
            <a:endParaRPr lang="en-US" altLang="zh-CN" sz="27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（一）过程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3775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亚洲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52456" y="1270247"/>
          <a:ext cx="7602911" cy="401179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62660"/>
                <a:gridCol w="6640251"/>
              </a:tblGrid>
              <a:tr h="60388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地区</a:t>
                      </a:r>
                      <a:endParaRPr lang="en-US" altLang="zh-CN" sz="2800" b="0" dirty="0" smtClean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概        况</a:t>
                      </a:r>
                      <a:endParaRPr lang="zh-CN" altLang="en-US" sz="2800" b="1" dirty="0">
                        <a:latin typeface="华文仿宋" panose="02010600040101010101" charset="-122"/>
                        <a:ea typeface="华文仿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/>
                </a:tc>
              </a:tr>
              <a:tr h="2292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 rtl="0" eaLnBrk="0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南 亚</a:t>
                      </a:r>
                      <a:endParaRPr lang="en-US" altLang="zh-CN" sz="2800" b="0" kern="1200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1044019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东南亚</a:t>
                      </a:r>
                      <a:endParaRPr lang="zh-CN" altLang="en-US" sz="28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195705" y="1899285"/>
            <a:ext cx="6659245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A.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印度人民的反抗：在国大党领袖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，穆斯林联盟领袖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等人领导下，印度人民的斗争风起云涌。</a:t>
            </a:r>
            <a:endParaRPr lang="zh-CN" altLang="en-US" sz="2400" b="1" dirty="0" smtClean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B.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结果：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1947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年，印度和巴基斯坦成为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；</a:t>
            </a:r>
            <a:endParaRPr lang="zh-CN" altLang="en-US" sz="2400" b="1" dirty="0" smtClean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 50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年代，印度和巴基斯坦成为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。</a:t>
            </a:r>
            <a:endParaRPr lang="zh-CN" altLang="en-US" sz="2400" b="1" dirty="0" smtClean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34135" y="4205605"/>
            <a:ext cx="629602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印度独立前后，印尼、老挝、菲律宾、缅甸、锡兰、柬埔寨、马来亚、新加坡纷纷独立。</a:t>
            </a:r>
            <a:endParaRPr lang="zh-CN" altLang="en-US" sz="24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36285" y="1899285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甘地、尼赫鲁</a:t>
            </a:r>
            <a:endParaRPr lang="zh-CN" altLang="en-US" sz="2400" b="1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04235" y="235966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真纳</a:t>
            </a:r>
            <a:endParaRPr lang="zh-CN" altLang="en-US" sz="2400" b="1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33185" y="313944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自治领</a:t>
            </a:r>
            <a:endParaRPr lang="zh-CN" altLang="en-US" sz="2400" b="1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32095" y="361632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共和国</a:t>
            </a:r>
            <a:endParaRPr lang="zh-CN" altLang="en-US" sz="2400" b="1" dirty="0" smtClean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918450" y="1404620"/>
            <a:ext cx="4225925" cy="2693035"/>
            <a:chOff x="7918450" y="1404620"/>
            <a:chExt cx="4225925" cy="2693035"/>
          </a:xfrm>
        </p:grpSpPr>
        <p:sp>
          <p:nvSpPr>
            <p:cNvPr id="13" name="矩形 12"/>
            <p:cNvSpPr/>
            <p:nvPr/>
          </p:nvSpPr>
          <p:spPr>
            <a:xfrm>
              <a:off x="7918450" y="3390900"/>
              <a:ext cx="422592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尼赫鲁（左），印度末任总督蒙巴顿勋爵和真纳（右）讨论分治问题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1404620"/>
              <a:ext cx="3756025" cy="19862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1" name="矩形 20"/>
          <p:cNvSpPr/>
          <p:nvPr/>
        </p:nvSpPr>
        <p:spPr>
          <a:xfrm>
            <a:off x="8153400" y="4311015"/>
            <a:ext cx="3790950" cy="22453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1947</a:t>
            </a:r>
            <a:r>
              <a:rPr lang="zh-CN" altLang="en-US" sz="28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年，英国根据蒙巴顿方案，宣布印度境内成立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两个主要根据其居民的宗教信仰而划分的独立自治领</a:t>
            </a:r>
            <a:r>
              <a:rPr lang="zh-CN" altLang="en-US" sz="28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prstClr val="black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0" y="5591175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         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结果：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63775" y="5591175"/>
            <a:ext cx="64585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帝国主义在亚洲殖民体系瓦解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/>
          <p:nvPr>
            <p:custDataLst>
              <p:tags r:id="rId1"/>
            </p:custDataLst>
          </p:nvPr>
        </p:nvGraphicFramePr>
        <p:xfrm>
          <a:off x="0" y="2402840"/>
          <a:ext cx="9425305" cy="4145280"/>
        </p:xfrm>
        <a:graphic>
          <a:graphicData uri="http://schemas.openxmlformats.org/drawingml/2006/table">
            <a:tbl>
              <a:tblPr/>
              <a:tblGrid>
                <a:gridCol w="675005"/>
                <a:gridCol w="1930400"/>
                <a:gridCol w="2145665"/>
                <a:gridCol w="4674235"/>
              </a:tblGrid>
              <a:tr h="57912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时间</a:t>
                      </a:r>
                      <a:endParaRPr lang="zh-CN" altLang="en-US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目的</a:t>
                      </a:r>
                      <a:endParaRPr lang="zh-CN" altLang="en-US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结果</a:t>
                      </a:r>
                      <a:endParaRPr lang="zh-CN" altLang="en-US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第一次</a:t>
                      </a:r>
                      <a:endParaRPr lang="zh-CN" altLang="en-US" sz="24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第二次</a:t>
                      </a:r>
                      <a:endParaRPr lang="zh-CN" altLang="en-US" sz="24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楷体_GB2312" panose="02010609030101010101" pitchFamily="49" charset="-122"/>
                        </a:rPr>
                        <a:t>第三次</a:t>
                      </a:r>
                      <a:endParaRPr lang="zh-CN" altLang="en-US" sz="24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3200" b="1" dirty="0">
                        <a:latin typeface="Arial" panose="020B0604020202020204" pitchFamily="34" charset="0"/>
                        <a:ea typeface="楷体_GB2312" panose="0201060903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9"/>
          <p:cNvSpPr/>
          <p:nvPr/>
        </p:nvSpPr>
        <p:spPr>
          <a:xfrm>
            <a:off x="753754" y="3014496"/>
            <a:ext cx="1655763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1947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年至</a:t>
            </a:r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1949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年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8" name="Rectangle 30"/>
          <p:cNvSpPr/>
          <p:nvPr/>
        </p:nvSpPr>
        <p:spPr>
          <a:xfrm>
            <a:off x="753437" y="4310531"/>
            <a:ext cx="1655762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1965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年至</a:t>
            </a:r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1966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年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" name="Rectangle 31"/>
          <p:cNvSpPr/>
          <p:nvPr/>
        </p:nvSpPr>
        <p:spPr>
          <a:xfrm>
            <a:off x="824874" y="5710707"/>
            <a:ext cx="1512888" cy="460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1971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年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0" name="Rectangle 32"/>
          <p:cNvSpPr/>
          <p:nvPr/>
        </p:nvSpPr>
        <p:spPr>
          <a:xfrm>
            <a:off x="2578339" y="3113556"/>
            <a:ext cx="2095500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争夺</a:t>
            </a:r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克什米尔地区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所有权 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1" name="Rectangle 33"/>
          <p:cNvSpPr/>
          <p:nvPr/>
        </p:nvSpPr>
        <p:spPr>
          <a:xfrm>
            <a:off x="2578974" y="4310518"/>
            <a:ext cx="2095500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争夺</a:t>
            </a:r>
            <a:r>
              <a:rPr lang="zh-CN" altLang="en-US" sz="2400" b="1" dirty="0">
                <a:solidFill>
                  <a:srgbClr val="CC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克什米尔地区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所有权 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2" name="Rectangle 34"/>
          <p:cNvSpPr/>
          <p:nvPr/>
        </p:nvSpPr>
        <p:spPr>
          <a:xfrm>
            <a:off x="2663336" y="5709323"/>
            <a:ext cx="20891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肢解巴基斯坦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3" name="Rectangle 35"/>
          <p:cNvSpPr/>
          <p:nvPr/>
        </p:nvSpPr>
        <p:spPr>
          <a:xfrm>
            <a:off x="4842114" y="3233954"/>
            <a:ext cx="4103688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印度占领克什米尔</a:t>
            </a:r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3/5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领土，巴基斯坦占其余</a:t>
            </a:r>
            <a:r>
              <a:rPr lang="en-US" altLang="zh-CN" sz="2400" b="1" dirty="0">
                <a:latin typeface="Arial" panose="020B0604020202020204" pitchFamily="34" charset="0"/>
                <a:ea typeface="隶书" panose="02010509060101010101" pitchFamily="49" charset="-122"/>
              </a:rPr>
              <a:t>2/5</a:t>
            </a:r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领土。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4" name="Rectangle 36"/>
          <p:cNvSpPr/>
          <p:nvPr/>
        </p:nvSpPr>
        <p:spPr>
          <a:xfrm>
            <a:off x="4914345" y="4310530"/>
            <a:ext cx="3959225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双方未取得明显胜利，并重申用和平手段解决争端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5" name="Rectangle 37"/>
          <p:cNvSpPr/>
          <p:nvPr/>
        </p:nvSpPr>
        <p:spPr>
          <a:xfrm>
            <a:off x="4926657" y="5709437"/>
            <a:ext cx="3673475" cy="460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0"/>
            <a:r>
              <a:rPr lang="zh-CN" altLang="en-US" sz="2400" b="1" dirty="0">
                <a:latin typeface="Arial" panose="020B0604020202020204" pitchFamily="34" charset="0"/>
                <a:ea typeface="隶书" panose="02010509060101010101" pitchFamily="49" charset="-122"/>
              </a:rPr>
              <a:t>东巴成为独立的孟加拉国 </a:t>
            </a:r>
            <a:endParaRPr lang="zh-CN" altLang="en-US" sz="24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1739900" y="1510665"/>
            <a:ext cx="50653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0" algn="ctr"/>
            <a:r>
              <a:rPr lang="zh-CN" altLang="en-US" sz="4400" b="1" dirty="0" smtClean="0">
                <a:solidFill>
                  <a:srgbClr val="0033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三次印巴战争</a:t>
            </a:r>
            <a:endParaRPr lang="zh-CN" altLang="en-US" sz="4400" b="1" dirty="0" smtClean="0">
              <a:solidFill>
                <a:srgbClr val="0033CC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7" name="Rectangle 7"/>
          <p:cNvSpPr txBox="1"/>
          <p:nvPr/>
        </p:nvSpPr>
        <p:spPr>
          <a:xfrm>
            <a:off x="9283939" y="1510500"/>
            <a:ext cx="2460635" cy="5201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领土争端后患无穷，使两国关系难以有实质性的改善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宗教冲突频频发生，矛盾难以调和 </a:t>
            </a:r>
            <a:endParaRPr lang="zh-CN" altLang="en-US" sz="24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美苏争霸的两极格局加剧了印巴间的矛盾 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395" y="433705"/>
            <a:ext cx="115049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克什米尔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全称查谟和克什米尔，原是一个土邦，据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1947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年的“印度独立法案”，它可以自由加入印度或者巴基斯坦，或者宣布独立。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（一）</a:t>
            </a: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过程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3775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亚洲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792" y="1179652"/>
            <a:ext cx="71208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结合</a:t>
            </a:r>
            <a:r>
              <a:rPr lang="en-US" altLang="zh-CN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p126</a:t>
            </a:r>
            <a:r>
              <a:rPr lang="zh-CN" altLang="en-US" sz="24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“学思之窗”为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什么英国让印度分而自治？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043434" y="6117570"/>
            <a:ext cx="305150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印度与巴基斯坦独立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">
            <a:lum contrast="4000"/>
          </a:blip>
          <a:stretch>
            <a:fillRect/>
          </a:stretch>
        </p:blipFill>
        <p:spPr>
          <a:xfrm>
            <a:off x="7078345" y="626311"/>
            <a:ext cx="4907280" cy="5429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45" y="3823674"/>
            <a:ext cx="1452880" cy="6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05" y="1065820"/>
            <a:ext cx="1452880" cy="6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278130" y="2419350"/>
            <a:ext cx="645858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①二战后英国遭到严重削弱，已无法维系殖民统治。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3060" y="3936365"/>
            <a:ext cx="64585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②面对印度强烈要求独立，但是又存在严重的宗教矛盾，难以统一的情况，故设计分而治之的政策。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（一）</a:t>
            </a: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过程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3775" y="626110"/>
            <a:ext cx="1480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非洲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78410" y="1221384"/>
          <a:ext cx="8147214" cy="49888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0464"/>
                <a:gridCol w="7016750"/>
              </a:tblGrid>
              <a:tr h="5152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国别</a:t>
                      </a:r>
                      <a:endParaRPr lang="en-US" altLang="zh-CN" sz="2400" b="0" baseline="0" dirty="0" smtClean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概           况</a:t>
                      </a: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/>
                </a:tc>
              </a:tr>
              <a:tr h="1056158">
                <a:tc>
                  <a:txBody>
                    <a:bodyPr/>
                    <a:lstStyle/>
                    <a:p>
                      <a:pPr marL="0" lvl="0" indent="0" algn="ctr" defTabSz="914400" rtl="0" eaLnBrk="0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kern="1200" baseline="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埃及</a:t>
                      </a:r>
                      <a:endParaRPr lang="en-US" altLang="zh-CN" sz="2400" b="0" kern="1200" baseline="0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575835">
                <a:tc>
                  <a:txBody>
                    <a:bodyPr/>
                    <a:lstStyle/>
                    <a:p>
                      <a:pPr marL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 u="none" kern="1200" baseline="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加纳</a:t>
                      </a:r>
                      <a:endParaRPr lang="zh-CN" altLang="en-US" sz="2400" b="0" u="none" kern="1200" baseline="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i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680385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i="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南非</a:t>
                      </a:r>
                      <a:endParaRPr lang="zh-CN" altLang="en-US" sz="2400" b="0" i="0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962643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阿尔及利亚</a:t>
                      </a: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540574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kern="1200" baseline="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肯尼亚</a:t>
                      </a:r>
                      <a:endParaRPr lang="zh-CN" altLang="en-US" sz="2400" b="0" kern="1200" baseline="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636270">
                <a:tc gridSpan="2"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 hMerge="1">
                  <a:tcPr marT="45717" marB="45717" anchor="ctr"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518285" y="1844675"/>
            <a:ext cx="6906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1952年废黜国王；</a:t>
            </a: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1953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年成立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埃及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共和国；</a:t>
            </a: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956年埃及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总统</a:t>
            </a: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从英国人手中收回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苏伊士运河主权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0838" y="2845244"/>
            <a:ext cx="76622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1957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年独立（二战后撒哈拉沙漠以南第一个独立的非洲国家）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02195" y="4110950"/>
            <a:ext cx="61387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1954年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，成立民族解放阵线，与</a:t>
            </a:r>
            <a:r>
              <a:rPr lang="en-US" altLang="zh-CN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武装斗争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1962年</a:t>
            </a:r>
            <a:r>
              <a:rPr lang="zh-CN" altLang="en-US" sz="20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，阿尔及利亚独立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02123" y="5035751"/>
            <a:ext cx="76622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20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世纪五六十年代开展抗英游击战争，</a:t>
            </a: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1963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年获得独立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547" y="5590589"/>
            <a:ext cx="848140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</a:t>
            </a:r>
            <a:r>
              <a:rPr lang="zh-CN" altLang="en-US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年有17个非洲国家独立，这一年被称为“非洲年”</a:t>
            </a:r>
            <a:endParaRPr lang="zh-CN" altLang="en-US" sz="24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1518090" y="3478337"/>
            <a:ext cx="4695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1961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年脱离英联邦，改名南非共和国</a:t>
            </a:r>
            <a:endParaRPr lang="zh-CN" altLang="en-US" sz="20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0970" y="2146300"/>
            <a:ext cx="9486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纳赛尔</a:t>
            </a:r>
            <a:endParaRPr lang="zh-CN" altLang="en-US" sz="20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8740" y="4038600"/>
            <a:ext cx="693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法国</a:t>
            </a:r>
            <a:endParaRPr lang="zh-CN" altLang="en-US" sz="20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3410" y="5590540"/>
            <a:ext cx="79756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1960</a:t>
            </a:r>
            <a:endParaRPr lang="en-US" altLang="zh-CN" sz="24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25180" y="645160"/>
            <a:ext cx="3665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苏伊士运河的历史</a:t>
            </a: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25180" y="1325880"/>
            <a:ext cx="36652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①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1868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年苏伊士运河通航后，英法控制运河。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25180" y="2207895"/>
            <a:ext cx="36652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②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1882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年英国发动侵埃战争，占领整个埃及。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25180" y="3147695"/>
            <a:ext cx="36652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③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1922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年埃及独立，英国保留控制苏伊士运河的特权。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25180" y="4413250"/>
            <a:ext cx="36652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④华夫脱党进行护宪运动，要求英国放弃特权未获完全成功。</a:t>
            </a:r>
            <a:endParaRPr lang="zh-CN" altLang="en-US" sz="24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25180" y="5755005"/>
            <a:ext cx="3665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⑤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1956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年，埃及收回主权。</a:t>
            </a:r>
            <a:endParaRPr lang="zh-CN" altLang="en-US" sz="24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586740" y="625348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         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结果：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54175" y="6253480"/>
            <a:ext cx="93726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，帝国主义在非洲的殖民帝国彻底崩溃。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39265" y="6184900"/>
            <a:ext cx="16148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60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年代末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1"/>
      <p:bldP spid="7" grpId="1"/>
      <p:bldP spid="8" grpId="1"/>
      <p:bldP spid="21" grpId="1"/>
      <p:bldP spid="9" grpId="1"/>
      <p:bldP spid="1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4254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（一）</a:t>
            </a: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过程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3775" y="626110"/>
            <a:ext cx="1480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非洲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57077" y="1148253"/>
            <a:ext cx="47903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阿尔及利亚的“独立代价”</a:t>
            </a:r>
            <a:endParaRPr lang="zh-CN" alt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457200" y="1830070"/>
            <a:ext cx="5908040" cy="289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……在发给新的采矿许可证时，如其他条件相等，应优先给与法国公司；</a:t>
            </a:r>
            <a:endParaRPr lang="zh-CN" altLang="en-US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……阿尔及利亚应把米尔斯▪克比尔基地租借给法国使用十五年，经两国协议可以续租。</a:t>
            </a:r>
            <a:endParaRPr lang="zh-CN" altLang="en-US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000" b="1" dirty="0" smtClean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dk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《构成法国和阿尔及利亚之间协定的来往信件和1962年3月19日埃维昂谈判结束时通过的各项声明》（1962年7月3日</a:t>
            </a:r>
            <a:endParaRPr lang="zh-CN" altLang="en-US" sz="2000" b="1" dirty="0">
              <a:solidFill>
                <a:schemeClr val="dk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57132" y="4874260"/>
            <a:ext cx="5428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这类内容在许多宗主国与殖民地签订的独立协议中是非常常见的</a:t>
            </a:r>
            <a:endParaRPr lang="zh-CN" altLang="zh-CN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95145" y="2012315"/>
            <a:ext cx="2938780" cy="490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优先开采石油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45" y="2922270"/>
            <a:ext cx="2938780" cy="4908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租界军事基地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132" y="5761990"/>
            <a:ext cx="542820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影响：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79787" y="5761990"/>
            <a:ext cx="542820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对第三世界的现代化建设产生不利影响。</a:t>
            </a:r>
            <a:endParaRPr lang="zh-CN" altLang="en-US" sz="2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3295" y="-66675"/>
            <a:ext cx="4638675" cy="699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4" grpId="0"/>
      <p:bldP spid="26" grpId="0" bldLvl="0" animBg="1"/>
      <p:bldP spid="2" grpId="0" bldLvl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（一）</a:t>
            </a:r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过程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73300" y="642620"/>
            <a:ext cx="3110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拉丁美洲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12448" y="1240677"/>
          <a:ext cx="11496040" cy="18857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63650"/>
                <a:gridCol w="10232390"/>
              </a:tblGrid>
              <a:tr h="47473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国别</a:t>
                      </a:r>
                      <a:endParaRPr lang="en-US" altLang="zh-CN" sz="2400" b="0" baseline="0" dirty="0" smtClean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aseline="0" dirty="0" smtClean="0">
                          <a:latin typeface="华文仿宋" panose="02010600040101010101" charset="-122"/>
                          <a:ea typeface="华文仿宋" panose="02010600040101010101" charset="-122"/>
                        </a:rPr>
                        <a:t>概           况</a:t>
                      </a: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/>
                </a:tc>
              </a:tr>
              <a:tr h="67400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 rtl="0" eaLnBrk="0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kern="1200" baseline="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古巴</a:t>
                      </a:r>
                      <a:endParaRPr lang="en-US" altLang="zh-CN" sz="2400" b="0" kern="1200" baseline="0" dirty="0" smtClean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  <a:tr h="681355">
                <a:tc>
                  <a:txBody>
                    <a:bodyPr/>
                    <a:lstStyle/>
                    <a:p>
                      <a:pPr marL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 u="none" kern="1200" baseline="0" dirty="0" smtClean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巴拿马</a:t>
                      </a:r>
                      <a:endParaRPr lang="zh-CN" altLang="en-US" sz="2400" b="0" u="none" kern="1200" baseline="0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  <a:cs typeface="+mn-cs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i="1" baseline="0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T="45717" marB="45717" anchor="ctr"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544955" y="1816100"/>
            <a:ext cx="1039114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195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9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年推翻美国扶植的傀儡政权；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1961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年卡斯特罗宣布古巴是</a:t>
            </a:r>
            <a:r>
              <a:rPr lang="en-US" altLang="zh-CN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________</a:t>
            </a:r>
            <a:r>
              <a:rPr lang="zh-CN" altLang="en-US" sz="2400" b="1" dirty="0" smtClean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国家</a:t>
            </a:r>
            <a:endParaRPr lang="zh-CN" altLang="en-US" sz="24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48091" y="3333438"/>
            <a:ext cx="10205123" cy="3119251"/>
            <a:chOff x="532158" y="3333438"/>
            <a:chExt cx="10205123" cy="311925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58" y="3333438"/>
              <a:ext cx="2334332" cy="3119251"/>
            </a:xfrm>
            <a:prstGeom prst="rect">
              <a:avLst/>
            </a:prstGeom>
          </p:spPr>
        </p:pic>
        <p:sp>
          <p:nvSpPr>
            <p:cNvPr id="19" name="矩形 7"/>
            <p:cNvSpPr/>
            <p:nvPr/>
          </p:nvSpPr>
          <p:spPr>
            <a:xfrm>
              <a:off x="2866490" y="5867914"/>
              <a:ext cx="1337762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卡斯特罗与</a:t>
              </a:r>
              <a:endPara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切格瓦拉</a:t>
              </a:r>
              <a:endPara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542" y="3385013"/>
              <a:ext cx="4551615" cy="3016100"/>
            </a:xfrm>
            <a:prstGeom prst="rect">
              <a:avLst/>
            </a:prstGeom>
          </p:spPr>
        </p:pic>
        <p:sp>
          <p:nvSpPr>
            <p:cNvPr id="22" name="矩形 7"/>
            <p:cNvSpPr/>
            <p:nvPr/>
          </p:nvSpPr>
          <p:spPr>
            <a:xfrm>
              <a:off x="9000447" y="5684857"/>
              <a:ext cx="1736834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卡斯特罗对群众发表演讲</a:t>
              </a:r>
              <a:endPara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9834177" y="1825625"/>
            <a:ext cx="542820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社会主义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17040" y="2494915"/>
            <a:ext cx="1039114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1999年从美国手中收回</a:t>
            </a:r>
            <a:r>
              <a:rPr lang="en-US" altLang="zh-CN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___________</a:t>
            </a:r>
            <a:r>
              <a:rPr lang="zh-CN" altLang="en-US" sz="2400" b="1" dirty="0">
                <a:solidFill>
                  <a:prstClr val="black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全部主权</a:t>
            </a:r>
            <a:endParaRPr lang="zh-CN" altLang="en-US" sz="2400" b="1" dirty="0">
              <a:solidFill>
                <a:prstClr val="black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17745" y="2494915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巴拿马运河</a:t>
            </a:r>
            <a:endParaRPr lang="zh-CN" altLang="en-US" sz="24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6" grpId="1"/>
      <p:bldP spid="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8130" y="59055"/>
            <a:ext cx="680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一、世界殖民体系的崩溃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" y="626110"/>
            <a:ext cx="680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Bahnschrift Condensed" panose="020B0502040204020203" charset="0"/>
                <a:sym typeface="+mn-ea"/>
              </a:rPr>
              <a:t>（二）结果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Bahnschrift Condensed" panose="020B05020402040202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760" y="2220595"/>
            <a:ext cx="112763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1945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年至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1991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年，全世界有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多个国家摆脱了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殖民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统治获得独立，以惊人的速度摧毁了世界殖民体系。</a:t>
            </a:r>
            <a:endParaRPr lang="zh-CN" altLang="en-US" sz="2800" b="1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700" y="4051300"/>
            <a:ext cx="112763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40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标志</a:t>
            </a:r>
            <a:r>
              <a:rPr lang="zh-CN" altLang="en-US" sz="4000" b="1" dirty="0" smtClean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1990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年纳米比亚独立</a:t>
            </a:r>
            <a:endParaRPr lang="zh-CN" altLang="en-US" sz="4000" b="1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0820e0bb-4e1f-477a-ba3b-b379dfe4e96b}"/>
  <p:tag name="KSO_WM_SCREEN_THEME_FLAG" val="Dlrq25wU2PGuGg5bbmjbDD0xcncCUH6OB9dyiMzP5xV6SxorA9fWXaZGdO///2WOnWC+Db54iZS1gZvKEUy3rI8mM3k9HohFP907UvofiGw="/>
</p:tagLst>
</file>

<file path=ppt/tags/tag2.xml><?xml version="1.0" encoding="utf-8"?>
<p:tagLst xmlns:p="http://schemas.openxmlformats.org/presentationml/2006/main">
  <p:tag name="KSO_WM_UNIT_TABLE_BEAUTIFY" val="smartTable{f8de2360-33d8-4245-b237-55c927616f07}"/>
  <p:tag name="TABLE_ENDDRAG_ORIGIN_RECT" val="742*326"/>
  <p:tag name="TABLE_ENDDRAG_RECT" val="0*189*742*326"/>
  <p:tag name="KSO_WM_SCREEN_THEME_FLAG" val="Dlrq25wU2PGuGg5bbmjbDD0xcncCUH6OB9dyiMzP5xV6SxorA9fWXaZGdO///2WOnWC+Db54iZS1gZvKEUy3rI8mM3k9HohFP907UvofiGw="/>
</p:tagLst>
</file>

<file path=ppt/tags/tag3.xml><?xml version="1.0" encoding="utf-8"?>
<p:tagLst xmlns:p="http://schemas.openxmlformats.org/presentationml/2006/main">
  <p:tag name="KSO_WM_SLIDE_MODEL_TYPE" val="timeline"/>
  <p:tag name="KSO_WM_SCREEN_THEME_FLAG" val="Dlrq25wU2PGuGg5bbmjbDD0xcncCUH6OB9dyiMzP5xV6SxorA9fWXaZGdO///2WOnWC+Db54iZS1gZvKEUy3rI8mM3k9HohFP907UvofiGw="/>
</p:tagLst>
</file>

<file path=ppt/tags/tag4.xml><?xml version="1.0" encoding="utf-8"?>
<p:tagLst xmlns:p="http://schemas.openxmlformats.org/presentationml/2006/main">
  <p:tag name="KSO_WM_UNIT_TABLE_BEAUTIFY" val="smartTable{0820e0bb-4e1f-477a-ba3b-b379dfe4e96b}"/>
  <p:tag name="KSO_WM_SCREEN_THEME_FLAG" val="Dlrq25wU2PGuGg5bbmjbDD0xcncCUH6OB9dyiMzP5xV6SxorA9fWXaZGdO///2WOnWC+Db54iZS1gZvKEUy3rI8mM3k9HohFP907UvofiGw="/>
</p:tagLst>
</file>

<file path=ppt/tags/tag5.xml><?xml version="1.0" encoding="utf-8"?>
<p:tagLst xmlns:p="http://schemas.openxmlformats.org/presentationml/2006/main">
  <p:tag name="KSO_WM_UNIT_TABLE_BEAUTIFY" val="smartTable{0820e0bb-4e1f-477a-ba3b-b379dfe4e96b}"/>
  <p:tag name="KSO_WM_SCREEN_THEME_FLAG" val="Dlrq25wU2PGuGg5bbmjbDD0xcncCUH6OB9dyiMzP5xV6SxorA9fWXaZGdO///2WOnWC+Db54iZS1gZvKEUy3rI8mM3k9HohFP907UvofiGw="/>
</p:tagLst>
</file>

<file path=ppt/tags/tag6.xml><?xml version="1.0" encoding="utf-8"?>
<p:tagLst xmlns:p="http://schemas.openxmlformats.org/presentationml/2006/main">
  <p:tag name="KSO_WM_UNIT_TABLE_BEAUTIFY" val="smartTable{09874903-1cc7-4bee-b10e-64b44837544c}"/>
  <p:tag name="KSO_WM_SCREEN_THEME_FLAG" val="Dlrq25wU2PGuGg5bbmjbDD0xcncCUH6OB9dyiMzP5xV6SxorA9fWXaZGdO///2WOnWC+Db54iZS1gZvKEUy3rI8mM3k9HohFP907UvofiGw="/>
</p:tagLst>
</file>

<file path=ppt/tags/tag7.xml><?xml version="1.0" encoding="utf-8"?>
<p:tagLst xmlns:p="http://schemas.openxmlformats.org/presentationml/2006/main">
  <p:tag name="KSO_WM_UNIT_TABLE_BEAUTIFY" val="smartTable{09874903-1cc7-4bee-b10e-64b44837544c}"/>
  <p:tag name="KSO_WM_SCREEN_THEME_FLAG" val="Dlrq25wU2PGuGg5bbmjbDD0xcncCUH6OB9dyiMzP5xV6SxorA9fWXaZGdO///2WOnWC+Db54iZS1gZvKEUy3rI8mM3k9HohFP907UvofiGw="/>
</p:tagLst>
</file>

<file path=ppt/tags/tag8.xml><?xml version="1.0" encoding="utf-8"?>
<p:tagLst xmlns:p="http://schemas.openxmlformats.org/presentationml/2006/main">
  <p:tag name="KSO_WM_UNIT_TABLE_BEAUTIFY" val="smartTable{730e3b3e-0cfb-435d-9e4c-331eec7e686c}"/>
  <p:tag name="KSO_WM_SCREEN_THEME_FLAG" val="Dlrq25wU2PGuGg5bbmjbDD0xcncCUH6OB9dyiMzP5xV6SxorA9fWXaZGdO///2WOnWC+Db54iZS1gZvKEUy3rI8mM3k9HohFP907UvofiGw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D0xcncCUH6OB9dyiMzP5xV6SxorA9fWXaZGdO///2WOnWC+Db54iZS1gZvKEUy3rI8mM3k9HohFP907UvofiGw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2804</Words>
  <PresentationFormat>自定义</PresentationFormat>
  <Paragraphs>335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黑体</vt:lpstr>
      <vt:lpstr>Bahnschrift Condensed</vt:lpstr>
      <vt:lpstr>Arial</vt:lpstr>
      <vt:lpstr>等线</vt:lpstr>
      <vt:lpstr>Times New Roman</vt:lpstr>
      <vt:lpstr>华文仿宋</vt:lpstr>
      <vt:lpstr>楷体_GB2312</vt:lpstr>
      <vt:lpstr>新宋体</vt:lpstr>
      <vt:lpstr>隶书</vt:lpstr>
      <vt:lpstr>楷体</vt:lpstr>
      <vt:lpstr>仿宋</vt:lpstr>
      <vt:lpstr>站酷快乐体2016修订版</vt:lpstr>
      <vt:lpstr>汉仪尚巍手书W</vt:lpstr>
      <vt:lpstr>方正粗黑宋简体</vt:lpstr>
      <vt:lpstr>等线 Light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2021-06-09T00:02:00Z</dcterms:created>
  <dcterms:modified xsi:type="dcterms:W3CDTF">2021-06-09T01:36:31Z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571FED1E52C04704A3CC88C7013FF515</vt:lpwstr>
  </property>
  <property fmtid="{D5CDD505-2E9C-101B-9397-08002B2CF9AE}" pid="3" name="KSOProductBuildVer">
    <vt:lpwstr>2052-11.1.0.10495</vt:lpwstr>
  </property>
  <property fmtid="{D5CDD505-2E9C-101B-9397-08002B2CF9AE}" pid="4" name="KSOSaveFontToCloudKey">
    <vt:lpwstr>302317420_btnclosed</vt:lpwstr>
  </property>
</Properties>
</file>