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gs/tag5.xml" ContentType="application/vnd.openxmlformats-officedocument.presentationml.tag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5"/>
  </p:notesMasterIdLst>
  <p:sldIdLst>
    <p:sldId id="469" r:id="rId3"/>
    <p:sldId id="485" r:id="rId4"/>
    <p:sldId id="498" r:id="rId5"/>
    <p:sldId id="470" r:id="rId6"/>
    <p:sldId id="520" r:id="rId7"/>
    <p:sldId id="521" r:id="rId8"/>
    <p:sldId id="523" r:id="rId9"/>
    <p:sldId id="522" r:id="rId10"/>
    <p:sldId id="524" r:id="rId11"/>
    <p:sldId id="525" r:id="rId12"/>
    <p:sldId id="471" r:id="rId13"/>
    <p:sldId id="472" r:id="rId14"/>
    <p:sldId id="473" r:id="rId15"/>
    <p:sldId id="474" r:id="rId16"/>
    <p:sldId id="475" r:id="rId17"/>
    <p:sldId id="478" r:id="rId18"/>
    <p:sldId id="526" r:id="rId19"/>
    <p:sldId id="527" r:id="rId20"/>
    <p:sldId id="529" r:id="rId21"/>
    <p:sldId id="528" r:id="rId22"/>
    <p:sldId id="550" r:id="rId23"/>
    <p:sldId id="477" r:id="rId24"/>
    <p:sldId id="476" r:id="rId26"/>
    <p:sldId id="481" r:id="rId27"/>
    <p:sldId id="479" r:id="rId28"/>
    <p:sldId id="511" r:id="rId29"/>
    <p:sldId id="512" r:id="rId30"/>
    <p:sldId id="513" r:id="rId31"/>
    <p:sldId id="514" r:id="rId32"/>
    <p:sldId id="517" r:id="rId33"/>
    <p:sldId id="553" r:id="rId34"/>
    <p:sldId id="549" r:id="rId35"/>
    <p:sldId id="551" r:id="rId36"/>
    <p:sldId id="552" r:id="rId37"/>
    <p:sldId id="554" r:id="rId38"/>
    <p:sldId id="555" r:id="rId39"/>
    <p:sldId id="556" r:id="rId40"/>
    <p:sldId id="557" r:id="rId41"/>
    <p:sldId id="464" r:id="rId42"/>
  </p:sldIdLst>
  <p:sldSz cx="9144000" cy="6858000" type="screen4x3"/>
  <p:notesSz cx="6858000" cy="9144000"/>
  <p:defaultTextStyle>
    <a:defPPr>
      <a:defRPr lang="zh-CN"/>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9pPr>
  </p:defaultTextStyle>
  <p:extLst>
    <p:ext uri="{505F2C04-C923-438B-8C0F-E0CD2BADF298}">
      <wppc:fontMiss xmlns:wppc="http://www.wps.cn/officeDocument/PresentationCustomData" type="true"/>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87"/>
    <p:restoredTop sz="94660"/>
  </p:normalViewPr>
  <p:slideViewPr>
    <p:cSldViewPr showGuides="1">
      <p:cViewPr varScale="1">
        <p:scale>
          <a:sx n="75" d="100"/>
          <a:sy n="75" d="100"/>
        </p:scale>
        <p:origin x="-672" y="-90"/>
      </p:cViewPr>
      <p:guideLst>
        <p:guide orient="horz" pos="2104"/>
        <p:guide pos="2867"/>
      </p:guideLst>
    </p:cSldViewPr>
  </p:slideViewPr>
  <p:notesTextViewPr>
    <p:cViewPr>
      <p:scale>
        <a:sx n="1" d="1"/>
        <a:sy n="1" d="1"/>
      </p:scale>
      <p:origin x="0" y="0"/>
    </p:cViewPr>
  </p:notesText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7.xml" Id="rId9" /><Relationship Type="http://schemas.openxmlformats.org/officeDocument/2006/relationships/slide" Target="slides/slide6.xml" Id="rId8" /><Relationship Type="http://schemas.openxmlformats.org/officeDocument/2006/relationships/slide" Target="slides/slide5.xml" Id="rId7" /><Relationship Type="http://schemas.openxmlformats.org/officeDocument/2006/relationships/slide" Target="slides/slide4.xml" Id="rId6" /><Relationship Type="http://schemas.openxmlformats.org/officeDocument/2006/relationships/slide" Target="slides/slide3.xml" Id="rId5" /><Relationship Type="http://schemas.openxmlformats.org/officeDocument/2006/relationships/tableStyles" Target="tableStyles.xml" Id="rId45" /><Relationship Type="http://schemas.openxmlformats.org/officeDocument/2006/relationships/viewProps" Target="viewProps.xml" Id="rId44" /><Relationship Type="http://schemas.openxmlformats.org/officeDocument/2006/relationships/presProps" Target="presProps.xml" Id="rId43" /><Relationship Type="http://schemas.openxmlformats.org/officeDocument/2006/relationships/slide" Target="slides/slide39.xml" Id="rId42" /><Relationship Type="http://schemas.openxmlformats.org/officeDocument/2006/relationships/slide" Target="slides/slide38.xml" Id="rId41" /><Relationship Type="http://schemas.openxmlformats.org/officeDocument/2006/relationships/slide" Target="slides/slide37.xml" Id="rId40" /><Relationship Type="http://schemas.openxmlformats.org/officeDocument/2006/relationships/slide" Target="slides/slide2.xml" Id="rId4" /><Relationship Type="http://schemas.openxmlformats.org/officeDocument/2006/relationships/slide" Target="slides/slide36.xml" Id="rId39" /><Relationship Type="http://schemas.openxmlformats.org/officeDocument/2006/relationships/slide" Target="slides/slide35.xml" Id="rId38" /><Relationship Type="http://schemas.openxmlformats.org/officeDocument/2006/relationships/slide" Target="slides/slide34.xml" Id="rId37" /><Relationship Type="http://schemas.openxmlformats.org/officeDocument/2006/relationships/slide" Target="slides/slide33.xml" Id="rId36" /><Relationship Type="http://schemas.openxmlformats.org/officeDocument/2006/relationships/slide" Target="slides/slide32.xml" Id="rId35" /><Relationship Type="http://schemas.openxmlformats.org/officeDocument/2006/relationships/slide" Target="slides/slide31.xml" Id="rId34" /><Relationship Type="http://schemas.openxmlformats.org/officeDocument/2006/relationships/slide" Target="slides/slide30.xml" Id="rId33" /><Relationship Type="http://schemas.openxmlformats.org/officeDocument/2006/relationships/slide" Target="slides/slide29.xml" Id="rId32" /><Relationship Type="http://schemas.openxmlformats.org/officeDocument/2006/relationships/slide" Target="slides/slide28.xml" Id="rId31" /><Relationship Type="http://schemas.openxmlformats.org/officeDocument/2006/relationships/slide" Target="slides/slide27.xml" Id="rId30" /><Relationship Type="http://schemas.openxmlformats.org/officeDocument/2006/relationships/slide" Target="slides/slide1.xml" Id="rId3" /><Relationship Type="http://schemas.openxmlformats.org/officeDocument/2006/relationships/slide" Target="slides/slide26.xml" Id="rId29" /><Relationship Type="http://schemas.openxmlformats.org/officeDocument/2006/relationships/slide" Target="slides/slide25.xml" Id="rId28" /><Relationship Type="http://schemas.openxmlformats.org/officeDocument/2006/relationships/slide" Target="slides/slide24.xml" Id="rId27" /><Relationship Type="http://schemas.openxmlformats.org/officeDocument/2006/relationships/slide" Target="slides/slide23.xml" Id="rId26" /><Relationship Type="http://schemas.openxmlformats.org/officeDocument/2006/relationships/notesMaster" Target="notesMasters/notesMaster1.xml" Id="rId25" /><Relationship Type="http://schemas.openxmlformats.org/officeDocument/2006/relationships/slide" Target="slides/slide22.xml" Id="rId24" /><Relationship Type="http://schemas.openxmlformats.org/officeDocument/2006/relationships/slide" Target="slides/slide21.xml" Id="rId23" /><Relationship Type="http://schemas.openxmlformats.org/officeDocument/2006/relationships/slide" Target="slides/slide20.xml" Id="rId22" /><Relationship Type="http://schemas.openxmlformats.org/officeDocument/2006/relationships/slide" Target="slides/slide19.xml" Id="rId21" /><Relationship Type="http://schemas.openxmlformats.org/officeDocument/2006/relationships/slide" Target="slides/slide18.xml" Id="rId20" /><Relationship Type="http://schemas.openxmlformats.org/officeDocument/2006/relationships/theme" Target="theme/theme1.xml" Id="rId2" /><Relationship Type="http://schemas.openxmlformats.org/officeDocument/2006/relationships/slide" Target="slides/slide17.xml" Id="rId19" /><Relationship Type="http://schemas.openxmlformats.org/officeDocument/2006/relationships/slide" Target="slides/slide16.xml" Id="rId18" /><Relationship Type="http://schemas.openxmlformats.org/officeDocument/2006/relationships/slide" Target="slides/slide15.xml" Id="rId17" /><Relationship Type="http://schemas.openxmlformats.org/officeDocument/2006/relationships/slide" Target="slides/slide14.xml" Id="rId16" /><Relationship Type="http://schemas.openxmlformats.org/officeDocument/2006/relationships/slide" Target="slides/slide13.xml" Id="rId15" /><Relationship Type="http://schemas.openxmlformats.org/officeDocument/2006/relationships/slide" Target="slides/slide12.xml" Id="rId14" /><Relationship Type="http://schemas.openxmlformats.org/officeDocument/2006/relationships/slide" Target="slides/slide11.xml" Id="rId13" /><Relationship Type="http://schemas.openxmlformats.org/officeDocument/2006/relationships/slide" Target="slides/slide10.xml" Id="rId12" /><Relationship Type="http://schemas.openxmlformats.org/officeDocument/2006/relationships/slide" Target="slides/slide9.xml" Id="rId11" /><Relationship Type="http://schemas.openxmlformats.org/officeDocument/2006/relationships/slide" Target="slides/slide8.xml" Id="rId10" /><Relationship Type="http://schemas.openxmlformats.org/officeDocument/2006/relationships/slideMaster" Target="slideMasters/slideMaster1.xml" Id="rId1" /><Relationship Type="http://schemas.openxmlformats.org/officeDocument/2006/relationships/tags" Target="/ppt/tags/tag5.xml" Id="Rcacce75e2d9a476e"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smtClean="0"/>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Calibri" panose="020F0502020204030204" pitchFamily="34" charset="0"/>
              <a:ea typeface="宋体" panose="02010600030101010101" pitchFamily="2" charset="-122"/>
              <a:cs typeface="+mn-cs"/>
            </a:endParaRPr>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smtClean="0"/>
            </a:lvl1pPr>
          </a:lstStyle>
          <a:p>
            <a:pPr marL="0" marR="0" lvl="0" indent="0" algn="r" defTabSz="914400" rtl="0" eaLnBrk="0" fontAlgn="base" latinLnBrk="0" hangingPunct="0">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Calibri" panose="020F0502020204030204" pitchFamily="34" charset="0"/>
              <a:ea typeface="宋体" panose="02010600030101010101" pitchFamily="2" charset="-122"/>
              <a:cs typeface="+mn-cs"/>
            </a:endParaRPr>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marL="0" marR="0" lvl="0" indent="0" algn="l" defTabSz="914400" rtl="0" eaLnBrk="1" fontAlgn="base" latinLnBrk="0" hangingPunct="1">
              <a:lnSpc>
                <a:spcPct val="100000"/>
              </a:lnSpc>
              <a:spcBef>
                <a:spcPct val="30000"/>
              </a:spcBef>
              <a:spcAft>
                <a:spcPct val="0"/>
              </a:spcAft>
              <a:buClrTx/>
              <a:buSzTx/>
              <a:buFontTx/>
              <a:buNone/>
              <a:defRPr/>
            </a:pP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marL="0" marR="0" lvl="0" indent="0" algn="l" defTabSz="914400" rtl="0" eaLnBrk="1" fontAlgn="base" latinLnBrk="0" hangingPunct="1">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单击此处编辑母版文本样式</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a:p>
            <a:pPr marL="457200" marR="0" lvl="1" indent="0" algn="l" defTabSz="914400" rtl="0" eaLnBrk="1" fontAlgn="base" latinLnBrk="0" hangingPunct="1">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第二级</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a:p>
            <a:pPr marL="914400" marR="0" lvl="2" indent="0" algn="l" defTabSz="914400" rtl="0" eaLnBrk="1" fontAlgn="base" latinLnBrk="0" hangingPunct="1">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第三级</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a:p>
            <a:pPr marL="1371600" marR="0" lvl="3" indent="0" algn="l" defTabSz="914400" rtl="0" eaLnBrk="1" fontAlgn="base" latinLnBrk="0" hangingPunct="1">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第四级</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a:p>
            <a:pPr marL="1828800" marR="0" lvl="4" indent="0" algn="l" defTabSz="914400" rtl="0" eaLnBrk="1" fontAlgn="base" latinLnBrk="0" hangingPunct="1">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第五级</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6" name="页脚占位符 5"/>
          <p:cNvSpPr>
            <a:spLocks noGrp="1"/>
          </p:cNvSpPr>
          <p:nvPr>
            <p:ph type="ftr" sz="quarter" idx="4"/>
          </p:nvPr>
        </p:nvSpPr>
        <p:spPr>
          <a:xfrm>
            <a:off x="0" y="8685213"/>
            <a:ext cx="2971800" cy="458788"/>
          </a:xfrm>
          <a:prstGeom prst="rect">
            <a:avLst/>
          </a:prstGeom>
        </p:spPr>
        <p:txBody>
          <a:bodyPr vert="horz" lIns="91440" tIns="45720" rIns="91440" bIns="45720" rtlCol="0" anchor="b"/>
          <a:lstStyle>
            <a:lvl1pPr algn="l">
              <a:defRPr sz="1200" smtClean="0"/>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Calibri" panose="020F0502020204030204" pitchFamily="34" charset="0"/>
              <a:ea typeface="宋体" panose="02010600030101010101" pitchFamily="2" charset="-122"/>
              <a:cs typeface="+mn-cs"/>
            </a:endParaRPr>
          </a:p>
        </p:txBody>
      </p:sp>
      <p:sp>
        <p:nvSpPr>
          <p:cNvPr id="7" name="灯片编号占位符 6"/>
          <p:cNvSpPr>
            <a:spLocks noGrp="1"/>
          </p:cNvSpPr>
          <p:nvPr>
            <p:ph type="sldNum" sz="quarter" idx="5"/>
          </p:nvPr>
        </p:nvSpPr>
        <p:spPr>
          <a:xfrm>
            <a:off x="3884613" y="8685213"/>
            <a:ext cx="2971800" cy="458788"/>
          </a:xfrm>
          <a:prstGeom prst="rect">
            <a:avLst/>
          </a:prstGeom>
        </p:spPr>
        <p:txBody>
          <a:bodyPr vert="horz" wrap="square" lIns="91440" tIns="45720" rIns="91440" bIns="45720" numCol="1" anchor="b" anchorCtr="0" compatLnSpc="1"/>
          <a:p>
            <a:pPr lvl="0" algn="r"/>
            <a:fld id="{9A0DB2DC-4C9A-4742-B13C-FB6460FD3503}" type="slidenum">
              <a:rPr lang="en-US" altLang="zh-CN" sz="1200" dirty="0"/>
            </a:fld>
            <a:endParaRPr lang="en-US" altLang="zh-CN" sz="1200" dirty="0"/>
          </a:p>
        </p:txBody>
      </p:sp>
    </p:spTree>
  </p:cSld>
  <p:clrMap bg1="lt1" tx1="dk1" bg2="lt2" tx2="dk2" accent1="accent1" accent2="accent2" accent3="accent3" accent4="accent4" accent5="accent5" accent6="accent6" hlink="hlink" folHlink="folHlink"/>
  <p:hf sldNum="0" hdr="0" ftr="0" dt="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p:sp>
        <p:nvSpPr>
          <p:cNvPr id="259074" name="Rectangle 7"/>
          <p:cNvSpPr txBox="1">
            <a:spLocks noGrp="1"/>
          </p:cNvSpPr>
          <p:nvPr/>
        </p:nvSpPr>
        <p:spPr>
          <a:xfrm>
            <a:off x="3883025" y="8683625"/>
            <a:ext cx="2971800" cy="457200"/>
          </a:xfrm>
          <a:prstGeom prst="rect">
            <a:avLst/>
          </a:prstGeom>
          <a:noFill/>
          <a:ln w="9525">
            <a:noFill/>
          </a:ln>
        </p:spPr>
        <p:txBody>
          <a:bodyPr anchor="b"/>
          <a:p>
            <a:pPr lvl="0" algn="r" eaLnBrk="1" hangingPunct="1">
              <a:buNone/>
            </a:pPr>
            <a:fld id="{9A0DB2DC-4C9A-4742-B13C-FB6460FD3503}" type="slidenum">
              <a:rPr lang="zh-CN" altLang="en-US" sz="1200" dirty="0">
                <a:latin typeface="Arial" panose="020B0604020202020204" pitchFamily="34" charset="0"/>
              </a:rPr>
            </a:fld>
            <a:endParaRPr lang="zh-CN" altLang="en-US" sz="1200" dirty="0">
              <a:latin typeface="Arial" panose="020B0604020202020204" pitchFamily="34" charset="0"/>
            </a:endParaRPr>
          </a:p>
        </p:txBody>
      </p:sp>
      <p:sp>
        <p:nvSpPr>
          <p:cNvPr id="259075" name="Rectangle 2"/>
          <p:cNvSpPr>
            <a:spLocks noRot="1" noTextEdit="1"/>
          </p:cNvSpPr>
          <p:nvPr>
            <p:ph type="sldImg"/>
          </p:nvPr>
        </p:nvSpPr>
        <p:spPr>
          <a:xfrm>
            <a:off x="1139825" y="684213"/>
            <a:ext cx="4573588" cy="3429000"/>
          </a:xfrm>
          <a:ln>
            <a:solidFill>
              <a:srgbClr val="000000"/>
            </a:solidFill>
            <a:miter/>
          </a:ln>
        </p:spPr>
      </p:sp>
      <p:sp>
        <p:nvSpPr>
          <p:cNvPr id="259076" name="Rectangle 3"/>
          <p:cNvSpPr>
            <a:spLocks noGrp="1"/>
          </p:cNvSpPr>
          <p:nvPr>
            <p:ph type="body" idx="1"/>
          </p:nvPr>
        </p:nvSpPr>
        <p:spPr>
          <a:xfrm>
            <a:off x="684213" y="4341813"/>
            <a:ext cx="5486400" cy="4114800"/>
          </a:xfrm>
          <a:noFill/>
          <a:ln>
            <a:noFill/>
          </a:ln>
        </p:spPr>
        <p:txBody>
          <a:bodyPr wrap="square" anchor="t"/>
          <a:p>
            <a:pPr lvl="0" eaLnBrk="1" hangingPunct="1">
              <a:spcBef>
                <a:spcPct val="0"/>
              </a:spcBef>
            </a:pPr>
            <a:r>
              <a:rPr lang="zh-CN" altLang="en-US" dirty="0"/>
              <a:t>本资料来自于资源最齐全的２１世纪教育网</a:t>
            </a:r>
            <a:r>
              <a:rPr lang="en-US" altLang="x-none" dirty="0"/>
              <a:t>www.21cnjy.com</a:t>
            </a:r>
            <a:endParaRPr lang="en-US" altLang="x-none" dirty="0"/>
          </a:p>
        </p:txBody>
      </p:sp>
    </p:spTree>
  </p:cSld>
  <p:clrMapOvr>
    <a:overrideClrMapping bg1="lt1" tx1="dk1" bg2="lt2" tx2="dk2" accent1="accent1" accent2="accent2" accent3="accent3" accent4="accent4" accent5="accent5" accent6="accent6" hlink="hlink" folHlink="folHlink"/>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1"/>
        </a:solidFill>
        <a:effectLst/>
      </p:bgPr>
    </p:bg>
    <p:spTree>
      <p:nvGrpSpPr>
        <p:cNvPr id="1" name=""/>
        <p:cNvGrpSpPr/>
        <p:nvPr/>
      </p:nvGrpSpPr>
      <p:grpSpPr>
        <a:xfrm>
          <a:off x="0" y="0"/>
          <a:ext cx="0" cy="0"/>
          <a:chOff x="0" y="0"/>
          <a:chExt cx="0" cy="0"/>
        </a:xfrm>
      </p:grpSpPr>
      <p:sp>
        <p:nvSpPr>
          <p:cNvPr id="5" name="矩形 4"/>
          <p:cNvSpPr/>
          <p:nvPr/>
        </p:nvSpPr>
        <p:spPr>
          <a:xfrm>
            <a:off x="1588" y="1930400"/>
            <a:ext cx="9144000" cy="2484438"/>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6" name="矩形 5"/>
          <p:cNvSpPr/>
          <p:nvPr/>
        </p:nvSpPr>
        <p:spPr>
          <a:xfrm>
            <a:off x="0" y="4524375"/>
            <a:ext cx="9144000" cy="53975"/>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7" name="矩形 6"/>
          <p:cNvSpPr/>
          <p:nvPr/>
        </p:nvSpPr>
        <p:spPr>
          <a:xfrm>
            <a:off x="0" y="1779588"/>
            <a:ext cx="9144000" cy="53975"/>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pic>
        <p:nvPicPr>
          <p:cNvPr id="2056" name="图片 7"/>
          <p:cNvPicPr>
            <a:picLocks noChangeAspect="1"/>
          </p:cNvPicPr>
          <p:nvPr/>
        </p:nvPicPr>
        <p:blipFill>
          <a:blip r:embed="rId2"/>
          <a:stretch>
            <a:fillRect/>
          </a:stretch>
        </p:blipFill>
        <p:spPr>
          <a:xfrm>
            <a:off x="250825" y="-26987"/>
            <a:ext cx="1584325" cy="1584325"/>
          </a:xfrm>
          <a:prstGeom prst="rect">
            <a:avLst/>
          </a:prstGeom>
          <a:noFill/>
          <a:ln w="9525">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自定义版式">
    <p:bg>
      <p:bgPr>
        <a:solidFill>
          <a:schemeClr val="bg1"/>
        </a:solidFill>
        <a:effectLst/>
      </p:bgPr>
    </p:bg>
    <p:spTree>
      <p:nvGrpSpPr>
        <p:cNvPr id="1" name=""/>
        <p:cNvGrpSpPr/>
        <p:nvPr/>
      </p:nvGrpSpPr>
      <p:grpSpPr>
        <a:xfrm>
          <a:off x="0" y="0"/>
          <a:ext cx="0" cy="0"/>
          <a:chOff x="0" y="0"/>
          <a:chExt cx="0" cy="0"/>
        </a:xfrm>
      </p:grpSpPr>
      <p:sp>
        <p:nvSpPr>
          <p:cNvPr id="3" name="矩形 2"/>
          <p:cNvSpPr/>
          <p:nvPr/>
        </p:nvSpPr>
        <p:spPr>
          <a:xfrm>
            <a:off x="0" y="0"/>
            <a:ext cx="9144000" cy="6921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cxnSp>
        <p:nvCxnSpPr>
          <p:cNvPr id="25" name="直接连接符 24"/>
          <p:cNvCxnSpPr/>
          <p:nvPr/>
        </p:nvCxnSpPr>
        <p:spPr>
          <a:xfrm>
            <a:off x="0" y="6272213"/>
            <a:ext cx="9144000" cy="0"/>
          </a:xfrm>
          <a:prstGeom prst="line">
            <a:avLst/>
          </a:prstGeom>
          <a:ln w="25400">
            <a:solidFill>
              <a:srgbClr val="0070C0"/>
            </a:solidFill>
            <a:prstDash val="dash"/>
          </a:ln>
        </p:spPr>
        <p:style>
          <a:lnRef idx="1">
            <a:schemeClr val="accent1"/>
          </a:lnRef>
          <a:fillRef idx="0">
            <a:schemeClr val="accent1"/>
          </a:fillRef>
          <a:effectRef idx="0">
            <a:schemeClr val="accent1"/>
          </a:effectRef>
          <a:fontRef idx="minor">
            <a:schemeClr val="tx1"/>
          </a:fontRef>
        </p:style>
      </p:cxnSp>
      <p:sp>
        <p:nvSpPr>
          <p:cNvPr id="26" name="TextBox 25"/>
          <p:cNvSpPr txBox="1">
            <a:spLocks noChangeArrowheads="1"/>
          </p:cNvSpPr>
          <p:nvPr/>
        </p:nvSpPr>
        <p:spPr bwMode="auto">
          <a:xfrm>
            <a:off x="623888" y="6280150"/>
            <a:ext cx="27114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1800" b="0" i="0" u="none" strike="noStrike" kern="1200" cap="none" spc="0" normalizeH="0" baseline="0" noProof="0" dirty="0" smtClean="0">
                <a:ln>
                  <a:noFill/>
                </a:ln>
                <a:solidFill>
                  <a:schemeClr val="tx1"/>
                </a:solidFill>
                <a:effectLst/>
                <a:uLnTx/>
                <a:uFillTx/>
                <a:latin typeface="华文行楷" panose="02010800040101010101" pitchFamily="2" charset="-122"/>
                <a:ea typeface="华文行楷" panose="02010800040101010101" pitchFamily="2" charset="-122"/>
                <a:cs typeface="+mn-cs"/>
              </a:rPr>
              <a:t>山 东 省 宁 阳 第 四 中 学</a:t>
            </a:r>
            <a:endParaRPr kumimoji="0" lang="zh-CN" altLang="en-US" sz="1800" b="0" i="0" u="none" strike="noStrike" kern="1200" cap="none" spc="0" normalizeH="0" baseline="0" noProof="0" dirty="0" smtClean="0">
              <a:ln>
                <a:noFill/>
              </a:ln>
              <a:solidFill>
                <a:schemeClr val="tx1"/>
              </a:solidFill>
              <a:effectLst/>
              <a:uLnTx/>
              <a:uFillTx/>
              <a:latin typeface="华文行楷" panose="02010800040101010101" pitchFamily="2" charset="-122"/>
              <a:ea typeface="华文行楷" panose="02010800040101010101" pitchFamily="2" charset="-122"/>
              <a:cs typeface="+mn-cs"/>
            </a:endParaRPr>
          </a:p>
        </p:txBody>
      </p:sp>
      <p:sp>
        <p:nvSpPr>
          <p:cNvPr id="27" name="TextBox 26"/>
          <p:cNvSpPr txBox="1">
            <a:spLocks noChangeArrowheads="1"/>
          </p:cNvSpPr>
          <p:nvPr/>
        </p:nvSpPr>
        <p:spPr bwMode="auto">
          <a:xfrm>
            <a:off x="623888" y="6496050"/>
            <a:ext cx="40862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18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宋体" panose="02010600030101010101" pitchFamily="2" charset="-122"/>
                <a:cs typeface="Times New Roman" panose="02020603050405020304" pitchFamily="18" charset="0"/>
              </a:rPr>
              <a:t>ShanDongShengNingYangDiSiZhongXue</a:t>
            </a:r>
            <a:endParaRPr kumimoji="0" lang="zh-CN" altLang="en-US" sz="1800" b="0" i="0" u="none" strike="noStrike" kern="1200" cap="none" spc="0" normalizeH="0" baseline="0" noProof="0" dirty="0" smtClean="0">
              <a:ln>
                <a:noFill/>
              </a:ln>
              <a:solidFill>
                <a:schemeClr val="tx1"/>
              </a:solidFill>
              <a:effectLst/>
              <a:uLnTx/>
              <a:uFillTx/>
              <a:latin typeface="Calibri" panose="020F0502020204030204" pitchFamily="34" charset="0"/>
              <a:ea typeface="宋体" panose="02010600030101010101" pitchFamily="2" charset="-122"/>
              <a:cs typeface="+mn-cs"/>
            </a:endParaRPr>
          </a:p>
        </p:txBody>
      </p:sp>
      <p:pic>
        <p:nvPicPr>
          <p:cNvPr id="4105" name="图片 27"/>
          <p:cNvPicPr>
            <a:picLocks noChangeAspect="1"/>
          </p:cNvPicPr>
          <p:nvPr/>
        </p:nvPicPr>
        <p:blipFill>
          <a:blip r:embed="rId2"/>
          <a:stretch>
            <a:fillRect/>
          </a:stretch>
        </p:blipFill>
        <p:spPr>
          <a:xfrm>
            <a:off x="44450" y="6248400"/>
            <a:ext cx="603250" cy="603250"/>
          </a:xfrm>
          <a:prstGeom prst="rect">
            <a:avLst/>
          </a:prstGeom>
          <a:noFill/>
          <a:ln w="9525">
            <a:noFill/>
          </a:ln>
        </p:spPr>
      </p:pic>
      <p:sp>
        <p:nvSpPr>
          <p:cNvPr id="29" name="矩形 28"/>
          <p:cNvSpPr/>
          <p:nvPr/>
        </p:nvSpPr>
        <p:spPr>
          <a:xfrm>
            <a:off x="5868144" y="37120"/>
            <a:ext cx="3312368" cy="523220"/>
          </a:xfrm>
          <a:prstGeom prst="rect">
            <a:avLst/>
          </a:prstGeom>
          <a:noFill/>
        </p:spPr>
        <p:txBody>
          <a:bodyPr wrap="square">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marL="0" marR="0" lvl="0" indent="0" algn="ctr" defTabSz="914400" rtl="0" eaLnBrk="0" fontAlgn="auto" latinLnBrk="0" hangingPunct="0">
              <a:lnSpc>
                <a:spcPct val="100000"/>
              </a:lnSpc>
              <a:spcBef>
                <a:spcPts val="0"/>
              </a:spcBef>
              <a:spcAft>
                <a:spcPts val="0"/>
              </a:spcAft>
              <a:buClrTx/>
              <a:buSzTx/>
              <a:buFontTx/>
              <a:buNone/>
              <a:defRPr/>
            </a:pPr>
            <a:r>
              <a:rPr kumimoji="0" lang="zh-CN" altLang="en-US" sz="2800" b="1" i="0" u="none" strike="noStrike" kern="1200" cap="all" spc="0" normalizeH="0" baseline="0" noProof="0" dirty="0">
                <a:solidFill>
                  <a:schemeClr val="bg1"/>
                </a:solidFill>
                <a:effectLst>
                  <a:reflection blurRad="10000" stA="55000" endPos="48000" dist="500" dir="5400000" sy="-100000" algn="bl" rotWithShape="0"/>
                </a:effectLst>
                <a:uLnTx/>
                <a:uFillTx/>
                <a:latin typeface="隶书" panose="02010509060101010101" pitchFamily="49" charset="-122"/>
                <a:ea typeface="隶书" panose="02010509060101010101" pitchFamily="49" charset="-122"/>
                <a:cs typeface="+mn-cs"/>
              </a:rPr>
              <a:t>诱思导学</a:t>
            </a:r>
            <a:r>
              <a:rPr kumimoji="0" lang="en-US" altLang="zh-CN" sz="2800" b="1" i="0" u="none" strike="noStrike" kern="1200" cap="all" spc="0" normalizeH="0" baseline="0" noProof="0" dirty="0">
                <a:solidFill>
                  <a:schemeClr val="bg1"/>
                </a:solidFill>
                <a:effectLst>
                  <a:reflection blurRad="10000" stA="55000" endPos="48000" dist="500" dir="5400000" sy="-100000" algn="bl" rotWithShape="0"/>
                </a:effectLst>
                <a:uLnTx/>
                <a:uFillTx/>
                <a:latin typeface="隶书" panose="02010509060101010101" pitchFamily="49" charset="-122"/>
                <a:ea typeface="隶书" panose="02010509060101010101" pitchFamily="49" charset="-122"/>
                <a:cs typeface="+mn-cs"/>
              </a:rPr>
              <a:t>*</a:t>
            </a:r>
            <a:r>
              <a:rPr kumimoji="0" lang="zh-CN" altLang="en-US" sz="2800" b="1" i="0" u="none" strike="noStrike" kern="1200" cap="all" spc="0" normalizeH="0" baseline="0" noProof="0" dirty="0">
                <a:solidFill>
                  <a:schemeClr val="bg1"/>
                </a:solidFill>
                <a:effectLst>
                  <a:reflection blurRad="10000" stA="55000" endPos="48000" dist="500" dir="5400000" sy="-100000" algn="bl" rotWithShape="0"/>
                </a:effectLst>
                <a:uLnTx/>
                <a:uFillTx/>
                <a:latin typeface="隶书" panose="02010509060101010101" pitchFamily="49" charset="-122"/>
                <a:ea typeface="隶书" panose="02010509060101010101" pitchFamily="49" charset="-122"/>
                <a:cs typeface="+mn-cs"/>
              </a:rPr>
              <a:t>主体探究</a:t>
            </a:r>
            <a:endParaRPr kumimoji="0" lang="zh-CN" altLang="en-US" sz="2800" b="1" i="0" u="none" strike="noStrike" kern="1200" cap="all" spc="0" normalizeH="0" baseline="0" noProof="0" dirty="0">
              <a:solidFill>
                <a:schemeClr val="bg1"/>
              </a:solidFill>
              <a:effectLst>
                <a:reflection blurRad="10000" stA="55000" endPos="48000" dist="500" dir="5400000" sy="-100000" algn="bl" rotWithShape="0"/>
              </a:effectLst>
              <a:uLnTx/>
              <a:uFillTx/>
              <a:latin typeface="隶书" panose="02010509060101010101" pitchFamily="49" charset="-122"/>
              <a:ea typeface="隶书" panose="02010509060101010101" pitchFamily="49" charset="-122"/>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457200" y="6356351"/>
            <a:ext cx="2133600" cy="365125"/>
          </a:xfrm>
        </p:spPr>
        <p:txBody>
          <a:bodyPr/>
          <a:lstStyle/>
          <a:p>
            <a:fld id="{22F8FDBA-C489-4DFA-B667-3D8AF2C7CDA9}" type="datetimeFigureOut">
              <a:rPr lang="zh-CN" altLang="en-US" smtClean="0"/>
            </a:fld>
            <a:endParaRPr lang="zh-CN" altLang="en-US"/>
          </a:p>
        </p:txBody>
      </p:sp>
      <p:sp>
        <p:nvSpPr>
          <p:cNvPr id="3" name="页脚占位符 2"/>
          <p:cNvSpPr>
            <a:spLocks noGrp="1"/>
          </p:cNvSpPr>
          <p:nvPr>
            <p:ph type="ftr" sz="quarter" idx="11"/>
          </p:nvPr>
        </p:nvSpPr>
        <p:spPr>
          <a:xfrm>
            <a:off x="3124200" y="6356351"/>
            <a:ext cx="2895600" cy="365125"/>
          </a:xfrm>
        </p:spPr>
        <p:txBody>
          <a:bodyPr/>
          <a:lstStyle/>
          <a:p>
            <a:endParaRPr lang="zh-CN" altLang="en-US"/>
          </a:p>
        </p:txBody>
      </p:sp>
      <p:sp>
        <p:nvSpPr>
          <p:cNvPr id="4" name="灯片编号占位符 3"/>
          <p:cNvSpPr>
            <a:spLocks noGrp="1"/>
          </p:cNvSpPr>
          <p:nvPr>
            <p:ph type="sldNum" sz="quarter" idx="12"/>
          </p:nvPr>
        </p:nvSpPr>
        <p:spPr>
          <a:xfrm>
            <a:off x="6553200" y="6356351"/>
            <a:ext cx="2133600" cy="365125"/>
          </a:xfrm>
        </p:spPr>
        <p:txBody>
          <a:bodyPr/>
          <a:lstStyle/>
          <a:p>
            <a:fld id="{7F5C5E32-346E-4C03-B7EC-4A82EC8296F1}" type="slidenum">
              <a:rPr lang="zh-CN" altLang="en-US" smtClean="0"/>
            </a:fld>
            <a:endParaRPr lang="zh-CN" alt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5" Type="http://schemas.openxmlformats.org/officeDocument/2006/relationships/theme" Target="../theme/theme1.xml"/><Relationship Id="rId4" Type="http://schemas.openxmlformats.org/officeDocument/2006/relationships/image" Target="../media/image3.jpeg"/><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2" name="图片 1"/>
          <p:cNvPicPr>
            <a:picLocks noChangeAspect="1"/>
          </p:cNvPicPr>
          <p:nvPr/>
        </p:nvPicPr>
        <p:blipFill>
          <a:blip r:embed="rId4">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27584" y="0"/>
            <a:ext cx="7344816"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2pPr>
      <a:lvl3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3pPr>
      <a:lvl4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4pPr>
      <a:lvl5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5pPr>
      <a:lvl6pPr marL="4572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6pPr>
      <a:lvl7pPr marL="9144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7pPr>
      <a:lvl8pPr marL="13716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8pPr>
      <a:lvl9pPr marL="18288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xml"/><Relationship Id="rId1" Type="http://schemas.openxmlformats.org/officeDocument/2006/relationships/tags" Target="../tags/tag2.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9" Type="http://schemas.openxmlformats.org/officeDocument/2006/relationships/image" Target="../media/image12.png"/><Relationship Id="rId8" Type="http://schemas.openxmlformats.org/officeDocument/2006/relationships/image" Target="../media/image11.png"/><Relationship Id="rId7" Type="http://schemas.openxmlformats.org/officeDocument/2006/relationships/image" Target="../media/image10.png"/><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 Id="rId3" Type="http://schemas.openxmlformats.org/officeDocument/2006/relationships/image" Target="../media/image6.png"/><Relationship Id="rId2" Type="http://schemas.openxmlformats.org/officeDocument/2006/relationships/image" Target="../media/image5.png"/><Relationship Id="rId11" Type="http://schemas.openxmlformats.org/officeDocument/2006/relationships/slideLayout" Target="../slideLayouts/slideLayout2.xml"/><Relationship Id="rId10" Type="http://schemas.openxmlformats.org/officeDocument/2006/relationships/image" Target="../media/image13.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文本框 99"/>
          <p:cNvSpPr txBox="1"/>
          <p:nvPr/>
        </p:nvSpPr>
        <p:spPr>
          <a:xfrm>
            <a:off x="0" y="828040"/>
            <a:ext cx="9010650" cy="829945"/>
          </a:xfrm>
          <a:prstGeom prst="rect">
            <a:avLst/>
          </a:prstGeom>
          <a:solidFill>
            <a:srgbClr val="FFFF00"/>
          </a:solidFill>
          <a:ln w="19050" cap="flat" cmpd="sng">
            <a:solidFill>
              <a:srgbClr val="FF0000">
                <a:alpha val="95998"/>
              </a:srgbClr>
            </a:solidFill>
            <a:prstDash val="solid"/>
            <a:round/>
            <a:headEnd type="none" w="med" len="med"/>
            <a:tailEnd type="none" w="med" len="med"/>
          </a:ln>
        </p:spPr>
        <p:txBody>
          <a:bodyPr wrap="square" anchor="t">
            <a:spAutoFit/>
          </a:bodyPr>
          <a:p>
            <a:r>
              <a:rPr lang="en-US" altLang="zh-CN" sz="4800" b="1" smtClean="0">
                <a:latin typeface="黑体" panose="02010609060101010101" pitchFamily="2" charset="-122"/>
                <a:ea typeface="黑体" panose="02010609060101010101" pitchFamily="2" charset="-122"/>
                <a:sym typeface="+mn-ea"/>
              </a:rPr>
              <a:t> </a:t>
            </a:r>
            <a:r>
              <a:rPr lang="zh-CN" altLang="en-US" sz="4000" b="1" smtClean="0">
                <a:latin typeface="黑体" panose="02010609060101010101" pitchFamily="2" charset="-122"/>
                <a:ea typeface="黑体" panose="02010609060101010101" pitchFamily="2" charset="-122"/>
                <a:cs typeface="黑体" panose="02010609060101010101" pitchFamily="2" charset="-122"/>
                <a:sym typeface="+mn-ea"/>
              </a:rPr>
              <a:t>第六单元  </a:t>
            </a:r>
            <a:r>
              <a:rPr lang="zh-CN" altLang="en-US" sz="4000" b="1">
                <a:latin typeface="黑体" panose="02010609060101010101" pitchFamily="2" charset="-122"/>
                <a:ea typeface="黑体" panose="02010609060101010101" pitchFamily="2" charset="-122"/>
                <a:sym typeface="+mn-ea"/>
              </a:rPr>
              <a:t>基层治理与社会保障</a:t>
            </a:r>
            <a:endParaRPr lang="zh-CN" altLang="en-US" sz="4000" b="1">
              <a:latin typeface="黑体" panose="02010609060101010101" pitchFamily="2" charset="-122"/>
              <a:ea typeface="黑体" panose="02010609060101010101" pitchFamily="2" charset="-122"/>
              <a:sym typeface="+mn-ea"/>
            </a:endParaRPr>
          </a:p>
        </p:txBody>
      </p:sp>
      <p:sp>
        <p:nvSpPr>
          <p:cNvPr id="7" name="矩形 6"/>
          <p:cNvSpPr/>
          <p:nvPr/>
        </p:nvSpPr>
        <p:spPr>
          <a:xfrm>
            <a:off x="899160" y="272415"/>
            <a:ext cx="8111490" cy="475615"/>
          </a:xfrm>
          <a:prstGeom prst="rect">
            <a:avLst/>
          </a:prstGeom>
          <a:ln>
            <a:prstDash val="lgDash"/>
          </a:ln>
        </p:spPr>
        <p:style>
          <a:lnRef idx="2">
            <a:schemeClr val="dk1"/>
          </a:lnRef>
          <a:fillRef idx="1">
            <a:schemeClr val="lt1"/>
          </a:fillRef>
          <a:effectRef idx="0">
            <a:schemeClr val="dk1"/>
          </a:effectRef>
          <a:fontRef idx="minor">
            <a:schemeClr val="dk1"/>
          </a:fontRef>
        </p:style>
        <p:txBody>
          <a:bodyPr wrap="square">
            <a:spAutoFit/>
          </a:bodyPr>
          <a:p>
            <a:pPr marL="0" marR="0" lvl="0" indent="0" algn="ctr" defTabSz="914400" rtl="0" eaLnBrk="0" fontAlgn="base" latinLnBrk="0" hangingPunct="0">
              <a:lnSpc>
                <a:spcPct val="100000"/>
              </a:lnSpc>
              <a:spcBef>
                <a:spcPct val="0"/>
              </a:spcBef>
              <a:spcAft>
                <a:spcPct val="0"/>
              </a:spcAft>
              <a:buNone/>
            </a:pPr>
            <a:r>
              <a:rPr kumimoji="0" lang="zh-CN" altLang="en-US" sz="2500" b="1" i="0" baseline="0" noProof="1">
                <a:solidFill>
                  <a:prstClr val="black"/>
                </a:solidFill>
                <a:uFillTx/>
                <a:latin typeface="黑体" panose="02010609060101010101" pitchFamily="2" charset="-122"/>
                <a:ea typeface="黑体" panose="02010609060101010101" pitchFamily="2" charset="-122"/>
                <a:cs typeface="+mn-cs"/>
                <a:sym typeface="+mn-ea"/>
              </a:rPr>
              <a:t>高中统编历史</a:t>
            </a:r>
            <a:r>
              <a:rPr kumimoji="0" lang="zh-CN" sz="2500" b="1" i="0" baseline="0" noProof="1">
                <a:solidFill>
                  <a:prstClr val="black"/>
                </a:solidFill>
                <a:uFillTx/>
                <a:latin typeface="黑体" panose="02010609060101010101" pitchFamily="2" charset="-122"/>
                <a:ea typeface="黑体" panose="02010609060101010101" pitchFamily="2" charset="-122"/>
                <a:cs typeface="+mn-cs"/>
                <a:sym typeface="+mn-ea"/>
              </a:rPr>
              <a:t>选择性必修一《国家制度与社会治理》</a:t>
            </a:r>
            <a:endParaRPr kumimoji="0" lang="zh-CN" sz="2500" b="1" i="0" baseline="0" noProof="1">
              <a:solidFill>
                <a:prstClr val="black"/>
              </a:solidFill>
              <a:uFillTx/>
              <a:latin typeface="黑体" panose="02010609060101010101" pitchFamily="2" charset="-122"/>
              <a:ea typeface="黑体" panose="02010609060101010101" pitchFamily="2" charset="-122"/>
              <a:cs typeface="+mn-cs"/>
              <a:sym typeface="+mn-ea"/>
            </a:endParaRPr>
          </a:p>
        </p:txBody>
      </p:sp>
      <p:graphicFrame>
        <p:nvGraphicFramePr>
          <p:cNvPr id="2" name="表格 1"/>
          <p:cNvGraphicFramePr/>
          <p:nvPr>
            <p:custDataLst>
              <p:tags r:id="rId1"/>
            </p:custDataLst>
          </p:nvPr>
        </p:nvGraphicFramePr>
        <p:xfrm>
          <a:off x="53340" y="1910080"/>
          <a:ext cx="8991600" cy="4127500"/>
        </p:xfrm>
        <a:graphic>
          <a:graphicData uri="http://schemas.openxmlformats.org/drawingml/2006/table">
            <a:tbl>
              <a:tblPr firstRow="1" bandRow="1">
                <a:tableStyleId>{5940675A-B579-460E-94D1-54222C63F5DA}</a:tableStyleId>
              </a:tblPr>
              <a:tblGrid>
                <a:gridCol w="1675130"/>
                <a:gridCol w="7316470"/>
              </a:tblGrid>
              <a:tr h="2146300">
                <a:tc>
                  <a:txBody>
                    <a:bodyPr/>
                    <a:p>
                      <a:pPr indent="0" algn="ctr">
                        <a:buNone/>
                      </a:pPr>
                      <a:r>
                        <a:rPr lang="en-US" sz="2600" b="1">
                          <a:solidFill>
                            <a:schemeClr val="tx1"/>
                          </a:solidFill>
                          <a:uFillTx/>
                          <a:latin typeface="宋体" panose="02010600030101010101" pitchFamily="2" charset="-122"/>
                          <a:ea typeface="宋体" panose="02010600030101010101" pitchFamily="2" charset="-122"/>
                          <a:cs typeface="Times New Roman" panose="02020603050405020304" pitchFamily="18" charset="0"/>
                        </a:rPr>
                        <a:t>课程标准</a:t>
                      </a:r>
                      <a:endParaRPr lang="en-US" altLang="en-US" sz="2600" b="1">
                        <a:solidFill>
                          <a:schemeClr val="tx1"/>
                        </a:solidFill>
                        <a:uFillTx/>
                        <a:latin typeface="宋体" panose="02010600030101010101" pitchFamily="2" charset="-122"/>
                        <a:ea typeface="宋体" panose="02010600030101010101" pitchFamily="2" charset="-122"/>
                        <a:cs typeface="Times New Roman" panose="02020603050405020304" pitchFamily="18"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accent3">
                        <a:lumMod val="40000"/>
                        <a:lumOff val="60000"/>
                      </a:schemeClr>
                    </a:solidFill>
                  </a:tcPr>
                </a:tc>
                <a:tc>
                  <a:txBody>
                    <a:bodyPr/>
                    <a:p>
                      <a:pPr indent="0">
                        <a:buNone/>
                      </a:pPr>
                      <a:r>
                        <a:rPr 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rPr>
                        <a:t>   了解中国古代以赋役征发为首要目的的户籍制度，以及有代表性的基层管理组织；知道中国古代王朝在社会救济和优抚方面采取的重要措施。</a:t>
                      </a:r>
                      <a:endParaRPr 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endParaRPr>
                    </a:p>
                    <a:p>
                      <a:pPr indent="0">
                        <a:buNone/>
                      </a:pPr>
                      <a:r>
                        <a:rPr lang="en-US" alt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rPr>
                        <a:t>    知道西方主要国家基层治理的特点及其由来；了解现代社会保障制度的产生及其实行情况。</a:t>
                      </a:r>
                      <a:endParaRPr lang="en-US" alt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accent3">
                        <a:lumMod val="40000"/>
                        <a:lumOff val="60000"/>
                      </a:schemeClr>
                    </a:solidFill>
                  </a:tcPr>
                </a:tc>
              </a:tr>
              <a:tr h="1377315">
                <a:tc>
                  <a:txBody>
                    <a:bodyPr/>
                    <a:p>
                      <a:pPr indent="0" algn="ctr">
                        <a:buNone/>
                      </a:pPr>
                      <a:r>
                        <a:rPr lang="en-US" sz="2600" b="1">
                          <a:solidFill>
                            <a:schemeClr val="tx1"/>
                          </a:solidFill>
                          <a:uFillTx/>
                          <a:latin typeface="宋体" panose="02010600030101010101" pitchFamily="2" charset="-122"/>
                          <a:ea typeface="宋体" panose="02010600030101010101" pitchFamily="2" charset="-122"/>
                          <a:cs typeface="Times New Roman" panose="02020603050405020304" pitchFamily="18" charset="0"/>
                        </a:rPr>
                        <a:t>重点难点</a:t>
                      </a:r>
                      <a:endParaRPr lang="en-US" altLang="en-US" sz="2600" b="1">
                        <a:solidFill>
                          <a:schemeClr val="tx1"/>
                        </a:solidFill>
                        <a:uFillTx/>
                        <a:latin typeface="宋体" panose="02010600030101010101" pitchFamily="2" charset="-122"/>
                        <a:ea typeface="宋体" panose="02010600030101010101" pitchFamily="2" charset="-122"/>
                        <a:cs typeface="Times New Roman" panose="02020603050405020304" pitchFamily="18"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accent3">
                        <a:lumMod val="40000"/>
                        <a:lumOff val="60000"/>
                      </a:schemeClr>
                    </a:solidFill>
                  </a:tcPr>
                </a:tc>
                <a:tc>
                  <a:txBody>
                    <a:bodyPr/>
                    <a:p>
                      <a:pPr indent="0">
                        <a:buNone/>
                      </a:pPr>
                      <a:r>
                        <a:rPr lang="en-US" sz="2600" b="1">
                          <a:solidFill>
                            <a:schemeClr val="tx1"/>
                          </a:solidFill>
                          <a:uFillTx/>
                          <a:latin typeface="Calibri" panose="020F0502020204030204" pitchFamily="34" charset="0"/>
                          <a:ea typeface="宋体" panose="02010600030101010101" pitchFamily="2" charset="-122"/>
                          <a:cs typeface="宋体" panose="02010600030101010101" pitchFamily="2" charset="-122"/>
                        </a:rPr>
                        <a:t>①</a:t>
                      </a:r>
                      <a:r>
                        <a:rPr 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rPr>
                        <a:t>历代户籍制度演变。</a:t>
                      </a:r>
                      <a:r>
                        <a:rPr lang="en-US" sz="2600" b="1">
                          <a:solidFill>
                            <a:schemeClr val="tx1"/>
                          </a:solidFill>
                          <a:uFillTx/>
                          <a:latin typeface="Calibri" panose="020F0502020204030204" pitchFamily="34" charset="0"/>
                          <a:ea typeface="宋体" panose="02010600030101010101" pitchFamily="2" charset="-122"/>
                          <a:cs typeface="宋体" panose="02010600030101010101" pitchFamily="2" charset="-122"/>
                        </a:rPr>
                        <a:t>②</a:t>
                      </a:r>
                      <a:r>
                        <a:rPr 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rPr>
                        <a:t>历代基层组织与基层社会治理。</a:t>
                      </a:r>
                      <a:r>
                        <a:rPr lang="en-US" sz="2600" b="1">
                          <a:solidFill>
                            <a:schemeClr val="tx1"/>
                          </a:solidFill>
                          <a:uFillTx/>
                          <a:latin typeface="Calibri" panose="020F0502020204030204" pitchFamily="34" charset="0"/>
                          <a:ea typeface="宋体" panose="02010600030101010101" pitchFamily="2" charset="-122"/>
                          <a:cs typeface="宋体" panose="02010600030101010101" pitchFamily="2" charset="-122"/>
                        </a:rPr>
                        <a:t>③</a:t>
                      </a:r>
                      <a:r>
                        <a:rPr 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rPr>
                        <a:t>历代社会救济与优抚政策。</a:t>
                      </a:r>
                      <a:r>
                        <a:rPr lang="en-US" alt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rPr>
                        <a:t>④西方主要国家基层治理的历史与特点。⑤现代社会保障制度的建立与发展的史实。</a:t>
                      </a:r>
                      <a:r>
                        <a:rPr lang="en-US" altLang="en-US" sz="2600" b="1">
                          <a:solidFill>
                            <a:schemeClr val="tx1"/>
                          </a:solidFill>
                          <a:uFillTx/>
                          <a:latin typeface="Calibri" panose="020F0502020204030204" pitchFamily="34" charset="0"/>
                          <a:ea typeface="宋体" panose="02010600030101010101" pitchFamily="2" charset="-122"/>
                          <a:cs typeface="宋体" panose="02010600030101010101" pitchFamily="2" charset="-122"/>
                        </a:rPr>
                        <a:t>⑥</a:t>
                      </a:r>
                      <a:r>
                        <a:rPr lang="en-US" alt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rPr>
                        <a:t>分析现代社会保障制度的影响。</a:t>
                      </a:r>
                      <a:endParaRPr lang="en-US" alt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accent3">
                        <a:lumMod val="40000"/>
                        <a:lumOff val="60000"/>
                      </a:schemeClr>
                    </a:solidFill>
                  </a:tcPr>
                </a:tc>
              </a:tr>
            </a:tbl>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264795" y="394335"/>
            <a:ext cx="8613775" cy="2768600"/>
          </a:xfrm>
          <a:prstGeom prst="rect">
            <a:avLst/>
          </a:prstGeom>
          <a:noFill/>
          <a:ln w="9525">
            <a:noFill/>
          </a:ln>
        </p:spPr>
        <p:txBody>
          <a:bodyPr wrap="square">
            <a:spAutoFit/>
          </a:bodyPr>
          <a:p>
            <a:r>
              <a:rPr lang="en-US" altLang="zh-CN" sz="2900" b="1">
                <a:solidFill>
                  <a:schemeClr val="tx1"/>
                </a:solidFill>
                <a:uFillTx/>
                <a:ea typeface="宋体" panose="02010600030101010101" pitchFamily="2" charset="-122"/>
              </a:rPr>
              <a:t>6</a:t>
            </a:r>
            <a:r>
              <a:rPr lang="zh-CN" sz="2900" b="1">
                <a:solidFill>
                  <a:schemeClr val="tx1"/>
                </a:solidFill>
                <a:uFillTx/>
                <a:ea typeface="宋体" panose="02010600030101010101" pitchFamily="2" charset="-122"/>
              </a:rPr>
              <a:t>．唐宋时期，户籍中出现了茶户、桑户、药户、漆户、蚕户等许多新的称谓。这反映出当时</a:t>
            </a:r>
            <a:r>
              <a:rPr lang="en-US" sz="2900" b="1">
                <a:solidFill>
                  <a:schemeClr val="tx1"/>
                </a:solidFill>
                <a:uFillTx/>
                <a:latin typeface="Times New Roman" panose="02020603050405020304" pitchFamily="18" charset="0"/>
                <a:ea typeface="宋体" panose="02010600030101010101" pitchFamily="2" charset="-122"/>
              </a:rPr>
              <a:t>(</a:t>
            </a:r>
            <a:r>
              <a:rPr lang="zh-CN" sz="2900" b="1">
                <a:solidFill>
                  <a:schemeClr val="tx1"/>
                </a:solidFill>
                <a:uFillTx/>
                <a:ea typeface="宋体" panose="02010600030101010101" pitchFamily="2" charset="-122"/>
              </a:rPr>
              <a:t>　　</a:t>
            </a:r>
            <a:r>
              <a:rPr lang="en-US" sz="2900" b="1">
                <a:solidFill>
                  <a:schemeClr val="tx1"/>
                </a:solidFill>
                <a:uFillTx/>
                <a:latin typeface="Times New Roman" panose="02020603050405020304" pitchFamily="18" charset="0"/>
                <a:ea typeface="宋体" panose="02010600030101010101" pitchFamily="2" charset="-122"/>
              </a:rPr>
              <a:t>)A</a:t>
            </a:r>
            <a:r>
              <a:rPr lang="zh-CN" sz="2900" b="1">
                <a:solidFill>
                  <a:schemeClr val="tx1"/>
                </a:solidFill>
                <a:uFillTx/>
                <a:ea typeface="宋体" panose="02010600030101010101" pitchFamily="2" charset="-122"/>
              </a:rPr>
              <a:t>．自然经济开始解体</a:t>
            </a:r>
            <a:r>
              <a:rPr lang="en-US" sz="2900" b="1">
                <a:solidFill>
                  <a:schemeClr val="tx1"/>
                </a:solidFill>
                <a:uFillTx/>
                <a:latin typeface="Times New Roman" panose="02020603050405020304" pitchFamily="18" charset="0"/>
                <a:ea typeface="宋体" panose="02010600030101010101" pitchFamily="2" charset="-122"/>
              </a:rPr>
              <a:t>B</a:t>
            </a:r>
            <a:r>
              <a:rPr lang="zh-CN" sz="2900" b="1">
                <a:solidFill>
                  <a:schemeClr val="tx1"/>
                </a:solidFill>
                <a:uFillTx/>
                <a:ea typeface="宋体" panose="02010600030101010101" pitchFamily="2" charset="-122"/>
              </a:rPr>
              <a:t>．传统农业生产衰退</a:t>
            </a:r>
            <a:r>
              <a:rPr lang="en-US" sz="2900" b="1">
                <a:solidFill>
                  <a:schemeClr val="tx1"/>
                </a:solidFill>
                <a:uFillTx/>
                <a:latin typeface="Times New Roman" panose="02020603050405020304" pitchFamily="18" charset="0"/>
                <a:ea typeface="宋体" panose="02010600030101010101" pitchFamily="2" charset="-122"/>
              </a:rPr>
              <a:t>C</a:t>
            </a:r>
            <a:r>
              <a:rPr lang="zh-CN" sz="2900" b="1">
                <a:solidFill>
                  <a:schemeClr val="tx1"/>
                </a:solidFill>
                <a:uFillTx/>
                <a:ea typeface="宋体" panose="02010600030101010101" pitchFamily="2" charset="-122"/>
              </a:rPr>
              <a:t>．农业生产商品化程度提高</a:t>
            </a:r>
            <a:r>
              <a:rPr lang="en-US" sz="2900" b="1">
                <a:solidFill>
                  <a:schemeClr val="tx1"/>
                </a:solidFill>
                <a:uFillTx/>
                <a:latin typeface="Times New Roman" panose="02020603050405020304" pitchFamily="18" charset="0"/>
                <a:ea typeface="宋体" panose="02010600030101010101" pitchFamily="2" charset="-122"/>
              </a:rPr>
              <a:t>D</a:t>
            </a:r>
            <a:r>
              <a:rPr lang="zh-CN" sz="2900" b="1">
                <a:solidFill>
                  <a:schemeClr val="tx1"/>
                </a:solidFill>
                <a:uFillTx/>
                <a:ea typeface="宋体" panose="02010600030101010101" pitchFamily="2" charset="-122"/>
              </a:rPr>
              <a:t>．农民对地主的人身依附加强</a:t>
            </a:r>
            <a:endParaRPr lang="zh-CN" altLang="en-US" sz="2900" b="1">
              <a:solidFill>
                <a:schemeClr val="tx1"/>
              </a:solidFill>
              <a:uFillTx/>
              <a:cs typeface="楷体_GB2312" charset="0"/>
            </a:endParaRPr>
          </a:p>
        </p:txBody>
      </p:sp>
      <p:sp>
        <p:nvSpPr>
          <p:cNvPr id="2" name="文本框 1"/>
          <p:cNvSpPr txBox="1"/>
          <p:nvPr/>
        </p:nvSpPr>
        <p:spPr>
          <a:xfrm>
            <a:off x="243205" y="3343910"/>
            <a:ext cx="8865235" cy="2676525"/>
          </a:xfrm>
          <a:prstGeom prst="rect">
            <a:avLst/>
          </a:prstGeom>
          <a:noFill/>
        </p:spPr>
        <p:txBody>
          <a:bodyPr wrap="square" rtlCol="0">
            <a:spAutoFit/>
          </a:bodyPr>
          <a:p>
            <a:r>
              <a:rPr lang="zh-CN" sz="2800" b="1">
                <a:uFillTx/>
                <a:ea typeface="黑体" panose="02010609060101010101" pitchFamily="2" charset="-122"/>
                <a:sym typeface="+mn-ea"/>
              </a:rPr>
              <a:t>答案　</a:t>
            </a:r>
            <a:r>
              <a:rPr lang="en-US" sz="2800" b="1">
                <a:uFillTx/>
                <a:latin typeface="Times New Roman" panose="02020603050405020304" pitchFamily="18" charset="0"/>
                <a:sym typeface="+mn-ea"/>
              </a:rPr>
              <a:t>C</a:t>
            </a:r>
            <a:r>
              <a:rPr lang="zh-CN" altLang="en-US" sz="2800" b="1">
                <a:uFillTx/>
                <a:latin typeface="Times New Roman" panose="02020603050405020304" pitchFamily="18" charset="0"/>
                <a:sym typeface="+mn-ea"/>
              </a:rPr>
              <a:t>。</a:t>
            </a:r>
            <a:r>
              <a:rPr lang="zh-CN" sz="2800" b="1">
                <a:uFillTx/>
                <a:ea typeface="黑体" panose="02010609060101010101" pitchFamily="2" charset="-122"/>
                <a:sym typeface="+mn-ea"/>
              </a:rPr>
              <a:t>解析　</a:t>
            </a:r>
            <a:r>
              <a:rPr lang="zh-CN" sz="2800" b="1">
                <a:uFillTx/>
                <a:cs typeface="楷体_GB2312" charset="0"/>
                <a:sym typeface="+mn-ea"/>
              </a:rPr>
              <a:t>注意题干时间是唐宋时期，而自然经济解体是在近代，在唐宋时期，传统经济也就是自然经济仍然占主导地位，故</a:t>
            </a:r>
            <a:r>
              <a:rPr lang="en-US" sz="2800" b="1">
                <a:uFillTx/>
                <a:latin typeface="Times New Roman" panose="02020603050405020304" pitchFamily="18" charset="0"/>
                <a:cs typeface="楷体_GB2312" charset="0"/>
                <a:sym typeface="+mn-ea"/>
              </a:rPr>
              <a:t>A</a:t>
            </a:r>
            <a:r>
              <a:rPr lang="zh-CN" sz="2800" b="1">
                <a:uFillTx/>
                <a:cs typeface="楷体_GB2312" charset="0"/>
                <a:sym typeface="+mn-ea"/>
              </a:rPr>
              <a:t>、</a:t>
            </a:r>
            <a:r>
              <a:rPr lang="en-US" sz="2800" b="1">
                <a:uFillTx/>
                <a:latin typeface="Times New Roman" panose="02020603050405020304" pitchFamily="18" charset="0"/>
                <a:cs typeface="楷体_GB2312" charset="0"/>
                <a:sym typeface="+mn-ea"/>
              </a:rPr>
              <a:t>B</a:t>
            </a:r>
            <a:r>
              <a:rPr lang="zh-CN" sz="2800" b="1">
                <a:uFillTx/>
                <a:cs typeface="楷体_GB2312" charset="0"/>
                <a:sym typeface="+mn-ea"/>
              </a:rPr>
              <a:t>项错误。从所给材料来看，出现了专门的以种植一种作物为主的农户，实际上是强调了当时农业生产商品化的程度提高，故</a:t>
            </a:r>
            <a:r>
              <a:rPr lang="en-US" sz="2800" b="1">
                <a:uFillTx/>
                <a:latin typeface="Times New Roman" panose="02020603050405020304" pitchFamily="18" charset="0"/>
                <a:cs typeface="楷体_GB2312" charset="0"/>
                <a:sym typeface="+mn-ea"/>
              </a:rPr>
              <a:t>C</a:t>
            </a:r>
            <a:r>
              <a:rPr lang="zh-CN" sz="2800" b="1">
                <a:uFillTx/>
                <a:cs typeface="楷体_GB2312" charset="0"/>
                <a:sym typeface="+mn-ea"/>
              </a:rPr>
              <a:t>项正确。</a:t>
            </a:r>
            <a:r>
              <a:rPr lang="en-US" sz="2800" b="1">
                <a:uFillTx/>
                <a:latin typeface="Times New Roman" panose="02020603050405020304" pitchFamily="18" charset="0"/>
                <a:cs typeface="楷体_GB2312" charset="0"/>
                <a:sym typeface="+mn-ea"/>
              </a:rPr>
              <a:t>D</a:t>
            </a:r>
            <a:r>
              <a:rPr lang="zh-CN" sz="2800" b="1">
                <a:uFillTx/>
                <a:cs typeface="楷体_GB2312" charset="0"/>
                <a:sym typeface="+mn-ea"/>
              </a:rPr>
              <a:t>项内容在材料中没有涉及，排除。</a:t>
            </a:r>
            <a:endParaRPr lang="zh-CN" altLang="en-US" sz="2800"/>
          </a:p>
        </p:txBody>
      </p:sp>
      <p:sp>
        <p:nvSpPr>
          <p:cNvPr id="4" name="矩形 3"/>
          <p:cNvSpPr/>
          <p:nvPr/>
        </p:nvSpPr>
        <p:spPr>
          <a:xfrm>
            <a:off x="7113905" y="1775460"/>
            <a:ext cx="828040" cy="1568450"/>
          </a:xfrm>
          <a:prstGeom prst="rect">
            <a:avLst/>
          </a:prstGeom>
          <a:noFill/>
          <a:ln>
            <a:noFill/>
          </a:ln>
        </p:spPr>
        <p:txBody>
          <a:bodyPr wrap="none" rtlCol="0" anchor="t">
            <a:spAutoFit/>
          </a:bodyPr>
          <a:p>
            <a:pPr algn="ctr"/>
            <a:r>
              <a:rPr lang="en-US" altLang="zh-CN" sz="9600" b="1">
                <a:ln w="22225">
                  <a:solidFill>
                    <a:schemeClr val="accent2"/>
                  </a:solidFill>
                  <a:prstDash val="solid"/>
                </a:ln>
                <a:solidFill>
                  <a:srgbClr val="FF0000"/>
                </a:solidFill>
                <a:effectLst/>
              </a:rPr>
              <a:t>C</a:t>
            </a:r>
            <a:endParaRPr lang="en-US" altLang="zh-CN" sz="9600" b="1">
              <a:ln w="22225">
                <a:solidFill>
                  <a:schemeClr val="accent2"/>
                </a:solidFill>
                <a:prstDash val="solid"/>
              </a:ln>
              <a:solidFill>
                <a:srgbClr val="FF0000"/>
              </a:solidFill>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amond(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415290" y="186690"/>
            <a:ext cx="5200650" cy="491490"/>
          </a:xfrm>
          <a:prstGeom prst="rect">
            <a:avLst/>
          </a:prstGeom>
          <a:solidFill>
            <a:srgbClr val="FFFF00"/>
          </a:solidFill>
          <a:ln w="15875">
            <a:solidFill>
              <a:srgbClr val="FF0000"/>
            </a:solidFill>
          </a:ln>
        </p:spPr>
        <p:txBody>
          <a:bodyPr wrap="square" rtlCol="0" anchor="t">
            <a:spAutoFit/>
          </a:bodyPr>
          <a:p>
            <a:r>
              <a:rPr lang="zh-CN" sz="2600" b="1">
                <a:solidFill>
                  <a:schemeClr val="tx1"/>
                </a:solidFill>
                <a:uFillTx/>
                <a:ea typeface="黑体" panose="02010609060101010101" pitchFamily="2" charset="-122"/>
                <a:sym typeface="+mn-ea"/>
              </a:rPr>
              <a:t>二、历代基层组织与社会治理</a:t>
            </a:r>
            <a:endParaRPr lang="zh-CN" sz="2600" b="1">
              <a:solidFill>
                <a:schemeClr val="tx1"/>
              </a:solidFill>
              <a:uFillTx/>
              <a:ea typeface="黑体" panose="02010609060101010101" pitchFamily="2" charset="-122"/>
              <a:sym typeface="+mn-ea"/>
            </a:endParaRPr>
          </a:p>
        </p:txBody>
      </p:sp>
      <p:sp>
        <p:nvSpPr>
          <p:cNvPr id="2" name="文本框 1"/>
          <p:cNvSpPr txBox="1"/>
          <p:nvPr/>
        </p:nvSpPr>
        <p:spPr>
          <a:xfrm>
            <a:off x="415290" y="678180"/>
            <a:ext cx="3561080" cy="491490"/>
          </a:xfrm>
          <a:prstGeom prst="rect">
            <a:avLst/>
          </a:prstGeom>
          <a:solidFill>
            <a:schemeClr val="accent3">
              <a:lumMod val="40000"/>
              <a:lumOff val="60000"/>
            </a:schemeClr>
          </a:solidFill>
          <a:ln>
            <a:solidFill>
              <a:srgbClr val="FF0000"/>
            </a:solidFill>
          </a:ln>
        </p:spPr>
        <p:txBody>
          <a:bodyPr wrap="square" rtlCol="0" anchor="t">
            <a:spAutoFit/>
          </a:bodyPr>
          <a:p>
            <a:r>
              <a:rPr lang="en-US" altLang="zh-CN" sz="2600" b="1">
                <a:solidFill>
                  <a:schemeClr val="tx1"/>
                </a:solidFill>
                <a:uFillTx/>
                <a:sym typeface="+mn-ea"/>
              </a:rPr>
              <a:t>1</a:t>
            </a:r>
            <a:r>
              <a:rPr lang="zh-CN" sz="2600" b="1">
                <a:solidFill>
                  <a:schemeClr val="tx1"/>
                </a:solidFill>
                <a:uFillTx/>
                <a:sym typeface="+mn-ea"/>
              </a:rPr>
              <a:t>．</a:t>
            </a:r>
            <a:r>
              <a:rPr lang="zh-CN" sz="2600" b="1">
                <a:solidFill>
                  <a:schemeClr val="tx1"/>
                </a:solidFill>
                <a:uFillTx/>
                <a:ea typeface="黑体" panose="02010609060101010101" pitchFamily="2" charset="-122"/>
                <a:sym typeface="+mn-ea"/>
              </a:rPr>
              <a:t>历代基层组织形态</a:t>
            </a:r>
            <a:endParaRPr lang="zh-CN" sz="2600" b="1">
              <a:solidFill>
                <a:schemeClr val="tx1"/>
              </a:solidFill>
              <a:uFillTx/>
              <a:ea typeface="黑体" panose="02010609060101010101" pitchFamily="2" charset="-122"/>
              <a:sym typeface="+mn-ea"/>
            </a:endParaRPr>
          </a:p>
        </p:txBody>
      </p:sp>
      <p:sp>
        <p:nvSpPr>
          <p:cNvPr id="5" name="文本框 4"/>
          <p:cNvSpPr txBox="1"/>
          <p:nvPr/>
        </p:nvSpPr>
        <p:spPr>
          <a:xfrm>
            <a:off x="215900" y="1169670"/>
            <a:ext cx="8506460" cy="891540"/>
          </a:xfrm>
          <a:prstGeom prst="rect">
            <a:avLst/>
          </a:prstGeom>
          <a:noFill/>
        </p:spPr>
        <p:txBody>
          <a:bodyPr wrap="square" rtlCol="0">
            <a:spAutoFit/>
          </a:bodyPr>
          <a:p>
            <a:r>
              <a:rPr lang="en-US" altLang="zh-CN" sz="2600" b="1">
                <a:solidFill>
                  <a:schemeClr val="tx1"/>
                </a:solidFill>
                <a:uFillTx/>
              </a:rPr>
              <a:t>       </a:t>
            </a:r>
            <a:r>
              <a:rPr sz="2600" b="1">
                <a:solidFill>
                  <a:schemeClr val="tx1"/>
                </a:solidFill>
                <a:uFillTx/>
              </a:rPr>
              <a:t>秦汉到明清，县是最基层的行政机构，下设直接管理民众的基层组织。</a:t>
            </a:r>
            <a:endParaRPr sz="2600" b="1">
              <a:solidFill>
                <a:schemeClr val="tx1"/>
              </a:solidFill>
              <a:uFillTx/>
            </a:endParaRPr>
          </a:p>
        </p:txBody>
      </p:sp>
      <p:sp>
        <p:nvSpPr>
          <p:cNvPr id="3" name="文本框 2"/>
          <p:cNvSpPr txBox="1"/>
          <p:nvPr/>
        </p:nvSpPr>
        <p:spPr>
          <a:xfrm>
            <a:off x="415290" y="2061210"/>
            <a:ext cx="2344420" cy="491490"/>
          </a:xfrm>
          <a:prstGeom prst="rect">
            <a:avLst/>
          </a:prstGeom>
          <a:solidFill>
            <a:schemeClr val="accent5">
              <a:lumMod val="40000"/>
              <a:lumOff val="60000"/>
            </a:schemeClr>
          </a:solidFill>
          <a:ln>
            <a:solidFill>
              <a:srgbClr val="FF0000"/>
            </a:solidFill>
          </a:ln>
        </p:spPr>
        <p:txBody>
          <a:bodyPr wrap="none" rtlCol="0" anchor="t">
            <a:spAutoFit/>
          </a:bodyPr>
          <a:p>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a:t>
            </a:r>
            <a:r>
              <a:rPr lang="en-US" altLang="zh-CN"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1</a:t>
            </a:r>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)秦汉时期：</a:t>
            </a:r>
            <a:endPar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endParaRPr>
          </a:p>
        </p:txBody>
      </p:sp>
      <p:sp>
        <p:nvSpPr>
          <p:cNvPr id="6" name="文本框 5"/>
          <p:cNvSpPr txBox="1"/>
          <p:nvPr/>
        </p:nvSpPr>
        <p:spPr>
          <a:xfrm>
            <a:off x="215900" y="2552700"/>
            <a:ext cx="8506460" cy="1691640"/>
          </a:xfrm>
          <a:prstGeom prst="rect">
            <a:avLst/>
          </a:prstGeom>
          <a:noFill/>
        </p:spPr>
        <p:txBody>
          <a:bodyPr wrap="square" rtlCol="0">
            <a:spAutoFit/>
          </a:bodyPr>
          <a:p>
            <a:r>
              <a:rPr lang="en-US" altLang="zh-CN" sz="2600" b="1">
                <a:solidFill>
                  <a:schemeClr val="tx1"/>
                </a:solidFill>
                <a:uFillTx/>
              </a:rPr>
              <a:t>       </a:t>
            </a:r>
            <a:r>
              <a:rPr sz="2600" b="1">
                <a:solidFill>
                  <a:schemeClr val="tx1"/>
                </a:solidFill>
                <a:uFillTx/>
              </a:rPr>
              <a:t>①县下设乡和里。乡设三老，掌教化；设啬夫，掌狱讼、赋税；设游徼，掌捕盗。里设里正。乡、里之外有亭，设亭长，负责传递政令和维护治安。</a:t>
            </a:r>
            <a:endParaRPr sz="2600" b="1">
              <a:solidFill>
                <a:schemeClr val="tx1"/>
              </a:solidFill>
              <a:uFillTx/>
            </a:endParaRPr>
          </a:p>
          <a:p>
            <a:r>
              <a:rPr sz="2600" b="1">
                <a:solidFill>
                  <a:schemeClr val="tx1"/>
                </a:solidFill>
                <a:uFillTx/>
              </a:rPr>
              <a:t>②影响：后代沿袭这种乡里制度，稍有变化。</a:t>
            </a:r>
            <a:endParaRPr sz="2600" b="1">
              <a:solidFill>
                <a:schemeClr val="tx1"/>
              </a:solidFill>
              <a:uFillTx/>
            </a:endParaRPr>
          </a:p>
        </p:txBody>
      </p:sp>
      <p:sp>
        <p:nvSpPr>
          <p:cNvPr id="7" name="文本框 6"/>
          <p:cNvSpPr txBox="1"/>
          <p:nvPr/>
        </p:nvSpPr>
        <p:spPr>
          <a:xfrm>
            <a:off x="295910" y="4170680"/>
            <a:ext cx="2344420" cy="491490"/>
          </a:xfrm>
          <a:prstGeom prst="rect">
            <a:avLst/>
          </a:prstGeom>
          <a:solidFill>
            <a:schemeClr val="accent5">
              <a:lumMod val="40000"/>
              <a:lumOff val="60000"/>
            </a:schemeClr>
          </a:solidFill>
          <a:ln>
            <a:solidFill>
              <a:srgbClr val="FF0000"/>
            </a:solidFill>
          </a:ln>
        </p:spPr>
        <p:txBody>
          <a:bodyPr wrap="none" rtlCol="0" anchor="t">
            <a:spAutoFit/>
          </a:bodyPr>
          <a:p>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a:t>
            </a:r>
            <a:r>
              <a:rPr lang="en-US" altLang="zh-CN"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2</a:t>
            </a:r>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)唐朝时期：</a:t>
            </a:r>
            <a:endPar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endParaRPr>
          </a:p>
        </p:txBody>
      </p:sp>
      <p:sp>
        <p:nvSpPr>
          <p:cNvPr id="8" name="文本框 7"/>
          <p:cNvSpPr txBox="1"/>
          <p:nvPr/>
        </p:nvSpPr>
        <p:spPr>
          <a:xfrm>
            <a:off x="295910" y="5474335"/>
            <a:ext cx="2344420" cy="491490"/>
          </a:xfrm>
          <a:prstGeom prst="rect">
            <a:avLst/>
          </a:prstGeom>
          <a:solidFill>
            <a:schemeClr val="accent5">
              <a:lumMod val="40000"/>
              <a:lumOff val="60000"/>
            </a:schemeClr>
          </a:solidFill>
          <a:ln>
            <a:solidFill>
              <a:srgbClr val="FF0000"/>
            </a:solidFill>
          </a:ln>
        </p:spPr>
        <p:txBody>
          <a:bodyPr wrap="none" rtlCol="0" anchor="t">
            <a:spAutoFit/>
          </a:bodyPr>
          <a:p>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a:t>
            </a:r>
            <a:r>
              <a:rPr lang="en-US" altLang="zh-CN"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3</a:t>
            </a:r>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)明朝时期：</a:t>
            </a:r>
            <a:endPar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endParaRPr>
          </a:p>
        </p:txBody>
      </p:sp>
      <p:sp>
        <p:nvSpPr>
          <p:cNvPr id="9" name="文本框 8"/>
          <p:cNvSpPr txBox="1"/>
          <p:nvPr/>
        </p:nvSpPr>
        <p:spPr>
          <a:xfrm>
            <a:off x="215900" y="4595495"/>
            <a:ext cx="8506460" cy="891540"/>
          </a:xfrm>
          <a:prstGeom prst="rect">
            <a:avLst/>
          </a:prstGeom>
          <a:noFill/>
        </p:spPr>
        <p:txBody>
          <a:bodyPr wrap="square" rtlCol="0">
            <a:spAutoFit/>
          </a:bodyPr>
          <a:p>
            <a:r>
              <a:rPr lang="en-US" altLang="zh-CN" sz="2600" b="1">
                <a:solidFill>
                  <a:schemeClr val="tx1"/>
                </a:solidFill>
                <a:uFillTx/>
              </a:rPr>
              <a:t>       </a:t>
            </a:r>
            <a:r>
              <a:rPr sz="2600" b="1">
                <a:solidFill>
                  <a:schemeClr val="tx1"/>
                </a:solidFill>
                <a:uFillTx/>
              </a:rPr>
              <a:t>唐朝以百户为里，五里为乡，城内设坊，郊外设村，设里正、坊正、村正。</a:t>
            </a:r>
            <a:endParaRPr sz="2600" b="1">
              <a:solidFill>
                <a:schemeClr val="tx1"/>
              </a:solidFill>
              <a:uFillTx/>
            </a:endParaRPr>
          </a:p>
        </p:txBody>
      </p:sp>
      <p:sp>
        <p:nvSpPr>
          <p:cNvPr id="10" name="文本框 9"/>
          <p:cNvSpPr txBox="1"/>
          <p:nvPr/>
        </p:nvSpPr>
        <p:spPr>
          <a:xfrm>
            <a:off x="215900" y="5965825"/>
            <a:ext cx="8506460" cy="491490"/>
          </a:xfrm>
          <a:prstGeom prst="rect">
            <a:avLst/>
          </a:prstGeom>
          <a:noFill/>
        </p:spPr>
        <p:txBody>
          <a:bodyPr wrap="square" rtlCol="0">
            <a:spAutoFit/>
          </a:bodyPr>
          <a:p>
            <a:r>
              <a:rPr lang="en-US" altLang="zh-CN" sz="2600" b="1">
                <a:solidFill>
                  <a:schemeClr val="tx1"/>
                </a:solidFill>
                <a:uFillTx/>
              </a:rPr>
              <a:t>       </a:t>
            </a:r>
            <a:r>
              <a:rPr sz="2600" b="1">
                <a:solidFill>
                  <a:schemeClr val="tx1"/>
                </a:solidFill>
                <a:uFillTx/>
              </a:rPr>
              <a:t>明朝实行里甲制，设甲首、里长。</a:t>
            </a:r>
            <a:endParaRPr sz="2600" b="1">
              <a:solidFill>
                <a:schemeClr val="tx1"/>
              </a:solidFill>
              <a:uFillTx/>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ox(in)">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ox(in)">
                                      <p:cBhvr>
                                        <p:cTn id="22"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9" grpId="0"/>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58445" y="174625"/>
            <a:ext cx="3561080" cy="491490"/>
          </a:xfrm>
          <a:prstGeom prst="rect">
            <a:avLst/>
          </a:prstGeom>
          <a:solidFill>
            <a:schemeClr val="accent3">
              <a:lumMod val="40000"/>
              <a:lumOff val="60000"/>
            </a:schemeClr>
          </a:solidFill>
          <a:ln>
            <a:solidFill>
              <a:srgbClr val="FF0000"/>
            </a:solidFill>
          </a:ln>
        </p:spPr>
        <p:txBody>
          <a:bodyPr wrap="square" rtlCol="0" anchor="t">
            <a:spAutoFit/>
          </a:bodyPr>
          <a:p>
            <a:r>
              <a:rPr lang="en-US" altLang="zh-CN" sz="2600" b="1">
                <a:solidFill>
                  <a:schemeClr val="tx1"/>
                </a:solidFill>
                <a:uFillTx/>
                <a:sym typeface="+mn-ea"/>
              </a:rPr>
              <a:t>2</a:t>
            </a:r>
            <a:r>
              <a:rPr lang="zh-CN" sz="2600" b="1">
                <a:solidFill>
                  <a:schemeClr val="tx1"/>
                </a:solidFill>
                <a:uFillTx/>
                <a:sym typeface="+mn-ea"/>
              </a:rPr>
              <a:t>．</a:t>
            </a:r>
            <a:r>
              <a:rPr lang="zh-CN" sz="2600" b="1">
                <a:solidFill>
                  <a:schemeClr val="tx1"/>
                </a:solidFill>
                <a:uFillTx/>
                <a:ea typeface="黑体" panose="02010609060101010101" pitchFamily="2" charset="-122"/>
                <a:sym typeface="+mn-ea"/>
              </a:rPr>
              <a:t>历代社会治理</a:t>
            </a:r>
            <a:endParaRPr lang="zh-CN" sz="2600" b="1">
              <a:solidFill>
                <a:schemeClr val="tx1"/>
              </a:solidFill>
              <a:uFillTx/>
              <a:ea typeface="黑体" panose="02010609060101010101" pitchFamily="2" charset="-122"/>
              <a:sym typeface="+mn-ea"/>
            </a:endParaRPr>
          </a:p>
        </p:txBody>
      </p:sp>
      <p:sp>
        <p:nvSpPr>
          <p:cNvPr id="5" name="文本框 4"/>
          <p:cNvSpPr txBox="1"/>
          <p:nvPr/>
        </p:nvSpPr>
        <p:spPr>
          <a:xfrm>
            <a:off x="104140" y="1158240"/>
            <a:ext cx="8506460" cy="891540"/>
          </a:xfrm>
          <a:prstGeom prst="rect">
            <a:avLst/>
          </a:prstGeom>
          <a:noFill/>
        </p:spPr>
        <p:txBody>
          <a:bodyPr wrap="square" rtlCol="0">
            <a:spAutoFit/>
          </a:bodyPr>
          <a:p>
            <a:r>
              <a:rPr lang="en-US" altLang="zh-CN" sz="2600" b="1">
                <a:solidFill>
                  <a:schemeClr val="tx1"/>
                </a:solidFill>
                <a:uFillTx/>
              </a:rPr>
              <a:t>       </a:t>
            </a:r>
            <a:r>
              <a:rPr sz="2600" b="1">
                <a:solidFill>
                  <a:schemeClr val="tx1"/>
                </a:solidFill>
                <a:uFillTx/>
              </a:rPr>
              <a:t>秦汉时期的什伍组织，以五家为伍，十家为什，百家为里，互相监督。</a:t>
            </a:r>
            <a:endParaRPr sz="2600" b="1">
              <a:solidFill>
                <a:schemeClr val="tx1"/>
              </a:solidFill>
              <a:uFillTx/>
            </a:endParaRPr>
          </a:p>
        </p:txBody>
      </p:sp>
      <p:sp>
        <p:nvSpPr>
          <p:cNvPr id="3" name="文本框 2"/>
          <p:cNvSpPr txBox="1"/>
          <p:nvPr/>
        </p:nvSpPr>
        <p:spPr>
          <a:xfrm>
            <a:off x="258445" y="666750"/>
            <a:ext cx="2344420" cy="491490"/>
          </a:xfrm>
          <a:prstGeom prst="rect">
            <a:avLst/>
          </a:prstGeom>
          <a:solidFill>
            <a:schemeClr val="accent5">
              <a:lumMod val="40000"/>
              <a:lumOff val="60000"/>
            </a:schemeClr>
          </a:solidFill>
          <a:ln>
            <a:solidFill>
              <a:srgbClr val="FF0000"/>
            </a:solidFill>
          </a:ln>
        </p:spPr>
        <p:txBody>
          <a:bodyPr wrap="none" rtlCol="0" anchor="t">
            <a:spAutoFit/>
          </a:bodyPr>
          <a:p>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a:t>
            </a:r>
            <a:r>
              <a:rPr lang="en-US" altLang="zh-CN"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1</a:t>
            </a:r>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)秦汉时期：</a:t>
            </a:r>
            <a:endPar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endParaRPr>
          </a:p>
        </p:txBody>
      </p:sp>
      <p:sp>
        <p:nvSpPr>
          <p:cNvPr id="4" name="文本框 3"/>
          <p:cNvSpPr txBox="1"/>
          <p:nvPr/>
        </p:nvSpPr>
        <p:spPr>
          <a:xfrm>
            <a:off x="258445" y="1968500"/>
            <a:ext cx="2344420" cy="491490"/>
          </a:xfrm>
          <a:prstGeom prst="rect">
            <a:avLst/>
          </a:prstGeom>
          <a:solidFill>
            <a:schemeClr val="accent5">
              <a:lumMod val="40000"/>
              <a:lumOff val="60000"/>
            </a:schemeClr>
          </a:solidFill>
          <a:ln>
            <a:solidFill>
              <a:srgbClr val="FF0000"/>
            </a:solidFill>
          </a:ln>
        </p:spPr>
        <p:txBody>
          <a:bodyPr wrap="none" rtlCol="0" anchor="t">
            <a:spAutoFit/>
          </a:bodyPr>
          <a:p>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a:t>
            </a:r>
            <a:r>
              <a:rPr lang="en-US" altLang="zh-CN"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2</a:t>
            </a:r>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)唐朝时期：</a:t>
            </a:r>
            <a:endPar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endParaRPr>
          </a:p>
        </p:txBody>
      </p:sp>
      <p:sp>
        <p:nvSpPr>
          <p:cNvPr id="6" name="文本框 5"/>
          <p:cNvSpPr txBox="1"/>
          <p:nvPr/>
        </p:nvSpPr>
        <p:spPr>
          <a:xfrm>
            <a:off x="104140" y="2549525"/>
            <a:ext cx="8506460" cy="891540"/>
          </a:xfrm>
          <a:prstGeom prst="rect">
            <a:avLst/>
          </a:prstGeom>
          <a:noFill/>
        </p:spPr>
        <p:txBody>
          <a:bodyPr wrap="square" rtlCol="0">
            <a:spAutoFit/>
          </a:bodyPr>
          <a:p>
            <a:r>
              <a:rPr lang="en-US" altLang="zh-CN" sz="2600" b="1">
                <a:solidFill>
                  <a:schemeClr val="tx1"/>
                </a:solidFill>
                <a:uFillTx/>
              </a:rPr>
              <a:t>       </a:t>
            </a:r>
            <a:r>
              <a:rPr sz="2600" b="1">
                <a:solidFill>
                  <a:schemeClr val="tx1"/>
                </a:solidFill>
                <a:uFillTx/>
              </a:rPr>
              <a:t>唐朝的邻保制度，以四家为邻，五邻为保，彼此之间相互监督。</a:t>
            </a:r>
            <a:endParaRPr sz="2600" b="1">
              <a:solidFill>
                <a:schemeClr val="tx1"/>
              </a:solidFill>
              <a:uFillTx/>
            </a:endParaRPr>
          </a:p>
        </p:txBody>
      </p:sp>
      <p:sp>
        <p:nvSpPr>
          <p:cNvPr id="7" name="文本框 6"/>
          <p:cNvSpPr txBox="1"/>
          <p:nvPr/>
        </p:nvSpPr>
        <p:spPr>
          <a:xfrm>
            <a:off x="258445" y="3561080"/>
            <a:ext cx="2344420" cy="491490"/>
          </a:xfrm>
          <a:prstGeom prst="rect">
            <a:avLst/>
          </a:prstGeom>
          <a:solidFill>
            <a:schemeClr val="accent5">
              <a:lumMod val="40000"/>
              <a:lumOff val="60000"/>
            </a:schemeClr>
          </a:solidFill>
          <a:ln>
            <a:solidFill>
              <a:srgbClr val="FF0000"/>
            </a:solidFill>
          </a:ln>
        </p:spPr>
        <p:txBody>
          <a:bodyPr wrap="none" rtlCol="0" anchor="t">
            <a:spAutoFit/>
          </a:bodyPr>
          <a:p>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a:t>
            </a:r>
            <a:r>
              <a:rPr lang="en-US" altLang="zh-CN"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3</a:t>
            </a:r>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)宋朝时期：</a:t>
            </a:r>
            <a:endPar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endParaRPr>
          </a:p>
        </p:txBody>
      </p:sp>
      <p:sp>
        <p:nvSpPr>
          <p:cNvPr id="8" name="文本框 7"/>
          <p:cNvSpPr txBox="1"/>
          <p:nvPr/>
        </p:nvSpPr>
        <p:spPr>
          <a:xfrm>
            <a:off x="182245" y="4176395"/>
            <a:ext cx="8506460" cy="491490"/>
          </a:xfrm>
          <a:prstGeom prst="rect">
            <a:avLst/>
          </a:prstGeom>
          <a:noFill/>
        </p:spPr>
        <p:txBody>
          <a:bodyPr wrap="square" rtlCol="0">
            <a:spAutoFit/>
          </a:bodyPr>
          <a:p>
            <a:r>
              <a:rPr lang="en-US" altLang="zh-CN" sz="2600" b="1">
                <a:solidFill>
                  <a:schemeClr val="tx1"/>
                </a:solidFill>
                <a:uFillTx/>
              </a:rPr>
              <a:t>       </a:t>
            </a:r>
            <a:r>
              <a:rPr sz="2600" b="1">
                <a:solidFill>
                  <a:schemeClr val="tx1"/>
                </a:solidFill>
                <a:uFillTx/>
                <a:latin typeface="+mn-ea"/>
                <a:ea typeface="+mn-ea"/>
              </a:rPr>
              <a:t>北宋王安石实施保甲制。</a:t>
            </a:r>
            <a:endParaRPr sz="2600" b="1">
              <a:solidFill>
                <a:schemeClr val="tx1"/>
              </a:solidFill>
              <a:uFillTx/>
              <a:latin typeface="+mn-ea"/>
              <a:ea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ox(in)">
                                      <p:cBhvr>
                                        <p:cTn id="1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258445" y="666750"/>
            <a:ext cx="2344420" cy="491490"/>
          </a:xfrm>
          <a:prstGeom prst="rect">
            <a:avLst/>
          </a:prstGeom>
          <a:solidFill>
            <a:schemeClr val="accent5">
              <a:lumMod val="40000"/>
              <a:lumOff val="60000"/>
            </a:schemeClr>
          </a:solidFill>
          <a:ln>
            <a:solidFill>
              <a:srgbClr val="FF0000"/>
            </a:solidFill>
          </a:ln>
        </p:spPr>
        <p:txBody>
          <a:bodyPr wrap="none" rtlCol="0" anchor="t">
            <a:spAutoFit/>
          </a:bodyPr>
          <a:p>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a:t>
            </a:r>
            <a:r>
              <a:rPr lang="en-US" altLang="zh-CN"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4</a:t>
            </a:r>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)明朝时期：</a:t>
            </a:r>
            <a:endPar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endParaRPr>
          </a:p>
        </p:txBody>
      </p:sp>
      <p:sp>
        <p:nvSpPr>
          <p:cNvPr id="4" name="文本框 3"/>
          <p:cNvSpPr txBox="1"/>
          <p:nvPr/>
        </p:nvSpPr>
        <p:spPr>
          <a:xfrm>
            <a:off x="94615" y="2908300"/>
            <a:ext cx="2344420" cy="491490"/>
          </a:xfrm>
          <a:prstGeom prst="rect">
            <a:avLst/>
          </a:prstGeom>
          <a:solidFill>
            <a:schemeClr val="accent5">
              <a:lumMod val="40000"/>
              <a:lumOff val="60000"/>
            </a:schemeClr>
          </a:solidFill>
          <a:ln>
            <a:solidFill>
              <a:srgbClr val="FF0000"/>
            </a:solidFill>
          </a:ln>
        </p:spPr>
        <p:txBody>
          <a:bodyPr wrap="none" rtlCol="0" anchor="t">
            <a:spAutoFit/>
          </a:bodyPr>
          <a:p>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a:t>
            </a:r>
            <a:r>
              <a:rPr lang="en-US" altLang="zh-CN"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5</a:t>
            </a:r>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)明朝时期：</a:t>
            </a:r>
            <a:endPar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endParaRPr>
          </a:p>
        </p:txBody>
      </p:sp>
      <p:sp>
        <p:nvSpPr>
          <p:cNvPr id="5" name="文本框 4"/>
          <p:cNvSpPr txBox="1"/>
          <p:nvPr/>
        </p:nvSpPr>
        <p:spPr>
          <a:xfrm>
            <a:off x="104140" y="1158240"/>
            <a:ext cx="8506460" cy="1291590"/>
          </a:xfrm>
          <a:prstGeom prst="rect">
            <a:avLst/>
          </a:prstGeom>
          <a:noFill/>
        </p:spPr>
        <p:txBody>
          <a:bodyPr wrap="square" rtlCol="0">
            <a:spAutoFit/>
          </a:bodyPr>
          <a:p>
            <a:r>
              <a:rPr lang="en-US" altLang="zh-CN" sz="2600" b="1">
                <a:solidFill>
                  <a:schemeClr val="tx1"/>
                </a:solidFill>
                <a:uFillTx/>
              </a:rPr>
              <a:t>       </a:t>
            </a:r>
            <a:r>
              <a:rPr sz="2600" b="1">
                <a:solidFill>
                  <a:schemeClr val="tx1"/>
                </a:solidFill>
                <a:uFillTx/>
              </a:rPr>
              <a:t>明朝王守仁任南赣巡抚时推行十家牌法，要求十家总编为一牌，开列各户姓名，由十家轮流收掌，每日沿门按牌察看动静，发现有面生可疑之人，就向官府举报。</a:t>
            </a:r>
            <a:endParaRPr sz="2600" b="1">
              <a:solidFill>
                <a:schemeClr val="tx1"/>
              </a:solidFill>
              <a:uFillTx/>
            </a:endParaRPr>
          </a:p>
        </p:txBody>
      </p:sp>
      <p:sp>
        <p:nvSpPr>
          <p:cNvPr id="6" name="文本框 5"/>
          <p:cNvSpPr txBox="1"/>
          <p:nvPr/>
        </p:nvSpPr>
        <p:spPr>
          <a:xfrm>
            <a:off x="104140" y="3567430"/>
            <a:ext cx="8506460" cy="1291590"/>
          </a:xfrm>
          <a:prstGeom prst="rect">
            <a:avLst/>
          </a:prstGeom>
          <a:noFill/>
        </p:spPr>
        <p:txBody>
          <a:bodyPr wrap="square" rtlCol="0">
            <a:spAutoFit/>
          </a:bodyPr>
          <a:p>
            <a:r>
              <a:rPr lang="en-US" altLang="zh-CN" sz="2600" b="1">
                <a:solidFill>
                  <a:schemeClr val="tx1"/>
                </a:solidFill>
                <a:uFillTx/>
              </a:rPr>
              <a:t>       </a:t>
            </a:r>
            <a:r>
              <a:rPr sz="2600" b="1">
                <a:solidFill>
                  <a:schemeClr val="tx1"/>
                </a:solidFill>
                <a:uFillTx/>
              </a:rPr>
              <a:t>清初实行里甲制，后来改而推行编制严密的保甲制。至此，兼具区划和户籍管理性质的乡里制与旨在维护社会治安的保甲制合一。</a:t>
            </a:r>
            <a:endParaRPr sz="2600" b="1">
              <a:solidFill>
                <a:schemeClr val="tx1"/>
              </a:solidFill>
              <a:uFillTx/>
            </a:endParaRPr>
          </a:p>
        </p:txBody>
      </p:sp>
      <p:sp>
        <p:nvSpPr>
          <p:cNvPr id="7" name="文本框 6"/>
          <p:cNvSpPr txBox="1"/>
          <p:nvPr/>
        </p:nvSpPr>
        <p:spPr>
          <a:xfrm>
            <a:off x="258445" y="174625"/>
            <a:ext cx="3561080" cy="491490"/>
          </a:xfrm>
          <a:prstGeom prst="rect">
            <a:avLst/>
          </a:prstGeom>
          <a:solidFill>
            <a:schemeClr val="accent3">
              <a:lumMod val="40000"/>
              <a:lumOff val="60000"/>
            </a:schemeClr>
          </a:solidFill>
          <a:ln>
            <a:solidFill>
              <a:srgbClr val="FF0000"/>
            </a:solidFill>
          </a:ln>
        </p:spPr>
        <p:txBody>
          <a:bodyPr wrap="square" rtlCol="0" anchor="t">
            <a:spAutoFit/>
          </a:bodyPr>
          <a:p>
            <a:r>
              <a:rPr lang="en-US" altLang="zh-CN" sz="2600" b="1">
                <a:solidFill>
                  <a:schemeClr val="tx1"/>
                </a:solidFill>
                <a:uFillTx/>
                <a:sym typeface="+mn-ea"/>
              </a:rPr>
              <a:t>2</a:t>
            </a:r>
            <a:r>
              <a:rPr lang="zh-CN" sz="2600" b="1">
                <a:solidFill>
                  <a:schemeClr val="tx1"/>
                </a:solidFill>
                <a:uFillTx/>
                <a:sym typeface="+mn-ea"/>
              </a:rPr>
              <a:t>．</a:t>
            </a:r>
            <a:r>
              <a:rPr lang="zh-CN" sz="2600" b="1">
                <a:solidFill>
                  <a:schemeClr val="tx1"/>
                </a:solidFill>
                <a:uFillTx/>
                <a:ea typeface="黑体" panose="02010609060101010101" pitchFamily="2" charset="-122"/>
                <a:sym typeface="+mn-ea"/>
              </a:rPr>
              <a:t>历代社会治理</a:t>
            </a:r>
            <a:endParaRPr lang="zh-CN" sz="2600" b="1">
              <a:solidFill>
                <a:schemeClr val="tx1"/>
              </a:solidFill>
              <a:uFillTx/>
              <a:ea typeface="黑体" panose="02010609060101010101" pitchFamily="2" charset="-122"/>
              <a:sym typeface="+mn-ea"/>
            </a:endParaRPr>
          </a:p>
        </p:txBody>
      </p:sp>
    </p:spTree>
  </p:cSld>
  <p:clrMapOvr>
    <a:masterClrMapping/>
  </p:clrMapOvr>
  <p:transition spd="med">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4978" name="Text Box 2"/>
          <p:cNvSpPr txBox="1"/>
          <p:nvPr/>
        </p:nvSpPr>
        <p:spPr>
          <a:xfrm>
            <a:off x="1143000" y="5105400"/>
            <a:ext cx="3200400" cy="368300"/>
          </a:xfrm>
          <a:prstGeom prst="rect">
            <a:avLst/>
          </a:prstGeom>
          <a:noFill/>
          <a:ln w="19050">
            <a:noFill/>
          </a:ln>
        </p:spPr>
        <p:txBody>
          <a:bodyPr>
            <a:spAutoFit/>
          </a:bodyPr>
          <a:p>
            <a:pPr algn="ctr" eaLnBrk="1" hangingPunct="1">
              <a:spcBef>
                <a:spcPct val="50000"/>
              </a:spcBef>
            </a:pPr>
            <a:endParaRPr lang="zh-CN" altLang="zh-CN" dirty="0">
              <a:latin typeface="Arial" panose="020B0604020202020204" pitchFamily="34" charset="0"/>
            </a:endParaRPr>
          </a:p>
        </p:txBody>
      </p:sp>
      <p:sp>
        <p:nvSpPr>
          <p:cNvPr id="4" name="文本框 3"/>
          <p:cNvSpPr txBox="1"/>
          <p:nvPr/>
        </p:nvSpPr>
        <p:spPr>
          <a:xfrm>
            <a:off x="415290" y="186690"/>
            <a:ext cx="5200650" cy="491490"/>
          </a:xfrm>
          <a:prstGeom prst="rect">
            <a:avLst/>
          </a:prstGeom>
          <a:solidFill>
            <a:srgbClr val="FFFF00"/>
          </a:solidFill>
          <a:ln w="15875">
            <a:solidFill>
              <a:srgbClr val="FF0000"/>
            </a:solidFill>
          </a:ln>
        </p:spPr>
        <p:txBody>
          <a:bodyPr wrap="square" rtlCol="0" anchor="t">
            <a:spAutoFit/>
          </a:bodyPr>
          <a:p>
            <a:r>
              <a:rPr lang="zh-CN" sz="2600" b="1">
                <a:solidFill>
                  <a:schemeClr val="tx1"/>
                </a:solidFill>
                <a:uFillTx/>
                <a:ea typeface="黑体" panose="02010609060101010101" pitchFamily="2" charset="-122"/>
                <a:sym typeface="+mn-ea"/>
              </a:rPr>
              <a:t>三、历代社会救济与优抚政策</a:t>
            </a:r>
            <a:endParaRPr lang="zh-CN" sz="2600" b="1">
              <a:solidFill>
                <a:schemeClr val="tx1"/>
              </a:solidFill>
              <a:uFillTx/>
              <a:ea typeface="黑体" panose="02010609060101010101" pitchFamily="2" charset="-122"/>
              <a:sym typeface="+mn-ea"/>
            </a:endParaRPr>
          </a:p>
        </p:txBody>
      </p:sp>
      <p:sp>
        <p:nvSpPr>
          <p:cNvPr id="2" name="文本框 1"/>
          <p:cNvSpPr txBox="1"/>
          <p:nvPr/>
        </p:nvSpPr>
        <p:spPr>
          <a:xfrm>
            <a:off x="415290" y="678180"/>
            <a:ext cx="3561080" cy="491490"/>
          </a:xfrm>
          <a:prstGeom prst="rect">
            <a:avLst/>
          </a:prstGeom>
          <a:solidFill>
            <a:schemeClr val="accent3">
              <a:lumMod val="40000"/>
              <a:lumOff val="60000"/>
            </a:schemeClr>
          </a:solidFill>
          <a:ln>
            <a:solidFill>
              <a:srgbClr val="FF0000"/>
            </a:solidFill>
          </a:ln>
        </p:spPr>
        <p:txBody>
          <a:bodyPr wrap="square" rtlCol="0" anchor="t">
            <a:spAutoFit/>
          </a:bodyPr>
          <a:p>
            <a:r>
              <a:rPr lang="en-US" altLang="zh-CN" sz="2600" b="1">
                <a:solidFill>
                  <a:schemeClr val="tx1"/>
                </a:solidFill>
                <a:uFillTx/>
                <a:sym typeface="+mn-ea"/>
              </a:rPr>
              <a:t>1</a:t>
            </a:r>
            <a:r>
              <a:rPr lang="zh-CN" sz="2600" b="1">
                <a:solidFill>
                  <a:schemeClr val="tx1"/>
                </a:solidFill>
                <a:uFillTx/>
                <a:sym typeface="+mn-ea"/>
              </a:rPr>
              <a:t>．</a:t>
            </a:r>
            <a:r>
              <a:rPr lang="zh-CN" sz="2600" b="1">
                <a:solidFill>
                  <a:schemeClr val="tx1"/>
                </a:solidFill>
                <a:uFillTx/>
                <a:ea typeface="黑体" panose="02010609060101010101" pitchFamily="2" charset="-122"/>
                <a:sym typeface="+mn-ea"/>
              </a:rPr>
              <a:t>社会救济</a:t>
            </a:r>
            <a:endParaRPr lang="zh-CN" sz="2600" b="1">
              <a:solidFill>
                <a:schemeClr val="tx1"/>
              </a:solidFill>
              <a:uFillTx/>
              <a:ea typeface="黑体" panose="02010609060101010101" pitchFamily="2" charset="-122"/>
              <a:sym typeface="+mn-ea"/>
            </a:endParaRPr>
          </a:p>
        </p:txBody>
      </p:sp>
      <p:sp>
        <p:nvSpPr>
          <p:cNvPr id="3" name="文本框 2"/>
          <p:cNvSpPr txBox="1"/>
          <p:nvPr/>
        </p:nvSpPr>
        <p:spPr>
          <a:xfrm>
            <a:off x="525780" y="1169670"/>
            <a:ext cx="3340735" cy="491490"/>
          </a:xfrm>
          <a:prstGeom prst="rect">
            <a:avLst/>
          </a:prstGeom>
          <a:solidFill>
            <a:schemeClr val="accent5">
              <a:lumMod val="40000"/>
              <a:lumOff val="60000"/>
            </a:schemeClr>
          </a:solidFill>
          <a:ln>
            <a:solidFill>
              <a:srgbClr val="FF0000"/>
            </a:solidFill>
          </a:ln>
        </p:spPr>
        <p:txBody>
          <a:bodyPr wrap="none" rtlCol="0" anchor="t">
            <a:spAutoFit/>
          </a:bodyPr>
          <a:p>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a:t>
            </a:r>
            <a:r>
              <a:rPr lang="en-US" altLang="zh-CN"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1</a:t>
            </a:r>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)社会救济的原因：</a:t>
            </a:r>
            <a:endPar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endParaRPr>
          </a:p>
        </p:txBody>
      </p:sp>
      <p:sp>
        <p:nvSpPr>
          <p:cNvPr id="5" name="文本框 4"/>
          <p:cNvSpPr txBox="1"/>
          <p:nvPr/>
        </p:nvSpPr>
        <p:spPr>
          <a:xfrm>
            <a:off x="415290" y="1661160"/>
            <a:ext cx="8475345" cy="891540"/>
          </a:xfrm>
          <a:prstGeom prst="rect">
            <a:avLst/>
          </a:prstGeom>
          <a:noFill/>
        </p:spPr>
        <p:txBody>
          <a:bodyPr wrap="square" rtlCol="0">
            <a:spAutoFit/>
          </a:bodyPr>
          <a:p>
            <a:r>
              <a:rPr lang="zh-CN" altLang="en-US" sz="2600" b="1">
                <a:solidFill>
                  <a:schemeClr val="tx1"/>
                </a:solidFill>
                <a:uFillTx/>
              </a:rPr>
              <a:t>古代社会生产力水平低，每逢自然灾害发生时，人民生活缺少保障。</a:t>
            </a:r>
            <a:endParaRPr lang="zh-CN" altLang="en-US" sz="2600" b="1">
              <a:solidFill>
                <a:schemeClr val="tx1"/>
              </a:solidFill>
              <a:uFillTx/>
            </a:endParaRPr>
          </a:p>
        </p:txBody>
      </p:sp>
      <p:sp>
        <p:nvSpPr>
          <p:cNvPr id="6" name="文本框 5"/>
          <p:cNvSpPr txBox="1"/>
          <p:nvPr/>
        </p:nvSpPr>
        <p:spPr>
          <a:xfrm>
            <a:off x="525145" y="2552700"/>
            <a:ext cx="3340735" cy="491490"/>
          </a:xfrm>
          <a:prstGeom prst="rect">
            <a:avLst/>
          </a:prstGeom>
          <a:solidFill>
            <a:schemeClr val="accent5">
              <a:lumMod val="40000"/>
              <a:lumOff val="60000"/>
            </a:schemeClr>
          </a:solidFill>
          <a:ln>
            <a:solidFill>
              <a:srgbClr val="FF0000"/>
            </a:solidFill>
          </a:ln>
        </p:spPr>
        <p:txBody>
          <a:bodyPr wrap="none" rtlCol="0" anchor="t">
            <a:spAutoFit/>
          </a:bodyPr>
          <a:p>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a:t>
            </a:r>
            <a:r>
              <a:rPr lang="en-US" altLang="zh-CN"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2</a:t>
            </a:r>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)社会救济的主体：</a:t>
            </a:r>
            <a:endPar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endParaRPr>
          </a:p>
        </p:txBody>
      </p:sp>
      <p:sp>
        <p:nvSpPr>
          <p:cNvPr id="7" name="文本框 6"/>
          <p:cNvSpPr txBox="1"/>
          <p:nvPr/>
        </p:nvSpPr>
        <p:spPr>
          <a:xfrm>
            <a:off x="415290" y="3535680"/>
            <a:ext cx="3340735" cy="491490"/>
          </a:xfrm>
          <a:prstGeom prst="rect">
            <a:avLst/>
          </a:prstGeom>
          <a:solidFill>
            <a:schemeClr val="accent5">
              <a:lumMod val="40000"/>
              <a:lumOff val="60000"/>
            </a:schemeClr>
          </a:solidFill>
          <a:ln>
            <a:solidFill>
              <a:srgbClr val="FF0000"/>
            </a:solidFill>
          </a:ln>
        </p:spPr>
        <p:txBody>
          <a:bodyPr wrap="none" rtlCol="0" anchor="t">
            <a:spAutoFit/>
          </a:bodyPr>
          <a:p>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a:t>
            </a:r>
            <a:r>
              <a:rPr lang="en-US" altLang="zh-CN"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3</a:t>
            </a:r>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)社会救济的措施：</a:t>
            </a:r>
            <a:endPar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endParaRPr>
          </a:p>
        </p:txBody>
      </p:sp>
      <p:sp>
        <p:nvSpPr>
          <p:cNvPr id="8" name="文本框 7"/>
          <p:cNvSpPr txBox="1"/>
          <p:nvPr/>
        </p:nvSpPr>
        <p:spPr>
          <a:xfrm>
            <a:off x="334645" y="3044190"/>
            <a:ext cx="8475345" cy="491490"/>
          </a:xfrm>
          <a:prstGeom prst="rect">
            <a:avLst/>
          </a:prstGeom>
          <a:noFill/>
        </p:spPr>
        <p:txBody>
          <a:bodyPr wrap="square" rtlCol="0">
            <a:spAutoFit/>
          </a:bodyPr>
          <a:p>
            <a:r>
              <a:rPr lang="zh-CN" altLang="en-US" sz="2600" b="1">
                <a:solidFill>
                  <a:schemeClr val="tx1"/>
                </a:solidFill>
                <a:uFillTx/>
              </a:rPr>
              <a:t>主体是掌握大量资源的政府，民间组织处于辅助地位。</a:t>
            </a:r>
            <a:endParaRPr lang="zh-CN" altLang="en-US" sz="2600" b="1">
              <a:solidFill>
                <a:schemeClr val="tx1"/>
              </a:solidFill>
              <a:uFillTx/>
            </a:endParaRPr>
          </a:p>
        </p:txBody>
      </p:sp>
      <p:sp>
        <p:nvSpPr>
          <p:cNvPr id="9" name="文本框 8"/>
          <p:cNvSpPr txBox="1"/>
          <p:nvPr/>
        </p:nvSpPr>
        <p:spPr>
          <a:xfrm>
            <a:off x="197485" y="4027170"/>
            <a:ext cx="8749030" cy="1291590"/>
          </a:xfrm>
          <a:prstGeom prst="rect">
            <a:avLst/>
          </a:prstGeom>
          <a:noFill/>
        </p:spPr>
        <p:txBody>
          <a:bodyPr wrap="square" rtlCol="0">
            <a:spAutoFit/>
          </a:bodyPr>
          <a:p>
            <a:r>
              <a:rPr lang="zh-CN" altLang="en-US" sz="2600" b="1">
                <a:solidFill>
                  <a:schemeClr val="tx1"/>
                </a:solidFill>
                <a:uFillTx/>
              </a:rPr>
              <a:t>①汉朝建立常平仓制度，积谷备仓，调节粮价。</a:t>
            </a:r>
            <a:endParaRPr lang="zh-CN" altLang="en-US" sz="2600" b="1">
              <a:solidFill>
                <a:schemeClr val="tx1"/>
              </a:solidFill>
              <a:uFillTx/>
            </a:endParaRPr>
          </a:p>
          <a:p>
            <a:r>
              <a:rPr lang="zh-CN" altLang="en-US" sz="2600" b="1">
                <a:solidFill>
                  <a:schemeClr val="tx1"/>
                </a:solidFill>
                <a:uFillTx/>
              </a:rPr>
              <a:t>②隋唐时期，政府既重视官方储备，也大力提倡民间积储。官仓救大灾，民间义仓防小灾。</a:t>
            </a:r>
            <a:endParaRPr lang="zh-CN" altLang="en-US" sz="2600" b="1">
              <a:solidFill>
                <a:schemeClr val="tx1"/>
              </a:solidFill>
              <a:uFillTx/>
            </a:endParaRPr>
          </a:p>
        </p:txBody>
      </p:sp>
      <p:sp>
        <p:nvSpPr>
          <p:cNvPr id="10" name="文本框 9"/>
          <p:cNvSpPr txBox="1"/>
          <p:nvPr/>
        </p:nvSpPr>
        <p:spPr>
          <a:xfrm>
            <a:off x="334645" y="5318760"/>
            <a:ext cx="3340735" cy="491490"/>
          </a:xfrm>
          <a:prstGeom prst="rect">
            <a:avLst/>
          </a:prstGeom>
          <a:solidFill>
            <a:schemeClr val="accent5">
              <a:lumMod val="40000"/>
              <a:lumOff val="60000"/>
            </a:schemeClr>
          </a:solidFill>
          <a:ln>
            <a:solidFill>
              <a:srgbClr val="FF0000"/>
            </a:solidFill>
          </a:ln>
        </p:spPr>
        <p:txBody>
          <a:bodyPr wrap="none" rtlCol="0" anchor="t">
            <a:spAutoFit/>
          </a:bodyPr>
          <a:p>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a:t>
            </a:r>
            <a:r>
              <a:rPr lang="en-US" altLang="zh-CN"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4</a:t>
            </a:r>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)社会救济的意义：</a:t>
            </a:r>
            <a:endPar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endParaRPr>
          </a:p>
        </p:txBody>
      </p:sp>
      <p:sp>
        <p:nvSpPr>
          <p:cNvPr id="11" name="文本框 10"/>
          <p:cNvSpPr txBox="1"/>
          <p:nvPr/>
        </p:nvSpPr>
        <p:spPr>
          <a:xfrm>
            <a:off x="141605" y="5895975"/>
            <a:ext cx="8749030" cy="891540"/>
          </a:xfrm>
          <a:prstGeom prst="rect">
            <a:avLst/>
          </a:prstGeom>
          <a:noFill/>
        </p:spPr>
        <p:txBody>
          <a:bodyPr wrap="square" rtlCol="0">
            <a:spAutoFit/>
          </a:bodyPr>
          <a:p>
            <a:r>
              <a:rPr lang="zh-CN" altLang="en-US" sz="2600" b="1">
                <a:solidFill>
                  <a:schemeClr val="tx1"/>
                </a:solidFill>
                <a:uFillTx/>
              </a:rPr>
              <a:t>社会救济为民众提供一定的生活保障，以保证人口繁衍和正常生产活动的进行，有利于维护统治。</a:t>
            </a:r>
            <a:endParaRPr lang="zh-CN" altLang="en-US" sz="2600" b="1">
              <a:solidFill>
                <a:schemeClr val="tx1"/>
              </a:solidFill>
              <a:uFillTx/>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diamond(in)">
                                      <p:cBhvr>
                                        <p:cTn id="12" dur="2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diamond(in)">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diamond(in)">
                                      <p:cBhvr>
                                        <p:cTn id="22"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9" grpId="0"/>
      <p:bldP spid="1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04" name="Text Box 8"/>
          <p:cNvSpPr txBox="1"/>
          <p:nvPr/>
        </p:nvSpPr>
        <p:spPr>
          <a:xfrm>
            <a:off x="6227763" y="4652963"/>
            <a:ext cx="3097212" cy="368300"/>
          </a:xfrm>
          <a:prstGeom prst="rect">
            <a:avLst/>
          </a:prstGeom>
          <a:noFill/>
          <a:ln w="9525">
            <a:noFill/>
          </a:ln>
        </p:spPr>
        <p:txBody>
          <a:bodyPr>
            <a:spAutoFit/>
          </a:bodyPr>
          <a:p>
            <a:pPr eaLnBrk="1" hangingPunct="1">
              <a:spcBef>
                <a:spcPct val="50000"/>
              </a:spcBef>
            </a:pPr>
            <a:endParaRPr lang="zh-CN" altLang="en-US" u="sng" dirty="0">
              <a:latin typeface="Arial" panose="020B0604020202020204" pitchFamily="34" charset="0"/>
            </a:endParaRPr>
          </a:p>
        </p:txBody>
      </p:sp>
      <p:sp>
        <p:nvSpPr>
          <p:cNvPr id="2" name="文本框 1"/>
          <p:cNvSpPr txBox="1"/>
          <p:nvPr/>
        </p:nvSpPr>
        <p:spPr>
          <a:xfrm>
            <a:off x="289560" y="105410"/>
            <a:ext cx="3149600" cy="491490"/>
          </a:xfrm>
          <a:prstGeom prst="rect">
            <a:avLst/>
          </a:prstGeom>
          <a:solidFill>
            <a:schemeClr val="accent3">
              <a:lumMod val="40000"/>
              <a:lumOff val="60000"/>
            </a:schemeClr>
          </a:solidFill>
          <a:ln>
            <a:solidFill>
              <a:srgbClr val="FF0000"/>
            </a:solidFill>
          </a:ln>
        </p:spPr>
        <p:txBody>
          <a:bodyPr wrap="square" rtlCol="0" anchor="t">
            <a:spAutoFit/>
          </a:bodyPr>
          <a:p>
            <a:r>
              <a:rPr lang="en-US" altLang="zh-CN" sz="2600" b="1">
                <a:solidFill>
                  <a:schemeClr val="tx1"/>
                </a:solidFill>
                <a:uFillTx/>
                <a:sym typeface="+mn-ea"/>
              </a:rPr>
              <a:t>2</a:t>
            </a:r>
            <a:r>
              <a:rPr lang="zh-CN" sz="2600" b="1">
                <a:solidFill>
                  <a:schemeClr val="tx1"/>
                </a:solidFill>
                <a:uFillTx/>
                <a:sym typeface="+mn-ea"/>
              </a:rPr>
              <a:t>．</a:t>
            </a:r>
            <a:r>
              <a:rPr lang="zh-CN" sz="2600" b="1">
                <a:solidFill>
                  <a:schemeClr val="tx1"/>
                </a:solidFill>
                <a:uFillTx/>
                <a:ea typeface="黑体" panose="02010609060101010101" pitchFamily="2" charset="-122"/>
                <a:sym typeface="+mn-ea"/>
              </a:rPr>
              <a:t>优抚</a:t>
            </a:r>
            <a:r>
              <a:rPr lang="zh-CN" sz="2600" b="1">
                <a:solidFill>
                  <a:schemeClr val="tx1"/>
                </a:solidFill>
                <a:uFillTx/>
                <a:ea typeface="黑体" panose="02010609060101010101" pitchFamily="2" charset="-122"/>
                <a:sym typeface="+mn-ea"/>
              </a:rPr>
              <a:t>政策</a:t>
            </a:r>
            <a:endParaRPr lang="zh-CN" sz="2600" b="1">
              <a:solidFill>
                <a:schemeClr val="tx1"/>
              </a:solidFill>
              <a:uFillTx/>
              <a:ea typeface="黑体" panose="02010609060101010101" pitchFamily="2" charset="-122"/>
              <a:sym typeface="+mn-ea"/>
            </a:endParaRPr>
          </a:p>
        </p:txBody>
      </p:sp>
      <p:sp>
        <p:nvSpPr>
          <p:cNvPr id="5" name="文本框 4"/>
          <p:cNvSpPr txBox="1"/>
          <p:nvPr/>
        </p:nvSpPr>
        <p:spPr>
          <a:xfrm>
            <a:off x="289560" y="1158240"/>
            <a:ext cx="8506460" cy="891540"/>
          </a:xfrm>
          <a:prstGeom prst="rect">
            <a:avLst/>
          </a:prstGeom>
          <a:noFill/>
        </p:spPr>
        <p:txBody>
          <a:bodyPr wrap="square" rtlCol="0">
            <a:spAutoFit/>
          </a:bodyPr>
          <a:p>
            <a:r>
              <a:rPr lang="en-US" altLang="zh-CN" sz="2600" b="1">
                <a:solidFill>
                  <a:schemeClr val="tx1"/>
                </a:solidFill>
                <a:uFillTx/>
              </a:rPr>
              <a:t>      </a:t>
            </a:r>
            <a:r>
              <a:rPr sz="2600" b="1">
                <a:solidFill>
                  <a:schemeClr val="tx1"/>
                </a:solidFill>
                <a:uFillTx/>
              </a:rPr>
              <a:t>秦汉时期：皇帝有时会赐给高龄老人手杖——鸠杖，以示尊重。</a:t>
            </a:r>
            <a:endParaRPr sz="2600" b="1">
              <a:solidFill>
                <a:schemeClr val="tx1"/>
              </a:solidFill>
              <a:uFillTx/>
            </a:endParaRPr>
          </a:p>
        </p:txBody>
      </p:sp>
      <p:sp>
        <p:nvSpPr>
          <p:cNvPr id="3" name="文本框 2"/>
          <p:cNvSpPr txBox="1"/>
          <p:nvPr/>
        </p:nvSpPr>
        <p:spPr>
          <a:xfrm>
            <a:off x="289560" y="666750"/>
            <a:ext cx="2344420" cy="491490"/>
          </a:xfrm>
          <a:prstGeom prst="rect">
            <a:avLst/>
          </a:prstGeom>
          <a:solidFill>
            <a:schemeClr val="accent5">
              <a:lumMod val="40000"/>
              <a:lumOff val="60000"/>
            </a:schemeClr>
          </a:solidFill>
          <a:ln>
            <a:solidFill>
              <a:srgbClr val="FF0000"/>
            </a:solidFill>
          </a:ln>
        </p:spPr>
        <p:txBody>
          <a:bodyPr wrap="none" rtlCol="0" anchor="t">
            <a:spAutoFit/>
          </a:bodyPr>
          <a:p>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a:t>
            </a:r>
            <a:r>
              <a:rPr lang="en-US" altLang="zh-CN"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1</a:t>
            </a:r>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)秦汉时期：</a:t>
            </a:r>
            <a:endPar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endParaRPr>
          </a:p>
        </p:txBody>
      </p:sp>
      <p:sp>
        <p:nvSpPr>
          <p:cNvPr id="4" name="文本框 3"/>
          <p:cNvSpPr txBox="1"/>
          <p:nvPr/>
        </p:nvSpPr>
        <p:spPr>
          <a:xfrm>
            <a:off x="289560" y="1969135"/>
            <a:ext cx="2344420" cy="491490"/>
          </a:xfrm>
          <a:prstGeom prst="rect">
            <a:avLst/>
          </a:prstGeom>
          <a:solidFill>
            <a:schemeClr val="accent5">
              <a:lumMod val="40000"/>
              <a:lumOff val="60000"/>
            </a:schemeClr>
          </a:solidFill>
          <a:ln>
            <a:solidFill>
              <a:srgbClr val="FF0000"/>
            </a:solidFill>
          </a:ln>
        </p:spPr>
        <p:txBody>
          <a:bodyPr wrap="none" rtlCol="0" anchor="t">
            <a:spAutoFit/>
          </a:bodyPr>
          <a:p>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a:t>
            </a:r>
            <a:r>
              <a:rPr lang="en-US" altLang="zh-CN"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2</a:t>
            </a:r>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)唐宋时期：</a:t>
            </a:r>
            <a:endPar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endParaRPr>
          </a:p>
        </p:txBody>
      </p:sp>
      <p:sp>
        <p:nvSpPr>
          <p:cNvPr id="6" name="文本框 5"/>
          <p:cNvSpPr txBox="1"/>
          <p:nvPr/>
        </p:nvSpPr>
        <p:spPr>
          <a:xfrm>
            <a:off x="198755" y="2561590"/>
            <a:ext cx="8506460" cy="2091690"/>
          </a:xfrm>
          <a:prstGeom prst="rect">
            <a:avLst/>
          </a:prstGeom>
          <a:noFill/>
        </p:spPr>
        <p:txBody>
          <a:bodyPr wrap="square" rtlCol="0">
            <a:spAutoFit/>
          </a:bodyPr>
          <a:p>
            <a:r>
              <a:rPr lang="en-US" altLang="zh-CN" sz="2600" b="1">
                <a:solidFill>
                  <a:schemeClr val="tx1"/>
                </a:solidFill>
                <a:uFillTx/>
              </a:rPr>
              <a:t>     </a:t>
            </a:r>
            <a:r>
              <a:rPr sz="2600" b="1">
                <a:solidFill>
                  <a:schemeClr val="tx1"/>
                </a:solidFill>
                <a:uFillTx/>
              </a:rPr>
              <a:t>①</a:t>
            </a:r>
            <a:r>
              <a:rPr sz="2600" b="1">
                <a:solidFill>
                  <a:schemeClr val="tx1"/>
                </a:solidFill>
                <a:uFillTx/>
              </a:rPr>
              <a:t>唐朝及以后：政府设有收容贫老、孤儿和乞讨流浪人员的专门机构，如唐朝的养病坊、宋朝的福田院、元朝的众济院、明清的养济院。</a:t>
            </a:r>
            <a:endParaRPr sz="2600" b="1">
              <a:solidFill>
                <a:schemeClr val="tx1"/>
              </a:solidFill>
              <a:uFillTx/>
            </a:endParaRPr>
          </a:p>
          <a:p>
            <a:r>
              <a:rPr sz="2600" b="1">
                <a:solidFill>
                  <a:schemeClr val="tx1"/>
                </a:solidFill>
                <a:uFillTx/>
              </a:rPr>
              <a:t>②</a:t>
            </a:r>
            <a:r>
              <a:rPr sz="2600" b="1">
                <a:solidFill>
                  <a:schemeClr val="tx1"/>
                </a:solidFill>
                <a:uFillTx/>
              </a:rPr>
              <a:t>宋朝以后：宗族内部的救助活动逐渐兴起。北宋范仲淹在族内创设义田，赈济族人，影响深远。</a:t>
            </a:r>
            <a:endParaRPr sz="2600" b="1">
              <a:solidFill>
                <a:schemeClr val="tx1"/>
              </a:solidFill>
              <a:uFillTx/>
            </a:endParaRPr>
          </a:p>
        </p:txBody>
      </p:sp>
      <p:sp>
        <p:nvSpPr>
          <p:cNvPr id="7" name="文本框 6"/>
          <p:cNvSpPr txBox="1"/>
          <p:nvPr/>
        </p:nvSpPr>
        <p:spPr>
          <a:xfrm>
            <a:off x="405130" y="4735195"/>
            <a:ext cx="2344420" cy="491490"/>
          </a:xfrm>
          <a:prstGeom prst="rect">
            <a:avLst/>
          </a:prstGeom>
          <a:solidFill>
            <a:schemeClr val="accent5">
              <a:lumMod val="40000"/>
              <a:lumOff val="60000"/>
            </a:schemeClr>
          </a:solidFill>
          <a:ln>
            <a:solidFill>
              <a:srgbClr val="FF0000"/>
            </a:solidFill>
          </a:ln>
        </p:spPr>
        <p:txBody>
          <a:bodyPr wrap="none" rtlCol="0" anchor="t">
            <a:spAutoFit/>
          </a:bodyPr>
          <a:p>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a:t>
            </a:r>
            <a:r>
              <a:rPr lang="en-US" altLang="zh-CN"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3</a:t>
            </a:r>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)明清时期：</a:t>
            </a:r>
            <a:endPar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endParaRPr>
          </a:p>
        </p:txBody>
      </p:sp>
      <p:sp>
        <p:nvSpPr>
          <p:cNvPr id="8" name="文本框 7"/>
          <p:cNvSpPr txBox="1"/>
          <p:nvPr/>
        </p:nvSpPr>
        <p:spPr>
          <a:xfrm>
            <a:off x="289560" y="5226685"/>
            <a:ext cx="8506460" cy="891540"/>
          </a:xfrm>
          <a:prstGeom prst="rect">
            <a:avLst/>
          </a:prstGeom>
          <a:noFill/>
        </p:spPr>
        <p:txBody>
          <a:bodyPr wrap="square" rtlCol="0">
            <a:spAutoFit/>
          </a:bodyPr>
          <a:p>
            <a:r>
              <a:rPr lang="en-US" altLang="zh-CN" sz="2600" b="1">
                <a:solidFill>
                  <a:schemeClr val="tx1"/>
                </a:solidFill>
                <a:uFillTx/>
              </a:rPr>
              <a:t> </a:t>
            </a:r>
            <a:r>
              <a:rPr sz="2600" b="1">
                <a:solidFill>
                  <a:schemeClr val="tx1"/>
                </a:solidFill>
                <a:uFillTx/>
              </a:rPr>
              <a:t>明清时期：慈善组织开始兴起，出现了善堂、善会等慈善机构。</a:t>
            </a:r>
            <a:endParaRPr sz="2600" b="1">
              <a:solidFill>
                <a:schemeClr val="tx1"/>
              </a:solidFill>
              <a:uFillTx/>
            </a:endParaRPr>
          </a:p>
        </p:txBody>
      </p:sp>
      <p:sp>
        <p:nvSpPr>
          <p:cNvPr id="9" name="矩形标注 8"/>
          <p:cNvSpPr/>
          <p:nvPr/>
        </p:nvSpPr>
        <p:spPr>
          <a:xfrm>
            <a:off x="5599430" y="175895"/>
            <a:ext cx="3196590" cy="982345"/>
          </a:xfrm>
          <a:prstGeom prst="wedgeRectCallout">
            <a:avLst>
              <a:gd name="adj1" fmla="val -121275"/>
              <a:gd name="adj2" fmla="val -4181"/>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600" b="1">
                <a:solidFill>
                  <a:schemeClr val="tx1"/>
                </a:solidFill>
                <a:uFillTx/>
                <a:latin typeface="黑体" panose="02010609060101010101" pitchFamily="2" charset="-122"/>
                <a:ea typeface="黑体" panose="02010609060101010101" pitchFamily="2" charset="-122"/>
              </a:rPr>
              <a:t>思考古代社会救济</a:t>
            </a:r>
            <a:r>
              <a:rPr lang="zh-CN" sz="2600" b="1">
                <a:solidFill>
                  <a:schemeClr val="tx1"/>
                </a:solidFill>
                <a:uFillTx/>
                <a:latin typeface="黑体" panose="02010609060101010101" pitchFamily="2" charset="-122"/>
                <a:ea typeface="黑体" panose="02010609060101010101" pitchFamily="2" charset="-122"/>
                <a:sym typeface="+mn-ea"/>
              </a:rPr>
              <a:t>优抚政策的特点？</a:t>
            </a:r>
            <a:endParaRPr lang="zh-CN" altLang="en-US" sz="2600" b="1">
              <a:solidFill>
                <a:schemeClr val="tx1"/>
              </a:solidFill>
              <a:uFillTx/>
              <a:latin typeface="黑体" panose="02010609060101010101" pitchFamily="2" charset="-122"/>
              <a:ea typeface="黑体" panose="02010609060101010101" pitchFamily="2" charset="-122"/>
              <a:sym typeface="+mn-ea"/>
            </a:endParaRPr>
          </a:p>
        </p:txBody>
      </p:sp>
      <p:sp>
        <p:nvSpPr>
          <p:cNvPr id="10" name="文本框 9"/>
          <p:cNvSpPr txBox="1"/>
          <p:nvPr/>
        </p:nvSpPr>
        <p:spPr>
          <a:xfrm>
            <a:off x="289560" y="2561590"/>
            <a:ext cx="8775700" cy="1814830"/>
          </a:xfrm>
          <a:prstGeom prst="rect">
            <a:avLst/>
          </a:prstGeom>
          <a:solidFill>
            <a:srgbClr val="FFFF00"/>
          </a:solidFill>
          <a:ln w="19050">
            <a:solidFill>
              <a:srgbClr val="FF0000"/>
            </a:solidFill>
          </a:ln>
        </p:spPr>
        <p:txBody>
          <a:bodyPr wrap="square" rtlCol="0">
            <a:spAutoFit/>
          </a:bodyPr>
          <a:p>
            <a:r>
              <a:rPr lang="zh-CN" altLang="en-US" sz="2800" b="1">
                <a:solidFill>
                  <a:schemeClr val="tx1"/>
                </a:solidFill>
                <a:uFillTx/>
              </a:rPr>
              <a:t>(1)政府救济的重点在救灾，核心在于保证粮食供应，同时还会疏导和安置流民，鼓励民间富户救济灾民。</a:t>
            </a:r>
            <a:endParaRPr lang="zh-CN" altLang="en-US" sz="2800" b="1">
              <a:solidFill>
                <a:schemeClr val="tx1"/>
              </a:solidFill>
              <a:uFillTx/>
            </a:endParaRPr>
          </a:p>
          <a:p>
            <a:r>
              <a:rPr lang="zh-CN" altLang="en-US" sz="2800" b="1">
                <a:solidFill>
                  <a:schemeClr val="tx1"/>
                </a:solidFill>
                <a:uFillTx/>
              </a:rPr>
              <a:t>(2)社会力量的救济活动侧重于日常生活中的赈济，如收养弃婴和孤儿，接济贫民，资助贫困人口等。</a:t>
            </a:r>
            <a:endParaRPr lang="zh-CN" altLang="en-US" sz="2800" b="1">
              <a:solidFill>
                <a:schemeClr val="tx1"/>
              </a:solidFill>
              <a:uFillTx/>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ox(in)">
                                      <p:cBhvr>
                                        <p:cTn id="17" dur="20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diamond(in)">
                                      <p:cBhvr>
                                        <p:cTn id="22" dur="20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circle(in)">
                                      <p:cBhvr>
                                        <p:cTn id="2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P spid="9" grpId="0" bldLvl="0" animBg="1"/>
      <p:bldP spid="10" grpId="0" bldLvl="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 name="文本框 101"/>
          <p:cNvSpPr txBox="1"/>
          <p:nvPr/>
        </p:nvSpPr>
        <p:spPr>
          <a:xfrm>
            <a:off x="342265" y="744855"/>
            <a:ext cx="8548370" cy="5477510"/>
          </a:xfrm>
          <a:prstGeom prst="rect">
            <a:avLst/>
          </a:prstGeom>
          <a:noFill/>
          <a:ln w="9525">
            <a:noFill/>
          </a:ln>
        </p:spPr>
        <p:txBody>
          <a:bodyPr wrap="square">
            <a:spAutoFit/>
          </a:bodyPr>
          <a:p>
            <a:r>
              <a:rPr lang="en-US" sz="2500" b="1">
                <a:solidFill>
                  <a:schemeClr val="tx1"/>
                </a:solidFill>
                <a:uFillTx/>
                <a:latin typeface="Times New Roman" panose="02020603050405020304" pitchFamily="18" charset="0"/>
                <a:cs typeface="仿宋_GB2312" charset="0"/>
              </a:rPr>
              <a:t>(1)</a:t>
            </a:r>
            <a:r>
              <a:rPr lang="zh-CN" sz="2500" b="1">
                <a:solidFill>
                  <a:schemeClr val="tx1"/>
                </a:solidFill>
                <a:uFillTx/>
                <a:cs typeface="仿宋_GB2312" charset="0"/>
              </a:rPr>
              <a:t>抚恤鳏寡孤独：统治者采用遣使巡行四方等方式，赈济鳏、寡、孤、独和穷民。</a:t>
            </a:r>
            <a:r>
              <a:rPr lang="en-US" sz="2500" b="1">
                <a:solidFill>
                  <a:schemeClr val="tx1"/>
                </a:solidFill>
                <a:uFillTx/>
                <a:latin typeface="Times New Roman" panose="02020603050405020304" pitchFamily="18" charset="0"/>
                <a:cs typeface="仿宋_GB2312" charset="0"/>
              </a:rPr>
              <a:t>(2)</a:t>
            </a:r>
            <a:r>
              <a:rPr lang="zh-CN" sz="2500" b="1">
                <a:solidFill>
                  <a:schemeClr val="tx1"/>
                </a:solidFill>
                <a:uFillTx/>
                <a:cs typeface="仿宋_GB2312" charset="0"/>
              </a:rPr>
              <a:t>假民田苑：将公有山林、陂池或荒地分给贫苦劳动人民耕种、渔猎，并减免租赋，有时还贷种贷食。</a:t>
            </a:r>
            <a:r>
              <a:rPr lang="en-US" sz="2500" b="1">
                <a:solidFill>
                  <a:schemeClr val="tx1"/>
                </a:solidFill>
                <a:uFillTx/>
                <a:latin typeface="Times New Roman" panose="02020603050405020304" pitchFamily="18" charset="0"/>
                <a:cs typeface="仿宋_GB2312" charset="0"/>
              </a:rPr>
              <a:t>(3)</a:t>
            </a:r>
            <a:r>
              <a:rPr lang="zh-CN" sz="2500" b="1">
                <a:solidFill>
                  <a:schemeClr val="tx1"/>
                </a:solidFill>
                <a:uFillTx/>
                <a:cs typeface="仿宋_GB2312" charset="0"/>
              </a:rPr>
              <a:t>赈贷：包括无偿的赈济和无息有偿的借贷。</a:t>
            </a:r>
            <a:r>
              <a:rPr lang="en-US" sz="2500" b="1">
                <a:solidFill>
                  <a:schemeClr val="tx1"/>
                </a:solidFill>
                <a:uFillTx/>
                <a:latin typeface="Times New Roman" panose="02020603050405020304" pitchFamily="18" charset="0"/>
                <a:cs typeface="仿宋_GB2312" charset="0"/>
              </a:rPr>
              <a:t>(4)</a:t>
            </a:r>
            <a:r>
              <a:rPr lang="zh-CN" sz="2500" b="1">
                <a:solidFill>
                  <a:schemeClr val="tx1"/>
                </a:solidFill>
                <a:uFillTx/>
                <a:cs typeface="仿宋_GB2312" charset="0"/>
              </a:rPr>
              <a:t>以工代赈：主要是兴修农田水利及其他公共工程，计工给值。</a:t>
            </a:r>
            <a:r>
              <a:rPr lang="en-US" sz="2500" b="1">
                <a:solidFill>
                  <a:schemeClr val="tx1"/>
                </a:solidFill>
                <a:uFillTx/>
                <a:latin typeface="Times New Roman" panose="02020603050405020304" pitchFamily="18" charset="0"/>
                <a:cs typeface="仿宋_GB2312" charset="0"/>
              </a:rPr>
              <a:t>(5)</a:t>
            </a:r>
            <a:r>
              <a:rPr lang="zh-CN" sz="2500" b="1">
                <a:solidFill>
                  <a:schemeClr val="tx1"/>
                </a:solidFill>
                <a:uFillTx/>
                <a:cs typeface="仿宋_GB2312" charset="0"/>
              </a:rPr>
              <a:t>平粜：丰年谷贱，朝廷则增价籴</a:t>
            </a:r>
            <a:r>
              <a:rPr lang="en-US" sz="2500" b="1">
                <a:solidFill>
                  <a:schemeClr val="tx1"/>
                </a:solidFill>
                <a:uFillTx/>
                <a:latin typeface="Times New Roman" panose="02020603050405020304" pitchFamily="18" charset="0"/>
                <a:cs typeface="仿宋_GB2312" charset="0"/>
              </a:rPr>
              <a:t>(</a:t>
            </a:r>
            <a:r>
              <a:rPr lang="zh-CN" sz="2500" b="1">
                <a:solidFill>
                  <a:schemeClr val="tx1"/>
                </a:solidFill>
                <a:uFillTx/>
                <a:cs typeface="仿宋_GB2312" charset="0"/>
              </a:rPr>
              <a:t>买入</a:t>
            </a:r>
            <a:r>
              <a:rPr lang="en-US" sz="2500" b="1">
                <a:solidFill>
                  <a:schemeClr val="tx1"/>
                </a:solidFill>
                <a:uFillTx/>
                <a:latin typeface="Times New Roman" panose="02020603050405020304" pitchFamily="18" charset="0"/>
                <a:cs typeface="仿宋_GB2312" charset="0"/>
              </a:rPr>
              <a:t>)</a:t>
            </a:r>
            <a:r>
              <a:rPr lang="zh-CN" sz="2500" b="1">
                <a:solidFill>
                  <a:schemeClr val="tx1"/>
                </a:solidFill>
                <a:uFillTx/>
                <a:cs typeface="仿宋_GB2312" charset="0"/>
              </a:rPr>
              <a:t>，以免谷贱伤农；荒年谷贵则减价粜</a:t>
            </a:r>
            <a:r>
              <a:rPr lang="en-US" sz="2500" b="1">
                <a:solidFill>
                  <a:schemeClr val="tx1"/>
                </a:solidFill>
                <a:uFillTx/>
                <a:latin typeface="Times New Roman" panose="02020603050405020304" pitchFamily="18" charset="0"/>
                <a:cs typeface="仿宋_GB2312" charset="0"/>
              </a:rPr>
              <a:t>(</a:t>
            </a:r>
            <a:r>
              <a:rPr lang="zh-CN" sz="2500" b="1">
                <a:solidFill>
                  <a:schemeClr val="tx1"/>
                </a:solidFill>
                <a:uFillTx/>
                <a:cs typeface="仿宋_GB2312" charset="0"/>
              </a:rPr>
              <a:t>卖出</a:t>
            </a:r>
            <a:r>
              <a:rPr lang="en-US" sz="2500" b="1">
                <a:solidFill>
                  <a:schemeClr val="tx1"/>
                </a:solidFill>
                <a:uFillTx/>
                <a:latin typeface="Times New Roman" panose="02020603050405020304" pitchFamily="18" charset="0"/>
                <a:cs typeface="仿宋_GB2312" charset="0"/>
              </a:rPr>
              <a:t>)</a:t>
            </a:r>
            <a:r>
              <a:rPr lang="zh-CN" sz="2500" b="1">
                <a:solidFill>
                  <a:schemeClr val="tx1"/>
                </a:solidFill>
                <a:uFillTx/>
                <a:cs typeface="仿宋_GB2312" charset="0"/>
              </a:rPr>
              <a:t>，以周贫民之急。</a:t>
            </a:r>
            <a:endParaRPr lang="zh-CN" sz="2500" b="1">
              <a:solidFill>
                <a:schemeClr val="tx1"/>
              </a:solidFill>
              <a:uFillTx/>
              <a:cs typeface="仿宋_GB2312" charset="0"/>
            </a:endParaRPr>
          </a:p>
          <a:p>
            <a:r>
              <a:rPr lang="en-US" sz="2500" b="1">
                <a:solidFill>
                  <a:schemeClr val="tx1"/>
                </a:solidFill>
                <a:uFillTx/>
                <a:latin typeface="Times New Roman" panose="02020603050405020304" pitchFamily="18" charset="0"/>
                <a:cs typeface="仿宋_GB2312" charset="0"/>
              </a:rPr>
              <a:t>(6)</a:t>
            </a:r>
            <a:r>
              <a:rPr lang="zh-CN" sz="2500" b="1">
                <a:solidFill>
                  <a:schemeClr val="tx1"/>
                </a:solidFill>
                <a:uFillTx/>
                <a:cs typeface="仿宋_GB2312" charset="0"/>
              </a:rPr>
              <a:t>施粥：古人认为救饥如救溺，施粥为最便捷、最有效的应急办法，历代多采用。</a:t>
            </a:r>
            <a:r>
              <a:rPr lang="en-US" sz="2500" b="1">
                <a:solidFill>
                  <a:schemeClr val="tx1"/>
                </a:solidFill>
                <a:uFillTx/>
                <a:latin typeface="Times New Roman" panose="02020603050405020304" pitchFamily="18" charset="0"/>
                <a:cs typeface="仿宋_GB2312" charset="0"/>
              </a:rPr>
              <a:t>(7)</a:t>
            </a:r>
            <a:r>
              <a:rPr lang="zh-CN" sz="2500" b="1">
                <a:solidFill>
                  <a:schemeClr val="tx1"/>
                </a:solidFill>
                <a:uFillTx/>
                <a:cs typeface="仿宋_GB2312" charset="0"/>
              </a:rPr>
              <a:t>设置的收容机构，史称</a:t>
            </a:r>
            <a:r>
              <a:rPr lang="en-US" sz="2500" b="1">
                <a:solidFill>
                  <a:schemeClr val="tx1"/>
                </a:solidFill>
                <a:uFillTx/>
                <a:latin typeface="宋体" panose="02010600030101010101" pitchFamily="2" charset="-122"/>
                <a:cs typeface="Times New Roman" panose="02020603050405020304" pitchFamily="18" charset="0"/>
              </a:rPr>
              <a:t>“</a:t>
            </a:r>
            <a:r>
              <a:rPr lang="zh-CN" sz="2500" b="1">
                <a:solidFill>
                  <a:schemeClr val="tx1"/>
                </a:solidFill>
                <a:uFillTx/>
                <a:cs typeface="仿宋_GB2312" charset="0"/>
              </a:rPr>
              <a:t>居养</a:t>
            </a:r>
            <a:r>
              <a:rPr lang="en-US" sz="2500" b="1">
                <a:solidFill>
                  <a:schemeClr val="tx1"/>
                </a:solidFill>
                <a:uFillTx/>
                <a:latin typeface="宋体" panose="02010600030101010101" pitchFamily="2" charset="-122"/>
                <a:cs typeface="Times New Roman" panose="02020603050405020304" pitchFamily="18" charset="0"/>
              </a:rPr>
              <a:t>”</a:t>
            </a:r>
            <a:r>
              <a:rPr lang="zh-CN" sz="2500" b="1">
                <a:solidFill>
                  <a:schemeClr val="tx1"/>
                </a:solidFill>
                <a:uFillTx/>
                <a:cs typeface="仿宋_GB2312" charset="0"/>
              </a:rPr>
              <a:t>。宋代设有福田院、安济坊、居养院，金朝有普济院，元、明两代有养济院、济众院，清代有栖流所、养济院、习艺所。</a:t>
            </a:r>
            <a:endParaRPr lang="zh-CN" altLang="en-US" sz="2500" b="1">
              <a:solidFill>
                <a:schemeClr val="tx1"/>
              </a:solidFill>
              <a:uFillTx/>
              <a:cs typeface="仿宋_GB2312" charset="0"/>
            </a:endParaRPr>
          </a:p>
        </p:txBody>
      </p:sp>
      <p:sp>
        <p:nvSpPr>
          <p:cNvPr id="4" name="文本框 3"/>
          <p:cNvSpPr txBox="1"/>
          <p:nvPr/>
        </p:nvSpPr>
        <p:spPr>
          <a:xfrm>
            <a:off x="415290" y="186690"/>
            <a:ext cx="2873375" cy="491490"/>
          </a:xfrm>
          <a:prstGeom prst="rect">
            <a:avLst/>
          </a:prstGeom>
          <a:solidFill>
            <a:srgbClr val="FFFF00"/>
          </a:solidFill>
          <a:ln w="15875">
            <a:solidFill>
              <a:srgbClr val="FF0000"/>
            </a:solidFill>
          </a:ln>
        </p:spPr>
        <p:txBody>
          <a:bodyPr wrap="square" rtlCol="0" anchor="t">
            <a:spAutoFit/>
          </a:bodyPr>
          <a:p>
            <a:r>
              <a:rPr lang="zh-CN" sz="2600" b="1">
                <a:ea typeface="黑体" panose="02010609060101010101" pitchFamily="2" charset="-122"/>
                <a:sym typeface="+mn-ea"/>
              </a:rPr>
              <a:t>古代赈济的种类</a:t>
            </a:r>
            <a:endParaRPr lang="zh-CN" sz="2600" b="1">
              <a:solidFill>
                <a:schemeClr val="tx1"/>
              </a:solidFill>
              <a:uFillTx/>
              <a:ea typeface="黑体" panose="02010609060101010101" pitchFamily="2" charset="-122"/>
              <a:sym typeface="+mn-ea"/>
            </a:endParaRPr>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102"/>
                                        </p:tgtEl>
                                        <p:attrNameLst>
                                          <p:attrName>style.visibility</p:attrName>
                                        </p:attrNameLst>
                                      </p:cBhvr>
                                      <p:to>
                                        <p:strVal val="visible"/>
                                      </p:to>
                                    </p:set>
                                    <p:anim calcmode="lin" valueType="num">
                                      <p:cBhvr additive="base">
                                        <p:cTn id="7" dur="5000" fill="hold"/>
                                        <p:tgtEl>
                                          <p:spTgt spid="102"/>
                                        </p:tgtEl>
                                        <p:attrNameLst>
                                          <p:attrName>ppt_x</p:attrName>
                                        </p:attrNameLst>
                                      </p:cBhvr>
                                      <p:tavLst>
                                        <p:tav tm="0">
                                          <p:val>
                                            <p:strVal val="#ppt_x"/>
                                          </p:val>
                                        </p:tav>
                                        <p:tav tm="100000">
                                          <p:val>
                                            <p:strVal val="#ppt_x"/>
                                          </p:val>
                                        </p:tav>
                                      </p:tavLst>
                                    </p:anim>
                                    <p:anim calcmode="lin" valueType="num">
                                      <p:cBhvr additive="base">
                                        <p:cTn id="8" dur="5000" fill="hold"/>
                                        <p:tgtEl>
                                          <p:spTgt spid="10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240665" y="708025"/>
            <a:ext cx="8722995" cy="3969385"/>
          </a:xfrm>
          <a:prstGeom prst="rect">
            <a:avLst/>
          </a:prstGeom>
          <a:noFill/>
          <a:ln w="9525">
            <a:noFill/>
          </a:ln>
        </p:spPr>
        <p:txBody>
          <a:bodyPr wrap="square">
            <a:spAutoFit/>
          </a:bodyPr>
          <a:p>
            <a:pPr indent="306070"/>
            <a:r>
              <a:rPr lang="en-US" altLang="zh-CN" sz="2800" b="1">
                <a:latin typeface="Times New Roman" panose="02020603050405020304" pitchFamily="18" charset="0"/>
                <a:ea typeface="宋体" panose="02010600030101010101" pitchFamily="2" charset="-122"/>
              </a:rPr>
              <a:t>7</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《梦溪笔谈》记载：</a:t>
            </a:r>
            <a:r>
              <a:rPr lang="en-US" sz="2800" b="1">
                <a:latin typeface="Times New Roman" panose="02020603050405020304" pitchFamily="18" charset="0"/>
                <a:ea typeface="宋体" panose="02010600030101010101" pitchFamily="2" charset="-122"/>
              </a:rPr>
              <a:t>“</a:t>
            </a:r>
            <a:r>
              <a:rPr lang="zh-CN" sz="2800" b="1">
                <a:ea typeface="宋体" panose="02010600030101010101" pitchFamily="2" charset="-122"/>
              </a:rPr>
              <a:t>皇佑</a:t>
            </a:r>
            <a:r>
              <a:rPr lang="en-US" sz="2800" b="1">
                <a:latin typeface="Times New Roman" panose="02020603050405020304" pitchFamily="18" charset="0"/>
                <a:ea typeface="宋体" panose="02010600030101010101" pitchFamily="2" charset="-122"/>
              </a:rPr>
              <a:t>(</a:t>
            </a:r>
            <a:r>
              <a:rPr lang="zh-CN" sz="2800" b="1">
                <a:ea typeface="宋体" panose="02010600030101010101" pitchFamily="2" charset="-122"/>
              </a:rPr>
              <a:t>宋仁宗年号</a:t>
            </a:r>
            <a:r>
              <a:rPr lang="en-US" sz="2800" b="1">
                <a:latin typeface="Times New Roman" panose="02020603050405020304" pitchFamily="18" charset="0"/>
                <a:ea typeface="宋体" panose="02010600030101010101" pitchFamily="2" charset="-122"/>
              </a:rPr>
              <a:t>)</a:t>
            </a:r>
            <a:r>
              <a:rPr lang="zh-CN" sz="2800" b="1">
                <a:ea typeface="宋体" panose="02010600030101010101" pitchFamily="2" charset="-122"/>
              </a:rPr>
              <a:t>二年</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吴中大饥</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殍殣枕路。是时范文正</a:t>
            </a:r>
            <a:r>
              <a:rPr lang="en-US" sz="2800" b="1">
                <a:latin typeface="Times New Roman" panose="02020603050405020304" pitchFamily="18" charset="0"/>
                <a:ea typeface="宋体" panose="02010600030101010101" pitchFamily="2" charset="-122"/>
              </a:rPr>
              <a:t>(</a:t>
            </a:r>
            <a:r>
              <a:rPr lang="zh-CN" sz="2800" b="1">
                <a:ea typeface="宋体" panose="02010600030101010101" pitchFamily="2" charset="-122"/>
              </a:rPr>
              <a:t>范仲淹</a:t>
            </a:r>
            <a:r>
              <a:rPr lang="en-US" sz="2800" b="1">
                <a:latin typeface="Times New Roman" panose="02020603050405020304" pitchFamily="18" charset="0"/>
                <a:ea typeface="宋体" panose="02010600030101010101" pitchFamily="2" charset="-122"/>
              </a:rPr>
              <a:t>)</a:t>
            </a:r>
            <a:r>
              <a:rPr lang="zh-CN" sz="2800" b="1">
                <a:ea typeface="宋体" panose="02010600030101010101" pitchFamily="2" charset="-122"/>
              </a:rPr>
              <a:t>领浙西发粟及募民存饷</a:t>
            </a:r>
            <a:r>
              <a:rPr lang="en-US" sz="2800" b="1">
                <a:latin typeface="Times New Roman" panose="02020603050405020304" pitchFamily="18" charset="0"/>
                <a:ea typeface="宋体" panose="02010600030101010101" pitchFamily="2" charset="-122"/>
              </a:rPr>
              <a:t>(</a:t>
            </a:r>
            <a:r>
              <a:rPr lang="zh-CN" sz="2800" b="1">
                <a:ea typeface="宋体" panose="02010600030101010101" pitchFamily="2" charset="-122"/>
              </a:rPr>
              <a:t>粮食</a:t>
            </a:r>
            <a:r>
              <a:rPr lang="en-US" sz="2800" b="1">
                <a:latin typeface="Times New Roman" panose="02020603050405020304" pitchFamily="18" charset="0"/>
                <a:ea typeface="宋体" panose="02010600030101010101" pitchFamily="2" charset="-122"/>
              </a:rPr>
              <a:t>)</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为术甚备</a:t>
            </a:r>
            <a:r>
              <a:rPr lang="en-US" sz="2800" b="1">
                <a:latin typeface="Times New Roman" panose="02020603050405020304" pitchFamily="18" charset="0"/>
                <a:ea typeface="宋体" panose="02010600030101010101" pitchFamily="2" charset="-122"/>
              </a:rPr>
              <a:t>……</a:t>
            </a:r>
            <a:r>
              <a:rPr lang="zh-CN" sz="2800" b="1">
                <a:ea typeface="宋体" panose="02010600030101010101" pitchFamily="2" charset="-122"/>
              </a:rPr>
              <a:t>又召诸佛寺主首</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谕之曰：</a:t>
            </a:r>
            <a:r>
              <a:rPr lang="en-US" sz="2800" b="1">
                <a:latin typeface="Times New Roman" panose="02020603050405020304" pitchFamily="18" charset="0"/>
                <a:ea typeface="宋体" panose="02010600030101010101" pitchFamily="2" charset="-122"/>
              </a:rPr>
              <a:t>‘</a:t>
            </a:r>
            <a:r>
              <a:rPr lang="zh-CN" sz="2800" b="1">
                <a:ea typeface="宋体" panose="02010600030101010101" pitchFamily="2" charset="-122"/>
              </a:rPr>
              <a:t>饥岁工价至贱</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可以大兴土木之役。</a:t>
            </a:r>
            <a:r>
              <a:rPr lang="en-US" sz="2800" b="1">
                <a:latin typeface="Times New Roman" panose="02020603050405020304" pitchFamily="18" charset="0"/>
                <a:ea typeface="宋体" panose="02010600030101010101" pitchFamily="2" charset="-122"/>
              </a:rPr>
              <a:t>’</a:t>
            </a:r>
            <a:r>
              <a:rPr lang="zh-CN" sz="2800" b="1">
                <a:latin typeface="Times New Roman" panose="02020603050405020304" pitchFamily="18" charset="0"/>
                <a:ea typeface="宋体" panose="02010600030101010101" pitchFamily="2" charset="-122"/>
              </a:rPr>
              <a:t>于是诸寺工作鼎兴。</a:t>
            </a:r>
            <a:r>
              <a:rPr lang="en-US" sz="2800" b="1">
                <a:latin typeface="宋体" panose="02010600030101010101" pitchFamily="2" charset="-122"/>
                <a:cs typeface="Times New Roman" panose="02020603050405020304" pitchFamily="18" charset="0"/>
              </a:rPr>
              <a:t>”</a:t>
            </a:r>
            <a:r>
              <a:rPr lang="zh-CN" sz="2800" b="1">
                <a:latin typeface="Times New Roman" panose="02020603050405020304" pitchFamily="18" charset="0"/>
                <a:ea typeface="宋体" panose="02010600030101010101" pitchFamily="2" charset="-122"/>
              </a:rPr>
              <a:t>范仲淹救灾措施的主要特点是</a:t>
            </a:r>
            <a:r>
              <a:rPr lang="en-US" sz="2800" b="1">
                <a:latin typeface="Times New Roman" panose="02020603050405020304" pitchFamily="18" charset="0"/>
                <a:ea typeface="宋体" panose="02010600030101010101" pitchFamily="2" charset="-122"/>
              </a:rPr>
              <a:t>(</a:t>
            </a:r>
            <a:r>
              <a:rPr lang="zh-CN" sz="2800" b="1">
                <a:ea typeface="宋体" panose="02010600030101010101" pitchFamily="2" charset="-122"/>
              </a:rPr>
              <a:t>　　</a:t>
            </a:r>
            <a:r>
              <a:rPr lang="en-US" sz="2800" b="1">
                <a:latin typeface="Times New Roman" panose="02020603050405020304" pitchFamily="18" charset="0"/>
                <a:ea typeface="宋体" panose="02010600030101010101" pitchFamily="2" charset="-122"/>
              </a:rPr>
              <a:t>)</a:t>
            </a:r>
            <a:r>
              <a:rPr lang="en-US" sz="2800" b="1">
                <a:latin typeface="Times New Roman" panose="02020603050405020304" pitchFamily="18" charset="0"/>
                <a:cs typeface="Times New Roman" panose="02020603050405020304" pitchFamily="18" charset="0"/>
              </a:rPr>
              <a:t>A</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直接救济与</a:t>
            </a:r>
            <a:r>
              <a:rPr lang="en-US" sz="2800" b="1">
                <a:latin typeface="Times New Roman" panose="02020603050405020304" pitchFamily="18" charset="0"/>
                <a:ea typeface="宋体" panose="02010600030101010101" pitchFamily="2" charset="-122"/>
              </a:rPr>
              <a:t>“</a:t>
            </a:r>
            <a:r>
              <a:rPr lang="zh-CN" sz="2800" b="1">
                <a:ea typeface="宋体" panose="02010600030101010101" pitchFamily="2" charset="-122"/>
              </a:rPr>
              <a:t>以工代赈</a:t>
            </a:r>
            <a:r>
              <a:rPr lang="en-US" sz="2800" b="1">
                <a:latin typeface="Times New Roman" panose="02020603050405020304" pitchFamily="18" charset="0"/>
                <a:ea typeface="宋体" panose="02010600030101010101" pitchFamily="2" charset="-122"/>
              </a:rPr>
              <a:t>”</a:t>
            </a:r>
            <a:r>
              <a:rPr lang="zh-CN" sz="2800" b="1">
                <a:ea typeface="宋体" panose="02010600030101010101" pitchFamily="2" charset="-122"/>
              </a:rPr>
              <a:t>相结合</a:t>
            </a:r>
            <a:r>
              <a:rPr lang="en-US" sz="2800" b="1">
                <a:latin typeface="Times New Roman" panose="02020603050405020304" pitchFamily="18" charset="0"/>
                <a:cs typeface="Times New Roman" panose="02020603050405020304" pitchFamily="18" charset="0"/>
              </a:rPr>
              <a:t>B</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宣传佛教</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要求百姓忍耐</a:t>
            </a:r>
            <a:r>
              <a:rPr lang="en-US" sz="2800" b="1">
                <a:latin typeface="Times New Roman" panose="02020603050405020304" pitchFamily="18" charset="0"/>
                <a:cs typeface="Times New Roman" panose="02020603050405020304" pitchFamily="18" charset="0"/>
              </a:rPr>
              <a:t>C</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鼓励百姓生产</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实行自救</a:t>
            </a:r>
            <a:r>
              <a:rPr lang="en-US" sz="2800" b="1">
                <a:latin typeface="Times New Roman" panose="02020603050405020304" pitchFamily="18" charset="0"/>
                <a:cs typeface="Times New Roman" panose="02020603050405020304" pitchFamily="18" charset="0"/>
              </a:rPr>
              <a:t>D</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寺院提供饮食</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救济百姓</a:t>
            </a:r>
            <a:endParaRPr lang="zh-CN" altLang="en-US" sz="2800" b="1"/>
          </a:p>
        </p:txBody>
      </p:sp>
      <p:sp>
        <p:nvSpPr>
          <p:cNvPr id="2" name="文本框 1"/>
          <p:cNvSpPr txBox="1"/>
          <p:nvPr/>
        </p:nvSpPr>
        <p:spPr>
          <a:xfrm>
            <a:off x="305435" y="4956175"/>
            <a:ext cx="8658860" cy="1383665"/>
          </a:xfrm>
          <a:prstGeom prst="rect">
            <a:avLst/>
          </a:prstGeom>
          <a:noFill/>
        </p:spPr>
        <p:txBody>
          <a:bodyPr wrap="square" rtlCol="0">
            <a:spAutoFit/>
          </a:bodyPr>
          <a:p>
            <a:pPr indent="306070"/>
            <a:r>
              <a:rPr lang="en-US" sz="2800" b="1">
                <a:solidFill>
                  <a:srgbClr val="FF0000"/>
                </a:solidFill>
                <a:latin typeface="Times New Roman" panose="02020603050405020304" pitchFamily="18" charset="0"/>
                <a:sym typeface="+mn-ea"/>
              </a:rPr>
              <a:t>A</a:t>
            </a:r>
            <a:r>
              <a:rPr lang="zh-CN" sz="2800" b="1">
                <a:sym typeface="+mn-ea"/>
              </a:rPr>
              <a:t>　</a:t>
            </a:r>
            <a:r>
              <a:rPr lang="en-US" sz="2800" b="1">
                <a:latin typeface="Times New Roman" panose="02020603050405020304" pitchFamily="18" charset="0"/>
                <a:cs typeface="楷体_GB2312" charset="0"/>
                <a:sym typeface="+mn-ea"/>
              </a:rPr>
              <a:t>[</a:t>
            </a:r>
            <a:r>
              <a:rPr lang="zh-CN" sz="2800" b="1">
                <a:cs typeface="楷体_GB2312" charset="0"/>
                <a:sym typeface="+mn-ea"/>
              </a:rPr>
              <a:t>材料中</a:t>
            </a:r>
            <a:r>
              <a:rPr lang="en-US" sz="2800" b="1">
                <a:latin typeface="Times New Roman" panose="02020603050405020304" pitchFamily="18" charset="0"/>
                <a:sym typeface="+mn-ea"/>
              </a:rPr>
              <a:t>“</a:t>
            </a:r>
            <a:r>
              <a:rPr lang="zh-CN" sz="2800" b="1">
                <a:cs typeface="楷体_GB2312" charset="0"/>
                <a:sym typeface="+mn-ea"/>
              </a:rPr>
              <a:t>发粟及募民存饷</a:t>
            </a:r>
            <a:r>
              <a:rPr lang="en-US" sz="2800" b="1">
                <a:latin typeface="Times New Roman" panose="02020603050405020304" pitchFamily="18" charset="0"/>
                <a:cs typeface="楷体_GB2312" charset="0"/>
                <a:sym typeface="+mn-ea"/>
              </a:rPr>
              <a:t>(</a:t>
            </a:r>
            <a:r>
              <a:rPr lang="zh-CN" sz="2800" b="1">
                <a:cs typeface="楷体_GB2312" charset="0"/>
                <a:sym typeface="+mn-ea"/>
              </a:rPr>
              <a:t>粮食</a:t>
            </a:r>
            <a:r>
              <a:rPr lang="en-US" sz="2800" b="1">
                <a:latin typeface="Times New Roman" panose="02020603050405020304" pitchFamily="18" charset="0"/>
                <a:cs typeface="楷体_GB2312" charset="0"/>
                <a:sym typeface="+mn-ea"/>
              </a:rPr>
              <a:t>)</a:t>
            </a:r>
            <a:r>
              <a:rPr lang="en-US" sz="2800" b="1">
                <a:latin typeface="Times New Roman" panose="02020603050405020304" pitchFamily="18" charset="0"/>
                <a:sym typeface="+mn-ea"/>
              </a:rPr>
              <a:t>”</a:t>
            </a:r>
            <a:r>
              <a:rPr lang="zh-CN" sz="2800" b="1">
                <a:cs typeface="楷体_GB2312" charset="0"/>
                <a:sym typeface="+mn-ea"/>
              </a:rPr>
              <a:t>是指直接救济</a:t>
            </a:r>
            <a:r>
              <a:rPr lang="zh-CN" sz="2800" b="1">
                <a:latin typeface="MingLiU_HKSCS" charset="0"/>
                <a:sym typeface="+mn-ea"/>
              </a:rPr>
              <a:t>，</a:t>
            </a:r>
            <a:r>
              <a:rPr lang="en-US" sz="2800" b="1">
                <a:latin typeface="宋体" panose="02010600030101010101" pitchFamily="2" charset="-122"/>
                <a:cs typeface="Times New Roman" panose="02020603050405020304" pitchFamily="18" charset="0"/>
                <a:sym typeface="+mn-ea"/>
              </a:rPr>
              <a:t>“</a:t>
            </a:r>
            <a:r>
              <a:rPr lang="zh-CN" sz="2800" b="1">
                <a:cs typeface="楷体_GB2312" charset="0"/>
                <a:sym typeface="+mn-ea"/>
              </a:rPr>
              <a:t>大兴土木之役</a:t>
            </a:r>
            <a:r>
              <a:rPr lang="en-US" sz="2800" b="1">
                <a:latin typeface="Times New Roman" panose="02020603050405020304" pitchFamily="18" charset="0"/>
                <a:sym typeface="+mn-ea"/>
              </a:rPr>
              <a:t>”</a:t>
            </a:r>
            <a:r>
              <a:rPr lang="zh-CN" sz="2800" b="1">
                <a:cs typeface="楷体_GB2312" charset="0"/>
                <a:sym typeface="+mn-ea"/>
              </a:rPr>
              <a:t>是指</a:t>
            </a:r>
            <a:r>
              <a:rPr lang="en-US" sz="2800" b="1">
                <a:latin typeface="Times New Roman" panose="02020603050405020304" pitchFamily="18" charset="0"/>
                <a:sym typeface="+mn-ea"/>
              </a:rPr>
              <a:t>“</a:t>
            </a:r>
            <a:r>
              <a:rPr lang="zh-CN" sz="2800" b="1">
                <a:cs typeface="楷体_GB2312" charset="0"/>
                <a:sym typeface="+mn-ea"/>
              </a:rPr>
              <a:t>以工代赈</a:t>
            </a:r>
            <a:r>
              <a:rPr lang="en-US" sz="2800" b="1">
                <a:latin typeface="Times New Roman" panose="02020603050405020304" pitchFamily="18" charset="0"/>
                <a:sym typeface="+mn-ea"/>
              </a:rPr>
              <a:t>”</a:t>
            </a:r>
            <a:r>
              <a:rPr lang="zh-CN" sz="2800" b="1">
                <a:latin typeface="MingLiU_HKSCS" charset="0"/>
                <a:sym typeface="+mn-ea"/>
              </a:rPr>
              <a:t>，</a:t>
            </a:r>
            <a:r>
              <a:rPr lang="zh-CN" sz="2800" b="1">
                <a:cs typeface="楷体_GB2312" charset="0"/>
                <a:sym typeface="+mn-ea"/>
              </a:rPr>
              <a:t>所以正确答案是</a:t>
            </a:r>
            <a:r>
              <a:rPr lang="en-US" sz="2800" b="1">
                <a:latin typeface="Times New Roman" panose="02020603050405020304" pitchFamily="18" charset="0"/>
                <a:cs typeface="楷体_GB2312" charset="0"/>
                <a:sym typeface="+mn-ea"/>
              </a:rPr>
              <a:t>A</a:t>
            </a:r>
            <a:r>
              <a:rPr lang="zh-CN" sz="2800" b="1">
                <a:cs typeface="楷体_GB2312" charset="0"/>
                <a:sym typeface="+mn-ea"/>
              </a:rPr>
              <a:t>项；</a:t>
            </a:r>
            <a:r>
              <a:rPr lang="en-US" sz="2800" b="1">
                <a:latin typeface="Times New Roman" panose="02020603050405020304" pitchFamily="18" charset="0"/>
                <a:cs typeface="楷体_GB2312" charset="0"/>
                <a:sym typeface="+mn-ea"/>
              </a:rPr>
              <a:t>B</a:t>
            </a:r>
            <a:r>
              <a:rPr lang="zh-CN" sz="2800" b="1">
                <a:cs typeface="楷体_GB2312" charset="0"/>
                <a:sym typeface="+mn-ea"/>
              </a:rPr>
              <a:t>、</a:t>
            </a:r>
            <a:r>
              <a:rPr lang="en-US" sz="2800" b="1">
                <a:latin typeface="Times New Roman" panose="02020603050405020304" pitchFamily="18" charset="0"/>
                <a:cs typeface="楷体_GB2312" charset="0"/>
                <a:sym typeface="+mn-ea"/>
              </a:rPr>
              <a:t>C</a:t>
            </a:r>
            <a:r>
              <a:rPr lang="zh-CN" sz="2800" b="1">
                <a:cs typeface="楷体_GB2312" charset="0"/>
                <a:sym typeface="+mn-ea"/>
              </a:rPr>
              <a:t>、</a:t>
            </a:r>
            <a:r>
              <a:rPr lang="en-US" sz="2800" b="1">
                <a:latin typeface="Times New Roman" panose="02020603050405020304" pitchFamily="18" charset="0"/>
                <a:cs typeface="楷体_GB2312" charset="0"/>
                <a:sym typeface="+mn-ea"/>
              </a:rPr>
              <a:t>D</a:t>
            </a:r>
            <a:r>
              <a:rPr lang="zh-CN" sz="2800" b="1">
                <a:cs typeface="楷体_GB2312" charset="0"/>
                <a:sym typeface="+mn-ea"/>
              </a:rPr>
              <a:t>三项均不符合题意。</a:t>
            </a:r>
            <a:r>
              <a:rPr lang="en-US" sz="2800" b="1">
                <a:latin typeface="Times New Roman" panose="02020603050405020304" pitchFamily="18" charset="0"/>
                <a:cs typeface="楷体_GB2312" charset="0"/>
                <a:sym typeface="+mn-ea"/>
              </a:rPr>
              <a:t>]</a:t>
            </a:r>
            <a:endParaRPr lang="zh-CN" altLang="en-US" sz="2800"/>
          </a:p>
        </p:txBody>
      </p:sp>
      <p:sp>
        <p:nvSpPr>
          <p:cNvPr id="4" name="文本框 3"/>
          <p:cNvSpPr txBox="1"/>
          <p:nvPr/>
        </p:nvSpPr>
        <p:spPr>
          <a:xfrm>
            <a:off x="415290" y="186690"/>
            <a:ext cx="2544445" cy="491490"/>
          </a:xfrm>
          <a:prstGeom prst="rect">
            <a:avLst/>
          </a:prstGeom>
          <a:solidFill>
            <a:srgbClr val="FFFF00"/>
          </a:solidFill>
          <a:ln w="15875">
            <a:solidFill>
              <a:srgbClr val="FF0000"/>
            </a:solidFill>
          </a:ln>
        </p:spPr>
        <p:txBody>
          <a:bodyPr wrap="square" rtlCol="0" anchor="t">
            <a:spAutoFit/>
          </a:bodyPr>
          <a:p>
            <a:r>
              <a:rPr lang="zh-CN" sz="2600" b="1">
                <a:ea typeface="黑体" panose="02010609060101010101" pitchFamily="2" charset="-122"/>
                <a:sym typeface="+mn-ea"/>
              </a:rPr>
              <a:t>巩固训练</a:t>
            </a:r>
            <a:endParaRPr lang="zh-CN" sz="2600" b="1">
              <a:ea typeface="黑体" panose="02010609060101010101" pitchFamily="2" charset="-122"/>
              <a:sym typeface="+mn-ea"/>
            </a:endParaRPr>
          </a:p>
        </p:txBody>
      </p:sp>
      <p:sp>
        <p:nvSpPr>
          <p:cNvPr id="3" name="矩形 2"/>
          <p:cNvSpPr/>
          <p:nvPr/>
        </p:nvSpPr>
        <p:spPr>
          <a:xfrm>
            <a:off x="6937693" y="2472055"/>
            <a:ext cx="921385" cy="1568450"/>
          </a:xfrm>
          <a:prstGeom prst="rect">
            <a:avLst/>
          </a:prstGeom>
          <a:noFill/>
          <a:ln>
            <a:noFill/>
          </a:ln>
        </p:spPr>
        <p:txBody>
          <a:bodyPr wrap="none" rtlCol="0" anchor="t">
            <a:spAutoFit/>
          </a:bodyPr>
          <a:p>
            <a:pPr algn="ctr"/>
            <a:r>
              <a:rPr lang="en-US" altLang="zh-CN" sz="9600" b="1">
                <a:ln w="22225">
                  <a:solidFill>
                    <a:schemeClr val="accent2"/>
                  </a:solidFill>
                  <a:prstDash val="solid"/>
                </a:ln>
                <a:solidFill>
                  <a:srgbClr val="FF0000"/>
                </a:solidFill>
                <a:effectLst/>
              </a:rPr>
              <a:t>A</a:t>
            </a:r>
            <a:endParaRPr lang="en-US" altLang="zh-CN" sz="9600" b="1">
              <a:ln w="22225">
                <a:solidFill>
                  <a:schemeClr val="accent2"/>
                </a:solidFill>
                <a:prstDash val="solid"/>
              </a:ln>
              <a:solidFill>
                <a:srgbClr val="FF0000"/>
              </a:solidFill>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160655" y="320675"/>
            <a:ext cx="8832215" cy="3169285"/>
          </a:xfrm>
          <a:prstGeom prst="rect">
            <a:avLst/>
          </a:prstGeom>
          <a:noFill/>
          <a:ln w="9525">
            <a:noFill/>
          </a:ln>
        </p:spPr>
        <p:txBody>
          <a:bodyPr wrap="square">
            <a:spAutoFit/>
          </a:bodyPr>
          <a:p>
            <a:r>
              <a:rPr lang="en-US" altLang="zh-CN" sz="2500" b="1">
                <a:solidFill>
                  <a:schemeClr val="tx1"/>
                </a:solidFill>
                <a:uFillTx/>
                <a:ea typeface="宋体" panose="02010600030101010101" pitchFamily="2" charset="-122"/>
              </a:rPr>
              <a:t>8</a:t>
            </a:r>
            <a:r>
              <a:rPr lang="zh-CN" sz="2500" b="1">
                <a:solidFill>
                  <a:schemeClr val="tx1"/>
                </a:solidFill>
                <a:uFillTx/>
                <a:ea typeface="宋体" panose="02010600030101010101" pitchFamily="2" charset="-122"/>
              </a:rPr>
              <a:t>．</a:t>
            </a:r>
            <a:r>
              <a:rPr lang="en-US" sz="2500" b="1">
                <a:solidFill>
                  <a:schemeClr val="tx1"/>
                </a:solidFill>
                <a:uFillTx/>
                <a:latin typeface="Times New Roman" panose="02020603050405020304" pitchFamily="18" charset="0"/>
                <a:ea typeface="宋体" panose="02010600030101010101" pitchFamily="2" charset="-122"/>
              </a:rPr>
              <a:t>521</a:t>
            </a:r>
            <a:r>
              <a:rPr lang="zh-CN" sz="2500" b="1">
                <a:solidFill>
                  <a:schemeClr val="tx1"/>
                </a:solidFill>
                <a:uFillTx/>
                <a:ea typeface="宋体" panose="02010600030101010101" pitchFamily="2" charset="-122"/>
              </a:rPr>
              <a:t>年，梁武帝曾下诏：</a:t>
            </a:r>
            <a:r>
              <a:rPr lang="en-US" sz="2500" b="1">
                <a:solidFill>
                  <a:schemeClr val="tx1"/>
                </a:solidFill>
                <a:uFillTx/>
                <a:latin typeface="宋体" panose="02010600030101010101" pitchFamily="2" charset="-122"/>
                <a:cs typeface="Times New Roman" panose="02020603050405020304" pitchFamily="18" charset="0"/>
              </a:rPr>
              <a:t>“</a:t>
            </a:r>
            <a:r>
              <a:rPr lang="zh-CN" sz="2500" b="1">
                <a:solidFill>
                  <a:schemeClr val="tx1"/>
                </a:solidFill>
                <a:uFillTx/>
                <a:ea typeface="宋体" panose="02010600030101010101" pitchFamily="2" charset="-122"/>
              </a:rPr>
              <a:t>凡民有单老孤稚不能自存，主者郡县咸加收养，赡给衣食，每令周足，以终其身。</a:t>
            </a:r>
            <a:r>
              <a:rPr lang="en-US" sz="2500" b="1">
                <a:solidFill>
                  <a:schemeClr val="tx1"/>
                </a:solidFill>
                <a:uFillTx/>
                <a:latin typeface="宋体" panose="02010600030101010101" pitchFamily="2" charset="-122"/>
                <a:cs typeface="Times New Roman" panose="02020603050405020304" pitchFamily="18" charset="0"/>
              </a:rPr>
              <a:t>”</a:t>
            </a:r>
            <a:r>
              <a:rPr lang="zh-CN" sz="2500" b="1">
                <a:solidFill>
                  <a:schemeClr val="tx1"/>
                </a:solidFill>
                <a:uFillTx/>
                <a:ea typeface="宋体" panose="02010600030101010101" pitchFamily="2" charset="-122"/>
              </a:rPr>
              <a:t>并多次责令郡县置孤独园，收养孤儿和单身老人，使</a:t>
            </a:r>
            <a:r>
              <a:rPr lang="en-US" sz="2500" b="1">
                <a:solidFill>
                  <a:schemeClr val="tx1"/>
                </a:solidFill>
                <a:uFillTx/>
                <a:latin typeface="宋体" panose="02010600030101010101" pitchFamily="2" charset="-122"/>
                <a:cs typeface="Times New Roman" panose="02020603050405020304" pitchFamily="18" charset="0"/>
              </a:rPr>
              <a:t>“</a:t>
            </a:r>
            <a:r>
              <a:rPr lang="zh-CN" sz="2500" b="1">
                <a:solidFill>
                  <a:schemeClr val="tx1"/>
                </a:solidFill>
                <a:uFillTx/>
                <a:ea typeface="宋体" panose="02010600030101010101" pitchFamily="2" charset="-122"/>
              </a:rPr>
              <a:t>孤幼有归，华发不匮</a:t>
            </a:r>
            <a:r>
              <a:rPr lang="en-US" sz="2500" b="1">
                <a:solidFill>
                  <a:schemeClr val="tx1"/>
                </a:solidFill>
                <a:uFillTx/>
                <a:latin typeface="宋体" panose="02010600030101010101" pitchFamily="2" charset="-122"/>
                <a:cs typeface="Times New Roman" panose="02020603050405020304" pitchFamily="18" charset="0"/>
              </a:rPr>
              <a:t>”</a:t>
            </a:r>
            <a:r>
              <a:rPr lang="zh-CN" sz="2500" b="1">
                <a:solidFill>
                  <a:schemeClr val="tx1"/>
                </a:solidFill>
                <a:uFillTx/>
                <a:ea typeface="宋体" panose="02010600030101010101" pitchFamily="2" charset="-122"/>
              </a:rPr>
              <a:t>。这反映出当时政府</a:t>
            </a:r>
            <a:r>
              <a:rPr lang="en-US" sz="2500" b="1">
                <a:solidFill>
                  <a:schemeClr val="tx1"/>
                </a:solidFill>
                <a:uFillTx/>
                <a:latin typeface="Times New Roman" panose="02020603050405020304" pitchFamily="18" charset="0"/>
                <a:ea typeface="宋体" panose="02010600030101010101" pitchFamily="2" charset="-122"/>
              </a:rPr>
              <a:t>(</a:t>
            </a:r>
            <a:r>
              <a:rPr lang="zh-CN" sz="2500" b="1">
                <a:solidFill>
                  <a:schemeClr val="tx1"/>
                </a:solidFill>
                <a:uFillTx/>
                <a:ea typeface="宋体" panose="02010600030101010101" pitchFamily="2" charset="-122"/>
              </a:rPr>
              <a:t>　　</a:t>
            </a:r>
            <a:r>
              <a:rPr lang="en-US" sz="2500" b="1">
                <a:solidFill>
                  <a:schemeClr val="tx1"/>
                </a:solidFill>
                <a:uFillTx/>
                <a:latin typeface="Times New Roman" panose="02020603050405020304" pitchFamily="18" charset="0"/>
                <a:ea typeface="宋体" panose="02010600030101010101" pitchFamily="2" charset="-122"/>
              </a:rPr>
              <a:t>)A</a:t>
            </a:r>
            <a:r>
              <a:rPr lang="zh-CN" sz="2500" b="1">
                <a:solidFill>
                  <a:schemeClr val="tx1"/>
                </a:solidFill>
                <a:uFillTx/>
                <a:ea typeface="宋体" panose="02010600030101010101" pitchFamily="2" charset="-122"/>
              </a:rPr>
              <a:t>．采取无为而治保护弱势群体</a:t>
            </a:r>
            <a:r>
              <a:rPr lang="en-US" sz="2500" b="1">
                <a:solidFill>
                  <a:schemeClr val="tx1"/>
                </a:solidFill>
                <a:uFillTx/>
                <a:latin typeface="Times New Roman" panose="02020603050405020304" pitchFamily="18" charset="0"/>
                <a:ea typeface="宋体" panose="02010600030101010101" pitchFamily="2" charset="-122"/>
              </a:rPr>
              <a:t>B</a:t>
            </a:r>
            <a:r>
              <a:rPr lang="zh-CN" sz="2500" b="1">
                <a:solidFill>
                  <a:schemeClr val="tx1"/>
                </a:solidFill>
                <a:uFillTx/>
                <a:ea typeface="宋体" panose="02010600030101010101" pitchFamily="2" charset="-122"/>
              </a:rPr>
              <a:t>．践行民本思想防止贫富分化</a:t>
            </a:r>
            <a:r>
              <a:rPr lang="en-US" sz="2500" b="1">
                <a:solidFill>
                  <a:schemeClr val="tx1"/>
                </a:solidFill>
                <a:uFillTx/>
                <a:latin typeface="Times New Roman" panose="02020603050405020304" pitchFamily="18" charset="0"/>
                <a:ea typeface="宋体" panose="02010600030101010101" pitchFamily="2" charset="-122"/>
              </a:rPr>
              <a:t>C</a:t>
            </a:r>
            <a:r>
              <a:rPr lang="zh-CN" sz="2500" b="1">
                <a:solidFill>
                  <a:schemeClr val="tx1"/>
                </a:solidFill>
                <a:uFillTx/>
                <a:ea typeface="宋体" panose="02010600030101010101" pitchFamily="2" charset="-122"/>
              </a:rPr>
              <a:t>．重视基层治理维护社会稳定</a:t>
            </a:r>
            <a:r>
              <a:rPr lang="en-US" sz="2500" b="1">
                <a:solidFill>
                  <a:schemeClr val="tx1"/>
                </a:solidFill>
                <a:uFillTx/>
                <a:latin typeface="Times New Roman" panose="02020603050405020304" pitchFamily="18" charset="0"/>
                <a:ea typeface="宋体" panose="02010600030101010101" pitchFamily="2" charset="-122"/>
              </a:rPr>
              <a:t>D</a:t>
            </a:r>
            <a:r>
              <a:rPr lang="zh-CN" sz="2500" b="1">
                <a:solidFill>
                  <a:schemeClr val="tx1"/>
                </a:solidFill>
                <a:uFillTx/>
                <a:ea typeface="宋体" panose="02010600030101010101" pitchFamily="2" charset="-122"/>
              </a:rPr>
              <a:t>．形成了完备的社会保障体系</a:t>
            </a:r>
            <a:endParaRPr lang="zh-CN" altLang="en-US" sz="2500" b="1">
              <a:solidFill>
                <a:schemeClr val="tx1"/>
              </a:solidFill>
              <a:uFillTx/>
              <a:cs typeface="楷体_GB2312" charset="0"/>
            </a:endParaRPr>
          </a:p>
        </p:txBody>
      </p:sp>
      <p:sp>
        <p:nvSpPr>
          <p:cNvPr id="2" name="文本框 1"/>
          <p:cNvSpPr txBox="1"/>
          <p:nvPr/>
        </p:nvSpPr>
        <p:spPr>
          <a:xfrm>
            <a:off x="190500" y="3662680"/>
            <a:ext cx="8953500" cy="3169285"/>
          </a:xfrm>
          <a:prstGeom prst="rect">
            <a:avLst/>
          </a:prstGeom>
          <a:noFill/>
        </p:spPr>
        <p:txBody>
          <a:bodyPr wrap="square" rtlCol="0">
            <a:spAutoFit/>
          </a:bodyPr>
          <a:p>
            <a:r>
              <a:rPr lang="zh-CN" sz="2500" b="1">
                <a:solidFill>
                  <a:schemeClr val="tx1"/>
                </a:solidFill>
                <a:uFillTx/>
                <a:ea typeface="黑体" panose="02010609060101010101" pitchFamily="2" charset="-122"/>
                <a:sym typeface="+mn-ea"/>
              </a:rPr>
              <a:t>答案　</a:t>
            </a:r>
            <a:r>
              <a:rPr lang="en-US" sz="2500" b="1">
                <a:solidFill>
                  <a:schemeClr val="tx1"/>
                </a:solidFill>
                <a:uFillTx/>
                <a:latin typeface="Times New Roman" panose="02020603050405020304" pitchFamily="18" charset="0"/>
                <a:sym typeface="+mn-ea"/>
              </a:rPr>
              <a:t>C</a:t>
            </a:r>
            <a:r>
              <a:rPr lang="zh-CN" altLang="en-US" sz="2500" b="1">
                <a:solidFill>
                  <a:schemeClr val="tx1"/>
                </a:solidFill>
                <a:uFillTx/>
                <a:latin typeface="Times New Roman" panose="02020603050405020304" pitchFamily="18" charset="0"/>
                <a:sym typeface="+mn-ea"/>
              </a:rPr>
              <a:t>。</a:t>
            </a:r>
            <a:r>
              <a:rPr lang="zh-CN" sz="2500" b="1">
                <a:solidFill>
                  <a:schemeClr val="tx1"/>
                </a:solidFill>
                <a:uFillTx/>
                <a:ea typeface="黑体" panose="02010609060101010101" pitchFamily="2" charset="-122"/>
                <a:sym typeface="+mn-ea"/>
              </a:rPr>
              <a:t>解析　</a:t>
            </a:r>
            <a:r>
              <a:rPr lang="zh-CN" sz="2500" b="1">
                <a:solidFill>
                  <a:schemeClr val="tx1"/>
                </a:solidFill>
                <a:uFillTx/>
                <a:cs typeface="楷体_GB2312" charset="0"/>
                <a:sym typeface="+mn-ea"/>
              </a:rPr>
              <a:t>由材料内容可知梁武帝要求郡县</a:t>
            </a:r>
            <a:r>
              <a:rPr lang="en-US" sz="2500" b="1">
                <a:solidFill>
                  <a:schemeClr val="tx1"/>
                </a:solidFill>
                <a:uFillTx/>
                <a:latin typeface="宋体" panose="02010600030101010101" pitchFamily="2" charset="-122"/>
                <a:cs typeface="Times New Roman" panose="02020603050405020304" pitchFamily="18" charset="0"/>
                <a:sym typeface="+mn-ea"/>
              </a:rPr>
              <a:t>“</a:t>
            </a:r>
            <a:r>
              <a:rPr lang="zh-CN" sz="2500" b="1">
                <a:solidFill>
                  <a:schemeClr val="tx1"/>
                </a:solidFill>
                <a:uFillTx/>
                <a:cs typeface="楷体_GB2312" charset="0"/>
                <a:sym typeface="+mn-ea"/>
              </a:rPr>
              <a:t>置孤独园</a:t>
            </a:r>
            <a:r>
              <a:rPr lang="en-US" sz="2500" b="1">
                <a:solidFill>
                  <a:schemeClr val="tx1"/>
                </a:solidFill>
                <a:uFillTx/>
                <a:latin typeface="宋体" panose="02010600030101010101" pitchFamily="2" charset="-122"/>
                <a:cs typeface="Times New Roman" panose="02020603050405020304" pitchFamily="18" charset="0"/>
                <a:sym typeface="+mn-ea"/>
              </a:rPr>
              <a:t>”</a:t>
            </a:r>
            <a:r>
              <a:rPr lang="zh-CN" sz="2500" b="1">
                <a:solidFill>
                  <a:schemeClr val="tx1"/>
                </a:solidFill>
                <a:uFillTx/>
                <a:cs typeface="楷体_GB2312" charset="0"/>
                <a:sym typeface="+mn-ea"/>
              </a:rPr>
              <a:t>，发展社会福利事业，</a:t>
            </a:r>
            <a:r>
              <a:rPr lang="en-US" sz="2500" b="1">
                <a:solidFill>
                  <a:schemeClr val="tx1"/>
                </a:solidFill>
                <a:uFillTx/>
                <a:latin typeface="宋体" panose="02010600030101010101" pitchFamily="2" charset="-122"/>
                <a:cs typeface="Times New Roman" panose="02020603050405020304" pitchFamily="18" charset="0"/>
                <a:sym typeface="+mn-ea"/>
              </a:rPr>
              <a:t>“</a:t>
            </a:r>
            <a:r>
              <a:rPr lang="zh-CN" sz="2500" b="1">
                <a:solidFill>
                  <a:schemeClr val="tx1"/>
                </a:solidFill>
                <a:uFillTx/>
                <a:cs typeface="楷体_GB2312" charset="0"/>
                <a:sym typeface="+mn-ea"/>
              </a:rPr>
              <a:t>收养孤儿和单身老人</a:t>
            </a:r>
            <a:r>
              <a:rPr lang="en-US" sz="2500" b="1">
                <a:solidFill>
                  <a:schemeClr val="tx1"/>
                </a:solidFill>
                <a:uFillTx/>
                <a:latin typeface="宋体" panose="02010600030101010101" pitchFamily="2" charset="-122"/>
                <a:cs typeface="Times New Roman" panose="02020603050405020304" pitchFamily="18" charset="0"/>
                <a:sym typeface="+mn-ea"/>
              </a:rPr>
              <a:t>”</a:t>
            </a:r>
            <a:r>
              <a:rPr lang="zh-CN" sz="2500" b="1">
                <a:solidFill>
                  <a:schemeClr val="tx1"/>
                </a:solidFill>
                <a:uFillTx/>
                <a:cs typeface="楷体_GB2312" charset="0"/>
                <a:sym typeface="+mn-ea"/>
              </a:rPr>
              <a:t>，以缓和社会矛盾，维护社会稳定，故选</a:t>
            </a:r>
            <a:r>
              <a:rPr lang="en-US" sz="2500" b="1">
                <a:solidFill>
                  <a:schemeClr val="tx1"/>
                </a:solidFill>
                <a:uFillTx/>
                <a:latin typeface="Times New Roman" panose="02020603050405020304" pitchFamily="18" charset="0"/>
                <a:cs typeface="楷体_GB2312" charset="0"/>
                <a:sym typeface="+mn-ea"/>
              </a:rPr>
              <a:t>C</a:t>
            </a:r>
            <a:r>
              <a:rPr lang="zh-CN" sz="2500" b="1">
                <a:solidFill>
                  <a:schemeClr val="tx1"/>
                </a:solidFill>
                <a:uFillTx/>
                <a:cs typeface="楷体_GB2312" charset="0"/>
                <a:sym typeface="+mn-ea"/>
              </a:rPr>
              <a:t>项；材料中梁武帝</a:t>
            </a:r>
            <a:r>
              <a:rPr lang="en-US" sz="2500" b="1">
                <a:solidFill>
                  <a:schemeClr val="tx1"/>
                </a:solidFill>
                <a:uFillTx/>
                <a:latin typeface="宋体" panose="02010600030101010101" pitchFamily="2" charset="-122"/>
                <a:cs typeface="Times New Roman" panose="02020603050405020304" pitchFamily="18" charset="0"/>
                <a:sym typeface="+mn-ea"/>
              </a:rPr>
              <a:t>“</a:t>
            </a:r>
            <a:r>
              <a:rPr lang="zh-CN" sz="2500" b="1">
                <a:solidFill>
                  <a:schemeClr val="tx1"/>
                </a:solidFill>
                <a:uFillTx/>
                <a:cs typeface="楷体_GB2312" charset="0"/>
                <a:sym typeface="+mn-ea"/>
              </a:rPr>
              <a:t>多次责令郡县置弧独园</a:t>
            </a:r>
            <a:r>
              <a:rPr lang="en-US" sz="2500" b="1">
                <a:solidFill>
                  <a:schemeClr val="tx1"/>
                </a:solidFill>
                <a:uFillTx/>
                <a:latin typeface="宋体" panose="02010600030101010101" pitchFamily="2" charset="-122"/>
                <a:cs typeface="Times New Roman" panose="02020603050405020304" pitchFamily="18" charset="0"/>
                <a:sym typeface="+mn-ea"/>
              </a:rPr>
              <a:t>”</a:t>
            </a:r>
            <a:r>
              <a:rPr lang="zh-CN" sz="2500" b="1">
                <a:solidFill>
                  <a:schemeClr val="tx1"/>
                </a:solidFill>
                <a:uFillTx/>
                <a:cs typeface="楷体_GB2312" charset="0"/>
                <a:sym typeface="+mn-ea"/>
              </a:rPr>
              <a:t>，说明政府积极有为，而不是无为而治，排除</a:t>
            </a:r>
            <a:r>
              <a:rPr lang="en-US" sz="2500" b="1">
                <a:solidFill>
                  <a:schemeClr val="tx1"/>
                </a:solidFill>
                <a:uFillTx/>
                <a:latin typeface="Times New Roman" panose="02020603050405020304" pitchFamily="18" charset="0"/>
                <a:cs typeface="楷体_GB2312" charset="0"/>
                <a:sym typeface="+mn-ea"/>
              </a:rPr>
              <a:t>A</a:t>
            </a:r>
            <a:r>
              <a:rPr lang="zh-CN" sz="2500" b="1">
                <a:solidFill>
                  <a:schemeClr val="tx1"/>
                </a:solidFill>
                <a:uFillTx/>
                <a:cs typeface="楷体_GB2312" charset="0"/>
                <a:sym typeface="+mn-ea"/>
              </a:rPr>
              <a:t>项；材料反映的是社会救济，而不是调节社会贫富差距，排除</a:t>
            </a:r>
            <a:r>
              <a:rPr lang="en-US" sz="2500" b="1">
                <a:solidFill>
                  <a:schemeClr val="tx1"/>
                </a:solidFill>
                <a:uFillTx/>
                <a:latin typeface="Times New Roman" panose="02020603050405020304" pitchFamily="18" charset="0"/>
                <a:cs typeface="楷体_GB2312" charset="0"/>
                <a:sym typeface="+mn-ea"/>
              </a:rPr>
              <a:t>B</a:t>
            </a:r>
            <a:r>
              <a:rPr lang="zh-CN" sz="2500" b="1">
                <a:solidFill>
                  <a:schemeClr val="tx1"/>
                </a:solidFill>
                <a:uFillTx/>
                <a:cs typeface="楷体_GB2312" charset="0"/>
                <a:sym typeface="+mn-ea"/>
              </a:rPr>
              <a:t>项；材料中梁武帝要求</a:t>
            </a:r>
            <a:r>
              <a:rPr lang="en-US" sz="2500" b="1">
                <a:solidFill>
                  <a:schemeClr val="tx1"/>
                </a:solidFill>
                <a:uFillTx/>
                <a:latin typeface="宋体" panose="02010600030101010101" pitchFamily="2" charset="-122"/>
                <a:cs typeface="Times New Roman" panose="02020603050405020304" pitchFamily="18" charset="0"/>
                <a:sym typeface="+mn-ea"/>
              </a:rPr>
              <a:t>“</a:t>
            </a:r>
            <a:r>
              <a:rPr lang="zh-CN" sz="2500" b="1">
                <a:solidFill>
                  <a:schemeClr val="tx1"/>
                </a:solidFill>
                <a:uFillTx/>
                <a:cs typeface="楷体_GB2312" charset="0"/>
                <a:sym typeface="+mn-ea"/>
              </a:rPr>
              <a:t>郡县置孤独园，收养孤儿和单身老人</a:t>
            </a:r>
            <a:r>
              <a:rPr lang="en-US" sz="2500" b="1">
                <a:solidFill>
                  <a:schemeClr val="tx1"/>
                </a:solidFill>
                <a:uFillTx/>
                <a:latin typeface="宋体" panose="02010600030101010101" pitchFamily="2" charset="-122"/>
                <a:cs typeface="Times New Roman" panose="02020603050405020304" pitchFamily="18" charset="0"/>
                <a:sym typeface="+mn-ea"/>
              </a:rPr>
              <a:t>”</a:t>
            </a:r>
            <a:r>
              <a:rPr lang="zh-CN" sz="2500" b="1">
                <a:solidFill>
                  <a:schemeClr val="tx1"/>
                </a:solidFill>
                <a:uFillTx/>
                <a:cs typeface="楷体_GB2312" charset="0"/>
                <a:sym typeface="+mn-ea"/>
              </a:rPr>
              <a:t>，社会福利权仅涉及孤儿与单身老人，因而社会保障体系还不够完备，排除</a:t>
            </a:r>
            <a:r>
              <a:rPr lang="en-US" sz="2500" b="1">
                <a:solidFill>
                  <a:schemeClr val="tx1"/>
                </a:solidFill>
                <a:uFillTx/>
                <a:latin typeface="Times New Roman" panose="02020603050405020304" pitchFamily="18" charset="0"/>
                <a:cs typeface="楷体_GB2312" charset="0"/>
                <a:sym typeface="+mn-ea"/>
              </a:rPr>
              <a:t>D</a:t>
            </a:r>
            <a:r>
              <a:rPr lang="zh-CN" sz="2500" b="1">
                <a:solidFill>
                  <a:schemeClr val="tx1"/>
                </a:solidFill>
                <a:uFillTx/>
                <a:cs typeface="楷体_GB2312" charset="0"/>
                <a:sym typeface="+mn-ea"/>
              </a:rPr>
              <a:t>项。</a:t>
            </a:r>
            <a:endParaRPr lang="zh-CN" altLang="en-US" sz="2500" b="1">
              <a:solidFill>
                <a:schemeClr val="tx1"/>
              </a:solidFill>
              <a:uFillTx/>
              <a:cs typeface="楷体_GB2312" charset="0"/>
              <a:sym typeface="+mn-ea"/>
            </a:endParaRPr>
          </a:p>
        </p:txBody>
      </p:sp>
      <p:sp>
        <p:nvSpPr>
          <p:cNvPr id="3" name="矩形 2"/>
          <p:cNvSpPr/>
          <p:nvPr/>
        </p:nvSpPr>
        <p:spPr>
          <a:xfrm>
            <a:off x="6944361" y="1921510"/>
            <a:ext cx="828040" cy="1568450"/>
          </a:xfrm>
          <a:prstGeom prst="rect">
            <a:avLst/>
          </a:prstGeom>
          <a:noFill/>
          <a:ln>
            <a:noFill/>
          </a:ln>
        </p:spPr>
        <p:txBody>
          <a:bodyPr wrap="none" rtlCol="0" anchor="t">
            <a:spAutoFit/>
          </a:bodyPr>
          <a:p>
            <a:pPr algn="ctr"/>
            <a:r>
              <a:rPr lang="en-US" altLang="zh-CN" sz="9600" b="1">
                <a:ln w="22225">
                  <a:solidFill>
                    <a:schemeClr val="accent2"/>
                  </a:solidFill>
                  <a:prstDash val="solid"/>
                </a:ln>
                <a:solidFill>
                  <a:srgbClr val="FF0000"/>
                </a:solidFill>
                <a:effectLst/>
              </a:rPr>
              <a:t>C</a:t>
            </a:r>
            <a:endParaRPr lang="en-US" altLang="zh-CN" sz="9600" b="1">
              <a:ln w="22225">
                <a:solidFill>
                  <a:schemeClr val="accent2"/>
                </a:solidFill>
                <a:prstDash val="solid"/>
              </a:ln>
              <a:solidFill>
                <a:srgbClr val="FF0000"/>
              </a:solidFill>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heel(1)">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270510" y="306705"/>
            <a:ext cx="8195310" cy="3107690"/>
          </a:xfrm>
          <a:prstGeom prst="rect">
            <a:avLst/>
          </a:prstGeom>
          <a:noFill/>
          <a:ln w="9525">
            <a:noFill/>
          </a:ln>
        </p:spPr>
        <p:txBody>
          <a:bodyPr wrap="square">
            <a:spAutoFit/>
          </a:bodyPr>
          <a:p>
            <a:r>
              <a:rPr lang="en-US" altLang="zh-CN" sz="2800" b="1">
                <a:ea typeface="宋体" panose="02010600030101010101" pitchFamily="2" charset="-122"/>
              </a:rPr>
              <a:t>9</a:t>
            </a:r>
            <a:r>
              <a:rPr lang="zh-CN" sz="2800" b="1">
                <a:ea typeface="宋体" panose="02010600030101010101" pitchFamily="2" charset="-122"/>
              </a:rPr>
              <a:t>．朱熹在《漳州劝农文》中说：</a:t>
            </a:r>
            <a:r>
              <a:rPr lang="en-US" sz="2800" b="1">
                <a:latin typeface="宋体" panose="02010600030101010101" pitchFamily="2" charset="-122"/>
                <a:cs typeface="Times New Roman" panose="02020603050405020304" pitchFamily="18" charset="0"/>
              </a:rPr>
              <a:t>“</a:t>
            </a:r>
            <a:r>
              <a:rPr lang="zh-CN" sz="2800" b="1">
                <a:ea typeface="宋体" panose="02010600030101010101" pitchFamily="2" charset="-122"/>
              </a:rPr>
              <a:t>请诸父老，常为解说，使后生弟子，知所遵守，去恶从善，取是舍非，爱惜体肤，保守家业。</a:t>
            </a:r>
            <a:r>
              <a:rPr lang="en-US" sz="2800" b="1">
                <a:latin typeface="宋体" panose="02010600030101010101" pitchFamily="2" charset="-122"/>
                <a:cs typeface="Times New Roman" panose="02020603050405020304" pitchFamily="18" charset="0"/>
              </a:rPr>
              <a:t>”</a:t>
            </a:r>
            <a:r>
              <a:rPr lang="zh-CN" sz="2800" b="1">
                <a:ea typeface="宋体" panose="02010600030101010101" pitchFamily="2" charset="-122"/>
              </a:rPr>
              <a:t>在此，朱熹</a:t>
            </a:r>
            <a:r>
              <a:rPr lang="en-US" sz="2800" b="1">
                <a:latin typeface="Times New Roman" panose="02020603050405020304" pitchFamily="18" charset="0"/>
                <a:ea typeface="宋体" panose="02010600030101010101" pitchFamily="2" charset="-122"/>
              </a:rPr>
              <a:t>(</a:t>
            </a:r>
            <a:r>
              <a:rPr lang="zh-CN" sz="2800" b="1">
                <a:ea typeface="宋体" panose="02010600030101010101" pitchFamily="2" charset="-122"/>
              </a:rPr>
              <a:t>　　</a:t>
            </a:r>
            <a:r>
              <a:rPr lang="en-US" sz="2800" b="1">
                <a:latin typeface="Times New Roman" panose="02020603050405020304" pitchFamily="18" charset="0"/>
                <a:ea typeface="宋体" panose="02010600030101010101" pitchFamily="2" charset="-122"/>
              </a:rPr>
              <a:t>)A</a:t>
            </a:r>
            <a:r>
              <a:rPr lang="zh-CN" sz="2800" b="1">
                <a:ea typeface="宋体" panose="02010600030101010101" pitchFamily="2" charset="-122"/>
              </a:rPr>
              <a:t>．教诲后生弟子遵从</a:t>
            </a:r>
            <a:r>
              <a:rPr lang="en-US" sz="2800" b="1">
                <a:latin typeface="宋体" panose="02010600030101010101" pitchFamily="2" charset="-122"/>
                <a:cs typeface="Times New Roman" panose="02020603050405020304" pitchFamily="18" charset="0"/>
              </a:rPr>
              <a:t>“</a:t>
            </a:r>
            <a:r>
              <a:rPr lang="zh-CN" sz="2800" b="1">
                <a:ea typeface="宋体" panose="02010600030101010101" pitchFamily="2" charset="-122"/>
              </a:rPr>
              <a:t>三纲五常</a:t>
            </a:r>
            <a:r>
              <a:rPr lang="en-US" sz="2800" b="1">
                <a:latin typeface="宋体" panose="02010600030101010101" pitchFamily="2" charset="-122"/>
                <a:cs typeface="Times New Roman" panose="02020603050405020304" pitchFamily="18" charset="0"/>
              </a:rPr>
              <a:t>”</a:t>
            </a:r>
            <a:r>
              <a:rPr lang="en-US" sz="2800" b="1">
                <a:latin typeface="Times New Roman" panose="02020603050405020304" pitchFamily="18" charset="0"/>
                <a:ea typeface="宋体" panose="02010600030101010101" pitchFamily="2" charset="-122"/>
              </a:rPr>
              <a:t>B</a:t>
            </a:r>
            <a:r>
              <a:rPr lang="zh-CN" sz="2800" b="1">
                <a:ea typeface="宋体" panose="02010600030101010101" pitchFamily="2" charset="-122"/>
              </a:rPr>
              <a:t>．告诫乡亲去恶从善以</a:t>
            </a:r>
            <a:r>
              <a:rPr lang="en-US" sz="2800" b="1">
                <a:latin typeface="宋体" panose="02010600030101010101" pitchFamily="2" charset="-122"/>
                <a:cs typeface="Times New Roman" panose="02020603050405020304" pitchFamily="18" charset="0"/>
              </a:rPr>
              <a:t>“</a:t>
            </a:r>
            <a:r>
              <a:rPr lang="zh-CN" sz="2800" b="1">
                <a:ea typeface="宋体" panose="02010600030101010101" pitchFamily="2" charset="-122"/>
              </a:rPr>
              <a:t>慎思明辨</a:t>
            </a:r>
            <a:r>
              <a:rPr lang="en-US" sz="2800" b="1">
                <a:latin typeface="宋体" panose="02010600030101010101" pitchFamily="2" charset="-122"/>
                <a:cs typeface="Times New Roman" panose="02020603050405020304" pitchFamily="18" charset="0"/>
              </a:rPr>
              <a:t>”</a:t>
            </a:r>
            <a:r>
              <a:rPr lang="en-US" sz="2800" b="1">
                <a:latin typeface="Times New Roman" panose="02020603050405020304" pitchFamily="18" charset="0"/>
                <a:ea typeface="宋体" panose="02010600030101010101" pitchFamily="2" charset="-122"/>
              </a:rPr>
              <a:t>C</a:t>
            </a:r>
            <a:r>
              <a:rPr lang="zh-CN" sz="2800" b="1">
                <a:ea typeface="宋体" panose="02010600030101010101" pitchFamily="2" charset="-122"/>
              </a:rPr>
              <a:t>．灌输以农兴业思想以存</a:t>
            </a:r>
            <a:r>
              <a:rPr lang="en-US" sz="2800" b="1">
                <a:latin typeface="宋体" panose="02010600030101010101" pitchFamily="2" charset="-122"/>
                <a:cs typeface="Times New Roman" panose="02020603050405020304" pitchFamily="18" charset="0"/>
              </a:rPr>
              <a:t>“</a:t>
            </a:r>
            <a:r>
              <a:rPr lang="zh-CN" sz="2800" b="1">
                <a:ea typeface="宋体" panose="02010600030101010101" pitchFamily="2" charset="-122"/>
              </a:rPr>
              <a:t>天理</a:t>
            </a:r>
            <a:r>
              <a:rPr lang="en-US" sz="2800" b="1">
                <a:latin typeface="宋体" panose="02010600030101010101" pitchFamily="2" charset="-122"/>
                <a:cs typeface="Times New Roman" panose="02020603050405020304" pitchFamily="18" charset="0"/>
              </a:rPr>
              <a:t>”</a:t>
            </a:r>
            <a:r>
              <a:rPr lang="en-US" sz="2800" b="1">
                <a:latin typeface="Times New Roman" panose="02020603050405020304" pitchFamily="18" charset="0"/>
                <a:ea typeface="宋体" panose="02010600030101010101" pitchFamily="2" charset="-122"/>
              </a:rPr>
              <a:t>D</a:t>
            </a:r>
            <a:r>
              <a:rPr lang="zh-CN" sz="2800" b="1">
                <a:ea typeface="宋体" panose="02010600030101010101" pitchFamily="2" charset="-122"/>
              </a:rPr>
              <a:t>．劝导百姓遵循一种</a:t>
            </a:r>
            <a:r>
              <a:rPr lang="en-US" sz="2800" b="1">
                <a:latin typeface="宋体" panose="02010600030101010101" pitchFamily="2" charset="-122"/>
                <a:cs typeface="Times New Roman" panose="02020603050405020304" pitchFamily="18" charset="0"/>
              </a:rPr>
              <a:t>“</a:t>
            </a:r>
            <a:r>
              <a:rPr lang="zh-CN" sz="2800" b="1">
                <a:ea typeface="宋体" panose="02010600030101010101" pitchFamily="2" charset="-122"/>
              </a:rPr>
              <a:t>理性</a:t>
            </a:r>
            <a:r>
              <a:rPr lang="en-US" sz="2800" b="1">
                <a:latin typeface="宋体" panose="02010600030101010101" pitchFamily="2" charset="-122"/>
                <a:cs typeface="Times New Roman" panose="02020603050405020304" pitchFamily="18" charset="0"/>
              </a:rPr>
              <a:t>”</a:t>
            </a:r>
            <a:r>
              <a:rPr lang="zh-CN" sz="2800" b="1">
                <a:ea typeface="宋体" panose="02010600030101010101" pitchFamily="2" charset="-122"/>
              </a:rPr>
              <a:t>的生活秩序</a:t>
            </a:r>
            <a:endParaRPr lang="zh-CN" altLang="en-US" sz="2800" b="1"/>
          </a:p>
        </p:txBody>
      </p:sp>
      <p:sp>
        <p:nvSpPr>
          <p:cNvPr id="2" name="文本框 1"/>
          <p:cNvSpPr txBox="1"/>
          <p:nvPr/>
        </p:nvSpPr>
        <p:spPr>
          <a:xfrm>
            <a:off x="206375" y="3672205"/>
            <a:ext cx="8830310" cy="1814830"/>
          </a:xfrm>
          <a:prstGeom prst="rect">
            <a:avLst/>
          </a:prstGeom>
          <a:noFill/>
        </p:spPr>
        <p:txBody>
          <a:bodyPr wrap="square" rtlCol="0">
            <a:spAutoFit/>
          </a:bodyPr>
          <a:p>
            <a:r>
              <a:rPr lang="zh-CN" sz="2800" b="1">
                <a:ea typeface="黑体" panose="02010609060101010101" pitchFamily="2" charset="-122"/>
                <a:sym typeface="+mn-ea"/>
              </a:rPr>
              <a:t>答案　</a:t>
            </a:r>
            <a:r>
              <a:rPr lang="en-US" sz="2800" b="1">
                <a:latin typeface="Times New Roman" panose="02020603050405020304" pitchFamily="18" charset="0"/>
                <a:sym typeface="+mn-ea"/>
              </a:rPr>
              <a:t>D</a:t>
            </a:r>
            <a:r>
              <a:rPr lang="zh-CN" altLang="en-US" sz="2800" b="1">
                <a:latin typeface="Times New Roman" panose="02020603050405020304" pitchFamily="18" charset="0"/>
                <a:sym typeface="+mn-ea"/>
              </a:rPr>
              <a:t>。</a:t>
            </a:r>
            <a:r>
              <a:rPr lang="zh-CN" sz="2800" b="1">
                <a:ea typeface="黑体" panose="02010609060101010101" pitchFamily="2" charset="-122"/>
                <a:sym typeface="+mn-ea"/>
              </a:rPr>
              <a:t>解析　</a:t>
            </a:r>
            <a:r>
              <a:rPr lang="zh-CN" sz="2800" b="1">
                <a:cs typeface="楷体_GB2312" charset="0"/>
                <a:sym typeface="+mn-ea"/>
              </a:rPr>
              <a:t>由</a:t>
            </a:r>
            <a:r>
              <a:rPr lang="en-US" sz="2800" b="1">
                <a:latin typeface="宋体" panose="02010600030101010101" pitchFamily="2" charset="-122"/>
                <a:cs typeface="Times New Roman" panose="02020603050405020304" pitchFamily="18" charset="0"/>
                <a:sym typeface="+mn-ea"/>
              </a:rPr>
              <a:t>“</a:t>
            </a:r>
            <a:r>
              <a:rPr lang="zh-CN" sz="2800" b="1">
                <a:cs typeface="楷体_GB2312" charset="0"/>
                <a:sym typeface="+mn-ea"/>
              </a:rPr>
              <a:t>使后生弟子，知所遵守</a:t>
            </a:r>
            <a:r>
              <a:rPr lang="en-US" sz="2800" b="1">
                <a:latin typeface="宋体" panose="02010600030101010101" pitchFamily="2" charset="-122"/>
                <a:cs typeface="Times New Roman" panose="02020603050405020304" pitchFamily="18" charset="0"/>
                <a:sym typeface="+mn-ea"/>
              </a:rPr>
              <a:t>”</a:t>
            </a:r>
            <a:r>
              <a:rPr lang="zh-CN" sz="2800" b="1">
                <a:cs typeface="楷体_GB2312" charset="0"/>
                <a:sym typeface="+mn-ea"/>
              </a:rPr>
              <a:t>可知材料中朱熹强调的是百姓应该遵循的生活准则，故</a:t>
            </a:r>
            <a:r>
              <a:rPr lang="en-US" sz="2800" b="1">
                <a:latin typeface="Times New Roman" panose="02020603050405020304" pitchFamily="18" charset="0"/>
                <a:cs typeface="楷体_GB2312" charset="0"/>
                <a:sym typeface="+mn-ea"/>
              </a:rPr>
              <a:t>D</a:t>
            </a:r>
            <a:r>
              <a:rPr lang="zh-CN" sz="2800" b="1">
                <a:cs typeface="楷体_GB2312" charset="0"/>
                <a:sym typeface="+mn-ea"/>
              </a:rPr>
              <a:t>项正确。</a:t>
            </a:r>
            <a:r>
              <a:rPr lang="en-US" sz="2800" b="1">
                <a:latin typeface="Times New Roman" panose="02020603050405020304" pitchFamily="18" charset="0"/>
                <a:cs typeface="楷体_GB2312" charset="0"/>
                <a:sym typeface="+mn-ea"/>
              </a:rPr>
              <a:t>B</a:t>
            </a:r>
            <a:r>
              <a:rPr lang="zh-CN" sz="2800" b="1">
                <a:cs typeface="楷体_GB2312" charset="0"/>
                <a:sym typeface="+mn-ea"/>
              </a:rPr>
              <a:t>项不能反映材料主题，</a:t>
            </a:r>
            <a:r>
              <a:rPr lang="en-US" sz="2800" b="1">
                <a:latin typeface="Times New Roman" panose="02020603050405020304" pitchFamily="18" charset="0"/>
                <a:cs typeface="楷体_GB2312" charset="0"/>
                <a:sym typeface="+mn-ea"/>
              </a:rPr>
              <a:t>A</a:t>
            </a:r>
            <a:r>
              <a:rPr lang="zh-CN" sz="2800" b="1">
                <a:cs typeface="楷体_GB2312" charset="0"/>
                <a:sym typeface="+mn-ea"/>
              </a:rPr>
              <a:t>、</a:t>
            </a:r>
            <a:r>
              <a:rPr lang="en-US" sz="2800" b="1">
                <a:latin typeface="Times New Roman" panose="02020603050405020304" pitchFamily="18" charset="0"/>
                <a:cs typeface="楷体_GB2312" charset="0"/>
                <a:sym typeface="+mn-ea"/>
              </a:rPr>
              <a:t>C</a:t>
            </a:r>
            <a:r>
              <a:rPr lang="zh-CN" sz="2800" b="1">
                <a:cs typeface="楷体_GB2312" charset="0"/>
                <a:sym typeface="+mn-ea"/>
              </a:rPr>
              <a:t>两项材料没有体现出来。</a:t>
            </a:r>
            <a:r>
              <a:rPr lang="en-US" sz="2800" b="1">
                <a:latin typeface="Times New Roman" panose="02020603050405020304" pitchFamily="18" charset="0"/>
                <a:sym typeface="+mn-ea"/>
              </a:rPr>
              <a:t> </a:t>
            </a:r>
            <a:endParaRPr lang="zh-CN" altLang="en-US" sz="2800"/>
          </a:p>
        </p:txBody>
      </p:sp>
      <p:sp>
        <p:nvSpPr>
          <p:cNvPr id="3" name="矩形 2"/>
          <p:cNvSpPr/>
          <p:nvPr/>
        </p:nvSpPr>
        <p:spPr>
          <a:xfrm>
            <a:off x="7679056" y="1712595"/>
            <a:ext cx="951230" cy="1568450"/>
          </a:xfrm>
          <a:prstGeom prst="rect">
            <a:avLst/>
          </a:prstGeom>
          <a:noFill/>
          <a:ln>
            <a:noFill/>
          </a:ln>
        </p:spPr>
        <p:txBody>
          <a:bodyPr wrap="none" rtlCol="0" anchor="t">
            <a:spAutoFit/>
          </a:bodyPr>
          <a:p>
            <a:pPr algn="ctr"/>
            <a:r>
              <a:rPr lang="en-US" altLang="zh-CN" sz="9600" b="1">
                <a:ln w="22225">
                  <a:solidFill>
                    <a:schemeClr val="accent2"/>
                  </a:solidFill>
                  <a:prstDash val="solid"/>
                </a:ln>
                <a:solidFill>
                  <a:srgbClr val="FF0000"/>
                </a:solidFill>
                <a:effectLst/>
              </a:rPr>
              <a:t>D</a:t>
            </a:r>
            <a:endParaRPr lang="en-US" altLang="zh-CN" sz="9600" b="1">
              <a:ln w="22225">
                <a:solidFill>
                  <a:schemeClr val="accent2"/>
                </a:solidFill>
                <a:prstDash val="solid"/>
              </a:ln>
              <a:solidFill>
                <a:srgbClr val="FF0000"/>
              </a:solidFill>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290195" y="1766570"/>
            <a:ext cx="8836025" cy="1291590"/>
          </a:xfrm>
          <a:prstGeom prst="rect">
            <a:avLst/>
          </a:prstGeom>
          <a:noFill/>
          <a:ln w="9525">
            <a:noFill/>
          </a:ln>
        </p:spPr>
        <p:txBody>
          <a:bodyPr wrap="square">
            <a:spAutoFit/>
          </a:bodyPr>
          <a:p>
            <a:r>
              <a:rPr lang="en-US" sz="2600" b="1">
                <a:solidFill>
                  <a:schemeClr val="tx1"/>
                </a:solidFill>
                <a:uFillTx/>
                <a:latin typeface="宋体" panose="02010600030101010101" pitchFamily="2" charset="-122"/>
                <a:cs typeface="Times New Roman" panose="02020603050405020304" pitchFamily="18" charset="0"/>
              </a:rPr>
              <a:t>①</a:t>
            </a:r>
            <a:r>
              <a:rPr lang="zh-CN" sz="2600" b="1">
                <a:solidFill>
                  <a:schemeClr val="tx1"/>
                </a:solidFill>
                <a:uFillTx/>
                <a:ea typeface="宋体" panose="02010600030101010101" pitchFamily="2" charset="-122"/>
              </a:rPr>
              <a:t>国家大规模编排民户，制定户籍，始于</a:t>
            </a:r>
            <a:r>
              <a:rPr lang="zh-CN" sz="2600" b="1" u="sng">
                <a:solidFill>
                  <a:schemeClr val="tx1"/>
                </a:solidFill>
                <a:uFillTx/>
                <a:ea typeface="宋体" panose="02010600030101010101" pitchFamily="2" charset="-122"/>
              </a:rPr>
              <a:t>战国</a:t>
            </a:r>
            <a:r>
              <a:rPr lang="zh-CN" sz="2600" b="1">
                <a:solidFill>
                  <a:schemeClr val="tx1"/>
                </a:solidFill>
                <a:uFillTx/>
                <a:ea typeface="宋体" panose="02010600030101010101" pitchFamily="2" charset="-122"/>
              </a:rPr>
              <a:t>时期。</a:t>
            </a:r>
            <a:r>
              <a:rPr lang="en-US" sz="2600" b="1">
                <a:solidFill>
                  <a:schemeClr val="tx1"/>
                </a:solidFill>
                <a:uFillTx/>
                <a:latin typeface="宋体" panose="02010600030101010101" pitchFamily="2" charset="-122"/>
                <a:cs typeface="Times New Roman" panose="02020603050405020304" pitchFamily="18" charset="0"/>
              </a:rPr>
              <a:t>②</a:t>
            </a:r>
            <a:r>
              <a:rPr lang="zh-CN" sz="2600" b="1">
                <a:solidFill>
                  <a:schemeClr val="tx1"/>
                </a:solidFill>
                <a:uFillTx/>
                <a:ea typeface="宋体" panose="02010600030101010101" pitchFamily="2" charset="-122"/>
              </a:rPr>
              <a:t>史证：公元前</a:t>
            </a:r>
            <a:r>
              <a:rPr lang="en-US" sz="2600" b="1">
                <a:solidFill>
                  <a:schemeClr val="tx1"/>
                </a:solidFill>
                <a:uFillTx/>
                <a:latin typeface="Times New Roman" panose="02020603050405020304" pitchFamily="18" charset="0"/>
                <a:ea typeface="宋体" panose="02010600030101010101" pitchFamily="2" charset="-122"/>
              </a:rPr>
              <a:t>375</a:t>
            </a:r>
            <a:r>
              <a:rPr lang="zh-CN" sz="2600" b="1">
                <a:solidFill>
                  <a:schemeClr val="tx1"/>
                </a:solidFill>
                <a:uFillTx/>
                <a:ea typeface="宋体" panose="02010600030101010101" pitchFamily="2" charset="-122"/>
              </a:rPr>
              <a:t>年，秦献公以五家为</a:t>
            </a:r>
            <a:r>
              <a:rPr lang="en-US" sz="2600" b="1">
                <a:solidFill>
                  <a:schemeClr val="tx1"/>
                </a:solidFill>
                <a:uFillTx/>
                <a:latin typeface="宋体" panose="02010600030101010101" pitchFamily="2" charset="-122"/>
                <a:cs typeface="Times New Roman" panose="02020603050405020304" pitchFamily="18" charset="0"/>
              </a:rPr>
              <a:t>“</a:t>
            </a:r>
            <a:r>
              <a:rPr lang="zh-CN" sz="2600" b="1">
                <a:solidFill>
                  <a:schemeClr val="tx1"/>
                </a:solidFill>
                <a:uFillTx/>
                <a:ea typeface="宋体" panose="02010600030101010101" pitchFamily="2" charset="-122"/>
              </a:rPr>
              <a:t>伍</a:t>
            </a:r>
            <a:r>
              <a:rPr lang="en-US" sz="2600" b="1">
                <a:solidFill>
                  <a:schemeClr val="tx1"/>
                </a:solidFill>
                <a:uFillTx/>
                <a:latin typeface="宋体" panose="02010600030101010101" pitchFamily="2" charset="-122"/>
                <a:cs typeface="Times New Roman" panose="02020603050405020304" pitchFamily="18" charset="0"/>
              </a:rPr>
              <a:t>”</a:t>
            </a:r>
            <a:r>
              <a:rPr lang="zh-CN" sz="2600" b="1">
                <a:solidFill>
                  <a:schemeClr val="tx1"/>
                </a:solidFill>
                <a:uFillTx/>
                <a:ea typeface="宋体" panose="02010600030101010101" pitchFamily="2" charset="-122"/>
              </a:rPr>
              <a:t>的办法编排户口；《商君书》记载无论男女，都在政府的簿籍上登记。</a:t>
            </a:r>
            <a:endParaRPr lang="zh-CN" altLang="en-US" sz="2600" b="1">
              <a:solidFill>
                <a:schemeClr val="tx1"/>
              </a:solidFill>
              <a:uFillTx/>
              <a:ea typeface="宋体" panose="02010600030101010101" pitchFamily="2" charset="-122"/>
            </a:endParaRPr>
          </a:p>
        </p:txBody>
      </p:sp>
      <p:sp>
        <p:nvSpPr>
          <p:cNvPr id="4" name="文本框 3"/>
          <p:cNvSpPr txBox="1"/>
          <p:nvPr/>
        </p:nvSpPr>
        <p:spPr>
          <a:xfrm>
            <a:off x="415290" y="186690"/>
            <a:ext cx="4463415" cy="521970"/>
          </a:xfrm>
          <a:prstGeom prst="rect">
            <a:avLst/>
          </a:prstGeom>
          <a:solidFill>
            <a:srgbClr val="FFFF00"/>
          </a:solidFill>
          <a:ln w="15875">
            <a:solidFill>
              <a:srgbClr val="FF0000"/>
            </a:solidFill>
          </a:ln>
        </p:spPr>
        <p:txBody>
          <a:bodyPr wrap="square" rtlCol="0" anchor="t">
            <a:spAutoFit/>
          </a:bodyPr>
          <a:p>
            <a:r>
              <a:rPr lang="zh-CN" sz="2800" b="1">
                <a:ea typeface="黑体" panose="02010609060101010101" pitchFamily="2" charset="-122"/>
                <a:sym typeface="+mn-ea"/>
              </a:rPr>
              <a:t>一、历代户籍制度演变</a:t>
            </a:r>
            <a:endParaRPr lang="zh-CN" altLang="en-US" sz="2800" b="1"/>
          </a:p>
        </p:txBody>
      </p:sp>
      <p:sp>
        <p:nvSpPr>
          <p:cNvPr id="5" name="文本框 4"/>
          <p:cNvSpPr txBox="1"/>
          <p:nvPr/>
        </p:nvSpPr>
        <p:spPr>
          <a:xfrm>
            <a:off x="290195" y="708660"/>
            <a:ext cx="4735830" cy="491490"/>
          </a:xfrm>
          <a:prstGeom prst="rect">
            <a:avLst/>
          </a:prstGeom>
          <a:solidFill>
            <a:schemeClr val="accent3">
              <a:lumMod val="40000"/>
              <a:lumOff val="60000"/>
            </a:schemeClr>
          </a:solidFill>
          <a:ln>
            <a:solidFill>
              <a:srgbClr val="FF0000"/>
            </a:solidFill>
          </a:ln>
        </p:spPr>
        <p:txBody>
          <a:bodyPr wrap="square" rtlCol="0" anchor="t">
            <a:spAutoFit/>
          </a:bodyPr>
          <a:p>
            <a:r>
              <a:rPr lang="en-US" sz="2600" b="1">
                <a:solidFill>
                  <a:schemeClr val="tx1"/>
                </a:solidFill>
                <a:uFillTx/>
                <a:latin typeface="Times New Roman" panose="02020603050405020304" pitchFamily="18" charset="0"/>
                <a:sym typeface="+mn-ea"/>
              </a:rPr>
              <a:t>1</a:t>
            </a:r>
            <a:r>
              <a:rPr lang="zh-CN" sz="2600" b="1">
                <a:solidFill>
                  <a:schemeClr val="tx1"/>
                </a:solidFill>
                <a:uFillTx/>
                <a:sym typeface="+mn-ea"/>
              </a:rPr>
              <a:t>．</a:t>
            </a:r>
            <a:r>
              <a:rPr lang="zh-CN" sz="2600" b="1">
                <a:solidFill>
                  <a:schemeClr val="tx1"/>
                </a:solidFill>
                <a:uFillTx/>
                <a:ea typeface="黑体" panose="02010609060101010101" pitchFamily="2" charset="-122"/>
                <a:sym typeface="+mn-ea"/>
              </a:rPr>
              <a:t>战国至秦汉时期的户籍制度</a:t>
            </a:r>
            <a:endParaRPr lang="zh-CN" altLang="en-US" sz="2600" b="1">
              <a:solidFill>
                <a:schemeClr val="tx1"/>
              </a:solidFill>
              <a:uFillTx/>
              <a:ea typeface="黑体" panose="02010609060101010101" pitchFamily="2" charset="-122"/>
              <a:sym typeface="+mn-ea"/>
            </a:endParaRPr>
          </a:p>
        </p:txBody>
      </p:sp>
      <p:sp>
        <p:nvSpPr>
          <p:cNvPr id="6" name="矩形标注 5"/>
          <p:cNvSpPr/>
          <p:nvPr/>
        </p:nvSpPr>
        <p:spPr>
          <a:xfrm>
            <a:off x="5225415" y="186690"/>
            <a:ext cx="3390900" cy="1503680"/>
          </a:xfrm>
          <a:prstGeom prst="wedgeRectCallout">
            <a:avLst>
              <a:gd name="adj1" fmla="val -119594"/>
              <a:gd name="adj2" fmla="val 125899"/>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400" b="1">
                <a:solidFill>
                  <a:srgbClr val="FF0000"/>
                </a:solidFill>
              </a:rPr>
              <a:t>商鞅户籍改革奠定了两千多年封建户籍制度的基础，是封建社会户籍立法的开端。</a:t>
            </a:r>
            <a:endParaRPr lang="zh-CN" altLang="en-US" sz="2400" b="1">
              <a:solidFill>
                <a:srgbClr val="FF0000"/>
              </a:solidFill>
            </a:endParaRPr>
          </a:p>
        </p:txBody>
      </p:sp>
      <p:sp>
        <p:nvSpPr>
          <p:cNvPr id="7" name="文本框 6"/>
          <p:cNvSpPr txBox="1"/>
          <p:nvPr/>
        </p:nvSpPr>
        <p:spPr>
          <a:xfrm>
            <a:off x="485775" y="1200150"/>
            <a:ext cx="2892425" cy="491490"/>
          </a:xfrm>
          <a:prstGeom prst="rect">
            <a:avLst/>
          </a:prstGeom>
          <a:solidFill>
            <a:schemeClr val="accent6">
              <a:lumMod val="40000"/>
              <a:lumOff val="60000"/>
            </a:schemeClr>
          </a:solidFill>
          <a:ln>
            <a:solidFill>
              <a:srgbClr val="FF0000"/>
            </a:solidFill>
          </a:ln>
        </p:spPr>
        <p:txBody>
          <a:bodyPr wrap="none" rtlCol="0" anchor="t">
            <a:spAutoFit/>
          </a:bodyPr>
          <a:p>
            <a:r>
              <a:rPr lang="en-US" sz="2600" b="1">
                <a:solidFill>
                  <a:schemeClr val="tx1"/>
                </a:solidFill>
                <a:uFillTx/>
                <a:latin typeface="Times New Roman" panose="02020603050405020304" pitchFamily="18" charset="0"/>
                <a:sym typeface="+mn-ea"/>
              </a:rPr>
              <a:t>(1)</a:t>
            </a:r>
            <a:r>
              <a:rPr lang="zh-CN" sz="2600" b="1">
                <a:solidFill>
                  <a:schemeClr val="tx1"/>
                </a:solidFill>
                <a:uFillTx/>
                <a:sym typeface="+mn-ea"/>
              </a:rPr>
              <a:t>战国的户籍制度</a:t>
            </a:r>
            <a:endParaRPr lang="zh-CN" altLang="en-US" sz="2600" b="1">
              <a:solidFill>
                <a:schemeClr val="tx1"/>
              </a:solidFill>
              <a:uFillTx/>
              <a:sym typeface="+mn-ea"/>
            </a:endParaRPr>
          </a:p>
        </p:txBody>
      </p:sp>
      <p:sp>
        <p:nvSpPr>
          <p:cNvPr id="8" name="文本框 7"/>
          <p:cNvSpPr txBox="1"/>
          <p:nvPr/>
        </p:nvSpPr>
        <p:spPr>
          <a:xfrm>
            <a:off x="290195" y="2989580"/>
            <a:ext cx="2892425" cy="491490"/>
          </a:xfrm>
          <a:prstGeom prst="rect">
            <a:avLst/>
          </a:prstGeom>
          <a:solidFill>
            <a:schemeClr val="accent6">
              <a:lumMod val="40000"/>
              <a:lumOff val="60000"/>
            </a:schemeClr>
          </a:solidFill>
          <a:ln>
            <a:solidFill>
              <a:srgbClr val="FF0000"/>
            </a:solidFill>
          </a:ln>
        </p:spPr>
        <p:txBody>
          <a:bodyPr wrap="none" rtlCol="0" anchor="t">
            <a:spAutoFit/>
          </a:bodyPr>
          <a:p>
            <a:r>
              <a:rPr lang="en-US" sz="2600" b="1">
                <a:solidFill>
                  <a:schemeClr val="tx1"/>
                </a:solidFill>
                <a:uFillTx/>
                <a:latin typeface="Times New Roman" panose="02020603050405020304" pitchFamily="18" charset="0"/>
                <a:sym typeface="+mn-ea"/>
              </a:rPr>
              <a:t>(2)</a:t>
            </a:r>
            <a:r>
              <a:rPr lang="zh-CN" sz="2600" b="1">
                <a:solidFill>
                  <a:schemeClr val="tx1"/>
                </a:solidFill>
                <a:uFillTx/>
                <a:sym typeface="+mn-ea"/>
              </a:rPr>
              <a:t>秦朝</a:t>
            </a:r>
            <a:r>
              <a:rPr lang="zh-CN" sz="2600" b="1">
                <a:solidFill>
                  <a:schemeClr val="tx1"/>
                </a:solidFill>
                <a:uFillTx/>
                <a:sym typeface="+mn-ea"/>
              </a:rPr>
              <a:t>的户籍制度</a:t>
            </a:r>
            <a:endParaRPr lang="zh-CN" altLang="en-US" sz="2600" b="1">
              <a:solidFill>
                <a:schemeClr val="tx1"/>
              </a:solidFill>
              <a:uFillTx/>
              <a:sym typeface="+mn-ea"/>
            </a:endParaRPr>
          </a:p>
        </p:txBody>
      </p:sp>
      <p:sp>
        <p:nvSpPr>
          <p:cNvPr id="9" name="文本框 8"/>
          <p:cNvSpPr txBox="1"/>
          <p:nvPr/>
        </p:nvSpPr>
        <p:spPr>
          <a:xfrm>
            <a:off x="154305" y="3481070"/>
            <a:ext cx="8836025" cy="922020"/>
          </a:xfrm>
          <a:prstGeom prst="rect">
            <a:avLst/>
          </a:prstGeom>
          <a:noFill/>
        </p:spPr>
        <p:txBody>
          <a:bodyPr wrap="square" rtlCol="0">
            <a:spAutoFit/>
          </a:bodyPr>
          <a:p>
            <a:r>
              <a:rPr lang="en-US" altLang="zh-CN" sz="2800" b="1"/>
              <a:t>   </a:t>
            </a:r>
            <a:r>
              <a:rPr lang="zh-CN" altLang="en-US" sz="2600" b="1">
                <a:solidFill>
                  <a:schemeClr val="tx1"/>
                </a:solidFill>
                <a:uFillTx/>
              </a:rPr>
              <a:t>秦朝的户籍实行分类登记制度，包括一般百姓的户籍，还有宗亲贵族的宗室籍、官吏的宦籍、商贾的市籍等。</a:t>
            </a:r>
            <a:endParaRPr lang="zh-CN" altLang="en-US" sz="2600" b="1">
              <a:solidFill>
                <a:schemeClr val="tx1"/>
              </a:solidFill>
              <a:uFillTx/>
            </a:endParaRPr>
          </a:p>
        </p:txBody>
      </p:sp>
      <p:sp>
        <p:nvSpPr>
          <p:cNvPr id="10" name="文本框 9"/>
          <p:cNvSpPr txBox="1"/>
          <p:nvPr/>
        </p:nvSpPr>
        <p:spPr>
          <a:xfrm>
            <a:off x="290195" y="4403090"/>
            <a:ext cx="2892425" cy="491490"/>
          </a:xfrm>
          <a:prstGeom prst="rect">
            <a:avLst/>
          </a:prstGeom>
          <a:solidFill>
            <a:schemeClr val="accent6">
              <a:lumMod val="40000"/>
              <a:lumOff val="60000"/>
            </a:schemeClr>
          </a:solidFill>
          <a:ln>
            <a:solidFill>
              <a:srgbClr val="FF0000"/>
            </a:solidFill>
          </a:ln>
        </p:spPr>
        <p:txBody>
          <a:bodyPr wrap="none" rtlCol="0" anchor="t">
            <a:spAutoFit/>
          </a:bodyPr>
          <a:p>
            <a:r>
              <a:rPr lang="en-US" sz="2600" b="1">
                <a:solidFill>
                  <a:schemeClr val="tx1"/>
                </a:solidFill>
                <a:uFillTx/>
                <a:latin typeface="Times New Roman" panose="02020603050405020304" pitchFamily="18" charset="0"/>
                <a:sym typeface="+mn-ea"/>
              </a:rPr>
              <a:t>(3)</a:t>
            </a:r>
            <a:r>
              <a:rPr lang="zh-CN" sz="2600" b="1">
                <a:solidFill>
                  <a:schemeClr val="tx1"/>
                </a:solidFill>
                <a:uFillTx/>
                <a:sym typeface="+mn-ea"/>
              </a:rPr>
              <a:t>两汉</a:t>
            </a:r>
            <a:r>
              <a:rPr lang="zh-CN" sz="2600" b="1">
                <a:solidFill>
                  <a:schemeClr val="tx1"/>
                </a:solidFill>
                <a:uFillTx/>
                <a:sym typeface="+mn-ea"/>
              </a:rPr>
              <a:t>的户籍制度</a:t>
            </a:r>
            <a:endParaRPr lang="zh-CN" altLang="en-US" sz="2600" b="1">
              <a:solidFill>
                <a:schemeClr val="tx1"/>
              </a:solidFill>
              <a:uFillTx/>
              <a:sym typeface="+mn-ea"/>
            </a:endParaRPr>
          </a:p>
        </p:txBody>
      </p:sp>
      <p:sp>
        <p:nvSpPr>
          <p:cNvPr id="11" name="文本框 10"/>
          <p:cNvSpPr txBox="1"/>
          <p:nvPr/>
        </p:nvSpPr>
        <p:spPr>
          <a:xfrm>
            <a:off x="217170" y="4825365"/>
            <a:ext cx="8773160" cy="2014855"/>
          </a:xfrm>
          <a:prstGeom prst="rect">
            <a:avLst/>
          </a:prstGeom>
          <a:noFill/>
        </p:spPr>
        <p:txBody>
          <a:bodyPr wrap="square" rtlCol="0">
            <a:spAutoFit/>
          </a:bodyPr>
          <a:p>
            <a:r>
              <a:rPr lang="zh-CN" altLang="en-US" sz="2500" b="1">
                <a:solidFill>
                  <a:schemeClr val="tx1"/>
                </a:solidFill>
                <a:uFillTx/>
              </a:rPr>
              <a:t>①汉朝丞相主管全国户籍工作，户是政府征派赋役的单位。百姓编户入籍后，便成了封建国家的“编户齐民”，政府为掌握人口数，会定期进行人口调查。</a:t>
            </a:r>
            <a:endParaRPr lang="zh-CN" altLang="en-US" sz="2500" b="1">
              <a:solidFill>
                <a:schemeClr val="tx1"/>
              </a:solidFill>
              <a:uFillTx/>
            </a:endParaRPr>
          </a:p>
          <a:p>
            <a:r>
              <a:rPr lang="zh-CN" altLang="en-US" sz="2500" b="1">
                <a:solidFill>
                  <a:schemeClr val="tx1"/>
                </a:solidFill>
                <a:uFillTx/>
              </a:rPr>
              <a:t>②东汉末年：战事频繁，人口流动加剧，豪强地主与国家争夺人口，户籍散乱。</a:t>
            </a:r>
            <a:endParaRPr lang="zh-CN" altLang="en-US" sz="2500" b="1">
              <a:solidFill>
                <a:schemeClr val="tx1"/>
              </a:solidFill>
              <a:uFillTx/>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00"/>
                                        </p:tgtEl>
                                        <p:attrNameLst>
                                          <p:attrName>style.visibility</p:attrName>
                                        </p:attrNameLst>
                                      </p:cBhvr>
                                      <p:to>
                                        <p:strVal val="visible"/>
                                      </p:to>
                                    </p:set>
                                    <p:animEffect transition="in" filter="circle(in)">
                                      <p:cBhvr>
                                        <p:cTn id="7" dur="2000"/>
                                        <p:tgtEl>
                                          <p:spTgt spid="100"/>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amond(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ircle(in)">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heel(1)">
                                      <p:cBhvr>
                                        <p:cTn id="22"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P spid="100" grpId="0"/>
      <p:bldP spid="9" grpId="0"/>
      <p:bldP spid="1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111760" y="213995"/>
            <a:ext cx="8752205" cy="3107690"/>
          </a:xfrm>
          <a:prstGeom prst="rect">
            <a:avLst/>
          </a:prstGeom>
          <a:noFill/>
          <a:ln w="9525">
            <a:noFill/>
          </a:ln>
        </p:spPr>
        <p:txBody>
          <a:bodyPr wrap="square">
            <a:spAutoFit/>
          </a:bodyPr>
          <a:p>
            <a:r>
              <a:rPr lang="zh-CN" sz="2800" b="1">
                <a:solidFill>
                  <a:srgbClr val="000000"/>
                </a:solidFill>
                <a:ea typeface="宋体" panose="02010600030101010101" pitchFamily="2" charset="-122"/>
              </a:rPr>
              <a:t>10.里、亭、乡是西汉在全国建立的基层组织。唐朝将乡、里等基层组织统一为村,从法律上实施统一管理。可见基层管理(   )A.实现了中央对乡里一级的直接管理</a:t>
            </a:r>
            <a:r>
              <a:rPr lang="en-US" sz="2800" b="1">
                <a:solidFill>
                  <a:srgbClr val="000000"/>
                </a:solidFill>
                <a:latin typeface="宋体" panose="02010600030101010101" pitchFamily="2" charset="-122"/>
              </a:rPr>
              <a:t>	</a:t>
            </a:r>
            <a:endParaRPr lang="en-US" sz="2800" b="1">
              <a:solidFill>
                <a:srgbClr val="000000"/>
              </a:solidFill>
              <a:latin typeface="宋体" panose="02010600030101010101" pitchFamily="2" charset="-122"/>
            </a:endParaRPr>
          </a:p>
          <a:p>
            <a:r>
              <a:rPr lang="zh-CN" sz="2800" b="1">
                <a:solidFill>
                  <a:srgbClr val="000000"/>
                </a:solidFill>
                <a:ea typeface="宋体" panose="02010600030101010101" pitchFamily="2" charset="-122"/>
              </a:rPr>
              <a:t>B.半自治的性质一度弱化了中央集权C.官员由中央任命体现国家治理延伸</a:t>
            </a:r>
            <a:r>
              <a:rPr lang="en-US" sz="2800" b="1">
                <a:solidFill>
                  <a:srgbClr val="000000"/>
                </a:solidFill>
                <a:latin typeface="宋体" panose="02010600030101010101" pitchFamily="2" charset="-122"/>
              </a:rPr>
              <a:t>	</a:t>
            </a:r>
            <a:endParaRPr lang="en-US" sz="2800" b="1">
              <a:solidFill>
                <a:srgbClr val="000000"/>
              </a:solidFill>
              <a:latin typeface="宋体" panose="02010600030101010101" pitchFamily="2" charset="-122"/>
            </a:endParaRPr>
          </a:p>
          <a:p>
            <a:r>
              <a:rPr lang="zh-CN" sz="2800" b="1">
                <a:solidFill>
                  <a:srgbClr val="000000"/>
                </a:solidFill>
                <a:ea typeface="宋体" panose="02010600030101010101" pitchFamily="2" charset="-122"/>
              </a:rPr>
              <a:t>D.有国家政权干预和控制渐强的趋势</a:t>
            </a:r>
            <a:endParaRPr lang="zh-CN" altLang="en-US" sz="2800" b="1"/>
          </a:p>
        </p:txBody>
      </p:sp>
      <p:sp>
        <p:nvSpPr>
          <p:cNvPr id="2" name="文本框 1"/>
          <p:cNvSpPr txBox="1"/>
          <p:nvPr/>
        </p:nvSpPr>
        <p:spPr>
          <a:xfrm>
            <a:off x="111760" y="3411220"/>
            <a:ext cx="8921115" cy="3692525"/>
          </a:xfrm>
          <a:prstGeom prst="rect">
            <a:avLst/>
          </a:prstGeom>
          <a:noFill/>
        </p:spPr>
        <p:txBody>
          <a:bodyPr wrap="square" rtlCol="0">
            <a:spAutoFit/>
          </a:bodyPr>
          <a:p>
            <a:r>
              <a:rPr lang="zh-CN" altLang="en-US" sz="2600" b="1">
                <a:solidFill>
                  <a:schemeClr val="tx1"/>
                </a:solidFill>
                <a:uFillTx/>
              </a:rPr>
              <a:t>答案：D。解析：依据材料“里、亭、乡是西汉在全国建立的基层组织”“唐朝将乡、里等基层组织统一为村，从法律上实施统一管理”可知，无论是西汉还是唐朝,对基层组织都有严格的管理，而且唐朝时更是上升到“法律”层面，有国家政权干预和控制渐强的趋势，故D项正确；实现了中央对乡里一级的直接管理说法错误，排除A项；无论是西汉对里、亭、乡的管理，还是唐朝对村的管理，都是加强中央集权的表现，不是地方自治，排除B项；官员的任命方式材料信息没有体现，排除C项。</a:t>
            </a:r>
            <a:endParaRPr lang="zh-CN" altLang="en-US" sz="2600" b="1">
              <a:solidFill>
                <a:schemeClr val="tx1"/>
              </a:solidFill>
              <a:uFillTx/>
            </a:endParaRPr>
          </a:p>
        </p:txBody>
      </p:sp>
      <p:sp>
        <p:nvSpPr>
          <p:cNvPr id="3" name="矩形 2"/>
          <p:cNvSpPr/>
          <p:nvPr/>
        </p:nvSpPr>
        <p:spPr>
          <a:xfrm>
            <a:off x="6882766" y="1921510"/>
            <a:ext cx="951230" cy="1568450"/>
          </a:xfrm>
          <a:prstGeom prst="rect">
            <a:avLst/>
          </a:prstGeom>
          <a:noFill/>
          <a:ln>
            <a:noFill/>
          </a:ln>
        </p:spPr>
        <p:txBody>
          <a:bodyPr wrap="none" rtlCol="0" anchor="t">
            <a:spAutoFit/>
          </a:bodyPr>
          <a:p>
            <a:pPr algn="ctr"/>
            <a:r>
              <a:rPr lang="en-US" altLang="zh-CN" sz="9600" b="1">
                <a:ln w="22225">
                  <a:solidFill>
                    <a:schemeClr val="accent2"/>
                  </a:solidFill>
                  <a:prstDash val="solid"/>
                </a:ln>
                <a:solidFill>
                  <a:srgbClr val="FF0000"/>
                </a:solidFill>
                <a:effectLst/>
              </a:rPr>
              <a:t>D</a:t>
            </a:r>
            <a:endParaRPr lang="en-US" altLang="zh-CN" sz="9600" b="1">
              <a:ln w="22225">
                <a:solidFill>
                  <a:schemeClr val="accent2"/>
                </a:solidFill>
                <a:prstDash val="solid"/>
              </a:ln>
              <a:solidFill>
                <a:srgbClr val="FF0000"/>
              </a:solidFill>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415290" y="186690"/>
            <a:ext cx="6731635" cy="491490"/>
          </a:xfrm>
          <a:prstGeom prst="rect">
            <a:avLst/>
          </a:prstGeom>
          <a:solidFill>
            <a:srgbClr val="FFFF00"/>
          </a:solidFill>
          <a:ln w="15875">
            <a:solidFill>
              <a:srgbClr val="FF0000"/>
            </a:solidFill>
          </a:ln>
        </p:spPr>
        <p:txBody>
          <a:bodyPr wrap="square" rtlCol="0" anchor="t">
            <a:spAutoFit/>
          </a:bodyPr>
          <a:p>
            <a:r>
              <a:rPr lang="zh-CN" sz="2600" b="1">
                <a:ea typeface="黑体" panose="02010609060101010101" pitchFamily="2" charset="-122"/>
                <a:sym typeface="+mn-ea"/>
              </a:rPr>
              <a:t>中国古代户籍制度与社会管理小结</a:t>
            </a:r>
            <a:endParaRPr lang="zh-CN" sz="2600" b="1">
              <a:ea typeface="黑体" panose="02010609060101010101" pitchFamily="2" charset="-122"/>
              <a:sym typeface="+mn-ea"/>
            </a:endParaRPr>
          </a:p>
        </p:txBody>
      </p:sp>
      <p:sp>
        <p:nvSpPr>
          <p:cNvPr id="2" name="文本框 1"/>
          <p:cNvSpPr txBox="1"/>
          <p:nvPr/>
        </p:nvSpPr>
        <p:spPr>
          <a:xfrm>
            <a:off x="268605" y="1034415"/>
            <a:ext cx="613410" cy="3053715"/>
          </a:xfrm>
          <a:prstGeom prst="rect">
            <a:avLst/>
          </a:prstGeom>
          <a:solidFill>
            <a:schemeClr val="accent3">
              <a:lumMod val="60000"/>
              <a:lumOff val="40000"/>
              <a:alpha val="91000"/>
            </a:schemeClr>
          </a:solidFill>
          <a:ln w="15875">
            <a:solidFill>
              <a:srgbClr val="FF0000"/>
            </a:solidFill>
          </a:ln>
        </p:spPr>
        <p:txBody>
          <a:bodyPr vert="eaVert" wrap="square" rtlCol="0">
            <a:spAutoFit/>
          </a:bodyPr>
          <a:p>
            <a:r>
              <a:rPr lang="zh-CN" altLang="en-US" sz="2800" b="1">
                <a:latin typeface="黑体" panose="02010609060101010101" pitchFamily="2" charset="-122"/>
                <a:ea typeface="黑体" panose="02010609060101010101" pitchFamily="2" charset="-122"/>
              </a:rPr>
              <a:t>中国古代户籍制度</a:t>
            </a:r>
            <a:endParaRPr lang="zh-CN" altLang="en-US" sz="2800" b="1">
              <a:latin typeface="黑体" panose="02010609060101010101" pitchFamily="2" charset="-122"/>
              <a:ea typeface="黑体" panose="02010609060101010101" pitchFamily="2" charset="-122"/>
            </a:endParaRPr>
          </a:p>
        </p:txBody>
      </p:sp>
      <p:sp>
        <p:nvSpPr>
          <p:cNvPr id="3" name="文本框 2"/>
          <p:cNvSpPr txBox="1"/>
          <p:nvPr/>
        </p:nvSpPr>
        <p:spPr>
          <a:xfrm>
            <a:off x="268605" y="4192905"/>
            <a:ext cx="613410" cy="2665095"/>
          </a:xfrm>
          <a:prstGeom prst="rect">
            <a:avLst/>
          </a:prstGeom>
          <a:solidFill>
            <a:schemeClr val="accent3">
              <a:lumMod val="60000"/>
              <a:lumOff val="40000"/>
              <a:alpha val="91000"/>
            </a:schemeClr>
          </a:solidFill>
          <a:ln w="15875">
            <a:solidFill>
              <a:srgbClr val="FF0000"/>
            </a:solidFill>
          </a:ln>
        </p:spPr>
        <p:txBody>
          <a:bodyPr vert="eaVert" wrap="square" rtlCol="0">
            <a:spAutoFit/>
          </a:bodyPr>
          <a:p>
            <a:r>
              <a:rPr lang="zh-CN" altLang="en-US" sz="2800" b="1">
                <a:latin typeface="黑体" panose="02010609060101010101" pitchFamily="2" charset="-122"/>
                <a:ea typeface="黑体" panose="02010609060101010101" pitchFamily="2" charset="-122"/>
              </a:rPr>
              <a:t>基层组织与治理</a:t>
            </a:r>
            <a:endParaRPr lang="zh-CN" altLang="en-US" sz="2800" b="1">
              <a:latin typeface="黑体" panose="02010609060101010101" pitchFamily="2" charset="-122"/>
              <a:ea typeface="黑体" panose="02010609060101010101" pitchFamily="2" charset="-122"/>
            </a:endParaRPr>
          </a:p>
        </p:txBody>
      </p:sp>
      <p:sp>
        <p:nvSpPr>
          <p:cNvPr id="5" name="左大括号 4"/>
          <p:cNvSpPr/>
          <p:nvPr/>
        </p:nvSpPr>
        <p:spPr>
          <a:xfrm>
            <a:off x="899795" y="890270"/>
            <a:ext cx="442595" cy="2955290"/>
          </a:xfrm>
          <a:prstGeom prst="leftBrace">
            <a:avLst/>
          </a:prstGeom>
          <a:ln w="3492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6" name="左大括号 5"/>
          <p:cNvSpPr/>
          <p:nvPr/>
        </p:nvSpPr>
        <p:spPr>
          <a:xfrm>
            <a:off x="900430" y="4869815"/>
            <a:ext cx="261620" cy="1586230"/>
          </a:xfrm>
          <a:prstGeom prst="leftBrace">
            <a:avLst/>
          </a:prstGeom>
          <a:ln w="3492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100" name="文本框 99"/>
          <p:cNvSpPr txBox="1"/>
          <p:nvPr/>
        </p:nvSpPr>
        <p:spPr>
          <a:xfrm>
            <a:off x="1353185" y="741680"/>
            <a:ext cx="1623695" cy="491490"/>
          </a:xfrm>
          <a:prstGeom prst="rect">
            <a:avLst/>
          </a:prstGeom>
          <a:solidFill>
            <a:srgbClr val="92D050">
              <a:alpha val="91000"/>
            </a:srgbClr>
          </a:solidFill>
          <a:ln w="15875">
            <a:solidFill>
              <a:srgbClr val="FF0000"/>
            </a:solidFill>
          </a:ln>
        </p:spPr>
        <p:txBody>
          <a:bodyPr wrap="square">
            <a:spAutoFit/>
          </a:bodyPr>
          <a:p>
            <a:r>
              <a:rPr lang="zh-CN" altLang="en-US" sz="2600" b="1">
                <a:latin typeface="Times New Roman" panose="02020603050405020304" pitchFamily="18" charset="0"/>
                <a:ea typeface="宋体" panose="02010600030101010101" pitchFamily="2" charset="-122"/>
              </a:rPr>
              <a:t>起始战国</a:t>
            </a:r>
            <a:endParaRPr lang="zh-CN" altLang="en-US" sz="2600" b="1">
              <a:latin typeface="Times New Roman" panose="02020603050405020304" pitchFamily="18" charset="0"/>
              <a:ea typeface="宋体" panose="02010600030101010101" pitchFamily="2" charset="-122"/>
            </a:endParaRPr>
          </a:p>
        </p:txBody>
      </p:sp>
      <p:sp>
        <p:nvSpPr>
          <p:cNvPr id="7" name="文本框 6"/>
          <p:cNvSpPr txBox="1"/>
          <p:nvPr/>
        </p:nvSpPr>
        <p:spPr>
          <a:xfrm>
            <a:off x="1260475" y="1684655"/>
            <a:ext cx="1623060" cy="491490"/>
          </a:xfrm>
          <a:prstGeom prst="rect">
            <a:avLst/>
          </a:prstGeom>
          <a:solidFill>
            <a:srgbClr val="92D050">
              <a:alpha val="91000"/>
            </a:srgbClr>
          </a:solidFill>
          <a:ln w="15875">
            <a:solidFill>
              <a:srgbClr val="FF0000"/>
            </a:solidFill>
          </a:ln>
        </p:spPr>
        <p:txBody>
          <a:bodyPr wrap="square">
            <a:spAutoFit/>
          </a:bodyPr>
          <a:p>
            <a:r>
              <a:rPr lang="zh-CN" altLang="en-US" sz="2600" b="1">
                <a:latin typeface="Times New Roman" panose="02020603050405020304" pitchFamily="18" charset="0"/>
                <a:ea typeface="宋体" panose="02010600030101010101" pitchFamily="2" charset="-122"/>
              </a:rPr>
              <a:t>秦汉</a:t>
            </a:r>
            <a:endParaRPr lang="zh-CN" altLang="en-US" sz="2600" b="1">
              <a:latin typeface="Times New Roman" panose="02020603050405020304" pitchFamily="18" charset="0"/>
              <a:ea typeface="宋体" panose="02010600030101010101" pitchFamily="2" charset="-122"/>
            </a:endParaRPr>
          </a:p>
        </p:txBody>
      </p:sp>
      <p:sp>
        <p:nvSpPr>
          <p:cNvPr id="8" name="文本框 7"/>
          <p:cNvSpPr txBox="1"/>
          <p:nvPr/>
        </p:nvSpPr>
        <p:spPr>
          <a:xfrm>
            <a:off x="1261110" y="2966085"/>
            <a:ext cx="1715770" cy="491490"/>
          </a:xfrm>
          <a:prstGeom prst="rect">
            <a:avLst/>
          </a:prstGeom>
          <a:solidFill>
            <a:srgbClr val="92D050">
              <a:alpha val="91000"/>
            </a:srgbClr>
          </a:solidFill>
          <a:ln w="15875">
            <a:solidFill>
              <a:srgbClr val="FF0000"/>
            </a:solidFill>
          </a:ln>
        </p:spPr>
        <p:txBody>
          <a:bodyPr wrap="square">
            <a:spAutoFit/>
          </a:bodyPr>
          <a:p>
            <a:r>
              <a:rPr lang="zh-CN" altLang="en-US" sz="2600" b="1">
                <a:latin typeface="Times New Roman" panose="02020603050405020304" pitchFamily="18" charset="0"/>
                <a:ea typeface="宋体" panose="02010600030101010101" pitchFamily="2" charset="-122"/>
              </a:rPr>
              <a:t>隋唐</a:t>
            </a:r>
            <a:endParaRPr lang="zh-CN" altLang="en-US" sz="2600" b="1">
              <a:latin typeface="Times New Roman" panose="02020603050405020304" pitchFamily="18" charset="0"/>
              <a:ea typeface="宋体" panose="02010600030101010101" pitchFamily="2" charset="-122"/>
            </a:endParaRPr>
          </a:p>
        </p:txBody>
      </p:sp>
      <p:sp>
        <p:nvSpPr>
          <p:cNvPr id="9" name="文本框 8"/>
          <p:cNvSpPr txBox="1"/>
          <p:nvPr/>
        </p:nvSpPr>
        <p:spPr>
          <a:xfrm>
            <a:off x="1342390" y="3596640"/>
            <a:ext cx="1715770" cy="491490"/>
          </a:xfrm>
          <a:prstGeom prst="rect">
            <a:avLst/>
          </a:prstGeom>
          <a:solidFill>
            <a:srgbClr val="92D050">
              <a:alpha val="91000"/>
            </a:srgbClr>
          </a:solidFill>
          <a:ln w="15875">
            <a:solidFill>
              <a:srgbClr val="FF0000"/>
            </a:solidFill>
          </a:ln>
        </p:spPr>
        <p:txBody>
          <a:bodyPr wrap="square">
            <a:spAutoFit/>
          </a:bodyPr>
          <a:p>
            <a:r>
              <a:rPr lang="zh-CN" altLang="en-US" sz="2600" b="1">
                <a:latin typeface="Times New Roman" panose="02020603050405020304" pitchFamily="18" charset="0"/>
                <a:ea typeface="宋体" panose="02010600030101010101" pitchFamily="2" charset="-122"/>
              </a:rPr>
              <a:t>明清</a:t>
            </a:r>
            <a:endParaRPr lang="zh-CN" altLang="en-US" sz="2600" b="1">
              <a:latin typeface="Times New Roman" panose="02020603050405020304" pitchFamily="18" charset="0"/>
              <a:ea typeface="宋体" panose="02010600030101010101" pitchFamily="2" charset="-122"/>
            </a:endParaRPr>
          </a:p>
        </p:txBody>
      </p:sp>
      <p:sp>
        <p:nvSpPr>
          <p:cNvPr id="10" name="文本框 9"/>
          <p:cNvSpPr txBox="1"/>
          <p:nvPr/>
        </p:nvSpPr>
        <p:spPr>
          <a:xfrm>
            <a:off x="1162050" y="5966460"/>
            <a:ext cx="1012190" cy="891540"/>
          </a:xfrm>
          <a:prstGeom prst="rect">
            <a:avLst/>
          </a:prstGeom>
          <a:solidFill>
            <a:srgbClr val="92D050">
              <a:alpha val="91000"/>
            </a:srgbClr>
          </a:solidFill>
          <a:ln w="15875">
            <a:solidFill>
              <a:srgbClr val="FF0000"/>
            </a:solidFill>
          </a:ln>
        </p:spPr>
        <p:txBody>
          <a:bodyPr wrap="square">
            <a:spAutoFit/>
          </a:bodyPr>
          <a:p>
            <a:r>
              <a:rPr lang="zh-CN" altLang="en-US" sz="2600" b="1">
                <a:latin typeface="Times New Roman" panose="02020603050405020304" pitchFamily="18" charset="0"/>
                <a:ea typeface="宋体" panose="02010600030101010101" pitchFamily="2" charset="-122"/>
              </a:rPr>
              <a:t>社会优抚</a:t>
            </a:r>
            <a:endParaRPr lang="zh-CN" altLang="en-US" sz="2600" b="1">
              <a:latin typeface="Times New Roman" panose="02020603050405020304" pitchFamily="18" charset="0"/>
              <a:ea typeface="宋体" panose="02010600030101010101" pitchFamily="2" charset="-122"/>
            </a:endParaRPr>
          </a:p>
        </p:txBody>
      </p:sp>
      <p:sp>
        <p:nvSpPr>
          <p:cNvPr id="11" name="文本框 10"/>
          <p:cNvSpPr txBox="1"/>
          <p:nvPr/>
        </p:nvSpPr>
        <p:spPr>
          <a:xfrm>
            <a:off x="1248410" y="4192905"/>
            <a:ext cx="878840" cy="1691640"/>
          </a:xfrm>
          <a:prstGeom prst="rect">
            <a:avLst/>
          </a:prstGeom>
          <a:solidFill>
            <a:srgbClr val="92D050">
              <a:alpha val="91000"/>
            </a:srgbClr>
          </a:solidFill>
          <a:ln w="15875">
            <a:solidFill>
              <a:srgbClr val="FF0000"/>
            </a:solidFill>
          </a:ln>
        </p:spPr>
        <p:txBody>
          <a:bodyPr wrap="square">
            <a:spAutoFit/>
          </a:bodyPr>
          <a:p>
            <a:r>
              <a:rPr lang="zh-CN" altLang="en-US" sz="2600" b="1">
                <a:latin typeface="Times New Roman" panose="02020603050405020304" pitchFamily="18" charset="0"/>
                <a:ea typeface="宋体" panose="02010600030101010101" pitchFamily="2" charset="-122"/>
              </a:rPr>
              <a:t>基层组织和治理</a:t>
            </a:r>
            <a:endParaRPr lang="zh-CN" altLang="en-US" sz="2600" b="1">
              <a:latin typeface="Times New Roman" panose="02020603050405020304" pitchFamily="18" charset="0"/>
              <a:ea typeface="宋体" panose="02010600030101010101" pitchFamily="2" charset="-122"/>
            </a:endParaRPr>
          </a:p>
        </p:txBody>
      </p:sp>
      <p:sp>
        <p:nvSpPr>
          <p:cNvPr id="12" name="文本框 11"/>
          <p:cNvSpPr txBox="1"/>
          <p:nvPr/>
        </p:nvSpPr>
        <p:spPr>
          <a:xfrm>
            <a:off x="3977640" y="678180"/>
            <a:ext cx="5166995" cy="491490"/>
          </a:xfrm>
          <a:prstGeom prst="rect">
            <a:avLst/>
          </a:prstGeom>
          <a:solidFill>
            <a:schemeClr val="accent5">
              <a:lumMod val="40000"/>
              <a:lumOff val="60000"/>
              <a:alpha val="91000"/>
            </a:schemeClr>
          </a:solidFill>
          <a:ln w="19050">
            <a:solidFill>
              <a:srgbClr val="FF0000"/>
            </a:solidFill>
          </a:ln>
        </p:spPr>
        <p:txBody>
          <a:bodyPr wrap="square">
            <a:spAutoFit/>
          </a:bodyPr>
          <a:p>
            <a:r>
              <a:rPr lang="zh-CN" sz="2600" b="1">
                <a:uFillTx/>
                <a:sym typeface="+mn-ea"/>
              </a:rPr>
              <a:t>国家大规模编排民户，制定户籍，</a:t>
            </a:r>
            <a:endParaRPr lang="zh-CN" altLang="en-US" sz="2600" b="1">
              <a:ea typeface="宋体" panose="02010600030101010101" pitchFamily="2" charset="-122"/>
            </a:endParaRPr>
          </a:p>
        </p:txBody>
      </p:sp>
      <p:cxnSp>
        <p:nvCxnSpPr>
          <p:cNvPr id="13" name="直接连接符 12"/>
          <p:cNvCxnSpPr>
            <a:endCxn id="12" idx="1"/>
          </p:cNvCxnSpPr>
          <p:nvPr/>
        </p:nvCxnSpPr>
        <p:spPr>
          <a:xfrm flipV="1">
            <a:off x="2983865" y="923925"/>
            <a:ext cx="993775" cy="1841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文本框 13"/>
          <p:cNvSpPr txBox="1"/>
          <p:nvPr/>
        </p:nvSpPr>
        <p:spPr>
          <a:xfrm>
            <a:off x="3492500" y="1420495"/>
            <a:ext cx="5482590" cy="860425"/>
          </a:xfrm>
          <a:prstGeom prst="rect">
            <a:avLst/>
          </a:prstGeom>
          <a:solidFill>
            <a:schemeClr val="accent5">
              <a:lumMod val="40000"/>
              <a:lumOff val="60000"/>
              <a:alpha val="91000"/>
            </a:schemeClr>
          </a:solidFill>
          <a:ln w="19050">
            <a:solidFill>
              <a:srgbClr val="FF0000"/>
            </a:solidFill>
          </a:ln>
        </p:spPr>
        <p:txBody>
          <a:bodyPr wrap="square">
            <a:spAutoFit/>
          </a:bodyPr>
          <a:p>
            <a:r>
              <a:rPr lang="en-US" sz="2600" b="1">
                <a:latin typeface="Times New Roman" panose="02020603050405020304" pitchFamily="18" charset="0"/>
                <a:cs typeface="Times New Roman" panose="02020603050405020304" pitchFamily="18" charset="0"/>
                <a:sym typeface="+mn-ea"/>
              </a:rPr>
              <a:t>  </a:t>
            </a:r>
            <a:r>
              <a:rPr lang="zh-CN" altLang="en-US" sz="2400" b="1">
                <a:uFillTx/>
                <a:sym typeface="+mn-ea"/>
              </a:rPr>
              <a:t>行分类登记制度，宗室籍、宦籍、市籍；西汉编户齐民，东汉末户籍混乱</a:t>
            </a:r>
            <a:endParaRPr lang="zh-CN" altLang="en-US" sz="2400" b="1">
              <a:uFillTx/>
              <a:sym typeface="+mn-ea"/>
            </a:endParaRPr>
          </a:p>
        </p:txBody>
      </p:sp>
      <p:cxnSp>
        <p:nvCxnSpPr>
          <p:cNvPr id="15" name="直接连接符 14"/>
          <p:cNvCxnSpPr/>
          <p:nvPr/>
        </p:nvCxnSpPr>
        <p:spPr>
          <a:xfrm flipV="1">
            <a:off x="2881630" y="1844675"/>
            <a:ext cx="610235" cy="12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文本框 15"/>
          <p:cNvSpPr txBox="1"/>
          <p:nvPr/>
        </p:nvSpPr>
        <p:spPr>
          <a:xfrm>
            <a:off x="3275965" y="2892425"/>
            <a:ext cx="5699760" cy="491490"/>
          </a:xfrm>
          <a:prstGeom prst="rect">
            <a:avLst/>
          </a:prstGeom>
          <a:solidFill>
            <a:schemeClr val="accent5">
              <a:lumMod val="40000"/>
              <a:lumOff val="60000"/>
              <a:alpha val="91000"/>
            </a:schemeClr>
          </a:solidFill>
          <a:ln w="19050">
            <a:solidFill>
              <a:srgbClr val="FF0000"/>
            </a:solidFill>
          </a:ln>
        </p:spPr>
        <p:txBody>
          <a:bodyPr wrap="square">
            <a:spAutoFit/>
          </a:bodyPr>
          <a:p>
            <a:r>
              <a:rPr lang="en-US" sz="2600" b="1">
                <a:latin typeface="Times New Roman" panose="02020603050405020304" pitchFamily="18" charset="0"/>
                <a:cs typeface="Times New Roman" panose="02020603050405020304" pitchFamily="18" charset="0"/>
                <a:sym typeface="+mn-ea"/>
              </a:rPr>
              <a:t> </a:t>
            </a:r>
            <a:r>
              <a:rPr lang="zh-CN" altLang="en-US" sz="2600" b="1">
                <a:uFillTx/>
                <a:sym typeface="+mn-ea"/>
              </a:rPr>
              <a:t>“大索貌阅”；唐承隋制，三年一造</a:t>
            </a:r>
            <a:endParaRPr lang="zh-CN" altLang="en-US" sz="2600" b="1">
              <a:uFillTx/>
              <a:sym typeface="+mn-ea"/>
            </a:endParaRPr>
          </a:p>
        </p:txBody>
      </p:sp>
      <p:cxnSp>
        <p:nvCxnSpPr>
          <p:cNvPr id="17" name="直接连接符 16"/>
          <p:cNvCxnSpPr/>
          <p:nvPr/>
        </p:nvCxnSpPr>
        <p:spPr>
          <a:xfrm flipV="1">
            <a:off x="2881630" y="3213100"/>
            <a:ext cx="394335" cy="762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文本框 17"/>
          <p:cNvSpPr txBox="1"/>
          <p:nvPr/>
        </p:nvSpPr>
        <p:spPr>
          <a:xfrm>
            <a:off x="3455035" y="3461385"/>
            <a:ext cx="5555615" cy="891540"/>
          </a:xfrm>
          <a:prstGeom prst="rect">
            <a:avLst/>
          </a:prstGeom>
          <a:solidFill>
            <a:schemeClr val="accent5">
              <a:lumMod val="40000"/>
              <a:lumOff val="60000"/>
              <a:alpha val="91000"/>
            </a:schemeClr>
          </a:solidFill>
          <a:ln w="19050">
            <a:solidFill>
              <a:srgbClr val="FF0000"/>
            </a:solidFill>
          </a:ln>
        </p:spPr>
        <p:txBody>
          <a:bodyPr wrap="square">
            <a:spAutoFit/>
          </a:bodyPr>
          <a:p>
            <a:r>
              <a:rPr lang="en-US" sz="2600" b="1">
                <a:latin typeface="Times New Roman" panose="02020603050405020304" pitchFamily="18" charset="0"/>
                <a:cs typeface="Times New Roman" panose="02020603050405020304" pitchFamily="18" charset="0"/>
                <a:sym typeface="+mn-ea"/>
              </a:rPr>
              <a:t> </a:t>
            </a:r>
            <a:r>
              <a:rPr lang="zh-CN" altLang="en-US" sz="2600" b="1">
                <a:latin typeface="Times New Roman" panose="02020603050405020304" pitchFamily="18" charset="0"/>
                <a:cs typeface="Times New Roman" panose="02020603050405020304" pitchFamily="18" charset="0"/>
                <a:sym typeface="+mn-ea"/>
              </a:rPr>
              <a:t>明</a:t>
            </a:r>
            <a:r>
              <a:rPr lang="zh-CN" altLang="en-US" sz="2600" b="1">
                <a:uFillTx/>
                <a:sym typeface="+mn-ea"/>
              </a:rPr>
              <a:t>以职业定户籍，称为黄册；清朝</a:t>
            </a:r>
            <a:r>
              <a:rPr lang="zh-CN" altLang="en-US" sz="2600" b="1">
                <a:uFillTx/>
                <a:sym typeface="+mn-ea"/>
              </a:rPr>
              <a:t>户籍管理相对松弛</a:t>
            </a:r>
            <a:endParaRPr lang="zh-CN" altLang="en-US" sz="2600" b="1">
              <a:uFillTx/>
              <a:sym typeface="+mn-ea"/>
            </a:endParaRPr>
          </a:p>
        </p:txBody>
      </p:sp>
      <p:cxnSp>
        <p:nvCxnSpPr>
          <p:cNvPr id="19" name="直接连接符 18"/>
          <p:cNvCxnSpPr/>
          <p:nvPr/>
        </p:nvCxnSpPr>
        <p:spPr>
          <a:xfrm>
            <a:off x="2918460" y="3839210"/>
            <a:ext cx="536575" cy="635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0" name="左大括号 19"/>
          <p:cNvSpPr/>
          <p:nvPr/>
        </p:nvSpPr>
        <p:spPr>
          <a:xfrm>
            <a:off x="2127250" y="4611370"/>
            <a:ext cx="145415" cy="1174115"/>
          </a:xfrm>
          <a:prstGeom prst="leftBrace">
            <a:avLst/>
          </a:prstGeom>
          <a:ln w="412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21" name="文本框 20"/>
          <p:cNvSpPr txBox="1"/>
          <p:nvPr/>
        </p:nvSpPr>
        <p:spPr>
          <a:xfrm>
            <a:off x="2532380" y="4378325"/>
            <a:ext cx="6478270" cy="491490"/>
          </a:xfrm>
          <a:prstGeom prst="rect">
            <a:avLst/>
          </a:prstGeom>
          <a:solidFill>
            <a:schemeClr val="accent5">
              <a:lumMod val="40000"/>
              <a:lumOff val="60000"/>
              <a:alpha val="91000"/>
            </a:schemeClr>
          </a:solidFill>
          <a:ln w="19050">
            <a:solidFill>
              <a:srgbClr val="FF0000"/>
            </a:solidFill>
          </a:ln>
        </p:spPr>
        <p:txBody>
          <a:bodyPr wrap="square">
            <a:spAutoFit/>
          </a:bodyPr>
          <a:p>
            <a:r>
              <a:rPr lang="en-US" sz="2600" b="1">
                <a:latin typeface="Times New Roman" panose="02020603050405020304" pitchFamily="18" charset="0"/>
                <a:cs typeface="Times New Roman" panose="02020603050405020304" pitchFamily="18" charset="0"/>
                <a:sym typeface="+mn-ea"/>
              </a:rPr>
              <a:t> </a:t>
            </a:r>
            <a:r>
              <a:rPr lang="zh-CN" altLang="en-US" sz="2600" b="1">
                <a:latin typeface="Times New Roman" panose="02020603050405020304" pitchFamily="18" charset="0"/>
                <a:cs typeface="Times New Roman" panose="02020603050405020304" pitchFamily="18" charset="0"/>
                <a:sym typeface="+mn-ea"/>
              </a:rPr>
              <a:t>县是最基层的行政机构，县下设乡、里</a:t>
            </a:r>
            <a:endParaRPr lang="zh-CN" altLang="en-US" sz="2600" b="1">
              <a:latin typeface="Times New Roman" panose="02020603050405020304" pitchFamily="18" charset="0"/>
              <a:cs typeface="Times New Roman" panose="02020603050405020304" pitchFamily="18" charset="0"/>
              <a:sym typeface="+mn-ea"/>
            </a:endParaRPr>
          </a:p>
        </p:txBody>
      </p:sp>
      <p:sp>
        <p:nvSpPr>
          <p:cNvPr id="22" name="文本框 21"/>
          <p:cNvSpPr txBox="1"/>
          <p:nvPr/>
        </p:nvSpPr>
        <p:spPr>
          <a:xfrm>
            <a:off x="2495550" y="4869815"/>
            <a:ext cx="6648450" cy="891540"/>
          </a:xfrm>
          <a:prstGeom prst="rect">
            <a:avLst/>
          </a:prstGeom>
          <a:solidFill>
            <a:schemeClr val="accent5">
              <a:lumMod val="40000"/>
              <a:lumOff val="60000"/>
              <a:alpha val="91000"/>
            </a:schemeClr>
          </a:solidFill>
          <a:ln w="19050">
            <a:solidFill>
              <a:srgbClr val="FF0000"/>
            </a:solidFill>
          </a:ln>
        </p:spPr>
        <p:txBody>
          <a:bodyPr wrap="square">
            <a:spAutoFit/>
          </a:bodyPr>
          <a:p>
            <a:r>
              <a:rPr lang="en-US" sz="2600" b="1">
                <a:latin typeface="Times New Roman" panose="02020603050405020304" pitchFamily="18" charset="0"/>
                <a:cs typeface="Times New Roman" panose="02020603050405020304" pitchFamily="18" charset="0"/>
                <a:sym typeface="+mn-ea"/>
              </a:rPr>
              <a:t> </a:t>
            </a:r>
            <a:r>
              <a:rPr sz="2600" b="1">
                <a:uFillTx/>
                <a:sym typeface="+mn-ea"/>
              </a:rPr>
              <a:t>秦汉</a:t>
            </a:r>
            <a:r>
              <a:rPr lang="zh-CN" sz="2600" b="1">
                <a:uFillTx/>
                <a:sym typeface="+mn-ea"/>
              </a:rPr>
              <a:t>：</a:t>
            </a:r>
            <a:r>
              <a:rPr sz="2600" b="1">
                <a:uFillTx/>
                <a:sym typeface="+mn-ea"/>
              </a:rPr>
              <a:t>什伍组织</a:t>
            </a:r>
            <a:r>
              <a:rPr lang="zh-CN" sz="2600" b="1">
                <a:uFillTx/>
                <a:sym typeface="+mn-ea"/>
              </a:rPr>
              <a:t>；</a:t>
            </a:r>
            <a:r>
              <a:rPr lang="en-US" altLang="zh-CN" sz="2600" b="1">
                <a:uFillTx/>
                <a:sym typeface="+mn-ea"/>
              </a:rPr>
              <a:t> </a:t>
            </a:r>
            <a:r>
              <a:rPr sz="2600" b="1">
                <a:uFillTx/>
                <a:sym typeface="+mn-ea"/>
              </a:rPr>
              <a:t>唐朝</a:t>
            </a:r>
            <a:r>
              <a:rPr lang="zh-CN" sz="2600" b="1">
                <a:uFillTx/>
                <a:sym typeface="+mn-ea"/>
              </a:rPr>
              <a:t>：</a:t>
            </a:r>
            <a:r>
              <a:rPr sz="2600" b="1">
                <a:uFillTx/>
                <a:sym typeface="+mn-ea"/>
              </a:rPr>
              <a:t>邻保制度</a:t>
            </a:r>
            <a:r>
              <a:rPr lang="zh-CN" sz="2600" b="1">
                <a:uFillTx/>
                <a:sym typeface="+mn-ea"/>
              </a:rPr>
              <a:t>；明：</a:t>
            </a:r>
            <a:r>
              <a:rPr sz="2600" b="1">
                <a:uFillTx/>
                <a:sym typeface="+mn-ea"/>
              </a:rPr>
              <a:t>十家牌法</a:t>
            </a:r>
            <a:r>
              <a:rPr lang="zh-CN" sz="2600" b="1">
                <a:uFillTx/>
                <a:sym typeface="+mn-ea"/>
              </a:rPr>
              <a:t>；清：里甲制</a:t>
            </a:r>
            <a:endParaRPr lang="zh-CN" sz="2600" b="1">
              <a:uFillTx/>
              <a:sym typeface="+mn-ea"/>
            </a:endParaRPr>
          </a:p>
        </p:txBody>
      </p:sp>
      <p:sp>
        <p:nvSpPr>
          <p:cNvPr id="23" name="文本框 22"/>
          <p:cNvSpPr txBox="1"/>
          <p:nvPr/>
        </p:nvSpPr>
        <p:spPr>
          <a:xfrm>
            <a:off x="2127250" y="6085205"/>
            <a:ext cx="7016750" cy="491490"/>
          </a:xfrm>
          <a:prstGeom prst="rect">
            <a:avLst/>
          </a:prstGeom>
          <a:solidFill>
            <a:schemeClr val="accent5">
              <a:lumMod val="40000"/>
              <a:lumOff val="60000"/>
              <a:alpha val="91000"/>
            </a:schemeClr>
          </a:solidFill>
          <a:ln w="19050">
            <a:solidFill>
              <a:srgbClr val="FF0000"/>
            </a:solidFill>
          </a:ln>
        </p:spPr>
        <p:txBody>
          <a:bodyPr wrap="square">
            <a:spAutoFit/>
          </a:bodyPr>
          <a:p>
            <a:r>
              <a:rPr lang="en-US" sz="2600" b="1">
                <a:latin typeface="Times New Roman" panose="02020603050405020304" pitchFamily="18" charset="0"/>
                <a:cs typeface="Times New Roman" panose="02020603050405020304" pitchFamily="18" charset="0"/>
                <a:sym typeface="+mn-ea"/>
              </a:rPr>
              <a:t> </a:t>
            </a:r>
            <a:r>
              <a:rPr lang="zh-CN" altLang="en-US" sz="2600" b="1">
                <a:latin typeface="Times New Roman" panose="02020603050405020304" pitchFamily="18" charset="0"/>
                <a:sym typeface="+mn-ea"/>
              </a:rPr>
              <a:t>主体是政府，民间是辅助，设立平仓、义仓</a:t>
            </a:r>
            <a:endParaRPr lang="zh-CN" altLang="en-US" sz="2600" b="1">
              <a:latin typeface="Times New Roman" panose="02020603050405020304" pitchFamily="18" charset="0"/>
              <a:sym typeface="+mn-ea"/>
            </a:endParaRP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8051" name="Rectangle 4098"/>
          <p:cNvSpPr/>
          <p:nvPr/>
        </p:nvSpPr>
        <p:spPr>
          <a:xfrm>
            <a:off x="482600" y="4283075"/>
            <a:ext cx="127000" cy="307340"/>
          </a:xfrm>
          <a:prstGeom prst="rect">
            <a:avLst/>
          </a:prstGeom>
          <a:noFill/>
          <a:ln w="9525">
            <a:noFill/>
          </a:ln>
        </p:spPr>
        <p:txBody>
          <a:bodyPr wrap="none" lIns="0" tIns="0" rIns="0" bIns="0">
            <a:spAutoFit/>
          </a:bodyPr>
          <a:p>
            <a:pPr algn="just">
              <a:buFont typeface="Arial" panose="020B0604020202020204" pitchFamily="34" charset="0"/>
              <a:buNone/>
            </a:pPr>
            <a:endParaRPr lang="zh-CN" altLang="en-US" sz="2000" b="1" dirty="0">
              <a:solidFill>
                <a:srgbClr val="000000"/>
              </a:solidFill>
              <a:latin typeface="Times New Roman" panose="02020603050405020304" pitchFamily="18" charset="0"/>
            </a:endParaRPr>
          </a:p>
        </p:txBody>
      </p:sp>
      <p:sp>
        <p:nvSpPr>
          <p:cNvPr id="258053" name="Rectangle 4100"/>
          <p:cNvSpPr/>
          <p:nvPr/>
        </p:nvSpPr>
        <p:spPr>
          <a:xfrm>
            <a:off x="2387600" y="3149600"/>
            <a:ext cx="671513" cy="412750"/>
          </a:xfrm>
          <a:prstGeom prst="rect">
            <a:avLst/>
          </a:prstGeom>
          <a:noFill/>
          <a:ln w="9525">
            <a:noFill/>
          </a:ln>
        </p:spPr>
        <p:txBody>
          <a:bodyPr/>
          <a:p>
            <a:pPr eaLnBrk="1" hangingPunct="1">
              <a:buFont typeface="Arial" panose="020B0604020202020204" pitchFamily="34" charset="0"/>
              <a:buNone/>
            </a:pPr>
            <a:endParaRPr lang="zh-CN" altLang="en-US" dirty="0">
              <a:latin typeface="Arial" panose="020B0604020202020204" pitchFamily="34" charset="0"/>
            </a:endParaRPr>
          </a:p>
        </p:txBody>
      </p:sp>
      <p:sp>
        <p:nvSpPr>
          <p:cNvPr id="258055" name="Rectangle 4102"/>
          <p:cNvSpPr/>
          <p:nvPr/>
        </p:nvSpPr>
        <p:spPr>
          <a:xfrm>
            <a:off x="6654800" y="3149600"/>
            <a:ext cx="1201738" cy="412750"/>
          </a:xfrm>
          <a:prstGeom prst="rect">
            <a:avLst/>
          </a:prstGeom>
          <a:noFill/>
          <a:ln w="9525">
            <a:noFill/>
          </a:ln>
        </p:spPr>
        <p:txBody>
          <a:bodyPr/>
          <a:p>
            <a:pPr eaLnBrk="1" hangingPunct="1">
              <a:buFont typeface="Arial" panose="020B0604020202020204" pitchFamily="34" charset="0"/>
              <a:buNone/>
            </a:pPr>
            <a:endParaRPr lang="zh-CN" altLang="en-US" dirty="0">
              <a:latin typeface="Arial" panose="020B0604020202020204" pitchFamily="34" charset="0"/>
            </a:endParaRPr>
          </a:p>
        </p:txBody>
      </p:sp>
      <p:sp>
        <p:nvSpPr>
          <p:cNvPr id="258056" name="Rectangle 4103"/>
          <p:cNvSpPr/>
          <p:nvPr/>
        </p:nvSpPr>
        <p:spPr>
          <a:xfrm>
            <a:off x="6042025" y="1447800"/>
            <a:ext cx="1728788" cy="409575"/>
          </a:xfrm>
          <a:prstGeom prst="rect">
            <a:avLst/>
          </a:prstGeom>
          <a:noFill/>
          <a:ln w="9525">
            <a:noFill/>
          </a:ln>
        </p:spPr>
        <p:txBody>
          <a:bodyPr/>
          <a:p>
            <a:pPr eaLnBrk="1" hangingPunct="1">
              <a:buFont typeface="Arial" panose="020B0604020202020204" pitchFamily="34" charset="0"/>
              <a:buNone/>
            </a:pPr>
            <a:endParaRPr lang="zh-CN" altLang="en-US" dirty="0">
              <a:latin typeface="Arial" panose="020B0604020202020204" pitchFamily="34" charset="0"/>
            </a:endParaRPr>
          </a:p>
        </p:txBody>
      </p:sp>
      <p:sp>
        <p:nvSpPr>
          <p:cNvPr id="258058" name="Rectangle 4105"/>
          <p:cNvSpPr/>
          <p:nvPr/>
        </p:nvSpPr>
        <p:spPr>
          <a:xfrm>
            <a:off x="2535238" y="1447800"/>
            <a:ext cx="666750" cy="409575"/>
          </a:xfrm>
          <a:prstGeom prst="rect">
            <a:avLst/>
          </a:prstGeom>
          <a:noFill/>
          <a:ln w="9525">
            <a:noFill/>
          </a:ln>
        </p:spPr>
        <p:txBody>
          <a:bodyPr/>
          <a:p>
            <a:pPr eaLnBrk="1" hangingPunct="1">
              <a:buFont typeface="Arial" panose="020B0604020202020204" pitchFamily="34" charset="0"/>
              <a:buNone/>
            </a:pPr>
            <a:endParaRPr lang="zh-CN" altLang="en-US" dirty="0">
              <a:latin typeface="Arial" panose="020B0604020202020204" pitchFamily="34" charset="0"/>
            </a:endParaRPr>
          </a:p>
        </p:txBody>
      </p:sp>
      <p:sp>
        <p:nvSpPr>
          <p:cNvPr id="258059" name="Rectangle 4106"/>
          <p:cNvSpPr/>
          <p:nvPr/>
        </p:nvSpPr>
        <p:spPr>
          <a:xfrm>
            <a:off x="304800" y="1447800"/>
            <a:ext cx="666750" cy="409575"/>
          </a:xfrm>
          <a:prstGeom prst="rect">
            <a:avLst/>
          </a:prstGeom>
          <a:noFill/>
          <a:ln w="9525">
            <a:noFill/>
          </a:ln>
        </p:spPr>
        <p:txBody>
          <a:bodyPr/>
          <a:p>
            <a:pPr eaLnBrk="1" hangingPunct="1">
              <a:buFont typeface="Arial" panose="020B0604020202020204" pitchFamily="34" charset="0"/>
              <a:buNone/>
            </a:pPr>
            <a:endParaRPr lang="zh-CN" altLang="en-US" dirty="0">
              <a:latin typeface="Arial" panose="020B0604020202020204" pitchFamily="34" charset="0"/>
            </a:endParaRPr>
          </a:p>
        </p:txBody>
      </p:sp>
      <p:sp>
        <p:nvSpPr>
          <p:cNvPr id="4" name="文本框 3"/>
          <p:cNvSpPr txBox="1"/>
          <p:nvPr/>
        </p:nvSpPr>
        <p:spPr>
          <a:xfrm>
            <a:off x="415290" y="186690"/>
            <a:ext cx="6443345" cy="491490"/>
          </a:xfrm>
          <a:prstGeom prst="rect">
            <a:avLst/>
          </a:prstGeom>
          <a:solidFill>
            <a:srgbClr val="FFFF00"/>
          </a:solidFill>
          <a:ln w="15875">
            <a:solidFill>
              <a:srgbClr val="FF0000"/>
            </a:solidFill>
          </a:ln>
        </p:spPr>
        <p:txBody>
          <a:bodyPr wrap="square" rtlCol="0" anchor="t">
            <a:spAutoFit/>
          </a:bodyPr>
          <a:p>
            <a:r>
              <a:rPr lang="zh-CN" sz="2600" b="1">
                <a:ea typeface="黑体" panose="02010609060101010101" pitchFamily="2" charset="-122"/>
                <a:sym typeface="+mn-ea"/>
              </a:rPr>
              <a:t>四、</a:t>
            </a:r>
            <a:r>
              <a:rPr lang="zh-CN" sz="2600" b="1">
                <a:ea typeface="黑体" panose="02010609060101010101" pitchFamily="2" charset="-122"/>
                <a:sym typeface="+mn-ea"/>
              </a:rPr>
              <a:t>西方主要国家基层治理的历史与特点</a:t>
            </a:r>
            <a:endParaRPr lang="zh-CN" sz="2600" b="1">
              <a:ea typeface="黑体" panose="02010609060101010101" pitchFamily="2" charset="-122"/>
              <a:sym typeface="+mn-ea"/>
            </a:endParaRPr>
          </a:p>
        </p:txBody>
      </p:sp>
      <p:sp>
        <p:nvSpPr>
          <p:cNvPr id="2" name="文本框 1"/>
          <p:cNvSpPr txBox="1"/>
          <p:nvPr/>
        </p:nvSpPr>
        <p:spPr>
          <a:xfrm>
            <a:off x="415290" y="817245"/>
            <a:ext cx="4829810" cy="491490"/>
          </a:xfrm>
          <a:prstGeom prst="rect">
            <a:avLst/>
          </a:prstGeom>
          <a:solidFill>
            <a:schemeClr val="accent3">
              <a:lumMod val="60000"/>
              <a:lumOff val="40000"/>
              <a:alpha val="91000"/>
            </a:schemeClr>
          </a:solidFill>
          <a:ln w="19050">
            <a:solidFill>
              <a:srgbClr val="FF0000"/>
            </a:solidFill>
          </a:ln>
        </p:spPr>
        <p:txBody>
          <a:bodyPr wrap="square">
            <a:spAutoFit/>
          </a:bodyPr>
          <a:p>
            <a:r>
              <a:rPr lang="en-US" sz="2600" b="1">
                <a:latin typeface="Times New Roman" panose="02020603050405020304" pitchFamily="18" charset="0"/>
                <a:ea typeface="宋体" panose="02010600030101010101" pitchFamily="2" charset="-122"/>
              </a:rPr>
              <a:t>1</a:t>
            </a:r>
            <a:r>
              <a:rPr lang="zh-CN" sz="2600" b="1">
                <a:ea typeface="宋体" panose="02010600030101010101" pitchFamily="2" charset="-122"/>
              </a:rPr>
              <a:t>．</a:t>
            </a:r>
            <a:r>
              <a:rPr lang="zh-CN" sz="2600" b="1">
                <a:ea typeface="黑体" panose="02010609060101010101" pitchFamily="2" charset="-122"/>
              </a:rPr>
              <a:t>古希腊时期</a:t>
            </a:r>
            <a:r>
              <a:rPr lang="en-US" sz="2600" b="1">
                <a:latin typeface="Times New Roman" panose="02020603050405020304" pitchFamily="18" charset="0"/>
                <a:ea typeface="黑体" panose="02010609060101010101" pitchFamily="2" charset="-122"/>
              </a:rPr>
              <a:t>——</a:t>
            </a:r>
            <a:r>
              <a:rPr lang="zh-CN" sz="2600" b="1">
                <a:ea typeface="黑体" panose="02010609060101010101" pitchFamily="2" charset="-122"/>
              </a:rPr>
              <a:t>村社自治</a:t>
            </a:r>
            <a:endParaRPr lang="zh-CN" altLang="en-US" sz="2600" b="1">
              <a:ea typeface="黑体" panose="02010609060101010101" pitchFamily="2" charset="-122"/>
            </a:endParaRPr>
          </a:p>
        </p:txBody>
      </p:sp>
      <p:sp>
        <p:nvSpPr>
          <p:cNvPr id="5" name="文本框 4"/>
          <p:cNvSpPr txBox="1"/>
          <p:nvPr/>
        </p:nvSpPr>
        <p:spPr>
          <a:xfrm>
            <a:off x="186690" y="1382395"/>
            <a:ext cx="8674735" cy="491490"/>
          </a:xfrm>
          <a:prstGeom prst="rect">
            <a:avLst/>
          </a:prstGeom>
          <a:noFill/>
        </p:spPr>
        <p:txBody>
          <a:bodyPr wrap="square" rtlCol="0">
            <a:spAutoFit/>
          </a:bodyPr>
          <a:p>
            <a:r>
              <a:rPr lang="zh-CN" altLang="en-US" sz="2600" b="1"/>
              <a:t>村社大会是村社最高权力机关，处理与村社有关的事务。</a:t>
            </a:r>
            <a:endParaRPr lang="zh-CN" altLang="en-US" sz="2600" b="1"/>
          </a:p>
        </p:txBody>
      </p:sp>
      <p:sp>
        <p:nvSpPr>
          <p:cNvPr id="3" name="文本框 2"/>
          <p:cNvSpPr txBox="1"/>
          <p:nvPr/>
        </p:nvSpPr>
        <p:spPr>
          <a:xfrm>
            <a:off x="304800" y="1873885"/>
            <a:ext cx="3048000" cy="491490"/>
          </a:xfrm>
          <a:prstGeom prst="rect">
            <a:avLst/>
          </a:prstGeom>
          <a:solidFill>
            <a:schemeClr val="accent3">
              <a:lumMod val="60000"/>
              <a:lumOff val="40000"/>
              <a:alpha val="91000"/>
            </a:schemeClr>
          </a:solidFill>
          <a:ln w="19050">
            <a:solidFill>
              <a:srgbClr val="FF0000"/>
            </a:solidFill>
          </a:ln>
        </p:spPr>
        <p:txBody>
          <a:bodyPr wrap="square">
            <a:spAutoFit/>
          </a:bodyPr>
          <a:p>
            <a:r>
              <a:rPr lang="en-US" altLang="zh-CN" sz="2600" b="1">
                <a:ea typeface="宋体" panose="02010600030101010101" pitchFamily="2" charset="-122"/>
              </a:rPr>
              <a:t>2</a:t>
            </a:r>
            <a:r>
              <a:rPr lang="zh-CN" sz="2600" b="1">
                <a:ea typeface="宋体" panose="02010600030101010101" pitchFamily="2" charset="-122"/>
              </a:rPr>
              <a:t>．</a:t>
            </a:r>
            <a:r>
              <a:rPr sz="2600" b="1">
                <a:ea typeface="黑体" panose="02010609060101010101" pitchFamily="2" charset="-122"/>
              </a:rPr>
              <a:t>西欧封建社会</a:t>
            </a:r>
            <a:endParaRPr sz="2600" b="1">
              <a:ea typeface="黑体" panose="02010609060101010101" pitchFamily="2" charset="-122"/>
            </a:endParaRPr>
          </a:p>
        </p:txBody>
      </p:sp>
      <p:graphicFrame>
        <p:nvGraphicFramePr>
          <p:cNvPr id="6" name="表格 5"/>
          <p:cNvGraphicFramePr/>
          <p:nvPr>
            <p:custDataLst>
              <p:tags r:id="rId1"/>
            </p:custDataLst>
          </p:nvPr>
        </p:nvGraphicFramePr>
        <p:xfrm>
          <a:off x="186690" y="2406015"/>
          <a:ext cx="8824595" cy="4041140"/>
        </p:xfrm>
        <a:graphic>
          <a:graphicData uri="http://schemas.openxmlformats.org/drawingml/2006/table">
            <a:tbl>
              <a:tblPr firstRow="1" bandRow="1">
                <a:tableStyleId>{5940675A-B579-460E-94D1-54222C63F5DA}</a:tableStyleId>
              </a:tblPr>
              <a:tblGrid>
                <a:gridCol w="1447165"/>
                <a:gridCol w="7377430"/>
              </a:tblGrid>
              <a:tr h="1188720">
                <a:tc>
                  <a:txBody>
                    <a:bodyPr/>
                    <a:p>
                      <a:pPr indent="0" algn="ctr">
                        <a:buNone/>
                      </a:pPr>
                      <a:r>
                        <a:rPr 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rPr>
                        <a:t>庄园</a:t>
                      </a:r>
                      <a:endParaRPr lang="en-US" alt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endParaRPr lang="en-US" alt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708785">
                <a:tc>
                  <a:txBody>
                    <a:bodyPr/>
                    <a:p>
                      <a:pPr indent="0" algn="ctr">
                        <a:buNone/>
                      </a:pPr>
                      <a:r>
                        <a:rPr 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rPr>
                        <a:t>西欧城市</a:t>
                      </a:r>
                      <a:endParaRPr lang="en-US" alt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endParaRPr lang="en-US" alt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143635">
                <a:tc>
                  <a:txBody>
                    <a:bodyPr/>
                    <a:p>
                      <a:pPr indent="0" algn="ctr">
                        <a:buNone/>
                      </a:pPr>
                      <a:r>
                        <a:rPr 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rPr>
                        <a:t>基督教会</a:t>
                      </a:r>
                      <a:endParaRPr lang="en-US" alt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endParaRPr lang="en-US" alt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7" name="文本框 6"/>
          <p:cNvSpPr txBox="1"/>
          <p:nvPr/>
        </p:nvSpPr>
        <p:spPr>
          <a:xfrm>
            <a:off x="1583055" y="2406015"/>
            <a:ext cx="7428230" cy="1291590"/>
          </a:xfrm>
          <a:prstGeom prst="rect">
            <a:avLst/>
          </a:prstGeom>
          <a:noFill/>
        </p:spPr>
        <p:txBody>
          <a:bodyPr wrap="square" rtlCol="0">
            <a:spAutoFit/>
          </a:bodyPr>
          <a:p>
            <a:r>
              <a:rPr lang="en-US" altLang="zh-CN" sz="2600" b="1">
                <a:solidFill>
                  <a:schemeClr val="tx1"/>
                </a:solidFill>
                <a:uFillTx/>
              </a:rPr>
              <a:t>      </a:t>
            </a:r>
            <a:r>
              <a:rPr lang="en-US" sz="2600" b="1">
                <a:uFillTx/>
                <a:cs typeface="宋体" panose="02010600030101010101" pitchFamily="2" charset="-122"/>
                <a:sym typeface="+mn-ea"/>
              </a:rPr>
              <a:t>①</a:t>
            </a:r>
            <a:r>
              <a:rPr lang="en-US" sz="2600" b="1">
                <a:uFillTx/>
                <a:latin typeface="Times New Roman" panose="02020603050405020304" pitchFamily="18" charset="0"/>
                <a:cs typeface="Times New Roman" panose="02020603050405020304" pitchFamily="18" charset="0"/>
                <a:sym typeface="+mn-ea"/>
              </a:rPr>
              <a:t>庄园是主要的基层单位，庄园主或管家管理庄园事务</a:t>
            </a:r>
            <a:r>
              <a:rPr lang="en-US" sz="2600" b="1">
                <a:uFillTx/>
                <a:latin typeface="宋体" panose="02010600030101010101" pitchFamily="2" charset="-122"/>
                <a:cs typeface="宋体" panose="02010600030101010101" pitchFamily="2" charset="-122"/>
                <a:sym typeface="+mn-ea"/>
              </a:rPr>
              <a:t>。</a:t>
            </a:r>
            <a:r>
              <a:rPr lang="en-US" sz="2600" b="1">
                <a:uFillTx/>
                <a:cs typeface="宋体" panose="02010600030101010101" pitchFamily="2" charset="-122"/>
                <a:sym typeface="+mn-ea"/>
              </a:rPr>
              <a:t>②</a:t>
            </a:r>
            <a:r>
              <a:rPr lang="en-US" sz="2600" b="1">
                <a:uFillTx/>
                <a:latin typeface="Times New Roman" panose="02020603050405020304" pitchFamily="18" charset="0"/>
                <a:cs typeface="Times New Roman" panose="02020603050405020304" pitchFamily="18" charset="0"/>
                <a:sym typeface="+mn-ea"/>
              </a:rPr>
              <a:t>组织生产，征收地租</a:t>
            </a:r>
            <a:r>
              <a:rPr lang="zh-CN" altLang="en-US" sz="2600" b="1">
                <a:uFillTx/>
                <a:latin typeface="Times New Roman" panose="02020603050405020304" pitchFamily="18" charset="0"/>
                <a:cs typeface="Times New Roman" panose="02020603050405020304" pitchFamily="18" charset="0"/>
                <a:sym typeface="+mn-ea"/>
              </a:rPr>
              <a:t>。</a:t>
            </a:r>
            <a:r>
              <a:rPr lang="zh-CN" altLang="en-US" sz="2600" b="1">
                <a:uFillTx/>
                <a:cs typeface="Times New Roman" panose="02020603050405020304" pitchFamily="18" charset="0"/>
                <a:sym typeface="+mn-ea"/>
              </a:rPr>
              <a:t>③</a:t>
            </a:r>
            <a:r>
              <a:rPr lang="en-US" sz="2600" b="1">
                <a:uFillTx/>
                <a:latin typeface="Times New Roman" panose="02020603050405020304" pitchFamily="18" charset="0"/>
                <a:cs typeface="Times New Roman" panose="02020603050405020304" pitchFamily="18" charset="0"/>
                <a:sym typeface="+mn-ea"/>
              </a:rPr>
              <a:t>主持庄园法庭的审判，裁决纠纷</a:t>
            </a:r>
            <a:r>
              <a:rPr lang="en-US" sz="2600" b="1">
                <a:uFillTx/>
                <a:latin typeface="宋体" panose="02010600030101010101" pitchFamily="2" charset="-122"/>
                <a:cs typeface="宋体" panose="02010600030101010101" pitchFamily="2" charset="-122"/>
                <a:sym typeface="+mn-ea"/>
              </a:rPr>
              <a:t>。</a:t>
            </a:r>
            <a:endParaRPr sz="2600" b="1">
              <a:solidFill>
                <a:schemeClr val="tx1"/>
              </a:solidFill>
              <a:uFillTx/>
            </a:endParaRPr>
          </a:p>
        </p:txBody>
      </p:sp>
      <p:sp>
        <p:nvSpPr>
          <p:cNvPr id="8" name="文本框 7"/>
          <p:cNvSpPr txBox="1"/>
          <p:nvPr/>
        </p:nvSpPr>
        <p:spPr>
          <a:xfrm>
            <a:off x="1583055" y="3590925"/>
            <a:ext cx="7428230" cy="1691640"/>
          </a:xfrm>
          <a:prstGeom prst="rect">
            <a:avLst/>
          </a:prstGeom>
          <a:noFill/>
        </p:spPr>
        <p:txBody>
          <a:bodyPr wrap="square" rtlCol="0">
            <a:spAutoFit/>
          </a:bodyPr>
          <a:p>
            <a:r>
              <a:rPr lang="en-US" altLang="zh-CN" sz="2600" b="1">
                <a:solidFill>
                  <a:schemeClr val="tx1"/>
                </a:solidFill>
                <a:uFillTx/>
              </a:rPr>
              <a:t>     </a:t>
            </a:r>
            <a:r>
              <a:rPr lang="en-US" sz="2600" b="1">
                <a:uFillTx/>
                <a:cs typeface="宋体" panose="02010600030101010101" pitchFamily="2" charset="-122"/>
                <a:sym typeface="+mn-ea"/>
              </a:rPr>
              <a:t>①</a:t>
            </a:r>
            <a:r>
              <a:rPr lang="en-US" sz="2600" b="1">
                <a:uFillTx/>
                <a:latin typeface="Times New Roman" panose="02020603050405020304" pitchFamily="18" charset="0"/>
                <a:cs typeface="Times New Roman" panose="02020603050405020304" pitchFamily="18" charset="0"/>
                <a:sym typeface="+mn-ea"/>
              </a:rPr>
              <a:t>城市从国王或领主那里获得特许状，享有不同程度的自治。</a:t>
            </a:r>
            <a:r>
              <a:rPr lang="en-US" sz="2600" b="1">
                <a:uFillTx/>
                <a:cs typeface="宋体" panose="02010600030101010101" pitchFamily="2" charset="-122"/>
                <a:sym typeface="+mn-ea"/>
              </a:rPr>
              <a:t>②</a:t>
            </a:r>
            <a:r>
              <a:rPr lang="en-US" sz="2600" b="1">
                <a:uFillTx/>
                <a:latin typeface="Times New Roman" panose="02020603050405020304" pitchFamily="18" charset="0"/>
                <a:cs typeface="Times New Roman" panose="02020603050405020304" pitchFamily="18" charset="0"/>
                <a:sym typeface="+mn-ea"/>
              </a:rPr>
              <a:t>城市里的手工业者和商人组成行会或商会，规范手工业者和商人的经营活动。把持城市政权，行使城市治理的职责</a:t>
            </a:r>
            <a:r>
              <a:rPr lang="en-US" sz="2600" b="1">
                <a:uFillTx/>
                <a:latin typeface="宋体" panose="02010600030101010101" pitchFamily="2" charset="-122"/>
                <a:cs typeface="宋体" panose="02010600030101010101" pitchFamily="2" charset="-122"/>
                <a:sym typeface="+mn-ea"/>
              </a:rPr>
              <a:t>。</a:t>
            </a:r>
            <a:endParaRPr sz="2600" b="1">
              <a:solidFill>
                <a:schemeClr val="tx1"/>
              </a:solidFill>
              <a:uFillTx/>
            </a:endParaRPr>
          </a:p>
        </p:txBody>
      </p:sp>
      <p:sp>
        <p:nvSpPr>
          <p:cNvPr id="9" name="文本框 8"/>
          <p:cNvSpPr txBox="1"/>
          <p:nvPr/>
        </p:nvSpPr>
        <p:spPr>
          <a:xfrm>
            <a:off x="1653540" y="5388610"/>
            <a:ext cx="7207885" cy="891540"/>
          </a:xfrm>
          <a:prstGeom prst="rect">
            <a:avLst/>
          </a:prstGeom>
          <a:noFill/>
        </p:spPr>
        <p:txBody>
          <a:bodyPr wrap="square" rtlCol="0">
            <a:spAutoFit/>
          </a:bodyPr>
          <a:p>
            <a:r>
              <a:rPr lang="en-US" altLang="zh-CN" sz="2600" b="1">
                <a:solidFill>
                  <a:schemeClr val="tx1"/>
                </a:solidFill>
                <a:uFillTx/>
              </a:rPr>
              <a:t>    </a:t>
            </a:r>
            <a:r>
              <a:rPr lang="en-US" sz="2600" b="1">
                <a:uFillTx/>
                <a:latin typeface="Times New Roman" panose="02020603050405020304" pitchFamily="18" charset="0"/>
                <a:cs typeface="Times New Roman" panose="02020603050405020304" pitchFamily="18" charset="0"/>
                <a:sym typeface="+mn-ea"/>
              </a:rPr>
              <a:t>基督教会在基层治理中也发挥了重要作用</a:t>
            </a:r>
            <a:r>
              <a:rPr lang="en-US" sz="2600" b="1">
                <a:uFillTx/>
                <a:latin typeface="宋体" panose="02010600030101010101" pitchFamily="2" charset="-122"/>
                <a:cs typeface="宋体" panose="02010600030101010101" pitchFamily="2" charset="-122"/>
                <a:sym typeface="+mn-ea"/>
              </a:rPr>
              <a:t>。</a:t>
            </a:r>
            <a:r>
              <a:rPr lang="zh-CN" altLang="en-US" sz="2600" b="1">
                <a:uFillTx/>
                <a:latin typeface="宋体" panose="02010600030101010101" pitchFamily="2" charset="-122"/>
                <a:cs typeface="宋体" panose="02010600030101010101" pitchFamily="2" charset="-122"/>
                <a:sym typeface="+mn-ea"/>
              </a:rPr>
              <a:t>控制人们的精神生活。渗透社会生活的方方面面。</a:t>
            </a:r>
            <a:endParaRPr lang="zh-CN" altLang="en-US" sz="2600" b="1">
              <a:uFillTx/>
              <a:latin typeface="宋体" panose="02010600030101010101" pitchFamily="2" charset="-122"/>
              <a:cs typeface="宋体" panose="02010600030101010101" pitchFamily="2" charset="-122"/>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ox(in)">
                                      <p:cBhvr>
                                        <p:cTn id="17" dur="20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ox(in)">
                                      <p:cBhvr>
                                        <p:cTn id="2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175260" y="231140"/>
            <a:ext cx="5038725" cy="491490"/>
          </a:xfrm>
          <a:prstGeom prst="rect">
            <a:avLst/>
          </a:prstGeom>
          <a:solidFill>
            <a:schemeClr val="accent3">
              <a:lumMod val="60000"/>
              <a:lumOff val="40000"/>
              <a:alpha val="91000"/>
            </a:schemeClr>
          </a:solidFill>
          <a:ln w="19050">
            <a:solidFill>
              <a:srgbClr val="FF0000"/>
            </a:solidFill>
          </a:ln>
        </p:spPr>
        <p:txBody>
          <a:bodyPr wrap="square">
            <a:spAutoFit/>
          </a:bodyPr>
          <a:p>
            <a:r>
              <a:rPr lang="en-US" altLang="zh-CN" sz="2600" b="1">
                <a:ea typeface="宋体" panose="02010600030101010101" pitchFamily="2" charset="-122"/>
              </a:rPr>
              <a:t>3</a:t>
            </a:r>
            <a:r>
              <a:rPr lang="zh-CN" sz="2600" b="1">
                <a:ea typeface="宋体" panose="02010600030101010101" pitchFamily="2" charset="-122"/>
              </a:rPr>
              <a:t>．</a:t>
            </a:r>
            <a:r>
              <a:rPr sz="2600" b="1">
                <a:ea typeface="黑体" panose="02010609060101010101" pitchFamily="2" charset="-122"/>
              </a:rPr>
              <a:t>近代西欧民族国家的基层治理</a:t>
            </a:r>
            <a:endParaRPr sz="2600" b="1">
              <a:ea typeface="黑体" panose="02010609060101010101" pitchFamily="2" charset="-122"/>
            </a:endParaRPr>
          </a:p>
        </p:txBody>
      </p:sp>
      <p:sp>
        <p:nvSpPr>
          <p:cNvPr id="9" name="文本框 8"/>
          <p:cNvSpPr txBox="1"/>
          <p:nvPr/>
        </p:nvSpPr>
        <p:spPr>
          <a:xfrm>
            <a:off x="76200" y="1307465"/>
            <a:ext cx="7584440" cy="891540"/>
          </a:xfrm>
          <a:prstGeom prst="rect">
            <a:avLst/>
          </a:prstGeom>
          <a:noFill/>
        </p:spPr>
        <p:txBody>
          <a:bodyPr wrap="square" rtlCol="0">
            <a:spAutoFit/>
          </a:bodyPr>
          <a:p>
            <a:r>
              <a:rPr lang="zh-CN" altLang="en-US" sz="2600" b="1"/>
              <a:t>①近代西欧民族国家的产生和社会经济的发展。</a:t>
            </a:r>
            <a:endParaRPr lang="zh-CN" altLang="en-US" sz="2600" b="1"/>
          </a:p>
          <a:p>
            <a:r>
              <a:rPr lang="zh-CN" altLang="en-US" sz="2600" b="1"/>
              <a:t>②继承地方自治传统。</a:t>
            </a:r>
            <a:endParaRPr lang="zh-CN" altLang="en-US" sz="2600" b="1"/>
          </a:p>
        </p:txBody>
      </p:sp>
      <p:sp>
        <p:nvSpPr>
          <p:cNvPr id="2" name="文本框 1"/>
          <p:cNvSpPr txBox="1"/>
          <p:nvPr/>
        </p:nvSpPr>
        <p:spPr>
          <a:xfrm>
            <a:off x="318770" y="815975"/>
            <a:ext cx="1734820" cy="491490"/>
          </a:xfrm>
          <a:prstGeom prst="rect">
            <a:avLst/>
          </a:prstGeom>
          <a:solidFill>
            <a:schemeClr val="accent3">
              <a:lumMod val="60000"/>
              <a:lumOff val="40000"/>
              <a:alpha val="91000"/>
            </a:schemeClr>
          </a:solidFill>
          <a:ln w="19050">
            <a:solidFill>
              <a:srgbClr val="FF0000"/>
            </a:solidFill>
          </a:ln>
        </p:spPr>
        <p:txBody>
          <a:bodyPr wrap="square">
            <a:spAutoFit/>
          </a:bodyPr>
          <a:p>
            <a:r>
              <a:rPr lang="zh-CN" sz="2600" b="1">
                <a:ea typeface="宋体" panose="02010600030101010101" pitchFamily="2" charset="-122"/>
              </a:rPr>
              <a:t>（</a:t>
            </a:r>
            <a:r>
              <a:rPr lang="en-US" altLang="zh-CN" sz="2600" b="1">
                <a:ea typeface="宋体" panose="02010600030101010101" pitchFamily="2" charset="-122"/>
              </a:rPr>
              <a:t>1</a:t>
            </a:r>
            <a:r>
              <a:rPr lang="zh-CN" altLang="en-US" sz="2600" b="1">
                <a:ea typeface="宋体" panose="02010600030101010101" pitchFamily="2" charset="-122"/>
              </a:rPr>
              <a:t>）背景</a:t>
            </a:r>
            <a:endParaRPr lang="zh-CN" altLang="en-US" sz="2600" b="1">
              <a:ea typeface="宋体" panose="02010600030101010101" pitchFamily="2" charset="-122"/>
            </a:endParaRPr>
          </a:p>
        </p:txBody>
      </p:sp>
      <p:sp>
        <p:nvSpPr>
          <p:cNvPr id="4" name="文本框 3"/>
          <p:cNvSpPr txBox="1"/>
          <p:nvPr/>
        </p:nvSpPr>
        <p:spPr>
          <a:xfrm>
            <a:off x="175260" y="2199005"/>
            <a:ext cx="1734820" cy="491490"/>
          </a:xfrm>
          <a:prstGeom prst="rect">
            <a:avLst/>
          </a:prstGeom>
          <a:solidFill>
            <a:schemeClr val="accent3">
              <a:lumMod val="60000"/>
              <a:lumOff val="40000"/>
              <a:alpha val="91000"/>
            </a:schemeClr>
          </a:solidFill>
          <a:ln w="19050">
            <a:solidFill>
              <a:srgbClr val="FF0000"/>
            </a:solidFill>
          </a:ln>
        </p:spPr>
        <p:txBody>
          <a:bodyPr wrap="square">
            <a:spAutoFit/>
          </a:bodyPr>
          <a:p>
            <a:r>
              <a:rPr lang="zh-CN" sz="2600" b="1">
                <a:ea typeface="宋体" panose="02010600030101010101" pitchFamily="2" charset="-122"/>
              </a:rPr>
              <a:t>（</a:t>
            </a:r>
            <a:r>
              <a:rPr lang="en-US" altLang="zh-CN" sz="2600" b="1">
                <a:ea typeface="宋体" panose="02010600030101010101" pitchFamily="2" charset="-122"/>
              </a:rPr>
              <a:t>2</a:t>
            </a:r>
            <a:r>
              <a:rPr lang="zh-CN" altLang="en-US" sz="2600" b="1">
                <a:ea typeface="宋体" panose="02010600030101010101" pitchFamily="2" charset="-122"/>
              </a:rPr>
              <a:t>）表现</a:t>
            </a:r>
            <a:endParaRPr lang="zh-CN" altLang="en-US" sz="2600" b="1">
              <a:ea typeface="宋体" panose="02010600030101010101" pitchFamily="2" charset="-122"/>
            </a:endParaRPr>
          </a:p>
        </p:txBody>
      </p:sp>
      <p:graphicFrame>
        <p:nvGraphicFramePr>
          <p:cNvPr id="6" name="表格 5"/>
          <p:cNvGraphicFramePr/>
          <p:nvPr>
            <p:custDataLst>
              <p:tags r:id="rId1"/>
            </p:custDataLst>
          </p:nvPr>
        </p:nvGraphicFramePr>
        <p:xfrm>
          <a:off x="175260" y="2690495"/>
          <a:ext cx="8750935" cy="3683000"/>
        </p:xfrm>
        <a:graphic>
          <a:graphicData uri="http://schemas.openxmlformats.org/drawingml/2006/table">
            <a:tbl>
              <a:tblPr firstRow="1" bandRow="1">
                <a:tableStyleId>{5940675A-B579-460E-94D1-54222C63F5DA}</a:tableStyleId>
              </a:tblPr>
              <a:tblGrid>
                <a:gridCol w="1012825"/>
                <a:gridCol w="1555750"/>
                <a:gridCol w="6182360"/>
              </a:tblGrid>
              <a:tr h="1487170">
                <a:tc>
                  <a:txBody>
                    <a:bodyPr/>
                    <a:p>
                      <a:pPr indent="0" algn="ctr">
                        <a:buNone/>
                      </a:pPr>
                      <a:r>
                        <a:rPr 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rPr>
                        <a:t>英国</a:t>
                      </a:r>
                      <a:endParaRPr lang="en-US" alt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rPr>
                        <a:t>1</a:t>
                      </a:r>
                      <a:r>
                        <a:rPr lang="en-US" sz="2600" b="1">
                          <a:solidFill>
                            <a:schemeClr val="tx1"/>
                          </a:solidFill>
                          <a:uFillTx/>
                          <a:latin typeface="Times New Roman" panose="02020603050405020304" pitchFamily="18" charset="0"/>
                          <a:cs typeface="Times New Roman" panose="02020603050405020304" pitchFamily="18" charset="0"/>
                        </a:rPr>
                        <a:t>835年</a:t>
                      </a:r>
                      <a:endParaRPr lang="en-US" altLang="en-US" sz="2600" b="1">
                        <a:solidFill>
                          <a:schemeClr val="tx1"/>
                        </a:solidFill>
                        <a:uFillTx/>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endParaRPr lang="en-US" altLang="en-US" sz="2600" b="1">
                        <a:solidFill>
                          <a:schemeClr val="tx1"/>
                        </a:solidFill>
                        <a:uFillTx/>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865505">
                <a:tc>
                  <a:txBody>
                    <a:bodyPr/>
                    <a:p>
                      <a:pPr indent="0" algn="ctr">
                        <a:buNone/>
                      </a:pPr>
                      <a:r>
                        <a:rPr lang="en-US" sz="2600" b="1">
                          <a:solidFill>
                            <a:schemeClr val="tx1"/>
                          </a:solidFill>
                          <a:uFillTx/>
                          <a:latin typeface="Times New Roman" panose="02020603050405020304" pitchFamily="18" charset="0"/>
                          <a:cs typeface="Times New Roman" panose="02020603050405020304" pitchFamily="18" charset="0"/>
                        </a:rPr>
                        <a:t>美国</a:t>
                      </a:r>
                      <a:endParaRPr lang="en-US" altLang="en-US" sz="2600" b="1">
                        <a:solidFill>
                          <a:schemeClr val="tx1"/>
                        </a:solidFill>
                        <a:uFillTx/>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rPr>
                        <a:t>建国后</a:t>
                      </a:r>
                      <a:endParaRPr lang="en-US" alt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endParaRPr lang="en-US" altLang="en-US" sz="2600" b="1">
                        <a:solidFill>
                          <a:schemeClr val="tx1"/>
                        </a:solidFill>
                        <a:uFillTx/>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330325">
                <a:tc>
                  <a:txBody>
                    <a:bodyPr/>
                    <a:p>
                      <a:pPr indent="0" algn="ctr">
                        <a:buNone/>
                      </a:pPr>
                      <a:r>
                        <a:rPr 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rPr>
                        <a:t>法国</a:t>
                      </a:r>
                      <a:endParaRPr lang="en-US" alt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rPr>
                        <a:t>大革命后</a:t>
                      </a:r>
                      <a:endParaRPr lang="en-US" alt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endParaRPr lang="en-US" alt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7" name="文本框 6"/>
          <p:cNvSpPr txBox="1"/>
          <p:nvPr/>
        </p:nvSpPr>
        <p:spPr>
          <a:xfrm>
            <a:off x="2717800" y="2690495"/>
            <a:ext cx="6208395" cy="1291590"/>
          </a:xfrm>
          <a:prstGeom prst="rect">
            <a:avLst/>
          </a:prstGeom>
          <a:noFill/>
        </p:spPr>
        <p:txBody>
          <a:bodyPr wrap="square" rtlCol="0">
            <a:spAutoFit/>
          </a:bodyPr>
          <a:p>
            <a:pPr indent="0">
              <a:buNone/>
            </a:pPr>
            <a:r>
              <a:rPr lang="en-US" altLang="zh-CN" sz="2600" b="1">
                <a:solidFill>
                  <a:schemeClr val="tx1"/>
                </a:solidFill>
                <a:uFillTx/>
              </a:rPr>
              <a:t>    </a:t>
            </a:r>
            <a:r>
              <a:rPr lang="en-US" sz="2600" b="1">
                <a:uFillTx/>
                <a:latin typeface="宋体" panose="02010600030101010101" pitchFamily="2" charset="-122"/>
                <a:cs typeface="Times New Roman" panose="02020603050405020304" pitchFamily="18" charset="0"/>
                <a:sym typeface="+mn-ea"/>
              </a:rPr>
              <a:t>颁布法律，规定自治市的政府和议会都由当地选民选举产生，地方征税须接受选民监督，确立</a:t>
            </a:r>
            <a:r>
              <a:rPr lang="en-US" sz="2600" b="1">
                <a:uFillTx/>
                <a:latin typeface="宋体" panose="02010600030101010101" pitchFamily="2" charset="-122"/>
                <a:cs typeface="Times New Roman" panose="02020603050405020304" pitchFamily="18" charset="0"/>
                <a:sym typeface="+mn-ea"/>
              </a:rPr>
              <a:t>英国</a:t>
            </a:r>
            <a:r>
              <a:rPr lang="en-US" sz="2600" b="1">
                <a:uFillTx/>
                <a:latin typeface="宋体" panose="02010600030101010101" pitchFamily="2" charset="-122"/>
                <a:cs typeface="Times New Roman" panose="02020603050405020304" pitchFamily="18" charset="0"/>
                <a:sym typeface="+mn-ea"/>
              </a:rPr>
              <a:t>了近代自治市制度。</a:t>
            </a:r>
            <a:endParaRPr sz="2600" b="1">
              <a:solidFill>
                <a:schemeClr val="tx1"/>
              </a:solidFill>
              <a:uFillTx/>
              <a:latin typeface="宋体" panose="02010600030101010101" pitchFamily="2" charset="-122"/>
            </a:endParaRPr>
          </a:p>
        </p:txBody>
      </p:sp>
      <p:sp>
        <p:nvSpPr>
          <p:cNvPr id="8" name="文本框 7"/>
          <p:cNvSpPr txBox="1"/>
          <p:nvPr/>
        </p:nvSpPr>
        <p:spPr>
          <a:xfrm>
            <a:off x="2944495" y="4175760"/>
            <a:ext cx="5981700" cy="891540"/>
          </a:xfrm>
          <a:prstGeom prst="rect">
            <a:avLst/>
          </a:prstGeom>
          <a:noFill/>
        </p:spPr>
        <p:txBody>
          <a:bodyPr wrap="square" rtlCol="0">
            <a:spAutoFit/>
          </a:bodyPr>
          <a:p>
            <a:pPr indent="0">
              <a:buNone/>
            </a:pPr>
            <a:r>
              <a:rPr lang="en-US" altLang="zh-CN" sz="2600" b="1">
                <a:solidFill>
                  <a:schemeClr val="tx1"/>
                </a:solidFill>
                <a:uFillTx/>
              </a:rPr>
              <a:t>    </a:t>
            </a:r>
            <a:r>
              <a:rPr lang="en-US" sz="2600" b="1">
                <a:uFillTx/>
                <a:latin typeface="Times New Roman" panose="02020603050405020304" pitchFamily="18" charset="0"/>
                <a:cs typeface="Times New Roman" panose="02020603050405020304" pitchFamily="18" charset="0"/>
                <a:sym typeface="+mn-ea"/>
              </a:rPr>
              <a:t>乡镇是最基本的地方自治单位，承担着除司法之外的所有公共服务功能。</a:t>
            </a:r>
            <a:endParaRPr sz="2600" b="1">
              <a:solidFill>
                <a:schemeClr val="tx1"/>
              </a:solidFill>
              <a:uFillTx/>
              <a:latin typeface="宋体" panose="02010600030101010101" pitchFamily="2" charset="-122"/>
            </a:endParaRPr>
          </a:p>
        </p:txBody>
      </p:sp>
      <p:sp>
        <p:nvSpPr>
          <p:cNvPr id="10" name="文本框 9"/>
          <p:cNvSpPr txBox="1"/>
          <p:nvPr/>
        </p:nvSpPr>
        <p:spPr>
          <a:xfrm>
            <a:off x="2602230" y="5067300"/>
            <a:ext cx="6323965" cy="1291590"/>
          </a:xfrm>
          <a:prstGeom prst="rect">
            <a:avLst/>
          </a:prstGeom>
          <a:noFill/>
        </p:spPr>
        <p:txBody>
          <a:bodyPr wrap="square" rtlCol="0">
            <a:spAutoFit/>
          </a:bodyPr>
          <a:p>
            <a:pPr indent="0">
              <a:buNone/>
            </a:pPr>
            <a:r>
              <a:rPr lang="en-US" altLang="zh-CN" sz="2600" b="1">
                <a:solidFill>
                  <a:schemeClr val="tx1"/>
                </a:solidFill>
                <a:uFillTx/>
              </a:rPr>
              <a:t>   </a:t>
            </a:r>
            <a:r>
              <a:rPr lang="en-US" sz="2600" b="1">
                <a:uFillTx/>
                <a:latin typeface="Times New Roman" panose="02020603050405020304" pitchFamily="18" charset="0"/>
                <a:cs typeface="Times New Roman" panose="02020603050405020304" pitchFamily="18" charset="0"/>
                <a:sym typeface="+mn-ea"/>
              </a:rPr>
              <a:t>形成了以自治市镇为基层单位的制度，市镇的市长和市议会都由普选产生，市长同时对中央政府和本地选民负责</a:t>
            </a:r>
            <a:r>
              <a:rPr lang="en-US" sz="2600" b="1">
                <a:uFillTx/>
                <a:latin typeface="宋体" panose="02010600030101010101" pitchFamily="2" charset="-122"/>
                <a:cs typeface="宋体" panose="02010600030101010101" pitchFamily="2" charset="-122"/>
                <a:sym typeface="+mn-ea"/>
              </a:rPr>
              <a:t>。</a:t>
            </a:r>
            <a:endParaRPr sz="2600" b="1">
              <a:solidFill>
                <a:schemeClr val="tx1"/>
              </a:solidFill>
              <a:uFillTx/>
              <a:latin typeface="宋体" panose="0201060003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amond(in)">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ox(in)">
                                      <p:cBhvr>
                                        <p:cTn id="17" dur="20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ox(in)">
                                      <p:cBhvr>
                                        <p:cTn id="22"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7" grpId="0"/>
      <p:bldP spid="8" grpId="0"/>
      <p:bldP spid="1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框 4"/>
          <p:cNvSpPr txBox="1"/>
          <p:nvPr/>
        </p:nvSpPr>
        <p:spPr>
          <a:xfrm>
            <a:off x="427355" y="1407795"/>
            <a:ext cx="8566785" cy="1383665"/>
          </a:xfrm>
          <a:prstGeom prst="rect">
            <a:avLst/>
          </a:prstGeom>
          <a:noFill/>
        </p:spPr>
        <p:txBody>
          <a:bodyPr wrap="square" rtlCol="0">
            <a:spAutoFit/>
          </a:bodyPr>
          <a:p>
            <a:pPr indent="0">
              <a:buNone/>
            </a:pPr>
            <a:r>
              <a:rPr lang="en-US" altLang="zh-CN" sz="2600" b="1">
                <a:solidFill>
                  <a:schemeClr val="tx1"/>
                </a:solidFill>
                <a:uFillTx/>
              </a:rPr>
              <a:t>  </a:t>
            </a:r>
            <a:r>
              <a:rPr lang="en-US" altLang="zh-CN" sz="2800" b="1">
                <a:solidFill>
                  <a:schemeClr val="tx1"/>
                </a:solidFill>
                <a:uFillTx/>
                <a:latin typeface="+mn-ea"/>
                <a:ea typeface="+mn-ea"/>
                <a:cs typeface="+mn-ea"/>
              </a:rPr>
              <a:t> </a:t>
            </a:r>
            <a:r>
              <a:rPr lang="en-US" sz="2800" b="1">
                <a:uFillTx/>
                <a:latin typeface="+mn-ea"/>
                <a:ea typeface="+mn-ea"/>
                <a:cs typeface="+mn-ea"/>
                <a:sym typeface="+mn-ea"/>
              </a:rPr>
              <a:t>随着工业革命的发展，城市人口激增，失业、贫困等社会问题使传统的社会救济方式遭遇瓶颈，各国不得不探索社会救济的新方法。</a:t>
            </a:r>
            <a:endParaRPr lang="en-US" sz="2800" b="1">
              <a:uFillTx/>
              <a:latin typeface="+mn-ea"/>
              <a:ea typeface="+mn-ea"/>
              <a:cs typeface="+mn-ea"/>
              <a:sym typeface="+mn-ea"/>
            </a:endParaRPr>
          </a:p>
        </p:txBody>
      </p:sp>
      <p:sp>
        <p:nvSpPr>
          <p:cNvPr id="2" name="文本框 1"/>
          <p:cNvSpPr txBox="1"/>
          <p:nvPr/>
        </p:nvSpPr>
        <p:spPr>
          <a:xfrm>
            <a:off x="199390" y="168910"/>
            <a:ext cx="3417570" cy="491490"/>
          </a:xfrm>
          <a:prstGeom prst="rect">
            <a:avLst/>
          </a:prstGeom>
          <a:solidFill>
            <a:schemeClr val="accent3">
              <a:lumMod val="60000"/>
              <a:lumOff val="40000"/>
              <a:alpha val="91000"/>
            </a:schemeClr>
          </a:solidFill>
          <a:ln w="19050">
            <a:solidFill>
              <a:srgbClr val="FF0000"/>
            </a:solidFill>
          </a:ln>
        </p:spPr>
        <p:txBody>
          <a:bodyPr wrap="square">
            <a:spAutoFit/>
          </a:bodyPr>
          <a:p>
            <a:r>
              <a:rPr lang="zh-CN" sz="2600" b="1">
                <a:ea typeface="宋体" panose="02010600030101010101" pitchFamily="2" charset="-122"/>
              </a:rPr>
              <a:t>（</a:t>
            </a:r>
            <a:r>
              <a:rPr lang="en-US" altLang="zh-CN" sz="2600" b="1">
                <a:ea typeface="宋体" panose="02010600030101010101" pitchFamily="2" charset="-122"/>
              </a:rPr>
              <a:t>3</a:t>
            </a:r>
            <a:r>
              <a:rPr lang="zh-CN" altLang="en-US" sz="2600" b="1">
                <a:ea typeface="宋体" panose="02010600030101010101" pitchFamily="2" charset="-122"/>
              </a:rPr>
              <a:t>）工业革命时期</a:t>
            </a:r>
            <a:endParaRPr lang="zh-CN" altLang="en-US" sz="2600" b="1">
              <a:ea typeface="宋体" panose="02010600030101010101" pitchFamily="2" charset="-122"/>
            </a:endParaRPr>
          </a:p>
        </p:txBody>
      </p:sp>
      <p:sp>
        <p:nvSpPr>
          <p:cNvPr id="3" name="文本框 2"/>
          <p:cNvSpPr txBox="1"/>
          <p:nvPr/>
        </p:nvSpPr>
        <p:spPr>
          <a:xfrm>
            <a:off x="199390" y="833120"/>
            <a:ext cx="1437640" cy="491490"/>
          </a:xfrm>
          <a:prstGeom prst="rect">
            <a:avLst/>
          </a:prstGeom>
          <a:solidFill>
            <a:schemeClr val="accent3">
              <a:lumMod val="60000"/>
              <a:lumOff val="40000"/>
              <a:alpha val="91000"/>
            </a:schemeClr>
          </a:solidFill>
          <a:ln w="19050">
            <a:solidFill>
              <a:srgbClr val="FF0000"/>
            </a:solidFill>
          </a:ln>
        </p:spPr>
        <p:txBody>
          <a:bodyPr wrap="square">
            <a:spAutoFit/>
          </a:bodyPr>
          <a:p>
            <a:r>
              <a:rPr lang="zh-CN" sz="2600" b="1">
                <a:ea typeface="宋体" panose="02010600030101010101" pitchFamily="2" charset="-122"/>
              </a:rPr>
              <a:t>①</a:t>
            </a:r>
            <a:r>
              <a:rPr lang="zh-CN" sz="2600" b="1">
                <a:ea typeface="宋体" panose="02010600030101010101" pitchFamily="2" charset="-122"/>
              </a:rPr>
              <a:t>背景</a:t>
            </a:r>
            <a:endParaRPr lang="zh-CN" sz="2600" b="1">
              <a:ea typeface="宋体" panose="02010600030101010101" pitchFamily="2" charset="-122"/>
            </a:endParaRPr>
          </a:p>
        </p:txBody>
      </p:sp>
      <p:sp>
        <p:nvSpPr>
          <p:cNvPr id="4" name="文本框 3"/>
          <p:cNvSpPr txBox="1"/>
          <p:nvPr/>
        </p:nvSpPr>
        <p:spPr>
          <a:xfrm>
            <a:off x="199390" y="2941320"/>
            <a:ext cx="1437640" cy="491490"/>
          </a:xfrm>
          <a:prstGeom prst="rect">
            <a:avLst/>
          </a:prstGeom>
          <a:solidFill>
            <a:schemeClr val="accent3">
              <a:lumMod val="60000"/>
              <a:lumOff val="40000"/>
              <a:alpha val="91000"/>
            </a:schemeClr>
          </a:solidFill>
          <a:ln w="19050">
            <a:solidFill>
              <a:srgbClr val="FF0000"/>
            </a:solidFill>
          </a:ln>
        </p:spPr>
        <p:txBody>
          <a:bodyPr wrap="square">
            <a:spAutoFit/>
          </a:bodyPr>
          <a:p>
            <a:r>
              <a:rPr lang="zh-CN" sz="2600" b="1">
                <a:ea typeface="宋体" panose="02010600030101010101" pitchFamily="2" charset="-122"/>
              </a:rPr>
              <a:t>②举措</a:t>
            </a:r>
            <a:endParaRPr lang="zh-CN" sz="2600" b="1">
              <a:ea typeface="宋体" panose="02010600030101010101" pitchFamily="2" charset="-122"/>
            </a:endParaRPr>
          </a:p>
        </p:txBody>
      </p:sp>
      <p:sp>
        <p:nvSpPr>
          <p:cNvPr id="6" name="文本框 5"/>
          <p:cNvSpPr txBox="1"/>
          <p:nvPr/>
        </p:nvSpPr>
        <p:spPr>
          <a:xfrm>
            <a:off x="99695" y="3674745"/>
            <a:ext cx="8794750" cy="1383665"/>
          </a:xfrm>
          <a:prstGeom prst="rect">
            <a:avLst/>
          </a:prstGeom>
          <a:noFill/>
        </p:spPr>
        <p:txBody>
          <a:bodyPr wrap="square" rtlCol="0">
            <a:spAutoFit/>
          </a:bodyPr>
          <a:p>
            <a:pPr indent="0">
              <a:buNone/>
            </a:pPr>
            <a:r>
              <a:rPr lang="en-US" altLang="zh-CN" sz="2600" b="1">
                <a:solidFill>
                  <a:schemeClr val="tx1"/>
                </a:solidFill>
                <a:uFillTx/>
              </a:rPr>
              <a:t>      </a:t>
            </a:r>
            <a:r>
              <a:rPr lang="en-US" sz="2800" b="1">
                <a:uFillTx/>
                <a:sym typeface="+mn-ea"/>
              </a:rPr>
              <a:t>把城市分成若干小区，每个小区组织志愿者、负责救济的分配，并协调慈善团体和救济机构的工作，社区组织开始形成。</a:t>
            </a:r>
            <a:endParaRPr lang="en-US" sz="2800" b="1">
              <a:uFillTx/>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175260" y="231140"/>
            <a:ext cx="6829425" cy="491490"/>
          </a:xfrm>
          <a:prstGeom prst="rect">
            <a:avLst/>
          </a:prstGeom>
          <a:solidFill>
            <a:schemeClr val="accent3">
              <a:lumMod val="60000"/>
              <a:lumOff val="40000"/>
              <a:alpha val="91000"/>
            </a:schemeClr>
          </a:solidFill>
          <a:ln w="19050">
            <a:solidFill>
              <a:srgbClr val="FF0000"/>
            </a:solidFill>
          </a:ln>
        </p:spPr>
        <p:txBody>
          <a:bodyPr wrap="square">
            <a:spAutoFit/>
          </a:bodyPr>
          <a:p>
            <a:r>
              <a:rPr lang="en-US" altLang="zh-CN" sz="2600" b="1">
                <a:ea typeface="宋体" panose="02010600030101010101" pitchFamily="2" charset="-122"/>
              </a:rPr>
              <a:t>4</a:t>
            </a:r>
            <a:r>
              <a:rPr lang="zh-CN" sz="2600" b="1">
                <a:ea typeface="宋体" panose="02010600030101010101" pitchFamily="2" charset="-122"/>
              </a:rPr>
              <a:t>．</a:t>
            </a:r>
            <a:r>
              <a:rPr sz="2600" b="1">
                <a:ea typeface="黑体" panose="02010609060101010101" pitchFamily="2" charset="-122"/>
              </a:rPr>
              <a:t>第二次世界大战后西方各国的基层治理</a:t>
            </a:r>
            <a:endParaRPr sz="2600" b="1">
              <a:ea typeface="黑体" panose="02010609060101010101" pitchFamily="2" charset="-122"/>
            </a:endParaRPr>
          </a:p>
        </p:txBody>
      </p:sp>
      <p:sp>
        <p:nvSpPr>
          <p:cNvPr id="5" name="文本框 4"/>
          <p:cNvSpPr txBox="1"/>
          <p:nvPr/>
        </p:nvSpPr>
        <p:spPr>
          <a:xfrm>
            <a:off x="175260" y="1447800"/>
            <a:ext cx="8815070" cy="1383665"/>
          </a:xfrm>
          <a:prstGeom prst="rect">
            <a:avLst/>
          </a:prstGeom>
          <a:noFill/>
        </p:spPr>
        <p:txBody>
          <a:bodyPr wrap="square" rtlCol="0">
            <a:spAutoFit/>
          </a:bodyPr>
          <a:p>
            <a:pPr indent="0">
              <a:buNone/>
            </a:pPr>
            <a:r>
              <a:rPr lang="en-US" altLang="zh-CN" sz="2600" b="1">
                <a:solidFill>
                  <a:schemeClr val="tx1"/>
                </a:solidFill>
                <a:uFillTx/>
              </a:rPr>
              <a:t>  </a:t>
            </a:r>
            <a:r>
              <a:rPr lang="en-US" altLang="zh-CN" sz="2800" b="1">
                <a:solidFill>
                  <a:schemeClr val="tx1"/>
                </a:solidFill>
                <a:uFillTx/>
                <a:latin typeface="+mn-ea"/>
                <a:ea typeface="+mn-ea"/>
                <a:cs typeface="+mn-ea"/>
              </a:rPr>
              <a:t>   </a:t>
            </a:r>
            <a:r>
              <a:rPr lang="en-US" sz="2800" b="1">
                <a:uFillTx/>
                <a:latin typeface="+mn-ea"/>
                <a:ea typeface="+mn-ea"/>
                <a:cs typeface="+mn-ea"/>
                <a:sym typeface="+mn-ea"/>
              </a:rPr>
              <a:t>西方各国政府认识到，要提高生活品质，改善人民生活，不能单靠政府，必须组织和鼓励当地居民参与，建立自下而上的机制解决社会问题。</a:t>
            </a:r>
            <a:r>
              <a:rPr lang="en-US" sz="2800" b="1">
                <a:uFillTx/>
                <a:latin typeface="+mn-ea"/>
                <a:ea typeface="+mn-ea"/>
                <a:cs typeface="+mn-ea"/>
                <a:sym typeface="+mn-ea"/>
              </a:rPr>
              <a:t>。</a:t>
            </a:r>
            <a:endParaRPr lang="en-US" sz="2800" b="1">
              <a:uFillTx/>
              <a:latin typeface="+mn-ea"/>
              <a:ea typeface="+mn-ea"/>
              <a:cs typeface="+mn-ea"/>
              <a:sym typeface="+mn-ea"/>
            </a:endParaRPr>
          </a:p>
        </p:txBody>
      </p:sp>
      <p:sp>
        <p:nvSpPr>
          <p:cNvPr id="2" name="文本框 1"/>
          <p:cNvSpPr txBox="1"/>
          <p:nvPr/>
        </p:nvSpPr>
        <p:spPr>
          <a:xfrm>
            <a:off x="199390" y="833120"/>
            <a:ext cx="1765935" cy="491490"/>
          </a:xfrm>
          <a:prstGeom prst="rect">
            <a:avLst/>
          </a:prstGeom>
          <a:solidFill>
            <a:schemeClr val="accent3">
              <a:lumMod val="60000"/>
              <a:lumOff val="40000"/>
              <a:alpha val="91000"/>
            </a:schemeClr>
          </a:solidFill>
          <a:ln w="19050">
            <a:solidFill>
              <a:srgbClr val="FF0000"/>
            </a:solidFill>
          </a:ln>
        </p:spPr>
        <p:txBody>
          <a:bodyPr wrap="square">
            <a:spAutoFit/>
          </a:bodyPr>
          <a:p>
            <a:r>
              <a:rPr lang="zh-CN" sz="2600" b="1">
                <a:ea typeface="宋体" panose="02010600030101010101" pitchFamily="2" charset="-122"/>
              </a:rPr>
              <a:t>（</a:t>
            </a:r>
            <a:r>
              <a:rPr lang="en-US" altLang="zh-CN" sz="2600" b="1">
                <a:ea typeface="宋体" panose="02010600030101010101" pitchFamily="2" charset="-122"/>
              </a:rPr>
              <a:t>1</a:t>
            </a:r>
            <a:r>
              <a:rPr lang="zh-CN" altLang="en-US" sz="2600" b="1">
                <a:ea typeface="宋体" panose="02010600030101010101" pitchFamily="2" charset="-122"/>
              </a:rPr>
              <a:t>）</a:t>
            </a:r>
            <a:r>
              <a:rPr lang="zh-CN" sz="2600" b="1">
                <a:ea typeface="宋体" panose="02010600030101010101" pitchFamily="2" charset="-122"/>
              </a:rPr>
              <a:t>背景</a:t>
            </a:r>
            <a:endParaRPr lang="zh-CN" sz="2600" b="1">
              <a:ea typeface="宋体" panose="02010600030101010101" pitchFamily="2" charset="-122"/>
            </a:endParaRPr>
          </a:p>
        </p:txBody>
      </p:sp>
      <p:sp>
        <p:nvSpPr>
          <p:cNvPr id="4" name="文本框 3"/>
          <p:cNvSpPr txBox="1"/>
          <p:nvPr/>
        </p:nvSpPr>
        <p:spPr>
          <a:xfrm>
            <a:off x="266700" y="2831465"/>
            <a:ext cx="1914525" cy="491490"/>
          </a:xfrm>
          <a:prstGeom prst="rect">
            <a:avLst/>
          </a:prstGeom>
          <a:solidFill>
            <a:schemeClr val="accent3">
              <a:lumMod val="60000"/>
              <a:lumOff val="40000"/>
              <a:alpha val="91000"/>
            </a:schemeClr>
          </a:solidFill>
          <a:ln w="19050">
            <a:solidFill>
              <a:srgbClr val="FF0000"/>
            </a:solidFill>
          </a:ln>
        </p:spPr>
        <p:txBody>
          <a:bodyPr wrap="square">
            <a:spAutoFit/>
          </a:bodyPr>
          <a:p>
            <a:r>
              <a:rPr lang="zh-CN" sz="2600" b="1">
                <a:ea typeface="宋体" panose="02010600030101010101" pitchFamily="2" charset="-122"/>
              </a:rPr>
              <a:t>（</a:t>
            </a:r>
            <a:r>
              <a:rPr lang="en-US" altLang="zh-CN" sz="2600" b="1">
                <a:ea typeface="宋体" panose="02010600030101010101" pitchFamily="2" charset="-122"/>
              </a:rPr>
              <a:t>2</a:t>
            </a:r>
            <a:r>
              <a:rPr lang="zh-CN" altLang="en-US" sz="2600" b="1">
                <a:ea typeface="宋体" panose="02010600030101010101" pitchFamily="2" charset="-122"/>
              </a:rPr>
              <a:t>）</a:t>
            </a:r>
            <a:r>
              <a:rPr lang="zh-CN" sz="2600" b="1">
                <a:ea typeface="宋体" panose="02010600030101010101" pitchFamily="2" charset="-122"/>
              </a:rPr>
              <a:t>表现</a:t>
            </a:r>
            <a:endParaRPr lang="zh-CN" sz="2600" b="1">
              <a:ea typeface="宋体" panose="02010600030101010101" pitchFamily="2" charset="-122"/>
            </a:endParaRPr>
          </a:p>
        </p:txBody>
      </p:sp>
      <p:sp>
        <p:nvSpPr>
          <p:cNvPr id="6" name="文本框 5"/>
          <p:cNvSpPr txBox="1"/>
          <p:nvPr/>
        </p:nvSpPr>
        <p:spPr>
          <a:xfrm>
            <a:off x="0" y="3416935"/>
            <a:ext cx="9144000" cy="1814830"/>
          </a:xfrm>
          <a:prstGeom prst="rect">
            <a:avLst/>
          </a:prstGeom>
          <a:noFill/>
        </p:spPr>
        <p:txBody>
          <a:bodyPr wrap="square" rtlCol="0">
            <a:spAutoFit/>
          </a:bodyPr>
          <a:p>
            <a:pPr indent="0">
              <a:buNone/>
            </a:pPr>
            <a:r>
              <a:rPr lang="en-US" altLang="zh-CN" sz="2600" b="1">
                <a:solidFill>
                  <a:schemeClr val="tx1"/>
                </a:solidFill>
                <a:uFillTx/>
              </a:rPr>
              <a:t> </a:t>
            </a:r>
            <a:r>
              <a:rPr lang="en-US" sz="2800" b="1">
                <a:uFillTx/>
                <a:latin typeface="+mn-ea"/>
                <a:ea typeface="+mn-ea"/>
                <a:cs typeface="+mn-ea"/>
                <a:sym typeface="+mn-ea"/>
              </a:rPr>
              <a:t>①社区成为基层自治的主要方式。</a:t>
            </a:r>
            <a:endParaRPr lang="en-US" sz="2800" b="1">
              <a:uFillTx/>
              <a:latin typeface="+mn-ea"/>
              <a:ea typeface="+mn-ea"/>
              <a:cs typeface="+mn-ea"/>
              <a:sym typeface="+mn-ea"/>
            </a:endParaRPr>
          </a:p>
          <a:p>
            <a:pPr indent="0">
              <a:buNone/>
            </a:pPr>
            <a:r>
              <a:rPr lang="en-US" sz="2800" b="1">
                <a:uFillTx/>
                <a:latin typeface="+mn-ea"/>
                <a:ea typeface="+mn-ea"/>
                <a:cs typeface="+mn-ea"/>
                <a:sym typeface="+mn-ea"/>
              </a:rPr>
              <a:t>②社区在政府实行居民自我管理。</a:t>
            </a:r>
            <a:endParaRPr lang="en-US" sz="2800" b="1">
              <a:uFillTx/>
              <a:latin typeface="+mn-ea"/>
              <a:ea typeface="+mn-ea"/>
              <a:cs typeface="+mn-ea"/>
              <a:sym typeface="+mn-ea"/>
            </a:endParaRPr>
          </a:p>
          <a:p>
            <a:pPr indent="0">
              <a:buNone/>
            </a:pPr>
            <a:r>
              <a:rPr lang="en-US" sz="2800" b="1">
                <a:uFillTx/>
                <a:latin typeface="+mn-ea"/>
                <a:ea typeface="+mn-ea"/>
                <a:cs typeface="+mn-ea"/>
                <a:sym typeface="+mn-ea"/>
              </a:rPr>
              <a:t>③社区提供各项服务，还参与相关的城市规划、土地政策等地方政府的决策。</a:t>
            </a:r>
            <a:endParaRPr lang="en-US" sz="2800" b="1">
              <a:uFillTx/>
              <a:latin typeface="+mn-ea"/>
              <a:ea typeface="+mn-ea"/>
              <a:cs typeface="+mn-ea"/>
              <a:sym typeface="+mn-ea"/>
            </a:endParaRPr>
          </a:p>
        </p:txBody>
      </p:sp>
      <p:sp>
        <p:nvSpPr>
          <p:cNvPr id="7" name="文本框 6"/>
          <p:cNvSpPr txBox="1"/>
          <p:nvPr/>
        </p:nvSpPr>
        <p:spPr>
          <a:xfrm>
            <a:off x="175260" y="5231765"/>
            <a:ext cx="1765935" cy="491490"/>
          </a:xfrm>
          <a:prstGeom prst="rect">
            <a:avLst/>
          </a:prstGeom>
          <a:solidFill>
            <a:schemeClr val="accent3">
              <a:lumMod val="60000"/>
              <a:lumOff val="40000"/>
              <a:alpha val="91000"/>
            </a:schemeClr>
          </a:solidFill>
          <a:ln w="19050">
            <a:solidFill>
              <a:srgbClr val="FF0000"/>
            </a:solidFill>
          </a:ln>
        </p:spPr>
        <p:txBody>
          <a:bodyPr wrap="square">
            <a:spAutoFit/>
          </a:bodyPr>
          <a:p>
            <a:r>
              <a:rPr lang="zh-CN" sz="2600" b="1">
                <a:ea typeface="宋体" panose="02010600030101010101" pitchFamily="2" charset="-122"/>
              </a:rPr>
              <a:t>（</a:t>
            </a:r>
            <a:r>
              <a:rPr lang="en-US" altLang="zh-CN" sz="2600" b="1">
                <a:ea typeface="宋体" panose="02010600030101010101" pitchFamily="2" charset="-122"/>
              </a:rPr>
              <a:t>3</a:t>
            </a:r>
            <a:r>
              <a:rPr lang="zh-CN" altLang="en-US" sz="2600" b="1">
                <a:ea typeface="宋体" panose="02010600030101010101" pitchFamily="2" charset="-122"/>
              </a:rPr>
              <a:t>）</a:t>
            </a:r>
            <a:r>
              <a:rPr lang="zh-CN" sz="2600" b="1">
                <a:ea typeface="宋体" panose="02010600030101010101" pitchFamily="2" charset="-122"/>
              </a:rPr>
              <a:t>作用</a:t>
            </a:r>
            <a:endParaRPr lang="zh-CN" sz="2600" b="1">
              <a:ea typeface="宋体" panose="02010600030101010101" pitchFamily="2" charset="-122"/>
            </a:endParaRPr>
          </a:p>
        </p:txBody>
      </p:sp>
      <p:sp>
        <p:nvSpPr>
          <p:cNvPr id="8" name="文本框 7"/>
          <p:cNvSpPr txBox="1"/>
          <p:nvPr/>
        </p:nvSpPr>
        <p:spPr>
          <a:xfrm>
            <a:off x="0" y="5964555"/>
            <a:ext cx="8794750" cy="521970"/>
          </a:xfrm>
          <a:prstGeom prst="rect">
            <a:avLst/>
          </a:prstGeom>
          <a:noFill/>
        </p:spPr>
        <p:txBody>
          <a:bodyPr wrap="square" rtlCol="0">
            <a:spAutoFit/>
          </a:bodyPr>
          <a:p>
            <a:pPr indent="0">
              <a:buNone/>
            </a:pPr>
            <a:r>
              <a:rPr lang="en-US" altLang="zh-CN" sz="2600" b="1">
                <a:solidFill>
                  <a:schemeClr val="tx1"/>
                </a:solidFill>
                <a:uFillTx/>
              </a:rPr>
              <a:t>      </a:t>
            </a:r>
            <a:r>
              <a:rPr lang="en-US" sz="2800" b="1">
                <a:uFillTx/>
                <a:sym typeface="+mn-ea"/>
              </a:rPr>
              <a:t>缓和了社会矛盾，维护了社会秩序和政治稳定。</a:t>
            </a:r>
            <a:endParaRPr lang="en-US" sz="2800" b="1">
              <a:uFillTx/>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ox(in)">
                                      <p:cBhvr>
                                        <p:cTn id="1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175260" y="231140"/>
            <a:ext cx="3863340" cy="491490"/>
          </a:xfrm>
          <a:prstGeom prst="rect">
            <a:avLst/>
          </a:prstGeom>
          <a:solidFill>
            <a:schemeClr val="accent3">
              <a:lumMod val="60000"/>
              <a:lumOff val="40000"/>
              <a:alpha val="91000"/>
            </a:schemeClr>
          </a:solidFill>
          <a:ln w="19050">
            <a:solidFill>
              <a:srgbClr val="FF0000"/>
            </a:solidFill>
          </a:ln>
        </p:spPr>
        <p:txBody>
          <a:bodyPr wrap="square">
            <a:spAutoFit/>
          </a:bodyPr>
          <a:p>
            <a:r>
              <a:rPr lang="en-US" altLang="zh-CN" sz="2600" b="1">
                <a:ea typeface="宋体" panose="02010600030101010101" pitchFamily="2" charset="-122"/>
              </a:rPr>
              <a:t>5</a:t>
            </a:r>
            <a:r>
              <a:rPr lang="zh-CN" sz="2600" b="1">
                <a:ea typeface="宋体" panose="02010600030101010101" pitchFamily="2" charset="-122"/>
              </a:rPr>
              <a:t>．</a:t>
            </a:r>
            <a:r>
              <a:rPr lang="en-US" sz="2600" b="1">
                <a:ea typeface="黑体" panose="02010609060101010101" pitchFamily="2" charset="-122"/>
              </a:rPr>
              <a:t>20</a:t>
            </a:r>
            <a:r>
              <a:rPr lang="zh-CN" altLang="en-US" sz="2600" b="1">
                <a:ea typeface="黑体" panose="02010609060101010101" pitchFamily="2" charset="-122"/>
              </a:rPr>
              <a:t>世纪</a:t>
            </a:r>
            <a:r>
              <a:rPr lang="en-US" altLang="zh-CN" sz="2600" b="1">
                <a:ea typeface="黑体" panose="02010609060101010101" pitchFamily="2" charset="-122"/>
              </a:rPr>
              <a:t>80</a:t>
            </a:r>
            <a:r>
              <a:rPr lang="zh-CN" altLang="en-US" sz="2600" b="1">
                <a:ea typeface="黑体" panose="02010609060101010101" pitchFamily="2" charset="-122"/>
              </a:rPr>
              <a:t>年代以后</a:t>
            </a:r>
            <a:endParaRPr lang="zh-CN" altLang="en-US" sz="2600" b="1">
              <a:ea typeface="黑体" panose="02010609060101010101" pitchFamily="2" charset="-122"/>
            </a:endParaRPr>
          </a:p>
        </p:txBody>
      </p:sp>
      <p:sp>
        <p:nvSpPr>
          <p:cNvPr id="5" name="文本框 4"/>
          <p:cNvSpPr txBox="1"/>
          <p:nvPr/>
        </p:nvSpPr>
        <p:spPr>
          <a:xfrm>
            <a:off x="0" y="850265"/>
            <a:ext cx="9053830" cy="1814830"/>
          </a:xfrm>
          <a:prstGeom prst="rect">
            <a:avLst/>
          </a:prstGeom>
          <a:noFill/>
        </p:spPr>
        <p:txBody>
          <a:bodyPr wrap="square" rtlCol="0">
            <a:spAutoFit/>
          </a:bodyPr>
          <a:p>
            <a:pPr indent="0">
              <a:buNone/>
            </a:pPr>
            <a:r>
              <a:rPr lang="en-US" altLang="zh-CN" sz="2800" b="1">
                <a:solidFill>
                  <a:schemeClr val="tx1"/>
                </a:solidFill>
                <a:uFillTx/>
              </a:rPr>
              <a:t> </a:t>
            </a:r>
            <a:r>
              <a:rPr lang="zh-CN" altLang="en-US" sz="2800" b="1">
                <a:solidFill>
                  <a:schemeClr val="tx1"/>
                </a:solidFill>
                <a:uFillTx/>
              </a:rPr>
              <a:t>（</a:t>
            </a:r>
            <a:r>
              <a:rPr lang="en-US" altLang="zh-CN" sz="2800" b="1">
                <a:solidFill>
                  <a:schemeClr val="tx1"/>
                </a:solidFill>
                <a:uFillTx/>
              </a:rPr>
              <a:t>1</a:t>
            </a:r>
            <a:r>
              <a:rPr lang="zh-CN" altLang="en-US" sz="2800" b="1">
                <a:solidFill>
                  <a:schemeClr val="tx1"/>
                </a:solidFill>
                <a:uFillTx/>
              </a:rPr>
              <a:t>）</a:t>
            </a:r>
            <a:r>
              <a:rPr lang="en-US" sz="2800" b="1">
                <a:uFillTx/>
                <a:latin typeface="+mn-ea"/>
                <a:ea typeface="+mn-ea"/>
                <a:cs typeface="+mn-ea"/>
                <a:sym typeface="+mn-ea"/>
              </a:rPr>
              <a:t>更加强调政府、社区和非政府组织的共同作用。</a:t>
            </a:r>
            <a:endParaRPr lang="en-US" sz="2800" b="1">
              <a:uFillTx/>
              <a:latin typeface="+mn-ea"/>
              <a:ea typeface="+mn-ea"/>
              <a:cs typeface="+mn-ea"/>
              <a:sym typeface="+mn-ea"/>
            </a:endParaRPr>
          </a:p>
          <a:p>
            <a:pPr indent="0">
              <a:buNone/>
            </a:pPr>
            <a:r>
              <a:rPr lang="zh-CN" altLang="en-US" sz="2800" b="1">
                <a:uFillTx/>
                <a:latin typeface="+mn-ea"/>
                <a:ea typeface="+mn-ea"/>
                <a:cs typeface="+mn-ea"/>
                <a:sym typeface="+mn-ea"/>
              </a:rPr>
              <a:t>（</a:t>
            </a:r>
            <a:r>
              <a:rPr lang="en-US" altLang="zh-CN" sz="2800" b="1">
                <a:uFillTx/>
                <a:latin typeface="+mn-ea"/>
                <a:ea typeface="+mn-ea"/>
                <a:cs typeface="+mn-ea"/>
                <a:sym typeface="+mn-ea"/>
              </a:rPr>
              <a:t>2</a:t>
            </a:r>
            <a:r>
              <a:rPr lang="zh-CN" altLang="en-US" sz="2800" b="1">
                <a:uFillTx/>
                <a:latin typeface="+mn-ea"/>
                <a:ea typeface="+mn-ea"/>
                <a:cs typeface="+mn-ea"/>
                <a:sym typeface="+mn-ea"/>
              </a:rPr>
              <a:t>）</a:t>
            </a:r>
            <a:r>
              <a:rPr lang="en-US" sz="2800" b="1">
                <a:uFillTx/>
                <a:latin typeface="+mn-ea"/>
                <a:ea typeface="+mn-ea"/>
                <a:cs typeface="+mn-ea"/>
                <a:sym typeface="+mn-ea"/>
              </a:rPr>
              <a:t>社区承担了更多的政府功能。</a:t>
            </a:r>
            <a:endParaRPr lang="en-US" sz="2800" b="1">
              <a:uFillTx/>
              <a:latin typeface="+mn-ea"/>
              <a:ea typeface="+mn-ea"/>
              <a:cs typeface="+mn-ea"/>
              <a:sym typeface="+mn-ea"/>
            </a:endParaRPr>
          </a:p>
          <a:p>
            <a:pPr indent="0">
              <a:buNone/>
            </a:pPr>
            <a:r>
              <a:rPr lang="zh-CN" altLang="en-US" sz="2800" b="1">
                <a:uFillTx/>
                <a:latin typeface="+mn-ea"/>
                <a:ea typeface="+mn-ea"/>
                <a:cs typeface="+mn-ea"/>
                <a:sym typeface="+mn-ea"/>
              </a:rPr>
              <a:t>（</a:t>
            </a:r>
            <a:r>
              <a:rPr lang="en-US" altLang="zh-CN" sz="2800" b="1">
                <a:uFillTx/>
                <a:latin typeface="+mn-ea"/>
                <a:ea typeface="+mn-ea"/>
                <a:cs typeface="+mn-ea"/>
                <a:sym typeface="+mn-ea"/>
              </a:rPr>
              <a:t>3</a:t>
            </a:r>
            <a:r>
              <a:rPr lang="zh-CN" altLang="en-US" sz="2800" b="1">
                <a:uFillTx/>
                <a:latin typeface="+mn-ea"/>
                <a:ea typeface="+mn-ea"/>
                <a:cs typeface="+mn-ea"/>
                <a:sym typeface="+mn-ea"/>
              </a:rPr>
              <a:t>）</a:t>
            </a:r>
            <a:r>
              <a:rPr lang="en-US" sz="2800" b="1">
                <a:uFillTx/>
                <a:latin typeface="+mn-ea"/>
                <a:ea typeface="+mn-ea"/>
                <a:cs typeface="+mn-ea"/>
                <a:sym typeface="+mn-ea"/>
              </a:rPr>
              <a:t>公众、志愿者和私人部门提供了越来越多的公共服务，使得基层治理的效率更高、成本更低。</a:t>
            </a:r>
            <a:endParaRPr lang="en-US" sz="2800" b="1">
              <a:uFillTx/>
              <a:latin typeface="+mn-ea"/>
              <a:ea typeface="+mn-ea"/>
              <a:cs typeface="+mn-ea"/>
              <a:sym typeface="+mn-ea"/>
            </a:endParaRPr>
          </a:p>
        </p:txBody>
      </p:sp>
      <p:sp>
        <p:nvSpPr>
          <p:cNvPr id="2" name="文本框 1"/>
          <p:cNvSpPr txBox="1"/>
          <p:nvPr/>
        </p:nvSpPr>
        <p:spPr>
          <a:xfrm>
            <a:off x="199390" y="3364230"/>
            <a:ext cx="8745220" cy="3107690"/>
          </a:xfrm>
          <a:prstGeom prst="rect">
            <a:avLst/>
          </a:prstGeom>
          <a:noFill/>
        </p:spPr>
        <p:txBody>
          <a:bodyPr wrap="square" rtlCol="0">
            <a:spAutoFit/>
          </a:bodyPr>
          <a:p>
            <a:r>
              <a:rPr lang="zh-CN" altLang="en-US" sz="2800" b="1"/>
              <a:t>①有利于给居民生活带来便利，在提供就业、缓解矛盾和维护社会稳定等方面发挥了巨大作用。</a:t>
            </a:r>
            <a:endParaRPr lang="zh-CN" altLang="en-US" sz="2800" b="1"/>
          </a:p>
          <a:p>
            <a:r>
              <a:rPr lang="zh-CN" altLang="en-US" sz="2800" b="1"/>
              <a:t>②调动了居民参与社区管理和社区建设的积极性，培养社区成员民主自治的主体意识和能力，提高社区管理水平。</a:t>
            </a:r>
            <a:endParaRPr lang="zh-CN" altLang="en-US" sz="2800" b="1"/>
          </a:p>
          <a:p>
            <a:r>
              <a:rPr lang="zh-CN" altLang="en-US" sz="2800" b="1"/>
              <a:t>③既节省了政府开支，降低了行政管理费用，又提高了效率。</a:t>
            </a:r>
            <a:endParaRPr lang="zh-CN" altLang="en-US" sz="2800" b="1"/>
          </a:p>
        </p:txBody>
      </p:sp>
      <p:sp>
        <p:nvSpPr>
          <p:cNvPr id="4" name="文本框 3"/>
          <p:cNvSpPr txBox="1"/>
          <p:nvPr/>
        </p:nvSpPr>
        <p:spPr>
          <a:xfrm>
            <a:off x="291465" y="2806065"/>
            <a:ext cx="3863340" cy="521970"/>
          </a:xfrm>
          <a:prstGeom prst="rect">
            <a:avLst/>
          </a:prstGeom>
          <a:solidFill>
            <a:schemeClr val="accent3">
              <a:lumMod val="60000"/>
              <a:lumOff val="40000"/>
              <a:alpha val="91000"/>
            </a:schemeClr>
          </a:solidFill>
          <a:ln w="19050">
            <a:solidFill>
              <a:srgbClr val="FF0000"/>
            </a:solidFill>
          </a:ln>
        </p:spPr>
        <p:txBody>
          <a:bodyPr wrap="square">
            <a:spAutoFit/>
          </a:bodyPr>
          <a:p>
            <a:r>
              <a:rPr lang="en-US" altLang="zh-CN" sz="2800" b="1">
                <a:solidFill>
                  <a:schemeClr val="tx1"/>
                </a:solidFill>
                <a:uFillTx/>
                <a:ea typeface="宋体" panose="02010600030101010101" pitchFamily="2" charset="-122"/>
              </a:rPr>
              <a:t>6</a:t>
            </a:r>
            <a:r>
              <a:rPr lang="zh-CN" sz="2800" b="1">
                <a:solidFill>
                  <a:schemeClr val="tx1"/>
                </a:solidFill>
                <a:uFillTx/>
                <a:ea typeface="宋体" panose="02010600030101010101" pitchFamily="2" charset="-122"/>
              </a:rPr>
              <a:t>．</a:t>
            </a:r>
            <a:r>
              <a:rPr lang="zh-CN" altLang="en-US" sz="2800" b="1">
                <a:solidFill>
                  <a:schemeClr val="tx1"/>
                </a:solidFill>
                <a:uFillTx/>
                <a:sym typeface="+mn-ea"/>
              </a:rPr>
              <a:t>西方社区管理作用</a:t>
            </a:r>
            <a:endParaRPr lang="zh-CN" altLang="en-US" sz="2800" b="1">
              <a:solidFill>
                <a:schemeClr val="tx1"/>
              </a:solidFill>
              <a:uFillTx/>
              <a:ea typeface="黑体" panose="02010609060101010101" pitchFamily="2" charset="-122"/>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amond(in)">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186055" y="156845"/>
            <a:ext cx="6443345" cy="491490"/>
          </a:xfrm>
          <a:prstGeom prst="rect">
            <a:avLst/>
          </a:prstGeom>
          <a:solidFill>
            <a:srgbClr val="FFFF00"/>
          </a:solidFill>
          <a:ln w="15875">
            <a:solidFill>
              <a:srgbClr val="FF0000"/>
            </a:solidFill>
          </a:ln>
        </p:spPr>
        <p:txBody>
          <a:bodyPr wrap="square" rtlCol="0" anchor="t">
            <a:spAutoFit/>
          </a:bodyPr>
          <a:p>
            <a:r>
              <a:rPr lang="zh-CN" sz="2600" b="1">
                <a:ea typeface="黑体" panose="02010609060101010101" pitchFamily="2" charset="-122"/>
                <a:sym typeface="+mn-ea"/>
              </a:rPr>
              <a:t>五、现代社会保障制度的建立与发展</a:t>
            </a:r>
            <a:endParaRPr lang="zh-CN" sz="2600" b="1">
              <a:ea typeface="黑体" panose="02010609060101010101" pitchFamily="2" charset="-122"/>
              <a:sym typeface="+mn-ea"/>
            </a:endParaRPr>
          </a:p>
        </p:txBody>
      </p:sp>
      <p:sp>
        <p:nvSpPr>
          <p:cNvPr id="100" name="文本框 99"/>
          <p:cNvSpPr txBox="1"/>
          <p:nvPr/>
        </p:nvSpPr>
        <p:spPr>
          <a:xfrm>
            <a:off x="186055" y="724535"/>
            <a:ext cx="6682105" cy="491490"/>
          </a:xfrm>
          <a:prstGeom prst="rect">
            <a:avLst/>
          </a:prstGeom>
          <a:solidFill>
            <a:srgbClr val="92D050">
              <a:alpha val="91000"/>
            </a:srgbClr>
          </a:solidFill>
          <a:ln w="15875">
            <a:solidFill>
              <a:srgbClr val="FF0000"/>
            </a:solidFill>
          </a:ln>
        </p:spPr>
        <p:txBody>
          <a:bodyPr wrap="square">
            <a:spAutoFit/>
          </a:bodyPr>
          <a:p>
            <a:r>
              <a:rPr lang="zh-CN" sz="2600" b="1">
                <a:latin typeface="Times New Roman" panose="02020603050405020304" pitchFamily="18" charset="0"/>
                <a:ea typeface="宋体" panose="02010600030101010101" pitchFamily="2" charset="-122"/>
              </a:rPr>
              <a:t>（一）资本主义</a:t>
            </a:r>
            <a:r>
              <a:rPr lang="zh-CN" sz="2600" b="1">
                <a:ea typeface="宋体" panose="02010600030101010101" pitchFamily="2" charset="-122"/>
              </a:rPr>
              <a:t>社会保障制度的建立与发展</a:t>
            </a:r>
            <a:endParaRPr lang="zh-CN" altLang="en-US" sz="2600" b="1">
              <a:ea typeface="宋体" panose="02010600030101010101" pitchFamily="2" charset="-122"/>
            </a:endParaRPr>
          </a:p>
        </p:txBody>
      </p:sp>
      <p:graphicFrame>
        <p:nvGraphicFramePr>
          <p:cNvPr id="2" name="表格 1"/>
          <p:cNvGraphicFramePr/>
          <p:nvPr>
            <p:custDataLst>
              <p:tags r:id="rId1"/>
            </p:custDataLst>
          </p:nvPr>
        </p:nvGraphicFramePr>
        <p:xfrm>
          <a:off x="186055" y="1707515"/>
          <a:ext cx="8747125" cy="2947035"/>
        </p:xfrm>
        <a:graphic>
          <a:graphicData uri="http://schemas.openxmlformats.org/drawingml/2006/table">
            <a:tbl>
              <a:tblPr firstRow="1" bandRow="1">
                <a:tableStyleId>{5940675A-B579-460E-94D1-54222C63F5DA}</a:tableStyleId>
              </a:tblPr>
              <a:tblGrid>
                <a:gridCol w="1077595"/>
                <a:gridCol w="1749425"/>
                <a:gridCol w="5920105"/>
              </a:tblGrid>
              <a:tr h="478155">
                <a:tc>
                  <a:txBody>
                    <a:bodyPr/>
                    <a:p>
                      <a:pPr indent="0" algn="ctr">
                        <a:buNone/>
                      </a:pPr>
                      <a:r>
                        <a:rPr 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rPr>
                        <a:t>国家</a:t>
                      </a:r>
                      <a:endParaRPr lang="en-US" alt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rPr>
                        <a:t>时期</a:t>
                      </a:r>
                      <a:endParaRPr lang="en-US" alt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zh-CN" altLang="en-US" sz="2600" b="1">
                          <a:solidFill>
                            <a:schemeClr val="tx1"/>
                          </a:solidFill>
                          <a:uFillTx/>
                          <a:latin typeface="Times New Roman" panose="02020603050405020304" pitchFamily="18" charset="0"/>
                          <a:cs typeface="Times New Roman" panose="02020603050405020304" pitchFamily="18" charset="0"/>
                        </a:rPr>
                        <a:t>表现</a:t>
                      </a:r>
                      <a:r>
                        <a:rPr lang="en-US" sz="2600" b="1">
                          <a:solidFill>
                            <a:schemeClr val="tx1"/>
                          </a:solidFill>
                          <a:uFillTx/>
                          <a:latin typeface="Times New Roman" panose="02020603050405020304" pitchFamily="18" charset="0"/>
                          <a:cs typeface="Times New Roman" panose="02020603050405020304" pitchFamily="18" charset="0"/>
                        </a:rPr>
                        <a:t> </a:t>
                      </a:r>
                      <a:endParaRPr lang="en-US" altLang="en-US" sz="2600" b="1">
                        <a:solidFill>
                          <a:schemeClr val="tx1"/>
                        </a:solidFill>
                        <a:uFillTx/>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822960">
                <a:tc>
                  <a:txBody>
                    <a:bodyPr/>
                    <a:p>
                      <a:pPr indent="0" algn="ctr">
                        <a:buNone/>
                      </a:pPr>
                      <a:r>
                        <a:rPr lang="en-US" sz="2600" b="1">
                          <a:solidFill>
                            <a:schemeClr val="tx1"/>
                          </a:solidFill>
                          <a:uFillTx/>
                          <a:latin typeface="Times New Roman" panose="02020603050405020304" pitchFamily="18" charset="0"/>
                          <a:cs typeface="Times New Roman" panose="02020603050405020304" pitchFamily="18" charset="0"/>
                        </a:rPr>
                        <a:t>英国</a:t>
                      </a:r>
                      <a:endParaRPr lang="en-US" altLang="en-US" sz="2600" b="1">
                        <a:solidFill>
                          <a:schemeClr val="tx1"/>
                        </a:solidFill>
                        <a:uFillTx/>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600" b="1">
                          <a:solidFill>
                            <a:schemeClr val="tx1"/>
                          </a:solidFill>
                          <a:uFillTx/>
                          <a:latin typeface="Times New Roman" panose="02020603050405020304" pitchFamily="18" charset="0"/>
                          <a:cs typeface="Times New Roman" panose="02020603050405020304" pitchFamily="18" charset="0"/>
                        </a:rPr>
                        <a:t>17世纪初</a:t>
                      </a:r>
                      <a:endParaRPr lang="en-US" altLang="en-US" sz="2600" b="1">
                        <a:solidFill>
                          <a:schemeClr val="tx1"/>
                        </a:solidFill>
                        <a:uFillTx/>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endParaRPr lang="en-US" altLang="en-US" sz="2600" b="1">
                        <a:solidFill>
                          <a:schemeClr val="tx1"/>
                        </a:solidFill>
                        <a:uFillTx/>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74675">
                <a:tc>
                  <a:txBody>
                    <a:bodyPr/>
                    <a:p>
                      <a:pPr indent="0" algn="ctr">
                        <a:buNone/>
                      </a:pPr>
                      <a:r>
                        <a:rPr lang="en-US" sz="2600" b="1">
                          <a:solidFill>
                            <a:schemeClr val="tx1"/>
                          </a:solidFill>
                          <a:uFillTx/>
                          <a:latin typeface="Times New Roman" panose="02020603050405020304" pitchFamily="18" charset="0"/>
                          <a:cs typeface="Times New Roman" panose="02020603050405020304" pitchFamily="18" charset="0"/>
                        </a:rPr>
                        <a:t>德国</a:t>
                      </a:r>
                      <a:endParaRPr lang="en-US" altLang="en-US" sz="2600" b="1">
                        <a:solidFill>
                          <a:schemeClr val="tx1"/>
                        </a:solidFill>
                        <a:uFillTx/>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600" b="1">
                          <a:solidFill>
                            <a:schemeClr val="tx1"/>
                          </a:solidFill>
                          <a:uFillTx/>
                          <a:latin typeface="Times New Roman" panose="02020603050405020304" pitchFamily="18" charset="0"/>
                          <a:cs typeface="Times New Roman" panose="02020603050405020304" pitchFamily="18" charset="0"/>
                        </a:rPr>
                        <a:t>19世纪80年代</a:t>
                      </a:r>
                      <a:endParaRPr lang="en-US" altLang="en-US" sz="2600" b="1">
                        <a:solidFill>
                          <a:schemeClr val="tx1"/>
                        </a:solidFill>
                        <a:uFillTx/>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endParaRPr lang="en-US" altLang="en-US" sz="2600" b="1">
                        <a:solidFill>
                          <a:schemeClr val="tx1"/>
                        </a:solidFill>
                        <a:uFillTx/>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853440">
                <a:tc>
                  <a:txBody>
                    <a:bodyPr/>
                    <a:p>
                      <a:pPr indent="0" algn="ctr">
                        <a:buNone/>
                      </a:pPr>
                      <a:r>
                        <a:rPr 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rPr>
                        <a:t>美国</a:t>
                      </a:r>
                      <a:endParaRPr lang="en-US" altLang="en-US" sz="2600" b="1">
                        <a:solidFill>
                          <a:schemeClr val="tx1"/>
                        </a:solidFill>
                        <a:uFillTx/>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600" b="1">
                          <a:solidFill>
                            <a:schemeClr val="tx1"/>
                          </a:solidFill>
                          <a:uFillTx/>
                          <a:latin typeface="Times New Roman" panose="02020603050405020304" pitchFamily="18" charset="0"/>
                          <a:cs typeface="Times New Roman" panose="02020603050405020304" pitchFamily="18" charset="0"/>
                        </a:rPr>
                        <a:t>1935年</a:t>
                      </a:r>
                      <a:endParaRPr lang="en-US" altLang="en-US" sz="2600" b="1">
                        <a:solidFill>
                          <a:schemeClr val="tx1"/>
                        </a:solidFill>
                        <a:uFillTx/>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endParaRPr lang="en-US" altLang="en-US" sz="2600" b="1">
                        <a:solidFill>
                          <a:schemeClr val="tx1"/>
                        </a:solidFill>
                        <a:uFillTx/>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3" name="文本框 2"/>
          <p:cNvSpPr txBox="1"/>
          <p:nvPr/>
        </p:nvSpPr>
        <p:spPr>
          <a:xfrm>
            <a:off x="186055" y="1216025"/>
            <a:ext cx="1765935" cy="491490"/>
          </a:xfrm>
          <a:prstGeom prst="rect">
            <a:avLst/>
          </a:prstGeom>
          <a:solidFill>
            <a:schemeClr val="accent3">
              <a:lumMod val="60000"/>
              <a:lumOff val="40000"/>
              <a:alpha val="91000"/>
            </a:schemeClr>
          </a:solidFill>
          <a:ln w="19050">
            <a:solidFill>
              <a:srgbClr val="FF0000"/>
            </a:solidFill>
          </a:ln>
        </p:spPr>
        <p:txBody>
          <a:bodyPr wrap="square">
            <a:spAutoFit/>
          </a:bodyPr>
          <a:p>
            <a:r>
              <a:rPr lang="en-US" altLang="zh-CN" sz="2600" b="1">
                <a:ea typeface="宋体" panose="02010600030101010101" pitchFamily="2" charset="-122"/>
              </a:rPr>
              <a:t>1</a:t>
            </a:r>
            <a:r>
              <a:rPr lang="zh-CN" altLang="en-US" sz="2600" b="1">
                <a:ea typeface="宋体" panose="02010600030101010101" pitchFamily="2" charset="-122"/>
              </a:rPr>
              <a:t>、</a:t>
            </a:r>
            <a:r>
              <a:rPr lang="zh-CN" sz="2600" b="1">
                <a:ea typeface="宋体" panose="02010600030101010101" pitchFamily="2" charset="-122"/>
              </a:rPr>
              <a:t>建立</a:t>
            </a:r>
            <a:endParaRPr lang="zh-CN" sz="2600" b="1">
              <a:ea typeface="宋体" panose="02010600030101010101" pitchFamily="2" charset="-122"/>
            </a:endParaRPr>
          </a:p>
        </p:txBody>
      </p:sp>
      <p:sp>
        <p:nvSpPr>
          <p:cNvPr id="5" name="文本框 4"/>
          <p:cNvSpPr txBox="1"/>
          <p:nvPr/>
        </p:nvSpPr>
        <p:spPr>
          <a:xfrm>
            <a:off x="83185" y="5166360"/>
            <a:ext cx="8952230" cy="1691640"/>
          </a:xfrm>
          <a:prstGeom prst="rect">
            <a:avLst/>
          </a:prstGeom>
          <a:noFill/>
        </p:spPr>
        <p:txBody>
          <a:bodyPr wrap="square" rtlCol="0">
            <a:spAutoFit/>
          </a:bodyPr>
          <a:p>
            <a:r>
              <a:rPr lang="zh-CN" altLang="en-US" sz="2600" b="1">
                <a:solidFill>
                  <a:schemeClr val="tx1"/>
                </a:solidFill>
                <a:uFillTx/>
              </a:rPr>
              <a:t>①</a:t>
            </a:r>
            <a:r>
              <a:rPr lang="zh-CN" altLang="en-US" sz="2600" b="1">
                <a:solidFill>
                  <a:schemeClr val="tx1"/>
                </a:solidFill>
                <a:uFillTx/>
              </a:rPr>
              <a:t>二战后，英国率先构建了社会保障体系，基本实现了全民覆盖，大大推动了社会保障制度的发展。</a:t>
            </a:r>
            <a:endParaRPr lang="zh-CN" altLang="en-US" sz="2600" b="1">
              <a:solidFill>
                <a:schemeClr val="tx1"/>
              </a:solidFill>
              <a:uFillTx/>
            </a:endParaRPr>
          </a:p>
          <a:p>
            <a:r>
              <a:rPr lang="zh-CN" altLang="en-US" sz="2600" b="1">
                <a:solidFill>
                  <a:schemeClr val="tx1"/>
                </a:solidFill>
                <a:uFillTx/>
              </a:rPr>
              <a:t>②</a:t>
            </a:r>
            <a:r>
              <a:rPr lang="zh-CN" altLang="en-US" sz="2600" b="1">
                <a:solidFill>
                  <a:schemeClr val="tx1"/>
                </a:solidFill>
                <a:uFillTx/>
              </a:rPr>
              <a:t>此后，瑞典、挪威、芬兰、丹麦等国家和澳大利亚等国都建成了福利国家，社会保障制度基本建立。</a:t>
            </a:r>
            <a:endParaRPr lang="zh-CN" altLang="en-US" sz="2600" b="1">
              <a:solidFill>
                <a:schemeClr val="tx1"/>
              </a:solidFill>
              <a:uFillTx/>
            </a:endParaRPr>
          </a:p>
        </p:txBody>
      </p:sp>
      <p:sp>
        <p:nvSpPr>
          <p:cNvPr id="6" name="文本框 5"/>
          <p:cNvSpPr txBox="1"/>
          <p:nvPr/>
        </p:nvSpPr>
        <p:spPr>
          <a:xfrm>
            <a:off x="186055" y="4753610"/>
            <a:ext cx="1765935" cy="491490"/>
          </a:xfrm>
          <a:prstGeom prst="rect">
            <a:avLst/>
          </a:prstGeom>
          <a:solidFill>
            <a:schemeClr val="accent3">
              <a:lumMod val="60000"/>
              <a:lumOff val="40000"/>
              <a:alpha val="91000"/>
            </a:schemeClr>
          </a:solidFill>
          <a:ln w="19050">
            <a:solidFill>
              <a:srgbClr val="FF0000"/>
            </a:solidFill>
          </a:ln>
        </p:spPr>
        <p:txBody>
          <a:bodyPr wrap="square">
            <a:spAutoFit/>
          </a:bodyPr>
          <a:p>
            <a:r>
              <a:rPr lang="en-US" altLang="zh-CN" sz="2600" b="1">
                <a:ea typeface="宋体" panose="02010600030101010101" pitchFamily="2" charset="-122"/>
              </a:rPr>
              <a:t>2</a:t>
            </a:r>
            <a:r>
              <a:rPr lang="zh-CN" altLang="en-US" sz="2600" b="1">
                <a:ea typeface="宋体" panose="02010600030101010101" pitchFamily="2" charset="-122"/>
              </a:rPr>
              <a:t>、</a:t>
            </a:r>
            <a:r>
              <a:rPr lang="zh-CN" sz="2600" b="1">
                <a:ea typeface="宋体" panose="02010600030101010101" pitchFamily="2" charset="-122"/>
              </a:rPr>
              <a:t>完善</a:t>
            </a:r>
            <a:endParaRPr lang="zh-CN" sz="2600" b="1">
              <a:ea typeface="宋体" panose="02010600030101010101" pitchFamily="2" charset="-122"/>
            </a:endParaRPr>
          </a:p>
        </p:txBody>
      </p:sp>
      <p:sp>
        <p:nvSpPr>
          <p:cNvPr id="8" name="文本框 7"/>
          <p:cNvSpPr txBox="1"/>
          <p:nvPr/>
        </p:nvSpPr>
        <p:spPr>
          <a:xfrm>
            <a:off x="3064510" y="2142490"/>
            <a:ext cx="5868670" cy="891540"/>
          </a:xfrm>
          <a:prstGeom prst="rect">
            <a:avLst/>
          </a:prstGeom>
          <a:noFill/>
        </p:spPr>
        <p:txBody>
          <a:bodyPr wrap="square" rtlCol="0">
            <a:spAutoFit/>
          </a:bodyPr>
          <a:p>
            <a:pPr indent="0">
              <a:buNone/>
            </a:pPr>
            <a:r>
              <a:rPr lang="en-US" altLang="zh-CN" sz="2600" b="1">
                <a:solidFill>
                  <a:schemeClr val="tx1"/>
                </a:solidFill>
                <a:uFillTx/>
              </a:rPr>
              <a:t>      </a:t>
            </a:r>
            <a:r>
              <a:rPr lang="en-US" sz="2600" b="1">
                <a:solidFill>
                  <a:schemeClr val="tx1"/>
                </a:solidFill>
                <a:uFillTx/>
                <a:latin typeface="Times New Roman" panose="02020603050405020304" pitchFamily="18" charset="0"/>
                <a:cs typeface="Times New Roman" panose="02020603050405020304" pitchFamily="18" charset="0"/>
                <a:sym typeface="+mn-ea"/>
              </a:rPr>
              <a:t>颁布了济贫法。此后，欧洲各国纷纷建立了济贫制度</a:t>
            </a:r>
            <a:r>
              <a:rPr lang="en-US" sz="2600" b="1">
                <a:solidFill>
                  <a:schemeClr val="tx1"/>
                </a:solidFill>
                <a:uFillTx/>
                <a:sym typeface="+mn-ea"/>
              </a:rPr>
              <a:t>。</a:t>
            </a:r>
            <a:endParaRPr lang="en-US" sz="2600" b="1">
              <a:solidFill>
                <a:schemeClr val="tx1"/>
              </a:solidFill>
              <a:uFillTx/>
              <a:sym typeface="+mn-ea"/>
            </a:endParaRPr>
          </a:p>
        </p:txBody>
      </p:sp>
      <p:sp>
        <p:nvSpPr>
          <p:cNvPr id="7" name="文本框 6"/>
          <p:cNvSpPr txBox="1"/>
          <p:nvPr/>
        </p:nvSpPr>
        <p:spPr>
          <a:xfrm>
            <a:off x="2975610" y="2983230"/>
            <a:ext cx="5799455" cy="891540"/>
          </a:xfrm>
          <a:prstGeom prst="rect">
            <a:avLst/>
          </a:prstGeom>
          <a:noFill/>
        </p:spPr>
        <p:txBody>
          <a:bodyPr wrap="square" rtlCol="0">
            <a:spAutoFit/>
          </a:bodyPr>
          <a:p>
            <a:pPr indent="0">
              <a:buNone/>
            </a:pPr>
            <a:r>
              <a:rPr lang="en-US" altLang="zh-CN" sz="2600" b="1">
                <a:solidFill>
                  <a:schemeClr val="tx1"/>
                </a:solidFill>
                <a:uFillTx/>
              </a:rPr>
              <a:t>      </a:t>
            </a:r>
            <a:r>
              <a:rPr lang="en-US" sz="2600" b="1">
                <a:solidFill>
                  <a:schemeClr val="tx1"/>
                </a:solidFill>
                <a:uFillTx/>
                <a:latin typeface="Times New Roman" panose="02020603050405020304" pitchFamily="18" charset="0"/>
                <a:cs typeface="Times New Roman" panose="02020603050405020304" pitchFamily="18" charset="0"/>
                <a:sym typeface="+mn-ea"/>
              </a:rPr>
              <a:t>德国初步建立了社会保险制度，涉及疾病、工伤和养老等方面.</a:t>
            </a:r>
            <a:endParaRPr lang="en-US" sz="2600" b="1">
              <a:solidFill>
                <a:schemeClr val="tx1"/>
              </a:solidFill>
              <a:uFillTx/>
              <a:latin typeface="Times New Roman" panose="02020603050405020304" pitchFamily="18" charset="0"/>
              <a:cs typeface="Times New Roman" panose="02020603050405020304" pitchFamily="18" charset="0"/>
              <a:sym typeface="+mn-ea"/>
            </a:endParaRPr>
          </a:p>
        </p:txBody>
      </p:sp>
      <p:sp>
        <p:nvSpPr>
          <p:cNvPr id="9" name="文本框 8"/>
          <p:cNvSpPr txBox="1"/>
          <p:nvPr/>
        </p:nvSpPr>
        <p:spPr>
          <a:xfrm>
            <a:off x="2975610" y="3763010"/>
            <a:ext cx="5956935" cy="891540"/>
          </a:xfrm>
          <a:prstGeom prst="rect">
            <a:avLst/>
          </a:prstGeom>
          <a:noFill/>
        </p:spPr>
        <p:txBody>
          <a:bodyPr wrap="square" rtlCol="0">
            <a:spAutoFit/>
          </a:bodyPr>
          <a:p>
            <a:pPr indent="0">
              <a:buNone/>
            </a:pPr>
            <a:r>
              <a:rPr lang="en-US" altLang="zh-CN" sz="2600" b="1">
                <a:solidFill>
                  <a:schemeClr val="tx1"/>
                </a:solidFill>
                <a:uFillTx/>
              </a:rPr>
              <a:t>      </a:t>
            </a:r>
            <a:r>
              <a:rPr lang="en-US" sz="2600" b="1">
                <a:uFillTx/>
                <a:latin typeface="Times New Roman" panose="02020603050405020304" pitchFamily="18" charset="0"/>
                <a:cs typeface="Times New Roman" panose="02020603050405020304" pitchFamily="18" charset="0"/>
                <a:sym typeface="+mn-ea"/>
              </a:rPr>
              <a:t>颁布《社会保障法》，标志着美国现代社会保障制度的最终确立</a:t>
            </a:r>
            <a:r>
              <a:rPr lang="zh-CN" altLang="en-US" sz="2600" b="1">
                <a:uFillTx/>
                <a:latin typeface="Times New Roman" panose="02020603050405020304" pitchFamily="18" charset="0"/>
                <a:cs typeface="Times New Roman" panose="02020603050405020304" pitchFamily="18" charset="0"/>
                <a:sym typeface="+mn-ea"/>
              </a:rPr>
              <a:t>。</a:t>
            </a:r>
            <a:endParaRPr lang="zh-CN" altLang="en-US" sz="2600" b="1">
              <a:solidFill>
                <a:schemeClr val="tx1"/>
              </a:solidFill>
              <a:uFillTx/>
              <a:latin typeface="Times New Roman" panose="02020603050405020304" pitchFamily="18" charset="0"/>
              <a:cs typeface="Times New Roman" panose="02020603050405020304" pitchFamily="18" charset="0"/>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ox(in)">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diamond(in)">
                                      <p:cBhvr>
                                        <p:cTn id="2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7" grpId="0"/>
      <p:bldP spid="9" grpId="0"/>
      <p:bldP spid="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 name="文本框 7"/>
          <p:cNvSpPr txBox="1"/>
          <p:nvPr/>
        </p:nvSpPr>
        <p:spPr>
          <a:xfrm>
            <a:off x="90170" y="3506470"/>
            <a:ext cx="8803005" cy="3107690"/>
          </a:xfrm>
          <a:prstGeom prst="rect">
            <a:avLst/>
          </a:prstGeom>
          <a:noFill/>
        </p:spPr>
        <p:txBody>
          <a:bodyPr wrap="square" rtlCol="0">
            <a:spAutoFit/>
          </a:bodyPr>
          <a:p>
            <a:pPr indent="0">
              <a:buNone/>
            </a:pPr>
            <a:r>
              <a:rPr lang="en-US" altLang="zh-CN" sz="2600" b="1">
                <a:solidFill>
                  <a:schemeClr val="tx1"/>
                </a:solidFill>
                <a:uFillTx/>
              </a:rPr>
              <a:t>    </a:t>
            </a:r>
            <a:r>
              <a:rPr lang="zh-CN" sz="2800" b="1">
                <a:solidFill>
                  <a:schemeClr val="tx1"/>
                </a:solidFill>
                <a:uFillTx/>
              </a:rPr>
              <a:t>（</a:t>
            </a:r>
            <a:r>
              <a:rPr lang="en-US" altLang="zh-CN" sz="2800" b="1">
                <a:solidFill>
                  <a:schemeClr val="tx1"/>
                </a:solidFill>
                <a:uFillTx/>
              </a:rPr>
              <a:t>1</a:t>
            </a:r>
            <a:r>
              <a:rPr lang="zh-CN" altLang="en-US" sz="2800" b="1">
                <a:solidFill>
                  <a:schemeClr val="tx1"/>
                </a:solidFill>
                <a:uFillTx/>
              </a:rPr>
              <a:t>）</a:t>
            </a:r>
            <a:r>
              <a:rPr sz="2800" b="1">
                <a:uFillTx/>
              </a:rPr>
              <a:t>积极：资本主义国家的社会保障制度是资本主义社会生产力发展到一定高度时产生的社会和经济制度，改善了广大人民群众的生活，缓和了社会矛盾，有利于经济的发展。</a:t>
            </a:r>
            <a:endParaRPr sz="2800" b="1">
              <a:uFillTx/>
            </a:endParaRPr>
          </a:p>
          <a:p>
            <a:pPr indent="0">
              <a:buNone/>
            </a:pPr>
            <a:r>
              <a:rPr lang="zh-CN" sz="2800" b="1">
                <a:uFillTx/>
              </a:rPr>
              <a:t>（</a:t>
            </a:r>
            <a:r>
              <a:rPr lang="en-US" altLang="zh-CN" sz="2800" b="1">
                <a:uFillTx/>
              </a:rPr>
              <a:t>2</a:t>
            </a:r>
            <a:r>
              <a:rPr lang="zh-CN" altLang="en-US" sz="2800" b="1">
                <a:uFillTx/>
              </a:rPr>
              <a:t>）</a:t>
            </a:r>
            <a:r>
              <a:rPr sz="2800" b="1">
                <a:uFillTx/>
              </a:rPr>
              <a:t>消极：过度的社会保障，加大了国家财政支出的负担，容易助长懒惰行为，使得整个社会缺乏工作动力，效率低下。</a:t>
            </a:r>
            <a:endParaRPr sz="2800" b="1">
              <a:uFillTx/>
            </a:endParaRPr>
          </a:p>
        </p:txBody>
      </p:sp>
      <p:sp>
        <p:nvSpPr>
          <p:cNvPr id="100" name="文本框 99"/>
          <p:cNvSpPr txBox="1"/>
          <p:nvPr/>
        </p:nvSpPr>
        <p:spPr>
          <a:xfrm>
            <a:off x="90170" y="3014980"/>
            <a:ext cx="6682105" cy="491490"/>
          </a:xfrm>
          <a:prstGeom prst="rect">
            <a:avLst/>
          </a:prstGeom>
          <a:solidFill>
            <a:srgbClr val="92D050">
              <a:alpha val="91000"/>
            </a:srgbClr>
          </a:solidFill>
          <a:ln w="15875">
            <a:solidFill>
              <a:srgbClr val="FF0000"/>
            </a:solidFill>
          </a:ln>
        </p:spPr>
        <p:txBody>
          <a:bodyPr wrap="square">
            <a:spAutoFit/>
          </a:bodyPr>
          <a:p>
            <a:r>
              <a:rPr lang="en-US" altLang="zh-CN" sz="2600" b="1">
                <a:latin typeface="Times New Roman" panose="02020603050405020304" pitchFamily="18" charset="0"/>
                <a:ea typeface="宋体" panose="02010600030101010101" pitchFamily="2" charset="-122"/>
              </a:rPr>
              <a:t>4</a:t>
            </a:r>
            <a:r>
              <a:rPr lang="zh-CN" altLang="en-US" sz="2600" b="1">
                <a:latin typeface="Times New Roman" panose="02020603050405020304" pitchFamily="18" charset="0"/>
                <a:ea typeface="宋体" panose="02010600030101010101" pitchFamily="2" charset="-122"/>
              </a:rPr>
              <a:t>、</a:t>
            </a:r>
            <a:r>
              <a:rPr lang="zh-CN" sz="2600" b="1">
                <a:latin typeface="Times New Roman" panose="02020603050405020304" pitchFamily="18" charset="0"/>
                <a:ea typeface="宋体" panose="02010600030101010101" pitchFamily="2" charset="-122"/>
              </a:rPr>
              <a:t>资本主义</a:t>
            </a:r>
            <a:r>
              <a:rPr lang="zh-CN" sz="2600" b="1">
                <a:ea typeface="宋体" panose="02010600030101010101" pitchFamily="2" charset="-122"/>
              </a:rPr>
              <a:t>社会保障制度的评价</a:t>
            </a:r>
            <a:endParaRPr lang="zh-CN" sz="2600" b="1">
              <a:ea typeface="宋体" panose="02010600030101010101" pitchFamily="2" charset="-122"/>
            </a:endParaRPr>
          </a:p>
        </p:txBody>
      </p:sp>
      <p:sp>
        <p:nvSpPr>
          <p:cNvPr id="6" name="文本框 5"/>
          <p:cNvSpPr txBox="1"/>
          <p:nvPr/>
        </p:nvSpPr>
        <p:spPr>
          <a:xfrm>
            <a:off x="176530" y="154940"/>
            <a:ext cx="3169285" cy="491490"/>
          </a:xfrm>
          <a:prstGeom prst="rect">
            <a:avLst/>
          </a:prstGeom>
          <a:solidFill>
            <a:schemeClr val="accent3">
              <a:lumMod val="60000"/>
              <a:lumOff val="40000"/>
              <a:alpha val="91000"/>
            </a:schemeClr>
          </a:solidFill>
          <a:ln w="19050">
            <a:solidFill>
              <a:srgbClr val="FF0000"/>
            </a:solidFill>
          </a:ln>
        </p:spPr>
        <p:txBody>
          <a:bodyPr wrap="square">
            <a:spAutoFit/>
          </a:bodyPr>
          <a:p>
            <a:r>
              <a:rPr lang="en-US" altLang="zh-CN" sz="2600" b="1">
                <a:ea typeface="宋体" panose="02010600030101010101" pitchFamily="2" charset="-122"/>
              </a:rPr>
              <a:t>3</a:t>
            </a:r>
            <a:r>
              <a:rPr lang="zh-CN" altLang="en-US" sz="2600" b="1">
                <a:ea typeface="宋体" panose="02010600030101010101" pitchFamily="2" charset="-122"/>
              </a:rPr>
              <a:t>、</a:t>
            </a:r>
            <a:r>
              <a:rPr lang="zh-CN" sz="2600" b="1">
                <a:ea typeface="宋体" panose="02010600030101010101" pitchFamily="2" charset="-122"/>
              </a:rPr>
              <a:t>特点和实质</a:t>
            </a:r>
            <a:endParaRPr lang="zh-CN" sz="2600" b="1">
              <a:ea typeface="宋体" panose="02010600030101010101" pitchFamily="2" charset="-122"/>
            </a:endParaRPr>
          </a:p>
        </p:txBody>
      </p:sp>
      <p:sp>
        <p:nvSpPr>
          <p:cNvPr id="2" name="文本框 1"/>
          <p:cNvSpPr txBox="1"/>
          <p:nvPr/>
        </p:nvSpPr>
        <p:spPr>
          <a:xfrm>
            <a:off x="9525" y="646430"/>
            <a:ext cx="9124315" cy="2245360"/>
          </a:xfrm>
          <a:prstGeom prst="rect">
            <a:avLst/>
          </a:prstGeom>
          <a:noFill/>
        </p:spPr>
        <p:txBody>
          <a:bodyPr wrap="square" rtlCol="0">
            <a:spAutoFit/>
          </a:bodyPr>
          <a:p>
            <a:pPr indent="0">
              <a:buNone/>
            </a:pPr>
            <a:r>
              <a:rPr lang="en-US" altLang="zh-CN" sz="2600" b="1">
                <a:solidFill>
                  <a:schemeClr val="tx1"/>
                </a:solidFill>
                <a:uFillTx/>
              </a:rPr>
              <a:t>    </a:t>
            </a:r>
            <a:r>
              <a:rPr lang="zh-CN" altLang="en-US" sz="2600" b="1">
                <a:solidFill>
                  <a:schemeClr val="tx1"/>
                </a:solidFill>
                <a:uFillTx/>
              </a:rPr>
              <a:t>（</a:t>
            </a:r>
            <a:r>
              <a:rPr lang="en-US" altLang="zh-CN" sz="2600" b="1">
                <a:solidFill>
                  <a:schemeClr val="tx1"/>
                </a:solidFill>
                <a:uFillTx/>
              </a:rPr>
              <a:t>1</a:t>
            </a:r>
            <a:r>
              <a:rPr lang="zh-CN" altLang="en-US" sz="2600" b="1">
                <a:solidFill>
                  <a:schemeClr val="tx1"/>
                </a:solidFill>
                <a:uFillTx/>
              </a:rPr>
              <a:t>）</a:t>
            </a:r>
            <a:r>
              <a:rPr sz="2800" b="1">
                <a:uFillTx/>
              </a:rPr>
              <a:t>特点：</a:t>
            </a:r>
            <a:r>
              <a:rPr sz="2800" b="1">
                <a:uFillTx/>
                <a:sym typeface="+mn-ea"/>
              </a:rPr>
              <a:t>资金来源由个人缴纳、企业缴纳和国家补贴三部分组成</a:t>
            </a:r>
            <a:r>
              <a:rPr lang="zh-CN" sz="2800" b="1">
                <a:uFillTx/>
                <a:sym typeface="+mn-ea"/>
              </a:rPr>
              <a:t>；</a:t>
            </a:r>
            <a:r>
              <a:rPr lang="zh-CN" sz="2800" b="1">
                <a:uFillTx/>
              </a:rPr>
              <a:t>国家立法保障；</a:t>
            </a:r>
            <a:r>
              <a:rPr sz="2800" b="1">
                <a:uFillTx/>
              </a:rPr>
              <a:t>覆盖面广，低收入阶层受惠多。</a:t>
            </a:r>
            <a:endParaRPr sz="2800" b="1">
              <a:uFillTx/>
            </a:endParaRPr>
          </a:p>
          <a:p>
            <a:pPr indent="0">
              <a:buNone/>
            </a:pPr>
            <a:r>
              <a:rPr sz="2800" b="1">
                <a:uFillTx/>
              </a:rPr>
              <a:t>    </a:t>
            </a:r>
            <a:r>
              <a:rPr lang="zh-CN" sz="2800" b="1">
                <a:uFillTx/>
              </a:rPr>
              <a:t>（</a:t>
            </a:r>
            <a:r>
              <a:rPr lang="en-US" altLang="zh-CN" sz="2800" b="1">
                <a:uFillTx/>
              </a:rPr>
              <a:t>2</a:t>
            </a:r>
            <a:r>
              <a:rPr lang="zh-CN" altLang="en-US" sz="2800" b="1">
                <a:uFillTx/>
              </a:rPr>
              <a:t>）</a:t>
            </a:r>
            <a:r>
              <a:rPr sz="2800" b="1">
                <a:uFillTx/>
              </a:rPr>
              <a:t>实质：是由国家进行国民收入再分配的一种形式，反映了分配领域社会化的趋势。</a:t>
            </a:r>
            <a:endParaRPr sz="2800" b="1">
              <a:uFillTx/>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ox(in)">
                                      <p:cBhvr>
                                        <p:cTn id="1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176530" y="930910"/>
            <a:ext cx="8771255" cy="4569460"/>
          </a:xfrm>
          <a:prstGeom prst="rect">
            <a:avLst/>
          </a:prstGeom>
          <a:noFill/>
          <a:ln w="9525">
            <a:noFill/>
          </a:ln>
        </p:spPr>
        <p:txBody>
          <a:bodyPr wrap="square">
            <a:spAutoFit/>
          </a:bodyPr>
          <a:p>
            <a:pPr indent="306070">
              <a:lnSpc>
                <a:spcPct val="130000"/>
              </a:lnSpc>
            </a:pPr>
            <a:r>
              <a:rPr lang="zh-CN" altLang="en-US" sz="2800" b="1">
                <a:latin typeface="Times New Roman" panose="02020603050405020304" pitchFamily="18" charset="0"/>
              </a:rPr>
              <a:t>（</a:t>
            </a:r>
            <a:r>
              <a:rPr lang="en-US" altLang="zh-CN" sz="2800" b="1">
                <a:latin typeface="Times New Roman" panose="02020603050405020304" pitchFamily="18" charset="0"/>
              </a:rPr>
              <a:t>1</a:t>
            </a:r>
            <a:r>
              <a:rPr lang="zh-CN" altLang="en-US" sz="2800" b="1">
                <a:latin typeface="Times New Roman" panose="02020603050405020304" pitchFamily="18" charset="0"/>
              </a:rPr>
              <a:t>）</a:t>
            </a:r>
            <a:r>
              <a:rPr lang="en-US" sz="2800" b="1">
                <a:latin typeface="Times New Roman" panose="02020603050405020304" pitchFamily="18" charset="0"/>
              </a:rPr>
              <a:t>1951</a:t>
            </a:r>
            <a:r>
              <a:rPr lang="zh-CN" sz="2800" b="1">
                <a:ea typeface="宋体" panose="02010600030101010101" pitchFamily="2" charset="-122"/>
              </a:rPr>
              <a:t>年</a:t>
            </a:r>
            <a:r>
              <a:rPr lang="en-US" sz="2800" b="1">
                <a:latin typeface="Times New Roman" panose="02020603050405020304" pitchFamily="18" charset="0"/>
              </a:rPr>
              <a:t>2</a:t>
            </a:r>
            <a:r>
              <a:rPr lang="zh-CN" sz="2800" b="1">
                <a:ea typeface="宋体" panose="02010600030101010101" pitchFamily="2" charset="-122"/>
              </a:rPr>
              <a:t>月政务院发布的《中华人民共和国</a:t>
            </a:r>
            <a:r>
              <a:rPr lang="zh-CN" sz="2800" b="1" u="sng">
                <a:ea typeface="宋体" panose="02010600030101010101" pitchFamily="2" charset="-122"/>
              </a:rPr>
              <a:t>劳动保险</a:t>
            </a:r>
            <a:r>
              <a:rPr lang="zh-CN" sz="2800" b="1">
                <a:ea typeface="宋体" panose="02010600030101010101" pitchFamily="2" charset="-122"/>
              </a:rPr>
              <a:t>条例》是新中国制定的第一部社会保险法规。</a:t>
            </a:r>
            <a:endParaRPr lang="en-US" sz="2800" b="1">
              <a:latin typeface="Times New Roman" panose="02020603050405020304" pitchFamily="18" charset="0"/>
            </a:endParaRPr>
          </a:p>
          <a:p>
            <a:pPr indent="306070">
              <a:lnSpc>
                <a:spcPct val="130000"/>
              </a:lnSpc>
            </a:pPr>
            <a:r>
              <a:rPr lang="zh-CN" sz="2800" b="1">
                <a:ea typeface="宋体" panose="02010600030101010101" pitchFamily="2" charset="-122"/>
              </a:rPr>
              <a:t>   （</a:t>
            </a:r>
            <a:r>
              <a:rPr lang="en-US" altLang="zh-CN" sz="2800" b="1">
                <a:ea typeface="宋体" panose="02010600030101010101" pitchFamily="2" charset="-122"/>
              </a:rPr>
              <a:t>2</a:t>
            </a:r>
            <a:r>
              <a:rPr lang="zh-CN" altLang="en-US" sz="2800" b="1">
                <a:ea typeface="宋体" panose="02010600030101010101" pitchFamily="2" charset="-122"/>
              </a:rPr>
              <a:t>）</a:t>
            </a:r>
            <a:r>
              <a:rPr lang="zh-CN" sz="2800" b="1">
                <a:ea typeface="宋体" panose="02010600030101010101" pitchFamily="2" charset="-122"/>
              </a:rPr>
              <a:t>改革开放后</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我国的社会保障制度也日趋成熟</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取得了重要进展</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保障水平稳步提高。</a:t>
            </a:r>
            <a:endParaRPr lang="zh-CN" sz="2800" b="1">
              <a:ea typeface="宋体" panose="02010600030101010101" pitchFamily="2" charset="-122"/>
            </a:endParaRPr>
          </a:p>
          <a:p>
            <a:pPr indent="306070">
              <a:lnSpc>
                <a:spcPct val="130000"/>
              </a:lnSpc>
            </a:pPr>
            <a:r>
              <a:rPr lang="zh-CN" altLang="en-US" sz="2800" b="1"/>
              <a:t>（</a:t>
            </a:r>
            <a:r>
              <a:rPr lang="en-US" altLang="zh-CN" sz="2800" b="1"/>
              <a:t>3</a:t>
            </a:r>
            <a:r>
              <a:rPr lang="zh-CN" altLang="en-US" sz="2800" b="1"/>
              <a:t>）</a:t>
            </a:r>
            <a:r>
              <a:rPr lang="zh-CN" altLang="en-US" sz="2800" b="1"/>
              <a:t>2018年底，全国有近9亿人参加了城乡居民医疗保险，4500多万人得到最低生活保障的帮助。日益健全的社会保障体系减轻了人们的后顾之忧，促进了国家社会经济的发展。</a:t>
            </a:r>
            <a:endParaRPr lang="zh-CN" altLang="en-US" sz="2800" b="1"/>
          </a:p>
        </p:txBody>
      </p:sp>
      <p:sp>
        <p:nvSpPr>
          <p:cNvPr id="2" name="文本框 1"/>
          <p:cNvSpPr txBox="1"/>
          <p:nvPr/>
        </p:nvSpPr>
        <p:spPr>
          <a:xfrm>
            <a:off x="176530" y="276225"/>
            <a:ext cx="6682105" cy="491490"/>
          </a:xfrm>
          <a:prstGeom prst="rect">
            <a:avLst/>
          </a:prstGeom>
          <a:solidFill>
            <a:srgbClr val="92D050">
              <a:alpha val="91000"/>
            </a:srgbClr>
          </a:solidFill>
          <a:ln w="15875">
            <a:solidFill>
              <a:srgbClr val="FF0000"/>
            </a:solidFill>
          </a:ln>
        </p:spPr>
        <p:txBody>
          <a:bodyPr wrap="square">
            <a:spAutoFit/>
          </a:bodyPr>
          <a:p>
            <a:r>
              <a:rPr lang="zh-CN" sz="2600" b="1">
                <a:latin typeface="Times New Roman" panose="02020603050405020304" pitchFamily="18" charset="0"/>
                <a:ea typeface="宋体" panose="02010600030101010101" pitchFamily="2" charset="-122"/>
              </a:rPr>
              <a:t>（二）现代中国</a:t>
            </a:r>
            <a:r>
              <a:rPr lang="zh-CN" sz="2600" b="1">
                <a:ea typeface="宋体" panose="02010600030101010101" pitchFamily="2" charset="-122"/>
              </a:rPr>
              <a:t>保障制度的建立与发展</a:t>
            </a:r>
            <a:endParaRPr lang="zh-CN" altLang="en-US" sz="2600" b="1">
              <a:ea typeface="宋体" panose="0201060003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00"/>
                                        </p:tgtEl>
                                        <p:attrNameLst>
                                          <p:attrName>style.visibility</p:attrName>
                                        </p:attrNameLst>
                                      </p:cBhvr>
                                      <p:to>
                                        <p:strVal val="visible"/>
                                      </p:to>
                                    </p:set>
                                    <p:animEffect transition="in" filter="diamond(in)">
                                      <p:cBhvr>
                                        <p:cTn id="7" dur="2000"/>
                                        <p:tgtEl>
                                          <p:spTgt spid="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312420" y="215900"/>
            <a:ext cx="4735830" cy="491490"/>
          </a:xfrm>
          <a:prstGeom prst="rect">
            <a:avLst/>
          </a:prstGeom>
          <a:solidFill>
            <a:schemeClr val="accent3">
              <a:lumMod val="40000"/>
              <a:lumOff val="60000"/>
            </a:schemeClr>
          </a:solidFill>
          <a:ln>
            <a:solidFill>
              <a:srgbClr val="FF0000"/>
            </a:solidFill>
          </a:ln>
        </p:spPr>
        <p:txBody>
          <a:bodyPr wrap="square" rtlCol="0" anchor="t">
            <a:spAutoFit/>
          </a:bodyPr>
          <a:p>
            <a:r>
              <a:rPr lang="en-US" altLang="zh-CN" sz="2600" b="1">
                <a:solidFill>
                  <a:schemeClr val="tx1"/>
                </a:solidFill>
                <a:uFillTx/>
                <a:sym typeface="+mn-ea"/>
              </a:rPr>
              <a:t>2</a:t>
            </a:r>
            <a:r>
              <a:rPr lang="zh-CN" sz="2600" b="1">
                <a:solidFill>
                  <a:schemeClr val="tx1"/>
                </a:solidFill>
                <a:uFillTx/>
                <a:sym typeface="+mn-ea"/>
              </a:rPr>
              <a:t>．</a:t>
            </a:r>
            <a:r>
              <a:rPr lang="zh-CN" sz="2600" b="1">
                <a:solidFill>
                  <a:schemeClr val="tx1"/>
                </a:solidFill>
                <a:uFillTx/>
                <a:ea typeface="黑体" panose="02010609060101010101" pitchFamily="2" charset="-122"/>
                <a:sym typeface="+mn-ea"/>
              </a:rPr>
              <a:t>隋唐</a:t>
            </a:r>
            <a:r>
              <a:rPr lang="zh-CN" sz="2600" b="1">
                <a:solidFill>
                  <a:schemeClr val="tx1"/>
                </a:solidFill>
                <a:uFillTx/>
                <a:ea typeface="黑体" panose="02010609060101010101" pitchFamily="2" charset="-122"/>
                <a:sym typeface="+mn-ea"/>
              </a:rPr>
              <a:t>至宋元时期的户籍制度</a:t>
            </a:r>
            <a:endParaRPr lang="zh-CN" altLang="en-US" sz="2600" b="1">
              <a:solidFill>
                <a:schemeClr val="tx1"/>
              </a:solidFill>
              <a:uFillTx/>
              <a:ea typeface="黑体" panose="02010609060101010101" pitchFamily="2" charset="-122"/>
              <a:sym typeface="+mn-ea"/>
            </a:endParaRPr>
          </a:p>
        </p:txBody>
      </p:sp>
      <p:sp>
        <p:nvSpPr>
          <p:cNvPr id="3" name="文本框 2"/>
          <p:cNvSpPr txBox="1"/>
          <p:nvPr/>
        </p:nvSpPr>
        <p:spPr>
          <a:xfrm>
            <a:off x="312420" y="1297305"/>
            <a:ext cx="8506460" cy="891540"/>
          </a:xfrm>
          <a:prstGeom prst="rect">
            <a:avLst/>
          </a:prstGeom>
          <a:noFill/>
        </p:spPr>
        <p:txBody>
          <a:bodyPr wrap="square" rtlCol="0">
            <a:spAutoFit/>
          </a:bodyPr>
          <a:p>
            <a:r>
              <a:rPr lang="en-US" altLang="zh-CN" sz="2600" b="1">
                <a:solidFill>
                  <a:schemeClr val="tx1"/>
                </a:solidFill>
                <a:uFillTx/>
              </a:rPr>
              <a:t>        </a:t>
            </a:r>
            <a:r>
              <a:rPr lang="zh-CN" altLang="en-US" sz="2600" b="1">
                <a:solidFill>
                  <a:schemeClr val="tx1"/>
                </a:solidFill>
                <a:uFillTx/>
              </a:rPr>
              <a:t>命州县官“大索貌阅”，将人口体貌与户籍登记相比较，重新核定户籍，严防不实。</a:t>
            </a:r>
            <a:endParaRPr lang="zh-CN" altLang="en-US" sz="2600" b="1">
              <a:solidFill>
                <a:schemeClr val="tx1"/>
              </a:solidFill>
              <a:uFillTx/>
            </a:endParaRPr>
          </a:p>
        </p:txBody>
      </p:sp>
      <p:sp>
        <p:nvSpPr>
          <p:cNvPr id="4" name="文本框 3"/>
          <p:cNvSpPr txBox="1"/>
          <p:nvPr/>
        </p:nvSpPr>
        <p:spPr>
          <a:xfrm>
            <a:off x="404495" y="805815"/>
            <a:ext cx="1680210" cy="491490"/>
          </a:xfrm>
          <a:prstGeom prst="rect">
            <a:avLst/>
          </a:prstGeom>
          <a:solidFill>
            <a:schemeClr val="accent5">
              <a:lumMod val="40000"/>
              <a:lumOff val="60000"/>
            </a:schemeClr>
          </a:solidFill>
          <a:ln>
            <a:solidFill>
              <a:srgbClr val="FF0000"/>
            </a:solidFill>
          </a:ln>
        </p:spPr>
        <p:txBody>
          <a:bodyPr wrap="none" rtlCol="0" anchor="t">
            <a:spAutoFit/>
          </a:bodyPr>
          <a:p>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a:t>
            </a:r>
            <a:r>
              <a:rPr lang="en-US" altLang="zh-CN"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1</a:t>
            </a:r>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)隋朝：</a:t>
            </a:r>
            <a:endPar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endParaRPr>
          </a:p>
        </p:txBody>
      </p:sp>
      <p:sp>
        <p:nvSpPr>
          <p:cNvPr id="6" name="文本框 5"/>
          <p:cNvSpPr txBox="1"/>
          <p:nvPr/>
        </p:nvSpPr>
        <p:spPr>
          <a:xfrm>
            <a:off x="404495" y="2272030"/>
            <a:ext cx="1680210" cy="491490"/>
          </a:xfrm>
          <a:prstGeom prst="rect">
            <a:avLst/>
          </a:prstGeom>
          <a:solidFill>
            <a:schemeClr val="accent5">
              <a:lumMod val="40000"/>
              <a:lumOff val="60000"/>
            </a:schemeClr>
          </a:solidFill>
          <a:ln>
            <a:solidFill>
              <a:srgbClr val="FF0000"/>
            </a:solidFill>
          </a:ln>
        </p:spPr>
        <p:txBody>
          <a:bodyPr wrap="none" rtlCol="0" anchor="t">
            <a:spAutoFit/>
          </a:bodyPr>
          <a:p>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a:t>
            </a:r>
            <a:r>
              <a:rPr lang="en-US" altLang="zh-CN"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2</a:t>
            </a:r>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)唐朝：</a:t>
            </a:r>
            <a:endPar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endParaRPr>
          </a:p>
        </p:txBody>
      </p:sp>
      <p:sp>
        <p:nvSpPr>
          <p:cNvPr id="7" name="文本框 6"/>
          <p:cNvSpPr txBox="1"/>
          <p:nvPr/>
        </p:nvSpPr>
        <p:spPr>
          <a:xfrm>
            <a:off x="198755" y="2763520"/>
            <a:ext cx="8506460" cy="491490"/>
          </a:xfrm>
          <a:prstGeom prst="rect">
            <a:avLst/>
          </a:prstGeom>
          <a:noFill/>
        </p:spPr>
        <p:txBody>
          <a:bodyPr wrap="square" rtlCol="0">
            <a:spAutoFit/>
          </a:bodyPr>
          <a:p>
            <a:r>
              <a:rPr lang="en-US" altLang="zh-CN" sz="2600" b="1">
                <a:solidFill>
                  <a:schemeClr val="tx1"/>
                </a:solidFill>
                <a:uFillTx/>
              </a:rPr>
              <a:t>     </a:t>
            </a:r>
            <a:r>
              <a:rPr lang="zh-CN" altLang="en-US" sz="2600" b="1">
                <a:solidFill>
                  <a:schemeClr val="tx1"/>
                </a:solidFill>
                <a:uFillTx/>
              </a:rPr>
              <a:t>唐承隋制，管理更严，户籍三年一造</a:t>
            </a:r>
            <a:endParaRPr lang="zh-CN" altLang="en-US" sz="2600" b="1">
              <a:solidFill>
                <a:schemeClr val="tx1"/>
              </a:solidFill>
              <a:uFillTx/>
            </a:endParaRPr>
          </a:p>
        </p:txBody>
      </p:sp>
      <p:sp>
        <p:nvSpPr>
          <p:cNvPr id="8" name="文本框 7"/>
          <p:cNvSpPr txBox="1"/>
          <p:nvPr/>
        </p:nvSpPr>
        <p:spPr>
          <a:xfrm>
            <a:off x="198755" y="3794125"/>
            <a:ext cx="8506460" cy="891540"/>
          </a:xfrm>
          <a:prstGeom prst="rect">
            <a:avLst/>
          </a:prstGeom>
          <a:noFill/>
        </p:spPr>
        <p:txBody>
          <a:bodyPr wrap="square" rtlCol="0">
            <a:spAutoFit/>
          </a:bodyPr>
          <a:p>
            <a:r>
              <a:rPr lang="en-US" altLang="zh-CN" sz="2600" b="1">
                <a:solidFill>
                  <a:schemeClr val="tx1"/>
                </a:solidFill>
                <a:uFillTx/>
              </a:rPr>
              <a:t>        </a:t>
            </a:r>
            <a:r>
              <a:rPr lang="zh-CN" altLang="en-US" sz="2600" b="1">
                <a:solidFill>
                  <a:schemeClr val="tx1"/>
                </a:solidFill>
                <a:uFillTx/>
              </a:rPr>
              <a:t>宋朝户籍分为主户与客户。主户指拥有土地、缴纳赋税的税户，客户指没有土地的佃户。</a:t>
            </a:r>
            <a:endParaRPr lang="zh-CN" altLang="en-US" sz="2600" b="1">
              <a:solidFill>
                <a:schemeClr val="tx1"/>
              </a:solidFill>
              <a:uFillTx/>
            </a:endParaRPr>
          </a:p>
        </p:txBody>
      </p:sp>
      <p:sp>
        <p:nvSpPr>
          <p:cNvPr id="9" name="文本框 8"/>
          <p:cNvSpPr txBox="1"/>
          <p:nvPr/>
        </p:nvSpPr>
        <p:spPr>
          <a:xfrm>
            <a:off x="404495" y="3183255"/>
            <a:ext cx="1680210" cy="491490"/>
          </a:xfrm>
          <a:prstGeom prst="rect">
            <a:avLst/>
          </a:prstGeom>
          <a:solidFill>
            <a:schemeClr val="accent5">
              <a:lumMod val="40000"/>
              <a:lumOff val="60000"/>
            </a:schemeClr>
          </a:solidFill>
          <a:ln>
            <a:solidFill>
              <a:srgbClr val="FF0000"/>
            </a:solidFill>
          </a:ln>
        </p:spPr>
        <p:txBody>
          <a:bodyPr wrap="none" rtlCol="0" anchor="t">
            <a:spAutoFit/>
          </a:bodyPr>
          <a:p>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a:t>
            </a:r>
            <a:r>
              <a:rPr lang="en-US" altLang="zh-CN"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3</a:t>
            </a:r>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)宋朝：</a:t>
            </a:r>
            <a:endPar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endParaRPr>
          </a:p>
        </p:txBody>
      </p:sp>
      <p:sp>
        <p:nvSpPr>
          <p:cNvPr id="10" name="文本框 9"/>
          <p:cNvSpPr txBox="1"/>
          <p:nvPr/>
        </p:nvSpPr>
        <p:spPr>
          <a:xfrm>
            <a:off x="312420" y="4685665"/>
            <a:ext cx="1680210" cy="491490"/>
          </a:xfrm>
          <a:prstGeom prst="rect">
            <a:avLst/>
          </a:prstGeom>
          <a:solidFill>
            <a:schemeClr val="accent5">
              <a:lumMod val="40000"/>
              <a:lumOff val="60000"/>
            </a:schemeClr>
          </a:solidFill>
          <a:ln>
            <a:solidFill>
              <a:srgbClr val="FF0000"/>
            </a:solidFill>
          </a:ln>
        </p:spPr>
        <p:txBody>
          <a:bodyPr wrap="none" rtlCol="0" anchor="t">
            <a:spAutoFit/>
          </a:bodyPr>
          <a:p>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a:t>
            </a:r>
            <a:r>
              <a:rPr lang="en-US" altLang="zh-CN"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4</a:t>
            </a:r>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)元朝：</a:t>
            </a:r>
            <a:endPar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endParaRPr>
          </a:p>
        </p:txBody>
      </p:sp>
      <p:sp>
        <p:nvSpPr>
          <p:cNvPr id="11" name="文本框 10"/>
          <p:cNvSpPr txBox="1"/>
          <p:nvPr/>
        </p:nvSpPr>
        <p:spPr>
          <a:xfrm>
            <a:off x="198755" y="5283835"/>
            <a:ext cx="8506460" cy="1291590"/>
          </a:xfrm>
          <a:prstGeom prst="rect">
            <a:avLst/>
          </a:prstGeom>
          <a:noFill/>
        </p:spPr>
        <p:txBody>
          <a:bodyPr wrap="square" rtlCol="0">
            <a:spAutoFit/>
          </a:bodyPr>
          <a:p>
            <a:r>
              <a:rPr lang="en-US" altLang="zh-CN" sz="2600" b="1">
                <a:solidFill>
                  <a:schemeClr val="tx1"/>
                </a:solidFill>
                <a:uFillTx/>
              </a:rPr>
              <a:t>        </a:t>
            </a:r>
            <a:r>
              <a:rPr lang="zh-CN" altLang="en-US" sz="2600" b="1">
                <a:solidFill>
                  <a:schemeClr val="tx1"/>
                </a:solidFill>
                <a:uFillTx/>
              </a:rPr>
              <a:t>元朝的户口类型比较复杂，按职业可以分为军户、民户、匠户、站户等，统称为“诸色户计”，一旦定籍，世代相袭，不得变动。</a:t>
            </a:r>
            <a:endParaRPr lang="zh-CN" altLang="en-US" sz="2600" b="1">
              <a:solidFill>
                <a:schemeClr val="tx1"/>
              </a:solidFill>
              <a:uFillTx/>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ox(in)">
                                      <p:cBhvr>
                                        <p:cTn id="17" dur="20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ox(in)">
                                      <p:cBhvr>
                                        <p:cTn id="22"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8" grpId="0"/>
      <p:bldP spid="11"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415290" y="186690"/>
            <a:ext cx="6731635" cy="491490"/>
          </a:xfrm>
          <a:prstGeom prst="rect">
            <a:avLst/>
          </a:prstGeom>
          <a:solidFill>
            <a:srgbClr val="FFFF00"/>
          </a:solidFill>
          <a:ln w="15875">
            <a:solidFill>
              <a:srgbClr val="FF0000"/>
            </a:solidFill>
          </a:ln>
        </p:spPr>
        <p:txBody>
          <a:bodyPr wrap="square" rtlCol="0" anchor="t">
            <a:spAutoFit/>
          </a:bodyPr>
          <a:p>
            <a:r>
              <a:rPr lang="zh-CN" sz="2600" b="1">
                <a:ea typeface="黑体" panose="02010609060101010101" pitchFamily="2" charset="-122"/>
                <a:sym typeface="+mn-ea"/>
              </a:rPr>
              <a:t>西方主要国家基层治理和社会保障小结</a:t>
            </a:r>
            <a:endParaRPr lang="zh-CN" sz="2600" b="1">
              <a:ea typeface="黑体" panose="02010609060101010101" pitchFamily="2" charset="-122"/>
              <a:sym typeface="+mn-ea"/>
            </a:endParaRPr>
          </a:p>
        </p:txBody>
      </p:sp>
      <p:sp>
        <p:nvSpPr>
          <p:cNvPr id="2" name="文本框 1"/>
          <p:cNvSpPr txBox="1"/>
          <p:nvPr/>
        </p:nvSpPr>
        <p:spPr>
          <a:xfrm>
            <a:off x="268605" y="1034415"/>
            <a:ext cx="613410" cy="2357120"/>
          </a:xfrm>
          <a:prstGeom prst="rect">
            <a:avLst/>
          </a:prstGeom>
          <a:solidFill>
            <a:schemeClr val="accent3">
              <a:lumMod val="60000"/>
              <a:lumOff val="40000"/>
              <a:alpha val="91000"/>
            </a:schemeClr>
          </a:solidFill>
          <a:ln w="15875">
            <a:solidFill>
              <a:srgbClr val="FF0000"/>
            </a:solidFill>
          </a:ln>
        </p:spPr>
        <p:txBody>
          <a:bodyPr vert="eaVert" wrap="square" rtlCol="0">
            <a:spAutoFit/>
          </a:bodyPr>
          <a:p>
            <a:r>
              <a:rPr lang="zh-CN" altLang="en-US" sz="2800" b="1">
                <a:latin typeface="黑体" panose="02010609060101010101" pitchFamily="2" charset="-122"/>
                <a:ea typeface="黑体" panose="02010609060101010101" pitchFamily="2" charset="-122"/>
              </a:rPr>
              <a:t>西方基层治理</a:t>
            </a:r>
            <a:endParaRPr lang="zh-CN" altLang="en-US" sz="2800" b="1">
              <a:latin typeface="黑体" panose="02010609060101010101" pitchFamily="2" charset="-122"/>
              <a:ea typeface="黑体" panose="02010609060101010101" pitchFamily="2" charset="-122"/>
            </a:endParaRPr>
          </a:p>
        </p:txBody>
      </p:sp>
      <p:sp>
        <p:nvSpPr>
          <p:cNvPr id="3" name="文本框 2"/>
          <p:cNvSpPr txBox="1"/>
          <p:nvPr/>
        </p:nvSpPr>
        <p:spPr>
          <a:xfrm>
            <a:off x="268605" y="4699000"/>
            <a:ext cx="613410" cy="1690370"/>
          </a:xfrm>
          <a:prstGeom prst="rect">
            <a:avLst/>
          </a:prstGeom>
          <a:solidFill>
            <a:schemeClr val="accent3">
              <a:lumMod val="60000"/>
              <a:lumOff val="40000"/>
              <a:alpha val="91000"/>
            </a:schemeClr>
          </a:solidFill>
          <a:ln w="15875">
            <a:solidFill>
              <a:srgbClr val="FF0000"/>
            </a:solidFill>
          </a:ln>
        </p:spPr>
        <p:txBody>
          <a:bodyPr vert="eaVert" wrap="square" rtlCol="0">
            <a:spAutoFit/>
          </a:bodyPr>
          <a:p>
            <a:r>
              <a:rPr lang="zh-CN" altLang="en-US" sz="2800" b="1">
                <a:latin typeface="黑体" panose="02010609060101010101" pitchFamily="2" charset="-122"/>
                <a:ea typeface="黑体" panose="02010609060101010101" pitchFamily="2" charset="-122"/>
              </a:rPr>
              <a:t>社会保障</a:t>
            </a:r>
            <a:endParaRPr lang="zh-CN" altLang="en-US" sz="2800" b="1">
              <a:latin typeface="黑体" panose="02010609060101010101" pitchFamily="2" charset="-122"/>
              <a:ea typeface="黑体" panose="02010609060101010101" pitchFamily="2" charset="-122"/>
            </a:endParaRPr>
          </a:p>
        </p:txBody>
      </p:sp>
      <p:sp>
        <p:nvSpPr>
          <p:cNvPr id="5" name="左大括号 4"/>
          <p:cNvSpPr/>
          <p:nvPr/>
        </p:nvSpPr>
        <p:spPr>
          <a:xfrm>
            <a:off x="899795" y="890270"/>
            <a:ext cx="511175" cy="3198495"/>
          </a:xfrm>
          <a:prstGeom prst="leftBrace">
            <a:avLst/>
          </a:prstGeom>
          <a:ln w="3492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6" name="左大括号 5"/>
          <p:cNvSpPr/>
          <p:nvPr/>
        </p:nvSpPr>
        <p:spPr>
          <a:xfrm>
            <a:off x="900430" y="4869815"/>
            <a:ext cx="261620" cy="1586230"/>
          </a:xfrm>
          <a:prstGeom prst="leftBrace">
            <a:avLst/>
          </a:prstGeom>
          <a:ln w="3492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100" name="文本框 99"/>
          <p:cNvSpPr txBox="1"/>
          <p:nvPr/>
        </p:nvSpPr>
        <p:spPr>
          <a:xfrm>
            <a:off x="1353185" y="741680"/>
            <a:ext cx="1623695" cy="491490"/>
          </a:xfrm>
          <a:prstGeom prst="rect">
            <a:avLst/>
          </a:prstGeom>
          <a:solidFill>
            <a:srgbClr val="92D050">
              <a:alpha val="91000"/>
            </a:srgbClr>
          </a:solidFill>
          <a:ln w="15875">
            <a:solidFill>
              <a:srgbClr val="FF0000"/>
            </a:solidFill>
          </a:ln>
        </p:spPr>
        <p:txBody>
          <a:bodyPr wrap="square">
            <a:spAutoFit/>
          </a:bodyPr>
          <a:p>
            <a:r>
              <a:rPr lang="zh-CN" altLang="en-US" sz="2600" b="1">
                <a:latin typeface="Times New Roman" panose="02020603050405020304" pitchFamily="18" charset="0"/>
                <a:ea typeface="宋体" panose="02010600030101010101" pitchFamily="2" charset="-122"/>
              </a:rPr>
              <a:t>古代</a:t>
            </a:r>
            <a:endParaRPr lang="zh-CN" altLang="en-US" sz="2600" b="1">
              <a:latin typeface="Times New Roman" panose="02020603050405020304" pitchFamily="18" charset="0"/>
              <a:ea typeface="宋体" panose="02010600030101010101" pitchFamily="2" charset="-122"/>
            </a:endParaRPr>
          </a:p>
        </p:txBody>
      </p:sp>
      <p:sp>
        <p:nvSpPr>
          <p:cNvPr id="7" name="文本框 6"/>
          <p:cNvSpPr txBox="1"/>
          <p:nvPr/>
        </p:nvSpPr>
        <p:spPr>
          <a:xfrm>
            <a:off x="1260475" y="1684655"/>
            <a:ext cx="1623060" cy="491490"/>
          </a:xfrm>
          <a:prstGeom prst="rect">
            <a:avLst/>
          </a:prstGeom>
          <a:solidFill>
            <a:srgbClr val="92D050">
              <a:alpha val="91000"/>
            </a:srgbClr>
          </a:solidFill>
          <a:ln w="15875">
            <a:solidFill>
              <a:srgbClr val="FF0000"/>
            </a:solidFill>
          </a:ln>
        </p:spPr>
        <p:txBody>
          <a:bodyPr wrap="square">
            <a:spAutoFit/>
          </a:bodyPr>
          <a:p>
            <a:r>
              <a:rPr lang="zh-CN" altLang="en-US" sz="2600" b="1">
                <a:latin typeface="Times New Roman" panose="02020603050405020304" pitchFamily="18" charset="0"/>
                <a:ea typeface="宋体" panose="02010600030101010101" pitchFamily="2" charset="-122"/>
              </a:rPr>
              <a:t>中世纪</a:t>
            </a:r>
            <a:endParaRPr lang="zh-CN" altLang="en-US" sz="2600" b="1">
              <a:latin typeface="Times New Roman" panose="02020603050405020304" pitchFamily="18" charset="0"/>
              <a:ea typeface="宋体" panose="02010600030101010101" pitchFamily="2" charset="-122"/>
            </a:endParaRPr>
          </a:p>
        </p:txBody>
      </p:sp>
      <p:sp>
        <p:nvSpPr>
          <p:cNvPr id="8" name="文本框 7"/>
          <p:cNvSpPr txBox="1"/>
          <p:nvPr/>
        </p:nvSpPr>
        <p:spPr>
          <a:xfrm>
            <a:off x="1261110" y="2966085"/>
            <a:ext cx="1715770" cy="491490"/>
          </a:xfrm>
          <a:prstGeom prst="rect">
            <a:avLst/>
          </a:prstGeom>
          <a:solidFill>
            <a:srgbClr val="92D050">
              <a:alpha val="91000"/>
            </a:srgbClr>
          </a:solidFill>
          <a:ln w="15875">
            <a:solidFill>
              <a:srgbClr val="FF0000"/>
            </a:solidFill>
          </a:ln>
        </p:spPr>
        <p:txBody>
          <a:bodyPr wrap="square">
            <a:spAutoFit/>
          </a:bodyPr>
          <a:p>
            <a:r>
              <a:rPr lang="zh-CN" altLang="en-US" sz="2600" b="1">
                <a:latin typeface="Times New Roman" panose="02020603050405020304" pitchFamily="18" charset="0"/>
                <a:ea typeface="宋体" panose="02010600030101010101" pitchFamily="2" charset="-122"/>
              </a:rPr>
              <a:t>近代</a:t>
            </a:r>
            <a:endParaRPr lang="zh-CN" altLang="en-US" sz="2600" b="1">
              <a:latin typeface="Times New Roman" panose="02020603050405020304" pitchFamily="18" charset="0"/>
              <a:ea typeface="宋体" panose="02010600030101010101" pitchFamily="2" charset="-122"/>
            </a:endParaRPr>
          </a:p>
        </p:txBody>
      </p:sp>
      <p:sp>
        <p:nvSpPr>
          <p:cNvPr id="9" name="文本框 8"/>
          <p:cNvSpPr txBox="1"/>
          <p:nvPr/>
        </p:nvSpPr>
        <p:spPr>
          <a:xfrm>
            <a:off x="1268095" y="3820795"/>
            <a:ext cx="1715770" cy="491490"/>
          </a:xfrm>
          <a:prstGeom prst="rect">
            <a:avLst/>
          </a:prstGeom>
          <a:solidFill>
            <a:srgbClr val="92D050">
              <a:alpha val="91000"/>
            </a:srgbClr>
          </a:solidFill>
          <a:ln w="15875">
            <a:solidFill>
              <a:srgbClr val="FF0000"/>
            </a:solidFill>
          </a:ln>
        </p:spPr>
        <p:txBody>
          <a:bodyPr wrap="square">
            <a:spAutoFit/>
          </a:bodyPr>
          <a:p>
            <a:r>
              <a:rPr lang="zh-CN" altLang="en-US" sz="2600" b="1">
                <a:latin typeface="Times New Roman" panose="02020603050405020304" pitchFamily="18" charset="0"/>
                <a:ea typeface="宋体" panose="02010600030101010101" pitchFamily="2" charset="-122"/>
              </a:rPr>
              <a:t>二战后</a:t>
            </a:r>
            <a:endParaRPr lang="zh-CN" altLang="en-US" sz="2600" b="1">
              <a:latin typeface="Times New Roman" panose="02020603050405020304" pitchFamily="18" charset="0"/>
              <a:ea typeface="宋体" panose="02010600030101010101" pitchFamily="2" charset="-122"/>
            </a:endParaRPr>
          </a:p>
        </p:txBody>
      </p:sp>
      <p:sp>
        <p:nvSpPr>
          <p:cNvPr id="10" name="文本框 9"/>
          <p:cNvSpPr txBox="1"/>
          <p:nvPr/>
        </p:nvSpPr>
        <p:spPr>
          <a:xfrm>
            <a:off x="1162050" y="6085205"/>
            <a:ext cx="1012190" cy="491490"/>
          </a:xfrm>
          <a:prstGeom prst="rect">
            <a:avLst/>
          </a:prstGeom>
          <a:solidFill>
            <a:srgbClr val="92D050">
              <a:alpha val="91000"/>
            </a:srgbClr>
          </a:solidFill>
          <a:ln w="15875">
            <a:solidFill>
              <a:srgbClr val="FF0000"/>
            </a:solidFill>
          </a:ln>
        </p:spPr>
        <p:txBody>
          <a:bodyPr wrap="square">
            <a:spAutoFit/>
          </a:bodyPr>
          <a:p>
            <a:r>
              <a:rPr lang="zh-CN" altLang="en-US" sz="2600" b="1">
                <a:latin typeface="Times New Roman" panose="02020603050405020304" pitchFamily="18" charset="0"/>
                <a:ea typeface="宋体" panose="02010600030101010101" pitchFamily="2" charset="-122"/>
              </a:rPr>
              <a:t>中国</a:t>
            </a:r>
            <a:endParaRPr lang="zh-CN" altLang="en-US" sz="2600" b="1">
              <a:latin typeface="Times New Roman" panose="02020603050405020304" pitchFamily="18" charset="0"/>
              <a:ea typeface="宋体" panose="02010600030101010101" pitchFamily="2" charset="-122"/>
            </a:endParaRPr>
          </a:p>
        </p:txBody>
      </p:sp>
      <p:sp>
        <p:nvSpPr>
          <p:cNvPr id="11" name="文本框 10"/>
          <p:cNvSpPr txBox="1"/>
          <p:nvPr/>
        </p:nvSpPr>
        <p:spPr>
          <a:xfrm>
            <a:off x="1162050" y="4869815"/>
            <a:ext cx="878840" cy="491490"/>
          </a:xfrm>
          <a:prstGeom prst="rect">
            <a:avLst/>
          </a:prstGeom>
          <a:solidFill>
            <a:srgbClr val="92D050">
              <a:alpha val="91000"/>
            </a:srgbClr>
          </a:solidFill>
          <a:ln w="15875">
            <a:solidFill>
              <a:srgbClr val="FF0000"/>
            </a:solidFill>
          </a:ln>
        </p:spPr>
        <p:txBody>
          <a:bodyPr wrap="square">
            <a:spAutoFit/>
          </a:bodyPr>
          <a:p>
            <a:r>
              <a:rPr lang="zh-CN" altLang="en-US" sz="2600" b="1">
                <a:latin typeface="Times New Roman" panose="02020603050405020304" pitchFamily="18" charset="0"/>
                <a:ea typeface="宋体" panose="02010600030101010101" pitchFamily="2" charset="-122"/>
              </a:rPr>
              <a:t>西方</a:t>
            </a:r>
            <a:endParaRPr lang="zh-CN" altLang="en-US" sz="2600" b="1">
              <a:latin typeface="Times New Roman" panose="02020603050405020304" pitchFamily="18" charset="0"/>
              <a:ea typeface="宋体" panose="02010600030101010101" pitchFamily="2" charset="-122"/>
            </a:endParaRPr>
          </a:p>
        </p:txBody>
      </p:sp>
      <p:sp>
        <p:nvSpPr>
          <p:cNvPr id="12" name="文本框 11"/>
          <p:cNvSpPr txBox="1"/>
          <p:nvPr/>
        </p:nvSpPr>
        <p:spPr>
          <a:xfrm>
            <a:off x="3977640" y="678180"/>
            <a:ext cx="3984625" cy="491490"/>
          </a:xfrm>
          <a:prstGeom prst="rect">
            <a:avLst/>
          </a:prstGeom>
          <a:solidFill>
            <a:schemeClr val="accent5">
              <a:lumMod val="40000"/>
              <a:lumOff val="60000"/>
              <a:alpha val="91000"/>
            </a:schemeClr>
          </a:solidFill>
          <a:ln w="19050">
            <a:solidFill>
              <a:srgbClr val="FF0000"/>
            </a:solidFill>
          </a:ln>
        </p:spPr>
        <p:txBody>
          <a:bodyPr wrap="square">
            <a:spAutoFit/>
          </a:bodyPr>
          <a:p>
            <a:r>
              <a:rPr lang="zh-CN" altLang="en-US" sz="2600" b="1">
                <a:ea typeface="宋体" panose="02010600030101010101" pitchFamily="2" charset="-122"/>
              </a:rPr>
              <a:t>古希腊依靠村社进行</a:t>
            </a:r>
            <a:endParaRPr lang="zh-CN" altLang="en-US" sz="2600" b="1">
              <a:ea typeface="宋体" panose="02010600030101010101" pitchFamily="2" charset="-122"/>
            </a:endParaRPr>
          </a:p>
        </p:txBody>
      </p:sp>
      <p:cxnSp>
        <p:nvCxnSpPr>
          <p:cNvPr id="13" name="直接连接符 12"/>
          <p:cNvCxnSpPr>
            <a:endCxn id="12" idx="1"/>
          </p:cNvCxnSpPr>
          <p:nvPr/>
        </p:nvCxnSpPr>
        <p:spPr>
          <a:xfrm flipV="1">
            <a:off x="2983865" y="923925"/>
            <a:ext cx="993775" cy="1841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文本框 13"/>
          <p:cNvSpPr txBox="1"/>
          <p:nvPr/>
        </p:nvSpPr>
        <p:spPr>
          <a:xfrm>
            <a:off x="3875405" y="1233170"/>
            <a:ext cx="5099050" cy="1599565"/>
          </a:xfrm>
          <a:prstGeom prst="rect">
            <a:avLst/>
          </a:prstGeom>
          <a:solidFill>
            <a:schemeClr val="accent5">
              <a:lumMod val="40000"/>
              <a:lumOff val="60000"/>
              <a:alpha val="91000"/>
            </a:schemeClr>
          </a:solidFill>
          <a:ln w="19050">
            <a:solidFill>
              <a:srgbClr val="FF0000"/>
            </a:solidFill>
          </a:ln>
        </p:spPr>
        <p:txBody>
          <a:bodyPr wrap="square">
            <a:spAutoFit/>
          </a:bodyPr>
          <a:p>
            <a:r>
              <a:rPr lang="en-US" sz="2600" b="1">
                <a:uFillTx/>
                <a:latin typeface="Times New Roman" panose="02020603050405020304" pitchFamily="18" charset="0"/>
                <a:cs typeface="Times New Roman" panose="02020603050405020304" pitchFamily="18" charset="0"/>
                <a:sym typeface="+mn-ea"/>
              </a:rPr>
              <a:t>  </a:t>
            </a:r>
            <a:r>
              <a:rPr lang="en-US" sz="2400" b="1">
                <a:solidFill>
                  <a:schemeClr val="tx1"/>
                </a:solidFill>
                <a:uFillTx/>
                <a:latin typeface="Times New Roman" panose="02020603050405020304" pitchFamily="18" charset="0"/>
                <a:cs typeface="Times New Roman" panose="02020603050405020304" pitchFamily="18" charset="0"/>
                <a:sym typeface="+mn-ea"/>
              </a:rPr>
              <a:t>庄园是主要的基层单位</a:t>
            </a:r>
            <a:r>
              <a:rPr lang="zh-CN" altLang="en-US" sz="2400" b="1">
                <a:solidFill>
                  <a:schemeClr val="tx1"/>
                </a:solidFill>
                <a:uFillTx/>
                <a:latin typeface="Times New Roman" panose="02020603050405020304" pitchFamily="18" charset="0"/>
                <a:cs typeface="Times New Roman" panose="02020603050405020304" pitchFamily="18" charset="0"/>
                <a:sym typeface="+mn-ea"/>
              </a:rPr>
              <a:t>；</a:t>
            </a:r>
            <a:r>
              <a:rPr lang="en-US" sz="2400" b="1">
                <a:solidFill>
                  <a:schemeClr val="tx1"/>
                </a:solidFill>
                <a:uFillTx/>
                <a:latin typeface="Times New Roman" panose="02020603050405020304" pitchFamily="18" charset="0"/>
                <a:cs typeface="Times New Roman" panose="02020603050405020304" pitchFamily="18" charset="0"/>
                <a:sym typeface="+mn-ea"/>
              </a:rPr>
              <a:t>城市行会或商会，把持城市政权，行使城市治理的职责</a:t>
            </a:r>
            <a:r>
              <a:rPr lang="en-US" sz="2400" b="1">
                <a:solidFill>
                  <a:schemeClr val="tx1"/>
                </a:solidFill>
                <a:uFillTx/>
                <a:latin typeface="宋体" panose="02010600030101010101" pitchFamily="2" charset="-122"/>
                <a:cs typeface="宋体" panose="02010600030101010101" pitchFamily="2" charset="-122"/>
                <a:sym typeface="+mn-ea"/>
              </a:rPr>
              <a:t>。</a:t>
            </a:r>
            <a:r>
              <a:rPr lang="en-US" sz="2400" b="1">
                <a:solidFill>
                  <a:schemeClr val="tx1"/>
                </a:solidFill>
                <a:uFillTx/>
                <a:latin typeface="Times New Roman" panose="02020603050405020304" pitchFamily="18" charset="0"/>
                <a:cs typeface="Times New Roman" panose="02020603050405020304" pitchFamily="18" charset="0"/>
                <a:sym typeface="+mn-ea"/>
              </a:rPr>
              <a:t>教会在基层治理中也发挥了重要作用</a:t>
            </a:r>
            <a:endParaRPr lang="en-US" altLang="en-US" sz="2400" b="1">
              <a:solidFill>
                <a:schemeClr val="tx1"/>
              </a:solidFill>
              <a:uFillTx/>
              <a:latin typeface="Times New Roman" panose="02020603050405020304" pitchFamily="18" charset="0"/>
              <a:ea typeface="宋体" panose="02010600030101010101" pitchFamily="2" charset="-122"/>
              <a:cs typeface="Times New Roman" panose="02020603050405020304" pitchFamily="18" charset="0"/>
              <a:sym typeface="+mn-ea"/>
            </a:endParaRPr>
          </a:p>
        </p:txBody>
      </p:sp>
      <p:cxnSp>
        <p:nvCxnSpPr>
          <p:cNvPr id="15" name="直接连接符 14"/>
          <p:cNvCxnSpPr/>
          <p:nvPr/>
        </p:nvCxnSpPr>
        <p:spPr>
          <a:xfrm flipV="1">
            <a:off x="2881630" y="1850390"/>
            <a:ext cx="993775" cy="1841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文本框 15"/>
          <p:cNvSpPr txBox="1"/>
          <p:nvPr/>
        </p:nvSpPr>
        <p:spPr>
          <a:xfrm>
            <a:off x="3876040" y="2832735"/>
            <a:ext cx="5099050" cy="891540"/>
          </a:xfrm>
          <a:prstGeom prst="rect">
            <a:avLst/>
          </a:prstGeom>
          <a:solidFill>
            <a:schemeClr val="accent5">
              <a:lumMod val="40000"/>
              <a:lumOff val="60000"/>
              <a:alpha val="91000"/>
            </a:schemeClr>
          </a:solidFill>
          <a:ln w="19050">
            <a:solidFill>
              <a:srgbClr val="FF0000"/>
            </a:solidFill>
          </a:ln>
        </p:spPr>
        <p:txBody>
          <a:bodyPr wrap="square">
            <a:spAutoFit/>
          </a:bodyPr>
          <a:p>
            <a:r>
              <a:rPr lang="en-US" sz="2600" b="1">
                <a:uFillTx/>
                <a:latin typeface="Times New Roman" panose="02020603050405020304" pitchFamily="18" charset="0"/>
                <a:cs typeface="Times New Roman" panose="02020603050405020304" pitchFamily="18" charset="0"/>
                <a:sym typeface="+mn-ea"/>
              </a:rPr>
              <a:t> </a:t>
            </a:r>
            <a:r>
              <a:rPr lang="zh-CN" altLang="en-US" sz="2600" b="1">
                <a:uFillTx/>
                <a:latin typeface="Times New Roman" panose="02020603050405020304" pitchFamily="18" charset="0"/>
                <a:cs typeface="Times New Roman" panose="02020603050405020304" pitchFamily="18" charset="0"/>
                <a:sym typeface="+mn-ea"/>
              </a:rPr>
              <a:t>乡镇、自治市、自治市镇，分别是美、英、法的基层单位</a:t>
            </a:r>
            <a:endParaRPr lang="zh-CN" altLang="en-US" sz="2600" b="1">
              <a:uFillTx/>
              <a:latin typeface="Times New Roman" panose="02020603050405020304" pitchFamily="18" charset="0"/>
              <a:cs typeface="Times New Roman" panose="02020603050405020304" pitchFamily="18" charset="0"/>
              <a:sym typeface="+mn-ea"/>
            </a:endParaRPr>
          </a:p>
        </p:txBody>
      </p:sp>
      <p:cxnSp>
        <p:nvCxnSpPr>
          <p:cNvPr id="17" name="直接连接符 16"/>
          <p:cNvCxnSpPr/>
          <p:nvPr/>
        </p:nvCxnSpPr>
        <p:spPr>
          <a:xfrm flipV="1">
            <a:off x="2881630" y="3213100"/>
            <a:ext cx="1042035" cy="762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文本框 17"/>
          <p:cNvSpPr txBox="1"/>
          <p:nvPr/>
        </p:nvSpPr>
        <p:spPr>
          <a:xfrm>
            <a:off x="3875405" y="3620770"/>
            <a:ext cx="5099685" cy="891540"/>
          </a:xfrm>
          <a:prstGeom prst="rect">
            <a:avLst/>
          </a:prstGeom>
          <a:solidFill>
            <a:schemeClr val="accent5">
              <a:lumMod val="40000"/>
              <a:lumOff val="60000"/>
              <a:alpha val="91000"/>
            </a:schemeClr>
          </a:solidFill>
          <a:ln w="19050">
            <a:solidFill>
              <a:srgbClr val="FF0000"/>
            </a:solidFill>
          </a:ln>
        </p:spPr>
        <p:txBody>
          <a:bodyPr wrap="square">
            <a:spAutoFit/>
          </a:bodyPr>
          <a:p>
            <a:r>
              <a:rPr lang="en-US" sz="2600" b="1">
                <a:uFillTx/>
                <a:latin typeface="Times New Roman" panose="02020603050405020304" pitchFamily="18" charset="0"/>
                <a:cs typeface="Times New Roman" panose="02020603050405020304" pitchFamily="18" charset="0"/>
                <a:sym typeface="+mn-ea"/>
              </a:rPr>
              <a:t> </a:t>
            </a:r>
            <a:r>
              <a:rPr lang="zh-CN" altLang="en-US" sz="2600" b="1">
                <a:uFillTx/>
                <a:latin typeface="Times New Roman" panose="02020603050405020304" pitchFamily="18" charset="0"/>
                <a:cs typeface="Times New Roman" panose="02020603050405020304" pitchFamily="18" charset="0"/>
                <a:sym typeface="+mn-ea"/>
              </a:rPr>
              <a:t>强调自治的共性，社区组织</a:t>
            </a:r>
            <a:r>
              <a:rPr lang="zh-CN" altLang="en-US" sz="2600" b="1">
                <a:uFillTx/>
                <a:latin typeface="Times New Roman" panose="02020603050405020304" pitchFamily="18" charset="0"/>
                <a:cs typeface="Times New Roman" panose="02020603050405020304" pitchFamily="18" charset="0"/>
                <a:sym typeface="+mn-ea"/>
              </a:rPr>
              <a:t>基层单位</a:t>
            </a:r>
            <a:endParaRPr lang="zh-CN" altLang="en-US" sz="2600" b="1">
              <a:uFillTx/>
              <a:latin typeface="Times New Roman" panose="02020603050405020304" pitchFamily="18" charset="0"/>
              <a:cs typeface="Times New Roman" panose="02020603050405020304" pitchFamily="18" charset="0"/>
              <a:sym typeface="+mn-ea"/>
            </a:endParaRPr>
          </a:p>
        </p:txBody>
      </p:sp>
      <p:cxnSp>
        <p:nvCxnSpPr>
          <p:cNvPr id="19" name="直接连接符 18"/>
          <p:cNvCxnSpPr/>
          <p:nvPr/>
        </p:nvCxnSpPr>
        <p:spPr>
          <a:xfrm flipV="1">
            <a:off x="2883535" y="4062730"/>
            <a:ext cx="1042035" cy="762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0" name="左大括号 19"/>
          <p:cNvSpPr/>
          <p:nvPr/>
        </p:nvSpPr>
        <p:spPr>
          <a:xfrm>
            <a:off x="2127250" y="4611370"/>
            <a:ext cx="145415" cy="1174115"/>
          </a:xfrm>
          <a:prstGeom prst="leftBrace">
            <a:avLst/>
          </a:prstGeom>
          <a:ln w="412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21" name="文本框 20"/>
          <p:cNvSpPr txBox="1"/>
          <p:nvPr/>
        </p:nvSpPr>
        <p:spPr>
          <a:xfrm>
            <a:off x="2496185" y="4584065"/>
            <a:ext cx="6478270" cy="891540"/>
          </a:xfrm>
          <a:prstGeom prst="rect">
            <a:avLst/>
          </a:prstGeom>
          <a:solidFill>
            <a:schemeClr val="accent5">
              <a:lumMod val="40000"/>
              <a:lumOff val="60000"/>
              <a:alpha val="91000"/>
            </a:schemeClr>
          </a:solidFill>
          <a:ln w="19050">
            <a:solidFill>
              <a:srgbClr val="FF0000"/>
            </a:solidFill>
          </a:ln>
        </p:spPr>
        <p:txBody>
          <a:bodyPr wrap="square">
            <a:spAutoFit/>
          </a:bodyPr>
          <a:p>
            <a:r>
              <a:rPr lang="en-US" sz="2600" b="1">
                <a:uFillTx/>
                <a:latin typeface="Times New Roman" panose="02020603050405020304" pitchFamily="18" charset="0"/>
                <a:cs typeface="Times New Roman" panose="02020603050405020304" pitchFamily="18" charset="0"/>
                <a:sym typeface="+mn-ea"/>
              </a:rPr>
              <a:t> </a:t>
            </a:r>
            <a:r>
              <a:rPr lang="en-US" altLang="zh-CN" sz="2600" b="1">
                <a:uFillTx/>
                <a:latin typeface="Times New Roman" panose="02020603050405020304" pitchFamily="18" charset="0"/>
                <a:cs typeface="Times New Roman" panose="02020603050405020304" pitchFamily="18" charset="0"/>
                <a:sym typeface="+mn-ea"/>
              </a:rPr>
              <a:t>1935</a:t>
            </a:r>
            <a:r>
              <a:rPr lang="zh-CN" altLang="en-US" sz="2600" b="1">
                <a:uFillTx/>
                <a:latin typeface="Times New Roman" panose="02020603050405020304" pitchFamily="18" charset="0"/>
                <a:cs typeface="Times New Roman" panose="02020603050405020304" pitchFamily="18" charset="0"/>
                <a:sym typeface="+mn-ea"/>
              </a:rPr>
              <a:t>年《社会保障法》颁布，标志着美国现代社会保障制度确立</a:t>
            </a:r>
            <a:endParaRPr lang="zh-CN" altLang="en-US" sz="2600" b="1">
              <a:uFillTx/>
              <a:latin typeface="Times New Roman" panose="02020603050405020304" pitchFamily="18" charset="0"/>
              <a:cs typeface="Times New Roman" panose="02020603050405020304" pitchFamily="18" charset="0"/>
              <a:sym typeface="+mn-ea"/>
            </a:endParaRPr>
          </a:p>
        </p:txBody>
      </p:sp>
      <p:sp>
        <p:nvSpPr>
          <p:cNvPr id="22" name="文本框 21"/>
          <p:cNvSpPr txBox="1"/>
          <p:nvPr/>
        </p:nvSpPr>
        <p:spPr>
          <a:xfrm>
            <a:off x="2496185" y="5475605"/>
            <a:ext cx="6648450" cy="491490"/>
          </a:xfrm>
          <a:prstGeom prst="rect">
            <a:avLst/>
          </a:prstGeom>
          <a:solidFill>
            <a:schemeClr val="accent5">
              <a:lumMod val="40000"/>
              <a:lumOff val="60000"/>
              <a:alpha val="91000"/>
            </a:schemeClr>
          </a:solidFill>
          <a:ln w="19050">
            <a:solidFill>
              <a:srgbClr val="FF0000"/>
            </a:solidFill>
          </a:ln>
        </p:spPr>
        <p:txBody>
          <a:bodyPr wrap="square">
            <a:spAutoFit/>
          </a:bodyPr>
          <a:p>
            <a:r>
              <a:rPr lang="en-US" sz="2600" b="1">
                <a:uFillTx/>
                <a:latin typeface="Times New Roman" panose="02020603050405020304" pitchFamily="18" charset="0"/>
                <a:cs typeface="Times New Roman" panose="02020603050405020304" pitchFamily="18" charset="0"/>
                <a:sym typeface="+mn-ea"/>
              </a:rPr>
              <a:t> </a:t>
            </a:r>
            <a:r>
              <a:rPr lang="zh-CN" altLang="en-US" sz="2600" b="1">
                <a:uFillTx/>
                <a:latin typeface="Times New Roman" panose="02020603050405020304" pitchFamily="18" charset="0"/>
                <a:cs typeface="Times New Roman" panose="02020603050405020304" pitchFamily="18" charset="0"/>
                <a:sym typeface="+mn-ea"/>
              </a:rPr>
              <a:t>二战后英国率先建立全覆盖的社会保障体系</a:t>
            </a:r>
            <a:endParaRPr lang="zh-CN" altLang="en-US" sz="2600" b="1">
              <a:uFillTx/>
              <a:latin typeface="Times New Roman" panose="02020603050405020304" pitchFamily="18" charset="0"/>
              <a:cs typeface="Times New Roman" panose="02020603050405020304" pitchFamily="18" charset="0"/>
              <a:sym typeface="+mn-ea"/>
            </a:endParaRPr>
          </a:p>
        </p:txBody>
      </p:sp>
      <p:sp>
        <p:nvSpPr>
          <p:cNvPr id="23" name="文本框 22"/>
          <p:cNvSpPr txBox="1"/>
          <p:nvPr/>
        </p:nvSpPr>
        <p:spPr>
          <a:xfrm>
            <a:off x="2127250" y="6085205"/>
            <a:ext cx="7016750" cy="491490"/>
          </a:xfrm>
          <a:prstGeom prst="rect">
            <a:avLst/>
          </a:prstGeom>
          <a:solidFill>
            <a:schemeClr val="accent5">
              <a:lumMod val="40000"/>
              <a:lumOff val="60000"/>
              <a:alpha val="91000"/>
            </a:schemeClr>
          </a:solidFill>
          <a:ln w="19050">
            <a:solidFill>
              <a:srgbClr val="FF0000"/>
            </a:solidFill>
          </a:ln>
        </p:spPr>
        <p:txBody>
          <a:bodyPr wrap="square">
            <a:spAutoFit/>
          </a:bodyPr>
          <a:p>
            <a:r>
              <a:rPr lang="en-US" sz="2600" b="1">
                <a:uFillTx/>
                <a:latin typeface="Times New Roman" panose="02020603050405020304" pitchFamily="18" charset="0"/>
                <a:cs typeface="Times New Roman" panose="02020603050405020304" pitchFamily="18" charset="0"/>
                <a:sym typeface="+mn-ea"/>
              </a:rPr>
              <a:t> </a:t>
            </a:r>
            <a:r>
              <a:rPr lang="en-US" sz="2600" b="1">
                <a:latin typeface="Times New Roman" panose="02020603050405020304" pitchFamily="18" charset="0"/>
                <a:sym typeface="+mn-ea"/>
              </a:rPr>
              <a:t>1951</a:t>
            </a:r>
            <a:r>
              <a:rPr lang="zh-CN" sz="2600" b="1">
                <a:sym typeface="+mn-ea"/>
              </a:rPr>
              <a:t>年颁布</a:t>
            </a:r>
            <a:r>
              <a:rPr lang="zh-CN" sz="2600" b="1">
                <a:sym typeface="+mn-ea"/>
              </a:rPr>
              <a:t>《中华人民共和国</a:t>
            </a:r>
            <a:r>
              <a:rPr lang="zh-CN" sz="2600" b="1" u="sng">
                <a:sym typeface="+mn-ea"/>
              </a:rPr>
              <a:t>劳动保险</a:t>
            </a:r>
            <a:r>
              <a:rPr lang="zh-CN" sz="2600" b="1">
                <a:sym typeface="+mn-ea"/>
              </a:rPr>
              <a:t>条例》</a:t>
            </a:r>
            <a:endParaRPr lang="zh-CN" altLang="en-US" sz="2600" b="1">
              <a:uFillTx/>
              <a:latin typeface="Times New Roman" panose="02020603050405020304" pitchFamily="18" charset="0"/>
              <a:cs typeface="Times New Roman" panose="02020603050405020304" pitchFamily="18" charset="0"/>
              <a:sym typeface="+mn-ea"/>
            </a:endParaRP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300355" y="601980"/>
            <a:ext cx="8543290" cy="3107690"/>
          </a:xfrm>
          <a:prstGeom prst="rect">
            <a:avLst/>
          </a:prstGeom>
          <a:noFill/>
          <a:ln w="9525">
            <a:noFill/>
          </a:ln>
        </p:spPr>
        <p:txBody>
          <a:bodyPr wrap="square">
            <a:spAutoFit/>
          </a:bodyPr>
          <a:p>
            <a:r>
              <a:rPr lang="en-US" altLang="zh-CN" sz="2800" b="1">
                <a:solidFill>
                  <a:srgbClr val="000000"/>
                </a:solidFill>
                <a:cs typeface="Times New Roman" panose="02020603050405020304" pitchFamily="18" charset="0"/>
              </a:rPr>
              <a:t>11</a:t>
            </a:r>
            <a:r>
              <a:rPr lang="zh-CN" sz="2800" b="1">
                <a:solidFill>
                  <a:srgbClr val="000000"/>
                </a:solidFill>
                <a:cs typeface="Times New Roman" panose="02020603050405020304" pitchFamily="18" charset="0"/>
              </a:rPr>
              <a:t>.佃户之间关于土地、借贷和婚姻的纠纷,违反庄园公共规则的行为,都要通过庄园法庭进行审理。这表明庄园法庭(   )A.领主可以凭借庄园法庭奴役佃户</a:t>
            </a:r>
            <a:r>
              <a:rPr lang="en-US" sz="2800" b="1">
                <a:solidFill>
                  <a:srgbClr val="000000"/>
                </a:solidFill>
                <a:latin typeface="宋体" panose="02010600030101010101" pitchFamily="2" charset="-122"/>
                <a:cs typeface="Times New Roman" panose="02020603050405020304" pitchFamily="18" charset="0"/>
              </a:rPr>
              <a:t>	</a:t>
            </a:r>
            <a:endParaRPr lang="en-US" sz="2800" b="1">
              <a:solidFill>
                <a:srgbClr val="000000"/>
              </a:solidFill>
              <a:latin typeface="宋体" panose="02010600030101010101" pitchFamily="2" charset="-122"/>
              <a:cs typeface="Times New Roman" panose="02020603050405020304" pitchFamily="18" charset="0"/>
            </a:endParaRPr>
          </a:p>
          <a:p>
            <a:r>
              <a:rPr lang="zh-CN" sz="2800" b="1">
                <a:solidFill>
                  <a:srgbClr val="000000"/>
                </a:solidFill>
                <a:cs typeface="Times New Roman" panose="02020603050405020304" pitchFamily="18" charset="0"/>
              </a:rPr>
              <a:t>B.一</a:t>
            </a:r>
            <a:r>
              <a:rPr lang="zh-CN" sz="2800" b="1">
                <a:solidFill>
                  <a:srgbClr val="000000"/>
                </a:solidFill>
                <a:cs typeface="Times New Roman" panose="02020603050405020304" pitchFamily="18" charset="0"/>
              </a:rPr>
              <a:t>定程度上限制了领主特权C.起到了维护公共秩序的作用</a:t>
            </a:r>
            <a:r>
              <a:rPr lang="en-US" sz="2800" b="1">
                <a:solidFill>
                  <a:srgbClr val="000000"/>
                </a:solidFill>
                <a:latin typeface="宋体" panose="02010600030101010101" pitchFamily="2" charset="-122"/>
                <a:cs typeface="Times New Roman" panose="02020603050405020304" pitchFamily="18" charset="0"/>
              </a:rPr>
              <a:t>	</a:t>
            </a:r>
            <a:endParaRPr lang="en-US" sz="2800" b="1">
              <a:solidFill>
                <a:srgbClr val="000000"/>
              </a:solidFill>
              <a:latin typeface="宋体" panose="02010600030101010101" pitchFamily="2" charset="-122"/>
              <a:cs typeface="Times New Roman" panose="02020603050405020304" pitchFamily="18" charset="0"/>
            </a:endParaRPr>
          </a:p>
          <a:p>
            <a:r>
              <a:rPr lang="zh-CN" sz="2800" b="1">
                <a:solidFill>
                  <a:srgbClr val="000000"/>
                </a:solidFill>
                <a:cs typeface="Times New Roman" panose="02020603050405020304" pitchFamily="18" charset="0"/>
              </a:rPr>
              <a:t>D.主要是维护封建领主的利益</a:t>
            </a:r>
            <a:endParaRPr lang="zh-CN" altLang="en-US" sz="2800" b="1"/>
          </a:p>
        </p:txBody>
      </p:sp>
      <p:sp>
        <p:nvSpPr>
          <p:cNvPr id="2" name="文本框 1"/>
          <p:cNvSpPr txBox="1"/>
          <p:nvPr/>
        </p:nvSpPr>
        <p:spPr>
          <a:xfrm>
            <a:off x="306070" y="3821430"/>
            <a:ext cx="8837930" cy="2245360"/>
          </a:xfrm>
          <a:prstGeom prst="rect">
            <a:avLst/>
          </a:prstGeom>
          <a:noFill/>
        </p:spPr>
        <p:txBody>
          <a:bodyPr wrap="square" rtlCol="0">
            <a:spAutoFit/>
          </a:bodyPr>
          <a:p>
            <a:r>
              <a:rPr lang="zh-CN" altLang="en-US" sz="2800" b="1"/>
              <a:t>答案：C。解析：根据题干可知，庄园里的纠纷及违反庄园公共规则的行为，都要通过庄园法庭进行审理，这表明庄园法庭起着维护公共秩序的作用，故C项正确；领主可以凭借庄园法庭奴役佃户不符合题干要求，排除A项；B、D两项材料体现不出。</a:t>
            </a:r>
            <a:endParaRPr lang="zh-CN" altLang="en-US" sz="2800" b="1"/>
          </a:p>
        </p:txBody>
      </p:sp>
      <p:sp>
        <p:nvSpPr>
          <p:cNvPr id="3" name="矩形 2"/>
          <p:cNvSpPr/>
          <p:nvPr/>
        </p:nvSpPr>
        <p:spPr>
          <a:xfrm>
            <a:off x="7302501" y="1741805"/>
            <a:ext cx="828040" cy="1568450"/>
          </a:xfrm>
          <a:prstGeom prst="rect">
            <a:avLst/>
          </a:prstGeom>
          <a:noFill/>
          <a:ln>
            <a:noFill/>
          </a:ln>
        </p:spPr>
        <p:txBody>
          <a:bodyPr wrap="none" rtlCol="0" anchor="t">
            <a:spAutoFit/>
          </a:bodyPr>
          <a:p>
            <a:pPr algn="ctr"/>
            <a:r>
              <a:rPr lang="en-US" altLang="zh-CN" sz="9600" b="1">
                <a:ln w="22225">
                  <a:solidFill>
                    <a:schemeClr val="accent2"/>
                  </a:solidFill>
                  <a:prstDash val="solid"/>
                </a:ln>
                <a:solidFill>
                  <a:srgbClr val="FF0000"/>
                </a:solidFill>
                <a:effectLst/>
              </a:rPr>
              <a:t>C</a:t>
            </a:r>
            <a:endParaRPr lang="en-US" altLang="zh-CN" sz="9600" b="1">
              <a:ln w="22225">
                <a:solidFill>
                  <a:schemeClr val="accent2"/>
                </a:solidFill>
                <a:prstDash val="solid"/>
              </a:ln>
              <a:solidFill>
                <a:srgbClr val="FF0000"/>
              </a:solidFill>
              <a:effectLst/>
            </a:endParaRPr>
          </a:p>
        </p:txBody>
      </p:sp>
      <p:sp>
        <p:nvSpPr>
          <p:cNvPr id="4" name="文本框 3"/>
          <p:cNvSpPr txBox="1"/>
          <p:nvPr/>
        </p:nvSpPr>
        <p:spPr>
          <a:xfrm>
            <a:off x="394970" y="110490"/>
            <a:ext cx="2544445" cy="491490"/>
          </a:xfrm>
          <a:prstGeom prst="rect">
            <a:avLst/>
          </a:prstGeom>
          <a:solidFill>
            <a:srgbClr val="FFFF00"/>
          </a:solidFill>
          <a:ln w="15875">
            <a:solidFill>
              <a:srgbClr val="FF0000"/>
            </a:solidFill>
          </a:ln>
        </p:spPr>
        <p:txBody>
          <a:bodyPr wrap="square" rtlCol="0" anchor="t">
            <a:spAutoFit/>
          </a:bodyPr>
          <a:p>
            <a:r>
              <a:rPr lang="zh-CN" sz="2600" b="1">
                <a:ea typeface="黑体" panose="02010609060101010101" pitchFamily="2" charset="-122"/>
                <a:sym typeface="+mn-ea"/>
              </a:rPr>
              <a:t>巩固训练</a:t>
            </a:r>
            <a:endParaRPr lang="zh-CN" sz="2600" b="1">
              <a:ea typeface="黑体" panose="02010609060101010101" pitchFamily="2" charset="-122"/>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445135" y="186690"/>
            <a:ext cx="2544445" cy="491490"/>
          </a:xfrm>
          <a:prstGeom prst="rect">
            <a:avLst/>
          </a:prstGeom>
          <a:solidFill>
            <a:srgbClr val="FFFF00"/>
          </a:solidFill>
          <a:ln w="15875">
            <a:solidFill>
              <a:srgbClr val="FF0000"/>
            </a:solidFill>
          </a:ln>
        </p:spPr>
        <p:txBody>
          <a:bodyPr wrap="square" rtlCol="0" anchor="t">
            <a:spAutoFit/>
          </a:bodyPr>
          <a:p>
            <a:r>
              <a:rPr lang="zh-CN" sz="2600" b="1">
                <a:ea typeface="黑体" panose="02010609060101010101" pitchFamily="2" charset="-122"/>
                <a:sym typeface="+mn-ea"/>
              </a:rPr>
              <a:t>巩固训练</a:t>
            </a:r>
            <a:endParaRPr lang="zh-CN" sz="2600" b="1">
              <a:ea typeface="黑体" panose="02010609060101010101" pitchFamily="2" charset="-122"/>
              <a:sym typeface="+mn-ea"/>
            </a:endParaRPr>
          </a:p>
        </p:txBody>
      </p:sp>
      <p:sp>
        <p:nvSpPr>
          <p:cNvPr id="100" name="文本框 99"/>
          <p:cNvSpPr txBox="1"/>
          <p:nvPr/>
        </p:nvSpPr>
        <p:spPr>
          <a:xfrm>
            <a:off x="130810" y="852805"/>
            <a:ext cx="8761730" cy="3538220"/>
          </a:xfrm>
          <a:prstGeom prst="rect">
            <a:avLst/>
          </a:prstGeom>
          <a:noFill/>
          <a:ln w="9525">
            <a:noFill/>
          </a:ln>
        </p:spPr>
        <p:txBody>
          <a:bodyPr wrap="square">
            <a:spAutoFit/>
          </a:bodyPr>
          <a:p>
            <a:pPr indent="306070"/>
            <a:r>
              <a:rPr lang="en-US" sz="2800" b="1">
                <a:latin typeface="Times New Roman" panose="02020603050405020304" pitchFamily="18" charset="0"/>
                <a:ea typeface="宋体" panose="02010600030101010101" pitchFamily="2" charset="-122"/>
              </a:rPr>
              <a:t>12</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陈乐民在《</a:t>
            </a:r>
            <a:r>
              <a:rPr lang="en-US" sz="2800" b="1">
                <a:latin typeface="Times New Roman" panose="02020603050405020304" pitchFamily="18" charset="0"/>
                <a:ea typeface="宋体" panose="02010600030101010101" pitchFamily="2" charset="-122"/>
              </a:rPr>
              <a:t>20</a:t>
            </a:r>
            <a:r>
              <a:rPr lang="zh-CN" sz="2800" b="1">
                <a:ea typeface="宋体" panose="02010600030101010101" pitchFamily="2" charset="-122"/>
              </a:rPr>
              <a:t>世纪的欧洲》一书中认为：</a:t>
            </a:r>
            <a:r>
              <a:rPr lang="en-US" sz="2800" b="1">
                <a:latin typeface="Calibri" panose="020F0502020204030204" pitchFamily="34" charset="0"/>
                <a:ea typeface="宋体" panose="02010600030101010101" pitchFamily="2" charset="-122"/>
                <a:cs typeface="Times New Roman" panose="02020603050405020304" pitchFamily="18" charset="0"/>
              </a:rPr>
              <a:t>“</a:t>
            </a:r>
            <a:r>
              <a:rPr lang="zh-CN" sz="2800" b="1">
                <a:ea typeface="宋体" panose="02010600030101010101" pitchFamily="2" charset="-122"/>
              </a:rPr>
              <a:t>工业革命之后</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西方社会贫富悬殊拉大</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劳动者要求改善劳动和生活条件的呼声逐日高涨。为此</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发达国家推行了一系列社会保障政策</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以使贫困人口和由于各种原因丧失劳动能力的人得到最低的生存保障。</a:t>
            </a:r>
            <a:r>
              <a:rPr lang="en-US" sz="2800" b="1">
                <a:latin typeface="Calibri" panose="020F0502020204030204" pitchFamily="34" charset="0"/>
                <a:ea typeface="宋体" panose="02010600030101010101" pitchFamily="2" charset="-122"/>
                <a:cs typeface="Times New Roman" panose="02020603050405020304" pitchFamily="18" charset="0"/>
              </a:rPr>
              <a:t>”</a:t>
            </a:r>
            <a:r>
              <a:rPr lang="zh-CN" sz="2800" b="1">
                <a:ea typeface="宋体" panose="02010600030101010101" pitchFamily="2" charset="-122"/>
              </a:rPr>
              <a:t>据此分析</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西方国家建立</a:t>
            </a:r>
            <a:r>
              <a:rPr lang="en-US" sz="2800" b="1">
                <a:latin typeface="Calibri" panose="020F0502020204030204" pitchFamily="34" charset="0"/>
                <a:ea typeface="宋体" panose="02010600030101010101" pitchFamily="2" charset="-122"/>
                <a:cs typeface="Times New Roman" panose="02020603050405020304" pitchFamily="18" charset="0"/>
              </a:rPr>
              <a:t>“</a:t>
            </a:r>
            <a:r>
              <a:rPr lang="zh-CN" sz="2800" b="1">
                <a:ea typeface="宋体" panose="02010600030101010101" pitchFamily="2" charset="-122"/>
              </a:rPr>
              <a:t>福利国家</a:t>
            </a:r>
            <a:r>
              <a:rPr lang="en-US" sz="2800" b="1">
                <a:latin typeface="Calibri" panose="020F0502020204030204" pitchFamily="34" charset="0"/>
                <a:ea typeface="宋体" panose="02010600030101010101" pitchFamily="2" charset="-122"/>
                <a:cs typeface="Times New Roman" panose="02020603050405020304" pitchFamily="18" charset="0"/>
              </a:rPr>
              <a:t>”</a:t>
            </a:r>
            <a:r>
              <a:rPr lang="zh-CN" sz="2800" b="1">
                <a:ea typeface="宋体" panose="02010600030101010101" pitchFamily="2" charset="-122"/>
              </a:rPr>
              <a:t>制度的主要目的是</a:t>
            </a:r>
            <a:r>
              <a:rPr lang="en-US" sz="2800" b="1">
                <a:latin typeface="Times New Roman" panose="02020603050405020304" pitchFamily="18" charset="0"/>
                <a:ea typeface="宋体" panose="02010600030101010101" pitchFamily="2" charset="-122"/>
              </a:rPr>
              <a:t>(</a:t>
            </a:r>
            <a:r>
              <a:rPr lang="zh-CN" sz="2800" b="1">
                <a:ea typeface="宋体" panose="02010600030101010101" pitchFamily="2" charset="-122"/>
              </a:rPr>
              <a:t>　　</a:t>
            </a:r>
            <a:r>
              <a:rPr lang="en-US" sz="2800" b="1">
                <a:latin typeface="Times New Roman" panose="02020603050405020304" pitchFamily="18" charset="0"/>
                <a:ea typeface="宋体" panose="02010600030101010101" pitchFamily="2" charset="-122"/>
              </a:rPr>
              <a:t>)</a:t>
            </a:r>
            <a:r>
              <a:rPr lang="en-US" sz="2800" b="1">
                <a:latin typeface="Times New Roman" panose="02020603050405020304" pitchFamily="18" charset="0"/>
                <a:cs typeface="Times New Roman" panose="02020603050405020304" pitchFamily="18" charset="0"/>
              </a:rPr>
              <a:t>A</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创造雄厚的经济实力    </a:t>
            </a:r>
            <a:r>
              <a:rPr lang="en-US" sz="2800" b="1">
                <a:latin typeface="Times New Roman" panose="02020603050405020304" pitchFamily="18" charset="0"/>
                <a:cs typeface="Times New Roman" panose="02020603050405020304" pitchFamily="18" charset="0"/>
              </a:rPr>
              <a:t>B</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扩大社会消费</a:t>
            </a:r>
            <a:r>
              <a:rPr lang="en-US" sz="2800" b="1">
                <a:latin typeface="Times New Roman" panose="02020603050405020304" pitchFamily="18" charset="0"/>
                <a:cs typeface="Times New Roman" panose="02020603050405020304" pitchFamily="18" charset="0"/>
              </a:rPr>
              <a:t>C</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稳定社会秩序      </a:t>
            </a:r>
            <a:r>
              <a:rPr lang="en-US" sz="2800" b="1">
                <a:latin typeface="Times New Roman" panose="02020603050405020304" pitchFamily="18" charset="0"/>
                <a:cs typeface="Times New Roman" panose="02020603050405020304" pitchFamily="18" charset="0"/>
              </a:rPr>
              <a:t>D</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基本保障低收入阶层的生活</a:t>
            </a:r>
            <a:endParaRPr lang="zh-CN" altLang="en-US" sz="2800" b="1"/>
          </a:p>
        </p:txBody>
      </p:sp>
      <p:sp>
        <p:nvSpPr>
          <p:cNvPr id="2" name="文本框 1"/>
          <p:cNvSpPr txBox="1"/>
          <p:nvPr/>
        </p:nvSpPr>
        <p:spPr>
          <a:xfrm>
            <a:off x="210185" y="4508500"/>
            <a:ext cx="8826500" cy="1814830"/>
          </a:xfrm>
          <a:prstGeom prst="rect">
            <a:avLst/>
          </a:prstGeom>
          <a:noFill/>
        </p:spPr>
        <p:txBody>
          <a:bodyPr wrap="square" rtlCol="0">
            <a:spAutoFit/>
          </a:bodyPr>
          <a:p>
            <a:pPr indent="306070"/>
            <a:r>
              <a:rPr lang="zh-CN" altLang="en-US" sz="2800" b="1">
                <a:solidFill>
                  <a:srgbClr val="FF0000"/>
                </a:solidFill>
                <a:latin typeface="Times New Roman" panose="02020603050405020304" pitchFamily="18" charset="0"/>
                <a:sym typeface="+mn-ea"/>
              </a:rPr>
              <a:t>【答案】</a:t>
            </a:r>
            <a:r>
              <a:rPr lang="en-US" sz="2800" b="1">
                <a:solidFill>
                  <a:srgbClr val="FF0000"/>
                </a:solidFill>
                <a:latin typeface="Times New Roman" panose="02020603050405020304" pitchFamily="18" charset="0"/>
                <a:sym typeface="+mn-ea"/>
              </a:rPr>
              <a:t>C</a:t>
            </a:r>
            <a:r>
              <a:rPr lang="zh-CN" altLang="en-US" sz="2800" b="1">
                <a:solidFill>
                  <a:srgbClr val="FF0000"/>
                </a:solidFill>
                <a:latin typeface="Times New Roman" panose="02020603050405020304" pitchFamily="18" charset="0"/>
                <a:sym typeface="+mn-ea"/>
              </a:rPr>
              <a:t>。【解析】</a:t>
            </a:r>
            <a:r>
              <a:rPr lang="zh-CN" sz="2800" b="1">
                <a:sym typeface="+mn-ea"/>
              </a:rPr>
              <a:t>　</a:t>
            </a:r>
            <a:r>
              <a:rPr lang="en-US" sz="2800" b="1">
                <a:latin typeface="Times New Roman" panose="02020603050405020304" pitchFamily="18" charset="0"/>
                <a:cs typeface="楷体_GB2312" charset="0"/>
                <a:sym typeface="+mn-ea"/>
              </a:rPr>
              <a:t>[</a:t>
            </a:r>
            <a:r>
              <a:rPr lang="zh-CN" sz="2800" b="1">
                <a:cs typeface="楷体_GB2312" charset="0"/>
                <a:sym typeface="+mn-ea"/>
              </a:rPr>
              <a:t>西方国家采取福利政策使低收入阶层受惠不少</a:t>
            </a:r>
            <a:r>
              <a:rPr lang="zh-CN" sz="2800" b="1">
                <a:latin typeface="MingLiU_HKSCS" charset="0"/>
                <a:sym typeface="+mn-ea"/>
              </a:rPr>
              <a:t>，</a:t>
            </a:r>
            <a:r>
              <a:rPr lang="zh-CN" sz="2800" b="1">
                <a:cs typeface="楷体_GB2312" charset="0"/>
                <a:sym typeface="+mn-ea"/>
              </a:rPr>
              <a:t>对社会秩序的稳定起了一定积极作用</a:t>
            </a:r>
            <a:r>
              <a:rPr lang="zh-CN" sz="2800" b="1">
                <a:latin typeface="MingLiU_HKSCS" charset="0"/>
                <a:sym typeface="+mn-ea"/>
              </a:rPr>
              <a:t>，</a:t>
            </a:r>
            <a:r>
              <a:rPr lang="zh-CN" sz="2800" b="1">
                <a:cs typeface="楷体_GB2312" charset="0"/>
                <a:sym typeface="+mn-ea"/>
              </a:rPr>
              <a:t>故</a:t>
            </a:r>
            <a:r>
              <a:rPr lang="en-US" sz="2800" b="1">
                <a:latin typeface="Times New Roman" panose="02020603050405020304" pitchFamily="18" charset="0"/>
                <a:cs typeface="楷体_GB2312" charset="0"/>
                <a:sym typeface="+mn-ea"/>
              </a:rPr>
              <a:t>C</a:t>
            </a:r>
            <a:r>
              <a:rPr lang="zh-CN" sz="2800" b="1">
                <a:cs typeface="楷体_GB2312" charset="0"/>
                <a:sym typeface="+mn-ea"/>
              </a:rPr>
              <a:t>项正确；</a:t>
            </a:r>
            <a:r>
              <a:rPr lang="en-US" sz="2800" b="1">
                <a:latin typeface="Times New Roman" panose="02020603050405020304" pitchFamily="18" charset="0"/>
                <a:cs typeface="楷体_GB2312" charset="0"/>
                <a:sym typeface="+mn-ea"/>
              </a:rPr>
              <a:t>A</a:t>
            </a:r>
            <a:r>
              <a:rPr lang="zh-CN" sz="2800" b="1">
                <a:cs typeface="楷体_GB2312" charset="0"/>
                <a:sym typeface="+mn-ea"/>
              </a:rPr>
              <a:t>项明显错误；</a:t>
            </a:r>
            <a:r>
              <a:rPr lang="en-US" sz="2800" b="1">
                <a:latin typeface="Times New Roman" panose="02020603050405020304" pitchFamily="18" charset="0"/>
                <a:cs typeface="楷体_GB2312" charset="0"/>
                <a:sym typeface="+mn-ea"/>
              </a:rPr>
              <a:t>B</a:t>
            </a:r>
            <a:r>
              <a:rPr lang="zh-CN" sz="2800" b="1">
                <a:cs typeface="楷体_GB2312" charset="0"/>
                <a:sym typeface="+mn-ea"/>
              </a:rPr>
              <a:t>项是其作用；</a:t>
            </a:r>
            <a:r>
              <a:rPr lang="en-US" sz="2800" b="1">
                <a:latin typeface="Times New Roman" panose="02020603050405020304" pitchFamily="18" charset="0"/>
                <a:cs typeface="楷体_GB2312" charset="0"/>
                <a:sym typeface="+mn-ea"/>
              </a:rPr>
              <a:t>D</a:t>
            </a:r>
            <a:r>
              <a:rPr lang="zh-CN" sz="2800" b="1">
                <a:cs typeface="楷体_GB2312" charset="0"/>
                <a:sym typeface="+mn-ea"/>
              </a:rPr>
              <a:t>项说法正确</a:t>
            </a:r>
            <a:r>
              <a:rPr lang="zh-CN" sz="2800" b="1">
                <a:latin typeface="MingLiU_HKSCS" charset="0"/>
                <a:sym typeface="+mn-ea"/>
              </a:rPr>
              <a:t>，</a:t>
            </a:r>
            <a:r>
              <a:rPr lang="zh-CN" sz="2800" b="1">
                <a:cs typeface="楷体_GB2312" charset="0"/>
                <a:sym typeface="+mn-ea"/>
              </a:rPr>
              <a:t>但不是主要目的。</a:t>
            </a:r>
            <a:r>
              <a:rPr lang="en-US" sz="2800" b="1">
                <a:latin typeface="Times New Roman" panose="02020603050405020304" pitchFamily="18" charset="0"/>
                <a:cs typeface="楷体_GB2312" charset="0"/>
                <a:sym typeface="+mn-ea"/>
              </a:rPr>
              <a:t>]</a:t>
            </a:r>
            <a:endParaRPr lang="zh-CN" altLang="en-US" sz="2800"/>
          </a:p>
        </p:txBody>
      </p:sp>
      <p:sp>
        <p:nvSpPr>
          <p:cNvPr id="3" name="矩形 2"/>
          <p:cNvSpPr/>
          <p:nvPr/>
        </p:nvSpPr>
        <p:spPr>
          <a:xfrm>
            <a:off x="6944361" y="1921510"/>
            <a:ext cx="828040" cy="1568450"/>
          </a:xfrm>
          <a:prstGeom prst="rect">
            <a:avLst/>
          </a:prstGeom>
          <a:noFill/>
          <a:ln>
            <a:noFill/>
          </a:ln>
        </p:spPr>
        <p:txBody>
          <a:bodyPr wrap="none" rtlCol="0" anchor="t">
            <a:spAutoFit/>
          </a:bodyPr>
          <a:p>
            <a:pPr algn="ctr"/>
            <a:r>
              <a:rPr lang="en-US" altLang="zh-CN" sz="9600" b="1">
                <a:ln w="22225">
                  <a:solidFill>
                    <a:schemeClr val="accent2"/>
                  </a:solidFill>
                  <a:prstDash val="solid"/>
                </a:ln>
                <a:solidFill>
                  <a:srgbClr val="FF0000"/>
                </a:solidFill>
                <a:effectLst/>
              </a:rPr>
              <a:t>C</a:t>
            </a:r>
            <a:endParaRPr lang="en-US" altLang="zh-CN" sz="9600" b="1">
              <a:ln w="22225">
                <a:solidFill>
                  <a:schemeClr val="accent2"/>
                </a:solidFill>
                <a:prstDash val="solid"/>
              </a:ln>
              <a:solidFill>
                <a:srgbClr val="FF0000"/>
              </a:solidFill>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100965" y="535305"/>
            <a:ext cx="8693150" cy="3538220"/>
          </a:xfrm>
          <a:prstGeom prst="rect">
            <a:avLst/>
          </a:prstGeom>
          <a:noFill/>
          <a:ln w="9525">
            <a:noFill/>
          </a:ln>
        </p:spPr>
        <p:txBody>
          <a:bodyPr wrap="square">
            <a:spAutoFit/>
          </a:bodyPr>
          <a:p>
            <a:r>
              <a:rPr lang="en-US" altLang="zh-CN" sz="2800" b="1">
                <a:ea typeface="宋体" panose="02010600030101010101" pitchFamily="2" charset="-122"/>
              </a:rPr>
              <a:t>13</a:t>
            </a:r>
            <a:r>
              <a:rPr lang="zh-CN" sz="2800" b="1">
                <a:ea typeface="宋体" panose="02010600030101010101" pitchFamily="2" charset="-122"/>
              </a:rPr>
              <a:t>．根据罗斯福总统的建议，国会授权政府设立了工程振兴局，并拨款用于重新造林、修建住宅和兴办教育等，到</a:t>
            </a:r>
            <a:r>
              <a:rPr lang="en-US" sz="2800" b="1">
                <a:latin typeface="Times New Roman" panose="02020603050405020304" pitchFamily="18" charset="0"/>
                <a:ea typeface="宋体" panose="02010600030101010101" pitchFamily="2" charset="-122"/>
              </a:rPr>
              <a:t>1943</a:t>
            </a:r>
            <a:r>
              <a:rPr lang="zh-CN" sz="2800" b="1">
                <a:ea typeface="宋体" panose="02010600030101010101" pitchFamily="2" charset="-122"/>
              </a:rPr>
              <a:t>年该局共花费</a:t>
            </a:r>
            <a:r>
              <a:rPr lang="en-US" sz="2800" b="1">
                <a:latin typeface="Times New Roman" panose="02020603050405020304" pitchFamily="18" charset="0"/>
                <a:ea typeface="宋体" panose="02010600030101010101" pitchFamily="2" charset="-122"/>
              </a:rPr>
              <a:t>110</a:t>
            </a:r>
            <a:r>
              <a:rPr lang="zh-CN" sz="2800" b="1">
                <a:ea typeface="宋体" panose="02010600030101010101" pitchFamily="2" charset="-122"/>
              </a:rPr>
              <a:t>亿美元用于种类繁多的兴建项目。这表明罗斯福希望</a:t>
            </a:r>
            <a:r>
              <a:rPr lang="en-US" sz="2800" b="1">
                <a:latin typeface="Times New Roman" panose="02020603050405020304" pitchFamily="18" charset="0"/>
                <a:ea typeface="宋体" panose="02010600030101010101" pitchFamily="2" charset="-122"/>
              </a:rPr>
              <a:t>(</a:t>
            </a:r>
            <a:r>
              <a:rPr lang="zh-CN" sz="2800" b="1">
                <a:ea typeface="宋体" panose="02010600030101010101" pitchFamily="2" charset="-122"/>
              </a:rPr>
              <a:t>　　</a:t>
            </a:r>
            <a:r>
              <a:rPr lang="en-US" sz="2800" b="1">
                <a:latin typeface="Times New Roman" panose="02020603050405020304" pitchFamily="18" charset="0"/>
                <a:ea typeface="宋体" panose="02010600030101010101" pitchFamily="2" charset="-122"/>
              </a:rPr>
              <a:t>)A</a:t>
            </a:r>
            <a:r>
              <a:rPr lang="zh-CN" sz="2800" b="1">
                <a:ea typeface="宋体" panose="02010600030101010101" pitchFamily="2" charset="-122"/>
              </a:rPr>
              <a:t>．借助多渠道提供就业机会</a:t>
            </a:r>
            <a:r>
              <a:rPr lang="en-US" sz="2800" b="1">
                <a:latin typeface="Times New Roman" panose="02020603050405020304" pitchFamily="18" charset="0"/>
                <a:ea typeface="宋体" panose="02010600030101010101" pitchFamily="2" charset="-122"/>
              </a:rPr>
              <a:t>B</a:t>
            </a:r>
            <a:r>
              <a:rPr lang="zh-CN" sz="2800" b="1">
                <a:ea typeface="宋体" panose="02010600030101010101" pitchFamily="2" charset="-122"/>
              </a:rPr>
              <a:t>．采取金融手段以解决危机</a:t>
            </a:r>
            <a:r>
              <a:rPr lang="en-US" sz="2800" b="1">
                <a:latin typeface="Times New Roman" panose="02020603050405020304" pitchFamily="18" charset="0"/>
                <a:ea typeface="宋体" panose="02010600030101010101" pitchFamily="2" charset="-122"/>
              </a:rPr>
              <a:t>C</a:t>
            </a:r>
            <a:r>
              <a:rPr lang="zh-CN" sz="2800" b="1">
                <a:ea typeface="宋体" panose="02010600030101010101" pitchFamily="2" charset="-122"/>
              </a:rPr>
              <a:t>．通过制定法规来复兴经济</a:t>
            </a:r>
            <a:r>
              <a:rPr lang="en-US" sz="2800" b="1">
                <a:latin typeface="Times New Roman" panose="02020603050405020304" pitchFamily="18" charset="0"/>
                <a:ea typeface="宋体" panose="02010600030101010101" pitchFamily="2" charset="-122"/>
              </a:rPr>
              <a:t>D</a:t>
            </a:r>
            <a:r>
              <a:rPr lang="zh-CN" sz="2800" b="1">
                <a:ea typeface="宋体" panose="02010600030101010101" pitchFamily="2" charset="-122"/>
              </a:rPr>
              <a:t>．设立新的机构以控制市场</a:t>
            </a:r>
            <a:endParaRPr lang="zh-CN" altLang="en-US" sz="2800" b="1"/>
          </a:p>
        </p:txBody>
      </p:sp>
      <p:sp>
        <p:nvSpPr>
          <p:cNvPr id="2" name="文本框 1"/>
          <p:cNvSpPr txBox="1"/>
          <p:nvPr/>
        </p:nvSpPr>
        <p:spPr>
          <a:xfrm>
            <a:off x="141605" y="4220210"/>
            <a:ext cx="8966835" cy="2061210"/>
          </a:xfrm>
          <a:prstGeom prst="rect">
            <a:avLst/>
          </a:prstGeom>
          <a:noFill/>
        </p:spPr>
        <p:txBody>
          <a:bodyPr wrap="square" rtlCol="0">
            <a:spAutoFit/>
          </a:bodyPr>
          <a:p>
            <a:r>
              <a:rPr lang="zh-CN" sz="3200" b="1">
                <a:ea typeface="黑体" panose="02010609060101010101" pitchFamily="2" charset="-122"/>
                <a:sym typeface="+mn-ea"/>
              </a:rPr>
              <a:t>答案　</a:t>
            </a:r>
            <a:r>
              <a:rPr lang="en-US" sz="3200" b="1">
                <a:latin typeface="Times New Roman" panose="02020603050405020304" pitchFamily="18" charset="0"/>
                <a:sym typeface="+mn-ea"/>
              </a:rPr>
              <a:t>A</a:t>
            </a:r>
            <a:r>
              <a:rPr lang="zh-CN" altLang="en-US" sz="3200" b="1">
                <a:latin typeface="Times New Roman" panose="02020603050405020304" pitchFamily="18" charset="0"/>
                <a:sym typeface="+mn-ea"/>
              </a:rPr>
              <a:t>。</a:t>
            </a:r>
            <a:r>
              <a:rPr lang="zh-CN" sz="3200" b="1">
                <a:ea typeface="黑体" panose="02010609060101010101" pitchFamily="2" charset="-122"/>
                <a:sym typeface="+mn-ea"/>
              </a:rPr>
              <a:t>解析　</a:t>
            </a:r>
            <a:r>
              <a:rPr lang="zh-CN" sz="3200" b="1">
                <a:cs typeface="楷体_GB2312" charset="0"/>
                <a:sym typeface="+mn-ea"/>
              </a:rPr>
              <a:t>材料</a:t>
            </a:r>
            <a:r>
              <a:rPr lang="en-US" sz="3200" b="1">
                <a:latin typeface="宋体" panose="02010600030101010101" pitchFamily="2" charset="-122"/>
                <a:cs typeface="Times New Roman" panose="02020603050405020304" pitchFamily="18" charset="0"/>
                <a:sym typeface="+mn-ea"/>
              </a:rPr>
              <a:t>“</a:t>
            </a:r>
            <a:r>
              <a:rPr lang="zh-CN" sz="3200" b="1">
                <a:cs typeface="楷体_GB2312" charset="0"/>
                <a:sym typeface="+mn-ea"/>
              </a:rPr>
              <a:t>重新造林、修建住宅</a:t>
            </a:r>
            <a:r>
              <a:rPr lang="en-US" sz="3200" b="1">
                <a:latin typeface="宋体" panose="02010600030101010101" pitchFamily="2" charset="-122"/>
                <a:cs typeface="Times New Roman" panose="02020603050405020304" pitchFamily="18" charset="0"/>
                <a:sym typeface="+mn-ea"/>
              </a:rPr>
              <a:t>”“</a:t>
            </a:r>
            <a:r>
              <a:rPr lang="zh-CN" sz="3200" b="1">
                <a:cs typeface="楷体_GB2312" charset="0"/>
                <a:sym typeface="+mn-ea"/>
              </a:rPr>
              <a:t>兴办教育</a:t>
            </a:r>
            <a:r>
              <a:rPr lang="en-US" sz="3200" b="1">
                <a:latin typeface="宋体" panose="02010600030101010101" pitchFamily="2" charset="-122"/>
                <a:cs typeface="Times New Roman" panose="02020603050405020304" pitchFamily="18" charset="0"/>
                <a:sym typeface="+mn-ea"/>
              </a:rPr>
              <a:t>”“</a:t>
            </a:r>
            <a:r>
              <a:rPr lang="zh-CN" sz="3200" b="1">
                <a:cs typeface="楷体_GB2312" charset="0"/>
                <a:sym typeface="+mn-ea"/>
              </a:rPr>
              <a:t>种类繁多的兴建项目</a:t>
            </a:r>
            <a:r>
              <a:rPr lang="en-US" sz="3200" b="1">
                <a:latin typeface="宋体" panose="02010600030101010101" pitchFamily="2" charset="-122"/>
                <a:cs typeface="Times New Roman" panose="02020603050405020304" pitchFamily="18" charset="0"/>
                <a:sym typeface="+mn-ea"/>
              </a:rPr>
              <a:t>”</a:t>
            </a:r>
            <a:r>
              <a:rPr lang="zh-CN" sz="3200" b="1">
                <a:cs typeface="楷体_GB2312" charset="0"/>
                <a:sym typeface="+mn-ea"/>
              </a:rPr>
              <a:t>说明工程振兴局采用多种渠道提供就业机会，故选</a:t>
            </a:r>
            <a:r>
              <a:rPr lang="en-US" sz="3200" b="1">
                <a:latin typeface="Times New Roman" panose="02020603050405020304" pitchFamily="18" charset="0"/>
                <a:cs typeface="楷体_GB2312" charset="0"/>
                <a:sym typeface="+mn-ea"/>
              </a:rPr>
              <a:t>A</a:t>
            </a:r>
            <a:r>
              <a:rPr lang="zh-CN" sz="3200" b="1">
                <a:cs typeface="楷体_GB2312" charset="0"/>
                <a:sym typeface="+mn-ea"/>
              </a:rPr>
              <a:t>项。</a:t>
            </a:r>
            <a:endParaRPr lang="zh-CN" altLang="en-US" sz="3200"/>
          </a:p>
        </p:txBody>
      </p:sp>
      <p:sp>
        <p:nvSpPr>
          <p:cNvPr id="3" name="矩形 2"/>
          <p:cNvSpPr/>
          <p:nvPr/>
        </p:nvSpPr>
        <p:spPr>
          <a:xfrm>
            <a:off x="6897689" y="1921510"/>
            <a:ext cx="921385" cy="1568450"/>
          </a:xfrm>
          <a:prstGeom prst="rect">
            <a:avLst/>
          </a:prstGeom>
          <a:noFill/>
          <a:ln>
            <a:noFill/>
          </a:ln>
        </p:spPr>
        <p:txBody>
          <a:bodyPr wrap="none" rtlCol="0" anchor="t">
            <a:spAutoFit/>
          </a:bodyPr>
          <a:p>
            <a:pPr algn="ctr"/>
            <a:r>
              <a:rPr lang="en-US" altLang="zh-CN" sz="9600" b="1">
                <a:ln w="22225">
                  <a:solidFill>
                    <a:schemeClr val="accent2"/>
                  </a:solidFill>
                  <a:prstDash val="solid"/>
                </a:ln>
                <a:solidFill>
                  <a:srgbClr val="FF0000"/>
                </a:solidFill>
                <a:effectLst/>
              </a:rPr>
              <a:t>A</a:t>
            </a:r>
            <a:endParaRPr lang="en-US" altLang="zh-CN" sz="9600" b="1">
              <a:ln w="22225">
                <a:solidFill>
                  <a:schemeClr val="accent2"/>
                </a:solidFill>
                <a:prstDash val="solid"/>
              </a:ln>
              <a:solidFill>
                <a:srgbClr val="FF0000"/>
              </a:solidFill>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240030" y="514350"/>
            <a:ext cx="8904605" cy="3107690"/>
          </a:xfrm>
          <a:prstGeom prst="rect">
            <a:avLst/>
          </a:prstGeom>
          <a:noFill/>
          <a:ln w="9525">
            <a:noFill/>
          </a:ln>
        </p:spPr>
        <p:txBody>
          <a:bodyPr wrap="square">
            <a:spAutoFit/>
          </a:bodyPr>
          <a:p>
            <a:r>
              <a:rPr lang="en-US" altLang="zh-CN" sz="2800" b="1">
                <a:ea typeface="宋体" panose="02010600030101010101" pitchFamily="2" charset="-122"/>
              </a:rPr>
              <a:t>14</a:t>
            </a:r>
            <a:r>
              <a:rPr lang="zh-CN" sz="2800" b="1">
                <a:ea typeface="宋体" panose="02010600030101010101" pitchFamily="2" charset="-122"/>
              </a:rPr>
              <a:t>．</a:t>
            </a:r>
            <a:r>
              <a:rPr lang="en-US" sz="2800" b="1">
                <a:latin typeface="Times New Roman" panose="02020603050405020304" pitchFamily="18" charset="0"/>
                <a:ea typeface="宋体" panose="02010600030101010101" pitchFamily="2" charset="-122"/>
              </a:rPr>
              <a:t>1950</a:t>
            </a:r>
            <a:r>
              <a:rPr lang="zh-CN" sz="2800" b="1">
                <a:ea typeface="宋体" panose="02010600030101010101" pitchFamily="2" charset="-122"/>
              </a:rPr>
              <a:t>年</a:t>
            </a:r>
            <a:r>
              <a:rPr lang="en-US" sz="2800" b="1">
                <a:latin typeface="Times New Roman" panose="02020603050405020304" pitchFamily="18" charset="0"/>
                <a:ea typeface="宋体" panose="02010600030101010101" pitchFamily="2" charset="-122"/>
              </a:rPr>
              <a:t>8</a:t>
            </a:r>
            <a:r>
              <a:rPr lang="zh-CN" sz="2800" b="1">
                <a:ea typeface="宋体" panose="02010600030101010101" pitchFamily="2" charset="-122"/>
              </a:rPr>
              <a:t>月，美国《社会保险法》将退休工人养老金平均增加了</a:t>
            </a:r>
            <a:r>
              <a:rPr lang="en-US" sz="2800" b="1">
                <a:latin typeface="Times New Roman" panose="02020603050405020304" pitchFamily="18" charset="0"/>
                <a:ea typeface="宋体" panose="02010600030101010101" pitchFamily="2" charset="-122"/>
              </a:rPr>
              <a:t>77.5%,1952</a:t>
            </a:r>
            <a:r>
              <a:rPr lang="zh-CN" sz="2800" b="1">
                <a:ea typeface="宋体" panose="02010600030101010101" pitchFamily="2" charset="-122"/>
              </a:rPr>
              <a:t>年又增加了</a:t>
            </a:r>
            <a:r>
              <a:rPr lang="en-US" sz="2800" b="1">
                <a:latin typeface="Times New Roman" panose="02020603050405020304" pitchFamily="18" charset="0"/>
                <a:ea typeface="宋体" panose="02010600030101010101" pitchFamily="2" charset="-122"/>
              </a:rPr>
              <a:t>12.5%</a:t>
            </a:r>
            <a:r>
              <a:rPr lang="zh-CN" sz="2800" b="1">
                <a:ea typeface="宋体" panose="02010600030101010101" pitchFamily="2" charset="-122"/>
              </a:rPr>
              <a:t>。美国的上述举措意在</a:t>
            </a:r>
            <a:r>
              <a:rPr lang="en-US" sz="2800" b="1">
                <a:latin typeface="Times New Roman" panose="02020603050405020304" pitchFamily="18" charset="0"/>
                <a:ea typeface="宋体" panose="02010600030101010101" pitchFamily="2" charset="-122"/>
              </a:rPr>
              <a:t>(</a:t>
            </a:r>
            <a:r>
              <a:rPr lang="zh-CN" sz="2800" b="1">
                <a:ea typeface="宋体" panose="02010600030101010101" pitchFamily="2" charset="-122"/>
              </a:rPr>
              <a:t>　　</a:t>
            </a:r>
            <a:r>
              <a:rPr lang="en-US" sz="2800" b="1">
                <a:latin typeface="Times New Roman" panose="02020603050405020304" pitchFamily="18" charset="0"/>
                <a:ea typeface="宋体" panose="02010600030101010101" pitchFamily="2" charset="-122"/>
              </a:rPr>
              <a:t>)A</a:t>
            </a:r>
            <a:r>
              <a:rPr lang="zh-CN" sz="2800" b="1">
                <a:ea typeface="宋体" panose="02010600030101010101" pitchFamily="2" charset="-122"/>
              </a:rPr>
              <a:t>．扩大社会保险以缓解经济危机</a:t>
            </a:r>
            <a:r>
              <a:rPr lang="en-US" sz="2800" b="1">
                <a:latin typeface="Times New Roman" panose="02020603050405020304" pitchFamily="18" charset="0"/>
                <a:ea typeface="宋体" panose="02010600030101010101" pitchFamily="2" charset="-122"/>
              </a:rPr>
              <a:t>B</a:t>
            </a:r>
            <a:r>
              <a:rPr lang="zh-CN" sz="2800" b="1">
                <a:ea typeface="宋体" panose="02010600030101010101" pitchFamily="2" charset="-122"/>
              </a:rPr>
              <a:t>．缓和社会矛盾以促进社会发展</a:t>
            </a:r>
            <a:r>
              <a:rPr lang="en-US" sz="2800" b="1">
                <a:latin typeface="Times New Roman" panose="02020603050405020304" pitchFamily="18" charset="0"/>
                <a:ea typeface="宋体" panose="02010600030101010101" pitchFamily="2" charset="-122"/>
              </a:rPr>
              <a:t>C</a:t>
            </a:r>
            <a:r>
              <a:rPr lang="zh-CN" sz="2800" b="1">
                <a:ea typeface="宋体" panose="02010600030101010101" pitchFamily="2" charset="-122"/>
              </a:rPr>
              <a:t>．稳定社会秩序以对抗苏联等国</a:t>
            </a:r>
            <a:r>
              <a:rPr lang="en-US" sz="2800" b="1">
                <a:latin typeface="Times New Roman" panose="02020603050405020304" pitchFamily="18" charset="0"/>
                <a:ea typeface="宋体" panose="02010600030101010101" pitchFamily="2" charset="-122"/>
              </a:rPr>
              <a:t>D</a:t>
            </a:r>
            <a:r>
              <a:rPr lang="zh-CN" sz="2800" b="1">
                <a:ea typeface="宋体" panose="02010600030101010101" pitchFamily="2" charset="-122"/>
              </a:rPr>
              <a:t>．规范保险行业以赢得大众好感</a:t>
            </a:r>
            <a:endParaRPr lang="zh-CN" altLang="en-US" sz="2800" b="1"/>
          </a:p>
        </p:txBody>
      </p:sp>
      <p:sp>
        <p:nvSpPr>
          <p:cNvPr id="2" name="文本框 1"/>
          <p:cNvSpPr txBox="1"/>
          <p:nvPr/>
        </p:nvSpPr>
        <p:spPr>
          <a:xfrm>
            <a:off x="635" y="3750310"/>
            <a:ext cx="9192895" cy="2676525"/>
          </a:xfrm>
          <a:prstGeom prst="rect">
            <a:avLst/>
          </a:prstGeom>
          <a:noFill/>
        </p:spPr>
        <p:txBody>
          <a:bodyPr wrap="square" rtlCol="0">
            <a:spAutoFit/>
          </a:bodyPr>
          <a:p>
            <a:r>
              <a:rPr lang="zh-CN" sz="2800" b="1">
                <a:solidFill>
                  <a:schemeClr val="tx1"/>
                </a:solidFill>
                <a:uFillTx/>
                <a:ea typeface="黑体" panose="02010609060101010101" pitchFamily="2" charset="-122"/>
                <a:sym typeface="+mn-ea"/>
              </a:rPr>
              <a:t>答案　</a:t>
            </a:r>
            <a:r>
              <a:rPr lang="en-US" sz="2800" b="1">
                <a:solidFill>
                  <a:schemeClr val="tx1"/>
                </a:solidFill>
                <a:uFillTx/>
                <a:latin typeface="Times New Roman" panose="02020603050405020304" pitchFamily="18" charset="0"/>
                <a:sym typeface="+mn-ea"/>
              </a:rPr>
              <a:t>B</a:t>
            </a:r>
            <a:r>
              <a:rPr lang="zh-CN" altLang="en-US" sz="2800" b="1">
                <a:solidFill>
                  <a:schemeClr val="tx1"/>
                </a:solidFill>
                <a:uFillTx/>
                <a:latin typeface="Times New Roman" panose="02020603050405020304" pitchFamily="18" charset="0"/>
                <a:sym typeface="+mn-ea"/>
              </a:rPr>
              <a:t>。</a:t>
            </a:r>
            <a:r>
              <a:rPr lang="zh-CN" sz="2800" b="1">
                <a:solidFill>
                  <a:schemeClr val="tx1"/>
                </a:solidFill>
                <a:uFillTx/>
                <a:ea typeface="黑体" panose="02010609060101010101" pitchFamily="2" charset="-122"/>
                <a:sym typeface="+mn-ea"/>
              </a:rPr>
              <a:t>解析　</a:t>
            </a:r>
            <a:r>
              <a:rPr lang="zh-CN" sz="2800" b="1">
                <a:solidFill>
                  <a:schemeClr val="tx1"/>
                </a:solidFill>
                <a:uFillTx/>
                <a:cs typeface="楷体_GB2312" charset="0"/>
                <a:sym typeface="+mn-ea"/>
              </a:rPr>
              <a:t>材料主要讲述了</a:t>
            </a:r>
            <a:r>
              <a:rPr lang="en-US" sz="2800" b="1">
                <a:solidFill>
                  <a:schemeClr val="tx1"/>
                </a:solidFill>
                <a:uFillTx/>
                <a:latin typeface="Times New Roman" panose="02020603050405020304" pitchFamily="18" charset="0"/>
                <a:cs typeface="楷体_GB2312" charset="0"/>
                <a:sym typeface="+mn-ea"/>
              </a:rPr>
              <a:t>1950</a:t>
            </a:r>
            <a:r>
              <a:rPr lang="zh-CN" sz="2800" b="1">
                <a:solidFill>
                  <a:schemeClr val="tx1"/>
                </a:solidFill>
                <a:uFillTx/>
                <a:cs typeface="楷体_GB2312" charset="0"/>
                <a:sym typeface="+mn-ea"/>
              </a:rPr>
              <a:t>年、</a:t>
            </a:r>
            <a:r>
              <a:rPr lang="en-US" sz="2800" b="1">
                <a:solidFill>
                  <a:schemeClr val="tx1"/>
                </a:solidFill>
                <a:uFillTx/>
                <a:latin typeface="Times New Roman" panose="02020603050405020304" pitchFamily="18" charset="0"/>
                <a:cs typeface="楷体_GB2312" charset="0"/>
                <a:sym typeface="+mn-ea"/>
              </a:rPr>
              <a:t>1952</a:t>
            </a:r>
            <a:r>
              <a:rPr lang="zh-CN" sz="2800" b="1">
                <a:solidFill>
                  <a:schemeClr val="tx1"/>
                </a:solidFill>
                <a:uFillTx/>
                <a:cs typeface="楷体_GB2312" charset="0"/>
                <a:sym typeface="+mn-ea"/>
              </a:rPr>
              <a:t>年美国提高养老金水平，养老金水平的提高能有效缩小贫富差距、缓和社会矛盾，从而促进社会发展，故</a:t>
            </a:r>
            <a:r>
              <a:rPr lang="en-US" sz="2800" b="1">
                <a:solidFill>
                  <a:schemeClr val="tx1"/>
                </a:solidFill>
                <a:uFillTx/>
                <a:latin typeface="Times New Roman" panose="02020603050405020304" pitchFamily="18" charset="0"/>
                <a:cs typeface="楷体_GB2312" charset="0"/>
                <a:sym typeface="+mn-ea"/>
              </a:rPr>
              <a:t>B</a:t>
            </a:r>
            <a:r>
              <a:rPr lang="zh-CN" sz="2800" b="1">
                <a:solidFill>
                  <a:schemeClr val="tx1"/>
                </a:solidFill>
                <a:uFillTx/>
                <a:cs typeface="楷体_GB2312" charset="0"/>
                <a:sym typeface="+mn-ea"/>
              </a:rPr>
              <a:t>项正确。此时美国并没有遭受经济危机，故</a:t>
            </a:r>
            <a:r>
              <a:rPr lang="en-US" sz="2800" b="1">
                <a:solidFill>
                  <a:schemeClr val="tx1"/>
                </a:solidFill>
                <a:uFillTx/>
                <a:latin typeface="Times New Roman" panose="02020603050405020304" pitchFamily="18" charset="0"/>
                <a:cs typeface="楷体_GB2312" charset="0"/>
                <a:sym typeface="+mn-ea"/>
              </a:rPr>
              <a:t>A</a:t>
            </a:r>
            <a:r>
              <a:rPr lang="zh-CN" sz="2800" b="1">
                <a:solidFill>
                  <a:schemeClr val="tx1"/>
                </a:solidFill>
                <a:uFillTx/>
                <a:cs typeface="楷体_GB2312" charset="0"/>
                <a:sym typeface="+mn-ea"/>
              </a:rPr>
              <a:t>项错误；稳定社会秩序的主要目的是维护国内安定，故</a:t>
            </a:r>
            <a:r>
              <a:rPr lang="en-US" sz="2800" b="1">
                <a:solidFill>
                  <a:schemeClr val="tx1"/>
                </a:solidFill>
                <a:uFillTx/>
                <a:latin typeface="Times New Roman" panose="02020603050405020304" pitchFamily="18" charset="0"/>
                <a:cs typeface="楷体_GB2312" charset="0"/>
                <a:sym typeface="+mn-ea"/>
              </a:rPr>
              <a:t>C</a:t>
            </a:r>
            <a:r>
              <a:rPr lang="zh-CN" sz="2800" b="1">
                <a:solidFill>
                  <a:schemeClr val="tx1"/>
                </a:solidFill>
                <a:uFillTx/>
                <a:cs typeface="楷体_GB2312" charset="0"/>
                <a:sym typeface="+mn-ea"/>
              </a:rPr>
              <a:t>项错误；材料主要讲述了增加养老金，并未体现规范保险行业，故</a:t>
            </a:r>
            <a:r>
              <a:rPr lang="en-US" sz="2800" b="1">
                <a:solidFill>
                  <a:schemeClr val="tx1"/>
                </a:solidFill>
                <a:uFillTx/>
                <a:latin typeface="Times New Roman" panose="02020603050405020304" pitchFamily="18" charset="0"/>
                <a:cs typeface="楷体_GB2312" charset="0"/>
                <a:sym typeface="+mn-ea"/>
              </a:rPr>
              <a:t>D</a:t>
            </a:r>
            <a:r>
              <a:rPr lang="zh-CN" sz="2800" b="1">
                <a:solidFill>
                  <a:schemeClr val="tx1"/>
                </a:solidFill>
                <a:uFillTx/>
                <a:cs typeface="楷体_GB2312" charset="0"/>
                <a:sym typeface="+mn-ea"/>
              </a:rPr>
              <a:t>项错误。</a:t>
            </a:r>
            <a:endParaRPr lang="zh-CN" altLang="en-US" sz="2800" b="1">
              <a:solidFill>
                <a:schemeClr val="tx1"/>
              </a:solidFill>
              <a:uFillTx/>
              <a:cs typeface="楷体_GB2312" charset="0"/>
              <a:sym typeface="+mn-ea"/>
            </a:endParaRPr>
          </a:p>
        </p:txBody>
      </p:sp>
      <p:sp>
        <p:nvSpPr>
          <p:cNvPr id="3" name="矩形 2"/>
          <p:cNvSpPr/>
          <p:nvPr/>
        </p:nvSpPr>
        <p:spPr>
          <a:xfrm>
            <a:off x="6925312" y="1921510"/>
            <a:ext cx="866140" cy="1568450"/>
          </a:xfrm>
          <a:prstGeom prst="rect">
            <a:avLst/>
          </a:prstGeom>
          <a:noFill/>
          <a:ln>
            <a:noFill/>
          </a:ln>
        </p:spPr>
        <p:txBody>
          <a:bodyPr wrap="none" rtlCol="0" anchor="t">
            <a:spAutoFit/>
          </a:bodyPr>
          <a:p>
            <a:pPr algn="ctr"/>
            <a:r>
              <a:rPr lang="en-US" altLang="zh-CN" sz="9600" b="1">
                <a:ln w="22225">
                  <a:solidFill>
                    <a:schemeClr val="accent2"/>
                  </a:solidFill>
                  <a:prstDash val="solid"/>
                </a:ln>
                <a:solidFill>
                  <a:srgbClr val="FF0000"/>
                </a:solidFill>
                <a:effectLst/>
              </a:rPr>
              <a:t>B</a:t>
            </a:r>
            <a:endParaRPr lang="en-US" altLang="zh-CN" sz="9600" b="1">
              <a:ln w="22225">
                <a:solidFill>
                  <a:schemeClr val="accent2"/>
                </a:solidFill>
                <a:prstDash val="solid"/>
              </a:ln>
              <a:solidFill>
                <a:srgbClr val="FF0000"/>
              </a:solidFill>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280035" y="760095"/>
            <a:ext cx="8681720" cy="2676525"/>
          </a:xfrm>
          <a:prstGeom prst="rect">
            <a:avLst/>
          </a:prstGeom>
          <a:noFill/>
          <a:ln w="9525">
            <a:noFill/>
          </a:ln>
        </p:spPr>
        <p:txBody>
          <a:bodyPr wrap="square">
            <a:spAutoFit/>
          </a:bodyPr>
          <a:p>
            <a:r>
              <a:rPr lang="zh-CN" sz="2800" b="1">
                <a:solidFill>
                  <a:srgbClr val="000000"/>
                </a:solidFill>
                <a:cs typeface="Times New Roman" panose="02020603050405020304" pitchFamily="18" charset="0"/>
              </a:rPr>
              <a:t>1</a:t>
            </a:r>
            <a:r>
              <a:rPr lang="en-US" altLang="zh-CN" sz="2800" b="1">
                <a:solidFill>
                  <a:srgbClr val="000000"/>
                </a:solidFill>
                <a:cs typeface="Times New Roman" panose="02020603050405020304" pitchFamily="18" charset="0"/>
              </a:rPr>
              <a:t>5</a:t>
            </a:r>
            <a:r>
              <a:rPr lang="zh-CN" sz="2800" b="1">
                <a:solidFill>
                  <a:srgbClr val="000000"/>
                </a:solidFill>
                <a:cs typeface="Times New Roman" panose="02020603050405020304" pitchFamily="18" charset="0"/>
              </a:rPr>
              <a:t>.11世纪晚期,意大利北部的一些市镇不顾教皇的权威和神圣罗马帝国的宗主权,自行任命执政官。13世纪中期,许多城市拥有了保护选举的成文宪法和自治政府。意大利的城市自治运动反映了(   )A.市民阶层的壮大</a:t>
            </a:r>
            <a:r>
              <a:rPr lang="en-US" sz="2800" b="1">
                <a:solidFill>
                  <a:srgbClr val="000000"/>
                </a:solidFill>
                <a:latin typeface="宋体" panose="02010600030101010101" pitchFamily="2" charset="-122"/>
                <a:cs typeface="Times New Roman" panose="02020603050405020304" pitchFamily="18" charset="0"/>
              </a:rPr>
              <a:t>	</a:t>
            </a:r>
            <a:r>
              <a:rPr lang="zh-CN" sz="2800" b="1">
                <a:solidFill>
                  <a:srgbClr val="000000"/>
                </a:solidFill>
                <a:cs typeface="Times New Roman" panose="02020603050405020304" pitchFamily="18" charset="0"/>
              </a:rPr>
              <a:t>B.民族国家的形成</a:t>
            </a:r>
            <a:r>
              <a:rPr lang="en-US" sz="2800" b="1">
                <a:solidFill>
                  <a:srgbClr val="000000"/>
                </a:solidFill>
                <a:latin typeface="宋体" panose="02010600030101010101" pitchFamily="2" charset="-122"/>
                <a:cs typeface="Times New Roman" panose="02020603050405020304" pitchFamily="18" charset="0"/>
              </a:rPr>
              <a:t>	</a:t>
            </a:r>
            <a:endParaRPr lang="en-US" sz="2800" b="1">
              <a:solidFill>
                <a:srgbClr val="000000"/>
              </a:solidFill>
              <a:latin typeface="宋体" panose="02010600030101010101" pitchFamily="2" charset="-122"/>
              <a:cs typeface="Times New Roman" panose="02020603050405020304" pitchFamily="18" charset="0"/>
            </a:endParaRPr>
          </a:p>
          <a:p>
            <a:r>
              <a:rPr lang="zh-CN" sz="2800" b="1">
                <a:solidFill>
                  <a:srgbClr val="000000"/>
                </a:solidFill>
                <a:cs typeface="Times New Roman" panose="02020603050405020304" pitchFamily="18" charset="0"/>
              </a:rPr>
              <a:t>C.中央集权的削弱</a:t>
            </a:r>
            <a:r>
              <a:rPr lang="en-US" sz="2800" b="1">
                <a:solidFill>
                  <a:srgbClr val="000000"/>
                </a:solidFill>
                <a:latin typeface="宋体" panose="02010600030101010101" pitchFamily="2" charset="-122"/>
                <a:cs typeface="Times New Roman" panose="02020603050405020304" pitchFamily="18" charset="0"/>
              </a:rPr>
              <a:t>	</a:t>
            </a:r>
            <a:r>
              <a:rPr lang="zh-CN" sz="2800" b="1">
                <a:solidFill>
                  <a:srgbClr val="000000"/>
                </a:solidFill>
                <a:cs typeface="Times New Roman" panose="02020603050405020304" pitchFamily="18" charset="0"/>
              </a:rPr>
              <a:t>D.民主政治的萌发</a:t>
            </a:r>
            <a:endParaRPr lang="zh-CN" altLang="en-US" sz="2800" b="1"/>
          </a:p>
        </p:txBody>
      </p:sp>
      <p:sp>
        <p:nvSpPr>
          <p:cNvPr id="2" name="文本框 1"/>
          <p:cNvSpPr txBox="1"/>
          <p:nvPr/>
        </p:nvSpPr>
        <p:spPr>
          <a:xfrm>
            <a:off x="324485" y="3592830"/>
            <a:ext cx="8639810" cy="2245360"/>
          </a:xfrm>
          <a:prstGeom prst="rect">
            <a:avLst/>
          </a:prstGeom>
          <a:noFill/>
        </p:spPr>
        <p:txBody>
          <a:bodyPr wrap="square" rtlCol="0">
            <a:spAutoFit/>
          </a:bodyPr>
          <a:p>
            <a:r>
              <a:rPr lang="zh-CN" altLang="en-US" sz="2800" b="1"/>
              <a:t>答案：A。解析：材料反映的是13世纪中期意大利许多城市拥有了保护选举的成文宪法和自治政府，结合所学可知，其原因是城市经济发展，市民阶层壮大，促进了城市自治的发展，故A项正确;B、C两项与材料无关,排除；民主政治的萌发材料体现不出，排除D项。</a:t>
            </a:r>
            <a:endParaRPr lang="zh-CN" altLang="en-US" sz="2800" b="1"/>
          </a:p>
        </p:txBody>
      </p:sp>
      <p:sp>
        <p:nvSpPr>
          <p:cNvPr id="3" name="矩形 2"/>
          <p:cNvSpPr/>
          <p:nvPr/>
        </p:nvSpPr>
        <p:spPr>
          <a:xfrm>
            <a:off x="7325679" y="1941195"/>
            <a:ext cx="921385" cy="1568450"/>
          </a:xfrm>
          <a:prstGeom prst="rect">
            <a:avLst/>
          </a:prstGeom>
          <a:noFill/>
          <a:ln>
            <a:noFill/>
          </a:ln>
        </p:spPr>
        <p:txBody>
          <a:bodyPr wrap="none" rtlCol="0" anchor="t">
            <a:spAutoFit/>
          </a:bodyPr>
          <a:p>
            <a:pPr algn="ctr"/>
            <a:r>
              <a:rPr lang="en-US" altLang="zh-CN" sz="9600" b="1">
                <a:ln w="22225">
                  <a:solidFill>
                    <a:schemeClr val="accent2"/>
                  </a:solidFill>
                  <a:prstDash val="solid"/>
                </a:ln>
                <a:solidFill>
                  <a:srgbClr val="FF0000"/>
                </a:solidFill>
                <a:effectLst/>
              </a:rPr>
              <a:t>A</a:t>
            </a:r>
            <a:endParaRPr lang="en-US" altLang="zh-CN" sz="9600" b="1">
              <a:ln w="22225">
                <a:solidFill>
                  <a:schemeClr val="accent2"/>
                </a:solidFill>
                <a:prstDash val="solid"/>
              </a:ln>
              <a:solidFill>
                <a:srgbClr val="FF0000"/>
              </a:solidFill>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amond(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210820" y="481330"/>
            <a:ext cx="8712835" cy="3538220"/>
          </a:xfrm>
          <a:prstGeom prst="rect">
            <a:avLst/>
          </a:prstGeom>
          <a:noFill/>
          <a:ln w="9525">
            <a:noFill/>
          </a:ln>
        </p:spPr>
        <p:txBody>
          <a:bodyPr wrap="square">
            <a:spAutoFit/>
          </a:bodyPr>
          <a:p>
            <a:r>
              <a:rPr lang="en-US" sz="2800" b="1">
                <a:latin typeface="Times New Roman" panose="02020603050405020304" pitchFamily="18" charset="0"/>
                <a:ea typeface="宋体" panose="02010600030101010101" pitchFamily="2" charset="-122"/>
              </a:rPr>
              <a:t>16</a:t>
            </a:r>
            <a:r>
              <a:rPr lang="zh-CN" sz="2800" b="1">
                <a:ea typeface="宋体" panose="02010600030101010101" pitchFamily="2" charset="-122"/>
              </a:rPr>
              <a:t>．美国前总统克林顿在任期间发表的一次演说中说：</a:t>
            </a:r>
            <a:r>
              <a:rPr lang="en-US" sz="2800" b="1">
                <a:latin typeface="宋体" panose="02010600030101010101" pitchFamily="2" charset="-122"/>
                <a:cs typeface="Times New Roman" panose="02020603050405020304" pitchFamily="18" charset="0"/>
              </a:rPr>
              <a:t>“</a:t>
            </a:r>
            <a:r>
              <a:rPr lang="zh-CN" sz="2800" b="1">
                <a:ea typeface="宋体" panose="02010600030101010101" pitchFamily="2" charset="-122"/>
              </a:rPr>
              <a:t>我们将结束大家都了解的那种福利。我将一劳永逸地抹掉福利的恶劣名声。</a:t>
            </a:r>
            <a:r>
              <a:rPr lang="en-US" sz="2800" b="1">
                <a:latin typeface="宋体" panose="02010600030101010101" pitchFamily="2" charset="-122"/>
                <a:cs typeface="Times New Roman" panose="02020603050405020304" pitchFamily="18" charset="0"/>
              </a:rPr>
              <a:t>”</a:t>
            </a:r>
            <a:r>
              <a:rPr lang="zh-CN" sz="2800" b="1">
                <a:ea typeface="宋体" panose="02010600030101010101" pitchFamily="2" charset="-122"/>
              </a:rPr>
              <a:t>克林顿所说的</a:t>
            </a:r>
            <a:r>
              <a:rPr lang="en-US" sz="2800" b="1">
                <a:latin typeface="宋体" panose="02010600030101010101" pitchFamily="2" charset="-122"/>
                <a:cs typeface="Times New Roman" panose="02020603050405020304" pitchFamily="18" charset="0"/>
              </a:rPr>
              <a:t>“</a:t>
            </a:r>
            <a:r>
              <a:rPr lang="zh-CN" sz="2800" b="1">
                <a:ea typeface="宋体" panose="02010600030101010101" pitchFamily="2" charset="-122"/>
              </a:rPr>
              <a:t>那种福利</a:t>
            </a:r>
            <a:r>
              <a:rPr lang="en-US" sz="2800" b="1">
                <a:latin typeface="宋体" panose="02010600030101010101" pitchFamily="2" charset="-122"/>
                <a:cs typeface="Times New Roman" panose="02020603050405020304" pitchFamily="18" charset="0"/>
              </a:rPr>
              <a:t>”</a:t>
            </a:r>
            <a:r>
              <a:rPr lang="en-US" sz="2800" b="1">
                <a:latin typeface="Times New Roman" panose="02020603050405020304" pitchFamily="18" charset="0"/>
                <a:ea typeface="宋体" panose="02010600030101010101" pitchFamily="2" charset="-122"/>
              </a:rPr>
              <a:t>(</a:t>
            </a:r>
            <a:r>
              <a:rPr lang="zh-CN" sz="2800" b="1">
                <a:ea typeface="宋体" panose="02010600030101010101" pitchFamily="2" charset="-122"/>
              </a:rPr>
              <a:t>　　</a:t>
            </a:r>
            <a:r>
              <a:rPr lang="en-US" sz="2800" b="1">
                <a:latin typeface="Times New Roman" panose="02020603050405020304" pitchFamily="18" charset="0"/>
                <a:ea typeface="宋体" panose="02010600030101010101" pitchFamily="2" charset="-122"/>
              </a:rPr>
              <a:t>)A</a:t>
            </a:r>
            <a:r>
              <a:rPr lang="zh-CN" sz="2800" b="1">
                <a:ea typeface="宋体" panose="02010600030101010101" pitchFamily="2" charset="-122"/>
              </a:rPr>
              <a:t>．背离了资本主义制度</a:t>
            </a:r>
            <a:r>
              <a:rPr lang="en-US" sz="2800" b="1">
                <a:latin typeface="Times New Roman" panose="02020603050405020304" pitchFamily="18" charset="0"/>
                <a:cs typeface="Times New Roman" panose="02020603050405020304" pitchFamily="18" charset="0"/>
              </a:rPr>
              <a:t>   </a:t>
            </a:r>
            <a:endParaRPr lang="en-US" sz="2800" b="1">
              <a:latin typeface="Times New Roman" panose="02020603050405020304" pitchFamily="18" charset="0"/>
              <a:cs typeface="Times New Roman" panose="02020603050405020304" pitchFamily="18" charset="0"/>
            </a:endParaRPr>
          </a:p>
          <a:p>
            <a:r>
              <a:rPr lang="en-US" sz="2800" b="1">
                <a:latin typeface="Times New Roman" panose="02020603050405020304" pitchFamily="18" charset="0"/>
                <a:ea typeface="宋体" panose="02010600030101010101" pitchFamily="2" charset="-122"/>
              </a:rPr>
              <a:t>B</a:t>
            </a:r>
            <a:r>
              <a:rPr lang="zh-CN" sz="2800" b="1">
                <a:ea typeface="宋体" panose="02010600030101010101" pitchFamily="2" charset="-122"/>
              </a:rPr>
              <a:t>．是解决经济危机的灵丹妙药</a:t>
            </a:r>
            <a:r>
              <a:rPr lang="en-US" sz="2800" b="1">
                <a:latin typeface="Times New Roman" panose="02020603050405020304" pitchFamily="18" charset="0"/>
                <a:ea typeface="宋体" panose="02010600030101010101" pitchFamily="2" charset="-122"/>
              </a:rPr>
              <a:t>C</a:t>
            </a:r>
            <a:r>
              <a:rPr lang="zh-CN" sz="2800" b="1">
                <a:ea typeface="宋体" panose="02010600030101010101" pitchFamily="2" charset="-122"/>
              </a:rPr>
              <a:t>．必然导致高税收和高赤字</a:t>
            </a:r>
            <a:r>
              <a:rPr lang="en-US" sz="2800" b="1">
                <a:latin typeface="Times New Roman" panose="02020603050405020304" pitchFamily="18" charset="0"/>
                <a:cs typeface="Times New Roman" panose="02020603050405020304" pitchFamily="18" charset="0"/>
              </a:rPr>
              <a:t>  </a:t>
            </a:r>
            <a:endParaRPr lang="en-US" sz="2800" b="1">
              <a:latin typeface="Times New Roman" panose="02020603050405020304" pitchFamily="18" charset="0"/>
              <a:cs typeface="Times New Roman" panose="02020603050405020304" pitchFamily="18" charset="0"/>
            </a:endParaRPr>
          </a:p>
          <a:p>
            <a:r>
              <a:rPr lang="en-US" sz="2800" b="1">
                <a:latin typeface="Times New Roman" panose="02020603050405020304" pitchFamily="18" charset="0"/>
                <a:ea typeface="宋体" panose="02010600030101010101" pitchFamily="2" charset="-122"/>
              </a:rPr>
              <a:t>D</a:t>
            </a:r>
            <a:r>
              <a:rPr lang="zh-CN" sz="2800" b="1">
                <a:ea typeface="宋体" panose="02010600030101010101" pitchFamily="2" charset="-122"/>
              </a:rPr>
              <a:t>．一定程度上增加政府的财政压力</a:t>
            </a:r>
            <a:endParaRPr lang="zh-CN" altLang="en-US" sz="2800" b="1"/>
          </a:p>
        </p:txBody>
      </p:sp>
      <p:sp>
        <p:nvSpPr>
          <p:cNvPr id="2" name="文本框 1"/>
          <p:cNvSpPr txBox="1"/>
          <p:nvPr/>
        </p:nvSpPr>
        <p:spPr>
          <a:xfrm>
            <a:off x="182245" y="4019550"/>
            <a:ext cx="8769985" cy="2245360"/>
          </a:xfrm>
          <a:prstGeom prst="rect">
            <a:avLst/>
          </a:prstGeom>
          <a:noFill/>
        </p:spPr>
        <p:txBody>
          <a:bodyPr wrap="square" rtlCol="0">
            <a:spAutoFit/>
          </a:bodyPr>
          <a:p>
            <a:r>
              <a:rPr lang="zh-CN" altLang="en-US" sz="2800" b="1"/>
              <a:t>答案：</a:t>
            </a:r>
            <a:r>
              <a:rPr lang="en-US" altLang="zh-CN" sz="2800" b="1"/>
              <a:t>D</a:t>
            </a:r>
            <a:r>
              <a:rPr lang="zh-CN" altLang="en-US" sz="2800" b="1"/>
              <a:t>。解析：A项不符合史实，故A项错误；资本主义经济危机不可能根除，故B项错误；C项表述过于绝对化，故C错误；由材料“我们将结束大家都了解的那种福利。我将一劳永逸地抹掉福利的恶劣名声”可知社会福利增加了政府的财政负担，故D项正确。</a:t>
            </a:r>
            <a:endParaRPr lang="zh-CN" altLang="en-US" sz="2800" b="1"/>
          </a:p>
        </p:txBody>
      </p:sp>
      <p:sp>
        <p:nvSpPr>
          <p:cNvPr id="3" name="矩形 2"/>
          <p:cNvSpPr/>
          <p:nvPr/>
        </p:nvSpPr>
        <p:spPr>
          <a:xfrm>
            <a:off x="7310757" y="1941195"/>
            <a:ext cx="951230" cy="1568450"/>
          </a:xfrm>
          <a:prstGeom prst="rect">
            <a:avLst/>
          </a:prstGeom>
          <a:noFill/>
          <a:ln>
            <a:noFill/>
          </a:ln>
        </p:spPr>
        <p:txBody>
          <a:bodyPr wrap="none" rtlCol="0" anchor="t">
            <a:spAutoFit/>
          </a:bodyPr>
          <a:p>
            <a:pPr algn="ctr"/>
            <a:r>
              <a:rPr lang="en-US" altLang="zh-CN" sz="9600" b="1">
                <a:ln w="22225">
                  <a:solidFill>
                    <a:schemeClr val="accent2"/>
                  </a:solidFill>
                  <a:prstDash val="solid"/>
                </a:ln>
                <a:solidFill>
                  <a:srgbClr val="FF0000"/>
                </a:solidFill>
                <a:effectLst/>
              </a:rPr>
              <a:t>D</a:t>
            </a:r>
            <a:endParaRPr lang="en-US" altLang="zh-CN" sz="9600" b="1">
              <a:ln w="22225">
                <a:solidFill>
                  <a:schemeClr val="accent2"/>
                </a:solidFill>
                <a:prstDash val="solid"/>
              </a:ln>
              <a:solidFill>
                <a:srgbClr val="FF0000"/>
              </a:solidFill>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150495" y="494665"/>
            <a:ext cx="8802370" cy="5692775"/>
          </a:xfrm>
          <a:prstGeom prst="rect">
            <a:avLst/>
          </a:prstGeom>
          <a:noFill/>
          <a:ln w="9525">
            <a:noFill/>
          </a:ln>
        </p:spPr>
        <p:txBody>
          <a:bodyPr wrap="square">
            <a:spAutoFit/>
          </a:bodyPr>
          <a:p>
            <a:r>
              <a:rPr lang="en-US" sz="2800" b="1">
                <a:latin typeface="Times New Roman" panose="02020603050405020304" pitchFamily="18" charset="0"/>
                <a:ea typeface="宋体" panose="02010600030101010101" pitchFamily="2" charset="-122"/>
              </a:rPr>
              <a:t>17</a:t>
            </a:r>
            <a:r>
              <a:rPr lang="zh-CN" sz="2800" b="1">
                <a:ea typeface="黑体" panose="02010609060101010101" pitchFamily="2" charset="-122"/>
              </a:rPr>
              <a:t>．</a:t>
            </a:r>
            <a:r>
              <a:rPr lang="zh-CN" sz="2800" b="1">
                <a:ea typeface="宋体" panose="02010600030101010101" pitchFamily="2" charset="-122"/>
              </a:rPr>
              <a:t>阅读材料，完成下列要求。</a:t>
            </a:r>
            <a:r>
              <a:rPr lang="en-US" sz="2800" b="1">
                <a:latin typeface="Times New Roman" panose="02020603050405020304" pitchFamily="18" charset="0"/>
                <a:ea typeface="宋体" panose="02010600030101010101" pitchFamily="2" charset="-122"/>
              </a:rPr>
              <a:t>(12</a:t>
            </a:r>
            <a:r>
              <a:rPr lang="zh-CN" sz="2800" b="1">
                <a:ea typeface="宋体" panose="02010600030101010101" pitchFamily="2" charset="-122"/>
              </a:rPr>
              <a:t>分</a:t>
            </a:r>
            <a:r>
              <a:rPr lang="en-US" sz="2800" b="1">
                <a:latin typeface="Times New Roman" panose="02020603050405020304" pitchFamily="18" charset="0"/>
                <a:ea typeface="宋体" panose="02010600030101010101" pitchFamily="2" charset="-122"/>
              </a:rPr>
              <a:t>)</a:t>
            </a:r>
            <a:r>
              <a:rPr lang="zh-CN" sz="2800" b="1">
                <a:ea typeface="黑体" panose="02010609060101010101" pitchFamily="2" charset="-122"/>
              </a:rPr>
              <a:t>材料一　</a:t>
            </a:r>
            <a:r>
              <a:rPr lang="zh-CN" sz="2800" b="1">
                <a:cs typeface="楷体_GB2312" charset="0"/>
              </a:rPr>
              <a:t>清代地方州县是上层政权机构或正规官僚行政机构的最低一级，州县官因之称为</a:t>
            </a:r>
            <a:r>
              <a:rPr lang="en-US" sz="2800" b="1">
                <a:latin typeface="宋体" panose="02010600030101010101" pitchFamily="2" charset="-122"/>
                <a:cs typeface="Times New Roman" panose="02020603050405020304" pitchFamily="18" charset="0"/>
              </a:rPr>
              <a:t>“</a:t>
            </a:r>
            <a:r>
              <a:rPr lang="zh-CN" sz="2800" b="1">
                <a:cs typeface="楷体_GB2312" charset="0"/>
              </a:rPr>
              <a:t>来民之官</a:t>
            </a:r>
            <a:r>
              <a:rPr lang="en-US" sz="2800" b="1">
                <a:latin typeface="宋体" panose="02010600030101010101" pitchFamily="2" charset="-122"/>
                <a:cs typeface="Times New Roman" panose="02020603050405020304" pitchFamily="18" charset="0"/>
              </a:rPr>
              <a:t>”</a:t>
            </a:r>
            <a:r>
              <a:rPr lang="zh-CN" sz="2800" b="1">
                <a:cs typeface="楷体_GB2312" charset="0"/>
              </a:rPr>
              <a:t>。县以下为基层社会，清代基层社会主要的构成要素有三个系列社会组织：一是官方出面组织，作为上层统治伸向基层统治触角的里社保甲坊厢系列；二是聚族而居、自然形成的家族宗族乡族系列；三是同样自然形成、互动共生的经济型乡族组织及行业组织系列。这三大系列社会组织或平行，或重叠，或交错，其所处位置及相互关联的方式，反映了清朝基层社会组织结构及发展态势。</a:t>
            </a:r>
            <a:r>
              <a:rPr lang="en-US" sz="2800" b="1">
                <a:latin typeface="Times New Roman" panose="02020603050405020304" pitchFamily="18" charset="0"/>
                <a:ea typeface="宋体" panose="02010600030101010101" pitchFamily="2" charset="-122"/>
              </a:rPr>
              <a:t>——</a:t>
            </a:r>
            <a:r>
              <a:rPr lang="zh-CN" sz="2800" b="1">
                <a:ea typeface="宋体" panose="02010600030101010101" pitchFamily="2" charset="-122"/>
              </a:rPr>
              <a:t>摘编自张研等《清史十五讲》</a:t>
            </a:r>
            <a:endParaRPr lang="zh-CN" sz="2800" b="1">
              <a:ea typeface="黑体" panose="02010609060101010101" pitchFamily="2" charset="-122"/>
            </a:endParaRPr>
          </a:p>
          <a:p>
            <a:r>
              <a:rPr lang="en-US" sz="2800" b="1">
                <a:latin typeface="Times New Roman" panose="02020603050405020304" pitchFamily="18" charset="0"/>
                <a:ea typeface="宋体" panose="02010600030101010101" pitchFamily="2" charset="-122"/>
              </a:rPr>
              <a:t>(1)</a:t>
            </a:r>
            <a:r>
              <a:rPr lang="zh-CN" sz="2800" b="1">
                <a:ea typeface="宋体" panose="02010600030101010101" pitchFamily="2" charset="-122"/>
              </a:rPr>
              <a:t>根据材料一并结合所学知识，概括清代基层社会组织的主要特点及其积极作用。</a:t>
            </a:r>
            <a:r>
              <a:rPr lang="en-US" sz="2800" b="1">
                <a:latin typeface="Times New Roman" panose="02020603050405020304" pitchFamily="18" charset="0"/>
                <a:ea typeface="宋体" panose="02010600030101010101" pitchFamily="2" charset="-122"/>
              </a:rPr>
              <a:t>(6</a:t>
            </a:r>
            <a:r>
              <a:rPr lang="zh-CN" sz="2800" b="1">
                <a:ea typeface="宋体" panose="02010600030101010101" pitchFamily="2" charset="-122"/>
              </a:rPr>
              <a:t>分</a:t>
            </a:r>
            <a:r>
              <a:rPr lang="en-US" sz="2800" b="1">
                <a:latin typeface="Times New Roman" panose="02020603050405020304" pitchFamily="18" charset="0"/>
                <a:ea typeface="宋体" panose="02010600030101010101" pitchFamily="2" charset="-122"/>
              </a:rPr>
              <a:t>)</a:t>
            </a:r>
            <a:endParaRPr lang="zh-CN" altLang="en-US" sz="2800" b="1"/>
          </a:p>
        </p:txBody>
      </p:sp>
      <p:sp>
        <p:nvSpPr>
          <p:cNvPr id="3" name="文本框 2"/>
          <p:cNvSpPr txBox="1"/>
          <p:nvPr/>
        </p:nvSpPr>
        <p:spPr>
          <a:xfrm>
            <a:off x="230505" y="4776470"/>
            <a:ext cx="8503285" cy="1814830"/>
          </a:xfrm>
          <a:prstGeom prst="rect">
            <a:avLst/>
          </a:prstGeom>
          <a:solidFill>
            <a:schemeClr val="accent3">
              <a:lumMod val="60000"/>
              <a:lumOff val="40000"/>
            </a:schemeClr>
          </a:solidFill>
          <a:ln w="19050">
            <a:solidFill>
              <a:srgbClr val="FF0000"/>
            </a:solidFill>
          </a:ln>
        </p:spPr>
        <p:txBody>
          <a:bodyPr wrap="square">
            <a:spAutoFit/>
          </a:bodyPr>
          <a:p>
            <a:pPr indent="266700"/>
            <a:r>
              <a:rPr lang="zh-CN" sz="2800" b="1">
                <a:solidFill>
                  <a:srgbClr val="FF0000"/>
                </a:solidFill>
                <a:ea typeface="宋体" panose="02010600030101010101" pitchFamily="2" charset="-122"/>
              </a:rPr>
              <a:t>答案：(1)主要特点：不是国家正式官僚机构；三大系列社会组织并存；彼此之间相互关联。积极作用：对基层社会实施了有效管理；维护了基层社会的统治秩序；推动了基层社会的发展等。</a:t>
            </a:r>
            <a:endParaRPr lang="zh-CN" altLang="en-US" sz="2800" b="1"/>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170815" y="424815"/>
            <a:ext cx="8802370" cy="6000750"/>
          </a:xfrm>
          <a:prstGeom prst="rect">
            <a:avLst/>
          </a:prstGeom>
          <a:noFill/>
          <a:ln w="9525">
            <a:noFill/>
          </a:ln>
        </p:spPr>
        <p:txBody>
          <a:bodyPr wrap="square">
            <a:spAutoFit/>
          </a:bodyPr>
          <a:p>
            <a:r>
              <a:rPr lang="zh-CN" sz="2400" b="1">
                <a:solidFill>
                  <a:schemeClr val="tx1"/>
                </a:solidFill>
                <a:uFillTx/>
                <a:ea typeface="黑体" panose="02010609060101010101" pitchFamily="2" charset="-122"/>
              </a:rPr>
              <a:t>材料二　</a:t>
            </a:r>
            <a:r>
              <a:rPr lang="zh-CN" sz="2400" b="1">
                <a:solidFill>
                  <a:schemeClr val="tx1"/>
                </a:solidFill>
                <a:uFillTx/>
                <a:cs typeface="楷体_GB2312" charset="0"/>
              </a:rPr>
              <a:t>十七世纪英国的基层社会管理尚未形成完善的管理机制，他们主要通过民众选举推选出合适的民警人员，与当地的教会管理相互交织。地方政府与居民的关系并非完全的</a:t>
            </a:r>
            <a:r>
              <a:rPr lang="en-US" sz="2400" b="1">
                <a:solidFill>
                  <a:schemeClr val="tx1"/>
                </a:solidFill>
                <a:uFillTx/>
                <a:latin typeface="宋体" panose="02010600030101010101" pitchFamily="2" charset="-122"/>
                <a:cs typeface="Times New Roman" panose="02020603050405020304" pitchFamily="18" charset="0"/>
              </a:rPr>
              <a:t>“</a:t>
            </a:r>
            <a:r>
              <a:rPr lang="zh-CN" sz="2400" b="1">
                <a:solidFill>
                  <a:schemeClr val="tx1"/>
                </a:solidFill>
                <a:uFillTx/>
                <a:cs typeface="楷体_GB2312" charset="0"/>
              </a:rPr>
              <a:t>按章办事</a:t>
            </a:r>
            <a:r>
              <a:rPr lang="en-US" sz="2400" b="1">
                <a:solidFill>
                  <a:schemeClr val="tx1"/>
                </a:solidFill>
                <a:uFillTx/>
                <a:latin typeface="宋体" panose="02010600030101010101" pitchFamily="2" charset="-122"/>
                <a:cs typeface="Times New Roman" panose="02020603050405020304" pitchFamily="18" charset="0"/>
              </a:rPr>
              <a:t>”</a:t>
            </a:r>
            <a:r>
              <a:rPr lang="zh-CN" sz="2400" b="1">
                <a:solidFill>
                  <a:schemeClr val="tx1"/>
                </a:solidFill>
                <a:uFillTx/>
                <a:cs typeface="楷体_GB2312" charset="0"/>
              </a:rPr>
              <a:t>，而是时刻地变换着的。换言之，在教区的社会管理中，他们的裁决大多是依照约定俗成的习惯来进行的，教区民警和地方官吏都受到传统文化习俗和行为规范的约束。在这个地方共同体中，最有效的约束并非是来自帝王的条文章程，而是</a:t>
            </a:r>
            <a:r>
              <a:rPr lang="en-US" sz="2400" b="1">
                <a:solidFill>
                  <a:schemeClr val="tx1"/>
                </a:solidFill>
                <a:uFillTx/>
                <a:latin typeface="宋体" panose="02010600030101010101" pitchFamily="2" charset="-122"/>
                <a:cs typeface="Times New Roman" panose="02020603050405020304" pitchFamily="18" charset="0"/>
              </a:rPr>
              <a:t>“</a:t>
            </a:r>
            <a:r>
              <a:rPr lang="zh-CN" sz="2400" b="1">
                <a:solidFill>
                  <a:schemeClr val="tx1"/>
                </a:solidFill>
                <a:uFillTx/>
                <a:cs typeface="楷体_GB2312" charset="0"/>
              </a:rPr>
              <a:t>睦邻关系</a:t>
            </a:r>
            <a:r>
              <a:rPr lang="en-US" sz="2400" b="1">
                <a:solidFill>
                  <a:schemeClr val="tx1"/>
                </a:solidFill>
                <a:uFillTx/>
                <a:latin typeface="宋体" panose="02010600030101010101" pitchFamily="2" charset="-122"/>
                <a:cs typeface="Times New Roman" panose="02020603050405020304" pitchFamily="18" charset="0"/>
              </a:rPr>
              <a:t>”</a:t>
            </a:r>
            <a:r>
              <a:rPr lang="zh-CN" sz="2400" b="1">
                <a:solidFill>
                  <a:schemeClr val="tx1"/>
                </a:solidFill>
                <a:uFillTx/>
                <a:cs typeface="楷体_GB2312" charset="0"/>
              </a:rPr>
              <a:t>的传统，法律相比而言屈服于这种观念，而不是凌驾之上。这种管理机制能够充分地体现人性，而不是冰冷的事实。这种闪烁着自由的管理机制，虽然在处理问题方面没有严格的制度作为标准，但是他在英国十七世纪的基层管理上面起到了相当大的作用，直到后来英国建立起规范化的近代的官僚体制，才逐渐取代这种</a:t>
            </a:r>
            <a:r>
              <a:rPr lang="en-US" sz="2400" b="1">
                <a:solidFill>
                  <a:schemeClr val="tx1"/>
                </a:solidFill>
                <a:uFillTx/>
                <a:latin typeface="宋体" panose="02010600030101010101" pitchFamily="2" charset="-122"/>
                <a:cs typeface="Times New Roman" panose="02020603050405020304" pitchFamily="18" charset="0"/>
              </a:rPr>
              <a:t>“</a:t>
            </a:r>
            <a:r>
              <a:rPr lang="zh-CN" sz="2400" b="1">
                <a:solidFill>
                  <a:schemeClr val="tx1"/>
                </a:solidFill>
                <a:uFillTx/>
                <a:cs typeface="楷体_GB2312" charset="0"/>
              </a:rPr>
              <a:t>乡绅自治</a:t>
            </a:r>
            <a:r>
              <a:rPr lang="en-US" sz="2400" b="1">
                <a:solidFill>
                  <a:schemeClr val="tx1"/>
                </a:solidFill>
                <a:uFillTx/>
                <a:latin typeface="宋体" panose="02010600030101010101" pitchFamily="2" charset="-122"/>
                <a:cs typeface="Times New Roman" panose="02020603050405020304" pitchFamily="18" charset="0"/>
              </a:rPr>
              <a:t>”</a:t>
            </a:r>
            <a:r>
              <a:rPr lang="zh-CN" sz="2400" b="1">
                <a:solidFill>
                  <a:schemeClr val="tx1"/>
                </a:solidFill>
                <a:uFillTx/>
                <a:cs typeface="楷体_GB2312" charset="0"/>
              </a:rPr>
              <a:t>的管理体制。</a:t>
            </a:r>
            <a:r>
              <a:rPr lang="en-US" sz="2400" b="1">
                <a:solidFill>
                  <a:schemeClr val="tx1"/>
                </a:solidFill>
                <a:uFillTx/>
                <a:latin typeface="Times New Roman" panose="02020603050405020304" pitchFamily="18" charset="0"/>
                <a:ea typeface="宋体" panose="02010600030101010101" pitchFamily="2" charset="-122"/>
              </a:rPr>
              <a:t>——</a:t>
            </a:r>
            <a:r>
              <a:rPr lang="zh-CN" sz="2400" b="1">
                <a:solidFill>
                  <a:schemeClr val="tx1"/>
                </a:solidFill>
                <a:uFillTx/>
                <a:ea typeface="宋体" panose="02010600030101010101" pitchFamily="2" charset="-122"/>
              </a:rPr>
              <a:t>摘编自许洁明《十七世纪的英国社会》</a:t>
            </a:r>
            <a:r>
              <a:rPr lang="en-US" sz="2400" b="1">
                <a:solidFill>
                  <a:schemeClr val="tx1"/>
                </a:solidFill>
                <a:uFillTx/>
                <a:latin typeface="Times New Roman" panose="02020603050405020304" pitchFamily="18" charset="0"/>
                <a:ea typeface="宋体" panose="02010600030101010101" pitchFamily="2" charset="-122"/>
              </a:rPr>
              <a:t>(2)</a:t>
            </a:r>
            <a:r>
              <a:rPr lang="zh-CN" sz="2400" b="1">
                <a:solidFill>
                  <a:schemeClr val="tx1"/>
                </a:solidFill>
                <a:uFillTx/>
                <a:ea typeface="宋体" panose="02010600030101010101" pitchFamily="2" charset="-122"/>
              </a:rPr>
              <a:t>根据材料一、二并结合所学知识，比较十七世纪英国与清代基层社会管理的不同之处并分析其原因。</a:t>
            </a:r>
            <a:r>
              <a:rPr lang="en-US" sz="2400" b="1">
                <a:solidFill>
                  <a:schemeClr val="tx1"/>
                </a:solidFill>
                <a:uFillTx/>
                <a:latin typeface="Times New Roman" panose="02020603050405020304" pitchFamily="18" charset="0"/>
                <a:ea typeface="宋体" panose="02010600030101010101" pitchFamily="2" charset="-122"/>
              </a:rPr>
              <a:t>(6</a:t>
            </a:r>
            <a:r>
              <a:rPr lang="zh-CN" sz="2400" b="1">
                <a:solidFill>
                  <a:schemeClr val="tx1"/>
                </a:solidFill>
                <a:uFillTx/>
                <a:ea typeface="宋体" panose="02010600030101010101" pitchFamily="2" charset="-122"/>
              </a:rPr>
              <a:t>分</a:t>
            </a:r>
            <a:r>
              <a:rPr lang="en-US" sz="2400" b="1">
                <a:solidFill>
                  <a:schemeClr val="tx1"/>
                </a:solidFill>
                <a:uFillTx/>
                <a:latin typeface="Times New Roman" panose="02020603050405020304" pitchFamily="18" charset="0"/>
                <a:ea typeface="宋体" panose="02010600030101010101" pitchFamily="2" charset="-122"/>
              </a:rPr>
              <a:t>)</a:t>
            </a:r>
            <a:endParaRPr lang="en-US" altLang="en-US" sz="2400" b="1">
              <a:solidFill>
                <a:schemeClr val="tx1"/>
              </a:solidFill>
              <a:uFillTx/>
              <a:latin typeface="Times New Roman" panose="02020603050405020304" pitchFamily="18" charset="0"/>
              <a:ea typeface="宋体" panose="02010600030101010101" pitchFamily="2" charset="-122"/>
            </a:endParaRPr>
          </a:p>
        </p:txBody>
      </p:sp>
      <p:sp>
        <p:nvSpPr>
          <p:cNvPr id="2" name="文本框 1"/>
          <p:cNvSpPr txBox="1"/>
          <p:nvPr/>
        </p:nvSpPr>
        <p:spPr>
          <a:xfrm>
            <a:off x="320040" y="3094355"/>
            <a:ext cx="8503285" cy="3538220"/>
          </a:xfrm>
          <a:prstGeom prst="rect">
            <a:avLst/>
          </a:prstGeom>
          <a:solidFill>
            <a:schemeClr val="accent3">
              <a:lumMod val="60000"/>
              <a:lumOff val="40000"/>
            </a:schemeClr>
          </a:solidFill>
          <a:ln w="19050">
            <a:solidFill>
              <a:srgbClr val="FF0000"/>
            </a:solidFill>
          </a:ln>
        </p:spPr>
        <p:txBody>
          <a:bodyPr wrap="square">
            <a:spAutoFit/>
          </a:bodyPr>
          <a:p>
            <a:pPr indent="266700"/>
            <a:r>
              <a:rPr lang="zh-CN" sz="2800" b="1">
                <a:solidFill>
                  <a:srgbClr val="FF0000"/>
                </a:solidFill>
                <a:ea typeface="宋体" panose="02010600030101010101" pitchFamily="2" charset="-122"/>
              </a:rPr>
              <a:t>（</a:t>
            </a:r>
            <a:r>
              <a:rPr lang="en-US" altLang="zh-CN" sz="2800" b="1">
                <a:solidFill>
                  <a:srgbClr val="FF0000"/>
                </a:solidFill>
                <a:ea typeface="宋体" panose="02010600030101010101" pitchFamily="2" charset="-122"/>
              </a:rPr>
              <a:t>2</a:t>
            </a:r>
            <a:r>
              <a:rPr lang="zh-CN" altLang="en-US" sz="2800" b="1">
                <a:solidFill>
                  <a:srgbClr val="FF0000"/>
                </a:solidFill>
                <a:ea typeface="宋体" panose="02010600030101010101" pitchFamily="2" charset="-122"/>
              </a:rPr>
              <a:t>）</a:t>
            </a:r>
            <a:r>
              <a:rPr lang="zh-CN" sz="2800" b="1">
                <a:solidFill>
                  <a:srgbClr val="FF0000"/>
                </a:solidFill>
                <a:ea typeface="宋体" panose="02010600030101010101" pitchFamily="2" charset="-122"/>
              </a:rPr>
              <a:t>不同之处：清代宗法关系在基层社会中发挥了重要作用，十七世纪英国社会习俗及睦邻关系在基层社会中影响较大；清代基层有代表官方的社会组织参与管理，而十七世纪英国基层主要是选举产生的民警与教会管理相结合。原因：清代专制主义中央集权体制向地方延伸，宗法观念影响深远；英国民主思想产生较早且宗教对社会影响较大。</a:t>
            </a:r>
            <a:endParaRPr lang="zh-CN" altLang="en-US" sz="2800" b="1"/>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244738" name="组合 244737"/>
          <p:cNvGrpSpPr/>
          <p:nvPr/>
        </p:nvGrpSpPr>
        <p:grpSpPr>
          <a:xfrm>
            <a:off x="4457700" y="6238875"/>
            <a:ext cx="928688" cy="415925"/>
            <a:chOff x="0" y="0"/>
            <a:chExt cx="928694" cy="415937"/>
          </a:xfrm>
        </p:grpSpPr>
        <p:cxnSp>
          <p:nvCxnSpPr>
            <p:cNvPr id="244739" name="直接连接符 15"/>
            <p:cNvCxnSpPr/>
            <p:nvPr/>
          </p:nvCxnSpPr>
          <p:spPr>
            <a:xfrm>
              <a:off x="0" y="207969"/>
              <a:ext cx="928694" cy="1587"/>
            </a:xfrm>
            <a:prstGeom prst="line">
              <a:avLst/>
            </a:prstGeom>
            <a:ln w="9525" cap="flat" cmpd="sng">
              <a:solidFill>
                <a:srgbClr val="4A7EBB"/>
              </a:solidFill>
              <a:prstDash val="solid"/>
              <a:headEnd type="none" w="med" len="med"/>
              <a:tailEnd type="none" w="med" len="med"/>
            </a:ln>
          </p:spPr>
        </p:cxnSp>
        <p:cxnSp>
          <p:nvCxnSpPr>
            <p:cNvPr id="244740" name="直接连接符 17"/>
            <p:cNvCxnSpPr/>
            <p:nvPr/>
          </p:nvCxnSpPr>
          <p:spPr>
            <a:xfrm rot="5400000">
              <a:off x="256375" y="207174"/>
              <a:ext cx="415937" cy="1588"/>
            </a:xfrm>
            <a:prstGeom prst="line">
              <a:avLst/>
            </a:prstGeom>
            <a:ln w="9525" cap="flat" cmpd="sng">
              <a:solidFill>
                <a:srgbClr val="4A7EBB"/>
              </a:solidFill>
              <a:prstDash val="solid"/>
              <a:headEnd type="none" w="med" len="med"/>
              <a:tailEnd type="none" w="med" len="med"/>
            </a:ln>
          </p:spPr>
        </p:cxnSp>
      </p:grpSp>
      <p:grpSp>
        <p:nvGrpSpPr>
          <p:cNvPr id="244741" name="组合 244740"/>
          <p:cNvGrpSpPr/>
          <p:nvPr/>
        </p:nvGrpSpPr>
        <p:grpSpPr>
          <a:xfrm>
            <a:off x="4635500" y="6350000"/>
            <a:ext cx="928688" cy="415925"/>
            <a:chOff x="0" y="0"/>
            <a:chExt cx="928694" cy="415937"/>
          </a:xfrm>
        </p:grpSpPr>
        <p:cxnSp>
          <p:nvCxnSpPr>
            <p:cNvPr id="244742" name="直接连接符 20"/>
            <p:cNvCxnSpPr/>
            <p:nvPr/>
          </p:nvCxnSpPr>
          <p:spPr>
            <a:xfrm>
              <a:off x="0" y="207969"/>
              <a:ext cx="928694" cy="1587"/>
            </a:xfrm>
            <a:prstGeom prst="line">
              <a:avLst/>
            </a:prstGeom>
            <a:ln w="9525" cap="flat" cmpd="sng">
              <a:solidFill>
                <a:srgbClr val="4A7EBB"/>
              </a:solidFill>
              <a:prstDash val="solid"/>
              <a:headEnd type="none" w="med" len="med"/>
              <a:tailEnd type="none" w="med" len="med"/>
            </a:ln>
          </p:spPr>
        </p:cxnSp>
        <p:cxnSp>
          <p:nvCxnSpPr>
            <p:cNvPr id="244743" name="直接连接符 21"/>
            <p:cNvCxnSpPr/>
            <p:nvPr/>
          </p:nvCxnSpPr>
          <p:spPr>
            <a:xfrm rot="5400000">
              <a:off x="256375" y="207174"/>
              <a:ext cx="415937" cy="1588"/>
            </a:xfrm>
            <a:prstGeom prst="line">
              <a:avLst/>
            </a:prstGeom>
            <a:ln w="9525" cap="flat" cmpd="sng">
              <a:solidFill>
                <a:srgbClr val="4A7EBB"/>
              </a:solidFill>
              <a:prstDash val="solid"/>
              <a:headEnd type="none" w="med" len="med"/>
              <a:tailEnd type="none" w="med" len="med"/>
            </a:ln>
          </p:spPr>
        </p:cxnSp>
      </p:grpSp>
      <p:grpSp>
        <p:nvGrpSpPr>
          <p:cNvPr id="244744" name="组合 244743"/>
          <p:cNvGrpSpPr/>
          <p:nvPr/>
        </p:nvGrpSpPr>
        <p:grpSpPr>
          <a:xfrm>
            <a:off x="863600" y="4221163"/>
            <a:ext cx="1784350" cy="5589587"/>
            <a:chOff x="0" y="0"/>
            <a:chExt cx="1785011" cy="5589599"/>
          </a:xfrm>
        </p:grpSpPr>
        <p:pic>
          <p:nvPicPr>
            <p:cNvPr id="244745" name="图片 26" descr="人物倒影.png"/>
            <p:cNvPicPr>
              <a:picLocks noChangeAspect="1"/>
            </p:cNvPicPr>
            <p:nvPr/>
          </p:nvPicPr>
          <p:blipFill>
            <a:blip r:embed="rId1"/>
            <a:stretch>
              <a:fillRect/>
            </a:stretch>
          </p:blipFill>
          <p:spPr>
            <a:xfrm>
              <a:off x="0" y="2771458"/>
              <a:ext cx="1752306" cy="2818141"/>
            </a:xfrm>
            <a:prstGeom prst="rect">
              <a:avLst/>
            </a:prstGeom>
            <a:noFill/>
            <a:ln w="9525">
              <a:noFill/>
            </a:ln>
          </p:spPr>
        </p:pic>
        <p:sp>
          <p:nvSpPr>
            <p:cNvPr id="244746" name="矩形 27"/>
            <p:cNvSpPr/>
            <p:nvPr/>
          </p:nvSpPr>
          <p:spPr>
            <a:xfrm>
              <a:off x="23822" y="0"/>
              <a:ext cx="1761189" cy="2862268"/>
            </a:xfrm>
            <a:prstGeom prst="rect">
              <a:avLst/>
            </a:prstGeom>
            <a:noFill/>
            <a:ln w="9525">
              <a:noFill/>
            </a:ln>
          </p:spPr>
          <p:txBody>
            <a:bodyPr anchor="ctr"/>
            <a:p>
              <a:pPr algn="ctr" eaLnBrk="1" hangingPunct="1">
                <a:buFont typeface="Arial" panose="020B0604020202020204" pitchFamily="34" charset="0"/>
                <a:buNone/>
              </a:pPr>
              <a:endParaRPr lang="zh-CN" altLang="en-US" dirty="0">
                <a:solidFill>
                  <a:srgbClr val="FFFFFF"/>
                </a:solidFill>
                <a:latin typeface="Calibri" panose="020F0502020204030204" pitchFamily="34" charset="0"/>
              </a:endParaRPr>
            </a:p>
          </p:txBody>
        </p:sp>
      </p:grpSp>
      <p:pic>
        <p:nvPicPr>
          <p:cNvPr id="244747" name="图片 30" descr="图片2.png"/>
          <p:cNvPicPr>
            <a:picLocks noChangeAspect="1"/>
          </p:cNvPicPr>
          <p:nvPr/>
        </p:nvPicPr>
        <p:blipFill>
          <a:blip r:embed="rId2"/>
          <a:stretch>
            <a:fillRect/>
          </a:stretch>
        </p:blipFill>
        <p:spPr>
          <a:xfrm>
            <a:off x="8293100" y="722313"/>
            <a:ext cx="2428875" cy="2427287"/>
          </a:xfrm>
          <a:prstGeom prst="rect">
            <a:avLst/>
          </a:prstGeom>
          <a:noFill/>
          <a:ln w="9525">
            <a:noFill/>
          </a:ln>
        </p:spPr>
      </p:pic>
      <p:sp>
        <p:nvSpPr>
          <p:cNvPr id="244748" name="Rectangle 39"/>
          <p:cNvSpPr/>
          <p:nvPr/>
        </p:nvSpPr>
        <p:spPr>
          <a:xfrm>
            <a:off x="-20558125" y="2132013"/>
            <a:ext cx="16417925" cy="2160587"/>
          </a:xfrm>
          <a:prstGeom prst="rect">
            <a:avLst/>
          </a:prstGeom>
          <a:noFill/>
          <a:ln w="9525">
            <a:noFill/>
          </a:ln>
        </p:spPr>
        <p:txBody>
          <a:bodyPr wrap="none" anchor="ctr"/>
          <a:p>
            <a:pPr eaLnBrk="1" hangingPunct="1">
              <a:buFont typeface="Arial" panose="020B0604020202020204" pitchFamily="34" charset="0"/>
              <a:buNone/>
            </a:pPr>
            <a:endParaRPr lang="zh-CN" altLang="en-US" dirty="0">
              <a:latin typeface="Arial" panose="020B0604020202020204" pitchFamily="34" charset="0"/>
            </a:endParaRPr>
          </a:p>
        </p:txBody>
      </p:sp>
      <p:grpSp>
        <p:nvGrpSpPr>
          <p:cNvPr id="244749" name="组合 244748"/>
          <p:cNvGrpSpPr/>
          <p:nvPr/>
        </p:nvGrpSpPr>
        <p:grpSpPr>
          <a:xfrm>
            <a:off x="650875" y="2822575"/>
            <a:ext cx="30851475" cy="1901825"/>
            <a:chOff x="0" y="0"/>
            <a:chExt cx="19435" cy="1198"/>
          </a:xfrm>
        </p:grpSpPr>
        <p:pic>
          <p:nvPicPr>
            <p:cNvPr id="244750" name="Picture 24" descr="红2"/>
            <p:cNvPicPr>
              <a:picLocks noChangeAspect="1"/>
            </p:cNvPicPr>
            <p:nvPr/>
          </p:nvPicPr>
          <p:blipFill>
            <a:blip r:embed="rId3"/>
            <a:stretch>
              <a:fillRect/>
            </a:stretch>
          </p:blipFill>
          <p:spPr>
            <a:xfrm>
              <a:off x="3279" y="0"/>
              <a:ext cx="1959" cy="1198"/>
            </a:xfrm>
            <a:prstGeom prst="rect">
              <a:avLst/>
            </a:prstGeom>
            <a:noFill/>
            <a:ln w="9525">
              <a:noFill/>
            </a:ln>
          </p:spPr>
        </p:pic>
        <p:grpSp>
          <p:nvGrpSpPr>
            <p:cNvPr id="244751" name="组合 244750"/>
            <p:cNvGrpSpPr/>
            <p:nvPr/>
          </p:nvGrpSpPr>
          <p:grpSpPr>
            <a:xfrm>
              <a:off x="0" y="382"/>
              <a:ext cx="19435" cy="544"/>
              <a:chOff x="0" y="0"/>
              <a:chExt cx="19435" cy="544"/>
            </a:xfrm>
          </p:grpSpPr>
          <p:sp>
            <p:nvSpPr>
              <p:cNvPr id="244752" name="Rectangle 41"/>
              <p:cNvSpPr/>
              <p:nvPr/>
            </p:nvSpPr>
            <p:spPr>
              <a:xfrm flipH="1">
                <a:off x="9819" y="0"/>
                <a:ext cx="9616" cy="544"/>
              </a:xfrm>
              <a:prstGeom prst="rect">
                <a:avLst/>
              </a:prstGeom>
              <a:noFill/>
              <a:ln w="9525">
                <a:noFill/>
              </a:ln>
            </p:spPr>
            <p:txBody>
              <a:bodyPr wrap="none" anchor="ctr"/>
              <a:p>
                <a:pPr eaLnBrk="1" hangingPunct="1">
                  <a:buFont typeface="Arial" panose="020B0604020202020204" pitchFamily="34" charset="0"/>
                  <a:buNone/>
                </a:pPr>
                <a:endParaRPr lang="zh-CN" altLang="en-US" dirty="0">
                  <a:latin typeface="Arial" panose="020B0604020202020204" pitchFamily="34" charset="0"/>
                </a:endParaRPr>
              </a:p>
            </p:txBody>
          </p:sp>
          <p:sp>
            <p:nvSpPr>
              <p:cNvPr id="244753" name="Rectangle 42"/>
              <p:cNvSpPr/>
              <p:nvPr/>
            </p:nvSpPr>
            <p:spPr>
              <a:xfrm>
                <a:off x="0" y="136"/>
                <a:ext cx="3287" cy="408"/>
              </a:xfrm>
              <a:prstGeom prst="rect">
                <a:avLst/>
              </a:prstGeom>
              <a:noFill/>
              <a:ln w="9525">
                <a:noFill/>
              </a:ln>
            </p:spPr>
            <p:txBody>
              <a:bodyPr wrap="none" anchor="ctr"/>
              <a:p>
                <a:pPr eaLnBrk="1" hangingPunct="1">
                  <a:buFont typeface="Arial" panose="020B0604020202020204" pitchFamily="34" charset="0"/>
                  <a:buNone/>
                </a:pPr>
                <a:endParaRPr lang="zh-CN" altLang="en-US" dirty="0">
                  <a:latin typeface="Arial" panose="020B0604020202020204" pitchFamily="34" charset="0"/>
                </a:endParaRPr>
              </a:p>
            </p:txBody>
          </p:sp>
        </p:grpSp>
      </p:grpSp>
      <p:pic>
        <p:nvPicPr>
          <p:cNvPr id="244754" name="Picture 2" descr="彩虹1"/>
          <p:cNvPicPr>
            <a:picLocks noChangeAspect="1"/>
          </p:cNvPicPr>
          <p:nvPr/>
        </p:nvPicPr>
        <p:blipFill>
          <a:blip r:embed="rId4"/>
          <a:stretch>
            <a:fillRect/>
          </a:stretch>
        </p:blipFill>
        <p:spPr>
          <a:xfrm>
            <a:off x="-36512" y="2997200"/>
            <a:ext cx="10971212" cy="2552700"/>
          </a:xfrm>
          <a:prstGeom prst="rect">
            <a:avLst/>
          </a:prstGeom>
          <a:noFill/>
          <a:ln w="9525">
            <a:noFill/>
          </a:ln>
        </p:spPr>
      </p:pic>
      <p:pic>
        <p:nvPicPr>
          <p:cNvPr id="244755" name="图片 3" descr="波浪后2.png"/>
          <p:cNvPicPr>
            <a:picLocks noChangeAspect="1"/>
          </p:cNvPicPr>
          <p:nvPr/>
        </p:nvPicPr>
        <p:blipFill>
          <a:blip r:embed="rId5"/>
          <a:stretch>
            <a:fillRect/>
          </a:stretch>
        </p:blipFill>
        <p:spPr>
          <a:xfrm rot="21540000">
            <a:off x="-481012" y="5013325"/>
            <a:ext cx="10071100" cy="2713038"/>
          </a:xfrm>
          <a:prstGeom prst="rect">
            <a:avLst/>
          </a:prstGeom>
          <a:noFill/>
          <a:ln w="9525">
            <a:noFill/>
          </a:ln>
        </p:spPr>
      </p:pic>
      <p:pic>
        <p:nvPicPr>
          <p:cNvPr id="244756" name="图片 8" descr="1.png"/>
          <p:cNvPicPr>
            <a:picLocks noChangeAspect="1"/>
          </p:cNvPicPr>
          <p:nvPr/>
        </p:nvPicPr>
        <p:blipFill>
          <a:blip r:embed="rId6"/>
          <a:stretch>
            <a:fillRect/>
          </a:stretch>
        </p:blipFill>
        <p:spPr>
          <a:xfrm>
            <a:off x="457200" y="5259388"/>
            <a:ext cx="9144000" cy="787400"/>
          </a:xfrm>
          <a:prstGeom prst="rect">
            <a:avLst/>
          </a:prstGeom>
          <a:noFill/>
          <a:ln w="9525">
            <a:noFill/>
          </a:ln>
        </p:spPr>
      </p:pic>
      <p:pic>
        <p:nvPicPr>
          <p:cNvPr id="244757" name="图片 11" descr="1.png"/>
          <p:cNvPicPr>
            <a:picLocks noChangeAspect="1"/>
          </p:cNvPicPr>
          <p:nvPr/>
        </p:nvPicPr>
        <p:blipFill>
          <a:blip r:embed="rId7"/>
          <a:stretch>
            <a:fillRect/>
          </a:stretch>
        </p:blipFill>
        <p:spPr>
          <a:xfrm>
            <a:off x="498475" y="5759450"/>
            <a:ext cx="9144000" cy="787400"/>
          </a:xfrm>
          <a:prstGeom prst="rect">
            <a:avLst/>
          </a:prstGeom>
          <a:noFill/>
          <a:ln w="9525">
            <a:noFill/>
          </a:ln>
        </p:spPr>
      </p:pic>
      <p:grpSp>
        <p:nvGrpSpPr>
          <p:cNvPr id="244758" name="组合 244757"/>
          <p:cNvGrpSpPr/>
          <p:nvPr/>
        </p:nvGrpSpPr>
        <p:grpSpPr>
          <a:xfrm>
            <a:off x="863600" y="3573463"/>
            <a:ext cx="1785938" cy="5589587"/>
            <a:chOff x="0" y="0"/>
            <a:chExt cx="1785950" cy="5590258"/>
          </a:xfrm>
        </p:grpSpPr>
        <p:pic>
          <p:nvPicPr>
            <p:cNvPr id="244759" name="图片 23" descr="人物.png"/>
            <p:cNvPicPr>
              <a:picLocks noChangeAspect="1"/>
            </p:cNvPicPr>
            <p:nvPr/>
          </p:nvPicPr>
          <p:blipFill>
            <a:blip r:embed="rId8"/>
            <a:stretch>
              <a:fillRect/>
            </a:stretch>
          </p:blipFill>
          <p:spPr>
            <a:xfrm>
              <a:off x="24611" y="0"/>
              <a:ext cx="1761339" cy="2863304"/>
            </a:xfrm>
            <a:prstGeom prst="rect">
              <a:avLst/>
            </a:prstGeom>
            <a:noFill/>
            <a:ln w="9525">
              <a:noFill/>
            </a:ln>
          </p:spPr>
        </p:pic>
        <p:sp>
          <p:nvSpPr>
            <p:cNvPr id="244760" name="矩形 24"/>
            <p:cNvSpPr/>
            <p:nvPr/>
          </p:nvSpPr>
          <p:spPr>
            <a:xfrm>
              <a:off x="0" y="2772108"/>
              <a:ext cx="1752612" cy="2818150"/>
            </a:xfrm>
            <a:prstGeom prst="rect">
              <a:avLst/>
            </a:prstGeom>
            <a:noFill/>
            <a:ln w="9525">
              <a:noFill/>
            </a:ln>
          </p:spPr>
          <p:txBody>
            <a:bodyPr anchor="ctr"/>
            <a:p>
              <a:pPr algn="ctr" eaLnBrk="1" hangingPunct="1">
                <a:buFont typeface="Arial" panose="020B0604020202020204" pitchFamily="34" charset="0"/>
                <a:buNone/>
              </a:pPr>
              <a:endParaRPr lang="zh-CN" altLang="en-US" dirty="0">
                <a:solidFill>
                  <a:srgbClr val="FFFFFF"/>
                </a:solidFill>
                <a:latin typeface="Calibri" panose="020F0502020204030204" pitchFamily="34" charset="0"/>
              </a:endParaRPr>
            </a:p>
          </p:txBody>
        </p:sp>
      </p:grpSp>
      <p:pic>
        <p:nvPicPr>
          <p:cNvPr id="244761" name="图片 4" descr="波浪前1.png"/>
          <p:cNvPicPr>
            <a:picLocks noChangeAspect="1"/>
          </p:cNvPicPr>
          <p:nvPr/>
        </p:nvPicPr>
        <p:blipFill>
          <a:blip r:embed="rId9"/>
          <a:stretch>
            <a:fillRect/>
          </a:stretch>
        </p:blipFill>
        <p:spPr>
          <a:xfrm>
            <a:off x="-573087" y="5368925"/>
            <a:ext cx="10642600" cy="2341563"/>
          </a:xfrm>
          <a:prstGeom prst="rect">
            <a:avLst/>
          </a:prstGeom>
          <a:noFill/>
          <a:ln w="9525">
            <a:noFill/>
          </a:ln>
        </p:spPr>
      </p:pic>
      <p:grpSp>
        <p:nvGrpSpPr>
          <p:cNvPr id="244762" name="组合 244761"/>
          <p:cNvGrpSpPr/>
          <p:nvPr/>
        </p:nvGrpSpPr>
        <p:grpSpPr>
          <a:xfrm>
            <a:off x="4457700" y="6238875"/>
            <a:ext cx="928688" cy="415925"/>
            <a:chOff x="0" y="0"/>
            <a:chExt cx="928694" cy="415937"/>
          </a:xfrm>
        </p:grpSpPr>
        <p:cxnSp>
          <p:nvCxnSpPr>
            <p:cNvPr id="244763" name="直接连接符 15"/>
            <p:cNvCxnSpPr/>
            <p:nvPr/>
          </p:nvCxnSpPr>
          <p:spPr>
            <a:xfrm>
              <a:off x="0" y="207969"/>
              <a:ext cx="928694" cy="1587"/>
            </a:xfrm>
            <a:prstGeom prst="line">
              <a:avLst/>
            </a:prstGeom>
            <a:ln w="9525" cap="flat" cmpd="sng">
              <a:solidFill>
                <a:srgbClr val="4A7EBB"/>
              </a:solidFill>
              <a:prstDash val="solid"/>
              <a:headEnd type="none" w="med" len="med"/>
              <a:tailEnd type="none" w="med" len="med"/>
            </a:ln>
          </p:spPr>
        </p:cxnSp>
        <p:cxnSp>
          <p:nvCxnSpPr>
            <p:cNvPr id="244764" name="直接连接符 17"/>
            <p:cNvCxnSpPr/>
            <p:nvPr/>
          </p:nvCxnSpPr>
          <p:spPr>
            <a:xfrm rot="5400000">
              <a:off x="256375" y="207174"/>
              <a:ext cx="415937" cy="1588"/>
            </a:xfrm>
            <a:prstGeom prst="line">
              <a:avLst/>
            </a:prstGeom>
            <a:ln w="9525" cap="flat" cmpd="sng">
              <a:solidFill>
                <a:srgbClr val="4A7EBB"/>
              </a:solidFill>
              <a:prstDash val="solid"/>
              <a:headEnd type="none" w="med" len="med"/>
              <a:tailEnd type="none" w="med" len="med"/>
            </a:ln>
          </p:spPr>
        </p:cxnSp>
      </p:grpSp>
      <p:grpSp>
        <p:nvGrpSpPr>
          <p:cNvPr id="244765" name="组合 244764"/>
          <p:cNvGrpSpPr/>
          <p:nvPr/>
        </p:nvGrpSpPr>
        <p:grpSpPr>
          <a:xfrm>
            <a:off x="4635500" y="6350000"/>
            <a:ext cx="928688" cy="415925"/>
            <a:chOff x="0" y="0"/>
            <a:chExt cx="928694" cy="415937"/>
          </a:xfrm>
        </p:grpSpPr>
        <p:cxnSp>
          <p:nvCxnSpPr>
            <p:cNvPr id="244766" name="直接连接符 20"/>
            <p:cNvCxnSpPr/>
            <p:nvPr/>
          </p:nvCxnSpPr>
          <p:spPr>
            <a:xfrm>
              <a:off x="0" y="207969"/>
              <a:ext cx="928694" cy="1587"/>
            </a:xfrm>
            <a:prstGeom prst="line">
              <a:avLst/>
            </a:prstGeom>
            <a:ln w="9525" cap="flat" cmpd="sng">
              <a:solidFill>
                <a:srgbClr val="4A7EBB"/>
              </a:solidFill>
              <a:prstDash val="solid"/>
              <a:headEnd type="none" w="med" len="med"/>
              <a:tailEnd type="none" w="med" len="med"/>
            </a:ln>
          </p:spPr>
        </p:cxnSp>
        <p:cxnSp>
          <p:nvCxnSpPr>
            <p:cNvPr id="244767" name="直接连接符 21"/>
            <p:cNvCxnSpPr/>
            <p:nvPr/>
          </p:nvCxnSpPr>
          <p:spPr>
            <a:xfrm rot="5400000">
              <a:off x="256375" y="207174"/>
              <a:ext cx="415937" cy="1588"/>
            </a:xfrm>
            <a:prstGeom prst="line">
              <a:avLst/>
            </a:prstGeom>
            <a:ln w="9525" cap="flat" cmpd="sng">
              <a:solidFill>
                <a:srgbClr val="4A7EBB"/>
              </a:solidFill>
              <a:prstDash val="solid"/>
              <a:headEnd type="none" w="med" len="med"/>
              <a:tailEnd type="none" w="med" len="med"/>
            </a:ln>
          </p:spPr>
        </p:cxnSp>
      </p:grpSp>
      <p:grpSp>
        <p:nvGrpSpPr>
          <p:cNvPr id="244768" name="组合 244767"/>
          <p:cNvGrpSpPr/>
          <p:nvPr/>
        </p:nvGrpSpPr>
        <p:grpSpPr>
          <a:xfrm>
            <a:off x="863600" y="3716338"/>
            <a:ext cx="1784350" cy="5589587"/>
            <a:chOff x="0" y="0"/>
            <a:chExt cx="1785011" cy="5589599"/>
          </a:xfrm>
        </p:grpSpPr>
        <p:pic>
          <p:nvPicPr>
            <p:cNvPr id="244769" name="图片 26" descr="人物倒影.png"/>
            <p:cNvPicPr>
              <a:picLocks noChangeAspect="1"/>
            </p:cNvPicPr>
            <p:nvPr/>
          </p:nvPicPr>
          <p:blipFill>
            <a:blip r:embed="rId1"/>
            <a:stretch>
              <a:fillRect/>
            </a:stretch>
          </p:blipFill>
          <p:spPr>
            <a:xfrm>
              <a:off x="0" y="2771458"/>
              <a:ext cx="1752306" cy="2818141"/>
            </a:xfrm>
            <a:prstGeom prst="rect">
              <a:avLst/>
            </a:prstGeom>
            <a:noFill/>
            <a:ln w="9525">
              <a:noFill/>
            </a:ln>
          </p:spPr>
        </p:pic>
        <p:sp>
          <p:nvSpPr>
            <p:cNvPr id="244770" name="矩形 27"/>
            <p:cNvSpPr/>
            <p:nvPr/>
          </p:nvSpPr>
          <p:spPr>
            <a:xfrm>
              <a:off x="23822" y="0"/>
              <a:ext cx="1761189" cy="2862268"/>
            </a:xfrm>
            <a:prstGeom prst="rect">
              <a:avLst/>
            </a:prstGeom>
            <a:noFill/>
            <a:ln w="9525">
              <a:noFill/>
            </a:ln>
          </p:spPr>
          <p:txBody>
            <a:bodyPr anchor="ctr"/>
            <a:p>
              <a:pPr algn="ctr" eaLnBrk="1" hangingPunct="1">
                <a:buFont typeface="Arial" panose="020B0604020202020204" pitchFamily="34" charset="0"/>
                <a:buNone/>
              </a:pPr>
              <a:endParaRPr lang="zh-CN" altLang="en-US" dirty="0">
                <a:solidFill>
                  <a:srgbClr val="FFFFFF"/>
                </a:solidFill>
                <a:latin typeface="Calibri" panose="020F0502020204030204" pitchFamily="34" charset="0"/>
              </a:endParaRPr>
            </a:p>
          </p:txBody>
        </p:sp>
      </p:grpSp>
      <p:pic>
        <p:nvPicPr>
          <p:cNvPr id="244771" name="图片 30" descr="图片2.png"/>
          <p:cNvPicPr>
            <a:picLocks noChangeAspect="1"/>
          </p:cNvPicPr>
          <p:nvPr/>
        </p:nvPicPr>
        <p:blipFill>
          <a:blip r:embed="rId2"/>
          <a:stretch>
            <a:fillRect/>
          </a:stretch>
        </p:blipFill>
        <p:spPr>
          <a:xfrm>
            <a:off x="4859338" y="908050"/>
            <a:ext cx="2428875" cy="2427288"/>
          </a:xfrm>
          <a:prstGeom prst="rect">
            <a:avLst/>
          </a:prstGeom>
          <a:noFill/>
          <a:ln w="9525">
            <a:noFill/>
          </a:ln>
        </p:spPr>
      </p:pic>
      <p:grpSp>
        <p:nvGrpSpPr>
          <p:cNvPr id="244772" name="组合 244771"/>
          <p:cNvGrpSpPr/>
          <p:nvPr/>
        </p:nvGrpSpPr>
        <p:grpSpPr>
          <a:xfrm>
            <a:off x="1490663" y="2492375"/>
            <a:ext cx="30013275" cy="1541463"/>
            <a:chOff x="0" y="0"/>
            <a:chExt cx="18906" cy="971"/>
          </a:xfrm>
        </p:grpSpPr>
        <p:pic>
          <p:nvPicPr>
            <p:cNvPr id="244773" name="Picture 23" descr="红1"/>
            <p:cNvPicPr>
              <a:picLocks noChangeAspect="1"/>
            </p:cNvPicPr>
            <p:nvPr/>
          </p:nvPicPr>
          <p:blipFill>
            <a:blip r:embed="rId10"/>
            <a:stretch>
              <a:fillRect/>
            </a:stretch>
          </p:blipFill>
          <p:spPr>
            <a:xfrm>
              <a:off x="0" y="91"/>
              <a:ext cx="3278" cy="880"/>
            </a:xfrm>
            <a:prstGeom prst="rect">
              <a:avLst/>
            </a:prstGeom>
            <a:noFill/>
            <a:ln w="9525">
              <a:noFill/>
            </a:ln>
          </p:spPr>
        </p:pic>
        <p:sp>
          <p:nvSpPr>
            <p:cNvPr id="244774" name="Rectangle 29"/>
            <p:cNvSpPr/>
            <p:nvPr/>
          </p:nvSpPr>
          <p:spPr>
            <a:xfrm flipH="1">
              <a:off x="5887" y="0"/>
              <a:ext cx="13019" cy="544"/>
            </a:xfrm>
            <a:prstGeom prst="rect">
              <a:avLst/>
            </a:prstGeom>
            <a:noFill/>
            <a:ln w="9525">
              <a:noFill/>
            </a:ln>
          </p:spPr>
          <p:txBody>
            <a:bodyPr wrap="none" anchor="ctr"/>
            <a:p>
              <a:pPr eaLnBrk="1" hangingPunct="1">
                <a:buFont typeface="Arial" panose="020B0604020202020204" pitchFamily="34" charset="0"/>
                <a:buNone/>
              </a:pPr>
              <a:endParaRPr lang="zh-CN" altLang="en-US" dirty="0">
                <a:latin typeface="Arial" panose="020B0604020202020204" pitchFamily="34" charset="0"/>
              </a:endParaRPr>
            </a:p>
          </p:txBody>
        </p:sp>
      </p:grpSp>
      <p:pic>
        <p:nvPicPr>
          <p:cNvPr id="244775" name="Picture 35" descr="红1"/>
          <p:cNvPicPr>
            <a:picLocks noChangeAspect="1"/>
          </p:cNvPicPr>
          <p:nvPr/>
        </p:nvPicPr>
        <p:blipFill>
          <a:blip r:embed="rId10"/>
          <a:stretch>
            <a:fillRect/>
          </a:stretch>
        </p:blipFill>
        <p:spPr>
          <a:xfrm>
            <a:off x="1490663" y="2636838"/>
            <a:ext cx="5203825" cy="1397000"/>
          </a:xfrm>
          <a:prstGeom prst="rect">
            <a:avLst/>
          </a:prstGeom>
          <a:noFill/>
          <a:ln w="9525">
            <a:noFill/>
          </a:ln>
        </p:spPr>
      </p:pic>
      <p:pic>
        <p:nvPicPr>
          <p:cNvPr id="244776" name="Picture 36" descr="红2"/>
          <p:cNvPicPr>
            <a:picLocks noChangeAspect="1"/>
          </p:cNvPicPr>
          <p:nvPr/>
        </p:nvPicPr>
        <p:blipFill>
          <a:blip r:embed="rId3"/>
          <a:stretch>
            <a:fillRect/>
          </a:stretch>
        </p:blipFill>
        <p:spPr>
          <a:xfrm>
            <a:off x="5854700" y="2822575"/>
            <a:ext cx="3109913" cy="1901825"/>
          </a:xfrm>
          <a:prstGeom prst="rect">
            <a:avLst/>
          </a:prstGeom>
          <a:noFill/>
          <a:ln w="9525">
            <a:noFill/>
          </a:ln>
        </p:spPr>
      </p:pic>
      <p:sp>
        <p:nvSpPr>
          <p:cNvPr id="244777" name="Rectangle 39"/>
          <p:cNvSpPr/>
          <p:nvPr/>
        </p:nvSpPr>
        <p:spPr>
          <a:xfrm>
            <a:off x="-20558125" y="2132013"/>
            <a:ext cx="16417925" cy="2160587"/>
          </a:xfrm>
          <a:prstGeom prst="rect">
            <a:avLst/>
          </a:prstGeom>
          <a:noFill/>
          <a:ln w="9525">
            <a:noFill/>
          </a:ln>
        </p:spPr>
        <p:txBody>
          <a:bodyPr wrap="none" anchor="ctr"/>
          <a:p>
            <a:pPr eaLnBrk="1" hangingPunct="1">
              <a:buFont typeface="Arial" panose="020B0604020202020204" pitchFamily="34" charset="0"/>
              <a:buNone/>
            </a:pPr>
            <a:endParaRPr lang="zh-CN" altLang="en-US" dirty="0">
              <a:latin typeface="Arial" panose="020B0604020202020204" pitchFamily="34" charset="0"/>
            </a:endParaRPr>
          </a:p>
        </p:txBody>
      </p:sp>
      <p:sp>
        <p:nvSpPr>
          <p:cNvPr id="244778" name="文本框 244777"/>
          <p:cNvSpPr txBox="1"/>
          <p:nvPr/>
        </p:nvSpPr>
        <p:spPr>
          <a:xfrm>
            <a:off x="2413000" y="4581525"/>
            <a:ext cx="6264275" cy="854075"/>
          </a:xfrm>
          <a:prstGeom prst="rect">
            <a:avLst/>
          </a:prstGeom>
          <a:noFill/>
          <a:ln w="9525">
            <a:noFill/>
          </a:ln>
        </p:spPr>
        <p:txBody>
          <a:bodyPr>
            <a:spAutoFit/>
          </a:bodyPr>
          <a:p>
            <a:pPr eaLnBrk="1" hangingPunct="1">
              <a:spcBef>
                <a:spcPct val="50000"/>
              </a:spcBef>
              <a:buFont typeface="Arial" panose="020B0604020202020204" pitchFamily="34" charset="0"/>
              <a:buNone/>
            </a:pPr>
            <a:r>
              <a:rPr lang="zh-CN" altLang="en-US" sz="5000" b="1" dirty="0">
                <a:solidFill>
                  <a:srgbClr val="CC00CC"/>
                </a:solidFill>
                <a:latin typeface="Kunstler Script" panose="030304020206070D0D06" pitchFamily="2" charset="0"/>
                <a:ea typeface="迷你简毡笔黑" pitchFamily="1" charset="-122"/>
              </a:rPr>
              <a:t>谢  谢  观  看</a:t>
            </a:r>
            <a:endParaRPr lang="zh-CN" altLang="en-US" sz="5000" b="1" dirty="0">
              <a:solidFill>
                <a:srgbClr val="CC00CC"/>
              </a:solidFill>
              <a:latin typeface="Kunstler Script" panose="030304020206070D0D06" pitchFamily="2" charset="0"/>
              <a:ea typeface="迷你简毡笔黑" pitchFamily="1"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path" presetSubtype="0" repeatCount="indefinite" accel="50000" decel="50000" fill="hold" nodeType="withEffect">
                                  <p:stCondLst>
                                    <p:cond delay="0"/>
                                  </p:stCondLst>
                                  <p:childTnLst>
                                    <p:animMotion origin="layout" path="M 1.38889E-6 -2.96296E-6 C 0.00573 0.04769 -0.01719 0.09283 -0.05156 0.09931 C -0.08577 0.10672 -0.11788 0.07338 -0.12344 0.0257 C -0.12899 -0.02222 -0.1059 -0.06643 -0.07136 -0.07361 C -0.03733 -0.08055 -0.00486 -0.04815 1.38889E-6 -2.96296E-6 Z " pathEditMode="relative" rAng="2115020220" ptsTypes="fffff">
                                      <p:cBhvr>
                                        <p:cTn id="6" dur="5000" spd="-99700" fill="hold"/>
                                        <p:tgtEl>
                                          <p:spTgt spid="244747"/>
                                        </p:tgtEl>
                                        <p:attrNameLst>
                                          <p:attrName>ppt_x</p:attrName>
                                          <p:attrName>ppt_y</p:attrName>
                                        </p:attrNameLst>
                                      </p:cBhvr>
                                      <p:rCtr x="-5800" y="1300"/>
                                    </p:animMotion>
                                  </p:childTnLst>
                                </p:cTn>
                              </p:par>
                              <p:par>
                                <p:cTn id="7" presetID="9" presetClass="emph" presetSubtype="0" nodeType="withEffect">
                                  <p:stCondLst>
                                    <p:cond delay="0"/>
                                  </p:stCondLst>
                                  <p:childTnLst>
                                    <p:set>
                                      <p:cBhvr rctx="PPT">
                                        <p:cTn id="8" dur="indefinite"/>
                                        <p:tgtEl>
                                          <p:spTgt spid="244747"/>
                                        </p:tgtEl>
                                        <p:attrNameLst>
                                          <p:attrName>style.opacity</p:attrName>
                                        </p:attrNameLst>
                                      </p:cBhvr>
                                      <p:to>
                                        <p:strVal val="0.65"/>
                                      </p:to>
                                    </p:set>
                                    <p:animEffect filter="image" prLst="opacity: 0.65">
                                      <p:cBhvr rctx="IE">
                                        <p:cTn id="9" dur="indefinite"/>
                                        <p:tgtEl>
                                          <p:spTgt spid="244747"/>
                                        </p:tgtEl>
                                      </p:cBhvr>
                                    </p:animEffect>
                                  </p:childTnLst>
                                </p:cTn>
                              </p:par>
                              <p:par>
                                <p:cTn id="10" presetID="8" presetClass="emph" presetSubtype="0" repeatCount="indefinite" accel="50000" decel="50000" autoRev="1" fill="hold" nodeType="withEffect">
                                  <p:stCondLst>
                                    <p:cond delay="0"/>
                                  </p:stCondLst>
                                  <p:childTnLst>
                                    <p:animRot by="300000">
                                      <p:cBhvr>
                                        <p:cTn id="11" dur="3000" fill="hold"/>
                                        <p:tgtEl>
                                          <p:spTgt spid="244744"/>
                                        </p:tgtEl>
                                        <p:attrNameLst>
                                          <p:attrName>r</p:attrName>
                                        </p:attrNameLst>
                                      </p:cBhvr>
                                    </p:animRot>
                                  </p:childTnLst>
                                </p:cTn>
                              </p:par>
                              <p:par>
                                <p:cTn id="12" presetID="1" presetClass="path" presetSubtype="0" repeatCount="indefinite" accel="50000" decel="50000" fill="hold" nodeType="withEffect">
                                  <p:stCondLst>
                                    <p:cond delay="0"/>
                                  </p:stCondLst>
                                  <p:childTnLst>
                                    <p:animMotion origin="layout" path="M 1.38889E-6 -2.96296E-6 C 0.00573 0.04769 -0.01719 0.09283 -0.05156 0.09931 C -0.08577 0.10672 -0.11788 0.07338 -0.12344 0.0257 C -0.12899 -0.02222 -0.1059 -0.06643 -0.07136 -0.07361 C -0.03733 -0.08055 -0.00486 -0.04815 1.38889E-6 -2.96296E-6 Z " pathEditMode="relative" rAng="2115020220" ptsTypes="fffff">
                                      <p:cBhvr>
                                        <p:cTn id="13" dur="5000" spd="-99700" fill="hold"/>
                                        <p:tgtEl>
                                          <p:spTgt spid="244771"/>
                                        </p:tgtEl>
                                        <p:attrNameLst>
                                          <p:attrName>ppt_x</p:attrName>
                                          <p:attrName>ppt_y</p:attrName>
                                        </p:attrNameLst>
                                      </p:cBhvr>
                                      <p:rCtr x="-5800" y="1300"/>
                                    </p:animMotion>
                                  </p:childTnLst>
                                </p:cTn>
                              </p:par>
                              <p:par>
                                <p:cTn id="14" presetID="9" presetClass="emph" presetSubtype="0" nodeType="withEffect">
                                  <p:stCondLst>
                                    <p:cond delay="0"/>
                                  </p:stCondLst>
                                  <p:childTnLst>
                                    <p:set>
                                      <p:cBhvr rctx="PPT">
                                        <p:cTn id="15" dur="indefinite"/>
                                        <p:tgtEl>
                                          <p:spTgt spid="244771"/>
                                        </p:tgtEl>
                                        <p:attrNameLst>
                                          <p:attrName>style.opacity</p:attrName>
                                        </p:attrNameLst>
                                      </p:cBhvr>
                                      <p:to>
                                        <p:strVal val="0.65"/>
                                      </p:to>
                                    </p:set>
                                    <p:animEffect filter="image" prLst="opacity: 0.65">
                                      <p:cBhvr rctx="IE">
                                        <p:cTn id="16" dur="indefinite"/>
                                        <p:tgtEl>
                                          <p:spTgt spid="244771"/>
                                        </p:tgtEl>
                                      </p:cBhvr>
                                    </p:animEffect>
                                  </p:childTnLst>
                                </p:cTn>
                              </p:par>
                              <p:par>
                                <p:cTn id="17" presetID="42" presetClass="entr" presetSubtype="0" repeatCount="indefinite" fill="hold" nodeType="withEffect">
                                  <p:stCondLst>
                                    <p:cond delay="0"/>
                                  </p:stCondLst>
                                  <p:childTnLst>
                                    <p:set>
                                      <p:cBhvr>
                                        <p:cTn id="18" dur="1" fill="hold">
                                          <p:stCondLst>
                                            <p:cond delay="0"/>
                                          </p:stCondLst>
                                        </p:cTn>
                                        <p:tgtEl>
                                          <p:spTgt spid="244757"/>
                                        </p:tgtEl>
                                        <p:attrNameLst>
                                          <p:attrName>style.visibility</p:attrName>
                                        </p:attrNameLst>
                                      </p:cBhvr>
                                      <p:to>
                                        <p:strVal val="visible"/>
                                      </p:to>
                                    </p:set>
                                    <p:animEffect transition="in" filter="fade">
                                      <p:cBhvr>
                                        <p:cTn id="19" dur="2000"/>
                                        <p:tgtEl>
                                          <p:spTgt spid="244757"/>
                                        </p:tgtEl>
                                      </p:cBhvr>
                                    </p:animEffect>
                                    <p:anim calcmode="lin" valueType="num">
                                      <p:cBhvr>
                                        <p:cTn id="20" dur="2000" fill="hold"/>
                                        <p:tgtEl>
                                          <p:spTgt spid="244757"/>
                                        </p:tgtEl>
                                        <p:attrNameLst>
                                          <p:attrName>ppt_x</p:attrName>
                                        </p:attrNameLst>
                                      </p:cBhvr>
                                      <p:tavLst>
                                        <p:tav tm="0">
                                          <p:val>
                                            <p:strVal val="#ppt_x"/>
                                          </p:val>
                                        </p:tav>
                                        <p:tav tm="100000">
                                          <p:val>
                                            <p:strVal val="#ppt_x"/>
                                          </p:val>
                                        </p:tav>
                                      </p:tavLst>
                                    </p:anim>
                                    <p:anim calcmode="lin" valueType="num">
                                      <p:cBhvr>
                                        <p:cTn id="21" dur="2000" fill="hold"/>
                                        <p:tgtEl>
                                          <p:spTgt spid="244757"/>
                                        </p:tgtEl>
                                        <p:attrNameLst>
                                          <p:attrName>ppt_y</p:attrName>
                                        </p:attrNameLst>
                                      </p:cBhvr>
                                      <p:tavLst>
                                        <p:tav tm="0">
                                          <p:val>
                                            <p:strVal val="#ppt_y+.1"/>
                                          </p:val>
                                        </p:tav>
                                        <p:tav tm="100000">
                                          <p:val>
                                            <p:strVal val="#ppt_y"/>
                                          </p:val>
                                        </p:tav>
                                      </p:tavLst>
                                    </p:anim>
                                  </p:childTnLst>
                                </p:cTn>
                              </p:par>
                              <p:par>
                                <p:cTn id="22" presetID="47" presetClass="exit" presetSubtype="0" repeatCount="indefinite" fill="hold" nodeType="withEffect">
                                  <p:stCondLst>
                                    <p:cond delay="300"/>
                                  </p:stCondLst>
                                  <p:childTnLst>
                                    <p:animEffect transition="out" filter="fade">
                                      <p:cBhvr>
                                        <p:cTn id="23" dur="2000"/>
                                        <p:tgtEl>
                                          <p:spTgt spid="244756"/>
                                        </p:tgtEl>
                                      </p:cBhvr>
                                    </p:animEffect>
                                    <p:anim calcmode="lin" valueType="num">
                                      <p:cBhvr>
                                        <p:cTn id="24" dur="2000"/>
                                        <p:tgtEl>
                                          <p:spTgt spid="244756"/>
                                        </p:tgtEl>
                                        <p:attrNameLst>
                                          <p:attrName>ppt_x</p:attrName>
                                        </p:attrNameLst>
                                      </p:cBhvr>
                                      <p:tavLst>
                                        <p:tav tm="0">
                                          <p:val>
                                            <p:strVal val="ppt_x"/>
                                          </p:val>
                                        </p:tav>
                                        <p:tav tm="100000">
                                          <p:val>
                                            <p:strVal val="ppt_x"/>
                                          </p:val>
                                        </p:tav>
                                      </p:tavLst>
                                    </p:anim>
                                    <p:anim calcmode="lin" valueType="num">
                                      <p:cBhvr>
                                        <p:cTn id="25" dur="2000"/>
                                        <p:tgtEl>
                                          <p:spTgt spid="244756"/>
                                        </p:tgtEl>
                                        <p:attrNameLst>
                                          <p:attrName>ppt_y</p:attrName>
                                        </p:attrNameLst>
                                      </p:cBhvr>
                                      <p:tavLst>
                                        <p:tav tm="0">
                                          <p:val>
                                            <p:strVal val="ppt_y"/>
                                          </p:val>
                                        </p:tav>
                                        <p:tav tm="100000">
                                          <p:val>
                                            <p:strVal val="ppt_y-.1"/>
                                          </p:val>
                                        </p:tav>
                                      </p:tavLst>
                                    </p:anim>
                                    <p:set>
                                      <p:cBhvr>
                                        <p:cTn id="26" dur="1" fill="hold">
                                          <p:stCondLst>
                                            <p:cond delay="1999"/>
                                          </p:stCondLst>
                                        </p:cTn>
                                        <p:tgtEl>
                                          <p:spTgt spid="244756"/>
                                        </p:tgtEl>
                                        <p:attrNameLst>
                                          <p:attrName>style.visibility</p:attrName>
                                        </p:attrNameLst>
                                      </p:cBhvr>
                                      <p:to>
                                        <p:strVal val="hidden"/>
                                      </p:to>
                                    </p:set>
                                  </p:childTnLst>
                                </p:cTn>
                              </p:par>
                              <p:par>
                                <p:cTn id="27" presetID="47" presetClass="exit" presetSubtype="0" repeatCount="indefinite" fill="hold" nodeType="withEffect">
                                  <p:stCondLst>
                                    <p:cond delay="600"/>
                                  </p:stCondLst>
                                  <p:childTnLst>
                                    <p:animEffect transition="out" filter="fade">
                                      <p:cBhvr>
                                        <p:cTn id="28" dur="2000"/>
                                        <p:tgtEl>
                                          <p:spTgt spid="244757"/>
                                        </p:tgtEl>
                                      </p:cBhvr>
                                    </p:animEffect>
                                    <p:anim calcmode="lin" valueType="num">
                                      <p:cBhvr>
                                        <p:cTn id="29" dur="2000"/>
                                        <p:tgtEl>
                                          <p:spTgt spid="244757"/>
                                        </p:tgtEl>
                                        <p:attrNameLst>
                                          <p:attrName>ppt_x</p:attrName>
                                        </p:attrNameLst>
                                      </p:cBhvr>
                                      <p:tavLst>
                                        <p:tav tm="0">
                                          <p:val>
                                            <p:strVal val="ppt_x"/>
                                          </p:val>
                                        </p:tav>
                                        <p:tav tm="100000">
                                          <p:val>
                                            <p:strVal val="ppt_x"/>
                                          </p:val>
                                        </p:tav>
                                      </p:tavLst>
                                    </p:anim>
                                    <p:anim calcmode="lin" valueType="num">
                                      <p:cBhvr>
                                        <p:cTn id="30" dur="2000"/>
                                        <p:tgtEl>
                                          <p:spTgt spid="244757"/>
                                        </p:tgtEl>
                                        <p:attrNameLst>
                                          <p:attrName>ppt_y</p:attrName>
                                        </p:attrNameLst>
                                      </p:cBhvr>
                                      <p:tavLst>
                                        <p:tav tm="0">
                                          <p:val>
                                            <p:strVal val="ppt_y"/>
                                          </p:val>
                                        </p:tav>
                                        <p:tav tm="100000">
                                          <p:val>
                                            <p:strVal val="ppt_y-.1"/>
                                          </p:val>
                                        </p:tav>
                                      </p:tavLst>
                                    </p:anim>
                                    <p:set>
                                      <p:cBhvr>
                                        <p:cTn id="31" dur="1" fill="hold">
                                          <p:stCondLst>
                                            <p:cond delay="1999"/>
                                          </p:stCondLst>
                                        </p:cTn>
                                        <p:tgtEl>
                                          <p:spTgt spid="244757"/>
                                        </p:tgtEl>
                                        <p:attrNameLst>
                                          <p:attrName>style.visibility</p:attrName>
                                        </p:attrNameLst>
                                      </p:cBhvr>
                                      <p:to>
                                        <p:strVal val="hidden"/>
                                      </p:to>
                                    </p:set>
                                  </p:childTnLst>
                                </p:cTn>
                              </p:par>
                              <p:par>
                                <p:cTn id="32" presetID="42" presetClass="entr" presetSubtype="0" repeatCount="indefinite" fill="hold" nodeType="withEffect">
                                  <p:stCondLst>
                                    <p:cond delay="900"/>
                                  </p:stCondLst>
                                  <p:childTnLst>
                                    <p:set>
                                      <p:cBhvr>
                                        <p:cTn id="33" dur="1" fill="hold">
                                          <p:stCondLst>
                                            <p:cond delay="0"/>
                                          </p:stCondLst>
                                        </p:cTn>
                                        <p:tgtEl>
                                          <p:spTgt spid="244756"/>
                                        </p:tgtEl>
                                        <p:attrNameLst>
                                          <p:attrName>style.visibility</p:attrName>
                                        </p:attrNameLst>
                                      </p:cBhvr>
                                      <p:to>
                                        <p:strVal val="visible"/>
                                      </p:to>
                                    </p:set>
                                    <p:animEffect transition="in" filter="fade">
                                      <p:cBhvr>
                                        <p:cTn id="34" dur="2000"/>
                                        <p:tgtEl>
                                          <p:spTgt spid="244756"/>
                                        </p:tgtEl>
                                      </p:cBhvr>
                                    </p:animEffect>
                                    <p:anim calcmode="lin" valueType="num">
                                      <p:cBhvr>
                                        <p:cTn id="35" dur="2000" fill="hold"/>
                                        <p:tgtEl>
                                          <p:spTgt spid="244756"/>
                                        </p:tgtEl>
                                        <p:attrNameLst>
                                          <p:attrName>ppt_x</p:attrName>
                                        </p:attrNameLst>
                                      </p:cBhvr>
                                      <p:tavLst>
                                        <p:tav tm="0">
                                          <p:val>
                                            <p:strVal val="#ppt_x"/>
                                          </p:val>
                                        </p:tav>
                                        <p:tav tm="100000">
                                          <p:val>
                                            <p:strVal val="#ppt_x"/>
                                          </p:val>
                                        </p:tav>
                                      </p:tavLst>
                                    </p:anim>
                                    <p:anim calcmode="lin" valueType="num">
                                      <p:cBhvr>
                                        <p:cTn id="36" dur="2000" fill="hold"/>
                                        <p:tgtEl>
                                          <p:spTgt spid="244756"/>
                                        </p:tgtEl>
                                        <p:attrNameLst>
                                          <p:attrName>ppt_y</p:attrName>
                                        </p:attrNameLst>
                                      </p:cBhvr>
                                      <p:tavLst>
                                        <p:tav tm="0">
                                          <p:val>
                                            <p:strVal val="#ppt_y+.1"/>
                                          </p:val>
                                        </p:tav>
                                        <p:tav tm="100000">
                                          <p:val>
                                            <p:strVal val="#ppt_y"/>
                                          </p:val>
                                        </p:tav>
                                      </p:tavLst>
                                    </p:anim>
                                  </p:childTnLst>
                                </p:cTn>
                              </p:par>
                              <p:par>
                                <p:cTn id="37" presetID="23" presetClass="path" presetSubtype="0" repeatCount="indefinite" accel="50000" decel="50000" fill="hold" nodeType="withEffect">
                                  <p:stCondLst>
                                    <p:cond delay="300"/>
                                  </p:stCondLst>
                                  <p:childTnLst>
                                    <p:animMotion origin="layout" path="M 1.66667E-6 4.07407E-6 C 0.0184 0.00231 0.02569 0.00625 0.01979 0.01018 C -0.00399 0.00972 -0.02413 0.00717 -0.03212 0.0037 C -0.01215 0.00138 0.01302 0.00162 0.03229 0.0037 C 0.02361 0.0074 0.00278 0.00972 -0.01997 0.01018 C -0.02604 0.00601 -0.01754 0.00231 1.66667E-6 4.07407E-6 Z " pathEditMode="relative" rAng="0" ptsTypes="ffffff">
                                      <p:cBhvr>
                                        <p:cTn id="38" dur="10000" fill="hold"/>
                                        <p:tgtEl>
                                          <p:spTgt spid="244761"/>
                                        </p:tgtEl>
                                        <p:attrNameLst>
                                          <p:attrName>ppt_x</p:attrName>
                                          <p:attrName>ppt_y</p:attrName>
                                        </p:attrNameLst>
                                      </p:cBhvr>
                                      <p:rCtr x="0" y="500"/>
                                    </p:animMotion>
                                  </p:childTnLst>
                                </p:cTn>
                              </p:par>
                              <p:par>
                                <p:cTn id="39" presetID="23" presetClass="path" presetSubtype="0" repeatCount="indefinite" accel="50000" decel="50000" fill="hold" nodeType="withEffect">
                                  <p:stCondLst>
                                    <p:cond delay="2000"/>
                                  </p:stCondLst>
                                  <p:childTnLst>
                                    <p:animMotion origin="layout" path="M -1.94444E-6 -7.40741E-7 C 0.02031 0.00278 0.0283 0.00741 0.0217 0.01181 C -0.00434 0.01134 -0.02621 0.00857 -0.03524 0.0044 C -0.01337 0.00185 0.01441 0.00208 0.03542 0.0044 C 0.02587 0.0088 0.00295 0.01134 -0.02187 0.01181 C -0.02864 0.00718 -0.01927 0.00278 -1.94444E-6 -7.40741E-7 Z " pathEditMode="relative" rAng="0" ptsTypes="ffffff">
                                      <p:cBhvr>
                                        <p:cTn id="40" dur="10000" fill="hold"/>
                                        <p:tgtEl>
                                          <p:spTgt spid="244755"/>
                                        </p:tgtEl>
                                        <p:attrNameLst>
                                          <p:attrName>ppt_x</p:attrName>
                                          <p:attrName>ppt_y</p:attrName>
                                        </p:attrNameLst>
                                      </p:cBhvr>
                                      <p:rCtr x="0" y="600"/>
                                    </p:animMotion>
                                  </p:childTnLst>
                                </p:cTn>
                              </p:par>
                              <p:par>
                                <p:cTn id="41" presetID="8" presetClass="emph" presetSubtype="0" repeatCount="indefinite" accel="50000" decel="50000" autoRev="1" fill="hold" nodeType="withEffect">
                                  <p:stCondLst>
                                    <p:cond delay="0"/>
                                  </p:stCondLst>
                                  <p:childTnLst>
                                    <p:animRot by="300000">
                                      <p:cBhvr>
                                        <p:cTn id="42" dur="3000" fill="hold"/>
                                        <p:tgtEl>
                                          <p:spTgt spid="244758"/>
                                        </p:tgtEl>
                                        <p:attrNameLst>
                                          <p:attrName>r</p:attrName>
                                        </p:attrNameLst>
                                      </p:cBhvr>
                                    </p:animRot>
                                  </p:childTnLst>
                                </p:cTn>
                              </p:par>
                              <p:par>
                                <p:cTn id="43" presetID="8" presetClass="emph" presetSubtype="0" repeatCount="indefinite" accel="50000" decel="50000" autoRev="1" fill="hold" nodeType="withEffect">
                                  <p:stCondLst>
                                    <p:cond delay="0"/>
                                  </p:stCondLst>
                                  <p:childTnLst>
                                    <p:animRot by="300000">
                                      <p:cBhvr>
                                        <p:cTn id="44" dur="3000" fill="hold"/>
                                        <p:tgtEl>
                                          <p:spTgt spid="244768"/>
                                        </p:tgtEl>
                                        <p:attrNameLst>
                                          <p:attrName>r</p:attrName>
                                        </p:attrNameLst>
                                      </p:cBhvr>
                                    </p:animRot>
                                  </p:childTnLst>
                                </p:cTn>
                              </p:par>
                              <p:par>
                                <p:cTn id="45" presetID="9" presetClass="emph" presetSubtype="0" nodeType="withEffect">
                                  <p:stCondLst>
                                    <p:cond delay="0"/>
                                  </p:stCondLst>
                                  <p:childTnLst>
                                    <p:set>
                                      <p:cBhvr rctx="PPT">
                                        <p:cTn id="46" dur="indefinite"/>
                                        <p:tgtEl>
                                          <p:spTgt spid="244775"/>
                                        </p:tgtEl>
                                        <p:attrNameLst>
                                          <p:attrName>style.opacity</p:attrName>
                                        </p:attrNameLst>
                                      </p:cBhvr>
                                      <p:to>
                                        <p:strVal val="0.55"/>
                                      </p:to>
                                    </p:set>
                                    <p:animEffect filter="image" prLst="opacity: 0.55">
                                      <p:cBhvr rctx="IE">
                                        <p:cTn id="47" dur="indefinite"/>
                                        <p:tgtEl>
                                          <p:spTgt spid="244775"/>
                                        </p:tgtEl>
                                      </p:cBhvr>
                                    </p:animEffect>
                                  </p:childTnLst>
                                </p:cTn>
                              </p:par>
                              <p:par>
                                <p:cTn id="48" presetID="9" presetClass="emph" presetSubtype="0" nodeType="withEffect">
                                  <p:stCondLst>
                                    <p:cond delay="0"/>
                                  </p:stCondLst>
                                  <p:childTnLst>
                                    <p:set>
                                      <p:cBhvr rctx="PPT">
                                        <p:cTn id="49" dur="indefinite"/>
                                        <p:tgtEl>
                                          <p:spTgt spid="244776"/>
                                        </p:tgtEl>
                                        <p:attrNameLst>
                                          <p:attrName>style.opacity</p:attrName>
                                        </p:attrNameLst>
                                      </p:cBhvr>
                                      <p:to>
                                        <p:strVal val="0.55"/>
                                      </p:to>
                                    </p:set>
                                    <p:animEffect filter="image" prLst="opacity: 0.55">
                                      <p:cBhvr rctx="IE">
                                        <p:cTn id="50" dur="indefinite"/>
                                        <p:tgtEl>
                                          <p:spTgt spid="244776"/>
                                        </p:tgtEl>
                                      </p:cBhvr>
                                    </p:animEffect>
                                  </p:childTnLst>
                                </p:cTn>
                              </p:par>
                              <p:par>
                                <p:cTn id="51" presetID="22" presetClass="entr" presetSubtype="8" repeatCount="indefinite" fill="hold" nodeType="withEffect">
                                  <p:stCondLst>
                                    <p:cond delay="0"/>
                                  </p:stCondLst>
                                  <p:childTnLst>
                                    <p:set>
                                      <p:cBhvr>
                                        <p:cTn id="52" dur="1" fill="hold">
                                          <p:stCondLst>
                                            <p:cond delay="0"/>
                                          </p:stCondLst>
                                        </p:cTn>
                                        <p:tgtEl>
                                          <p:spTgt spid="244772"/>
                                        </p:tgtEl>
                                        <p:attrNameLst>
                                          <p:attrName>style.visibility</p:attrName>
                                        </p:attrNameLst>
                                      </p:cBhvr>
                                      <p:to>
                                        <p:strVal val="visible"/>
                                      </p:to>
                                    </p:set>
                                    <p:animEffect transition="in" filter="wipe(left)">
                                      <p:cBhvr>
                                        <p:cTn id="53" dur="15000"/>
                                        <p:tgtEl>
                                          <p:spTgt spid="244772"/>
                                        </p:tgtEl>
                                      </p:cBhvr>
                                    </p:animEffect>
                                  </p:childTnLst>
                                </p:cTn>
                              </p:par>
                              <p:par>
                                <p:cTn id="54" presetID="22" presetClass="entr" presetSubtype="8" repeatCount="indefinite" fill="hold" nodeType="withEffect">
                                  <p:stCondLst>
                                    <p:cond delay="0"/>
                                  </p:stCondLst>
                                  <p:childTnLst>
                                    <p:set>
                                      <p:cBhvr>
                                        <p:cTn id="55" dur="1" fill="hold">
                                          <p:stCondLst>
                                            <p:cond delay="0"/>
                                          </p:stCondLst>
                                        </p:cTn>
                                        <p:tgtEl>
                                          <p:spTgt spid="244749"/>
                                        </p:tgtEl>
                                        <p:attrNameLst>
                                          <p:attrName>style.visibility</p:attrName>
                                        </p:attrNameLst>
                                      </p:cBhvr>
                                      <p:to>
                                        <p:strVal val="visible"/>
                                      </p:to>
                                    </p:set>
                                    <p:animEffect transition="in" filter="wipe(left)">
                                      <p:cBhvr>
                                        <p:cTn id="56" dur="15000"/>
                                        <p:tgtEl>
                                          <p:spTgt spid="244749"/>
                                        </p:tgtEl>
                                      </p:cBhvr>
                                    </p:animEffect>
                                  </p:childTnLst>
                                </p:cTn>
                              </p:par>
                              <p:par>
                                <p:cTn id="57" presetID="31" presetClass="entr" presetSubtype="0" fill="hold" grpId="0" nodeType="withEffect">
                                  <p:stCondLst>
                                    <p:cond delay="0"/>
                                  </p:stCondLst>
                                  <p:iterate type="lt">
                                    <p:tmPct val="5000"/>
                                  </p:iterate>
                                  <p:childTnLst>
                                    <p:set>
                                      <p:cBhvr>
                                        <p:cTn id="58" dur="1" fill="hold">
                                          <p:stCondLst>
                                            <p:cond delay="0"/>
                                          </p:stCondLst>
                                        </p:cTn>
                                        <p:tgtEl>
                                          <p:spTgt spid="244778"/>
                                        </p:tgtEl>
                                        <p:attrNameLst>
                                          <p:attrName>style.visibility</p:attrName>
                                        </p:attrNameLst>
                                      </p:cBhvr>
                                      <p:to>
                                        <p:strVal val="visible"/>
                                      </p:to>
                                    </p:set>
                                    <p:anim calcmode="lin" valueType="num">
                                      <p:cBhvr>
                                        <p:cTn id="59" dur="1000" fill="hold"/>
                                        <p:tgtEl>
                                          <p:spTgt spid="244778"/>
                                        </p:tgtEl>
                                        <p:attrNameLst>
                                          <p:attrName>ppt_w</p:attrName>
                                        </p:attrNameLst>
                                      </p:cBhvr>
                                      <p:tavLst>
                                        <p:tav tm="0">
                                          <p:val>
                                            <p:fltVal val="0.000000"/>
                                          </p:val>
                                        </p:tav>
                                        <p:tav tm="100000">
                                          <p:val>
                                            <p:strVal val="#ppt_w"/>
                                          </p:val>
                                        </p:tav>
                                      </p:tavLst>
                                    </p:anim>
                                    <p:anim calcmode="lin" valueType="num">
                                      <p:cBhvr>
                                        <p:cTn id="60" dur="1000" fill="hold"/>
                                        <p:tgtEl>
                                          <p:spTgt spid="244778"/>
                                        </p:tgtEl>
                                        <p:attrNameLst>
                                          <p:attrName>ppt_h</p:attrName>
                                        </p:attrNameLst>
                                      </p:cBhvr>
                                      <p:tavLst>
                                        <p:tav tm="0">
                                          <p:val>
                                            <p:fltVal val="0.000000"/>
                                          </p:val>
                                        </p:tav>
                                        <p:tav tm="100000">
                                          <p:val>
                                            <p:strVal val="#ppt_h"/>
                                          </p:val>
                                        </p:tav>
                                      </p:tavLst>
                                    </p:anim>
                                    <p:anim calcmode="lin" valueType="num">
                                      <p:cBhvr>
                                        <p:cTn id="61" dur="1000" fill="hold"/>
                                        <p:tgtEl>
                                          <p:spTgt spid="244778"/>
                                        </p:tgtEl>
                                        <p:attrNameLst>
                                          <p:attrName>style.rotation</p:attrName>
                                        </p:attrNameLst>
                                      </p:cBhvr>
                                      <p:tavLst>
                                        <p:tav tm="0">
                                          <p:val>
                                            <p:fltVal val="90.000000"/>
                                          </p:val>
                                        </p:tav>
                                        <p:tav tm="100000">
                                          <p:val>
                                            <p:fltVal val="0.000000"/>
                                          </p:val>
                                        </p:tav>
                                      </p:tavLst>
                                    </p:anim>
                                    <p:animEffect transition="in" filter="fade">
                                      <p:cBhvr>
                                        <p:cTn id="62" dur="1000"/>
                                        <p:tgtEl>
                                          <p:spTgt spid="2447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477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312420" y="227330"/>
            <a:ext cx="4735830" cy="491490"/>
          </a:xfrm>
          <a:prstGeom prst="rect">
            <a:avLst/>
          </a:prstGeom>
          <a:solidFill>
            <a:schemeClr val="accent3">
              <a:lumMod val="40000"/>
              <a:lumOff val="60000"/>
            </a:schemeClr>
          </a:solidFill>
          <a:ln>
            <a:solidFill>
              <a:srgbClr val="FF0000"/>
            </a:solidFill>
          </a:ln>
        </p:spPr>
        <p:txBody>
          <a:bodyPr wrap="square" rtlCol="0" anchor="t">
            <a:spAutoFit/>
          </a:bodyPr>
          <a:p>
            <a:r>
              <a:rPr lang="en-US" altLang="zh-CN" sz="2600" b="1">
                <a:solidFill>
                  <a:schemeClr val="tx1"/>
                </a:solidFill>
                <a:uFillTx/>
                <a:sym typeface="+mn-ea"/>
              </a:rPr>
              <a:t>3</a:t>
            </a:r>
            <a:r>
              <a:rPr lang="zh-CN" sz="2600" b="1">
                <a:solidFill>
                  <a:schemeClr val="tx1"/>
                </a:solidFill>
                <a:uFillTx/>
                <a:sym typeface="+mn-ea"/>
              </a:rPr>
              <a:t>．</a:t>
            </a:r>
            <a:r>
              <a:rPr lang="zh-CN" sz="2600" b="1">
                <a:solidFill>
                  <a:schemeClr val="tx1"/>
                </a:solidFill>
                <a:uFillTx/>
                <a:ea typeface="黑体" panose="02010609060101010101" pitchFamily="2" charset="-122"/>
                <a:sym typeface="+mn-ea"/>
              </a:rPr>
              <a:t>明清</a:t>
            </a:r>
            <a:r>
              <a:rPr lang="zh-CN" sz="2600" b="1">
                <a:solidFill>
                  <a:schemeClr val="tx1"/>
                </a:solidFill>
                <a:uFillTx/>
                <a:ea typeface="黑体" panose="02010609060101010101" pitchFamily="2" charset="-122"/>
                <a:sym typeface="+mn-ea"/>
              </a:rPr>
              <a:t>时期的户籍制度</a:t>
            </a:r>
            <a:endParaRPr lang="zh-CN" altLang="en-US" sz="2600" b="1">
              <a:solidFill>
                <a:schemeClr val="tx1"/>
              </a:solidFill>
              <a:uFillTx/>
              <a:ea typeface="黑体" panose="02010609060101010101" pitchFamily="2" charset="-122"/>
              <a:sym typeface="+mn-ea"/>
            </a:endParaRPr>
          </a:p>
        </p:txBody>
      </p:sp>
      <p:sp>
        <p:nvSpPr>
          <p:cNvPr id="4" name="文本框 3"/>
          <p:cNvSpPr txBox="1"/>
          <p:nvPr/>
        </p:nvSpPr>
        <p:spPr>
          <a:xfrm>
            <a:off x="404495" y="805815"/>
            <a:ext cx="1680210" cy="491490"/>
          </a:xfrm>
          <a:prstGeom prst="rect">
            <a:avLst/>
          </a:prstGeom>
          <a:solidFill>
            <a:schemeClr val="accent5">
              <a:lumMod val="40000"/>
              <a:lumOff val="60000"/>
            </a:schemeClr>
          </a:solidFill>
          <a:ln>
            <a:solidFill>
              <a:srgbClr val="FF0000"/>
            </a:solidFill>
          </a:ln>
        </p:spPr>
        <p:txBody>
          <a:bodyPr wrap="none" rtlCol="0" anchor="t">
            <a:spAutoFit/>
          </a:bodyPr>
          <a:p>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a:t>
            </a:r>
            <a:r>
              <a:rPr lang="en-US" altLang="zh-CN"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1</a:t>
            </a:r>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)明朝：</a:t>
            </a:r>
            <a:endPar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endParaRPr>
          </a:p>
        </p:txBody>
      </p:sp>
      <p:sp>
        <p:nvSpPr>
          <p:cNvPr id="3" name="文本框 2"/>
          <p:cNvSpPr txBox="1"/>
          <p:nvPr/>
        </p:nvSpPr>
        <p:spPr>
          <a:xfrm>
            <a:off x="404495" y="3036570"/>
            <a:ext cx="1680210" cy="491490"/>
          </a:xfrm>
          <a:prstGeom prst="rect">
            <a:avLst/>
          </a:prstGeom>
          <a:solidFill>
            <a:schemeClr val="accent5">
              <a:lumMod val="40000"/>
              <a:lumOff val="60000"/>
            </a:schemeClr>
          </a:solidFill>
          <a:ln>
            <a:solidFill>
              <a:srgbClr val="FF0000"/>
            </a:solidFill>
          </a:ln>
        </p:spPr>
        <p:txBody>
          <a:bodyPr wrap="none" rtlCol="0" anchor="t">
            <a:spAutoFit/>
          </a:bodyPr>
          <a:p>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a:t>
            </a:r>
            <a:r>
              <a:rPr lang="en-US" altLang="zh-CN"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2</a:t>
            </a:r>
            <a:r>
              <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rPr>
              <a:t>)清朝：</a:t>
            </a:r>
            <a:endParaRPr lang="zh-CN" altLang="en-US" sz="2600" b="1">
              <a:solidFill>
                <a:schemeClr val="tx1"/>
              </a:solidFill>
              <a:uFillTx/>
              <a:latin typeface="黑体" panose="02010609060101010101" pitchFamily="2" charset="-122"/>
              <a:ea typeface="黑体" panose="02010609060101010101" pitchFamily="2" charset="-122"/>
              <a:cs typeface="黑体" panose="02010609060101010101" pitchFamily="2" charset="-122"/>
              <a:sym typeface="+mn-ea"/>
            </a:endParaRPr>
          </a:p>
        </p:txBody>
      </p:sp>
      <p:sp>
        <p:nvSpPr>
          <p:cNvPr id="5" name="文本框 4"/>
          <p:cNvSpPr txBox="1"/>
          <p:nvPr/>
        </p:nvSpPr>
        <p:spPr>
          <a:xfrm>
            <a:off x="318770" y="1431925"/>
            <a:ext cx="8506460" cy="1691640"/>
          </a:xfrm>
          <a:prstGeom prst="rect">
            <a:avLst/>
          </a:prstGeom>
          <a:noFill/>
        </p:spPr>
        <p:txBody>
          <a:bodyPr wrap="square" rtlCol="0">
            <a:spAutoFit/>
          </a:bodyPr>
          <a:p>
            <a:r>
              <a:rPr lang="en-US" altLang="zh-CN" sz="2600" b="1">
                <a:solidFill>
                  <a:schemeClr val="tx1"/>
                </a:solidFill>
                <a:uFillTx/>
              </a:rPr>
              <a:t>        </a:t>
            </a:r>
            <a:r>
              <a:rPr lang="zh-CN" altLang="en-US" sz="2600" b="1">
                <a:solidFill>
                  <a:schemeClr val="tx1"/>
                </a:solidFill>
                <a:uFillTx/>
              </a:rPr>
              <a:t>①继承了元朝以职业定户籍的做法，户籍分民籍、军籍、匠籍等。</a:t>
            </a:r>
            <a:endParaRPr lang="zh-CN" altLang="en-US" sz="2600" b="1">
              <a:solidFill>
                <a:schemeClr val="tx1"/>
              </a:solidFill>
              <a:uFillTx/>
            </a:endParaRPr>
          </a:p>
          <a:p>
            <a:r>
              <a:rPr lang="zh-CN" altLang="en-US" sz="2600" b="1">
                <a:solidFill>
                  <a:schemeClr val="tx1"/>
                </a:solidFill>
                <a:uFillTx/>
              </a:rPr>
              <a:t>②明朝户籍册称“黄册”，以里甲制为基础，每里一册，详列各户人口、田土、房屋。</a:t>
            </a:r>
            <a:endParaRPr lang="zh-CN" altLang="en-US" sz="2600" b="1">
              <a:solidFill>
                <a:schemeClr val="tx1"/>
              </a:solidFill>
              <a:uFillTx/>
            </a:endParaRPr>
          </a:p>
        </p:txBody>
      </p:sp>
      <p:sp>
        <p:nvSpPr>
          <p:cNvPr id="6" name="文本框 5"/>
          <p:cNvSpPr txBox="1"/>
          <p:nvPr/>
        </p:nvSpPr>
        <p:spPr>
          <a:xfrm>
            <a:off x="140335" y="3678555"/>
            <a:ext cx="8810625" cy="2091690"/>
          </a:xfrm>
          <a:prstGeom prst="rect">
            <a:avLst/>
          </a:prstGeom>
          <a:noFill/>
        </p:spPr>
        <p:txBody>
          <a:bodyPr wrap="square" rtlCol="0">
            <a:spAutoFit/>
          </a:bodyPr>
          <a:p>
            <a:r>
              <a:rPr lang="en-US" altLang="zh-CN" sz="2600" b="1">
                <a:solidFill>
                  <a:schemeClr val="tx1"/>
                </a:solidFill>
                <a:uFillTx/>
              </a:rPr>
              <a:t>        </a:t>
            </a:r>
            <a:r>
              <a:rPr lang="zh-CN" altLang="en-US" sz="2600" b="1">
                <a:solidFill>
                  <a:schemeClr val="tx1"/>
                </a:solidFill>
                <a:uFillTx/>
              </a:rPr>
              <a:t>①清朝普通户籍基本沿袭明制，但由于政府赋役越来越倾向于向土地摊派，户籍管理相对松弛。</a:t>
            </a:r>
            <a:endParaRPr lang="zh-CN" altLang="en-US" sz="2600" b="1">
              <a:solidFill>
                <a:schemeClr val="tx1"/>
              </a:solidFill>
              <a:uFillTx/>
            </a:endParaRPr>
          </a:p>
          <a:p>
            <a:r>
              <a:rPr lang="zh-CN" altLang="en-US" sz="2600" b="1">
                <a:solidFill>
                  <a:schemeClr val="tx1"/>
                </a:solidFill>
                <a:uFillTx/>
              </a:rPr>
              <a:t>②到清前期赋役实行固定丁银、摊丁入亩后，户籍的作用大为削弱。乾隆年间，朝廷谕令户籍永停编审，此后政府只是按照一定的组织制度登记人口数量。</a:t>
            </a:r>
            <a:endParaRPr lang="zh-CN" altLang="en-US" sz="2600" b="1">
              <a:solidFill>
                <a:schemeClr val="tx1"/>
              </a:solidFill>
              <a:uFillTx/>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118745" y="800735"/>
            <a:ext cx="8907145" cy="3538220"/>
          </a:xfrm>
          <a:prstGeom prst="rect">
            <a:avLst/>
          </a:prstGeom>
          <a:noFill/>
          <a:ln w="9525">
            <a:noFill/>
          </a:ln>
        </p:spPr>
        <p:txBody>
          <a:bodyPr wrap="square">
            <a:spAutoFit/>
          </a:bodyPr>
          <a:p>
            <a:pPr indent="306070"/>
            <a:r>
              <a:rPr lang="en-US" sz="2800" b="1">
                <a:latin typeface="Times New Roman" panose="02020603050405020304" pitchFamily="18" charset="0"/>
                <a:ea typeface="宋体" panose="02010600030101010101" pitchFamily="2" charset="-122"/>
              </a:rPr>
              <a:t>1</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春秋战国时期地方官要对所掌户籍和赋税造册</a:t>
            </a:r>
            <a:r>
              <a:rPr lang="en-US" sz="2800" b="1">
                <a:latin typeface="Times New Roman" panose="02020603050405020304" pitchFamily="18" charset="0"/>
                <a:ea typeface="宋体" panose="02010600030101010101" pitchFamily="2" charset="-122"/>
              </a:rPr>
              <a:t>“</a:t>
            </a:r>
            <a:r>
              <a:rPr lang="zh-CN" sz="2800" b="1">
                <a:ea typeface="宋体" panose="02010600030101010101" pitchFamily="2" charset="-122"/>
              </a:rPr>
              <a:t>上计</a:t>
            </a:r>
            <a:r>
              <a:rPr lang="en-US" sz="2800" b="1">
                <a:latin typeface="Times New Roman" panose="02020603050405020304" pitchFamily="18" charset="0"/>
                <a:ea typeface="宋体" panose="02010600030101010101" pitchFamily="2" charset="-122"/>
              </a:rPr>
              <a:t>”</a:t>
            </a:r>
            <a:r>
              <a:rPr lang="zh-CN" sz="2800" b="1">
                <a:ea typeface="宋体" panose="02010600030101010101" pitchFamily="2" charset="-122"/>
              </a:rPr>
              <a:t>中央</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以查考其政绩。秦朝对人口的管理和控制进行了改革</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不仅按不同情况区分户籍</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还确定了户口的什伍编制方式等</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为历代所沿用。此举表明</a:t>
            </a:r>
            <a:r>
              <a:rPr lang="en-US" sz="2800" b="1">
                <a:latin typeface="Times New Roman" panose="02020603050405020304" pitchFamily="18" charset="0"/>
                <a:ea typeface="宋体" panose="02010600030101010101" pitchFamily="2" charset="-122"/>
              </a:rPr>
              <a:t>(</a:t>
            </a:r>
            <a:r>
              <a:rPr lang="zh-CN" sz="2800" b="1">
                <a:ea typeface="宋体" panose="02010600030101010101" pitchFamily="2" charset="-122"/>
              </a:rPr>
              <a:t>　　</a:t>
            </a:r>
            <a:r>
              <a:rPr lang="en-US" sz="2800" b="1">
                <a:latin typeface="Times New Roman" panose="02020603050405020304" pitchFamily="18" charset="0"/>
                <a:ea typeface="宋体" panose="02010600030101010101" pitchFamily="2" charset="-122"/>
              </a:rPr>
              <a:t>)</a:t>
            </a:r>
            <a:r>
              <a:rPr lang="en-US" sz="2800" b="1">
                <a:latin typeface="Times New Roman" panose="02020603050405020304" pitchFamily="18" charset="0"/>
                <a:cs typeface="Times New Roman" panose="02020603050405020304" pitchFamily="18" charset="0"/>
              </a:rPr>
              <a:t>   A</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实行了重农抑商的政策</a:t>
            </a:r>
            <a:r>
              <a:rPr lang="en-US" sz="2800" b="1">
                <a:latin typeface="Times New Roman" panose="02020603050405020304" pitchFamily="18" charset="0"/>
                <a:cs typeface="Times New Roman" panose="02020603050405020304" pitchFamily="18" charset="0"/>
              </a:rPr>
              <a:t>	</a:t>
            </a:r>
            <a:endParaRPr lang="en-US" sz="2800" b="1">
              <a:latin typeface="Times New Roman" panose="02020603050405020304" pitchFamily="18" charset="0"/>
              <a:cs typeface="Times New Roman" panose="02020603050405020304" pitchFamily="18" charset="0"/>
            </a:endParaRPr>
          </a:p>
          <a:p>
            <a:pPr indent="306070"/>
            <a:r>
              <a:rPr lang="en-US" sz="2800" b="1">
                <a:latin typeface="Times New Roman" panose="02020603050405020304" pitchFamily="18" charset="0"/>
                <a:ea typeface="宋体" panose="02010600030101010101" pitchFamily="2" charset="-122"/>
              </a:rPr>
              <a:t>B</a:t>
            </a:r>
            <a:r>
              <a:rPr lang="zh-CN" sz="2800" b="1">
                <a:ea typeface="宋体" panose="02010600030101010101" pitchFamily="2" charset="-122"/>
              </a:rPr>
              <a:t>．户籍是征收赋税的依据</a:t>
            </a:r>
            <a:r>
              <a:rPr lang="en-US" sz="2800" b="1">
                <a:latin typeface="Times New Roman" panose="02020603050405020304" pitchFamily="18" charset="0"/>
                <a:cs typeface="Times New Roman" panose="02020603050405020304" pitchFamily="18" charset="0"/>
              </a:rPr>
              <a:t>   C</a:t>
            </a:r>
            <a:r>
              <a:rPr lang="zh-CN" sz="2800" b="1">
                <a:latin typeface="Times New Roman" panose="02020603050405020304" pitchFamily="18" charset="0"/>
                <a:ea typeface="宋体" panose="02010600030101010101" pitchFamily="2" charset="-122"/>
              </a:rPr>
              <a:t>．</a:t>
            </a:r>
            <a:r>
              <a:rPr lang="zh-CN" sz="2800" b="1">
                <a:ea typeface="宋体" panose="02010600030101010101" pitchFamily="2" charset="-122"/>
              </a:rPr>
              <a:t>对人民的管理日益加强</a:t>
            </a:r>
            <a:r>
              <a:rPr lang="en-US" sz="2800" b="1">
                <a:latin typeface="Times New Roman" panose="02020603050405020304" pitchFamily="18" charset="0"/>
                <a:ea typeface="宋体" panose="02010600030101010101" pitchFamily="2" charset="-122"/>
              </a:rPr>
              <a:t>	</a:t>
            </a:r>
            <a:endParaRPr lang="en-US" sz="2800" b="1">
              <a:latin typeface="Times New Roman" panose="02020603050405020304" pitchFamily="18" charset="0"/>
              <a:ea typeface="宋体" panose="02010600030101010101" pitchFamily="2" charset="-122"/>
            </a:endParaRPr>
          </a:p>
          <a:p>
            <a:pPr indent="306070"/>
            <a:r>
              <a:rPr lang="en-US" sz="2800" b="1">
                <a:latin typeface="Times New Roman" panose="02020603050405020304" pitchFamily="18" charset="0"/>
                <a:ea typeface="宋体" panose="02010600030101010101" pitchFamily="2" charset="-122"/>
              </a:rPr>
              <a:t>D</a:t>
            </a:r>
            <a:r>
              <a:rPr lang="zh-CN" sz="2800" b="1">
                <a:ea typeface="宋体" panose="02010600030101010101" pitchFamily="2" charset="-122"/>
              </a:rPr>
              <a:t>．开始有了户籍管理制度</a:t>
            </a:r>
            <a:endParaRPr lang="zh-CN" altLang="en-US" sz="2800" b="1"/>
          </a:p>
        </p:txBody>
      </p:sp>
      <p:sp>
        <p:nvSpPr>
          <p:cNvPr id="2" name="文本框 1"/>
          <p:cNvSpPr txBox="1"/>
          <p:nvPr/>
        </p:nvSpPr>
        <p:spPr>
          <a:xfrm>
            <a:off x="312420" y="227330"/>
            <a:ext cx="1929130" cy="491490"/>
          </a:xfrm>
          <a:prstGeom prst="rect">
            <a:avLst/>
          </a:prstGeom>
          <a:solidFill>
            <a:schemeClr val="accent3">
              <a:lumMod val="40000"/>
              <a:lumOff val="60000"/>
            </a:schemeClr>
          </a:solidFill>
          <a:ln>
            <a:solidFill>
              <a:srgbClr val="FF0000"/>
            </a:solidFill>
          </a:ln>
        </p:spPr>
        <p:txBody>
          <a:bodyPr wrap="square" rtlCol="0" anchor="t">
            <a:spAutoFit/>
          </a:bodyPr>
          <a:p>
            <a:r>
              <a:rPr lang="zh-CN" altLang="en-US" sz="2600" b="1">
                <a:solidFill>
                  <a:schemeClr val="tx1"/>
                </a:solidFill>
                <a:uFillTx/>
                <a:latin typeface="黑体" panose="02010609060101010101" pitchFamily="2" charset="-122"/>
                <a:ea typeface="黑体" panose="02010609060101010101" pitchFamily="2" charset="-122"/>
                <a:sym typeface="+mn-ea"/>
              </a:rPr>
              <a:t>巩固训练</a:t>
            </a:r>
            <a:endParaRPr lang="zh-CN" altLang="en-US" sz="2600" b="1">
              <a:solidFill>
                <a:schemeClr val="tx1"/>
              </a:solidFill>
              <a:uFillTx/>
              <a:latin typeface="黑体" panose="02010609060101010101" pitchFamily="2" charset="-122"/>
              <a:ea typeface="黑体" panose="02010609060101010101" pitchFamily="2" charset="-122"/>
              <a:sym typeface="+mn-ea"/>
            </a:endParaRPr>
          </a:p>
        </p:txBody>
      </p:sp>
      <p:sp>
        <p:nvSpPr>
          <p:cNvPr id="3" name="文本框 2"/>
          <p:cNvSpPr txBox="1"/>
          <p:nvPr/>
        </p:nvSpPr>
        <p:spPr>
          <a:xfrm>
            <a:off x="190500" y="4338955"/>
            <a:ext cx="8953500" cy="2091690"/>
          </a:xfrm>
          <a:prstGeom prst="rect">
            <a:avLst/>
          </a:prstGeom>
          <a:noFill/>
        </p:spPr>
        <p:txBody>
          <a:bodyPr wrap="square" rtlCol="0">
            <a:spAutoFit/>
          </a:bodyPr>
          <a:p>
            <a:pPr indent="306070"/>
            <a:r>
              <a:rPr lang="zh-CN" altLang="en-US" sz="2600" b="1">
                <a:solidFill>
                  <a:srgbClr val="FF0000"/>
                </a:solidFill>
                <a:latin typeface="Times New Roman" panose="02020603050405020304" pitchFamily="18" charset="0"/>
                <a:sym typeface="+mn-ea"/>
              </a:rPr>
              <a:t>答案：</a:t>
            </a:r>
            <a:r>
              <a:rPr lang="en-US" sz="2600" b="1">
                <a:solidFill>
                  <a:srgbClr val="FF0000"/>
                </a:solidFill>
                <a:latin typeface="Times New Roman" panose="02020603050405020304" pitchFamily="18" charset="0"/>
                <a:sym typeface="+mn-ea"/>
              </a:rPr>
              <a:t>C</a:t>
            </a:r>
            <a:r>
              <a:rPr lang="zh-CN" altLang="en-US" sz="2600" b="1">
                <a:solidFill>
                  <a:srgbClr val="FF0000"/>
                </a:solidFill>
                <a:latin typeface="Times New Roman" panose="02020603050405020304" pitchFamily="18" charset="0"/>
                <a:sym typeface="+mn-ea"/>
              </a:rPr>
              <a:t>。【解析】</a:t>
            </a:r>
            <a:r>
              <a:rPr lang="zh-CN" sz="2600" b="1">
                <a:sym typeface="+mn-ea"/>
              </a:rPr>
              <a:t>　</a:t>
            </a:r>
            <a:r>
              <a:rPr lang="en-US" sz="2600" b="1">
                <a:latin typeface="Times New Roman" panose="02020603050405020304" pitchFamily="18" charset="0"/>
                <a:cs typeface="楷体_GB2312" charset="0"/>
                <a:sym typeface="+mn-ea"/>
              </a:rPr>
              <a:t>[</a:t>
            </a:r>
            <a:r>
              <a:rPr lang="zh-CN" sz="2600" b="1">
                <a:cs typeface="楷体_GB2312" charset="0"/>
                <a:sym typeface="+mn-ea"/>
              </a:rPr>
              <a:t>材料显示政府利用户籍等加强对百姓赋税、户口、军事训练等方面的管理。实行重农抑商政策从商鞅变法开始</a:t>
            </a:r>
            <a:r>
              <a:rPr lang="zh-CN" sz="2600" b="1">
                <a:latin typeface="MingLiU_HKSCS" charset="0"/>
                <a:sym typeface="+mn-ea"/>
              </a:rPr>
              <a:t>，</a:t>
            </a:r>
            <a:r>
              <a:rPr lang="zh-CN" sz="2600" b="1">
                <a:cs typeface="楷体_GB2312" charset="0"/>
                <a:sym typeface="+mn-ea"/>
              </a:rPr>
              <a:t>材料没有提及户籍制度是否由此开始</a:t>
            </a:r>
            <a:r>
              <a:rPr lang="zh-CN" sz="2600" b="1">
                <a:latin typeface="MingLiU_HKSCS" charset="0"/>
                <a:sym typeface="+mn-ea"/>
              </a:rPr>
              <a:t>，</a:t>
            </a:r>
            <a:r>
              <a:rPr lang="zh-CN" sz="2600" b="1">
                <a:cs typeface="楷体_GB2312" charset="0"/>
                <a:sym typeface="+mn-ea"/>
              </a:rPr>
              <a:t>排除</a:t>
            </a:r>
            <a:r>
              <a:rPr lang="en-US" sz="2600" b="1">
                <a:latin typeface="Times New Roman" panose="02020603050405020304" pitchFamily="18" charset="0"/>
                <a:cs typeface="楷体_GB2312" charset="0"/>
                <a:sym typeface="+mn-ea"/>
              </a:rPr>
              <a:t>A</a:t>
            </a:r>
            <a:r>
              <a:rPr lang="zh-CN" sz="2600" b="1">
                <a:cs typeface="楷体_GB2312" charset="0"/>
                <a:sym typeface="+mn-ea"/>
              </a:rPr>
              <a:t>、</a:t>
            </a:r>
            <a:r>
              <a:rPr lang="en-US" sz="2600" b="1">
                <a:latin typeface="Times New Roman" panose="02020603050405020304" pitchFamily="18" charset="0"/>
                <a:cs typeface="楷体_GB2312" charset="0"/>
                <a:sym typeface="+mn-ea"/>
              </a:rPr>
              <a:t>D</a:t>
            </a:r>
            <a:r>
              <a:rPr lang="zh-CN" sz="2600" b="1">
                <a:cs typeface="楷体_GB2312" charset="0"/>
                <a:sym typeface="+mn-ea"/>
              </a:rPr>
              <a:t>两项；户籍是征收赋税的依据</a:t>
            </a:r>
            <a:r>
              <a:rPr lang="zh-CN" sz="2600" b="1">
                <a:latin typeface="MingLiU_HKSCS" charset="0"/>
                <a:sym typeface="+mn-ea"/>
              </a:rPr>
              <a:t>，</a:t>
            </a:r>
            <a:r>
              <a:rPr lang="zh-CN" sz="2600" b="1">
                <a:cs typeface="楷体_GB2312" charset="0"/>
                <a:sym typeface="+mn-ea"/>
              </a:rPr>
              <a:t>但材料还涉及其他方面</a:t>
            </a:r>
            <a:r>
              <a:rPr lang="zh-CN" sz="2600" b="1">
                <a:latin typeface="MingLiU_HKSCS" charset="0"/>
                <a:sym typeface="+mn-ea"/>
              </a:rPr>
              <a:t>，</a:t>
            </a:r>
            <a:r>
              <a:rPr lang="zh-CN" sz="2600" b="1">
                <a:cs typeface="楷体_GB2312" charset="0"/>
                <a:sym typeface="+mn-ea"/>
              </a:rPr>
              <a:t>排除</a:t>
            </a:r>
            <a:r>
              <a:rPr lang="en-US" sz="2600" b="1">
                <a:latin typeface="Times New Roman" panose="02020603050405020304" pitchFamily="18" charset="0"/>
                <a:cs typeface="楷体_GB2312" charset="0"/>
                <a:sym typeface="+mn-ea"/>
              </a:rPr>
              <a:t>B</a:t>
            </a:r>
            <a:r>
              <a:rPr lang="zh-CN" sz="2600" b="1">
                <a:cs typeface="楷体_GB2312" charset="0"/>
                <a:sym typeface="+mn-ea"/>
              </a:rPr>
              <a:t>项。故选</a:t>
            </a:r>
            <a:r>
              <a:rPr lang="en-US" sz="2600" b="1">
                <a:latin typeface="Times New Roman" panose="02020603050405020304" pitchFamily="18" charset="0"/>
                <a:cs typeface="楷体_GB2312" charset="0"/>
                <a:sym typeface="+mn-ea"/>
              </a:rPr>
              <a:t>C</a:t>
            </a:r>
            <a:r>
              <a:rPr lang="zh-CN" sz="2600" b="1">
                <a:cs typeface="楷体_GB2312" charset="0"/>
                <a:sym typeface="+mn-ea"/>
              </a:rPr>
              <a:t>项。</a:t>
            </a:r>
            <a:r>
              <a:rPr lang="en-US" sz="2600" b="1">
                <a:latin typeface="Times New Roman" panose="02020603050405020304" pitchFamily="18" charset="0"/>
                <a:cs typeface="楷体_GB2312" charset="0"/>
                <a:sym typeface="+mn-ea"/>
              </a:rPr>
              <a:t>]</a:t>
            </a:r>
            <a:endParaRPr lang="zh-CN" altLang="en-US" sz="2600"/>
          </a:p>
        </p:txBody>
      </p:sp>
      <p:sp>
        <p:nvSpPr>
          <p:cNvPr id="4" name="矩形 3"/>
          <p:cNvSpPr/>
          <p:nvPr/>
        </p:nvSpPr>
        <p:spPr>
          <a:xfrm>
            <a:off x="6984365" y="2472055"/>
            <a:ext cx="828040" cy="1568450"/>
          </a:xfrm>
          <a:prstGeom prst="rect">
            <a:avLst/>
          </a:prstGeom>
          <a:noFill/>
          <a:ln>
            <a:noFill/>
          </a:ln>
        </p:spPr>
        <p:txBody>
          <a:bodyPr wrap="none" rtlCol="0" anchor="t">
            <a:spAutoFit/>
          </a:bodyPr>
          <a:p>
            <a:pPr algn="ctr"/>
            <a:r>
              <a:rPr lang="en-US" altLang="zh-CN" sz="9600" b="1">
                <a:ln w="22225">
                  <a:solidFill>
                    <a:schemeClr val="accent2"/>
                  </a:solidFill>
                  <a:prstDash val="solid"/>
                </a:ln>
                <a:solidFill>
                  <a:srgbClr val="FF0000"/>
                </a:solidFill>
                <a:effectLst/>
              </a:rPr>
              <a:t>C</a:t>
            </a:r>
            <a:endParaRPr lang="en-US" altLang="zh-CN" sz="9600" b="1">
              <a:ln w="22225">
                <a:solidFill>
                  <a:schemeClr val="accent2"/>
                </a:solidFill>
                <a:prstDash val="solid"/>
              </a:ln>
              <a:solidFill>
                <a:srgbClr val="FF0000"/>
              </a:solidFill>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290195" y="367030"/>
            <a:ext cx="8711565" cy="2676525"/>
          </a:xfrm>
          <a:prstGeom prst="rect">
            <a:avLst/>
          </a:prstGeom>
          <a:noFill/>
          <a:ln w="9525">
            <a:noFill/>
          </a:ln>
        </p:spPr>
        <p:txBody>
          <a:bodyPr wrap="square">
            <a:spAutoFit/>
          </a:bodyPr>
          <a:p>
            <a:r>
              <a:rPr lang="en-US" altLang="zh-CN" sz="2800" b="1">
                <a:solidFill>
                  <a:srgbClr val="000000"/>
                </a:solidFill>
                <a:ea typeface="宋体" panose="02010600030101010101" pitchFamily="2" charset="-122"/>
              </a:rPr>
              <a:t>2</a:t>
            </a:r>
            <a:r>
              <a:rPr lang="zh-CN" sz="2800" b="1">
                <a:solidFill>
                  <a:srgbClr val="000000"/>
                </a:solidFill>
                <a:ea typeface="宋体" panose="02010600030101010101" pitchFamily="2" charset="-122"/>
              </a:rPr>
              <a:t>.战国时期,秦献公改造基层居民组织,将全国人口编为五家为伍、十家为什的单位,这一举措被称为“户籍相伍”;秦孝公任用商鞅进行变法,“并诸小乡聚,集为大县,县一令,四十一县”。“户籍相伍”和“集乡为县”(   )A.确立起皇帝制度</a:t>
            </a:r>
            <a:r>
              <a:rPr lang="en-US" sz="2800" b="1">
                <a:solidFill>
                  <a:srgbClr val="000000"/>
                </a:solidFill>
                <a:latin typeface="宋体" panose="02010600030101010101" pitchFamily="2" charset="-122"/>
              </a:rPr>
              <a:t>		</a:t>
            </a:r>
            <a:r>
              <a:rPr lang="zh-CN" sz="2800" b="1">
                <a:solidFill>
                  <a:srgbClr val="000000"/>
                </a:solidFill>
                <a:ea typeface="宋体" panose="02010600030101010101" pitchFamily="2" charset="-122"/>
              </a:rPr>
              <a:t>B.摧毁了宗法制度C.建立起官僚政治</a:t>
            </a:r>
            <a:r>
              <a:rPr lang="en-US" sz="2800" b="1">
                <a:solidFill>
                  <a:srgbClr val="000000"/>
                </a:solidFill>
                <a:latin typeface="宋体" panose="02010600030101010101" pitchFamily="2" charset="-122"/>
              </a:rPr>
              <a:t>		</a:t>
            </a:r>
            <a:r>
              <a:rPr lang="zh-CN" sz="2800" b="1">
                <a:solidFill>
                  <a:srgbClr val="000000"/>
                </a:solidFill>
                <a:ea typeface="宋体" panose="02010600030101010101" pitchFamily="2" charset="-122"/>
              </a:rPr>
              <a:t>D.加强了基层治理</a:t>
            </a:r>
            <a:endParaRPr lang="zh-CN" altLang="en-US" sz="2800" b="1"/>
          </a:p>
        </p:txBody>
      </p:sp>
      <p:sp>
        <p:nvSpPr>
          <p:cNvPr id="2" name="文本框 1"/>
          <p:cNvSpPr txBox="1"/>
          <p:nvPr/>
        </p:nvSpPr>
        <p:spPr>
          <a:xfrm>
            <a:off x="252095" y="3115310"/>
            <a:ext cx="8639810" cy="2584450"/>
          </a:xfrm>
          <a:prstGeom prst="rect">
            <a:avLst/>
          </a:prstGeom>
          <a:noFill/>
        </p:spPr>
        <p:txBody>
          <a:bodyPr wrap="square" rtlCol="0">
            <a:spAutoFit/>
          </a:bodyPr>
          <a:p>
            <a:r>
              <a:rPr lang="zh-CN" altLang="en-US" sz="2700" b="1">
                <a:solidFill>
                  <a:schemeClr val="tx1"/>
                </a:solidFill>
                <a:uFillTx/>
              </a:rPr>
              <a:t>答案：D。解析：本题考查战国时期的基层治理。秦献公改造基层居民组织，商鞅变法“集乡为县”，这些措施有利于政府加强对基层的管理，D项正确；秦始皇创立皇帝制度，A项错误；宗法制被摧毁是在秦始皇建立君主专制中央集权制度之时，排除B项；秦始皇时期正式建立起官僚政治，排除C项。</a:t>
            </a:r>
            <a:endParaRPr lang="zh-CN" altLang="en-US" sz="2700" b="1">
              <a:solidFill>
                <a:schemeClr val="tx1"/>
              </a:solidFill>
              <a:uFillTx/>
            </a:endParaRPr>
          </a:p>
        </p:txBody>
      </p:sp>
      <p:sp>
        <p:nvSpPr>
          <p:cNvPr id="4" name="矩形 3"/>
          <p:cNvSpPr/>
          <p:nvPr/>
        </p:nvSpPr>
        <p:spPr>
          <a:xfrm>
            <a:off x="6922770" y="2472055"/>
            <a:ext cx="951230" cy="1568450"/>
          </a:xfrm>
          <a:prstGeom prst="rect">
            <a:avLst/>
          </a:prstGeom>
          <a:noFill/>
          <a:ln>
            <a:noFill/>
          </a:ln>
        </p:spPr>
        <p:txBody>
          <a:bodyPr wrap="none" rtlCol="0" anchor="t">
            <a:spAutoFit/>
          </a:bodyPr>
          <a:p>
            <a:pPr algn="ctr"/>
            <a:r>
              <a:rPr lang="en-US" altLang="zh-CN" sz="9600" b="1">
                <a:ln w="22225">
                  <a:solidFill>
                    <a:schemeClr val="accent2"/>
                  </a:solidFill>
                  <a:prstDash val="solid"/>
                </a:ln>
                <a:solidFill>
                  <a:srgbClr val="FF0000"/>
                </a:solidFill>
                <a:effectLst/>
              </a:rPr>
              <a:t>D</a:t>
            </a:r>
            <a:endParaRPr lang="en-US" altLang="zh-CN" sz="9600" b="1">
              <a:ln w="22225">
                <a:solidFill>
                  <a:schemeClr val="accent2"/>
                </a:solidFill>
                <a:prstDash val="solid"/>
              </a:ln>
              <a:solidFill>
                <a:srgbClr val="FF0000"/>
              </a:solidFill>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amond(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290195" y="367030"/>
            <a:ext cx="8711565" cy="2676525"/>
          </a:xfrm>
          <a:prstGeom prst="rect">
            <a:avLst/>
          </a:prstGeom>
          <a:noFill/>
          <a:ln w="9525">
            <a:noFill/>
          </a:ln>
        </p:spPr>
        <p:txBody>
          <a:bodyPr wrap="square">
            <a:spAutoFit/>
          </a:bodyPr>
          <a:p>
            <a:r>
              <a:rPr lang="en-US" altLang="zh-CN" sz="2800" b="1">
                <a:solidFill>
                  <a:srgbClr val="000000"/>
                </a:solidFill>
                <a:ea typeface="宋体" panose="02010600030101010101" pitchFamily="2" charset="-122"/>
              </a:rPr>
              <a:t>3</a:t>
            </a:r>
            <a:r>
              <a:rPr lang="zh-CN" sz="2800" b="1">
                <a:solidFill>
                  <a:srgbClr val="000000"/>
                </a:solidFill>
                <a:ea typeface="宋体" panose="02010600030101010101" pitchFamily="2" charset="-122"/>
              </a:rPr>
              <a:t>.编户齐民是汉代政府实行的户籍制度,规定凡政府控制的户口都必须将姓名、年龄、籍贯、身份、相貌、财富情况等项目一一载入户籍,被正式编入政府户籍的人口,称为“编户齐民”。由此可得知(   )A.平民可以随意迁徙</a:t>
            </a:r>
            <a:r>
              <a:rPr lang="en-US" sz="2800" b="1">
                <a:solidFill>
                  <a:srgbClr val="000000"/>
                </a:solidFill>
                <a:latin typeface="宋体" panose="02010600030101010101" pitchFamily="2" charset="-122"/>
              </a:rPr>
              <a:t>		</a:t>
            </a:r>
            <a:r>
              <a:rPr lang="zh-CN" sz="2800" b="1">
                <a:solidFill>
                  <a:srgbClr val="000000"/>
                </a:solidFill>
                <a:ea typeface="宋体" panose="02010600030101010101" pitchFamily="2" charset="-122"/>
              </a:rPr>
              <a:t>B.政府借此保障收入C.农业要求精耕细作</a:t>
            </a:r>
            <a:r>
              <a:rPr lang="en-US" sz="2800" b="1">
                <a:solidFill>
                  <a:srgbClr val="000000"/>
                </a:solidFill>
                <a:latin typeface="宋体" panose="02010600030101010101" pitchFamily="2" charset="-122"/>
              </a:rPr>
              <a:t>		</a:t>
            </a:r>
            <a:r>
              <a:rPr lang="zh-CN" sz="2800" b="1">
                <a:solidFill>
                  <a:srgbClr val="000000"/>
                </a:solidFill>
                <a:ea typeface="宋体" panose="02010600030101010101" pitchFamily="2" charset="-122"/>
              </a:rPr>
              <a:t>D.汉代禁止土地兼并</a:t>
            </a:r>
            <a:endParaRPr lang="zh-CN" altLang="en-US" sz="2800" b="1"/>
          </a:p>
        </p:txBody>
      </p:sp>
      <p:sp>
        <p:nvSpPr>
          <p:cNvPr id="2" name="文本框 1"/>
          <p:cNvSpPr txBox="1"/>
          <p:nvPr/>
        </p:nvSpPr>
        <p:spPr>
          <a:xfrm>
            <a:off x="252095" y="3473450"/>
            <a:ext cx="8639810" cy="1753235"/>
          </a:xfrm>
          <a:prstGeom prst="rect">
            <a:avLst/>
          </a:prstGeom>
          <a:noFill/>
        </p:spPr>
        <p:txBody>
          <a:bodyPr wrap="square" rtlCol="0">
            <a:spAutoFit/>
          </a:bodyPr>
          <a:p>
            <a:r>
              <a:rPr lang="zh-CN" altLang="en-US" sz="2700" b="1">
                <a:solidFill>
                  <a:schemeClr val="tx1"/>
                </a:solidFill>
                <a:uFillTx/>
              </a:rPr>
              <a:t>答案：B。解析：本题考查汉代的户籍制度。汉代将政府控制下的户口编入户籍，保证了户数的稳定，从而保证了赋税的征收，B项正确。被编入户籍的平民是不能随意迁徙的，排除A项。C、D两项材料未体现，排除。</a:t>
            </a:r>
            <a:endParaRPr lang="zh-CN" altLang="en-US" sz="2700" b="1">
              <a:solidFill>
                <a:schemeClr val="tx1"/>
              </a:solidFill>
              <a:uFillTx/>
            </a:endParaRPr>
          </a:p>
        </p:txBody>
      </p:sp>
      <p:sp>
        <p:nvSpPr>
          <p:cNvPr id="4" name="矩形 3"/>
          <p:cNvSpPr/>
          <p:nvPr/>
        </p:nvSpPr>
        <p:spPr>
          <a:xfrm>
            <a:off x="6965315" y="2472055"/>
            <a:ext cx="866140" cy="1568450"/>
          </a:xfrm>
          <a:prstGeom prst="rect">
            <a:avLst/>
          </a:prstGeom>
          <a:noFill/>
          <a:ln>
            <a:noFill/>
          </a:ln>
        </p:spPr>
        <p:txBody>
          <a:bodyPr wrap="none" rtlCol="0" anchor="t">
            <a:spAutoFit/>
          </a:bodyPr>
          <a:p>
            <a:pPr algn="ctr"/>
            <a:r>
              <a:rPr lang="en-US" altLang="zh-CN" sz="9600" b="1">
                <a:ln w="22225">
                  <a:solidFill>
                    <a:schemeClr val="accent2"/>
                  </a:solidFill>
                  <a:prstDash val="solid"/>
                </a:ln>
                <a:solidFill>
                  <a:srgbClr val="FF0000"/>
                </a:solidFill>
                <a:effectLst/>
              </a:rPr>
              <a:t>B</a:t>
            </a:r>
            <a:endParaRPr lang="en-US" altLang="zh-CN" sz="9600" b="1">
              <a:ln w="22225">
                <a:solidFill>
                  <a:schemeClr val="accent2"/>
                </a:solidFill>
                <a:prstDash val="solid"/>
              </a:ln>
              <a:solidFill>
                <a:srgbClr val="FF0000"/>
              </a:solidFill>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280035" y="476250"/>
            <a:ext cx="8722360" cy="2676525"/>
          </a:xfrm>
          <a:prstGeom prst="rect">
            <a:avLst/>
          </a:prstGeom>
          <a:noFill/>
          <a:ln w="9525">
            <a:noFill/>
          </a:ln>
        </p:spPr>
        <p:txBody>
          <a:bodyPr wrap="square">
            <a:spAutoFit/>
          </a:bodyPr>
          <a:p>
            <a:pPr indent="306070"/>
            <a:r>
              <a:rPr lang="en-US" altLang="zh-CN" sz="2800" b="1">
                <a:solidFill>
                  <a:srgbClr val="000000"/>
                </a:solidFill>
                <a:ea typeface="宋体" panose="02010600030101010101" pitchFamily="2" charset="-122"/>
              </a:rPr>
              <a:t>4</a:t>
            </a:r>
            <a:r>
              <a:rPr lang="zh-CN" sz="2800" b="1">
                <a:solidFill>
                  <a:srgbClr val="000000"/>
                </a:solidFill>
                <a:ea typeface="宋体" panose="02010600030101010101" pitchFamily="2" charset="-122"/>
              </a:rPr>
              <a:t>．张琳《中国古代户籍制度的演变及其政治逻辑分析》写道：</a:t>
            </a:r>
            <a:r>
              <a:rPr lang="zh-CN" sz="2800" b="1">
                <a:solidFill>
                  <a:srgbClr val="000000"/>
                </a:solidFill>
                <a:ea typeface="宋体" panose="02010600030101010101" pitchFamily="2" charset="-122"/>
                <a:cs typeface="Times New Roman" panose="02020603050405020304" pitchFamily="18" charset="0"/>
              </a:rPr>
              <a:t>“西汉时期……采用了编户以及乡亭制等有力措施……采取了把农民固着在土地上的办法</a:t>
            </a:r>
            <a:r>
              <a:rPr lang="zh-CN" sz="2800" b="1">
                <a:solidFill>
                  <a:srgbClr val="000000"/>
                </a:solidFill>
                <a:ea typeface="宋体" panose="02010600030101010101" pitchFamily="2" charset="-122"/>
              </a:rPr>
              <a:t>，以使土地得以充分有效的利用。</a:t>
            </a:r>
            <a:r>
              <a:rPr lang="zh-CN" sz="2800" b="1">
                <a:solidFill>
                  <a:srgbClr val="000000"/>
                </a:solidFill>
                <a:ea typeface="宋体" panose="02010600030101010101" pitchFamily="2" charset="-122"/>
                <a:cs typeface="Times New Roman" panose="02020603050405020304" pitchFamily="18" charset="0"/>
              </a:rPr>
              <a:t>”这说明汉代户籍制度(　　)A．</a:t>
            </a:r>
            <a:r>
              <a:rPr lang="zh-CN" sz="2800" b="1">
                <a:solidFill>
                  <a:srgbClr val="000000"/>
                </a:solidFill>
                <a:ea typeface="宋体" panose="02010600030101010101" pitchFamily="2" charset="-122"/>
              </a:rPr>
              <a:t>开始加强对基层控制</a:t>
            </a:r>
            <a:r>
              <a:rPr lang="en-US" sz="2800" b="1">
                <a:solidFill>
                  <a:srgbClr val="000000"/>
                </a:solidFill>
                <a:latin typeface="宋体" panose="02010600030101010101" pitchFamily="2" charset="-122"/>
                <a:cs typeface="Times New Roman" panose="02020603050405020304" pitchFamily="18" charset="0"/>
              </a:rPr>
              <a:t>	</a:t>
            </a:r>
            <a:r>
              <a:rPr lang="zh-CN" sz="2800" b="1">
                <a:solidFill>
                  <a:srgbClr val="000000"/>
                </a:solidFill>
                <a:ea typeface="宋体" panose="02010600030101010101" pitchFamily="2" charset="-122"/>
                <a:cs typeface="Times New Roman" panose="02020603050405020304" pitchFamily="18" charset="0"/>
              </a:rPr>
              <a:t>B．减轻了对民户的控制C．</a:t>
            </a:r>
            <a:r>
              <a:rPr lang="zh-CN" sz="2800" b="1">
                <a:solidFill>
                  <a:srgbClr val="000000"/>
                </a:solidFill>
                <a:ea typeface="宋体" panose="02010600030101010101" pitchFamily="2" charset="-122"/>
              </a:rPr>
              <a:t>有利于稳定小农经济</a:t>
            </a:r>
            <a:r>
              <a:rPr lang="en-US" sz="2800" b="1">
                <a:solidFill>
                  <a:srgbClr val="000000"/>
                </a:solidFill>
                <a:latin typeface="宋体" panose="02010600030101010101" pitchFamily="2" charset="-122"/>
                <a:cs typeface="Times New Roman" panose="02020603050405020304" pitchFamily="18" charset="0"/>
              </a:rPr>
              <a:t>	</a:t>
            </a:r>
            <a:r>
              <a:rPr lang="zh-CN" sz="2800" b="1">
                <a:solidFill>
                  <a:srgbClr val="000000"/>
                </a:solidFill>
                <a:ea typeface="宋体" panose="02010600030101010101" pitchFamily="2" charset="-122"/>
                <a:cs typeface="Times New Roman" panose="02020603050405020304" pitchFamily="18" charset="0"/>
              </a:rPr>
              <a:t>D．为历代的王朝所沿用</a:t>
            </a:r>
            <a:endParaRPr lang="zh-CN" altLang="en-US" sz="2800" b="1"/>
          </a:p>
        </p:txBody>
      </p:sp>
      <p:sp>
        <p:nvSpPr>
          <p:cNvPr id="2" name="文本框 1"/>
          <p:cNvSpPr txBox="1"/>
          <p:nvPr/>
        </p:nvSpPr>
        <p:spPr>
          <a:xfrm>
            <a:off x="0" y="3582670"/>
            <a:ext cx="8974455" cy="2676525"/>
          </a:xfrm>
          <a:prstGeom prst="rect">
            <a:avLst/>
          </a:prstGeom>
          <a:noFill/>
        </p:spPr>
        <p:txBody>
          <a:bodyPr wrap="square" rtlCol="0">
            <a:spAutoFit/>
          </a:bodyPr>
          <a:p>
            <a:pPr indent="306070"/>
            <a:r>
              <a:rPr lang="zh-CN" sz="2800" b="1">
                <a:solidFill>
                  <a:srgbClr val="000000"/>
                </a:solidFill>
                <a:cs typeface="Times New Roman" panose="02020603050405020304" pitchFamily="18" charset="0"/>
                <a:sym typeface="+mn-ea"/>
              </a:rPr>
              <a:t>C　[依据题干材料可知汉代户籍制度将农民固着在土地上</a:t>
            </a:r>
            <a:r>
              <a:rPr lang="zh-CN" sz="2800" b="1">
                <a:solidFill>
                  <a:srgbClr val="000000"/>
                </a:solidFill>
                <a:sym typeface="+mn-ea"/>
              </a:rPr>
              <a:t>，使土地得到充分的利用，这有利于稳定小农经济，因此</a:t>
            </a:r>
            <a:r>
              <a:rPr lang="zh-CN" sz="2800" b="1">
                <a:solidFill>
                  <a:srgbClr val="000000"/>
                </a:solidFill>
                <a:cs typeface="Times New Roman" panose="02020603050405020304" pitchFamily="18" charset="0"/>
                <a:sym typeface="+mn-ea"/>
              </a:rPr>
              <a:t>C项正确；依据材料无法得知汉代开始加强对基层的控制</a:t>
            </a:r>
            <a:r>
              <a:rPr lang="zh-CN" sz="2800" b="1">
                <a:solidFill>
                  <a:srgbClr val="000000"/>
                </a:solidFill>
                <a:sym typeface="+mn-ea"/>
              </a:rPr>
              <a:t>，</a:t>
            </a:r>
            <a:r>
              <a:rPr lang="en-US" sz="2800" b="1">
                <a:solidFill>
                  <a:srgbClr val="000000"/>
                </a:solidFill>
                <a:latin typeface="宋体" panose="02010600030101010101" pitchFamily="2" charset="-122"/>
                <a:cs typeface="Times New Roman" panose="02020603050405020304" pitchFamily="18" charset="0"/>
                <a:sym typeface="+mn-ea"/>
              </a:rPr>
              <a:t>A</a:t>
            </a:r>
            <a:r>
              <a:rPr lang="zh-CN" sz="2800" b="1">
                <a:solidFill>
                  <a:srgbClr val="000000"/>
                </a:solidFill>
                <a:sym typeface="+mn-ea"/>
              </a:rPr>
              <a:t>项错误；依据材料可知，汉代户籍制度加强了对民户的控制，</a:t>
            </a:r>
            <a:r>
              <a:rPr lang="en-US" sz="2800" b="1">
                <a:solidFill>
                  <a:srgbClr val="000000"/>
                </a:solidFill>
                <a:latin typeface="宋体" panose="02010600030101010101" pitchFamily="2" charset="-122"/>
                <a:cs typeface="Times New Roman" panose="02020603050405020304" pitchFamily="18" charset="0"/>
                <a:sym typeface="+mn-ea"/>
              </a:rPr>
              <a:t>B</a:t>
            </a:r>
            <a:r>
              <a:rPr lang="zh-CN" sz="2800" b="1">
                <a:solidFill>
                  <a:srgbClr val="000000"/>
                </a:solidFill>
                <a:sym typeface="+mn-ea"/>
              </a:rPr>
              <a:t>项错误；材料并未体现汉代户籍制度被历代的王朝所沿用，</a:t>
            </a:r>
            <a:r>
              <a:rPr lang="en-US" sz="2800" b="1">
                <a:solidFill>
                  <a:srgbClr val="000000"/>
                </a:solidFill>
                <a:latin typeface="宋体" panose="02010600030101010101" pitchFamily="2" charset="-122"/>
                <a:cs typeface="Times New Roman" panose="02020603050405020304" pitchFamily="18" charset="0"/>
                <a:sym typeface="+mn-ea"/>
              </a:rPr>
              <a:t>D</a:t>
            </a:r>
            <a:r>
              <a:rPr lang="zh-CN" sz="2800" b="1">
                <a:solidFill>
                  <a:srgbClr val="000000"/>
                </a:solidFill>
                <a:sym typeface="+mn-ea"/>
              </a:rPr>
              <a:t>项错误。</a:t>
            </a:r>
            <a:r>
              <a:rPr lang="en-US" sz="2800" b="1">
                <a:solidFill>
                  <a:srgbClr val="000000"/>
                </a:solidFill>
                <a:latin typeface="宋体" panose="02010600030101010101" pitchFamily="2" charset="-122"/>
                <a:cs typeface="Times New Roman" panose="02020603050405020304" pitchFamily="18" charset="0"/>
                <a:sym typeface="+mn-ea"/>
              </a:rPr>
              <a:t>]</a:t>
            </a:r>
            <a:endParaRPr lang="zh-CN" altLang="en-US" sz="2800"/>
          </a:p>
        </p:txBody>
      </p:sp>
      <p:sp>
        <p:nvSpPr>
          <p:cNvPr id="4" name="矩形 3"/>
          <p:cNvSpPr/>
          <p:nvPr/>
        </p:nvSpPr>
        <p:spPr>
          <a:xfrm>
            <a:off x="6984365" y="2472055"/>
            <a:ext cx="828040" cy="1568450"/>
          </a:xfrm>
          <a:prstGeom prst="rect">
            <a:avLst/>
          </a:prstGeom>
          <a:noFill/>
          <a:ln>
            <a:noFill/>
          </a:ln>
        </p:spPr>
        <p:txBody>
          <a:bodyPr wrap="none" rtlCol="0" anchor="t">
            <a:spAutoFit/>
          </a:bodyPr>
          <a:p>
            <a:pPr algn="ctr"/>
            <a:r>
              <a:rPr lang="en-US" altLang="zh-CN" sz="9600" b="1">
                <a:ln w="22225">
                  <a:solidFill>
                    <a:schemeClr val="accent2"/>
                  </a:solidFill>
                  <a:prstDash val="solid"/>
                </a:ln>
                <a:solidFill>
                  <a:srgbClr val="FF0000"/>
                </a:solidFill>
                <a:effectLst/>
              </a:rPr>
              <a:t>C</a:t>
            </a:r>
            <a:endParaRPr lang="en-US" altLang="zh-CN" sz="9600" b="1">
              <a:ln w="22225">
                <a:solidFill>
                  <a:schemeClr val="accent2"/>
                </a:solidFill>
                <a:prstDash val="solid"/>
              </a:ln>
              <a:solidFill>
                <a:srgbClr val="FF0000"/>
              </a:solidFill>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320040" y="767715"/>
            <a:ext cx="8453755" cy="2245360"/>
          </a:xfrm>
          <a:prstGeom prst="rect">
            <a:avLst/>
          </a:prstGeom>
          <a:noFill/>
          <a:ln w="9525">
            <a:noFill/>
          </a:ln>
        </p:spPr>
        <p:txBody>
          <a:bodyPr wrap="square">
            <a:spAutoFit/>
          </a:bodyPr>
          <a:p>
            <a:pPr indent="306070"/>
            <a:r>
              <a:rPr lang="en-US" altLang="zh-CN" sz="2800" b="1">
                <a:solidFill>
                  <a:srgbClr val="000000"/>
                </a:solidFill>
                <a:ea typeface="宋体" panose="02010600030101010101" pitchFamily="2" charset="-122"/>
              </a:rPr>
              <a:t>5</a:t>
            </a:r>
            <a:r>
              <a:rPr lang="zh-CN" sz="2800" b="1">
                <a:solidFill>
                  <a:srgbClr val="000000"/>
                </a:solidFill>
                <a:ea typeface="宋体" panose="02010600030101010101" pitchFamily="2" charset="-122"/>
              </a:rPr>
              <a:t>．宋朝户籍分为主户和客户，而宋神宗熙宁五年客户的比例不断下降，反之，主户的比例相应上升。这可能是因为</a:t>
            </a:r>
            <a:r>
              <a:rPr lang="zh-CN" sz="2800" b="1">
                <a:solidFill>
                  <a:srgbClr val="000000"/>
                </a:solidFill>
                <a:ea typeface="宋体" panose="02010600030101010101" pitchFamily="2" charset="-122"/>
                <a:cs typeface="Times New Roman" panose="02020603050405020304" pitchFamily="18" charset="0"/>
              </a:rPr>
              <a:t>(　　)A．</a:t>
            </a:r>
            <a:r>
              <a:rPr lang="zh-CN" sz="2800" b="1">
                <a:solidFill>
                  <a:srgbClr val="000000"/>
                </a:solidFill>
                <a:ea typeface="宋体" panose="02010600030101010101" pitchFamily="2" charset="-122"/>
              </a:rPr>
              <a:t>土地私有制的发展</a:t>
            </a:r>
            <a:r>
              <a:rPr lang="en-US" sz="2800" b="1">
                <a:solidFill>
                  <a:srgbClr val="000000"/>
                </a:solidFill>
                <a:latin typeface="宋体" panose="02010600030101010101" pitchFamily="2" charset="-122"/>
                <a:cs typeface="Times New Roman" panose="02020603050405020304" pitchFamily="18" charset="0"/>
              </a:rPr>
              <a:t>	</a:t>
            </a:r>
            <a:r>
              <a:rPr lang="zh-CN" sz="2800" b="1">
                <a:solidFill>
                  <a:srgbClr val="000000"/>
                </a:solidFill>
                <a:ea typeface="宋体" panose="02010600030101010101" pitchFamily="2" charset="-122"/>
                <a:cs typeface="Times New Roman" panose="02020603050405020304" pitchFamily="18" charset="0"/>
              </a:rPr>
              <a:t>B．科举制度改革C．</a:t>
            </a:r>
            <a:r>
              <a:rPr lang="zh-CN" sz="2800" b="1">
                <a:solidFill>
                  <a:srgbClr val="000000"/>
                </a:solidFill>
                <a:ea typeface="宋体" panose="02010600030101010101" pitchFamily="2" charset="-122"/>
              </a:rPr>
              <a:t>市民阶层的壮大</a:t>
            </a:r>
            <a:r>
              <a:rPr lang="en-US" sz="2800" b="1">
                <a:solidFill>
                  <a:srgbClr val="000000"/>
                </a:solidFill>
                <a:latin typeface="宋体" panose="02010600030101010101" pitchFamily="2" charset="-122"/>
                <a:cs typeface="Times New Roman" panose="02020603050405020304" pitchFamily="18" charset="0"/>
              </a:rPr>
              <a:t>	</a:t>
            </a:r>
            <a:r>
              <a:rPr lang="zh-CN" sz="2800" b="1">
                <a:solidFill>
                  <a:srgbClr val="000000"/>
                </a:solidFill>
                <a:ea typeface="宋体" panose="02010600030101010101" pitchFamily="2" charset="-122"/>
                <a:cs typeface="Times New Roman" panose="02020603050405020304" pitchFamily="18" charset="0"/>
              </a:rPr>
              <a:t>D．理学的发展</a:t>
            </a:r>
            <a:endParaRPr lang="zh-CN" altLang="en-US" sz="2800" b="1"/>
          </a:p>
        </p:txBody>
      </p:sp>
      <p:sp>
        <p:nvSpPr>
          <p:cNvPr id="2" name="文本框 1"/>
          <p:cNvSpPr txBox="1"/>
          <p:nvPr/>
        </p:nvSpPr>
        <p:spPr>
          <a:xfrm>
            <a:off x="111125" y="3244215"/>
            <a:ext cx="8924925" cy="1814830"/>
          </a:xfrm>
          <a:prstGeom prst="rect">
            <a:avLst/>
          </a:prstGeom>
          <a:noFill/>
        </p:spPr>
        <p:txBody>
          <a:bodyPr wrap="square" rtlCol="0">
            <a:spAutoFit/>
          </a:bodyPr>
          <a:p>
            <a:pPr indent="306070"/>
            <a:r>
              <a:rPr lang="zh-CN" sz="2800" b="1">
                <a:solidFill>
                  <a:srgbClr val="000000"/>
                </a:solidFill>
                <a:cs typeface="Times New Roman" panose="02020603050405020304" pitchFamily="18" charset="0"/>
                <a:sym typeface="+mn-ea"/>
              </a:rPr>
              <a:t>A　[因为土地私有制的发展</a:t>
            </a:r>
            <a:r>
              <a:rPr lang="zh-CN" sz="2800" b="1">
                <a:solidFill>
                  <a:srgbClr val="000000"/>
                </a:solidFill>
                <a:sym typeface="+mn-ea"/>
              </a:rPr>
              <a:t>，加之宋朝采取不抑兼并的政策，使土地集中现象严重，而户籍是政府征税的主要依据，因此主户比例的上升就意味着政府收入的增加。故选</a:t>
            </a:r>
            <a:r>
              <a:rPr lang="zh-CN" sz="2800" b="1">
                <a:solidFill>
                  <a:srgbClr val="000000"/>
                </a:solidFill>
                <a:cs typeface="Times New Roman" panose="02020603050405020304" pitchFamily="18" charset="0"/>
                <a:sym typeface="+mn-ea"/>
              </a:rPr>
              <a:t>A项；其他选项均与题干无关</a:t>
            </a:r>
            <a:r>
              <a:rPr lang="zh-CN" sz="2800" b="1">
                <a:solidFill>
                  <a:srgbClr val="000000"/>
                </a:solidFill>
                <a:sym typeface="+mn-ea"/>
              </a:rPr>
              <a:t>，排除。</a:t>
            </a:r>
            <a:r>
              <a:rPr lang="en-US" sz="2800" b="1">
                <a:solidFill>
                  <a:srgbClr val="000000"/>
                </a:solidFill>
                <a:latin typeface="宋体" panose="02010600030101010101" pitchFamily="2" charset="-122"/>
                <a:cs typeface="Times New Roman" panose="02020603050405020304" pitchFamily="18" charset="0"/>
                <a:sym typeface="+mn-ea"/>
              </a:rPr>
              <a:t>]</a:t>
            </a:r>
            <a:endParaRPr lang="zh-CN" altLang="en-US" sz="2800"/>
          </a:p>
        </p:txBody>
      </p:sp>
      <p:sp>
        <p:nvSpPr>
          <p:cNvPr id="4" name="矩形 3"/>
          <p:cNvSpPr/>
          <p:nvPr/>
        </p:nvSpPr>
        <p:spPr>
          <a:xfrm>
            <a:off x="6937693" y="2472055"/>
            <a:ext cx="921385" cy="1568450"/>
          </a:xfrm>
          <a:prstGeom prst="rect">
            <a:avLst/>
          </a:prstGeom>
          <a:noFill/>
          <a:ln>
            <a:noFill/>
          </a:ln>
        </p:spPr>
        <p:txBody>
          <a:bodyPr wrap="none" rtlCol="0" anchor="t">
            <a:spAutoFit/>
          </a:bodyPr>
          <a:p>
            <a:pPr algn="ctr"/>
            <a:r>
              <a:rPr lang="en-US" altLang="zh-CN" sz="9600" b="1">
                <a:ln w="22225">
                  <a:solidFill>
                    <a:schemeClr val="accent2"/>
                  </a:solidFill>
                  <a:prstDash val="solid"/>
                </a:ln>
                <a:solidFill>
                  <a:srgbClr val="FF0000"/>
                </a:solidFill>
                <a:effectLst/>
              </a:rPr>
              <a:t>A</a:t>
            </a:r>
            <a:endParaRPr lang="en-US" altLang="zh-CN" sz="9600" b="1">
              <a:ln w="22225">
                <a:solidFill>
                  <a:schemeClr val="accent2"/>
                </a:solidFill>
                <a:prstDash val="solid"/>
              </a:ln>
              <a:solidFill>
                <a:srgbClr val="FF0000"/>
              </a:solidFill>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amond(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ags/tag1.xml><?xml version="1.0" encoding="utf-8"?>
<p:tagLst xmlns:p="http://schemas.openxmlformats.org/presentationml/2006/main">
  <p:tag name="KSO_WM_UNIT_TABLE_BEAUTIFY" val="smartTable{347159e9-2f5a-4d17-acbe-1d131289754f}"/>
  <p:tag name="KSO_WM_SCREEN_THEME_FLAG" val="Dlrq25wU2PGuGg5bbmjbDNrhfRWFKJ8EKzTJvblhzxGicuERnT6JK4lMaViFTjEK2V7bWDVczmOhEiPo6ZDkVOSGZL3QYAH7hEWahPJqxzA="/>
</p:tagLst>
</file>

<file path=ppt/tags/tag2.xml><?xml version="1.0" encoding="utf-8"?>
<p:tagLst xmlns:p="http://schemas.openxmlformats.org/presentationml/2006/main">
  <p:tag name="KSO_WM_UNIT_TABLE_BEAUTIFY" val="smartTable{97daa862-6f09-4791-8554-57d041b24592}"/>
  <p:tag name="KSO_WM_SCREEN_THEME_FLAG" val="Dlrq25wU2PGuGg5bbmjbDNrhfRWFKJ8EKzTJvblhzxGicuERnT6JK4lMaViFTjEK2V7bWDVczmOhEiPo6ZDkVOSGZL3QYAH7hEWahPJqxzA="/>
</p:tagLst>
</file>

<file path=ppt/tags/tag3.xml><?xml version="1.0" encoding="utf-8"?>
<p:tagLst xmlns:p="http://schemas.openxmlformats.org/presentationml/2006/main">
  <p:tag name="KSO_WM_UNIT_TABLE_BEAUTIFY" val="smartTable{e26f7e66-7862-4adc-a7fa-a659f7bcbfab}"/>
  <p:tag name="KSO_WM_SCREEN_THEME_FLAG" val="Dlrq25wU2PGuGg5bbmjbDNrhfRWFKJ8EKzTJvblhzxGicuERnT6JK4lMaViFTjEK2V7bWDVczmOhEiPo6ZDkVOSGZL3QYAH7hEWahPJqxzA="/>
</p:tagLst>
</file>

<file path=ppt/tags/tag4.xml><?xml version="1.0" encoding="utf-8"?>
<p:tagLst xmlns:p="http://schemas.openxmlformats.org/presentationml/2006/main">
  <p:tag name="KSO_WM_UNIT_TABLE_BEAUTIFY" val="smartTable{34988efe-5a2a-49f8-bd4e-d9cff29b71cc}"/>
  <p:tag name="KSO_WM_SCREEN_THEME_FLAG" val="Dlrq25wU2PGuGg5bbmjbDNrhfRWFKJ8EKzTJvblhzxGicuERnT6JK4lMaViFTjEK2V7bWDVczmOhEiPo6ZDkVOSGZL3QYAH7hEWahPJqxzA="/>
</p:tagLst>
</file>

<file path=ppt/tags/tag5.xml><?xml version="1.0" encoding="utf-8"?>
<p:tagLst xmlns:a="http://schemas.openxmlformats.org/drawingml/2006/main" xmlns:r="http://schemas.openxmlformats.org/officeDocument/2006/relationships" xmlns:p="http://schemas.openxmlformats.org/presentationml/2006/main">
  <p:tag name="ISPRING_PRESENTATION_TITLE" val="中国风建筑历史企业商务文化PPT模板"/>
  <p:tag name="KSO_WPP_MARK_KEY" val="552adfeb-cfc1-4af0-b60a-855b82f8a713"/>
  <p:tag name="KSO_WM_SCREEN_THEME_FLAG" val="Dlrq25wU2PGuGg5bbmjbDNrhfRWFKJ8EKzTJvblhzxGicuERnT6JK4lMaViFTjEK2V7bWDVczmOhEiPo6ZDkVOSGZL3QYAH7hEWahPJqxzA="/>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9659</Words>
  <Application>WPS 演示</Application>
  <PresentationFormat/>
  <Paragraphs>530</Paragraphs>
  <Slides>39</Slides>
  <Notes>1</Notes>
  <HiddenSlides>0</HiddenSlides>
  <MMClips>1</MMClips>
  <ScaleCrop>false</ScaleCrop>
  <HeadingPairs>
    <vt:vector size="6" baseType="variant">
      <vt:variant>
        <vt:lpstr>已用的字体</vt:lpstr>
      </vt:variant>
      <vt:variant>
        <vt:i4>22</vt:i4>
      </vt:variant>
      <vt:variant>
        <vt:lpstr>主题</vt:lpstr>
      </vt:variant>
      <vt:variant>
        <vt:i4>1</vt:i4>
      </vt:variant>
      <vt:variant>
        <vt:lpstr>幻灯片标题</vt:lpstr>
      </vt:variant>
      <vt:variant>
        <vt:i4>39</vt:i4>
      </vt:variant>
    </vt:vector>
  </HeadingPairs>
  <TitlesOfParts>
    <vt:vector size="62" baseType="lpstr">
      <vt:lpstr>Arial</vt:lpstr>
      <vt:lpstr>宋体</vt:lpstr>
      <vt:lpstr>Wingdings</vt:lpstr>
      <vt:lpstr>Calibri</vt:lpstr>
      <vt:lpstr>华文行楷</vt:lpstr>
      <vt:lpstr>微软雅黑</vt:lpstr>
      <vt:lpstr>Times New Roman</vt:lpstr>
      <vt:lpstr>隶书</vt:lpstr>
      <vt:lpstr>黑体</vt:lpstr>
      <vt:lpstr>楷体_GB2312</vt:lpstr>
      <vt:lpstr>新宋体</vt:lpstr>
      <vt:lpstr>MingLiU_HKSCS</vt:lpstr>
      <vt:lpstr>Arial Unicode MS</vt:lpstr>
      <vt:lpstr>仿宋_GB2312</vt:lpstr>
      <vt:lpstr>仿宋</vt:lpstr>
      <vt:lpstr>Kunstler Script</vt:lpstr>
      <vt:lpstr>Mongolian Baiti</vt:lpstr>
      <vt:lpstr>迷你简毡笔黑</vt:lpstr>
      <vt:lpstr>Segoe Print</vt:lpstr>
      <vt:lpstr>华文行楷</vt:lpstr>
      <vt:lpstr>迷你简毡笔黑</vt:lpstr>
      <vt:lpstr>隶书</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张奔</dc:creator>
  <cp:keywords>信工学院</cp:keywords>
  <cp:lastModifiedBy>天崖无绝路</cp:lastModifiedBy>
  <cp:revision>159</cp:revision>
  <dcterms:created xsi:type="dcterms:W3CDTF">2013-05-22T02:15:00Z</dcterms:created>
  <dcterms:modified xsi:type="dcterms:W3CDTF">2020-10-28T14:41:12Z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2052-11.3.0.9228</vt:lpwstr>
  </property>
</Properties>
</file>